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slides/slide1.xml" ContentType="application/vnd.openxmlformats-officedocument.presentationml.slide+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662760" y="291960"/>
            <a:ext cx="10792080" cy="238284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1" lang="en-US" sz="4800" spc="-1" strike="noStrike" u="sng">
                <a:solidFill>
                  <a:srgbClr val="000000"/>
                </a:solidFill>
                <a:uFillTx/>
                <a:latin typeface="Times New Roman"/>
                <a:ea typeface="DejaVu Sans"/>
              </a:rPr>
              <a:t>Course: CSN-371</a:t>
            </a:r>
            <a:br/>
            <a:r>
              <a:rPr b="1" lang="en-US" sz="4800" spc="-1" strike="noStrike" u="sng">
                <a:solidFill>
                  <a:srgbClr val="000000"/>
                </a:solidFill>
                <a:uFillTx/>
                <a:latin typeface="Times New Roman"/>
                <a:ea typeface="DejaVu Sans"/>
              </a:rPr>
              <a:t>Assignment: Part of speech (POS) tagging for the BNC corpus</a:t>
            </a:r>
            <a:endParaRPr b="0" lang="en-IN" sz="4800" spc="-1" strike="noStrike">
              <a:latin typeface="Arial"/>
            </a:endParaRPr>
          </a:p>
        </p:txBody>
      </p:sp>
      <p:sp>
        <p:nvSpPr>
          <p:cNvPr id="115" name="CustomShape 2"/>
          <p:cNvSpPr/>
          <p:nvPr/>
        </p:nvSpPr>
        <p:spPr>
          <a:xfrm>
            <a:off x="1568880" y="3370320"/>
            <a:ext cx="9765720" cy="26924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r>
              <a:rPr b="0" lang="en-IN" sz="2800" spc="-1" strike="noStrike">
                <a:solidFill>
                  <a:srgbClr val="000000"/>
                </a:solidFill>
                <a:latin typeface="Times New Roman"/>
                <a:ea typeface="DejaVu Sans"/>
              </a:rPr>
              <a:t>Instructor: Raksha Sharma</a:t>
            </a:r>
            <a:endParaRPr b="0" lang="en-IN" sz="2800" spc="-1" strike="noStrike">
              <a:latin typeface="Arial"/>
            </a:endParaRPr>
          </a:p>
          <a:p>
            <a:pPr>
              <a:lnSpc>
                <a:spcPct val="90000"/>
              </a:lnSpc>
              <a:spcBef>
                <a:spcPts val="1001"/>
              </a:spcBef>
            </a:pPr>
            <a:r>
              <a:rPr b="0" lang="en-IN" sz="2800" spc="-1" strike="noStrike">
                <a:solidFill>
                  <a:srgbClr val="000000"/>
                </a:solidFill>
                <a:latin typeface="Times New Roman"/>
                <a:ea typeface="DejaVu Sans"/>
              </a:rPr>
              <a:t>Team Members:</a:t>
            </a:r>
            <a:endParaRPr b="0" lang="en-IN" sz="2800" spc="-1" strike="noStrike">
              <a:latin typeface="Arial"/>
            </a:endParaRPr>
          </a:p>
          <a:p>
            <a:pPr marL="343080" indent="-338400">
              <a:lnSpc>
                <a:spcPct val="90000"/>
              </a:lnSpc>
              <a:spcBef>
                <a:spcPts val="1001"/>
              </a:spcBef>
              <a:buClr>
                <a:srgbClr val="000000"/>
              </a:buClr>
              <a:buFont typeface="Arial"/>
              <a:buChar char="•"/>
            </a:pPr>
            <a:r>
              <a:rPr b="0" lang="en-IN" sz="2800" spc="-1" strike="noStrike">
                <a:solidFill>
                  <a:srgbClr val="000000"/>
                </a:solidFill>
                <a:latin typeface="Times New Roman"/>
                <a:ea typeface="DejaVu Sans"/>
              </a:rPr>
              <a:t>Anmol Thakur (18116014)</a:t>
            </a:r>
            <a:endParaRPr b="0" lang="en-IN" sz="2800" spc="-1" strike="noStrike">
              <a:latin typeface="Arial"/>
            </a:endParaRPr>
          </a:p>
          <a:p>
            <a:pPr marL="343080" indent="-338400">
              <a:lnSpc>
                <a:spcPct val="90000"/>
              </a:lnSpc>
              <a:spcBef>
                <a:spcPts val="1001"/>
              </a:spcBef>
              <a:buClr>
                <a:srgbClr val="000000"/>
              </a:buClr>
              <a:buFont typeface="Arial"/>
              <a:buChar char="•"/>
            </a:pPr>
            <a:r>
              <a:rPr b="0" lang="en-IN" sz="2800" spc="-1" strike="noStrike">
                <a:solidFill>
                  <a:srgbClr val="000000"/>
                </a:solidFill>
                <a:latin typeface="Times New Roman"/>
                <a:ea typeface="DejaVu Sans"/>
              </a:rPr>
              <a:t>Annapareddy Nalin Prabhath (18116015)</a:t>
            </a:r>
            <a:endParaRPr b="0" lang="en-IN" sz="2800" spc="-1" strike="noStrike">
              <a:latin typeface="Arial"/>
            </a:endParaRPr>
          </a:p>
          <a:p>
            <a:pPr marL="343080" indent="-338400">
              <a:lnSpc>
                <a:spcPct val="90000"/>
              </a:lnSpc>
              <a:spcBef>
                <a:spcPts val="1001"/>
              </a:spcBef>
              <a:buClr>
                <a:srgbClr val="000000"/>
              </a:buClr>
              <a:buFont typeface="Arial"/>
              <a:buChar char="•"/>
            </a:pPr>
            <a:r>
              <a:rPr b="0" lang="en-IN" sz="2800" spc="-1" strike="noStrike">
                <a:solidFill>
                  <a:srgbClr val="000000"/>
                </a:solidFill>
                <a:latin typeface="Times New Roman"/>
                <a:ea typeface="DejaVu Sans"/>
              </a:rPr>
              <a:t>Burri Vishnu Vardhan Reddy (18116024)</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838080" y="365040"/>
            <a:ext cx="10510920" cy="132084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US" sz="4000" spc="-1" strike="noStrike" u="sng">
                <a:solidFill>
                  <a:srgbClr val="000000"/>
                </a:solidFill>
                <a:uFillTx/>
                <a:latin typeface="Times New Roman"/>
                <a:ea typeface="DejaVu Sans"/>
              </a:rPr>
              <a:t>The accuracy for the tag prediction using the  HMM model with Viterbi algorithm:</a:t>
            </a:r>
            <a:endParaRPr b="0" lang="en-IN" sz="4000" spc="-1" strike="noStrike">
              <a:latin typeface="Arial"/>
            </a:endParaRPr>
          </a:p>
        </p:txBody>
      </p:sp>
      <p:sp>
        <p:nvSpPr>
          <p:cNvPr id="117" name="CustomShape 2"/>
          <p:cNvSpPr/>
          <p:nvPr/>
        </p:nvSpPr>
        <p:spPr>
          <a:xfrm>
            <a:off x="1535760" y="3456000"/>
            <a:ext cx="9290880" cy="4284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2400" spc="-1" strike="noStrike">
                <a:solidFill>
                  <a:srgbClr val="000000"/>
                </a:solidFill>
                <a:latin typeface="Times New Roman"/>
                <a:ea typeface="DejaVu Sans"/>
              </a:rPr>
              <a:t>Accuracy = 94.35621</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838080" y="-25200"/>
            <a:ext cx="10510920" cy="132084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US" sz="4000" spc="-1" strike="noStrike" u="sng">
                <a:solidFill>
                  <a:srgbClr val="000000"/>
                </a:solidFill>
                <a:uFillTx/>
                <a:latin typeface="Times New Roman"/>
                <a:ea typeface="DejaVu Sans"/>
              </a:rPr>
              <a:t>The confusion matrix for the tag prediction using the  HMM model with Viterbi algorithm:</a:t>
            </a:r>
            <a:endParaRPr b="0" lang="en-IN" sz="4000" spc="-1" strike="noStrike">
              <a:latin typeface="Arial"/>
            </a:endParaRPr>
          </a:p>
        </p:txBody>
      </p:sp>
      <p:pic>
        <p:nvPicPr>
          <p:cNvPr id="119" name="" descr=""/>
          <p:cNvPicPr/>
          <p:nvPr/>
        </p:nvPicPr>
        <p:blipFill>
          <a:blip r:embed="rId1"/>
          <a:srcRect l="754" t="1298" r="0" b="1338"/>
          <a:stretch/>
        </p:blipFill>
        <p:spPr>
          <a:xfrm>
            <a:off x="1296000" y="1294920"/>
            <a:ext cx="9447120" cy="52567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30160" y="72000"/>
            <a:ext cx="10512000" cy="1321920"/>
          </a:xfrm>
          <a:prstGeom prst="rect">
            <a:avLst/>
          </a:prstGeom>
          <a:noFill/>
          <a:ln>
            <a:noFill/>
          </a:ln>
        </p:spPr>
        <p:style>
          <a:lnRef idx="0"/>
          <a:fillRef idx="0"/>
          <a:effectRef idx="0"/>
          <a:fontRef idx="minor"/>
        </p:style>
        <p:txBody>
          <a:bodyPr lIns="90000" rIns="90000" tIns="45000" bIns="45000">
            <a:normAutofit/>
          </a:bodyPr>
          <a:p>
            <a:pPr algn="ctr">
              <a:lnSpc>
                <a:spcPct val="90000"/>
              </a:lnSpc>
            </a:pPr>
            <a:r>
              <a:rPr b="1" lang="en-US" sz="4000" spc="-1" strike="noStrike" u="sng">
                <a:solidFill>
                  <a:srgbClr val="000000"/>
                </a:solidFill>
                <a:uFillTx/>
                <a:latin typeface="Times New Roman"/>
                <a:ea typeface="DejaVu Sans"/>
              </a:rPr>
              <a:t>Features that could help in improving the overall performance of the system:</a:t>
            </a:r>
            <a:endParaRPr b="0" lang="en-IN" sz="4000" spc="-1" strike="noStrike">
              <a:latin typeface="Arial"/>
            </a:endParaRPr>
          </a:p>
        </p:txBody>
      </p:sp>
      <p:sp>
        <p:nvSpPr>
          <p:cNvPr id="121" name="CustomShape 2"/>
          <p:cNvSpPr/>
          <p:nvPr/>
        </p:nvSpPr>
        <p:spPr>
          <a:xfrm>
            <a:off x="862920" y="1728000"/>
            <a:ext cx="10512000" cy="5934960"/>
          </a:xfrm>
          <a:prstGeom prst="rect">
            <a:avLst/>
          </a:prstGeom>
          <a:noFill/>
          <a:ln>
            <a:noFill/>
          </a:ln>
        </p:spPr>
        <p:style>
          <a:lnRef idx="0"/>
          <a:fillRef idx="0"/>
          <a:effectRef idx="0"/>
          <a:fontRef idx="minor"/>
        </p:style>
        <p:txBody>
          <a:bodyPr lIns="90000" rIns="90000" tIns="45000" bIns="45000">
            <a:noAutofit/>
          </a:bodyPr>
          <a:p>
            <a:pPr marL="228600" indent="-225000" algn="just">
              <a:lnSpc>
                <a:spcPct val="90000"/>
              </a:lnSpc>
              <a:spcBef>
                <a:spcPts val="1001"/>
              </a:spcBef>
              <a:buClr>
                <a:srgbClr val="000000"/>
              </a:buClr>
              <a:buFont typeface="Arial"/>
              <a:buChar char="•"/>
            </a:pPr>
            <a:r>
              <a:rPr b="0" lang="en-US" sz="2800" spc="-1" strike="noStrike">
                <a:solidFill>
                  <a:srgbClr val="000000"/>
                </a:solidFill>
                <a:latin typeface="Times New Roman"/>
                <a:ea typeface="DejaVu Sans"/>
              </a:rPr>
              <a:t>While implementing the Hidden Markov Model with Viterbi algorithm, we included a likelihood estimator which calculated the value at a particular stage and stored it. These stored values are later used to calculate the optimal path by selecting the maximum value. It works just like dynamic programming and also helps in reducing the number of paths that the model has to explore.</a:t>
            </a:r>
            <a:endParaRPr b="0" lang="en-IN" sz="2800" spc="-1" strike="noStrike">
              <a:latin typeface="Arial"/>
            </a:endParaRPr>
          </a:p>
          <a:p>
            <a:pPr marL="228600" indent="-225000" algn="just">
              <a:lnSpc>
                <a:spcPct val="90000"/>
              </a:lnSpc>
              <a:spcBef>
                <a:spcPts val="1001"/>
              </a:spcBef>
              <a:buClr>
                <a:srgbClr val="000000"/>
              </a:buClr>
              <a:buFont typeface="Arial"/>
              <a:buChar char="•"/>
            </a:pPr>
            <a:r>
              <a:rPr b="0" lang="en-US" sz="2800" spc="-1" strike="noStrike">
                <a:solidFill>
                  <a:srgbClr val="000000"/>
                </a:solidFill>
                <a:latin typeface="Times New Roman"/>
                <a:ea typeface="DejaVu Sans"/>
              </a:rPr>
              <a:t>A very slight increase in overall performance of the system can also be brought by considering the case when the word to be tagged is present in test corpus but not in train corpus. In such a situation, we can explicitly assign the value for such words by using the regular expression python module.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501</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2020-10-14T14:56:16Z</dcterms:created>
  <dc:creator>Thakur Anmol</dc:creator>
  <dc:description/>
  <dc:language>en-IN</dc:language>
  <cp:lastModifiedBy/>
  <dcterms:modified xsi:type="dcterms:W3CDTF">2020-11-26T23:59:40Z</dcterms:modified>
  <cp:revision>36</cp:revision>
  <dc:subject/>
  <dc:title>Course: CSN-371 Assignment: Part of speech (POS) tagging for the BNC corpus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