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7" r:id="rId10"/>
    <p:sldId id="268" r:id="rId11"/>
    <p:sldId id="269" r:id="rId12"/>
    <p:sldId id="270" r:id="rId13"/>
    <p:sldId id="263" r:id="rId14"/>
    <p:sldId id="264" r:id="rId15"/>
    <p:sldId id="265" r:id="rId16"/>
    <p:sldId id="266" r:id="rId17"/>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9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9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p:txBody>
      </p:sp>
      <p:pic>
        <p:nvPicPr>
          <p:cNvPr id="19" name="bg object 19"/>
          <p:cNvPicPr/>
          <p:nvPr/>
        </p:nvPicPr>
        <p:blipFill>
          <a:blip r:embed="rId6"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88310" y="1797685"/>
            <a:ext cx="7338060" cy="2063115"/>
          </a:xfrm>
          <a:prstGeom prst="rect">
            <a:avLst/>
          </a:prstGeom>
        </p:spPr>
        <p:txBody>
          <a:bodyPr vert="horz" wrap="square" lIns="0" tIns="13335" rIns="0" bIns="0" rtlCol="0">
            <a:noAutofit/>
          </a:bodyPr>
          <a:lstStyle/>
          <a:p>
            <a:pPr marL="12700">
              <a:lnSpc>
                <a:spcPct val="100000"/>
              </a:lnSpc>
              <a:spcBef>
                <a:spcPts val="105"/>
              </a:spcBef>
            </a:pPr>
            <a:r>
              <a:rPr lang="en-US" sz="3600" b="1" dirty="0">
                <a:latin typeface="Calibri" panose="020F0502020204030204" charset="0"/>
                <a:ea typeface="Calibri" panose="020F0502020204030204" charset="0"/>
                <a:cs typeface="Calibri" panose="020F0502020204030204" charset="0"/>
                <a:sym typeface="+mn-ea"/>
              </a:rPr>
              <a:t>Notes Sharing Web Application using Django Framework</a:t>
            </a:r>
            <a:endParaRPr lang="en-IN" sz="3600" b="1" dirty="0">
              <a:solidFill>
                <a:schemeClr val="tx1"/>
              </a:solidFill>
              <a:latin typeface="Calibri" panose="020F0502020204030204" charset="0"/>
              <a:ea typeface="Calibri" panose="020F0502020204030204" charset="0"/>
              <a:cs typeface="Calibri" panose="020F0502020204030204" charset="0"/>
            </a:endParaRPr>
          </a:p>
          <a:p>
            <a:pPr marL="12700">
              <a:lnSpc>
                <a:spcPct val="100000"/>
              </a:lnSpc>
              <a:spcBef>
                <a:spcPts val="105"/>
              </a:spcBef>
            </a:pPr>
            <a:endParaRPr lang="en-IN" sz="3600">
              <a:latin typeface="Arial" panose="020B0604020202020204"/>
              <a:cs typeface="Arial" panose="020B0604020202020204"/>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a:t>
            </a:r>
            <a:r>
              <a:rPr sz="3200" spc="20" dirty="0">
                <a:solidFill>
                  <a:srgbClr val="1382AC"/>
                </a:solidFill>
              </a:rPr>
              <a:t>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086100"/>
            <a:ext cx="11296650" cy="2552700"/>
          </a:xfrm>
          <a:prstGeom prst="rect">
            <a:avLst/>
          </a:prstGeom>
          <a:solidFill>
            <a:srgbClr val="465258"/>
          </a:solidFill>
        </p:spPr>
        <p:txBody>
          <a:bodyPr vert="horz" wrap="square" lIns="0" tIns="0" rIns="0" bIns="0" rtlCol="0">
            <a:spAutoFit/>
          </a:bodyPr>
          <a:lstStyle/>
          <a:p>
            <a:pPr>
              <a:lnSpc>
                <a:spcPct val="100000"/>
              </a:lnSpc>
            </a:pPr>
            <a:endParaRPr sz="2200">
              <a:latin typeface="Times New Roman" panose="02020603050405020304"/>
              <a:cs typeface="Times New Roman" panose="02020603050405020304"/>
            </a:endParaRPr>
          </a:p>
          <a:p>
            <a:pPr>
              <a:lnSpc>
                <a:spcPct val="100000"/>
              </a:lnSpc>
            </a:pPr>
            <a:endParaRPr sz="2200">
              <a:latin typeface="Times New Roman" panose="02020603050405020304"/>
              <a:cs typeface="Times New Roman" panose="02020603050405020304"/>
            </a:endParaRPr>
          </a:p>
          <a:p>
            <a:pPr>
              <a:lnSpc>
                <a:spcPct val="100000"/>
              </a:lnSpc>
            </a:pPr>
            <a:endParaRPr sz="2200">
              <a:latin typeface="Times New Roman" panose="02020603050405020304"/>
              <a:cs typeface="Times New Roman" panose="02020603050405020304"/>
            </a:endParaRPr>
          </a:p>
          <a:p>
            <a:pPr>
              <a:lnSpc>
                <a:spcPct val="100000"/>
              </a:lnSpc>
            </a:pPr>
            <a:endParaRPr sz="2200">
              <a:latin typeface="Times New Roman" panose="02020603050405020304"/>
              <a:cs typeface="Times New Roman" panose="02020603050405020304"/>
            </a:endParaRPr>
          </a:p>
          <a:p>
            <a:pPr>
              <a:lnSpc>
                <a:spcPct val="100000"/>
              </a:lnSpc>
              <a:spcBef>
                <a:spcPts val="45"/>
              </a:spcBef>
            </a:pPr>
            <a:endParaRPr sz="1750">
              <a:latin typeface="Times New Roman" panose="02020603050405020304"/>
              <a:cs typeface="Times New Roman" panose="02020603050405020304"/>
            </a:endParaRPr>
          </a:p>
          <a:p>
            <a:pPr marL="2763520">
              <a:lnSpc>
                <a:spcPct val="100000"/>
              </a:lnSpc>
            </a:pPr>
            <a:r>
              <a:rPr sz="2000" b="1" spc="15" dirty="0">
                <a:solidFill>
                  <a:srgbClr val="1382AC"/>
                </a:solidFill>
                <a:latin typeface="Arial" panose="020B0604020202020204"/>
                <a:cs typeface="Arial" panose="020B0604020202020204"/>
              </a:rPr>
              <a:t>P</a:t>
            </a:r>
            <a:r>
              <a:rPr sz="2000" b="1" spc="40" dirty="0">
                <a:solidFill>
                  <a:srgbClr val="1382AC"/>
                </a:solidFill>
                <a:latin typeface="Arial" panose="020B0604020202020204"/>
                <a:cs typeface="Arial" panose="020B0604020202020204"/>
              </a:rPr>
              <a:t>r</a:t>
            </a:r>
            <a:r>
              <a:rPr sz="2000" b="1" spc="15" dirty="0">
                <a:solidFill>
                  <a:srgbClr val="1382AC"/>
                </a:solidFill>
                <a:latin typeface="Arial" panose="020B0604020202020204"/>
                <a:cs typeface="Arial" panose="020B0604020202020204"/>
              </a:rPr>
              <a:t>es</a:t>
            </a:r>
            <a:r>
              <a:rPr sz="2000" b="1" spc="5" dirty="0">
                <a:solidFill>
                  <a:srgbClr val="1382AC"/>
                </a:solidFill>
                <a:latin typeface="Arial" panose="020B0604020202020204"/>
                <a:cs typeface="Arial" panose="020B0604020202020204"/>
              </a:rPr>
              <a:t>e</a:t>
            </a:r>
            <a:r>
              <a:rPr sz="2000" b="1" spc="45" dirty="0">
                <a:solidFill>
                  <a:srgbClr val="1382AC"/>
                </a:solidFill>
                <a:latin typeface="Arial" panose="020B0604020202020204"/>
                <a:cs typeface="Arial" panose="020B0604020202020204"/>
              </a:rPr>
              <a:t>n</a:t>
            </a:r>
            <a:r>
              <a:rPr sz="2000" b="1" spc="10" dirty="0">
                <a:solidFill>
                  <a:srgbClr val="1382AC"/>
                </a:solidFill>
                <a:latin typeface="Arial" panose="020B0604020202020204"/>
                <a:cs typeface="Arial" panose="020B0604020202020204"/>
              </a:rPr>
              <a:t>ted</a:t>
            </a:r>
            <a:r>
              <a:rPr sz="2000" b="1" spc="-150" dirty="0">
                <a:solidFill>
                  <a:srgbClr val="1382AC"/>
                </a:solidFill>
                <a:latin typeface="Arial" panose="020B0604020202020204"/>
                <a:cs typeface="Arial" panose="020B0604020202020204"/>
              </a:rPr>
              <a:t> </a:t>
            </a:r>
            <a:r>
              <a:rPr sz="2000" b="1" spc="45" dirty="0">
                <a:solidFill>
                  <a:srgbClr val="1382AC"/>
                </a:solidFill>
                <a:latin typeface="Arial" panose="020B0604020202020204"/>
                <a:cs typeface="Arial" panose="020B0604020202020204"/>
              </a:rPr>
              <a:t>B</a:t>
            </a:r>
            <a:r>
              <a:rPr sz="2000" b="1" spc="10" dirty="0">
                <a:solidFill>
                  <a:srgbClr val="1382AC"/>
                </a:solidFill>
                <a:latin typeface="Arial" panose="020B0604020202020204"/>
                <a:cs typeface="Arial" panose="020B0604020202020204"/>
              </a:rPr>
              <a:t>y:</a:t>
            </a:r>
            <a:r>
              <a:rPr lang="en-IN" sz="2000" b="1" spc="10" dirty="0">
                <a:solidFill>
                  <a:srgbClr val="1382AC"/>
                </a:solidFill>
                <a:latin typeface="Arial" panose="020B0604020202020204"/>
                <a:cs typeface="Arial" panose="020B0604020202020204"/>
              </a:rPr>
              <a:t>NALINI M</a:t>
            </a:r>
            <a:endParaRPr sz="2000">
              <a:latin typeface="Arial" panose="020B0604020202020204"/>
              <a:cs typeface="Arial" panose="020B0604020202020204"/>
            </a:endParaRPr>
          </a:p>
          <a:p>
            <a:pPr marL="2763520">
              <a:lnSpc>
                <a:spcPct val="100000"/>
              </a:lnSpc>
            </a:pPr>
            <a:r>
              <a:rPr sz="2000" b="1" spc="10" dirty="0">
                <a:solidFill>
                  <a:srgbClr val="1382AC"/>
                </a:solidFill>
                <a:latin typeface="Arial" panose="020B0604020202020204"/>
                <a:cs typeface="Arial" panose="020B0604020202020204"/>
              </a:rPr>
              <a:t>1.</a:t>
            </a:r>
            <a:r>
              <a:rPr sz="2000" b="1" spc="-75" dirty="0">
                <a:solidFill>
                  <a:srgbClr val="1382AC"/>
                </a:solidFill>
                <a:latin typeface="Arial" panose="020B0604020202020204"/>
                <a:cs typeface="Arial" panose="020B0604020202020204"/>
              </a:rPr>
              <a:t> </a:t>
            </a:r>
            <a:r>
              <a:rPr lang="en-IN" sz="2000" b="1" spc="-75" dirty="0">
                <a:solidFill>
                  <a:srgbClr val="1382AC"/>
                </a:solidFill>
                <a:latin typeface="Arial" panose="020B0604020202020204"/>
                <a:cs typeface="Arial" panose="020B0604020202020204"/>
              </a:rPr>
              <a:t>NALINI M</a:t>
            </a:r>
            <a:r>
              <a:rPr sz="2000" b="1" dirty="0">
                <a:solidFill>
                  <a:srgbClr val="1382AC"/>
                </a:solidFill>
                <a:latin typeface="Arial" panose="020B0604020202020204"/>
                <a:cs typeface="Arial" panose="020B0604020202020204"/>
              </a:rPr>
              <a:t>-</a:t>
            </a:r>
            <a:r>
              <a:rPr lang="en-IN" sz="2000" b="1" dirty="0">
                <a:solidFill>
                  <a:srgbClr val="1382AC"/>
                </a:solidFill>
                <a:latin typeface="Arial" panose="020B0604020202020204"/>
                <a:cs typeface="Arial" panose="020B0604020202020204"/>
              </a:rPr>
              <a:t>VIVEKANANDHA COLLEGE OF TECHNOLOGY FOR WOMEN</a:t>
            </a:r>
            <a:r>
              <a:rPr sz="2000" b="1" dirty="0">
                <a:solidFill>
                  <a:srgbClr val="1382AC"/>
                </a:solidFill>
                <a:latin typeface="Arial" panose="020B0604020202020204"/>
                <a:cs typeface="Arial" panose="020B0604020202020204"/>
              </a:rPr>
              <a:t>-</a:t>
            </a:r>
            <a:r>
              <a:rPr lang="en-IN" sz="2000" b="1" dirty="0">
                <a:solidFill>
                  <a:srgbClr val="1382AC"/>
                </a:solidFill>
                <a:latin typeface="Arial" panose="020B0604020202020204"/>
                <a:cs typeface="Arial" panose="020B0604020202020204"/>
              </a:rPr>
              <a:t>CIVIL ENGINEERING</a:t>
            </a:r>
            <a:endParaRPr lang="en-IN" sz="2000" b="1" dirty="0">
              <a:solidFill>
                <a:srgbClr val="1382AC"/>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2097170" name="Picture 5"/>
          <p:cNvPicPr>
            <a:picLocks noChangeAspect="1"/>
          </p:cNvPicPr>
          <p:nvPr/>
        </p:nvPicPr>
        <p:blipFill rotWithShape="1">
          <a:blip r:embed="rId1"/>
          <a:srcRect t="4537" r="41774" b="27675"/>
          <a:stretch>
            <a:fillRect/>
          </a:stretch>
        </p:blipFill>
        <p:spPr>
          <a:xfrm>
            <a:off x="2252729" y="1017086"/>
            <a:ext cx="7686542" cy="48238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2097172" name="Picture 5" descr="A close-up of a computer screen  Description automatically generated"/>
          <p:cNvPicPr>
            <a:picLocks noChangeAspect="1"/>
          </p:cNvPicPr>
          <p:nvPr/>
        </p:nvPicPr>
        <p:blipFill rotWithShape="1">
          <a:blip r:embed="rId1"/>
          <a:srcRect r="45714" b="37836"/>
          <a:stretch>
            <a:fillRect/>
          </a:stretch>
        </p:blipFill>
        <p:spPr>
          <a:xfrm>
            <a:off x="2786743" y="1537479"/>
            <a:ext cx="6618514" cy="378304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Text Box 2"/>
          <p:cNvSpPr txBox="1"/>
          <p:nvPr/>
        </p:nvSpPr>
        <p:spPr>
          <a:xfrm>
            <a:off x="1935480" y="1701165"/>
            <a:ext cx="7208520" cy="2742565"/>
          </a:xfrm>
          <a:prstGeom prst="rect">
            <a:avLst/>
          </a:prstGeom>
          <a:noFill/>
        </p:spPr>
        <p:txBody>
          <a:bodyPr wrap="square" rtlCol="0" anchor="t">
            <a:noAutofit/>
          </a:bodyPr>
          <a:p>
            <a:pPr marL="0" marR="0" lvl="0" indent="0" algn="just" defTabSz="914400" rtl="0" eaLnBrk="0" fontAlgn="base" latinLnBrk="0" hangingPunct="0">
              <a:lnSpc>
                <a:spcPct val="100000"/>
              </a:lnSpc>
              <a:spcBef>
                <a:spcPct val="0"/>
              </a:spcBef>
              <a:spcAft>
                <a:spcPct val="0"/>
              </a:spcAft>
              <a:buClrTx/>
              <a:buSzTx/>
              <a:buFontTx/>
              <a:buNone/>
            </a:pPr>
            <a:r>
              <a:rPr lang="en-US" altLang="en-US" sz="2400" dirty="0">
                <a:ln>
                  <a:noFill/>
                </a:ln>
                <a:effectLst/>
                <a:latin typeface="Arial" panose="020B0604020202020204" pitchFamily="34" charset="0"/>
                <a:sym typeface="+mn-ea"/>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endParaRPr lang="en-US" altLang="en-US" sz="2400" dirty="0">
              <a:ln>
                <a:noFill/>
              </a:ln>
              <a:effectLst/>
              <a:latin typeface="Arial" panose="020B0604020202020204" pitchFamily="34" charset="0"/>
              <a:sym typeface="+mn-ea"/>
            </a:endParaRPr>
          </a:p>
          <a:p>
            <a:pPr marL="0" marR="0" lvl="0" indent="0" algn="just" defTabSz="914400" rtl="0" eaLnBrk="0" fontAlgn="base" latinLnBrk="0" hangingPunct="0">
              <a:lnSpc>
                <a:spcPct val="100000"/>
              </a:lnSpc>
              <a:spcBef>
                <a:spcPct val="0"/>
              </a:spcBef>
              <a:spcAft>
                <a:spcPct val="0"/>
              </a:spcAft>
              <a:buClrTx/>
              <a:buSzTx/>
              <a:buFontTx/>
              <a:buNone/>
            </a:pPr>
            <a:endParaRPr lang="en-US" altLang="en-US" sz="2400" dirty="0">
              <a:ln>
                <a:noFill/>
              </a:ln>
              <a:effectLst/>
              <a:latin typeface="Arial" panose="020B0604020202020204" pitchFamily="34"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Text Box 2"/>
          <p:cNvSpPr txBox="1"/>
          <p:nvPr/>
        </p:nvSpPr>
        <p:spPr>
          <a:xfrm>
            <a:off x="2282825" y="1849755"/>
            <a:ext cx="6411595" cy="5631180"/>
          </a:xfrm>
          <a:prstGeom prst="rect">
            <a:avLst/>
          </a:prstGeom>
          <a:noFill/>
        </p:spPr>
        <p:txBody>
          <a:bodyPr wrap="square" rtlCol="0">
            <a:spAutoFit/>
          </a:bodyPr>
          <a:p>
            <a:pPr marL="285750" indent="-285750" algn="l">
              <a:buFont typeface="Wingdings" panose="05000000000000000000" pitchFamily="2" charset="2"/>
              <a:buChar char="§"/>
            </a:pPr>
            <a:r>
              <a:rPr lang="en-US" sz="2400" dirty="0">
                <a:solidFill>
                  <a:srgbClr val="0D0D0D"/>
                </a:solidFill>
                <a:effectLst/>
                <a:highlight>
                  <a:srgbClr val="FFFFFF"/>
                </a:highlight>
                <a:latin typeface="Arial" panose="020B0604020202020204" pitchFamily="34" charset="0"/>
                <a:cs typeface="Arial" panose="020B0604020202020204" pitchFamily="34" charset="0"/>
                <a:sym typeface="+mn-ea"/>
              </a:rPr>
              <a:t>Ensure full mobile responsiveness to provide a seamless experience across various devices and screen sizes.</a:t>
            </a:r>
            <a:endParaRPr lang="en-US" sz="2400" dirty="0">
              <a:solidFill>
                <a:srgbClr val="0D0D0D"/>
              </a:solidFill>
              <a:effectLst/>
              <a:highlight>
                <a:srgbClr val="FFFFFF"/>
              </a:highlight>
              <a:latin typeface="Arial" panose="020B0604020202020204" pitchFamily="34" charset="0"/>
              <a:cs typeface="Arial" panose="020B0604020202020204" pitchFamily="34" charset="0"/>
              <a:sym typeface="+mn-ea"/>
            </a:endParaRPr>
          </a:p>
          <a:p>
            <a:pPr marL="285750" indent="-285750" algn="l">
              <a:buFont typeface="Wingdings" panose="05000000000000000000" pitchFamily="2" charset="2"/>
              <a:buChar char="§"/>
            </a:pPr>
            <a:r>
              <a:rPr lang="en-US" sz="2400" dirty="0">
                <a:solidFill>
                  <a:srgbClr val="0D0D0D"/>
                </a:solidFill>
                <a:effectLst/>
                <a:highlight>
                  <a:srgbClr val="FFFFFF"/>
                </a:highlight>
                <a:latin typeface="Arial" panose="020B0604020202020204" pitchFamily="34" charset="0"/>
                <a:cs typeface="Arial" panose="020B0604020202020204" pitchFamily="34" charset="0"/>
                <a:sym typeface="+mn-ea"/>
              </a:rPr>
              <a:t>Consider developing native mobile apps for iOS and Android platforms to offer a more tailored and optimized experience.</a:t>
            </a:r>
            <a:endParaRPr lang="en-US" sz="24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sz="2400" dirty="0">
                <a:solidFill>
                  <a:srgbClr val="0D0D0D"/>
                </a:solidFill>
                <a:effectLst/>
                <a:highlight>
                  <a:srgbClr val="FFFFFF"/>
                </a:highlight>
                <a:latin typeface="Arial" panose="020B0604020202020204" pitchFamily="34" charset="0"/>
                <a:cs typeface="Arial" panose="020B0604020202020204" pitchFamily="34" charset="0"/>
                <a:sym typeface="+mn-ea"/>
              </a:rPr>
              <a:t>Optimize database queries, caching mechanisms, and server-side processing to improve overall application performance.</a:t>
            </a:r>
            <a:endParaRPr lang="en-US" sz="2400" dirty="0">
              <a:solidFill>
                <a:srgbClr val="0D0D0D"/>
              </a:solidFill>
              <a:effectLst/>
              <a:highlight>
                <a:srgbClr val="FFFFFF"/>
              </a:highlight>
              <a:latin typeface="Arial" panose="020B0604020202020204" pitchFamily="34" charset="0"/>
              <a:cs typeface="Arial" panose="020B0604020202020204" pitchFamily="34" charset="0"/>
              <a:sym typeface="+mn-ea"/>
            </a:endParaRPr>
          </a:p>
          <a:p>
            <a:pPr marL="285750" indent="-285750" algn="l">
              <a:buFont typeface="Wingdings" panose="05000000000000000000" pitchFamily="2" charset="2"/>
              <a:buChar char="§"/>
            </a:pPr>
            <a:r>
              <a:rPr lang="en-US" sz="2400" dirty="0">
                <a:solidFill>
                  <a:srgbClr val="0D0D0D"/>
                </a:solidFill>
                <a:effectLst/>
                <a:highlight>
                  <a:srgbClr val="FFFFFF"/>
                </a:highlight>
                <a:latin typeface="Arial" panose="020B0604020202020204" pitchFamily="34" charset="0"/>
                <a:cs typeface="Arial" panose="020B0604020202020204" pitchFamily="34" charset="0"/>
                <a:sym typeface="+mn-ea"/>
              </a:rPr>
              <a:t>Implement lazy loading techniques to efficiently handle large volumes of notes and improve page load times.</a:t>
            </a:r>
            <a:endParaRPr lang="en-US" sz="2400" dirty="0">
              <a:solidFill>
                <a:srgbClr val="0D0D0D"/>
              </a:solidFill>
              <a:effectLst/>
              <a:highlight>
                <a:srgbClr val="FFFFFF"/>
              </a:highlight>
              <a:latin typeface="Arial" panose="020B0604020202020204" pitchFamily="34" charset="0"/>
              <a:cs typeface="Arial" panose="020B0604020202020204" pitchFamily="34" charset="0"/>
              <a:sym typeface="+mn-ea"/>
            </a:endParaRPr>
          </a:p>
          <a:p>
            <a:br>
              <a:rPr lang="en-US" sz="2400" dirty="0">
                <a:latin typeface="Arial" panose="020B0604020202020204" pitchFamily="34" charset="0"/>
                <a:cs typeface="Arial" panose="020B0604020202020204" pitchFamily="34" charset="0"/>
                <a:sym typeface="+mn-ea"/>
              </a:rPr>
            </a:br>
            <a:endParaRPr lang="en-US" sz="2400" b="0" i="0" dirty="0">
              <a:solidFill>
                <a:srgbClr val="0D0D0D"/>
              </a:solidFill>
              <a:effectLst/>
              <a:highlight>
                <a:srgbClr val="FFFFFF"/>
              </a:highlight>
              <a:latin typeface="Arial" panose="020B0604020202020204" pitchFamily="34" charset="0"/>
              <a:cs typeface="Arial" panose="020B0604020202020204" pitchFamily="34" charset="0"/>
            </a:endParaRPr>
          </a:p>
          <a:p>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endParaRPr spc="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a:t>
            </a:r>
            <a:r>
              <a:rPr spc="30" dirty="0"/>
              <a:t>U</a:t>
            </a:r>
            <a:r>
              <a:rPr spc="40" dirty="0"/>
              <a:t>TL</a:t>
            </a:r>
            <a:r>
              <a:rPr spc="-95" dirty="0"/>
              <a:t>I</a:t>
            </a:r>
            <a:r>
              <a:rPr spc="30" dirty="0"/>
              <a:t>N</a:t>
            </a:r>
            <a:r>
              <a:rPr spc="15" dirty="0"/>
              <a:t>E</a:t>
            </a:r>
            <a:endParaRPr spc="15" dirty="0"/>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Problem</a:t>
            </a:r>
            <a:r>
              <a:rPr sz="2000" b="1" spc="-140"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Statement</a:t>
            </a:r>
            <a:endParaRPr sz="200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P</a:t>
            </a:r>
            <a:r>
              <a:rPr sz="2000" b="1" spc="40" dirty="0">
                <a:solidFill>
                  <a:srgbClr val="404040"/>
                </a:solidFill>
                <a:latin typeface="Arial" panose="020B0604020202020204"/>
                <a:cs typeface="Arial" panose="020B0604020202020204"/>
              </a:rPr>
              <a:t>r</a:t>
            </a:r>
            <a:r>
              <a:rPr sz="2000" b="1" spc="45" dirty="0">
                <a:solidFill>
                  <a:srgbClr val="404040"/>
                </a:solidFill>
                <a:latin typeface="Arial" panose="020B0604020202020204"/>
                <a:cs typeface="Arial" panose="020B0604020202020204"/>
              </a:rPr>
              <a:t>opo</a:t>
            </a:r>
            <a:r>
              <a:rPr sz="2000" b="1" spc="15" dirty="0">
                <a:solidFill>
                  <a:srgbClr val="404040"/>
                </a:solidFill>
                <a:latin typeface="Arial" panose="020B0604020202020204"/>
                <a:cs typeface="Arial" panose="020B0604020202020204"/>
              </a:rPr>
              <a:t>sed</a:t>
            </a:r>
            <a:r>
              <a:rPr sz="2000" b="1" spc="-22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0" dirty="0">
                <a:solidFill>
                  <a:srgbClr val="404040"/>
                </a:solidFill>
                <a:latin typeface="Arial" panose="020B0604020202020204"/>
                <a:cs typeface="Arial" panose="020B0604020202020204"/>
              </a:rPr>
              <a:t>te</a:t>
            </a:r>
            <a:r>
              <a:rPr sz="2000" b="1" spc="90" dirty="0">
                <a:solidFill>
                  <a:srgbClr val="404040"/>
                </a:solidFill>
                <a:latin typeface="Arial" panose="020B0604020202020204"/>
                <a:cs typeface="Arial" panose="020B0604020202020204"/>
              </a:rPr>
              <a:t>m</a:t>
            </a:r>
            <a:r>
              <a:rPr sz="2000" b="1" spc="35" dirty="0">
                <a:solidFill>
                  <a:srgbClr val="404040"/>
                </a:solidFill>
                <a:latin typeface="Arial" panose="020B0604020202020204"/>
                <a:cs typeface="Arial" panose="020B0604020202020204"/>
              </a:rPr>
              <a:t>/</a:t>
            </a:r>
            <a:r>
              <a:rPr sz="2000" b="1" spc="-65" dirty="0">
                <a:solidFill>
                  <a:srgbClr val="404040"/>
                </a:solidFill>
                <a:latin typeface="Arial" panose="020B0604020202020204"/>
                <a:cs typeface="Arial" panose="020B0604020202020204"/>
              </a:rPr>
              <a:t>S</a:t>
            </a:r>
            <a:r>
              <a:rPr sz="2000" b="1" spc="45" dirty="0">
                <a:solidFill>
                  <a:srgbClr val="404040"/>
                </a:solidFill>
                <a:latin typeface="Arial" panose="020B0604020202020204"/>
                <a:cs typeface="Arial" panose="020B0604020202020204"/>
              </a:rPr>
              <a:t>o</a:t>
            </a:r>
            <a:r>
              <a:rPr sz="2000" b="1" spc="-35" dirty="0">
                <a:solidFill>
                  <a:srgbClr val="404040"/>
                </a:solidFill>
                <a:latin typeface="Arial" panose="020B0604020202020204"/>
                <a:cs typeface="Arial" panose="020B0604020202020204"/>
              </a:rPr>
              <a:t>l</a:t>
            </a:r>
            <a:r>
              <a:rPr sz="2000" b="1" spc="-25" dirty="0">
                <a:solidFill>
                  <a:srgbClr val="404040"/>
                </a:solidFill>
                <a:latin typeface="Arial" panose="020B0604020202020204"/>
                <a:cs typeface="Arial" panose="020B0604020202020204"/>
              </a:rPr>
              <a:t>u</a:t>
            </a:r>
            <a:r>
              <a:rPr sz="2000" b="1" spc="5" dirty="0">
                <a:solidFill>
                  <a:srgbClr val="404040"/>
                </a:solidFill>
                <a:latin typeface="Arial" panose="020B0604020202020204"/>
                <a:cs typeface="Arial" panose="020B0604020202020204"/>
              </a:rPr>
              <a:t>t</a:t>
            </a:r>
            <a:r>
              <a:rPr sz="2000" b="1" spc="35" dirty="0">
                <a:solidFill>
                  <a:srgbClr val="404040"/>
                </a:solidFill>
                <a:latin typeface="Arial" panose="020B0604020202020204"/>
                <a:cs typeface="Arial" panose="020B0604020202020204"/>
              </a:rPr>
              <a:t>i</a:t>
            </a:r>
            <a:r>
              <a:rPr sz="2000" b="1" spc="-25"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n</a:t>
            </a:r>
            <a:endParaRPr sz="200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5" dirty="0">
                <a:solidFill>
                  <a:srgbClr val="404040"/>
                </a:solidFill>
                <a:latin typeface="Arial" panose="020B0604020202020204"/>
                <a:cs typeface="Arial" panose="020B0604020202020204"/>
              </a:rPr>
              <a:t>tem</a:t>
            </a:r>
            <a:r>
              <a:rPr sz="2000" b="1" spc="-35" dirty="0">
                <a:solidFill>
                  <a:srgbClr val="404040"/>
                </a:solidFill>
                <a:latin typeface="Arial" panose="020B0604020202020204"/>
                <a:cs typeface="Arial" panose="020B0604020202020204"/>
              </a:rPr>
              <a:t> </a:t>
            </a:r>
            <a:r>
              <a:rPr sz="2000" b="1" spc="50"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eve</a:t>
            </a:r>
            <a:r>
              <a:rPr sz="2000" b="1" spc="40" dirty="0">
                <a:solidFill>
                  <a:srgbClr val="404040"/>
                </a:solidFill>
                <a:latin typeface="Arial" panose="020B0604020202020204"/>
                <a:cs typeface="Arial" panose="020B0604020202020204"/>
              </a:rPr>
              <a:t>l</a:t>
            </a:r>
            <a:r>
              <a:rPr sz="2000" b="1" spc="50" dirty="0">
                <a:solidFill>
                  <a:srgbClr val="404040"/>
                </a:solidFill>
                <a:latin typeface="Arial" panose="020B0604020202020204"/>
                <a:cs typeface="Arial" panose="020B0604020202020204"/>
              </a:rPr>
              <a:t>o</a:t>
            </a:r>
            <a:r>
              <a:rPr sz="2000" b="1" spc="-25" dirty="0">
                <a:solidFill>
                  <a:srgbClr val="404040"/>
                </a:solidFill>
                <a:latin typeface="Arial" panose="020B0604020202020204"/>
                <a:cs typeface="Arial" panose="020B0604020202020204"/>
              </a:rPr>
              <a:t>p</a:t>
            </a:r>
            <a:r>
              <a:rPr sz="2000" b="1" spc="20" dirty="0">
                <a:solidFill>
                  <a:srgbClr val="404040"/>
                </a:solidFill>
                <a:latin typeface="Arial" panose="020B0604020202020204"/>
                <a:cs typeface="Arial" panose="020B0604020202020204"/>
              </a:rPr>
              <a:t>m</a:t>
            </a:r>
            <a:r>
              <a:rPr sz="2000" b="1" spc="-60" dirty="0">
                <a:solidFill>
                  <a:srgbClr val="404040"/>
                </a:solidFill>
                <a:latin typeface="Arial" panose="020B0604020202020204"/>
                <a:cs typeface="Arial" panose="020B0604020202020204"/>
              </a:rPr>
              <a:t>e</a:t>
            </a:r>
            <a:r>
              <a:rPr sz="2000" b="1" spc="50"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r>
              <a:rPr sz="2000" b="1" spc="-254" dirty="0">
                <a:solidFill>
                  <a:srgbClr val="404040"/>
                </a:solidFill>
                <a:latin typeface="Arial" panose="020B0604020202020204"/>
                <a:cs typeface="Arial" panose="020B0604020202020204"/>
              </a:rPr>
              <a:t> </a:t>
            </a:r>
            <a:r>
              <a:rPr sz="2000" b="1" spc="-25" dirty="0">
                <a:solidFill>
                  <a:srgbClr val="404040"/>
                </a:solidFill>
                <a:latin typeface="Arial" panose="020B0604020202020204"/>
                <a:cs typeface="Arial" panose="020B0604020202020204"/>
              </a:rPr>
              <a:t>A</a:t>
            </a:r>
            <a:r>
              <a:rPr sz="2000" b="1" spc="50" dirty="0">
                <a:solidFill>
                  <a:srgbClr val="404040"/>
                </a:solidFill>
                <a:latin typeface="Arial" panose="020B0604020202020204"/>
                <a:cs typeface="Arial" panose="020B0604020202020204"/>
              </a:rPr>
              <a:t>pp</a:t>
            </a:r>
            <a:r>
              <a:rPr sz="2000" b="1" spc="45" dirty="0">
                <a:solidFill>
                  <a:srgbClr val="404040"/>
                </a:solidFill>
                <a:latin typeface="Arial" panose="020B0604020202020204"/>
                <a:cs typeface="Arial" panose="020B0604020202020204"/>
              </a:rPr>
              <a:t>r</a:t>
            </a:r>
            <a:r>
              <a:rPr sz="2000" b="1" spc="50"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a</a:t>
            </a:r>
            <a:r>
              <a:rPr sz="2000" b="1" spc="-60" dirty="0">
                <a:solidFill>
                  <a:srgbClr val="404040"/>
                </a:solidFill>
                <a:latin typeface="Arial" panose="020B0604020202020204"/>
                <a:cs typeface="Arial" panose="020B0604020202020204"/>
              </a:rPr>
              <a:t>c</a:t>
            </a:r>
            <a:r>
              <a:rPr sz="2000" b="1" spc="15" dirty="0">
                <a:solidFill>
                  <a:srgbClr val="404040"/>
                </a:solidFill>
                <a:latin typeface="Arial" panose="020B0604020202020204"/>
                <a:cs typeface="Arial" panose="020B0604020202020204"/>
              </a:rPr>
              <a:t>h</a:t>
            </a:r>
            <a:endParaRPr sz="200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A</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go</a:t>
            </a:r>
            <a:r>
              <a:rPr sz="2000" b="1" spc="40" dirty="0">
                <a:solidFill>
                  <a:srgbClr val="404040"/>
                </a:solidFill>
                <a:latin typeface="Arial" panose="020B0604020202020204"/>
                <a:cs typeface="Arial" panose="020B0604020202020204"/>
              </a:rPr>
              <a:t>r</a:t>
            </a:r>
            <a:r>
              <a:rPr sz="2000" b="1" spc="35" dirty="0">
                <a:solidFill>
                  <a:srgbClr val="404040"/>
                </a:solidFill>
                <a:latin typeface="Arial" panose="020B0604020202020204"/>
                <a:cs typeface="Arial" panose="020B0604020202020204"/>
              </a:rPr>
              <a:t>i</a:t>
            </a:r>
            <a:r>
              <a:rPr sz="2000" b="1" spc="5" dirty="0">
                <a:solidFill>
                  <a:srgbClr val="404040"/>
                </a:solidFill>
                <a:latin typeface="Arial" panose="020B0604020202020204"/>
                <a:cs typeface="Arial" panose="020B0604020202020204"/>
              </a:rPr>
              <a:t>t</a:t>
            </a:r>
            <a:r>
              <a:rPr sz="2000" b="1" spc="-25" dirty="0">
                <a:solidFill>
                  <a:srgbClr val="404040"/>
                </a:solidFill>
                <a:latin typeface="Arial" panose="020B0604020202020204"/>
                <a:cs typeface="Arial" panose="020B0604020202020204"/>
              </a:rPr>
              <a:t>h</a:t>
            </a:r>
            <a:r>
              <a:rPr sz="2000" b="1" spc="20" dirty="0">
                <a:solidFill>
                  <a:srgbClr val="404040"/>
                </a:solidFill>
                <a:latin typeface="Arial" panose="020B0604020202020204"/>
                <a:cs typeface="Arial" panose="020B0604020202020204"/>
              </a:rPr>
              <a:t>m</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&amp;</a:t>
            </a:r>
            <a:r>
              <a:rPr sz="2000" b="1" spc="-75" dirty="0">
                <a:solidFill>
                  <a:srgbClr val="404040"/>
                </a:solidFill>
                <a:latin typeface="Arial" panose="020B0604020202020204"/>
                <a:cs typeface="Arial" panose="020B0604020202020204"/>
              </a:rPr>
              <a:t> </a:t>
            </a:r>
            <a:r>
              <a:rPr sz="2000" b="1" spc="45"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a:t>
            </a:r>
            <a:r>
              <a:rPr sz="2000" b="1" spc="45" dirty="0">
                <a:solidFill>
                  <a:srgbClr val="404040"/>
                </a:solidFill>
                <a:latin typeface="Arial" panose="020B0604020202020204"/>
                <a:cs typeface="Arial" panose="020B0604020202020204"/>
              </a:rPr>
              <a:t>p</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o</a:t>
            </a:r>
            <a:r>
              <a:rPr sz="2000" b="1" spc="-65" dirty="0">
                <a:solidFill>
                  <a:srgbClr val="404040"/>
                </a:solidFill>
                <a:latin typeface="Arial" panose="020B0604020202020204"/>
                <a:cs typeface="Arial" panose="020B0604020202020204"/>
              </a:rPr>
              <a:t>y</a:t>
            </a:r>
            <a:r>
              <a:rPr sz="2000" b="1" spc="15" dirty="0">
                <a:solidFill>
                  <a:srgbClr val="404040"/>
                </a:solidFill>
                <a:latin typeface="Arial" panose="020B0604020202020204"/>
                <a:cs typeface="Arial" panose="020B0604020202020204"/>
              </a:rPr>
              <a:t>me</a:t>
            </a:r>
            <a:r>
              <a:rPr sz="2000" b="1" spc="45"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endParaRPr sz="200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Result</a:t>
            </a:r>
            <a:endParaRPr sz="200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Conclusion</a:t>
            </a:r>
            <a:endParaRPr sz="200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45" dirty="0">
                <a:solidFill>
                  <a:srgbClr val="404040"/>
                </a:solidFill>
                <a:latin typeface="Arial" panose="020B0604020202020204"/>
                <a:cs typeface="Arial" panose="020B0604020202020204"/>
              </a:rPr>
              <a:t>Fu</a:t>
            </a:r>
            <a:r>
              <a:rPr sz="2000" b="1" spc="5" dirty="0">
                <a:solidFill>
                  <a:srgbClr val="404040"/>
                </a:solidFill>
                <a:latin typeface="Arial" panose="020B0604020202020204"/>
                <a:cs typeface="Arial" panose="020B0604020202020204"/>
              </a:rPr>
              <a:t>t</a:t>
            </a:r>
            <a:r>
              <a:rPr sz="2000" b="1" spc="45" dirty="0">
                <a:solidFill>
                  <a:srgbClr val="404040"/>
                </a:solidFill>
                <a:latin typeface="Arial" panose="020B0604020202020204"/>
                <a:cs typeface="Arial" panose="020B0604020202020204"/>
              </a:rPr>
              <a:t>u</a:t>
            </a:r>
            <a:r>
              <a:rPr sz="2000" b="1" spc="40" dirty="0">
                <a:solidFill>
                  <a:srgbClr val="404040"/>
                </a:solidFill>
                <a:latin typeface="Arial" panose="020B0604020202020204"/>
                <a:cs typeface="Arial" panose="020B0604020202020204"/>
              </a:rPr>
              <a:t>r</a:t>
            </a:r>
            <a:r>
              <a:rPr sz="2000" b="1" spc="15" dirty="0">
                <a:solidFill>
                  <a:srgbClr val="404040"/>
                </a:solidFill>
                <a:latin typeface="Arial" panose="020B0604020202020204"/>
                <a:cs typeface="Arial" panose="020B0604020202020204"/>
              </a:rPr>
              <a:t>e</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Sc</a:t>
            </a:r>
            <a:r>
              <a:rPr sz="2000" b="1" spc="45" dirty="0">
                <a:solidFill>
                  <a:srgbClr val="404040"/>
                </a:solidFill>
                <a:latin typeface="Arial" panose="020B0604020202020204"/>
                <a:cs typeface="Arial" panose="020B0604020202020204"/>
              </a:rPr>
              <a:t>o</a:t>
            </a:r>
            <a:r>
              <a:rPr sz="2000" b="1" spc="45" dirty="0">
                <a:solidFill>
                  <a:srgbClr val="404040"/>
                </a:solidFill>
                <a:latin typeface="Arial" panose="020B0604020202020204"/>
                <a:cs typeface="Arial" panose="020B0604020202020204"/>
              </a:rPr>
              <a:t>p</a:t>
            </a:r>
            <a:r>
              <a:rPr sz="2000" b="1" spc="15" dirty="0">
                <a:solidFill>
                  <a:srgbClr val="404040"/>
                </a:solidFill>
                <a:latin typeface="Arial" panose="020B0604020202020204"/>
                <a:cs typeface="Arial" panose="020B0604020202020204"/>
              </a:rPr>
              <a:t>e</a:t>
            </a:r>
            <a:endParaRPr sz="200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References</a:t>
            </a:r>
            <a:endParaRPr sz="200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Text Box 2"/>
          <p:cNvSpPr txBox="1"/>
          <p:nvPr/>
        </p:nvSpPr>
        <p:spPr>
          <a:xfrm>
            <a:off x="1722120" y="1825625"/>
            <a:ext cx="9455150" cy="2683510"/>
          </a:xfrm>
          <a:prstGeom prst="rect">
            <a:avLst/>
          </a:prstGeom>
          <a:noFill/>
        </p:spPr>
        <p:txBody>
          <a:bodyPr wrap="square" rtlCol="0">
            <a:noAutofit/>
          </a:bodyPr>
          <a:p>
            <a:r>
              <a:rPr lang="en-US" sz="2800" b="1" kern="100" dirty="0">
                <a:effectLst/>
                <a:latin typeface="Arial" panose="020B0604020202020204" pitchFamily="34" charset="0"/>
                <a:ea typeface="Aptos" panose="020B0004020202020204" pitchFamily="34" charset="0"/>
                <a:cs typeface="Arial" panose="020B0604020202020204" pitchFamily="34" charset="0"/>
                <a:sym typeface="+mn-ea"/>
              </a:rPr>
              <a:t>Real-Time Collaboration Feature : </a:t>
            </a:r>
            <a:r>
              <a:rPr lang="en-US" sz="2800" kern="100" dirty="0">
                <a:effectLst/>
                <a:latin typeface="Arial" panose="020B0604020202020204" pitchFamily="34" charset="0"/>
                <a:ea typeface="Aptos" panose="020B0004020202020204" pitchFamily="34" charset="0"/>
                <a:cs typeface="Arial" panose="020B0604020202020204" pitchFamily="34" charset="0"/>
                <a:sym typeface="+mn-ea"/>
              </a:rPr>
              <a:t>Integrate real-time collaboration features into the application to enable multiple users to edit and view notes simultaneously, fostering better teamwork and productivity</a:t>
            </a:r>
            <a:endParaRPr 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4" name="Text Box 3"/>
          <p:cNvSpPr txBox="1"/>
          <p:nvPr/>
        </p:nvSpPr>
        <p:spPr>
          <a:xfrm>
            <a:off x="1856740" y="2513330"/>
            <a:ext cx="4064000" cy="368300"/>
          </a:xfrm>
          <a:prstGeom prst="rect">
            <a:avLst/>
          </a:prstGeom>
          <a:noFill/>
        </p:spPr>
        <p:txBody>
          <a:bodyPr wrap="square" rtlCol="0">
            <a:spAutoFit/>
          </a:bodyPr>
          <a:p>
            <a:endParaRPr lang="en-US"/>
          </a:p>
        </p:txBody>
      </p:sp>
      <p:sp>
        <p:nvSpPr>
          <p:cNvPr id="6" name="Text Box 5"/>
          <p:cNvSpPr txBox="1"/>
          <p:nvPr/>
        </p:nvSpPr>
        <p:spPr>
          <a:xfrm>
            <a:off x="1858010" y="1958975"/>
            <a:ext cx="7304405" cy="2676525"/>
          </a:xfrm>
          <a:prstGeom prst="rect">
            <a:avLst/>
          </a:prstGeom>
          <a:noFill/>
        </p:spPr>
        <p:txBody>
          <a:bodyPr wrap="square" rtlCol="0">
            <a:spAutoFit/>
          </a:bodyPr>
          <a:p>
            <a:pPr fontAlgn="t"/>
            <a:r>
              <a:rPr lang="en-IN" altLang="en-US" sz="2400"/>
              <a:t>THE PROSED SOLLUTION AIMS TO DEVELOP A ROBUST NOTES SHARING WEBS APPLICATION USING PYTHON WITH DJANGO FRAMEWORK.THIS APPLICATION WILL FACILLIATE SEAMLESS SHARING AND COLLABORATION IMPLEMENT A SECURE USER AUTHENTICATION SYSTEM ALLOWING USERS TO SIGN UP LOG IN AND MANAGE THEIR ACCOUNTS SECURELY</a:t>
            </a:r>
            <a:endParaRPr lang="en-I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Text Box 2"/>
          <p:cNvSpPr txBox="1"/>
          <p:nvPr/>
        </p:nvSpPr>
        <p:spPr>
          <a:xfrm>
            <a:off x="1676400" y="1676400"/>
            <a:ext cx="9013825" cy="3654425"/>
          </a:xfrm>
          <a:prstGeom prst="rect">
            <a:avLst/>
          </a:prstGeom>
          <a:noFill/>
        </p:spPr>
        <p:txBody>
          <a:bodyPr wrap="square" rtlCol="0">
            <a:noAutofit/>
          </a:bodyPr>
          <a:p>
            <a:r>
              <a:rPr lang="en-US" sz="2400" kern="100" dirty="0">
                <a:effectLst/>
                <a:latin typeface="Arial" panose="020B0604020202020204" pitchFamily="34" charset="0"/>
                <a:ea typeface="Aptos" panose="020B0004020202020204" pitchFamily="34" charset="0"/>
                <a:cs typeface="Arial" panose="020B0604020202020204" pitchFamily="34" charset="0"/>
                <a:sym typeface="+mn-ea"/>
              </a:rPr>
              <a:t>T</a:t>
            </a:r>
            <a:r>
              <a:rPr lang="en-US" sz="2400" kern="100" dirty="0">
                <a:effectLst/>
                <a:latin typeface="Arial" panose="020B0604020202020204" pitchFamily="34" charset="0"/>
                <a:ea typeface="Aptos" panose="020B0004020202020204" pitchFamily="34" charset="0"/>
                <a:cs typeface="Arial" panose="020B0604020202020204" pitchFamily="34" charset="0"/>
                <a:sym typeface="+mn-ea"/>
              </a:rPr>
              <a: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4" name="Text Box 3"/>
          <p:cNvSpPr txBox="1"/>
          <p:nvPr/>
        </p:nvSpPr>
        <p:spPr>
          <a:xfrm>
            <a:off x="1553210" y="1598295"/>
            <a:ext cx="9460865" cy="3876675"/>
          </a:xfrm>
          <a:prstGeom prst="rect">
            <a:avLst/>
          </a:prstGeom>
          <a:noFill/>
        </p:spPr>
        <p:txBody>
          <a:bodyPr wrap="square" rtlCol="0">
            <a:noAutofit/>
          </a:bodyPr>
          <a:p>
            <a:pPr marL="285750" indent="-285750" algn="just">
              <a:buFont typeface="Wingdings" panose="05000000000000000000" pitchFamily="2" charset="2"/>
              <a:buChar char="§"/>
            </a:pPr>
            <a:r>
              <a:rPr lang="en-US" sz="2400" b="1" dirty="0">
                <a:solidFill>
                  <a:srgbClr val="0D0D0D"/>
                </a:solidFill>
                <a:effectLst/>
                <a:highlight>
                  <a:srgbClr val="FFFFFF"/>
                </a:highlight>
                <a:latin typeface="Arial" panose="020B0604020202020204" pitchFamily="34" charset="0"/>
                <a:cs typeface="Arial" panose="020B0604020202020204" pitchFamily="34" charset="0"/>
                <a:sym typeface="+mn-ea"/>
              </a:rPr>
              <a:t>Python:</a:t>
            </a:r>
            <a:r>
              <a:rPr lang="en-US" sz="2400" dirty="0">
                <a:solidFill>
                  <a:srgbClr val="0D0D0D"/>
                </a:solidFill>
                <a:effectLst/>
                <a:highlight>
                  <a:srgbClr val="FFFFFF"/>
                </a:highlight>
                <a:latin typeface="Arial" panose="020B0604020202020204" pitchFamily="34" charset="0"/>
                <a:cs typeface="Arial" panose="020B0604020202020204" pitchFamily="34" charset="0"/>
                <a:sym typeface="+mn-ea"/>
              </a:rPr>
              <a:t> Utilize Python as the primary programming language for backend development due to its simplicity, versatility, and extensive libraries.</a:t>
            </a:r>
            <a:endParaRPr lang="en-US" sz="2400" dirty="0">
              <a:solidFill>
                <a:srgbClr val="0D0D0D"/>
              </a:solidFill>
              <a:effectLst/>
              <a:highlight>
                <a:srgbClr val="FFFFFF"/>
              </a:highlight>
              <a:latin typeface="Arial" panose="020B0604020202020204" pitchFamily="34" charset="0"/>
              <a:cs typeface="Arial" panose="020B0604020202020204" pitchFamily="34" charset="0"/>
              <a:sym typeface="+mn-ea"/>
            </a:endParaRPr>
          </a:p>
          <a:p>
            <a:pPr marL="285750" indent="-285750" algn="just">
              <a:buFont typeface="Wingdings" panose="05000000000000000000" pitchFamily="2" charset="2"/>
              <a:buChar char="§"/>
            </a:pPr>
            <a:r>
              <a:rPr lang="en-US" sz="2400" b="1" dirty="0">
                <a:solidFill>
                  <a:srgbClr val="0D0D0D"/>
                </a:solidFill>
                <a:effectLst/>
                <a:highlight>
                  <a:srgbClr val="FFFFFF"/>
                </a:highlight>
                <a:latin typeface="Arial" panose="020B0604020202020204" pitchFamily="34" charset="0"/>
                <a:cs typeface="Arial" panose="020B0604020202020204" pitchFamily="34" charset="0"/>
                <a:sym typeface="+mn-ea"/>
              </a:rPr>
              <a:t>Django Framework:</a:t>
            </a:r>
            <a:r>
              <a:rPr lang="en-US" sz="2400" dirty="0">
                <a:solidFill>
                  <a:srgbClr val="0D0D0D"/>
                </a:solidFill>
                <a:effectLst/>
                <a:highlight>
                  <a:srgbClr val="FFFFFF"/>
                </a:highlight>
                <a:latin typeface="Arial" panose="020B0604020202020204" pitchFamily="34" charset="0"/>
                <a:cs typeface="Arial" panose="020B0604020202020204" pitchFamily="34" charset="0"/>
                <a:sym typeface="+mn-ea"/>
              </a:rPr>
              <a:t> Leverage the Django framework for rapid development, built-in security features, and scalability.</a:t>
            </a:r>
            <a:endParaRPr lang="en-US" sz="2400" dirty="0">
              <a:solidFill>
                <a:srgbClr val="0D0D0D"/>
              </a:solidFill>
              <a:effectLst/>
              <a:highlight>
                <a:srgbClr val="FFFFFF"/>
              </a:highlight>
              <a:latin typeface="Arial" panose="020B0604020202020204" pitchFamily="34" charset="0"/>
              <a:cs typeface="Arial" panose="020B0604020202020204" pitchFamily="34" charset="0"/>
              <a:sym typeface="+mn-ea"/>
            </a:endParaRPr>
          </a:p>
          <a:p>
            <a:pPr marL="285750" indent="-285750" algn="just">
              <a:buFont typeface="Wingdings" panose="05000000000000000000" pitchFamily="2" charset="2"/>
              <a:buChar char="§"/>
            </a:pPr>
            <a:r>
              <a:rPr lang="en-US" sz="2400" b="1" dirty="0">
                <a:solidFill>
                  <a:srgbClr val="0D0D0D"/>
                </a:solidFill>
                <a:effectLst/>
                <a:highlight>
                  <a:srgbClr val="FFFFFF"/>
                </a:highlight>
                <a:latin typeface="Arial" panose="020B0604020202020204" pitchFamily="34" charset="0"/>
                <a:cs typeface="Arial" panose="020B0604020202020204" pitchFamily="34" charset="0"/>
                <a:sym typeface="+mn-ea"/>
              </a:rPr>
              <a:t>HTML/CSS/JavaScript:</a:t>
            </a:r>
            <a:r>
              <a:rPr lang="en-US" sz="2400" dirty="0">
                <a:solidFill>
                  <a:srgbClr val="0D0D0D"/>
                </a:solidFill>
                <a:effectLst/>
                <a:highlight>
                  <a:srgbClr val="FFFFFF"/>
                </a:highlight>
                <a:latin typeface="Arial" panose="020B0604020202020204" pitchFamily="34" charset="0"/>
                <a:cs typeface="Arial" panose="020B0604020202020204" pitchFamily="34" charset="0"/>
                <a:sym typeface="+mn-ea"/>
              </a:rPr>
              <a:t> Use these technologies for frontend development to create an intuitive and interactive user interface.</a:t>
            </a:r>
            <a:endParaRPr lang="en-US" sz="2400" dirty="0">
              <a:solidFill>
                <a:srgbClr val="0D0D0D"/>
              </a:solidFill>
              <a:effectLst/>
              <a:highlight>
                <a:srgbClr val="FFFFFF"/>
              </a:highlight>
              <a:latin typeface="Arial" panose="020B0604020202020204" pitchFamily="34" charset="0"/>
              <a:cs typeface="Arial" panose="020B0604020202020204" pitchFamily="34" charset="0"/>
              <a:sym typeface="+mn-ea"/>
            </a:endParaRPr>
          </a:p>
          <a:p>
            <a:pPr marL="285750" indent="-285750" algn="just">
              <a:buFont typeface="Wingdings" panose="05000000000000000000" pitchFamily="2" charset="2"/>
              <a:buChar char="§"/>
            </a:pPr>
            <a:r>
              <a:rPr lang="en-US" sz="2400" b="1" dirty="0">
                <a:solidFill>
                  <a:srgbClr val="0D0D0D"/>
                </a:solidFill>
                <a:effectLst/>
                <a:highlight>
                  <a:srgbClr val="FFFFFF"/>
                </a:highlight>
                <a:latin typeface="Arial" panose="020B0604020202020204" pitchFamily="34" charset="0"/>
                <a:cs typeface="Arial" panose="020B0604020202020204" pitchFamily="34" charset="0"/>
                <a:sym typeface="+mn-ea"/>
              </a:rPr>
              <a:t>SQLite/PostgreSQL:</a:t>
            </a:r>
            <a:r>
              <a:rPr lang="en-US" sz="2400" dirty="0">
                <a:solidFill>
                  <a:srgbClr val="0D0D0D"/>
                </a:solidFill>
                <a:effectLst/>
                <a:highlight>
                  <a:srgbClr val="FFFFFF"/>
                </a:highlight>
                <a:latin typeface="Arial" panose="020B0604020202020204" pitchFamily="34" charset="0"/>
                <a:cs typeface="Arial" panose="020B0604020202020204" pitchFamily="34" charset="0"/>
                <a:sym typeface="+mn-ea"/>
              </a:rPr>
              <a:t> Employ SQLite during development for its simplicity and switch to PostgreSQL for production for better scalability and performance.</a:t>
            </a:r>
            <a:endParaRPr lang="en-US" sz="2400" dirty="0">
              <a:solidFill>
                <a:srgbClr val="0D0D0D"/>
              </a:solidFill>
              <a:effectLst/>
              <a:highlight>
                <a:srgbClr val="FFFFFF"/>
              </a:highlight>
              <a:latin typeface="Arial" panose="020B0604020202020204" pitchFamily="34" charset="0"/>
              <a:cs typeface="Arial" panose="020B0604020202020204" pitchFamily="34" charset="0"/>
              <a:sym typeface="+mn-ea"/>
            </a:endParaRPr>
          </a:p>
          <a:p>
            <a:pPr marL="285750" indent="-285750" algn="just">
              <a:buFont typeface="Wingdings" panose="05000000000000000000" pitchFamily="2" charset="2"/>
              <a:buChar char="§"/>
            </a:pPr>
            <a:r>
              <a:rPr lang="en-US" sz="2400" b="1" dirty="0">
                <a:solidFill>
                  <a:srgbClr val="0D0D0D"/>
                </a:solidFill>
                <a:effectLst/>
                <a:highlight>
                  <a:srgbClr val="FFFFFF"/>
                </a:highlight>
                <a:latin typeface="Arial" panose="020B0604020202020204" pitchFamily="34" charset="0"/>
                <a:cs typeface="Arial" panose="020B0604020202020204" pitchFamily="34" charset="0"/>
                <a:sym typeface="+mn-ea"/>
              </a:rPr>
              <a:t>RESTful API:</a:t>
            </a:r>
            <a:r>
              <a:rPr lang="en-US" sz="2400" dirty="0">
                <a:solidFill>
                  <a:srgbClr val="0D0D0D"/>
                </a:solidFill>
                <a:effectLst/>
                <a:highlight>
                  <a:srgbClr val="FFFFFF"/>
                </a:highlight>
                <a:latin typeface="Arial" panose="020B0604020202020204" pitchFamily="34" charset="0"/>
                <a:cs typeface="Arial" panose="020B0604020202020204" pitchFamily="34" charset="0"/>
                <a:sym typeface="+mn-ea"/>
              </a:rPr>
              <a:t> Develop a RESTful API to facilitate communication between the frontend and backend, enabling seamless integration with other platforms and services.</a:t>
            </a:r>
            <a:endParaRPr lang="en-US" sz="2400" dirty="0">
              <a:solidFill>
                <a:srgbClr val="0D0D0D"/>
              </a:solidFill>
              <a:effectLst/>
              <a:highlight>
                <a:srgbClr val="FFFFFF"/>
              </a:highlight>
              <a:latin typeface="Arial" panose="020B0604020202020204" pitchFamily="34" charset="0"/>
              <a:cs typeface="Arial" panose="020B0604020202020204" pitchFamily="34" charset="0"/>
              <a:sym typeface="+mn-ea"/>
            </a:endParaRPr>
          </a:p>
          <a:p>
            <a:pPr marL="285750" indent="-285750" algn="just">
              <a:buFont typeface="Wingdings" panose="05000000000000000000" pitchFamily="2" charset="2"/>
              <a:buChar char="§"/>
            </a:pP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a:p>
            <a:pPr algn="just"/>
            <a:endParaRPr lang="en-IN" dirty="0"/>
          </a:p>
          <a:p>
            <a:pPr algn="just"/>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2097164" name="Picture 8"/>
          <p:cNvPicPr>
            <a:picLocks noChangeAspect="1"/>
          </p:cNvPicPr>
          <p:nvPr/>
        </p:nvPicPr>
        <p:blipFill rotWithShape="1">
          <a:blip r:embed="rId1"/>
          <a:srcRect b="44364"/>
          <a:stretch>
            <a:fillRect/>
          </a:stretch>
        </p:blipFill>
        <p:spPr>
          <a:xfrm>
            <a:off x="1285970" y="1419803"/>
            <a:ext cx="9620060" cy="4018395"/>
          </a:xfrm>
          <a:prstGeom prst="rect">
            <a:avLst/>
          </a:prstGeom>
          <a:ln>
            <a:solidFill>
              <a:schemeClr val="accent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2097166" name="Picture 8" descr="A screenshot of a computer  Description automatically generated"/>
          <p:cNvPicPr>
            <a:picLocks noChangeAspect="1"/>
          </p:cNvPicPr>
          <p:nvPr/>
        </p:nvPicPr>
        <p:blipFill rotWithShape="1">
          <a:blip r:embed="rId1"/>
          <a:srcRect b="3935"/>
          <a:stretch>
            <a:fillRect/>
          </a:stretch>
        </p:blipFill>
        <p:spPr>
          <a:xfrm>
            <a:off x="914401" y="957943"/>
            <a:ext cx="10363199" cy="49421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2097168" name="Picture 16" descr="A screenshot of a computer  Description automatically generated"/>
          <p:cNvPicPr>
            <a:picLocks noChangeAspect="1"/>
          </p:cNvPicPr>
          <p:nvPr/>
        </p:nvPicPr>
        <p:blipFill rotWithShape="1">
          <a:blip r:embed="rId1"/>
          <a:srcRect b="37255"/>
          <a:stretch>
            <a:fillRect/>
          </a:stretch>
        </p:blipFill>
        <p:spPr>
          <a:xfrm>
            <a:off x="936874" y="1012372"/>
            <a:ext cx="10318253" cy="483325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3017</Words>
  <Application>WPS Presentation</Application>
  <PresentationFormat>On-screen Show (4:3)</PresentationFormat>
  <Paragraphs>70</Paragraphs>
  <Slides>15</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15</vt:i4>
      </vt:variant>
    </vt:vector>
  </HeadingPairs>
  <TitlesOfParts>
    <vt:vector size="30" baseType="lpstr">
      <vt:lpstr>Arial</vt:lpstr>
      <vt:lpstr>SimSun</vt:lpstr>
      <vt:lpstr>Wingdings</vt:lpstr>
      <vt:lpstr>Arial</vt:lpstr>
      <vt:lpstr>Times New Roman</vt:lpstr>
      <vt:lpstr>Cambria</vt:lpstr>
      <vt:lpstr>Calibri</vt:lpstr>
      <vt:lpstr>Microsoft YaHei</vt:lpstr>
      <vt:lpstr>Arial Unicode MS</vt:lpstr>
      <vt:lpstr>Aptos</vt:lpstr>
      <vt:lpstr>Segoe Print</vt:lpstr>
      <vt:lpstr>Wingdings</vt:lpstr>
      <vt:lpstr>Söhne</vt:lpstr>
      <vt:lpstr>AMGDT</vt:lpstr>
      <vt:lpstr>Office Theme</vt:lpstr>
      <vt:lpstr>CAPSTONE PROJECT</vt:lpstr>
      <vt:lpstr>OUTLINE</vt:lpstr>
      <vt:lpstr>PROBLEM STATEMENT</vt:lpstr>
      <vt:lpstr>PROPOSED SOLUTION</vt:lpstr>
      <vt:lpstr>SYSTEM	APPROACH</vt:lpstr>
      <vt:lpstr>ALGORITHM &amp; DEPLOYMENT</vt:lpstr>
      <vt:lpstr>RESULT</vt:lpstr>
      <vt:lpstr>PowerPoint 演示文稿</vt:lpstr>
      <vt:lpstr>PowerPoint 演示文稿</vt:lpstr>
      <vt:lpstr>PowerPoint 演示文稿</vt:lpstr>
      <vt:lpstr>PowerPoint 演示文稿</vt:lpstr>
      <vt:lpstr>CONCLUSION</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
  <cp:lastModifiedBy>Welcome</cp:lastModifiedBy>
  <cp:revision>5</cp:revision>
  <dcterms:created xsi:type="dcterms:W3CDTF">2024-04-09T09:24:14Z</dcterms:created>
  <dcterms:modified xsi:type="dcterms:W3CDTF">2024-04-09T09:53:23Z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2024-04-01T20:00:00Z</vt:filetime>
  </property>
  <property fmtid="{D5CDD505-2E9C-101B-9397-08002B2CF9AE}" pid="3" name="LastSaved">
    <vt:filetime>2024-04-08T20:00:00Z</vt:filetime>
  </property>
  <property fmtid="{D5CDD505-2E9C-101B-9397-08002B2CF9AE}" pid="4" name="ICV">
    <vt:lpwstr>AB11138BC05141F79DE2396380778F88_13</vt:lpwstr>
  </property>
  <property fmtid="{D5CDD505-2E9C-101B-9397-08002B2CF9AE}" pid="5" name="KSOProductBuildVer">
    <vt:lpwstr>1033-12.2.0.16731</vt:lpwstr>
  </property>
</Properties>
</file>