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1"/>
  </p:sldMasterIdLst>
  <p:notesMasterIdLst>
    <p:notesMasterId r:id="rId35"/>
  </p:notesMasterIdLst>
  <p:sldIdLst>
    <p:sldId id="256" r:id="rId2"/>
    <p:sldId id="257" r:id="rId3"/>
    <p:sldId id="258" r:id="rId4"/>
    <p:sldId id="268" r:id="rId5"/>
    <p:sldId id="277" r:id="rId6"/>
    <p:sldId id="270" r:id="rId7"/>
    <p:sldId id="259" r:id="rId8"/>
    <p:sldId id="283" r:id="rId9"/>
    <p:sldId id="284" r:id="rId10"/>
    <p:sldId id="260" r:id="rId11"/>
    <p:sldId id="261" r:id="rId12"/>
    <p:sldId id="289" r:id="rId13"/>
    <p:sldId id="285" r:id="rId14"/>
    <p:sldId id="288" r:id="rId15"/>
    <p:sldId id="286" r:id="rId16"/>
    <p:sldId id="287" r:id="rId17"/>
    <p:sldId id="290" r:id="rId18"/>
    <p:sldId id="262" r:id="rId19"/>
    <p:sldId id="279" r:id="rId20"/>
    <p:sldId id="280" r:id="rId21"/>
    <p:sldId id="281" r:id="rId22"/>
    <p:sldId id="282" r:id="rId23"/>
    <p:sldId id="264" r:id="rId24"/>
    <p:sldId id="263" r:id="rId25"/>
    <p:sldId id="275" r:id="rId26"/>
    <p:sldId id="271" r:id="rId27"/>
    <p:sldId id="272" r:id="rId28"/>
    <p:sldId id="273" r:id="rId29"/>
    <p:sldId id="274" r:id="rId30"/>
    <p:sldId id="276" r:id="rId31"/>
    <p:sldId id="265" r:id="rId32"/>
    <p:sldId id="266" r:id="rId33"/>
    <p:sldId id="26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64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C96750-4FC9-4280-A965-EC48B623DDE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A18148-8309-4D88-A496-53C6D3AFB1AB}">
      <dgm:prSet/>
      <dgm:spPr/>
      <dgm:t>
        <a:bodyPr/>
        <a:lstStyle/>
        <a:p>
          <a:r>
            <a:rPr lang="en-US"/>
            <a:t>Purpose: To understand user behavior and content preferences on Streamflix.</a:t>
          </a:r>
        </a:p>
      </dgm:t>
    </dgm:pt>
    <dgm:pt modelId="{F014D1D5-9CB0-4303-92E7-9DED31E00BCA}" type="parTrans" cxnId="{C6E3B4A6-1350-4B84-919C-407F50DDBB68}">
      <dgm:prSet/>
      <dgm:spPr/>
      <dgm:t>
        <a:bodyPr/>
        <a:lstStyle/>
        <a:p>
          <a:endParaRPr lang="en-US"/>
        </a:p>
      </dgm:t>
    </dgm:pt>
    <dgm:pt modelId="{CAE35E89-7A56-4BCB-9947-950B016B90AA}" type="sibTrans" cxnId="{C6E3B4A6-1350-4B84-919C-407F50DDBB68}">
      <dgm:prSet/>
      <dgm:spPr/>
      <dgm:t>
        <a:bodyPr/>
        <a:lstStyle/>
        <a:p>
          <a:endParaRPr lang="en-US"/>
        </a:p>
      </dgm:t>
    </dgm:pt>
    <dgm:pt modelId="{C32A1DBB-1D3F-4558-BFD6-AAC14C89D42B}">
      <dgm:prSet/>
      <dgm:spPr/>
      <dgm:t>
        <a:bodyPr/>
        <a:lstStyle/>
        <a:p>
          <a:r>
            <a:rPr lang="en-US"/>
            <a:t>Scope: Viewership trends, genre popularity and user segmentation.</a:t>
          </a:r>
        </a:p>
      </dgm:t>
    </dgm:pt>
    <dgm:pt modelId="{4FE77CDE-43F2-4246-8972-96AE1FF77B46}" type="parTrans" cxnId="{4B738F95-9D81-47EB-A229-EB5E7F1ADB23}">
      <dgm:prSet/>
      <dgm:spPr/>
      <dgm:t>
        <a:bodyPr/>
        <a:lstStyle/>
        <a:p>
          <a:endParaRPr lang="en-US"/>
        </a:p>
      </dgm:t>
    </dgm:pt>
    <dgm:pt modelId="{31A5C235-B927-4492-A641-CD4BA7145906}" type="sibTrans" cxnId="{4B738F95-9D81-47EB-A229-EB5E7F1ADB23}">
      <dgm:prSet/>
      <dgm:spPr/>
      <dgm:t>
        <a:bodyPr/>
        <a:lstStyle/>
        <a:p>
          <a:endParaRPr lang="en-US"/>
        </a:p>
      </dgm:t>
    </dgm:pt>
    <dgm:pt modelId="{BAA62487-EF3E-4232-8948-A3A415180290}">
      <dgm:prSet/>
      <dgm:spPr/>
      <dgm:t>
        <a:bodyPr/>
        <a:lstStyle/>
        <a:p>
          <a:r>
            <a:rPr lang="en-US"/>
            <a:t>Goal: Present actionable insights to guide platform growth and user retention.</a:t>
          </a:r>
        </a:p>
      </dgm:t>
    </dgm:pt>
    <dgm:pt modelId="{BB48ADC3-1AB5-42C5-9ABC-9DC578D12FB2}" type="parTrans" cxnId="{EE942604-DBCA-4CC5-8B9E-F14B8D4DFCF5}">
      <dgm:prSet/>
      <dgm:spPr/>
      <dgm:t>
        <a:bodyPr/>
        <a:lstStyle/>
        <a:p>
          <a:endParaRPr lang="en-US"/>
        </a:p>
      </dgm:t>
    </dgm:pt>
    <dgm:pt modelId="{C2E55D50-911B-4AD2-B057-879462D254EC}" type="sibTrans" cxnId="{EE942604-DBCA-4CC5-8B9E-F14B8D4DFCF5}">
      <dgm:prSet/>
      <dgm:spPr/>
      <dgm:t>
        <a:bodyPr/>
        <a:lstStyle/>
        <a:p>
          <a:endParaRPr lang="en-US"/>
        </a:p>
      </dgm:t>
    </dgm:pt>
    <dgm:pt modelId="{54B6AA68-1626-43AF-A605-76BC3B7204D2}" type="pres">
      <dgm:prSet presAssocID="{97C96750-4FC9-4280-A965-EC48B623DDE5}" presName="root" presStyleCnt="0">
        <dgm:presLayoutVars>
          <dgm:dir/>
          <dgm:resizeHandles val="exact"/>
        </dgm:presLayoutVars>
      </dgm:prSet>
      <dgm:spPr/>
    </dgm:pt>
    <dgm:pt modelId="{B1960131-503D-466D-B464-034B628417E4}" type="pres">
      <dgm:prSet presAssocID="{4AA18148-8309-4D88-A496-53C6D3AFB1AB}" presName="compNode" presStyleCnt="0"/>
      <dgm:spPr/>
    </dgm:pt>
    <dgm:pt modelId="{B7F8926B-1F49-4A33-9437-01851602C46B}" type="pres">
      <dgm:prSet presAssocID="{4AA18148-8309-4D88-A496-53C6D3AFB1AB}" presName="bgRect" presStyleLbl="bgShp" presStyleIdx="0" presStyleCnt="3"/>
      <dgm:spPr/>
    </dgm:pt>
    <dgm:pt modelId="{ABBD6445-95AA-4F76-9856-B9F36ECEBD5A}" type="pres">
      <dgm:prSet presAssocID="{4AA18148-8309-4D88-A496-53C6D3AFB1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F77AAD5E-EF94-409A-A90B-DCE7EDF02F9A}" type="pres">
      <dgm:prSet presAssocID="{4AA18148-8309-4D88-A496-53C6D3AFB1AB}" presName="spaceRect" presStyleCnt="0"/>
      <dgm:spPr/>
    </dgm:pt>
    <dgm:pt modelId="{B54F003D-BE4A-4BED-AAD6-F99D509C3F66}" type="pres">
      <dgm:prSet presAssocID="{4AA18148-8309-4D88-A496-53C6D3AFB1AB}" presName="parTx" presStyleLbl="revTx" presStyleIdx="0" presStyleCnt="3">
        <dgm:presLayoutVars>
          <dgm:chMax val="0"/>
          <dgm:chPref val="0"/>
        </dgm:presLayoutVars>
      </dgm:prSet>
      <dgm:spPr/>
    </dgm:pt>
    <dgm:pt modelId="{A4A0CAAC-37D0-4B56-8B94-1D0C046A0BDC}" type="pres">
      <dgm:prSet presAssocID="{CAE35E89-7A56-4BCB-9947-950B016B90AA}" presName="sibTrans" presStyleCnt="0"/>
      <dgm:spPr/>
    </dgm:pt>
    <dgm:pt modelId="{1F399D84-BC5C-40EB-A7CD-5AA7B5ACFE16}" type="pres">
      <dgm:prSet presAssocID="{C32A1DBB-1D3F-4558-BFD6-AAC14C89D42B}" presName="compNode" presStyleCnt="0"/>
      <dgm:spPr/>
    </dgm:pt>
    <dgm:pt modelId="{30B2B8E7-471E-48E6-9E52-C53F704197E1}" type="pres">
      <dgm:prSet presAssocID="{C32A1DBB-1D3F-4558-BFD6-AAC14C89D42B}" presName="bgRect" presStyleLbl="bgShp" presStyleIdx="1" presStyleCnt="3"/>
      <dgm:spPr/>
    </dgm:pt>
    <dgm:pt modelId="{51AED9D7-5828-45D1-BAF1-DC837500F3C7}" type="pres">
      <dgm:prSet presAssocID="{C32A1DBB-1D3F-4558-BFD6-AAC14C89D4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2A778B26-C398-4AB2-8CCC-1F1DC73B1CC7}" type="pres">
      <dgm:prSet presAssocID="{C32A1DBB-1D3F-4558-BFD6-AAC14C89D42B}" presName="spaceRect" presStyleCnt="0"/>
      <dgm:spPr/>
    </dgm:pt>
    <dgm:pt modelId="{FC732E15-C046-4F85-AC71-5361340D2E60}" type="pres">
      <dgm:prSet presAssocID="{C32A1DBB-1D3F-4558-BFD6-AAC14C89D42B}" presName="parTx" presStyleLbl="revTx" presStyleIdx="1" presStyleCnt="3">
        <dgm:presLayoutVars>
          <dgm:chMax val="0"/>
          <dgm:chPref val="0"/>
        </dgm:presLayoutVars>
      </dgm:prSet>
      <dgm:spPr/>
    </dgm:pt>
    <dgm:pt modelId="{64D31699-1EC0-4A12-8331-5434AB235012}" type="pres">
      <dgm:prSet presAssocID="{31A5C235-B927-4492-A641-CD4BA7145906}" presName="sibTrans" presStyleCnt="0"/>
      <dgm:spPr/>
    </dgm:pt>
    <dgm:pt modelId="{ACEDB5A8-AE64-4BD3-BE94-F8138B522EA7}" type="pres">
      <dgm:prSet presAssocID="{BAA62487-EF3E-4232-8948-A3A415180290}" presName="compNode" presStyleCnt="0"/>
      <dgm:spPr/>
    </dgm:pt>
    <dgm:pt modelId="{C76F537A-9CD8-4866-B8C9-90E7F35DAD53}" type="pres">
      <dgm:prSet presAssocID="{BAA62487-EF3E-4232-8948-A3A415180290}" presName="bgRect" presStyleLbl="bgShp" presStyleIdx="2" presStyleCnt="3"/>
      <dgm:spPr/>
    </dgm:pt>
    <dgm:pt modelId="{6E6BE9FA-61C8-4ECF-B9C9-5BD854F063B5}" type="pres">
      <dgm:prSet presAssocID="{BAA62487-EF3E-4232-8948-A3A4151802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ting"/>
        </a:ext>
      </dgm:extLst>
    </dgm:pt>
    <dgm:pt modelId="{620F0440-10E5-4EBF-B958-BBF935543A15}" type="pres">
      <dgm:prSet presAssocID="{BAA62487-EF3E-4232-8948-A3A415180290}" presName="spaceRect" presStyleCnt="0"/>
      <dgm:spPr/>
    </dgm:pt>
    <dgm:pt modelId="{4F553A76-019A-4380-9E7B-F4017B31203D}" type="pres">
      <dgm:prSet presAssocID="{BAA62487-EF3E-4232-8948-A3A415180290}" presName="parTx" presStyleLbl="revTx" presStyleIdx="2" presStyleCnt="3">
        <dgm:presLayoutVars>
          <dgm:chMax val="0"/>
          <dgm:chPref val="0"/>
        </dgm:presLayoutVars>
      </dgm:prSet>
      <dgm:spPr/>
    </dgm:pt>
  </dgm:ptLst>
  <dgm:cxnLst>
    <dgm:cxn modelId="{EE942604-DBCA-4CC5-8B9E-F14B8D4DFCF5}" srcId="{97C96750-4FC9-4280-A965-EC48B623DDE5}" destId="{BAA62487-EF3E-4232-8948-A3A415180290}" srcOrd="2" destOrd="0" parTransId="{BB48ADC3-1AB5-42C5-9ABC-9DC578D12FB2}" sibTransId="{C2E55D50-911B-4AD2-B057-879462D254EC}"/>
    <dgm:cxn modelId="{0885F16C-7E1E-4307-A475-289853E3DBE7}" type="presOf" srcId="{BAA62487-EF3E-4232-8948-A3A415180290}" destId="{4F553A76-019A-4380-9E7B-F4017B31203D}" srcOrd="0" destOrd="0" presId="urn:microsoft.com/office/officeart/2018/2/layout/IconVerticalSolidList"/>
    <dgm:cxn modelId="{4B738F95-9D81-47EB-A229-EB5E7F1ADB23}" srcId="{97C96750-4FC9-4280-A965-EC48B623DDE5}" destId="{C32A1DBB-1D3F-4558-BFD6-AAC14C89D42B}" srcOrd="1" destOrd="0" parTransId="{4FE77CDE-43F2-4246-8972-96AE1FF77B46}" sibTransId="{31A5C235-B927-4492-A641-CD4BA7145906}"/>
    <dgm:cxn modelId="{C6E3B4A6-1350-4B84-919C-407F50DDBB68}" srcId="{97C96750-4FC9-4280-A965-EC48B623DDE5}" destId="{4AA18148-8309-4D88-A496-53C6D3AFB1AB}" srcOrd="0" destOrd="0" parTransId="{F014D1D5-9CB0-4303-92E7-9DED31E00BCA}" sibTransId="{CAE35E89-7A56-4BCB-9947-950B016B90AA}"/>
    <dgm:cxn modelId="{839A25C5-7C8A-4B5C-9B6C-E9BBCB027158}" type="presOf" srcId="{97C96750-4FC9-4280-A965-EC48B623DDE5}" destId="{54B6AA68-1626-43AF-A605-76BC3B7204D2}" srcOrd="0" destOrd="0" presId="urn:microsoft.com/office/officeart/2018/2/layout/IconVerticalSolidList"/>
    <dgm:cxn modelId="{9E16A4DD-C213-4F59-8BC6-DF36BF36BAF4}" type="presOf" srcId="{C32A1DBB-1D3F-4558-BFD6-AAC14C89D42B}" destId="{FC732E15-C046-4F85-AC71-5361340D2E60}" srcOrd="0" destOrd="0" presId="urn:microsoft.com/office/officeart/2018/2/layout/IconVerticalSolidList"/>
    <dgm:cxn modelId="{CFD35DED-AAAD-4D61-ABEA-48E277BD4983}" type="presOf" srcId="{4AA18148-8309-4D88-A496-53C6D3AFB1AB}" destId="{B54F003D-BE4A-4BED-AAD6-F99D509C3F66}" srcOrd="0" destOrd="0" presId="urn:microsoft.com/office/officeart/2018/2/layout/IconVerticalSolidList"/>
    <dgm:cxn modelId="{DEC8DADE-2B90-412F-AA7B-11350FE87C43}" type="presParOf" srcId="{54B6AA68-1626-43AF-A605-76BC3B7204D2}" destId="{B1960131-503D-466D-B464-034B628417E4}" srcOrd="0" destOrd="0" presId="urn:microsoft.com/office/officeart/2018/2/layout/IconVerticalSolidList"/>
    <dgm:cxn modelId="{8C766F3F-F12A-489F-AF54-7C340A5E9A8F}" type="presParOf" srcId="{B1960131-503D-466D-B464-034B628417E4}" destId="{B7F8926B-1F49-4A33-9437-01851602C46B}" srcOrd="0" destOrd="0" presId="urn:microsoft.com/office/officeart/2018/2/layout/IconVerticalSolidList"/>
    <dgm:cxn modelId="{98CDFDD6-7E4D-4831-89BB-F7D5E7DE488E}" type="presParOf" srcId="{B1960131-503D-466D-B464-034B628417E4}" destId="{ABBD6445-95AA-4F76-9856-B9F36ECEBD5A}" srcOrd="1" destOrd="0" presId="urn:microsoft.com/office/officeart/2018/2/layout/IconVerticalSolidList"/>
    <dgm:cxn modelId="{533E396A-C8C7-4215-BEEE-4A6A0A884C6B}" type="presParOf" srcId="{B1960131-503D-466D-B464-034B628417E4}" destId="{F77AAD5E-EF94-409A-A90B-DCE7EDF02F9A}" srcOrd="2" destOrd="0" presId="urn:microsoft.com/office/officeart/2018/2/layout/IconVerticalSolidList"/>
    <dgm:cxn modelId="{8D7771D0-857F-41F4-A197-8E4FDF24800A}" type="presParOf" srcId="{B1960131-503D-466D-B464-034B628417E4}" destId="{B54F003D-BE4A-4BED-AAD6-F99D509C3F66}" srcOrd="3" destOrd="0" presId="urn:microsoft.com/office/officeart/2018/2/layout/IconVerticalSolidList"/>
    <dgm:cxn modelId="{238DE0EE-DAEB-4639-A5A5-12B048FDC777}" type="presParOf" srcId="{54B6AA68-1626-43AF-A605-76BC3B7204D2}" destId="{A4A0CAAC-37D0-4B56-8B94-1D0C046A0BDC}" srcOrd="1" destOrd="0" presId="urn:microsoft.com/office/officeart/2018/2/layout/IconVerticalSolidList"/>
    <dgm:cxn modelId="{EAFEF004-DC2F-4CC7-BE7D-3ABD8A53941C}" type="presParOf" srcId="{54B6AA68-1626-43AF-A605-76BC3B7204D2}" destId="{1F399D84-BC5C-40EB-A7CD-5AA7B5ACFE16}" srcOrd="2" destOrd="0" presId="urn:microsoft.com/office/officeart/2018/2/layout/IconVerticalSolidList"/>
    <dgm:cxn modelId="{400739A0-CBE2-4402-9374-7038EE8B274B}" type="presParOf" srcId="{1F399D84-BC5C-40EB-A7CD-5AA7B5ACFE16}" destId="{30B2B8E7-471E-48E6-9E52-C53F704197E1}" srcOrd="0" destOrd="0" presId="urn:microsoft.com/office/officeart/2018/2/layout/IconVerticalSolidList"/>
    <dgm:cxn modelId="{C3F02CF8-A141-46F0-9879-A0E2D02A953F}" type="presParOf" srcId="{1F399D84-BC5C-40EB-A7CD-5AA7B5ACFE16}" destId="{51AED9D7-5828-45D1-BAF1-DC837500F3C7}" srcOrd="1" destOrd="0" presId="urn:microsoft.com/office/officeart/2018/2/layout/IconVerticalSolidList"/>
    <dgm:cxn modelId="{76267C12-F9FF-48A1-991D-F1E10015E636}" type="presParOf" srcId="{1F399D84-BC5C-40EB-A7CD-5AA7B5ACFE16}" destId="{2A778B26-C398-4AB2-8CCC-1F1DC73B1CC7}" srcOrd="2" destOrd="0" presId="urn:microsoft.com/office/officeart/2018/2/layout/IconVerticalSolidList"/>
    <dgm:cxn modelId="{D9B49626-CCF0-4EDD-A723-3B875986315F}" type="presParOf" srcId="{1F399D84-BC5C-40EB-A7CD-5AA7B5ACFE16}" destId="{FC732E15-C046-4F85-AC71-5361340D2E60}" srcOrd="3" destOrd="0" presId="urn:microsoft.com/office/officeart/2018/2/layout/IconVerticalSolidList"/>
    <dgm:cxn modelId="{8D61D6C6-A08F-48EF-9937-0A7D419D03CA}" type="presParOf" srcId="{54B6AA68-1626-43AF-A605-76BC3B7204D2}" destId="{64D31699-1EC0-4A12-8331-5434AB235012}" srcOrd="3" destOrd="0" presId="urn:microsoft.com/office/officeart/2018/2/layout/IconVerticalSolidList"/>
    <dgm:cxn modelId="{80A0157A-78EF-4C5E-A27C-44AA93BF3ED6}" type="presParOf" srcId="{54B6AA68-1626-43AF-A605-76BC3B7204D2}" destId="{ACEDB5A8-AE64-4BD3-BE94-F8138B522EA7}" srcOrd="4" destOrd="0" presId="urn:microsoft.com/office/officeart/2018/2/layout/IconVerticalSolidList"/>
    <dgm:cxn modelId="{9024D61A-DC33-4B7D-84E6-26DB61398BD7}" type="presParOf" srcId="{ACEDB5A8-AE64-4BD3-BE94-F8138B522EA7}" destId="{C76F537A-9CD8-4866-B8C9-90E7F35DAD53}" srcOrd="0" destOrd="0" presId="urn:microsoft.com/office/officeart/2018/2/layout/IconVerticalSolidList"/>
    <dgm:cxn modelId="{3C62041D-5270-4439-8510-C26755A3E749}" type="presParOf" srcId="{ACEDB5A8-AE64-4BD3-BE94-F8138B522EA7}" destId="{6E6BE9FA-61C8-4ECF-B9C9-5BD854F063B5}" srcOrd="1" destOrd="0" presId="urn:microsoft.com/office/officeart/2018/2/layout/IconVerticalSolidList"/>
    <dgm:cxn modelId="{DA450464-9187-4DAF-9E55-E7B4EA34234A}" type="presParOf" srcId="{ACEDB5A8-AE64-4BD3-BE94-F8138B522EA7}" destId="{620F0440-10E5-4EBF-B958-BBF935543A15}" srcOrd="2" destOrd="0" presId="urn:microsoft.com/office/officeart/2018/2/layout/IconVerticalSolidList"/>
    <dgm:cxn modelId="{7CE969DB-2D24-4B70-A227-DDC75E3ADE82}" type="presParOf" srcId="{ACEDB5A8-AE64-4BD3-BE94-F8138B522EA7}" destId="{4F553A76-019A-4380-9E7B-F4017B31203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17681E-0B37-4973-BE79-525A2F09D3C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7482345-3CB2-4054-AA3D-FD5AC8FB1092}">
      <dgm:prSet/>
      <dgm:spPr/>
      <dgm:t>
        <a:bodyPr/>
        <a:lstStyle/>
        <a:p>
          <a:r>
            <a:rPr lang="en-US" dirty="0"/>
            <a:t>Top 10 Movies by Ratings</a:t>
          </a:r>
        </a:p>
      </dgm:t>
    </dgm:pt>
    <dgm:pt modelId="{2A71A739-35EE-4B55-854D-DBA62B32B165}" type="parTrans" cxnId="{038E6FF5-DDCF-4E9C-B07C-B2BE8240C984}">
      <dgm:prSet/>
      <dgm:spPr/>
      <dgm:t>
        <a:bodyPr/>
        <a:lstStyle/>
        <a:p>
          <a:endParaRPr lang="en-US"/>
        </a:p>
      </dgm:t>
    </dgm:pt>
    <dgm:pt modelId="{4EDD2669-B00B-49B2-9472-04A5E6F4F70F}" type="sibTrans" cxnId="{038E6FF5-DDCF-4E9C-B07C-B2BE8240C984}">
      <dgm:prSet/>
      <dgm:spPr/>
      <dgm:t>
        <a:bodyPr/>
        <a:lstStyle/>
        <a:p>
          <a:endParaRPr lang="en-US"/>
        </a:p>
      </dgm:t>
    </dgm:pt>
    <dgm:pt modelId="{9C60CB10-FBBB-4227-81F1-3FE9DDFBAB77}">
      <dgm:prSet/>
      <dgm:spPr/>
      <dgm:t>
        <a:bodyPr/>
        <a:lstStyle/>
        <a:p>
          <a:r>
            <a:rPr lang="en-US"/>
            <a:t>Most Popular Genres</a:t>
          </a:r>
        </a:p>
      </dgm:t>
    </dgm:pt>
    <dgm:pt modelId="{61625C8C-F8FD-469A-A97B-61C2FD68C033}" type="parTrans" cxnId="{A8845799-6289-4FBD-9041-D777A0560491}">
      <dgm:prSet/>
      <dgm:spPr/>
      <dgm:t>
        <a:bodyPr/>
        <a:lstStyle/>
        <a:p>
          <a:endParaRPr lang="en-US"/>
        </a:p>
      </dgm:t>
    </dgm:pt>
    <dgm:pt modelId="{B293E899-2199-4CEA-8A32-B129F0DB8F99}" type="sibTrans" cxnId="{A8845799-6289-4FBD-9041-D777A0560491}">
      <dgm:prSet/>
      <dgm:spPr/>
      <dgm:t>
        <a:bodyPr/>
        <a:lstStyle/>
        <a:p>
          <a:endParaRPr lang="en-US"/>
        </a:p>
      </dgm:t>
    </dgm:pt>
    <dgm:pt modelId="{71EF1643-09CE-4FC4-9280-4FD5E3BAF2E4}">
      <dgm:prSet/>
      <dgm:spPr/>
      <dgm:t>
        <a:bodyPr/>
        <a:lstStyle/>
        <a:p>
          <a:r>
            <a:rPr lang="en-AU" dirty="0"/>
            <a:t>Age Group Segments</a:t>
          </a:r>
          <a:endParaRPr lang="en-US" dirty="0"/>
        </a:p>
      </dgm:t>
    </dgm:pt>
    <dgm:pt modelId="{40C9AD6A-2A04-4AEF-8038-7FA765AC6E04}" type="parTrans" cxnId="{78060C35-CEFA-4F37-87EB-A564D181526D}">
      <dgm:prSet/>
      <dgm:spPr/>
      <dgm:t>
        <a:bodyPr/>
        <a:lstStyle/>
        <a:p>
          <a:endParaRPr lang="en-US"/>
        </a:p>
      </dgm:t>
    </dgm:pt>
    <dgm:pt modelId="{37EAB5FD-7C25-42BD-B847-420CF4C25000}" type="sibTrans" cxnId="{78060C35-CEFA-4F37-87EB-A564D181526D}">
      <dgm:prSet/>
      <dgm:spPr/>
      <dgm:t>
        <a:bodyPr/>
        <a:lstStyle/>
        <a:p>
          <a:endParaRPr lang="en-US"/>
        </a:p>
      </dgm:t>
    </dgm:pt>
    <dgm:pt modelId="{75FD68F2-78E9-4E26-A0CD-B449D7379444}">
      <dgm:prSet/>
      <dgm:spPr/>
      <dgm:t>
        <a:bodyPr/>
        <a:lstStyle/>
        <a:p>
          <a:r>
            <a:rPr lang="en-AU" dirty="0"/>
            <a:t>Subscription Status Distribution</a:t>
          </a:r>
          <a:endParaRPr lang="en-US" dirty="0"/>
        </a:p>
      </dgm:t>
    </dgm:pt>
    <dgm:pt modelId="{914E8B9B-EEAE-4407-9C62-B8593FA831A4}" type="parTrans" cxnId="{914F4684-8FFE-4C3F-B5F0-D4971B5AAD43}">
      <dgm:prSet/>
      <dgm:spPr/>
      <dgm:t>
        <a:bodyPr/>
        <a:lstStyle/>
        <a:p>
          <a:endParaRPr lang="en-US"/>
        </a:p>
      </dgm:t>
    </dgm:pt>
    <dgm:pt modelId="{117F67CC-403E-4008-BD86-568A998AF42E}" type="sibTrans" cxnId="{914F4684-8FFE-4C3F-B5F0-D4971B5AAD43}">
      <dgm:prSet/>
      <dgm:spPr/>
      <dgm:t>
        <a:bodyPr/>
        <a:lstStyle/>
        <a:p>
          <a:endParaRPr lang="en-US"/>
        </a:p>
      </dgm:t>
    </dgm:pt>
    <dgm:pt modelId="{53FD03BA-394D-41BA-A3CF-3AAC8DB8DF6C}">
      <dgm:prSet/>
      <dgm:spPr/>
      <dgm:t>
        <a:bodyPr/>
        <a:lstStyle/>
        <a:p>
          <a:r>
            <a:rPr lang="en-AU" dirty="0"/>
            <a:t>Country-wise User Base</a:t>
          </a:r>
          <a:endParaRPr lang="en-US" dirty="0"/>
        </a:p>
      </dgm:t>
    </dgm:pt>
    <dgm:pt modelId="{403A8409-C089-4D98-8ACD-011537ADA63D}" type="parTrans" cxnId="{88C72B7F-DB27-4E28-B907-DC465B163C86}">
      <dgm:prSet/>
      <dgm:spPr/>
      <dgm:t>
        <a:bodyPr/>
        <a:lstStyle/>
        <a:p>
          <a:endParaRPr lang="en-US"/>
        </a:p>
      </dgm:t>
    </dgm:pt>
    <dgm:pt modelId="{A12D08B8-9D96-4519-9920-8A6FEB967105}" type="sibTrans" cxnId="{88C72B7F-DB27-4E28-B907-DC465B163C86}">
      <dgm:prSet/>
      <dgm:spPr/>
      <dgm:t>
        <a:bodyPr/>
        <a:lstStyle/>
        <a:p>
          <a:endParaRPr lang="en-US"/>
        </a:p>
      </dgm:t>
    </dgm:pt>
    <dgm:pt modelId="{37A6046A-46BC-4B21-80C7-2CE61B6F7B54}">
      <dgm:prSet/>
      <dgm:spPr/>
      <dgm:t>
        <a:bodyPr/>
        <a:lstStyle/>
        <a:p>
          <a:r>
            <a:rPr lang="en-US" dirty="0"/>
            <a:t>Device Usage Trends</a:t>
          </a:r>
        </a:p>
      </dgm:t>
    </dgm:pt>
    <dgm:pt modelId="{23D43CB3-7880-43A0-95E3-6C7A3461327C}" type="parTrans" cxnId="{66454953-A19A-4B82-AF35-8E601FA99855}">
      <dgm:prSet/>
      <dgm:spPr/>
      <dgm:t>
        <a:bodyPr/>
        <a:lstStyle/>
        <a:p>
          <a:endParaRPr lang="en-US"/>
        </a:p>
      </dgm:t>
    </dgm:pt>
    <dgm:pt modelId="{7E934143-84CE-4969-87D3-05C1CB7424D4}" type="sibTrans" cxnId="{66454953-A19A-4B82-AF35-8E601FA99855}">
      <dgm:prSet/>
      <dgm:spPr/>
      <dgm:t>
        <a:bodyPr/>
        <a:lstStyle/>
        <a:p>
          <a:endParaRPr lang="en-US"/>
        </a:p>
      </dgm:t>
    </dgm:pt>
    <dgm:pt modelId="{A134C8F1-2E07-484E-998D-AF946D0B4F00}" type="pres">
      <dgm:prSet presAssocID="{3D17681E-0B37-4973-BE79-525A2F09D3C2}" presName="linear" presStyleCnt="0">
        <dgm:presLayoutVars>
          <dgm:animLvl val="lvl"/>
          <dgm:resizeHandles val="exact"/>
        </dgm:presLayoutVars>
      </dgm:prSet>
      <dgm:spPr/>
    </dgm:pt>
    <dgm:pt modelId="{C7917DF2-D6C0-4CE1-B86C-5E322A3B5970}" type="pres">
      <dgm:prSet presAssocID="{A7482345-3CB2-4054-AA3D-FD5AC8FB1092}" presName="parentText" presStyleLbl="node1" presStyleIdx="0" presStyleCnt="6">
        <dgm:presLayoutVars>
          <dgm:chMax val="0"/>
          <dgm:bulletEnabled val="1"/>
        </dgm:presLayoutVars>
      </dgm:prSet>
      <dgm:spPr/>
    </dgm:pt>
    <dgm:pt modelId="{E8CB5D6A-6079-4B58-AD87-480C441DE687}" type="pres">
      <dgm:prSet presAssocID="{4EDD2669-B00B-49B2-9472-04A5E6F4F70F}" presName="spacer" presStyleCnt="0"/>
      <dgm:spPr/>
    </dgm:pt>
    <dgm:pt modelId="{9C57ACB4-6E4F-4B6E-ADD9-B69C6C806A5A}" type="pres">
      <dgm:prSet presAssocID="{9C60CB10-FBBB-4227-81F1-3FE9DDFBAB77}" presName="parentText" presStyleLbl="node1" presStyleIdx="1" presStyleCnt="6">
        <dgm:presLayoutVars>
          <dgm:chMax val="0"/>
          <dgm:bulletEnabled val="1"/>
        </dgm:presLayoutVars>
      </dgm:prSet>
      <dgm:spPr/>
    </dgm:pt>
    <dgm:pt modelId="{B0D9C566-58A3-47A9-8504-A36AAA01DECB}" type="pres">
      <dgm:prSet presAssocID="{B293E899-2199-4CEA-8A32-B129F0DB8F99}" presName="spacer" presStyleCnt="0"/>
      <dgm:spPr/>
    </dgm:pt>
    <dgm:pt modelId="{EC63A8DB-20F1-4317-9A0B-1BCFF624C51C}" type="pres">
      <dgm:prSet presAssocID="{71EF1643-09CE-4FC4-9280-4FD5E3BAF2E4}" presName="parentText" presStyleLbl="node1" presStyleIdx="2" presStyleCnt="6" custLinFactNeighborY="60590">
        <dgm:presLayoutVars>
          <dgm:chMax val="0"/>
          <dgm:bulletEnabled val="1"/>
        </dgm:presLayoutVars>
      </dgm:prSet>
      <dgm:spPr/>
    </dgm:pt>
    <dgm:pt modelId="{D0864CA8-5400-4B34-BCA3-C28E03D425E3}" type="pres">
      <dgm:prSet presAssocID="{37EAB5FD-7C25-42BD-B847-420CF4C25000}" presName="spacer" presStyleCnt="0"/>
      <dgm:spPr/>
    </dgm:pt>
    <dgm:pt modelId="{86828D33-9874-4FEC-9CF3-8D034FB798BC}" type="pres">
      <dgm:prSet presAssocID="{75FD68F2-78E9-4E26-A0CD-B449D7379444}" presName="parentText" presStyleLbl="node1" presStyleIdx="3" presStyleCnt="6">
        <dgm:presLayoutVars>
          <dgm:chMax val="0"/>
          <dgm:bulletEnabled val="1"/>
        </dgm:presLayoutVars>
      </dgm:prSet>
      <dgm:spPr/>
    </dgm:pt>
    <dgm:pt modelId="{A5BB6A81-B1B8-455B-A2B7-A5777970C4D4}" type="pres">
      <dgm:prSet presAssocID="{117F67CC-403E-4008-BD86-568A998AF42E}" presName="spacer" presStyleCnt="0"/>
      <dgm:spPr/>
    </dgm:pt>
    <dgm:pt modelId="{4E28584A-6E86-421E-BE6A-76A9DDFE0F66}" type="pres">
      <dgm:prSet presAssocID="{53FD03BA-394D-41BA-A3CF-3AAC8DB8DF6C}" presName="parentText" presStyleLbl="node1" presStyleIdx="4" presStyleCnt="6">
        <dgm:presLayoutVars>
          <dgm:chMax val="0"/>
          <dgm:bulletEnabled val="1"/>
        </dgm:presLayoutVars>
      </dgm:prSet>
      <dgm:spPr/>
    </dgm:pt>
    <dgm:pt modelId="{06A6A60F-A4F6-4E0D-9E41-4662BAEA78EB}" type="pres">
      <dgm:prSet presAssocID="{A12D08B8-9D96-4519-9920-8A6FEB967105}" presName="spacer" presStyleCnt="0"/>
      <dgm:spPr/>
    </dgm:pt>
    <dgm:pt modelId="{F6A89539-666C-46C8-A6EB-8F771D986159}" type="pres">
      <dgm:prSet presAssocID="{37A6046A-46BC-4B21-80C7-2CE61B6F7B54}" presName="parentText" presStyleLbl="node1" presStyleIdx="5" presStyleCnt="6">
        <dgm:presLayoutVars>
          <dgm:chMax val="0"/>
          <dgm:bulletEnabled val="1"/>
        </dgm:presLayoutVars>
      </dgm:prSet>
      <dgm:spPr/>
    </dgm:pt>
  </dgm:ptLst>
  <dgm:cxnLst>
    <dgm:cxn modelId="{437ED01B-C8A1-4774-96AA-1D408BFC59B6}" type="presOf" srcId="{A7482345-3CB2-4054-AA3D-FD5AC8FB1092}" destId="{C7917DF2-D6C0-4CE1-B86C-5E322A3B5970}" srcOrd="0" destOrd="0" presId="urn:microsoft.com/office/officeart/2005/8/layout/vList2"/>
    <dgm:cxn modelId="{12A2061D-A18D-4C93-97F6-B60DD2C94981}" type="presOf" srcId="{71EF1643-09CE-4FC4-9280-4FD5E3BAF2E4}" destId="{EC63A8DB-20F1-4317-9A0B-1BCFF624C51C}" srcOrd="0" destOrd="0" presId="urn:microsoft.com/office/officeart/2005/8/layout/vList2"/>
    <dgm:cxn modelId="{CA87992C-8936-4696-A644-12702AE973E3}" type="presOf" srcId="{3D17681E-0B37-4973-BE79-525A2F09D3C2}" destId="{A134C8F1-2E07-484E-998D-AF946D0B4F00}" srcOrd="0" destOrd="0" presId="urn:microsoft.com/office/officeart/2005/8/layout/vList2"/>
    <dgm:cxn modelId="{78060C35-CEFA-4F37-87EB-A564D181526D}" srcId="{3D17681E-0B37-4973-BE79-525A2F09D3C2}" destId="{71EF1643-09CE-4FC4-9280-4FD5E3BAF2E4}" srcOrd="2" destOrd="0" parTransId="{40C9AD6A-2A04-4AEF-8038-7FA765AC6E04}" sibTransId="{37EAB5FD-7C25-42BD-B847-420CF4C25000}"/>
    <dgm:cxn modelId="{2C271E3A-A7B9-4D62-A206-993612925B8E}" type="presOf" srcId="{75FD68F2-78E9-4E26-A0CD-B449D7379444}" destId="{86828D33-9874-4FEC-9CF3-8D034FB798BC}" srcOrd="0" destOrd="0" presId="urn:microsoft.com/office/officeart/2005/8/layout/vList2"/>
    <dgm:cxn modelId="{49C3AE43-E624-4A96-8DBB-002FC7A32A11}" type="presOf" srcId="{9C60CB10-FBBB-4227-81F1-3FE9DDFBAB77}" destId="{9C57ACB4-6E4F-4B6E-ADD9-B69C6C806A5A}" srcOrd="0" destOrd="0" presId="urn:microsoft.com/office/officeart/2005/8/layout/vList2"/>
    <dgm:cxn modelId="{E4008C6F-7AE4-49DD-A4CE-E6302ABE5BD0}" type="presOf" srcId="{37A6046A-46BC-4B21-80C7-2CE61B6F7B54}" destId="{F6A89539-666C-46C8-A6EB-8F771D986159}" srcOrd="0" destOrd="0" presId="urn:microsoft.com/office/officeart/2005/8/layout/vList2"/>
    <dgm:cxn modelId="{66454953-A19A-4B82-AF35-8E601FA99855}" srcId="{3D17681E-0B37-4973-BE79-525A2F09D3C2}" destId="{37A6046A-46BC-4B21-80C7-2CE61B6F7B54}" srcOrd="5" destOrd="0" parTransId="{23D43CB3-7880-43A0-95E3-6C7A3461327C}" sibTransId="{7E934143-84CE-4969-87D3-05C1CB7424D4}"/>
    <dgm:cxn modelId="{88C72B7F-DB27-4E28-B907-DC465B163C86}" srcId="{3D17681E-0B37-4973-BE79-525A2F09D3C2}" destId="{53FD03BA-394D-41BA-A3CF-3AAC8DB8DF6C}" srcOrd="4" destOrd="0" parTransId="{403A8409-C089-4D98-8ACD-011537ADA63D}" sibTransId="{A12D08B8-9D96-4519-9920-8A6FEB967105}"/>
    <dgm:cxn modelId="{914F4684-8FFE-4C3F-B5F0-D4971B5AAD43}" srcId="{3D17681E-0B37-4973-BE79-525A2F09D3C2}" destId="{75FD68F2-78E9-4E26-A0CD-B449D7379444}" srcOrd="3" destOrd="0" parTransId="{914E8B9B-EEAE-4407-9C62-B8593FA831A4}" sibTransId="{117F67CC-403E-4008-BD86-568A998AF42E}"/>
    <dgm:cxn modelId="{A8845799-6289-4FBD-9041-D777A0560491}" srcId="{3D17681E-0B37-4973-BE79-525A2F09D3C2}" destId="{9C60CB10-FBBB-4227-81F1-3FE9DDFBAB77}" srcOrd="1" destOrd="0" parTransId="{61625C8C-F8FD-469A-A97B-61C2FD68C033}" sibTransId="{B293E899-2199-4CEA-8A32-B129F0DB8F99}"/>
    <dgm:cxn modelId="{602A7EEE-4E49-422D-BAF8-B7552C024BC1}" type="presOf" srcId="{53FD03BA-394D-41BA-A3CF-3AAC8DB8DF6C}" destId="{4E28584A-6E86-421E-BE6A-76A9DDFE0F66}" srcOrd="0" destOrd="0" presId="urn:microsoft.com/office/officeart/2005/8/layout/vList2"/>
    <dgm:cxn modelId="{038E6FF5-DDCF-4E9C-B07C-B2BE8240C984}" srcId="{3D17681E-0B37-4973-BE79-525A2F09D3C2}" destId="{A7482345-3CB2-4054-AA3D-FD5AC8FB1092}" srcOrd="0" destOrd="0" parTransId="{2A71A739-35EE-4B55-854D-DBA62B32B165}" sibTransId="{4EDD2669-B00B-49B2-9472-04A5E6F4F70F}"/>
    <dgm:cxn modelId="{01BB031D-8A07-48D1-B98B-D28AEF9DAF0E}" type="presParOf" srcId="{A134C8F1-2E07-484E-998D-AF946D0B4F00}" destId="{C7917DF2-D6C0-4CE1-B86C-5E322A3B5970}" srcOrd="0" destOrd="0" presId="urn:microsoft.com/office/officeart/2005/8/layout/vList2"/>
    <dgm:cxn modelId="{CCBB8FAB-E999-48DE-9B24-31B4B3126BB1}" type="presParOf" srcId="{A134C8F1-2E07-484E-998D-AF946D0B4F00}" destId="{E8CB5D6A-6079-4B58-AD87-480C441DE687}" srcOrd="1" destOrd="0" presId="urn:microsoft.com/office/officeart/2005/8/layout/vList2"/>
    <dgm:cxn modelId="{44510301-8CF2-49A9-84E6-CE16782A3A13}" type="presParOf" srcId="{A134C8F1-2E07-484E-998D-AF946D0B4F00}" destId="{9C57ACB4-6E4F-4B6E-ADD9-B69C6C806A5A}" srcOrd="2" destOrd="0" presId="urn:microsoft.com/office/officeart/2005/8/layout/vList2"/>
    <dgm:cxn modelId="{F9EA3954-3C42-41C3-806A-EFF498BD8C5B}" type="presParOf" srcId="{A134C8F1-2E07-484E-998D-AF946D0B4F00}" destId="{B0D9C566-58A3-47A9-8504-A36AAA01DECB}" srcOrd="3" destOrd="0" presId="urn:microsoft.com/office/officeart/2005/8/layout/vList2"/>
    <dgm:cxn modelId="{A441936D-1777-4190-9CD1-B8C1AEC0644F}" type="presParOf" srcId="{A134C8F1-2E07-484E-998D-AF946D0B4F00}" destId="{EC63A8DB-20F1-4317-9A0B-1BCFF624C51C}" srcOrd="4" destOrd="0" presId="urn:microsoft.com/office/officeart/2005/8/layout/vList2"/>
    <dgm:cxn modelId="{231C3C32-BE0B-4E8A-878C-E28A396A4F8E}" type="presParOf" srcId="{A134C8F1-2E07-484E-998D-AF946D0B4F00}" destId="{D0864CA8-5400-4B34-BCA3-C28E03D425E3}" srcOrd="5" destOrd="0" presId="urn:microsoft.com/office/officeart/2005/8/layout/vList2"/>
    <dgm:cxn modelId="{2E5F5A16-E600-451A-B1B7-DA1FAD9BD87F}" type="presParOf" srcId="{A134C8F1-2E07-484E-998D-AF946D0B4F00}" destId="{86828D33-9874-4FEC-9CF3-8D034FB798BC}" srcOrd="6" destOrd="0" presId="urn:microsoft.com/office/officeart/2005/8/layout/vList2"/>
    <dgm:cxn modelId="{A9585B5A-E003-4DFE-830E-AEF787DB07D2}" type="presParOf" srcId="{A134C8F1-2E07-484E-998D-AF946D0B4F00}" destId="{A5BB6A81-B1B8-455B-A2B7-A5777970C4D4}" srcOrd="7" destOrd="0" presId="urn:microsoft.com/office/officeart/2005/8/layout/vList2"/>
    <dgm:cxn modelId="{AAD02F7F-E347-44CA-A783-A091487C9093}" type="presParOf" srcId="{A134C8F1-2E07-484E-998D-AF946D0B4F00}" destId="{4E28584A-6E86-421E-BE6A-76A9DDFE0F66}" srcOrd="8" destOrd="0" presId="urn:microsoft.com/office/officeart/2005/8/layout/vList2"/>
    <dgm:cxn modelId="{76C76CBE-51D9-4B8E-94E8-0E771892AC55}" type="presParOf" srcId="{A134C8F1-2E07-484E-998D-AF946D0B4F00}" destId="{06A6A60F-A4F6-4E0D-9E41-4662BAEA78EB}" srcOrd="9" destOrd="0" presId="urn:microsoft.com/office/officeart/2005/8/layout/vList2"/>
    <dgm:cxn modelId="{F2148F5F-187F-445F-AEFD-479201CAD3EB}" type="presParOf" srcId="{A134C8F1-2E07-484E-998D-AF946D0B4F00}" destId="{F6A89539-666C-46C8-A6EB-8F771D986159}"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3B044E-BAC1-4260-AB01-AB4BB135B94B}" type="doc">
      <dgm:prSet loTypeId="urn:microsoft.com/office/officeart/2005/8/layout/arrow5" loCatId="relationship" qsTypeId="urn:microsoft.com/office/officeart/2005/8/quickstyle/simple4" qsCatId="simple" csTypeId="urn:microsoft.com/office/officeart/2005/8/colors/accent2_2" csCatId="accent2" phldr="1"/>
      <dgm:spPr/>
      <dgm:t>
        <a:bodyPr/>
        <a:lstStyle/>
        <a:p>
          <a:endParaRPr lang="en-US"/>
        </a:p>
      </dgm:t>
    </dgm:pt>
    <dgm:pt modelId="{1AA13343-708B-4525-9A4A-782A30E56B63}">
      <dgm:prSet/>
      <dgm:spPr/>
      <dgm:t>
        <a:bodyPr/>
        <a:lstStyle/>
        <a:p>
          <a:r>
            <a:rPr lang="en-US"/>
            <a:t>Romance shows the highest subscription rate at 50.3%, followed closely by Horror and Action</a:t>
          </a:r>
        </a:p>
      </dgm:t>
    </dgm:pt>
    <dgm:pt modelId="{95AA0606-8FA9-44C6-8112-71F7AB5F2FE7}" type="parTrans" cxnId="{6EDDFEE0-42A9-4E6B-BA1A-7B1A78852F55}">
      <dgm:prSet/>
      <dgm:spPr/>
      <dgm:t>
        <a:bodyPr/>
        <a:lstStyle/>
        <a:p>
          <a:endParaRPr lang="en-US"/>
        </a:p>
      </dgm:t>
    </dgm:pt>
    <dgm:pt modelId="{3CAE5A9F-8D69-4082-ACDD-96A54BA78988}" type="sibTrans" cxnId="{6EDDFEE0-42A9-4E6B-BA1A-7B1A78852F55}">
      <dgm:prSet/>
      <dgm:spPr/>
      <dgm:t>
        <a:bodyPr/>
        <a:lstStyle/>
        <a:p>
          <a:endParaRPr lang="en-US"/>
        </a:p>
      </dgm:t>
    </dgm:pt>
    <dgm:pt modelId="{632EF747-0A50-4A5A-9ECC-ECA30A6EBB6F}">
      <dgm:prSet/>
      <dgm:spPr/>
      <dgm:t>
        <a:bodyPr/>
        <a:lstStyle/>
        <a:p>
          <a:r>
            <a:rPr lang="en-US" b="1"/>
            <a:t>Recommendation:</a:t>
          </a:r>
          <a:endParaRPr lang="en-US"/>
        </a:p>
      </dgm:t>
    </dgm:pt>
    <dgm:pt modelId="{1347E9F1-6442-4305-86C9-74C6BDEAC94C}" type="parTrans" cxnId="{3943E419-C4AB-4E49-AE5F-7EBFF474AE3C}">
      <dgm:prSet/>
      <dgm:spPr/>
      <dgm:t>
        <a:bodyPr/>
        <a:lstStyle/>
        <a:p>
          <a:endParaRPr lang="en-US"/>
        </a:p>
      </dgm:t>
    </dgm:pt>
    <dgm:pt modelId="{963FC2CE-B112-42FF-9129-089817278819}" type="sibTrans" cxnId="{3943E419-C4AB-4E49-AE5F-7EBFF474AE3C}">
      <dgm:prSet/>
      <dgm:spPr/>
      <dgm:t>
        <a:bodyPr/>
        <a:lstStyle/>
        <a:p>
          <a:endParaRPr lang="en-US"/>
        </a:p>
      </dgm:t>
    </dgm:pt>
    <dgm:pt modelId="{C1F74208-5039-404E-827A-9DE337C79C3D}">
      <dgm:prSet/>
      <dgm:spPr/>
      <dgm:t>
        <a:bodyPr/>
        <a:lstStyle/>
        <a:p>
          <a:r>
            <a:rPr lang="en-US" dirty="0"/>
            <a:t>Focus on expanding romance content library</a:t>
          </a:r>
        </a:p>
      </dgm:t>
    </dgm:pt>
    <dgm:pt modelId="{46CC3B23-E182-42B8-90C1-D7C5806D610F}" type="parTrans" cxnId="{C960F724-6E4C-4140-B39F-8AEC819440BD}">
      <dgm:prSet/>
      <dgm:spPr/>
      <dgm:t>
        <a:bodyPr/>
        <a:lstStyle/>
        <a:p>
          <a:endParaRPr lang="en-US"/>
        </a:p>
      </dgm:t>
    </dgm:pt>
    <dgm:pt modelId="{A479D78E-7CF0-490C-A24F-78982F983A7C}" type="sibTrans" cxnId="{C960F724-6E4C-4140-B39F-8AEC819440BD}">
      <dgm:prSet/>
      <dgm:spPr/>
      <dgm:t>
        <a:bodyPr/>
        <a:lstStyle/>
        <a:p>
          <a:endParaRPr lang="en-US"/>
        </a:p>
      </dgm:t>
    </dgm:pt>
    <dgm:pt modelId="{599BEDFC-5C6D-4191-A282-0937F22B789D}">
      <dgm:prSet/>
      <dgm:spPr/>
      <dgm:t>
        <a:bodyPr/>
        <a:lstStyle/>
        <a:p>
          <a:r>
            <a:rPr lang="en-US"/>
            <a:t>Develop romance-specific subscription packages</a:t>
          </a:r>
        </a:p>
      </dgm:t>
    </dgm:pt>
    <dgm:pt modelId="{0C7C8EBA-C0D1-41F0-B9DE-ABFEF334DF9E}" type="parTrans" cxnId="{BA7679C9-D9A0-4D47-9DB7-58CB1F361809}">
      <dgm:prSet/>
      <dgm:spPr/>
      <dgm:t>
        <a:bodyPr/>
        <a:lstStyle/>
        <a:p>
          <a:endParaRPr lang="en-US"/>
        </a:p>
      </dgm:t>
    </dgm:pt>
    <dgm:pt modelId="{56E7BB8B-1E11-4ED4-BD62-B37F0E9DFB3B}" type="sibTrans" cxnId="{BA7679C9-D9A0-4D47-9DB7-58CB1F361809}">
      <dgm:prSet/>
      <dgm:spPr/>
      <dgm:t>
        <a:bodyPr/>
        <a:lstStyle/>
        <a:p>
          <a:endParaRPr lang="en-US"/>
        </a:p>
      </dgm:t>
    </dgm:pt>
    <dgm:pt modelId="{C5EADC2F-C212-4E22-8012-EA662798C689}">
      <dgm:prSet/>
      <dgm:spPr/>
      <dgm:t>
        <a:bodyPr/>
        <a:lstStyle/>
        <a:p>
          <a:r>
            <a:rPr lang="en-US"/>
            <a:t>Create targeted marketing campaigns for romance         viewers</a:t>
          </a:r>
        </a:p>
      </dgm:t>
    </dgm:pt>
    <dgm:pt modelId="{C0608615-4760-4371-864F-1E071B2C4872}" type="parTrans" cxnId="{DB684AB0-183D-49D7-BD83-21CD67EEA8C1}">
      <dgm:prSet/>
      <dgm:spPr/>
      <dgm:t>
        <a:bodyPr/>
        <a:lstStyle/>
        <a:p>
          <a:endParaRPr lang="en-US"/>
        </a:p>
      </dgm:t>
    </dgm:pt>
    <dgm:pt modelId="{E10E6788-AB8D-488E-BFC5-6F2C5FFC4E4C}" type="sibTrans" cxnId="{DB684AB0-183D-49D7-BD83-21CD67EEA8C1}">
      <dgm:prSet/>
      <dgm:spPr/>
      <dgm:t>
        <a:bodyPr/>
        <a:lstStyle/>
        <a:p>
          <a:endParaRPr lang="en-US"/>
        </a:p>
      </dgm:t>
    </dgm:pt>
    <dgm:pt modelId="{0D89D3E3-B3E0-4ECA-A193-C3E7C1EF3CBF}">
      <dgm:prSet/>
      <dgm:spPr/>
      <dgm:t>
        <a:bodyPr/>
        <a:lstStyle/>
        <a:p>
          <a:r>
            <a:rPr lang="en-US"/>
            <a:t>Adventure and Children's content show lower subscription rates at 41.4% and 43.7%</a:t>
          </a:r>
        </a:p>
      </dgm:t>
    </dgm:pt>
    <dgm:pt modelId="{773111CE-E8F3-4F96-847B-0CF8400ABFC0}" type="parTrans" cxnId="{3A9051C0-D08F-44F1-9BD1-A9BA953011C1}">
      <dgm:prSet/>
      <dgm:spPr/>
      <dgm:t>
        <a:bodyPr/>
        <a:lstStyle/>
        <a:p>
          <a:endParaRPr lang="en-US"/>
        </a:p>
      </dgm:t>
    </dgm:pt>
    <dgm:pt modelId="{07CE4045-84B5-42BA-BCB5-1900B046DD2F}" type="sibTrans" cxnId="{3A9051C0-D08F-44F1-9BD1-A9BA953011C1}">
      <dgm:prSet/>
      <dgm:spPr/>
      <dgm:t>
        <a:bodyPr/>
        <a:lstStyle/>
        <a:p>
          <a:endParaRPr lang="en-US"/>
        </a:p>
      </dgm:t>
    </dgm:pt>
    <dgm:pt modelId="{B3846DF2-767E-4329-B52D-52DAA909DDD1}">
      <dgm:prSet/>
      <dgm:spPr/>
      <dgm:t>
        <a:bodyPr/>
        <a:lstStyle/>
        <a:p>
          <a:r>
            <a:rPr lang="en-US" b="1"/>
            <a:t>Recommendation:</a:t>
          </a:r>
          <a:endParaRPr lang="en-US"/>
        </a:p>
      </dgm:t>
    </dgm:pt>
    <dgm:pt modelId="{A91FDF02-365E-479C-8F25-3034008AE104}" type="parTrans" cxnId="{CE8D9B4B-80BB-4A27-82E5-A9F41BBFCE65}">
      <dgm:prSet/>
      <dgm:spPr/>
      <dgm:t>
        <a:bodyPr/>
        <a:lstStyle/>
        <a:p>
          <a:endParaRPr lang="en-US"/>
        </a:p>
      </dgm:t>
    </dgm:pt>
    <dgm:pt modelId="{5D7E4973-F91B-4EB5-982A-658158C61A90}" type="sibTrans" cxnId="{CE8D9B4B-80BB-4A27-82E5-A9F41BBFCE65}">
      <dgm:prSet/>
      <dgm:spPr/>
      <dgm:t>
        <a:bodyPr/>
        <a:lstStyle/>
        <a:p>
          <a:endParaRPr lang="en-US"/>
        </a:p>
      </dgm:t>
    </dgm:pt>
    <dgm:pt modelId="{D03FC2D3-469F-4002-B223-FF99C1E8FD1C}">
      <dgm:prSet/>
      <dgm:spPr/>
      <dgm:t>
        <a:bodyPr/>
        <a:lstStyle/>
        <a:p>
          <a:r>
            <a:rPr lang="en-US"/>
            <a:t>Review pricing strategy for family-oriented content</a:t>
          </a:r>
        </a:p>
      </dgm:t>
    </dgm:pt>
    <dgm:pt modelId="{BB3C0FB9-8F24-4187-AFE6-908B46008882}" type="parTrans" cxnId="{297F99EA-64A3-4D9D-8CB5-0163E2FB0682}">
      <dgm:prSet/>
      <dgm:spPr/>
      <dgm:t>
        <a:bodyPr/>
        <a:lstStyle/>
        <a:p>
          <a:endParaRPr lang="en-US"/>
        </a:p>
      </dgm:t>
    </dgm:pt>
    <dgm:pt modelId="{72119F8C-2040-4407-AAB2-E4972360E095}" type="sibTrans" cxnId="{297F99EA-64A3-4D9D-8CB5-0163E2FB0682}">
      <dgm:prSet/>
      <dgm:spPr/>
      <dgm:t>
        <a:bodyPr/>
        <a:lstStyle/>
        <a:p>
          <a:endParaRPr lang="en-US"/>
        </a:p>
      </dgm:t>
    </dgm:pt>
    <dgm:pt modelId="{E892A29C-D720-4DA6-AF4C-4A65C08541A1}">
      <dgm:prSet/>
      <dgm:spPr/>
      <dgm:t>
        <a:bodyPr/>
        <a:lstStyle/>
        <a:p>
          <a:r>
            <a:rPr lang="en-US" dirty="0"/>
            <a:t>Develop family subscription packages</a:t>
          </a:r>
        </a:p>
      </dgm:t>
    </dgm:pt>
    <dgm:pt modelId="{54200F03-1661-4B61-B2EA-C52E58348767}" type="parTrans" cxnId="{08113202-3DE6-4984-A502-5C08736C9ADC}">
      <dgm:prSet/>
      <dgm:spPr/>
      <dgm:t>
        <a:bodyPr/>
        <a:lstStyle/>
        <a:p>
          <a:endParaRPr lang="en-US"/>
        </a:p>
      </dgm:t>
    </dgm:pt>
    <dgm:pt modelId="{E48AAD9F-C0F1-4CCD-907C-CC00970D7098}" type="sibTrans" cxnId="{08113202-3DE6-4984-A502-5C08736C9ADC}">
      <dgm:prSet/>
      <dgm:spPr/>
      <dgm:t>
        <a:bodyPr/>
        <a:lstStyle/>
        <a:p>
          <a:endParaRPr lang="en-US"/>
        </a:p>
      </dgm:t>
    </dgm:pt>
    <dgm:pt modelId="{0A08BD4F-3B72-4AB3-8882-BC7B1276F99B}">
      <dgm:prSet/>
      <dgm:spPr/>
      <dgm:t>
        <a:bodyPr/>
        <a:lstStyle/>
        <a:p>
          <a:r>
            <a:rPr lang="en-US"/>
            <a:t>Create more exclusive children's content to drive subscriptions</a:t>
          </a:r>
        </a:p>
      </dgm:t>
    </dgm:pt>
    <dgm:pt modelId="{A08B8EBC-B978-4467-838E-990D25B06458}" type="parTrans" cxnId="{778AF650-0629-4CF1-9C46-3A402965B786}">
      <dgm:prSet/>
      <dgm:spPr/>
      <dgm:t>
        <a:bodyPr/>
        <a:lstStyle/>
        <a:p>
          <a:endParaRPr lang="en-US"/>
        </a:p>
      </dgm:t>
    </dgm:pt>
    <dgm:pt modelId="{BC80A2D5-5A35-4FAA-9848-0D879CEF9227}" type="sibTrans" cxnId="{778AF650-0629-4CF1-9C46-3A402965B786}">
      <dgm:prSet/>
      <dgm:spPr/>
      <dgm:t>
        <a:bodyPr/>
        <a:lstStyle/>
        <a:p>
          <a:endParaRPr lang="en-US"/>
        </a:p>
      </dgm:t>
    </dgm:pt>
    <dgm:pt modelId="{048644C7-936C-4ABA-B9B5-30748DCCAE8F}" type="pres">
      <dgm:prSet presAssocID="{A13B044E-BAC1-4260-AB01-AB4BB135B94B}" presName="diagram" presStyleCnt="0">
        <dgm:presLayoutVars>
          <dgm:dir/>
          <dgm:resizeHandles val="exact"/>
        </dgm:presLayoutVars>
      </dgm:prSet>
      <dgm:spPr/>
    </dgm:pt>
    <dgm:pt modelId="{115D1994-9CCD-4102-9289-1C15DEECE102}" type="pres">
      <dgm:prSet presAssocID="{1AA13343-708B-4525-9A4A-782A30E56B63}" presName="arrow" presStyleLbl="node1" presStyleIdx="0" presStyleCnt="4" custScaleY="132200">
        <dgm:presLayoutVars>
          <dgm:bulletEnabled val="1"/>
        </dgm:presLayoutVars>
      </dgm:prSet>
      <dgm:spPr/>
    </dgm:pt>
    <dgm:pt modelId="{B8616D37-69AE-4490-8861-DB707E373006}" type="pres">
      <dgm:prSet presAssocID="{632EF747-0A50-4A5A-9ECC-ECA30A6EBB6F}" presName="arrow" presStyleLbl="node1" presStyleIdx="1" presStyleCnt="4">
        <dgm:presLayoutVars>
          <dgm:bulletEnabled val="1"/>
        </dgm:presLayoutVars>
      </dgm:prSet>
      <dgm:spPr/>
    </dgm:pt>
    <dgm:pt modelId="{CDF7B5F2-A60D-4E61-9D31-3C67D93847D0}" type="pres">
      <dgm:prSet presAssocID="{0D89D3E3-B3E0-4ECA-A193-C3E7C1EF3CBF}" presName="arrow" presStyleLbl="node1" presStyleIdx="2" presStyleCnt="4" custScaleY="119434">
        <dgm:presLayoutVars>
          <dgm:bulletEnabled val="1"/>
        </dgm:presLayoutVars>
      </dgm:prSet>
      <dgm:spPr/>
    </dgm:pt>
    <dgm:pt modelId="{247D778D-7FD5-42D7-ADEE-F190D9F17137}" type="pres">
      <dgm:prSet presAssocID="{B3846DF2-767E-4329-B52D-52DAA909DDD1}" presName="arrow" presStyleLbl="node1" presStyleIdx="3" presStyleCnt="4">
        <dgm:presLayoutVars>
          <dgm:bulletEnabled val="1"/>
        </dgm:presLayoutVars>
      </dgm:prSet>
      <dgm:spPr/>
    </dgm:pt>
  </dgm:ptLst>
  <dgm:cxnLst>
    <dgm:cxn modelId="{08113202-3DE6-4984-A502-5C08736C9ADC}" srcId="{B3846DF2-767E-4329-B52D-52DAA909DDD1}" destId="{E892A29C-D720-4DA6-AF4C-4A65C08541A1}" srcOrd="1" destOrd="0" parTransId="{54200F03-1661-4B61-B2EA-C52E58348767}" sibTransId="{E48AAD9F-C0F1-4CCD-907C-CC00970D7098}"/>
    <dgm:cxn modelId="{67B91C15-7825-456D-AEF7-02F656DF8D18}" type="presOf" srcId="{0D89D3E3-B3E0-4ECA-A193-C3E7C1EF3CBF}" destId="{CDF7B5F2-A60D-4E61-9D31-3C67D93847D0}" srcOrd="0" destOrd="0" presId="urn:microsoft.com/office/officeart/2005/8/layout/arrow5"/>
    <dgm:cxn modelId="{3943E419-C4AB-4E49-AE5F-7EBFF474AE3C}" srcId="{A13B044E-BAC1-4260-AB01-AB4BB135B94B}" destId="{632EF747-0A50-4A5A-9ECC-ECA30A6EBB6F}" srcOrd="1" destOrd="0" parTransId="{1347E9F1-6442-4305-86C9-74C6BDEAC94C}" sibTransId="{963FC2CE-B112-42FF-9129-089817278819}"/>
    <dgm:cxn modelId="{C960F724-6E4C-4140-B39F-8AEC819440BD}" srcId="{632EF747-0A50-4A5A-9ECC-ECA30A6EBB6F}" destId="{C1F74208-5039-404E-827A-9DE337C79C3D}" srcOrd="0" destOrd="0" parTransId="{46CC3B23-E182-42B8-90C1-D7C5806D610F}" sibTransId="{A479D78E-7CF0-490C-A24F-78982F983A7C}"/>
    <dgm:cxn modelId="{90E23D5C-DF8E-4A96-A528-32ADEED1A232}" type="presOf" srcId="{599BEDFC-5C6D-4191-A282-0937F22B789D}" destId="{B8616D37-69AE-4490-8861-DB707E373006}" srcOrd="0" destOrd="2" presId="urn:microsoft.com/office/officeart/2005/8/layout/arrow5"/>
    <dgm:cxn modelId="{9E1FA168-A3CB-4859-9833-EEC561D22E28}" type="presOf" srcId="{632EF747-0A50-4A5A-9ECC-ECA30A6EBB6F}" destId="{B8616D37-69AE-4490-8861-DB707E373006}" srcOrd="0" destOrd="0" presId="urn:microsoft.com/office/officeart/2005/8/layout/arrow5"/>
    <dgm:cxn modelId="{BFFF1A6A-240A-461F-82E5-942571640FC2}" type="presOf" srcId="{E892A29C-D720-4DA6-AF4C-4A65C08541A1}" destId="{247D778D-7FD5-42D7-ADEE-F190D9F17137}" srcOrd="0" destOrd="2" presId="urn:microsoft.com/office/officeart/2005/8/layout/arrow5"/>
    <dgm:cxn modelId="{CE8D9B4B-80BB-4A27-82E5-A9F41BBFCE65}" srcId="{A13B044E-BAC1-4260-AB01-AB4BB135B94B}" destId="{B3846DF2-767E-4329-B52D-52DAA909DDD1}" srcOrd="3" destOrd="0" parTransId="{A91FDF02-365E-479C-8F25-3034008AE104}" sibTransId="{5D7E4973-F91B-4EB5-982A-658158C61A90}"/>
    <dgm:cxn modelId="{778AF650-0629-4CF1-9C46-3A402965B786}" srcId="{B3846DF2-767E-4329-B52D-52DAA909DDD1}" destId="{0A08BD4F-3B72-4AB3-8882-BC7B1276F99B}" srcOrd="2" destOrd="0" parTransId="{A08B8EBC-B978-4467-838E-990D25B06458}" sibTransId="{BC80A2D5-5A35-4FAA-9848-0D879CEF9227}"/>
    <dgm:cxn modelId="{67B0B68A-8935-4D10-BB5C-37493532C03C}" type="presOf" srcId="{C1F74208-5039-404E-827A-9DE337C79C3D}" destId="{B8616D37-69AE-4490-8861-DB707E373006}" srcOrd="0" destOrd="1" presId="urn:microsoft.com/office/officeart/2005/8/layout/arrow5"/>
    <dgm:cxn modelId="{DB236A95-50AD-42DD-B445-CD51F93A2D91}" type="presOf" srcId="{D03FC2D3-469F-4002-B223-FF99C1E8FD1C}" destId="{247D778D-7FD5-42D7-ADEE-F190D9F17137}" srcOrd="0" destOrd="1" presId="urn:microsoft.com/office/officeart/2005/8/layout/arrow5"/>
    <dgm:cxn modelId="{5A659EAC-EBDC-4097-9DBA-0BF6A61DE048}" type="presOf" srcId="{B3846DF2-767E-4329-B52D-52DAA909DDD1}" destId="{247D778D-7FD5-42D7-ADEE-F190D9F17137}" srcOrd="0" destOrd="0" presId="urn:microsoft.com/office/officeart/2005/8/layout/arrow5"/>
    <dgm:cxn modelId="{DB684AB0-183D-49D7-BD83-21CD67EEA8C1}" srcId="{632EF747-0A50-4A5A-9ECC-ECA30A6EBB6F}" destId="{C5EADC2F-C212-4E22-8012-EA662798C689}" srcOrd="2" destOrd="0" parTransId="{C0608615-4760-4371-864F-1E071B2C4872}" sibTransId="{E10E6788-AB8D-488E-BFC5-6F2C5FFC4E4C}"/>
    <dgm:cxn modelId="{3A9051C0-D08F-44F1-9BD1-A9BA953011C1}" srcId="{A13B044E-BAC1-4260-AB01-AB4BB135B94B}" destId="{0D89D3E3-B3E0-4ECA-A193-C3E7C1EF3CBF}" srcOrd="2" destOrd="0" parTransId="{773111CE-E8F3-4F96-847B-0CF8400ABFC0}" sibTransId="{07CE4045-84B5-42BA-BCB5-1900B046DD2F}"/>
    <dgm:cxn modelId="{BA7679C9-D9A0-4D47-9DB7-58CB1F361809}" srcId="{632EF747-0A50-4A5A-9ECC-ECA30A6EBB6F}" destId="{599BEDFC-5C6D-4191-A282-0937F22B789D}" srcOrd="1" destOrd="0" parTransId="{0C7C8EBA-C0D1-41F0-B9DE-ABFEF334DF9E}" sibTransId="{56E7BB8B-1E11-4ED4-BD62-B37F0E9DFB3B}"/>
    <dgm:cxn modelId="{12BB2FD0-C522-4E1A-896D-0CA255A0AB28}" type="presOf" srcId="{A13B044E-BAC1-4260-AB01-AB4BB135B94B}" destId="{048644C7-936C-4ABA-B9B5-30748DCCAE8F}" srcOrd="0" destOrd="0" presId="urn:microsoft.com/office/officeart/2005/8/layout/arrow5"/>
    <dgm:cxn modelId="{208BCCDA-00E3-495E-A2D8-5F92CD872B7D}" type="presOf" srcId="{1AA13343-708B-4525-9A4A-782A30E56B63}" destId="{115D1994-9CCD-4102-9289-1C15DEECE102}" srcOrd="0" destOrd="0" presId="urn:microsoft.com/office/officeart/2005/8/layout/arrow5"/>
    <dgm:cxn modelId="{6EDDFEE0-42A9-4E6B-BA1A-7B1A78852F55}" srcId="{A13B044E-BAC1-4260-AB01-AB4BB135B94B}" destId="{1AA13343-708B-4525-9A4A-782A30E56B63}" srcOrd="0" destOrd="0" parTransId="{95AA0606-8FA9-44C6-8112-71F7AB5F2FE7}" sibTransId="{3CAE5A9F-8D69-4082-ACDD-96A54BA78988}"/>
    <dgm:cxn modelId="{5A7974E7-FABF-4F36-9655-EACD1D3B4AB3}" type="presOf" srcId="{0A08BD4F-3B72-4AB3-8882-BC7B1276F99B}" destId="{247D778D-7FD5-42D7-ADEE-F190D9F17137}" srcOrd="0" destOrd="3" presId="urn:microsoft.com/office/officeart/2005/8/layout/arrow5"/>
    <dgm:cxn modelId="{297F99EA-64A3-4D9D-8CB5-0163E2FB0682}" srcId="{B3846DF2-767E-4329-B52D-52DAA909DDD1}" destId="{D03FC2D3-469F-4002-B223-FF99C1E8FD1C}" srcOrd="0" destOrd="0" parTransId="{BB3C0FB9-8F24-4187-AFE6-908B46008882}" sibTransId="{72119F8C-2040-4407-AAB2-E4972360E095}"/>
    <dgm:cxn modelId="{361536F3-C6A7-47F1-A34F-3682C458AFAC}" type="presOf" srcId="{C5EADC2F-C212-4E22-8012-EA662798C689}" destId="{B8616D37-69AE-4490-8861-DB707E373006}" srcOrd="0" destOrd="3" presId="urn:microsoft.com/office/officeart/2005/8/layout/arrow5"/>
    <dgm:cxn modelId="{34D729DE-DE90-431D-808C-16B1578EACC0}" type="presParOf" srcId="{048644C7-936C-4ABA-B9B5-30748DCCAE8F}" destId="{115D1994-9CCD-4102-9289-1C15DEECE102}" srcOrd="0" destOrd="0" presId="urn:microsoft.com/office/officeart/2005/8/layout/arrow5"/>
    <dgm:cxn modelId="{6258F677-4F5D-486C-9DC9-CC0408F01389}" type="presParOf" srcId="{048644C7-936C-4ABA-B9B5-30748DCCAE8F}" destId="{B8616D37-69AE-4490-8861-DB707E373006}" srcOrd="1" destOrd="0" presId="urn:microsoft.com/office/officeart/2005/8/layout/arrow5"/>
    <dgm:cxn modelId="{7C459859-622B-4E10-AE03-024C591F58A1}" type="presParOf" srcId="{048644C7-936C-4ABA-B9B5-30748DCCAE8F}" destId="{CDF7B5F2-A60D-4E61-9D31-3C67D93847D0}" srcOrd="2" destOrd="0" presId="urn:microsoft.com/office/officeart/2005/8/layout/arrow5"/>
    <dgm:cxn modelId="{C02D5585-A5C8-46BA-B23E-E09566548562}" type="presParOf" srcId="{048644C7-936C-4ABA-B9B5-30748DCCAE8F}" destId="{247D778D-7FD5-42D7-ADEE-F190D9F17137}" srcOrd="3" destOrd="0" presId="urn:microsoft.com/office/officeart/2005/8/layout/arrow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8926B-1F49-4A33-9437-01851602C46B}">
      <dsp:nvSpPr>
        <dsp:cNvPr id="0" name=""/>
        <dsp:cNvSpPr/>
      </dsp:nvSpPr>
      <dsp:spPr>
        <a:xfrm>
          <a:off x="0" y="600"/>
          <a:ext cx="4414719" cy="14045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D6445-95AA-4F76-9856-B9F36ECEBD5A}">
      <dsp:nvSpPr>
        <dsp:cNvPr id="0" name=""/>
        <dsp:cNvSpPr/>
      </dsp:nvSpPr>
      <dsp:spPr>
        <a:xfrm>
          <a:off x="424883" y="316629"/>
          <a:ext cx="772515" cy="772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4F003D-BE4A-4BED-AAD6-F99D509C3F66}">
      <dsp:nvSpPr>
        <dsp:cNvPr id="0" name=""/>
        <dsp:cNvSpPr/>
      </dsp:nvSpPr>
      <dsp:spPr>
        <a:xfrm>
          <a:off x="1622283" y="600"/>
          <a:ext cx="2792435"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844550">
            <a:lnSpc>
              <a:spcPct val="90000"/>
            </a:lnSpc>
            <a:spcBef>
              <a:spcPct val="0"/>
            </a:spcBef>
            <a:spcAft>
              <a:spcPct val="35000"/>
            </a:spcAft>
            <a:buNone/>
          </a:pPr>
          <a:r>
            <a:rPr lang="en-US" sz="1900" kern="1200"/>
            <a:t>Purpose: To understand user behavior and content preferences on Streamflix.</a:t>
          </a:r>
        </a:p>
      </dsp:txBody>
      <dsp:txXfrm>
        <a:off x="1622283" y="600"/>
        <a:ext cx="2792435" cy="1404574"/>
      </dsp:txXfrm>
    </dsp:sp>
    <dsp:sp modelId="{30B2B8E7-471E-48E6-9E52-C53F704197E1}">
      <dsp:nvSpPr>
        <dsp:cNvPr id="0" name=""/>
        <dsp:cNvSpPr/>
      </dsp:nvSpPr>
      <dsp:spPr>
        <a:xfrm>
          <a:off x="0" y="1756318"/>
          <a:ext cx="4414719" cy="14045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ED9D7-5828-45D1-BAF1-DC837500F3C7}">
      <dsp:nvSpPr>
        <dsp:cNvPr id="0" name=""/>
        <dsp:cNvSpPr/>
      </dsp:nvSpPr>
      <dsp:spPr>
        <a:xfrm>
          <a:off x="424883" y="2072347"/>
          <a:ext cx="772515" cy="772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732E15-C046-4F85-AC71-5361340D2E60}">
      <dsp:nvSpPr>
        <dsp:cNvPr id="0" name=""/>
        <dsp:cNvSpPr/>
      </dsp:nvSpPr>
      <dsp:spPr>
        <a:xfrm>
          <a:off x="1622283" y="1756318"/>
          <a:ext cx="2792435"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844550">
            <a:lnSpc>
              <a:spcPct val="90000"/>
            </a:lnSpc>
            <a:spcBef>
              <a:spcPct val="0"/>
            </a:spcBef>
            <a:spcAft>
              <a:spcPct val="35000"/>
            </a:spcAft>
            <a:buNone/>
          </a:pPr>
          <a:r>
            <a:rPr lang="en-US" sz="1900" kern="1200"/>
            <a:t>Scope: Viewership trends, genre popularity and user segmentation.</a:t>
          </a:r>
        </a:p>
      </dsp:txBody>
      <dsp:txXfrm>
        <a:off x="1622283" y="1756318"/>
        <a:ext cx="2792435" cy="1404574"/>
      </dsp:txXfrm>
    </dsp:sp>
    <dsp:sp modelId="{C76F537A-9CD8-4866-B8C9-90E7F35DAD53}">
      <dsp:nvSpPr>
        <dsp:cNvPr id="0" name=""/>
        <dsp:cNvSpPr/>
      </dsp:nvSpPr>
      <dsp:spPr>
        <a:xfrm>
          <a:off x="0" y="3512036"/>
          <a:ext cx="4414719" cy="140457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BE9FA-61C8-4ECF-B9C9-5BD854F063B5}">
      <dsp:nvSpPr>
        <dsp:cNvPr id="0" name=""/>
        <dsp:cNvSpPr/>
      </dsp:nvSpPr>
      <dsp:spPr>
        <a:xfrm>
          <a:off x="424883" y="3828065"/>
          <a:ext cx="772515" cy="772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553A76-019A-4380-9E7B-F4017B31203D}">
      <dsp:nvSpPr>
        <dsp:cNvPr id="0" name=""/>
        <dsp:cNvSpPr/>
      </dsp:nvSpPr>
      <dsp:spPr>
        <a:xfrm>
          <a:off x="1622283" y="3512036"/>
          <a:ext cx="2792435"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844550">
            <a:lnSpc>
              <a:spcPct val="90000"/>
            </a:lnSpc>
            <a:spcBef>
              <a:spcPct val="0"/>
            </a:spcBef>
            <a:spcAft>
              <a:spcPct val="35000"/>
            </a:spcAft>
            <a:buNone/>
          </a:pPr>
          <a:r>
            <a:rPr lang="en-US" sz="1900" kern="1200"/>
            <a:t>Goal: Present actionable insights to guide platform growth and user retention.</a:t>
          </a:r>
        </a:p>
      </dsp:txBody>
      <dsp:txXfrm>
        <a:off x="1622283" y="3512036"/>
        <a:ext cx="2792435" cy="1404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17DF2-D6C0-4CE1-B86C-5E322A3B5970}">
      <dsp:nvSpPr>
        <dsp:cNvPr id="0" name=""/>
        <dsp:cNvSpPr/>
      </dsp:nvSpPr>
      <dsp:spPr>
        <a:xfrm>
          <a:off x="0" y="479730"/>
          <a:ext cx="4414719" cy="59962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Top 10 Movies by Ratings</a:t>
          </a:r>
        </a:p>
      </dsp:txBody>
      <dsp:txXfrm>
        <a:off x="29271" y="509001"/>
        <a:ext cx="4356177" cy="541083"/>
      </dsp:txXfrm>
    </dsp:sp>
    <dsp:sp modelId="{9C57ACB4-6E4F-4B6E-ADD9-B69C6C806A5A}">
      <dsp:nvSpPr>
        <dsp:cNvPr id="0" name=""/>
        <dsp:cNvSpPr/>
      </dsp:nvSpPr>
      <dsp:spPr>
        <a:xfrm>
          <a:off x="0" y="1151355"/>
          <a:ext cx="4414719" cy="599625"/>
        </a:xfrm>
        <a:prstGeom prst="roundRect">
          <a:avLst/>
        </a:prstGeom>
        <a:solidFill>
          <a:schemeClr val="accent2">
            <a:hueOff val="-622030"/>
            <a:satOff val="-3291"/>
            <a:lumOff val="-1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Most Popular Genres</a:t>
          </a:r>
        </a:p>
      </dsp:txBody>
      <dsp:txXfrm>
        <a:off x="29271" y="1180626"/>
        <a:ext cx="4356177" cy="541083"/>
      </dsp:txXfrm>
    </dsp:sp>
    <dsp:sp modelId="{EC63A8DB-20F1-4317-9A0B-1BCFF624C51C}">
      <dsp:nvSpPr>
        <dsp:cNvPr id="0" name=""/>
        <dsp:cNvSpPr/>
      </dsp:nvSpPr>
      <dsp:spPr>
        <a:xfrm>
          <a:off x="0" y="1866605"/>
          <a:ext cx="4414719" cy="599625"/>
        </a:xfrm>
        <a:prstGeom prst="roundRect">
          <a:avLst/>
        </a:prstGeom>
        <a:solidFill>
          <a:schemeClr val="accent2">
            <a:hueOff val="-1244059"/>
            <a:satOff val="-6581"/>
            <a:lumOff val="-25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dirty="0"/>
            <a:t>Age Group Segments</a:t>
          </a:r>
          <a:endParaRPr lang="en-US" sz="2500" kern="1200" dirty="0"/>
        </a:p>
      </dsp:txBody>
      <dsp:txXfrm>
        <a:off x="29271" y="1895876"/>
        <a:ext cx="4356177" cy="541083"/>
      </dsp:txXfrm>
    </dsp:sp>
    <dsp:sp modelId="{86828D33-9874-4FEC-9CF3-8D034FB798BC}">
      <dsp:nvSpPr>
        <dsp:cNvPr id="0" name=""/>
        <dsp:cNvSpPr/>
      </dsp:nvSpPr>
      <dsp:spPr>
        <a:xfrm>
          <a:off x="0" y="2494605"/>
          <a:ext cx="4414719" cy="599625"/>
        </a:xfrm>
        <a:prstGeom prst="roundRect">
          <a:avLst/>
        </a:prstGeom>
        <a:solidFill>
          <a:schemeClr val="accent2">
            <a:hueOff val="-1866089"/>
            <a:satOff val="-9872"/>
            <a:lumOff val="-37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dirty="0"/>
            <a:t>Subscription Status Distribution</a:t>
          </a:r>
          <a:endParaRPr lang="en-US" sz="2500" kern="1200" dirty="0"/>
        </a:p>
      </dsp:txBody>
      <dsp:txXfrm>
        <a:off x="29271" y="2523876"/>
        <a:ext cx="4356177" cy="541083"/>
      </dsp:txXfrm>
    </dsp:sp>
    <dsp:sp modelId="{4E28584A-6E86-421E-BE6A-76A9DDFE0F66}">
      <dsp:nvSpPr>
        <dsp:cNvPr id="0" name=""/>
        <dsp:cNvSpPr/>
      </dsp:nvSpPr>
      <dsp:spPr>
        <a:xfrm>
          <a:off x="0" y="3166230"/>
          <a:ext cx="4414719" cy="599625"/>
        </a:xfrm>
        <a:prstGeom prst="roundRect">
          <a:avLst/>
        </a:prstGeom>
        <a:solidFill>
          <a:schemeClr val="accent2">
            <a:hueOff val="-2488118"/>
            <a:satOff val="-13162"/>
            <a:lumOff val="-501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dirty="0"/>
            <a:t>Country-wise User Base</a:t>
          </a:r>
          <a:endParaRPr lang="en-US" sz="2500" kern="1200" dirty="0"/>
        </a:p>
      </dsp:txBody>
      <dsp:txXfrm>
        <a:off x="29271" y="3195501"/>
        <a:ext cx="4356177" cy="541083"/>
      </dsp:txXfrm>
    </dsp:sp>
    <dsp:sp modelId="{F6A89539-666C-46C8-A6EB-8F771D986159}">
      <dsp:nvSpPr>
        <dsp:cNvPr id="0" name=""/>
        <dsp:cNvSpPr/>
      </dsp:nvSpPr>
      <dsp:spPr>
        <a:xfrm>
          <a:off x="0" y="3837855"/>
          <a:ext cx="4414719" cy="599625"/>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Device Usage Trends</a:t>
          </a:r>
        </a:p>
      </dsp:txBody>
      <dsp:txXfrm>
        <a:off x="29271" y="3867126"/>
        <a:ext cx="4356177" cy="541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D1994-9CCD-4102-9289-1C15DEECE102}">
      <dsp:nvSpPr>
        <dsp:cNvPr id="0" name=""/>
        <dsp:cNvSpPr/>
      </dsp:nvSpPr>
      <dsp:spPr>
        <a:xfrm>
          <a:off x="902273" y="164015"/>
          <a:ext cx="1197655" cy="1583300"/>
        </a:xfrm>
        <a:prstGeom prst="downArrow">
          <a:avLst>
            <a:gd name="adj1" fmla="val 50000"/>
            <a:gd name="adj2" fmla="val 35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22250">
            <a:lnSpc>
              <a:spcPct val="90000"/>
            </a:lnSpc>
            <a:spcBef>
              <a:spcPct val="0"/>
            </a:spcBef>
            <a:spcAft>
              <a:spcPct val="35000"/>
            </a:spcAft>
            <a:buNone/>
          </a:pPr>
          <a:r>
            <a:rPr lang="en-US" sz="500" kern="1200"/>
            <a:t>Romance shows the highest subscription rate at 50.3%, followed closely by Horror and Action</a:t>
          </a:r>
        </a:p>
      </dsp:txBody>
      <dsp:txXfrm>
        <a:off x="1201687" y="164015"/>
        <a:ext cx="598827" cy="1373710"/>
      </dsp:txXfrm>
    </dsp:sp>
    <dsp:sp modelId="{B8616D37-69AE-4490-8861-DB707E373006}">
      <dsp:nvSpPr>
        <dsp:cNvPr id="0" name=""/>
        <dsp:cNvSpPr/>
      </dsp:nvSpPr>
      <dsp:spPr>
        <a:xfrm rot="5400000">
          <a:off x="1803797" y="1258362"/>
          <a:ext cx="1197655" cy="1197655"/>
        </a:xfrm>
        <a:prstGeom prst="downArrow">
          <a:avLst>
            <a:gd name="adj1" fmla="val 50000"/>
            <a:gd name="adj2" fmla="val 35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t" anchorCtr="0">
          <a:noAutofit/>
        </a:bodyPr>
        <a:lstStyle/>
        <a:p>
          <a:pPr marL="0" lvl="0" indent="0" algn="l" defTabSz="222250">
            <a:lnSpc>
              <a:spcPct val="90000"/>
            </a:lnSpc>
            <a:spcBef>
              <a:spcPct val="0"/>
            </a:spcBef>
            <a:spcAft>
              <a:spcPct val="35000"/>
            </a:spcAft>
            <a:buNone/>
          </a:pPr>
          <a:r>
            <a:rPr lang="en-US" sz="500" b="1" kern="1200"/>
            <a:t>Recommendation:</a:t>
          </a:r>
          <a:endParaRPr lang="en-US" sz="500" kern="1200"/>
        </a:p>
        <a:p>
          <a:pPr marL="57150" lvl="1" indent="-57150" algn="l" defTabSz="177800">
            <a:lnSpc>
              <a:spcPct val="90000"/>
            </a:lnSpc>
            <a:spcBef>
              <a:spcPct val="0"/>
            </a:spcBef>
            <a:spcAft>
              <a:spcPct val="15000"/>
            </a:spcAft>
            <a:buChar char="•"/>
          </a:pPr>
          <a:r>
            <a:rPr lang="en-US" sz="400" kern="1200" dirty="0"/>
            <a:t>Focus on expanding romance content library</a:t>
          </a:r>
        </a:p>
        <a:p>
          <a:pPr marL="57150" lvl="1" indent="-57150" algn="l" defTabSz="177800">
            <a:lnSpc>
              <a:spcPct val="90000"/>
            </a:lnSpc>
            <a:spcBef>
              <a:spcPct val="0"/>
            </a:spcBef>
            <a:spcAft>
              <a:spcPct val="15000"/>
            </a:spcAft>
            <a:buChar char="•"/>
          </a:pPr>
          <a:r>
            <a:rPr lang="en-US" sz="400" kern="1200"/>
            <a:t>Develop romance-specific subscription packages</a:t>
          </a:r>
        </a:p>
        <a:p>
          <a:pPr marL="57150" lvl="1" indent="-57150" algn="l" defTabSz="177800">
            <a:lnSpc>
              <a:spcPct val="90000"/>
            </a:lnSpc>
            <a:spcBef>
              <a:spcPct val="0"/>
            </a:spcBef>
            <a:spcAft>
              <a:spcPct val="15000"/>
            </a:spcAft>
            <a:buChar char="•"/>
          </a:pPr>
          <a:r>
            <a:rPr lang="en-US" sz="400" kern="1200"/>
            <a:t>Create targeted marketing campaigns for romance         viewers</a:t>
          </a:r>
        </a:p>
      </dsp:txBody>
      <dsp:txXfrm rot="-5400000">
        <a:off x="2013387" y="1557776"/>
        <a:ext cx="988065" cy="598827"/>
      </dsp:txXfrm>
    </dsp:sp>
    <dsp:sp modelId="{CDF7B5F2-A60D-4E61-9D31-3C67D93847D0}">
      <dsp:nvSpPr>
        <dsp:cNvPr id="0" name=""/>
        <dsp:cNvSpPr/>
      </dsp:nvSpPr>
      <dsp:spPr>
        <a:xfrm rot="10800000">
          <a:off x="902273" y="2043511"/>
          <a:ext cx="1197655" cy="1430408"/>
        </a:xfrm>
        <a:prstGeom prst="downArrow">
          <a:avLst>
            <a:gd name="adj1" fmla="val 50000"/>
            <a:gd name="adj2" fmla="val 35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22250">
            <a:lnSpc>
              <a:spcPct val="90000"/>
            </a:lnSpc>
            <a:spcBef>
              <a:spcPct val="0"/>
            </a:spcBef>
            <a:spcAft>
              <a:spcPct val="35000"/>
            </a:spcAft>
            <a:buNone/>
          </a:pPr>
          <a:r>
            <a:rPr lang="en-US" sz="500" kern="1200"/>
            <a:t>Adventure and Children's content show lower subscription rates at 41.4% and 43.7%</a:t>
          </a:r>
        </a:p>
      </dsp:txBody>
      <dsp:txXfrm rot="10800000">
        <a:off x="1201687" y="2253101"/>
        <a:ext cx="598827" cy="1220818"/>
      </dsp:txXfrm>
    </dsp:sp>
    <dsp:sp modelId="{247D778D-7FD5-42D7-ADEE-F190D9F17137}">
      <dsp:nvSpPr>
        <dsp:cNvPr id="0" name=""/>
        <dsp:cNvSpPr/>
      </dsp:nvSpPr>
      <dsp:spPr>
        <a:xfrm rot="16200000">
          <a:off x="748" y="1258362"/>
          <a:ext cx="1197655" cy="1197655"/>
        </a:xfrm>
        <a:prstGeom prst="downArrow">
          <a:avLst>
            <a:gd name="adj1" fmla="val 50000"/>
            <a:gd name="adj2" fmla="val 35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t" anchorCtr="0">
          <a:noAutofit/>
        </a:bodyPr>
        <a:lstStyle/>
        <a:p>
          <a:pPr marL="0" lvl="0" indent="0" algn="l" defTabSz="222250">
            <a:lnSpc>
              <a:spcPct val="90000"/>
            </a:lnSpc>
            <a:spcBef>
              <a:spcPct val="0"/>
            </a:spcBef>
            <a:spcAft>
              <a:spcPct val="35000"/>
            </a:spcAft>
            <a:buNone/>
          </a:pPr>
          <a:r>
            <a:rPr lang="en-US" sz="500" b="1" kern="1200"/>
            <a:t>Recommendation:</a:t>
          </a:r>
          <a:endParaRPr lang="en-US" sz="500" kern="1200"/>
        </a:p>
        <a:p>
          <a:pPr marL="57150" lvl="1" indent="-57150" algn="l" defTabSz="177800">
            <a:lnSpc>
              <a:spcPct val="90000"/>
            </a:lnSpc>
            <a:spcBef>
              <a:spcPct val="0"/>
            </a:spcBef>
            <a:spcAft>
              <a:spcPct val="15000"/>
            </a:spcAft>
            <a:buChar char="•"/>
          </a:pPr>
          <a:r>
            <a:rPr lang="en-US" sz="400" kern="1200"/>
            <a:t>Review pricing strategy for family-oriented content</a:t>
          </a:r>
        </a:p>
        <a:p>
          <a:pPr marL="57150" lvl="1" indent="-57150" algn="l" defTabSz="177800">
            <a:lnSpc>
              <a:spcPct val="90000"/>
            </a:lnSpc>
            <a:spcBef>
              <a:spcPct val="0"/>
            </a:spcBef>
            <a:spcAft>
              <a:spcPct val="15000"/>
            </a:spcAft>
            <a:buChar char="•"/>
          </a:pPr>
          <a:r>
            <a:rPr lang="en-US" sz="400" kern="1200" dirty="0"/>
            <a:t>Develop family subscription packages</a:t>
          </a:r>
        </a:p>
        <a:p>
          <a:pPr marL="57150" lvl="1" indent="-57150" algn="l" defTabSz="177800">
            <a:lnSpc>
              <a:spcPct val="90000"/>
            </a:lnSpc>
            <a:spcBef>
              <a:spcPct val="0"/>
            </a:spcBef>
            <a:spcAft>
              <a:spcPct val="15000"/>
            </a:spcAft>
            <a:buChar char="•"/>
          </a:pPr>
          <a:r>
            <a:rPr lang="en-US" sz="400" kern="1200"/>
            <a:t>Create more exclusive children's content to drive subscriptions</a:t>
          </a:r>
        </a:p>
      </dsp:txBody>
      <dsp:txXfrm rot="5400000">
        <a:off x="748" y="1557776"/>
        <a:ext cx="988065" cy="5988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35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Good [morning/afternoon] everyone. We’re the Streamflix Analytics Team — Nalini, Bella, Rizwan and Matthew. Today, we’ll walk you through the insights we discovered from your platform data, and how it can shape strategic decisions moving forward.</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 also broke down genre preferences by country. It revealed that while India leans towards Action, viewers in the US and Canada enjoy Drama and Thrillers more. This can help you build region-specific marketing and content plans.</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 surprising find — children spent over 1.5 hours watching ‘12 Angry Men’, mostly on desktops. It shows that even classic, serious content can engage young viewers — especially when accessed on larger screens in learning environments.</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So, what should you do with these insights? We suggest four key actions:</a:t>
            </a:r>
          </a:p>
          <a:p>
            <a:r>
              <a:t>1. Personalize recommendations by country and age.</a:t>
            </a:r>
          </a:p>
          <a:p>
            <a:r>
              <a:t>2. License more content in trending genres like Drama and Comedy.</a:t>
            </a:r>
          </a:p>
          <a:p>
            <a:r>
              <a:t>3. Create device-specific experiences — like short formats for mobile.</a:t>
            </a:r>
          </a:p>
          <a:p>
            <a:r>
              <a:t>4. Use exclusive titles to convert free users to paid plans.</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 did face some blockers — mainly data gaps and limited time for predictive modelling. But we worked around them using strong descriptive analytics and suggest future steps for deeper integration and forecasting.</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wrap up — we believe these insights can help Streamflix grow smarter, not just bigger. With data-guided content choices, better user segmentation, and personalized engagement, you’re well-positioned to lead in the streaming space.</a:t>
            </a:r>
          </a:p>
          <a:p>
            <a:r>
              <a:t>Thank you for your time — we’d love to hear your thoughts or questions, and explore how we can support your growth journey.</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goal was simple — to understand what your users love to watch, how they behave on the platform, and where your next big opportunities lie. We looked at viewer activity, genre trends, device usage, and subscriptions to craft a data story that’s easy to act on.</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analysis focused on six key areas — top movies, popular genres, user demographics, subscription trends, device usage, and geographic insights. Let’s dive into what the data told us.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highest-rated content on Streamflix is drama-heavy. Movies with emotional storytelling like ‘The Shawshank Redemption’ and ‘The Godfather’ scored consistently above 4.5. It’s clear that your viewers value depth and substance in storytelling.</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Drama, Comedy and Action were the most viewed across countries. Interestingly, family and animated genres also performed well in specific regions — giving you a chance to tap into underserved but loyal audience groups.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Your most active users are aged 25 to 34 — tech-savvy and content-hungry. But mobile viewership is growing fast among users under 24, which is a great sign for future engagement from younger audiences.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While free users form the largest base, your fastest-growing premium segment is 25–34. That tells us they’re willing to pay — but only if they see real value in exclusive content or features.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Younger viewers prefer mobile, while older users tend to watch on Smart TVs. This split gives you a strong reason to tailor your user interface, push notifications and content format by age group.</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Canada, India and the US are your top-performing regions. Genre preferences also vary — with Action trending in India, and Drama in North America. This is a great opportunity to regionalize your content licensing.</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650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379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0833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4508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8781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9098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346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1352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724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667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1643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288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3202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7639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187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478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696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6/11/2025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7086547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3.png"/><Relationship Id="rId7" Type="http://schemas.openxmlformats.org/officeDocument/2006/relationships/diagramQuickStyle" Target="../diagrams/quickStyle3.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2.png"/><Relationship Id="rId9" Type="http://schemas.microsoft.com/office/2007/relationships/diagramDrawing" Target="../diagrams/drawing3.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jpe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png"/><Relationship Id="rId9" Type="http://schemas.microsoft.com/office/2007/relationships/diagramDrawing" Target="../diagrams/drawing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598" y="639097"/>
            <a:ext cx="3592258" cy="3746634"/>
          </a:xfrm>
        </p:spPr>
        <p:txBody>
          <a:bodyPr>
            <a:normAutofit/>
          </a:bodyPr>
          <a:lstStyle/>
          <a:p>
            <a:r>
              <a:rPr lang="en-AU" dirty="0"/>
              <a:t>STREAMFLIX Analytics Dashboard</a:t>
            </a:r>
          </a:p>
        </p:txBody>
      </p:sp>
      <p:sp>
        <p:nvSpPr>
          <p:cNvPr id="3" name="Subtitle 2"/>
          <p:cNvSpPr>
            <a:spLocks noGrp="1"/>
          </p:cNvSpPr>
          <p:nvPr>
            <p:ph type="subTitle" idx="1"/>
          </p:nvPr>
        </p:nvSpPr>
        <p:spPr>
          <a:xfrm>
            <a:off x="482598" y="4385732"/>
            <a:ext cx="3610077" cy="1838087"/>
          </a:xfrm>
        </p:spPr>
        <p:txBody>
          <a:bodyPr>
            <a:normAutofit/>
          </a:bodyPr>
          <a:lstStyle/>
          <a:p>
            <a:r>
              <a:rPr lang="en-AU"/>
              <a:t>Team Members: Nalini, Bella, Rizwan, Matthew</a:t>
            </a:r>
          </a:p>
        </p:txBody>
      </p:sp>
      <p:pic>
        <p:nvPicPr>
          <p:cNvPr id="5" name="Picture 4" descr="Financial graphs on a dark display">
            <a:extLst>
              <a:ext uri="{FF2B5EF4-FFF2-40B4-BE49-F238E27FC236}">
                <a16:creationId xmlns:a16="http://schemas.microsoft.com/office/drawing/2014/main" id="{442EDD89-F0A9-9D63-709C-FB7897C9D3E3}"/>
              </a:ext>
            </a:extLst>
          </p:cNvPr>
          <p:cNvPicPr>
            <a:picLocks noChangeAspect="1"/>
          </p:cNvPicPr>
          <p:nvPr/>
        </p:nvPicPr>
        <p:blipFill>
          <a:blip r:embed="rId4"/>
          <a:srcRect l="21539" r="26836"/>
          <a:stretch>
            <a:fillRect/>
          </a:stretch>
        </p:blipFill>
        <p:spPr>
          <a:xfrm>
            <a:off x="4557454" y="942589"/>
            <a:ext cx="4103945" cy="496845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985" y="84288"/>
            <a:ext cx="2794203" cy="1444629"/>
          </a:xfrm>
        </p:spPr>
        <p:txBody>
          <a:bodyPr>
            <a:normAutofit/>
          </a:bodyPr>
          <a:lstStyle/>
          <a:p>
            <a:r>
              <a:rPr dirty="0"/>
              <a:t>Most Popular Genres</a:t>
            </a:r>
          </a:p>
        </p:txBody>
      </p:sp>
      <p:sp>
        <p:nvSpPr>
          <p:cNvPr id="3" name="Content Placeholder 2"/>
          <p:cNvSpPr>
            <a:spLocks noGrp="1"/>
          </p:cNvSpPr>
          <p:nvPr>
            <p:ph idx="1"/>
          </p:nvPr>
        </p:nvSpPr>
        <p:spPr>
          <a:xfrm>
            <a:off x="304985" y="1200849"/>
            <a:ext cx="3057687" cy="1444629"/>
          </a:xfrm>
        </p:spPr>
        <p:txBody>
          <a:bodyPr>
            <a:normAutofit fontScale="77500" lnSpcReduction="20000"/>
          </a:bodyPr>
          <a:lstStyle/>
          <a:p>
            <a:endParaRPr dirty="0"/>
          </a:p>
          <a:p>
            <a:pPr marL="0" indent="0">
              <a:buNone/>
            </a:pPr>
            <a:r>
              <a:rPr lang="en-US" sz="2100" dirty="0"/>
              <a:t>Drama leads in both views and ratings, followed by Comedy, Action and Thriller. Family-friendly and animated content show strong performance in selected countries.</a:t>
            </a:r>
          </a:p>
        </p:txBody>
      </p:sp>
      <p:pic>
        <p:nvPicPr>
          <p:cNvPr id="7" name="Picture 6" descr="A pie chart with text and numbers&#10;&#10;AI-generated content may be incorrect.">
            <a:extLst>
              <a:ext uri="{FF2B5EF4-FFF2-40B4-BE49-F238E27FC236}">
                <a16:creationId xmlns:a16="http://schemas.microsoft.com/office/drawing/2014/main" id="{2919587E-B297-1100-B35F-E0FF4F0EC85B}"/>
              </a:ext>
            </a:extLst>
          </p:cNvPr>
          <p:cNvPicPr>
            <a:picLocks noChangeAspect="1"/>
          </p:cNvPicPr>
          <p:nvPr/>
        </p:nvPicPr>
        <p:blipFill>
          <a:blip r:embed="rId4"/>
          <a:stretch>
            <a:fillRect/>
          </a:stretch>
        </p:blipFill>
        <p:spPr>
          <a:xfrm>
            <a:off x="3566859" y="1591475"/>
            <a:ext cx="5147318" cy="451616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027" y="312464"/>
            <a:ext cx="3261808" cy="1453363"/>
          </a:xfrm>
        </p:spPr>
        <p:txBody>
          <a:bodyPr>
            <a:normAutofit/>
          </a:bodyPr>
          <a:lstStyle/>
          <a:p>
            <a:r>
              <a:rPr dirty="0"/>
              <a:t>User Distribution by Age Group</a:t>
            </a:r>
          </a:p>
        </p:txBody>
      </p:sp>
      <p:sp>
        <p:nvSpPr>
          <p:cNvPr id="3" name="Content Placeholder 2"/>
          <p:cNvSpPr>
            <a:spLocks noGrp="1"/>
          </p:cNvSpPr>
          <p:nvPr>
            <p:ph idx="1"/>
          </p:nvPr>
        </p:nvSpPr>
        <p:spPr>
          <a:xfrm>
            <a:off x="342027" y="1634803"/>
            <a:ext cx="3095567" cy="1654446"/>
          </a:xfrm>
        </p:spPr>
        <p:txBody>
          <a:bodyPr>
            <a:normAutofit/>
          </a:bodyPr>
          <a:lstStyle/>
          <a:p>
            <a:pPr marL="0" indent="0">
              <a:buNone/>
            </a:pPr>
            <a:r>
              <a:rPr lang="en-US" dirty="0"/>
              <a:t>Highest activity from 25–34 age group, followed by 35–44. Younger users (under 24) show rising trends in mobile viewership.</a:t>
            </a:r>
          </a:p>
          <a:p>
            <a:pPr marL="0" indent="0">
              <a:buNone/>
            </a:pPr>
            <a:endParaRPr lang="en-AU" dirty="0"/>
          </a:p>
        </p:txBody>
      </p:sp>
      <p:pic>
        <p:nvPicPr>
          <p:cNvPr id="6" name="Picture 5">
            <a:extLst>
              <a:ext uri="{FF2B5EF4-FFF2-40B4-BE49-F238E27FC236}">
                <a16:creationId xmlns:a16="http://schemas.microsoft.com/office/drawing/2014/main" id="{2E0A7808-B30D-2E14-BF1F-6C2F38CA4CFE}"/>
              </a:ext>
            </a:extLst>
          </p:cNvPr>
          <p:cNvPicPr>
            <a:picLocks noChangeAspect="1"/>
          </p:cNvPicPr>
          <p:nvPr/>
        </p:nvPicPr>
        <p:blipFill>
          <a:blip r:embed="rId4"/>
          <a:stretch>
            <a:fillRect/>
          </a:stretch>
        </p:blipFill>
        <p:spPr>
          <a:xfrm>
            <a:off x="3603835" y="1462604"/>
            <a:ext cx="5142296" cy="49792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583B9C-C536-75D6-1D85-98F2C1DD534C}"/>
              </a:ext>
            </a:extLst>
          </p:cNvPr>
          <p:cNvSpPr>
            <a:spLocks noGrp="1"/>
          </p:cNvSpPr>
          <p:nvPr>
            <p:ph type="title"/>
          </p:nvPr>
        </p:nvSpPr>
        <p:spPr>
          <a:xfrm>
            <a:off x="396066" y="277563"/>
            <a:ext cx="2984404" cy="1453363"/>
          </a:xfrm>
        </p:spPr>
        <p:txBody>
          <a:bodyPr>
            <a:normAutofit/>
          </a:bodyPr>
          <a:lstStyle/>
          <a:p>
            <a:pPr>
              <a:lnSpc>
                <a:spcPct val="90000"/>
              </a:lnSpc>
            </a:pPr>
            <a:r>
              <a:rPr lang="en-GB" sz="2400" dirty="0"/>
              <a:t>Number of users BY AGE GROUP AND SUBSCRIPTION STATUS</a:t>
            </a:r>
          </a:p>
        </p:txBody>
      </p:sp>
      <p:pic>
        <p:nvPicPr>
          <p:cNvPr id="5" name="Content Placeholder 4">
            <a:extLst>
              <a:ext uri="{FF2B5EF4-FFF2-40B4-BE49-F238E27FC236}">
                <a16:creationId xmlns:a16="http://schemas.microsoft.com/office/drawing/2014/main" id="{C8CC9BDF-6A19-6F12-6496-28A4B151A5E8}"/>
              </a:ext>
            </a:extLst>
          </p:cNvPr>
          <p:cNvPicPr>
            <a:picLocks noChangeAspect="1"/>
          </p:cNvPicPr>
          <p:nvPr/>
        </p:nvPicPr>
        <p:blipFill>
          <a:blip r:embed="rId3"/>
          <a:stretch>
            <a:fillRect/>
          </a:stretch>
        </p:blipFill>
        <p:spPr>
          <a:xfrm>
            <a:off x="3608739" y="1638247"/>
            <a:ext cx="4930269" cy="48316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9837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647D-0E78-6232-272F-D7D1FD016B09}"/>
              </a:ext>
            </a:extLst>
          </p:cNvPr>
          <p:cNvSpPr>
            <a:spLocks noGrp="1"/>
          </p:cNvSpPr>
          <p:nvPr>
            <p:ph type="title"/>
          </p:nvPr>
        </p:nvSpPr>
        <p:spPr>
          <a:xfrm>
            <a:off x="458887" y="361325"/>
            <a:ext cx="3805985" cy="1453363"/>
          </a:xfrm>
        </p:spPr>
        <p:txBody>
          <a:bodyPr>
            <a:normAutofit/>
          </a:bodyPr>
          <a:lstStyle/>
          <a:p>
            <a:pPr>
              <a:lnSpc>
                <a:spcPct val="90000"/>
              </a:lnSpc>
            </a:pPr>
            <a:r>
              <a:rPr lang="en-GB" sz="2400" dirty="0"/>
              <a:t>VIEWING PATTERNS BY AGE GROUP AND SUBSCRIPTION STATUS</a:t>
            </a:r>
          </a:p>
        </p:txBody>
      </p:sp>
      <p:pic>
        <p:nvPicPr>
          <p:cNvPr id="5" name="Content Placeholder 4">
            <a:extLst>
              <a:ext uri="{FF2B5EF4-FFF2-40B4-BE49-F238E27FC236}">
                <a16:creationId xmlns:a16="http://schemas.microsoft.com/office/drawing/2014/main" id="{B04E7DBC-F168-C81C-98C8-2A5AFA51DD09}"/>
              </a:ext>
            </a:extLst>
          </p:cNvPr>
          <p:cNvPicPr>
            <a:picLocks noChangeAspect="1"/>
          </p:cNvPicPr>
          <p:nvPr/>
        </p:nvPicPr>
        <p:blipFill>
          <a:blip r:embed="rId3"/>
          <a:stretch>
            <a:fillRect/>
          </a:stretch>
        </p:blipFill>
        <p:spPr>
          <a:xfrm>
            <a:off x="3300600" y="1919230"/>
            <a:ext cx="5238408" cy="39510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4813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D8BB741-0575-6EC8-29A5-21F4CA362D47}"/>
              </a:ext>
            </a:extLst>
          </p:cNvPr>
          <p:cNvPicPr>
            <a:picLocks noChangeAspect="1"/>
          </p:cNvPicPr>
          <p:nvPr/>
        </p:nvPicPr>
        <p:blipFill>
          <a:blip r:embed="rId3"/>
          <a:stretch>
            <a:fillRect/>
          </a:stretch>
        </p:blipFill>
        <p:spPr>
          <a:xfrm>
            <a:off x="3203890" y="1828828"/>
            <a:ext cx="5467741" cy="450311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BE6E61FA-2081-F200-6B1B-392ADA76A530}"/>
              </a:ext>
            </a:extLst>
          </p:cNvPr>
          <p:cNvSpPr>
            <a:spLocks noGrp="1"/>
          </p:cNvSpPr>
          <p:nvPr>
            <p:ph type="title"/>
          </p:nvPr>
        </p:nvSpPr>
        <p:spPr>
          <a:xfrm>
            <a:off x="396066" y="110039"/>
            <a:ext cx="3822534" cy="1453363"/>
          </a:xfrm>
        </p:spPr>
        <p:txBody>
          <a:bodyPr>
            <a:normAutofit/>
          </a:bodyPr>
          <a:lstStyle/>
          <a:p>
            <a:pPr>
              <a:lnSpc>
                <a:spcPct val="90000"/>
              </a:lnSpc>
            </a:pPr>
            <a:r>
              <a:rPr lang="en-GB" sz="2400" dirty="0"/>
              <a:t>Number of users BY AGE GROUP AND Country</a:t>
            </a:r>
          </a:p>
        </p:txBody>
      </p:sp>
    </p:spTree>
    <p:extLst>
      <p:ext uri="{BB962C8B-B14F-4D97-AF65-F5344CB8AC3E}">
        <p14:creationId xmlns:p14="http://schemas.microsoft.com/office/powerpoint/2010/main" val="152924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0BF5-4DC1-BD0F-6F30-BAE1488EB8F3}"/>
              </a:ext>
            </a:extLst>
          </p:cNvPr>
          <p:cNvSpPr>
            <a:spLocks noGrp="1"/>
          </p:cNvSpPr>
          <p:nvPr>
            <p:ph type="title"/>
          </p:nvPr>
        </p:nvSpPr>
        <p:spPr>
          <a:xfrm>
            <a:off x="451906" y="231963"/>
            <a:ext cx="3917669" cy="1453363"/>
          </a:xfrm>
        </p:spPr>
        <p:txBody>
          <a:bodyPr>
            <a:normAutofit/>
          </a:bodyPr>
          <a:lstStyle/>
          <a:p>
            <a:r>
              <a:rPr lang="en-GB" dirty="0"/>
              <a:t>VIEWER WATCH TIME BY GENRE AND AGE GROUP</a:t>
            </a:r>
          </a:p>
        </p:txBody>
      </p:sp>
      <p:pic>
        <p:nvPicPr>
          <p:cNvPr id="5" name="Content Placeholder 4">
            <a:extLst>
              <a:ext uri="{FF2B5EF4-FFF2-40B4-BE49-F238E27FC236}">
                <a16:creationId xmlns:a16="http://schemas.microsoft.com/office/drawing/2014/main" id="{2D91F638-B8B1-BEB8-254B-11F00B18187D}"/>
              </a:ext>
            </a:extLst>
          </p:cNvPr>
          <p:cNvPicPr>
            <a:picLocks noChangeAspect="1"/>
          </p:cNvPicPr>
          <p:nvPr/>
        </p:nvPicPr>
        <p:blipFill>
          <a:blip r:embed="rId3"/>
          <a:stretch>
            <a:fillRect/>
          </a:stretch>
        </p:blipFill>
        <p:spPr>
          <a:xfrm>
            <a:off x="2410636" y="1901710"/>
            <a:ext cx="6098170" cy="42268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0793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FCCC-9BC6-7FBE-3BB2-4F1719F01A84}"/>
              </a:ext>
            </a:extLst>
          </p:cNvPr>
          <p:cNvSpPr>
            <a:spLocks noGrp="1"/>
          </p:cNvSpPr>
          <p:nvPr>
            <p:ph type="title"/>
          </p:nvPr>
        </p:nvSpPr>
        <p:spPr>
          <a:xfrm>
            <a:off x="430967" y="361325"/>
            <a:ext cx="2984404" cy="1453363"/>
          </a:xfrm>
        </p:spPr>
        <p:txBody>
          <a:bodyPr>
            <a:normAutofit/>
          </a:bodyPr>
          <a:lstStyle/>
          <a:p>
            <a:r>
              <a:rPr lang="en-GB" sz="2600"/>
              <a:t>Average watch time by age group and genre</a:t>
            </a:r>
          </a:p>
        </p:txBody>
      </p:sp>
      <p:pic>
        <p:nvPicPr>
          <p:cNvPr id="3" name="Content Placeholder 4">
            <a:extLst>
              <a:ext uri="{FF2B5EF4-FFF2-40B4-BE49-F238E27FC236}">
                <a16:creationId xmlns:a16="http://schemas.microsoft.com/office/drawing/2014/main" id="{F76CE495-C7F3-2D52-AA12-73A71F5D5D11}"/>
              </a:ext>
            </a:extLst>
          </p:cNvPr>
          <p:cNvPicPr>
            <a:picLocks noChangeAspect="1"/>
          </p:cNvPicPr>
          <p:nvPr/>
        </p:nvPicPr>
        <p:blipFill>
          <a:blip r:embed="rId3"/>
          <a:stretch>
            <a:fillRect/>
          </a:stretch>
        </p:blipFill>
        <p:spPr>
          <a:xfrm>
            <a:off x="2478020" y="1780392"/>
            <a:ext cx="6114547" cy="425046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12086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0109-DFEE-0F0E-2B0D-20010F647283}"/>
              </a:ext>
            </a:extLst>
          </p:cNvPr>
          <p:cNvSpPr>
            <a:spLocks noGrp="1"/>
          </p:cNvSpPr>
          <p:nvPr>
            <p:ph type="title"/>
          </p:nvPr>
        </p:nvSpPr>
        <p:spPr>
          <a:xfrm>
            <a:off x="493788" y="249643"/>
            <a:ext cx="4266675" cy="1453363"/>
          </a:xfrm>
        </p:spPr>
        <p:txBody>
          <a:bodyPr>
            <a:normAutofit/>
          </a:bodyPr>
          <a:lstStyle/>
          <a:p>
            <a:r>
              <a:rPr lang="en-GB" sz="2600" dirty="0"/>
              <a:t>BREAKDOWN OF DEVICE TYPE USAGE BY AGE GROUP</a:t>
            </a:r>
          </a:p>
        </p:txBody>
      </p:sp>
      <p:pic>
        <p:nvPicPr>
          <p:cNvPr id="5" name="Content Placeholder 4">
            <a:extLst>
              <a:ext uri="{FF2B5EF4-FFF2-40B4-BE49-F238E27FC236}">
                <a16:creationId xmlns:a16="http://schemas.microsoft.com/office/drawing/2014/main" id="{78BB9741-89C5-8C96-5AFD-C446475E78D3}"/>
              </a:ext>
            </a:extLst>
          </p:cNvPr>
          <p:cNvPicPr>
            <a:picLocks noChangeAspect="1"/>
          </p:cNvPicPr>
          <p:nvPr/>
        </p:nvPicPr>
        <p:blipFill>
          <a:blip r:embed="rId3"/>
          <a:stretch>
            <a:fillRect/>
          </a:stretch>
        </p:blipFill>
        <p:spPr>
          <a:xfrm>
            <a:off x="2145201" y="1835780"/>
            <a:ext cx="6393807" cy="416017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9252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968" y="228701"/>
            <a:ext cx="3943786" cy="1453363"/>
          </a:xfrm>
        </p:spPr>
        <p:txBody>
          <a:bodyPr>
            <a:normAutofit/>
          </a:bodyPr>
          <a:lstStyle/>
          <a:p>
            <a:pPr>
              <a:lnSpc>
                <a:spcPct val="90000"/>
              </a:lnSpc>
            </a:pPr>
            <a:r>
              <a:rPr lang="en-US" sz="2400" dirty="0"/>
              <a:t>Distribution of Users by Subscription Status</a:t>
            </a:r>
          </a:p>
        </p:txBody>
      </p:sp>
      <p:sp>
        <p:nvSpPr>
          <p:cNvPr id="3" name="Content Placeholder 2"/>
          <p:cNvSpPr>
            <a:spLocks noGrp="1"/>
          </p:cNvSpPr>
          <p:nvPr>
            <p:ph idx="1"/>
          </p:nvPr>
        </p:nvSpPr>
        <p:spPr>
          <a:xfrm>
            <a:off x="288372" y="1430783"/>
            <a:ext cx="3062101" cy="1745186"/>
          </a:xfrm>
        </p:spPr>
        <p:txBody>
          <a:bodyPr>
            <a:normAutofit fontScale="77500" lnSpcReduction="20000"/>
          </a:bodyPr>
          <a:lstStyle/>
          <a:p>
            <a:endParaRPr dirty="0"/>
          </a:p>
          <a:p>
            <a:pPr marL="0" indent="0">
              <a:buNone/>
            </a:pPr>
            <a:r>
              <a:rPr lang="en-US" sz="2300" dirty="0"/>
              <a:t>Free users form a significant base, but premium subscriptions are rising fastest among 25–34 users. Opportunity lies in exclusive content offerings.</a:t>
            </a:r>
          </a:p>
        </p:txBody>
      </p:sp>
      <p:pic>
        <p:nvPicPr>
          <p:cNvPr id="6" name="Picture 5">
            <a:extLst>
              <a:ext uri="{FF2B5EF4-FFF2-40B4-BE49-F238E27FC236}">
                <a16:creationId xmlns:a16="http://schemas.microsoft.com/office/drawing/2014/main" id="{5919D21F-265F-5DBD-124C-5E59468B1C91}"/>
              </a:ext>
            </a:extLst>
          </p:cNvPr>
          <p:cNvPicPr>
            <a:picLocks noChangeAspect="1"/>
          </p:cNvPicPr>
          <p:nvPr/>
        </p:nvPicPr>
        <p:blipFill>
          <a:blip r:embed="rId4"/>
          <a:stretch>
            <a:fillRect/>
          </a:stretch>
        </p:blipFill>
        <p:spPr>
          <a:xfrm>
            <a:off x="3514655" y="1952528"/>
            <a:ext cx="5340973" cy="42388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a:extLst>
              <a:ext uri="{FF2B5EF4-FFF2-40B4-BE49-F238E27FC236}">
                <a16:creationId xmlns:a16="http://schemas.microsoft.com/office/drawing/2014/main" id="{B059FFE7-81E7-8884-6E80-B1157CA6686B}"/>
              </a:ext>
            </a:extLst>
          </p:cNvPr>
          <p:cNvSpPr txBox="1">
            <a:spLocks/>
          </p:cNvSpPr>
          <p:nvPr/>
        </p:nvSpPr>
        <p:spPr>
          <a:xfrm>
            <a:off x="601633" y="291523"/>
            <a:ext cx="2984404" cy="1453363"/>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4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spcAft>
                <a:spcPts val="600"/>
              </a:spcAft>
            </a:pPr>
            <a:r>
              <a:rPr lang="en-US" sz="3300" dirty="0"/>
              <a:t>Subscription Rate by age group</a:t>
            </a:r>
          </a:p>
        </p:txBody>
      </p:sp>
      <p:sp>
        <p:nvSpPr>
          <p:cNvPr id="6" name="TextBox 5">
            <a:extLst>
              <a:ext uri="{FF2B5EF4-FFF2-40B4-BE49-F238E27FC236}">
                <a16:creationId xmlns:a16="http://schemas.microsoft.com/office/drawing/2014/main" id="{CF958E62-D3F7-6D3C-13E8-231666A44F9D}"/>
              </a:ext>
            </a:extLst>
          </p:cNvPr>
          <p:cNvSpPr txBox="1"/>
          <p:nvPr/>
        </p:nvSpPr>
        <p:spPr>
          <a:xfrm>
            <a:off x="482556" y="1884492"/>
            <a:ext cx="3002202" cy="3637935"/>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buFont typeface="Arial"/>
              <a:buChar char="•"/>
            </a:pPr>
            <a:r>
              <a:rPr lang="en-US" sz="1400" dirty="0"/>
              <a:t>The 46-55 age group shows the highest subscription rate at 51.3%</a:t>
            </a:r>
          </a:p>
          <a:p>
            <a:pPr>
              <a:lnSpc>
                <a:spcPct val="90000"/>
              </a:lnSpc>
              <a:spcAft>
                <a:spcPts val="1000"/>
              </a:spcAft>
              <a:buClr>
                <a:schemeClr val="tx1"/>
              </a:buClr>
              <a:buSzPct val="100000"/>
              <a:buFont typeface="Arial"/>
              <a:buChar char="•"/>
            </a:pPr>
            <a:r>
              <a:rPr lang="en-US" sz="1400" dirty="0"/>
              <a:t>This demographic also has significant engagement with an average watch time of 252.4 minutes</a:t>
            </a:r>
          </a:p>
          <a:p>
            <a:pPr>
              <a:lnSpc>
                <a:spcPct val="90000"/>
              </a:lnSpc>
              <a:spcAft>
                <a:spcPts val="1000"/>
              </a:spcAft>
              <a:buClr>
                <a:schemeClr val="tx1"/>
              </a:buClr>
              <a:buSzPct val="100000"/>
              <a:buFont typeface="Arial"/>
              <a:buChar char="•"/>
            </a:pPr>
            <a:endParaRPr lang="en-US" sz="1400" dirty="0"/>
          </a:p>
          <a:p>
            <a:pPr>
              <a:lnSpc>
                <a:spcPct val="90000"/>
              </a:lnSpc>
              <a:spcAft>
                <a:spcPts val="1000"/>
              </a:spcAft>
              <a:buClr>
                <a:schemeClr val="tx1"/>
              </a:buClr>
              <a:buSzPct val="100000"/>
              <a:buFont typeface="Arial"/>
              <a:buChar char="•"/>
            </a:pPr>
            <a:r>
              <a:rPr lang="en-US" sz="1400" b="1" dirty="0"/>
              <a:t>Recommendation</a:t>
            </a:r>
            <a:r>
              <a:rPr lang="en-US" sz="1400" dirty="0"/>
              <a:t>: </a:t>
            </a:r>
          </a:p>
          <a:p>
            <a:pPr>
              <a:lnSpc>
                <a:spcPct val="90000"/>
              </a:lnSpc>
              <a:spcAft>
                <a:spcPts val="1000"/>
              </a:spcAft>
              <a:buClr>
                <a:schemeClr val="tx1"/>
              </a:buClr>
              <a:buSzPct val="100000"/>
              <a:buFont typeface="Arial"/>
              <a:buChar char="•"/>
            </a:pPr>
            <a:r>
              <a:rPr lang="en-US" sz="1400" dirty="0"/>
              <a:t>- Focus marketing efforts and content curation on this age group, as they demonstrate both high conversion and engagement rates</a:t>
            </a:r>
          </a:p>
          <a:p>
            <a:pPr>
              <a:lnSpc>
                <a:spcPct val="90000"/>
              </a:lnSpc>
              <a:spcAft>
                <a:spcPts val="1000"/>
              </a:spcAft>
              <a:buClr>
                <a:schemeClr val="tx1"/>
              </a:buClr>
              <a:buSzPct val="100000"/>
              <a:buFont typeface="Arial"/>
              <a:buChar char="•"/>
            </a:pPr>
            <a:endParaRPr lang="en-US" sz="1400" dirty="0"/>
          </a:p>
        </p:txBody>
      </p:sp>
      <p:pic>
        <p:nvPicPr>
          <p:cNvPr id="5" name="Picture 4" descr="A graph of a number of people&#10;&#10;AI-generated content may be incorrect.">
            <a:extLst>
              <a:ext uri="{FF2B5EF4-FFF2-40B4-BE49-F238E27FC236}">
                <a16:creationId xmlns:a16="http://schemas.microsoft.com/office/drawing/2014/main" id="{574CFA2A-D962-EE92-A0F8-4DE5682207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7314" y="1502063"/>
            <a:ext cx="4873656" cy="39354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5650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3490721"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3483577" cy="6856214"/>
          </a:xfrm>
          <a:prstGeom prst="rect">
            <a:avLst/>
          </a:prstGeom>
        </p:spPr>
      </p:pic>
      <p:sp>
        <p:nvSpPr>
          <p:cNvPr id="2" name="Title 1"/>
          <p:cNvSpPr>
            <a:spLocks noGrp="1"/>
          </p:cNvSpPr>
          <p:nvPr>
            <p:ph type="title"/>
          </p:nvPr>
        </p:nvSpPr>
        <p:spPr>
          <a:xfrm>
            <a:off x="514350" y="643466"/>
            <a:ext cx="2513648" cy="4995333"/>
          </a:xfrm>
        </p:spPr>
        <p:txBody>
          <a:bodyPr>
            <a:normAutofit/>
          </a:bodyPr>
          <a:lstStyle/>
          <a:p>
            <a:r>
              <a:rPr lang="en-AU">
                <a:solidFill>
                  <a:srgbClr val="FFFFFF"/>
                </a:solidFill>
              </a:rPr>
              <a:t>Project Overview</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8340" y="-2"/>
            <a:ext cx="5653278"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03FEEF6-C686-3C9B-2C6B-139BF94B2ECE}"/>
              </a:ext>
            </a:extLst>
          </p:cNvPr>
          <p:cNvGraphicFramePr>
            <a:graphicFrameLocks noGrp="1"/>
          </p:cNvGraphicFramePr>
          <p:nvPr>
            <p:ph idx="1"/>
            <p:extLst>
              <p:ext uri="{D42A27DB-BD31-4B8C-83A1-F6EECF244321}">
                <p14:modId xmlns:p14="http://schemas.microsoft.com/office/powerpoint/2010/main" val="2886671333"/>
              </p:ext>
            </p:extLst>
          </p:nvPr>
        </p:nvGraphicFramePr>
        <p:xfrm>
          <a:off x="4100631" y="804671"/>
          <a:ext cx="4414719"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9999B4A7-333F-57E2-C1F4-1EC07B314F2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a:extLst>
              <a:ext uri="{FF2B5EF4-FFF2-40B4-BE49-F238E27FC236}">
                <a16:creationId xmlns:a16="http://schemas.microsoft.com/office/drawing/2014/main" id="{D79AD79C-6FC0-748D-9F6D-18EC83E280C5}"/>
              </a:ext>
            </a:extLst>
          </p:cNvPr>
          <p:cNvSpPr txBox="1">
            <a:spLocks/>
          </p:cNvSpPr>
          <p:nvPr/>
        </p:nvSpPr>
        <p:spPr>
          <a:xfrm>
            <a:off x="601633" y="231963"/>
            <a:ext cx="2984404" cy="1453363"/>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4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sz="3300" dirty="0"/>
              <a:t>Subscription Rate by Device</a:t>
            </a:r>
          </a:p>
        </p:txBody>
      </p:sp>
      <p:sp>
        <p:nvSpPr>
          <p:cNvPr id="4" name="TextBox 3">
            <a:extLst>
              <a:ext uri="{FF2B5EF4-FFF2-40B4-BE49-F238E27FC236}">
                <a16:creationId xmlns:a16="http://schemas.microsoft.com/office/drawing/2014/main" id="{044A7AFC-1BCF-C539-45A6-9F6614D59871}"/>
              </a:ext>
            </a:extLst>
          </p:cNvPr>
          <p:cNvSpPr txBox="1"/>
          <p:nvPr/>
        </p:nvSpPr>
        <p:spPr>
          <a:xfrm>
            <a:off x="601633" y="1917289"/>
            <a:ext cx="3002202" cy="3637935"/>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Desktop users show the highest subscription rate at 49.4%</a:t>
            </a:r>
          </a:p>
          <a:p>
            <a:pPr>
              <a:spcAft>
                <a:spcPts val="1000"/>
              </a:spcAft>
              <a:buClr>
                <a:schemeClr val="tx1"/>
              </a:buClr>
              <a:buSzPct val="100000"/>
              <a:buFont typeface="Arial"/>
              <a:buChar char="•"/>
            </a:pPr>
            <a:endParaRPr lang="en-US" dirty="0"/>
          </a:p>
          <a:p>
            <a:pPr>
              <a:spcAft>
                <a:spcPts val="1000"/>
              </a:spcAft>
              <a:buClr>
                <a:schemeClr val="tx1"/>
              </a:buClr>
              <a:buSzPct val="100000"/>
              <a:buFont typeface="Arial"/>
              <a:buChar char="•"/>
            </a:pPr>
            <a:r>
              <a:rPr lang="en-US" b="1" dirty="0"/>
              <a:t>Recommendation</a:t>
            </a:r>
            <a:r>
              <a:rPr lang="en-US" dirty="0"/>
              <a:t>:</a:t>
            </a:r>
          </a:p>
          <a:p>
            <a:pPr>
              <a:spcAft>
                <a:spcPts val="1000"/>
              </a:spcAft>
              <a:buClr>
                <a:schemeClr val="tx1"/>
              </a:buClr>
              <a:buSzPct val="100000"/>
              <a:buFont typeface="Arial"/>
              <a:buChar char="•"/>
            </a:pPr>
            <a:r>
              <a:rPr lang="en-US" dirty="0"/>
              <a:t>- Optimize desktop experience further</a:t>
            </a:r>
          </a:p>
          <a:p>
            <a:pPr>
              <a:spcAft>
                <a:spcPts val="1000"/>
              </a:spcAft>
              <a:buClr>
                <a:schemeClr val="tx1"/>
              </a:buClr>
              <a:buSzPct val="100000"/>
              <a:buFont typeface="Arial"/>
              <a:buChar char="•"/>
            </a:pPr>
            <a:r>
              <a:rPr lang="en-US" dirty="0"/>
              <a:t>- Consider implementing desktop-specific features</a:t>
            </a:r>
          </a:p>
          <a:p>
            <a:pPr>
              <a:spcAft>
                <a:spcPts val="1000"/>
              </a:spcAft>
              <a:buClr>
                <a:schemeClr val="tx1"/>
              </a:buClr>
              <a:buSzPct val="100000"/>
              <a:buFont typeface="Arial"/>
              <a:buChar char="•"/>
            </a:pPr>
            <a:endParaRPr lang="en-US" dirty="0"/>
          </a:p>
          <a:p>
            <a:pPr>
              <a:spcAft>
                <a:spcPts val="1000"/>
              </a:spcAft>
              <a:buClr>
                <a:schemeClr val="tx1"/>
              </a:buClr>
              <a:buSzPct val="100000"/>
              <a:buFont typeface="Arial"/>
              <a:buChar char="•"/>
            </a:pPr>
            <a:endParaRPr lang="en-US" dirty="0"/>
          </a:p>
        </p:txBody>
      </p:sp>
      <p:pic>
        <p:nvPicPr>
          <p:cNvPr id="3" name="Picture 2">
            <a:extLst>
              <a:ext uri="{FF2B5EF4-FFF2-40B4-BE49-F238E27FC236}">
                <a16:creationId xmlns:a16="http://schemas.microsoft.com/office/drawing/2014/main" id="{312B41B8-9A27-B2D4-ACEA-F5B794594FB8}"/>
              </a:ext>
            </a:extLst>
          </p:cNvPr>
          <p:cNvPicPr>
            <a:picLocks noChangeAspect="1"/>
          </p:cNvPicPr>
          <p:nvPr/>
        </p:nvPicPr>
        <p:blipFill>
          <a:blip r:embed="rId4"/>
          <a:stretch>
            <a:fillRect/>
          </a:stretch>
        </p:blipFill>
        <p:spPr>
          <a:xfrm>
            <a:off x="3744634" y="1484920"/>
            <a:ext cx="5192426" cy="42318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02452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D4ADAC8B-A3BC-B2BD-8FF7-4C972150E03E}"/>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a:extLst>
              <a:ext uri="{FF2B5EF4-FFF2-40B4-BE49-F238E27FC236}">
                <a16:creationId xmlns:a16="http://schemas.microsoft.com/office/drawing/2014/main" id="{BD731BF6-52CE-5B15-92D5-7CB03851A1E5}"/>
              </a:ext>
            </a:extLst>
          </p:cNvPr>
          <p:cNvSpPr txBox="1">
            <a:spLocks/>
          </p:cNvSpPr>
          <p:nvPr/>
        </p:nvSpPr>
        <p:spPr>
          <a:xfrm>
            <a:off x="619431" y="231963"/>
            <a:ext cx="2984404" cy="1453363"/>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4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spcAft>
                <a:spcPts val="600"/>
              </a:spcAft>
            </a:pPr>
            <a:r>
              <a:rPr lang="en-US" sz="3300" dirty="0"/>
              <a:t>Subscription Rate in Top countries</a:t>
            </a:r>
          </a:p>
        </p:txBody>
      </p:sp>
      <p:sp>
        <p:nvSpPr>
          <p:cNvPr id="4" name="TextBox 3">
            <a:extLst>
              <a:ext uri="{FF2B5EF4-FFF2-40B4-BE49-F238E27FC236}">
                <a16:creationId xmlns:a16="http://schemas.microsoft.com/office/drawing/2014/main" id="{A09F1390-7DA4-B7AB-3815-F885EC2307BE}"/>
              </a:ext>
            </a:extLst>
          </p:cNvPr>
          <p:cNvSpPr txBox="1"/>
          <p:nvPr/>
        </p:nvSpPr>
        <p:spPr>
          <a:xfrm>
            <a:off x="538811" y="1657256"/>
            <a:ext cx="3002202" cy="3637935"/>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buFont typeface="Arial"/>
              <a:buChar char="•"/>
            </a:pPr>
            <a:r>
              <a:rPr lang="en-US" sz="1100" dirty="0"/>
              <a:t>USA leads in subscription rate at 51.1%, followed closely by France.</a:t>
            </a:r>
          </a:p>
          <a:p>
            <a:pPr>
              <a:lnSpc>
                <a:spcPct val="90000"/>
              </a:lnSpc>
              <a:spcAft>
                <a:spcPts val="1000"/>
              </a:spcAft>
              <a:buClr>
                <a:schemeClr val="tx1"/>
              </a:buClr>
              <a:buSzPct val="100000"/>
              <a:buFont typeface="Arial"/>
              <a:buChar char="•"/>
            </a:pPr>
            <a:r>
              <a:rPr lang="en-US" sz="1100" dirty="0"/>
              <a:t>The market shows strong potential with 873 users in the top country</a:t>
            </a:r>
          </a:p>
          <a:p>
            <a:pPr>
              <a:lnSpc>
                <a:spcPct val="90000"/>
              </a:lnSpc>
              <a:spcAft>
                <a:spcPts val="1000"/>
              </a:spcAft>
              <a:buClr>
                <a:schemeClr val="tx1"/>
              </a:buClr>
              <a:buSzPct val="100000"/>
              <a:buFont typeface="Arial"/>
              <a:buChar char="•"/>
            </a:pPr>
            <a:endParaRPr lang="en-US" sz="1100" dirty="0"/>
          </a:p>
          <a:p>
            <a:pPr>
              <a:lnSpc>
                <a:spcPct val="90000"/>
              </a:lnSpc>
              <a:spcAft>
                <a:spcPts val="1000"/>
              </a:spcAft>
              <a:buClr>
                <a:schemeClr val="tx1"/>
              </a:buClr>
              <a:buSzPct val="100000"/>
              <a:buFont typeface="Arial"/>
              <a:buChar char="•"/>
            </a:pPr>
            <a:r>
              <a:rPr lang="en-US" sz="1100" b="1" dirty="0"/>
              <a:t>Recommendation</a:t>
            </a:r>
            <a:r>
              <a:rPr lang="en-US" sz="1100" dirty="0"/>
              <a:t>:</a:t>
            </a:r>
          </a:p>
          <a:p>
            <a:pPr>
              <a:lnSpc>
                <a:spcPct val="90000"/>
              </a:lnSpc>
              <a:spcAft>
                <a:spcPts val="1000"/>
              </a:spcAft>
              <a:buClr>
                <a:schemeClr val="tx1"/>
              </a:buClr>
              <a:buSzPct val="100000"/>
              <a:buFont typeface="Arial"/>
              <a:buChar char="•"/>
            </a:pPr>
            <a:r>
              <a:rPr lang="en-US" sz="1100" dirty="0"/>
              <a:t>- Develop USA specific marketing campaigns</a:t>
            </a:r>
          </a:p>
          <a:p>
            <a:pPr>
              <a:lnSpc>
                <a:spcPct val="90000"/>
              </a:lnSpc>
              <a:spcAft>
                <a:spcPts val="1000"/>
              </a:spcAft>
              <a:buClr>
                <a:schemeClr val="tx1"/>
              </a:buClr>
              <a:buSzPct val="100000"/>
              <a:buFont typeface="Arial"/>
              <a:buChar char="•"/>
            </a:pPr>
            <a:r>
              <a:rPr lang="en-US" sz="1100" dirty="0"/>
              <a:t>- Consider localizing content for the US market</a:t>
            </a:r>
          </a:p>
          <a:p>
            <a:pPr>
              <a:lnSpc>
                <a:spcPct val="90000"/>
              </a:lnSpc>
              <a:spcAft>
                <a:spcPts val="1000"/>
              </a:spcAft>
              <a:buClr>
                <a:schemeClr val="tx1"/>
              </a:buClr>
              <a:buSzPct val="100000"/>
              <a:buFont typeface="Arial"/>
              <a:buChar char="•"/>
            </a:pPr>
            <a:r>
              <a:rPr lang="en-US" sz="1100" dirty="0"/>
              <a:t>- Use successful US strategies as a template for other markets</a:t>
            </a:r>
          </a:p>
          <a:p>
            <a:pPr>
              <a:lnSpc>
                <a:spcPct val="90000"/>
              </a:lnSpc>
              <a:spcAft>
                <a:spcPts val="1000"/>
              </a:spcAft>
              <a:buClr>
                <a:schemeClr val="tx1"/>
              </a:buClr>
              <a:buSzPct val="100000"/>
              <a:buFont typeface="Arial"/>
              <a:buChar char="•"/>
            </a:pPr>
            <a:endParaRPr lang="en-US" sz="1100" dirty="0"/>
          </a:p>
        </p:txBody>
      </p:sp>
      <p:pic>
        <p:nvPicPr>
          <p:cNvPr id="5" name="Picture 4">
            <a:extLst>
              <a:ext uri="{FF2B5EF4-FFF2-40B4-BE49-F238E27FC236}">
                <a16:creationId xmlns:a16="http://schemas.microsoft.com/office/drawing/2014/main" id="{C412D29F-93AC-4105-AB22-151C835E56E1}"/>
              </a:ext>
            </a:extLst>
          </p:cNvPr>
          <p:cNvPicPr>
            <a:picLocks noChangeAspect="1"/>
          </p:cNvPicPr>
          <p:nvPr/>
        </p:nvPicPr>
        <p:blipFill>
          <a:blip r:embed="rId4"/>
          <a:stretch>
            <a:fillRect/>
          </a:stretch>
        </p:blipFill>
        <p:spPr>
          <a:xfrm>
            <a:off x="3647389" y="1702075"/>
            <a:ext cx="5207535" cy="40146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83890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D6B26BE3-1492-65A1-05C6-F2A28ED671A7}"/>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a:extLst>
              <a:ext uri="{FF2B5EF4-FFF2-40B4-BE49-F238E27FC236}">
                <a16:creationId xmlns:a16="http://schemas.microsoft.com/office/drawing/2014/main" id="{E03B5CFA-9496-F30B-027D-4187F4AC6614}"/>
              </a:ext>
            </a:extLst>
          </p:cNvPr>
          <p:cNvSpPr txBox="1">
            <a:spLocks/>
          </p:cNvSpPr>
          <p:nvPr/>
        </p:nvSpPr>
        <p:spPr>
          <a:xfrm>
            <a:off x="619431" y="808055"/>
            <a:ext cx="2984404" cy="1453363"/>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4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sz="3300" dirty="0"/>
              <a:t>Subscription Rate by Genre</a:t>
            </a:r>
          </a:p>
        </p:txBody>
      </p:sp>
      <p:pic>
        <p:nvPicPr>
          <p:cNvPr id="3" name="Picture 2" descr="A graph with a green bar&#10;&#10;AI-generated content may be incorrect.">
            <a:extLst>
              <a:ext uri="{FF2B5EF4-FFF2-40B4-BE49-F238E27FC236}">
                <a16:creationId xmlns:a16="http://schemas.microsoft.com/office/drawing/2014/main" id="{FA5EB948-C873-61CC-1CD9-240431C4D1B6}"/>
              </a:ext>
            </a:extLst>
          </p:cNvPr>
          <p:cNvPicPr>
            <a:picLocks noChangeAspect="1"/>
          </p:cNvPicPr>
          <p:nvPr/>
        </p:nvPicPr>
        <p:blipFill>
          <a:blip r:embed="rId4"/>
          <a:stretch>
            <a:fillRect/>
          </a:stretch>
        </p:blipFill>
        <p:spPr>
          <a:xfrm>
            <a:off x="4326800" y="796413"/>
            <a:ext cx="3852721"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8" name="TextBox 5">
            <a:extLst>
              <a:ext uri="{FF2B5EF4-FFF2-40B4-BE49-F238E27FC236}">
                <a16:creationId xmlns:a16="http://schemas.microsoft.com/office/drawing/2014/main" id="{AE62C660-E1D2-9021-F58B-9828B36221DF}"/>
              </a:ext>
            </a:extLst>
          </p:cNvPr>
          <p:cNvGraphicFramePr/>
          <p:nvPr>
            <p:extLst>
              <p:ext uri="{D42A27DB-BD31-4B8C-83A1-F6EECF244321}">
                <p14:modId xmlns:p14="http://schemas.microsoft.com/office/powerpoint/2010/main" val="4089755605"/>
              </p:ext>
            </p:extLst>
          </p:nvPr>
        </p:nvGraphicFramePr>
        <p:xfrm>
          <a:off x="601633" y="2261420"/>
          <a:ext cx="3002202" cy="36379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6133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5046" y="216385"/>
            <a:ext cx="3678541" cy="1563403"/>
          </a:xfrm>
        </p:spPr>
        <p:txBody>
          <a:bodyPr>
            <a:normAutofit/>
          </a:bodyPr>
          <a:lstStyle/>
          <a:p>
            <a:r>
              <a:rPr dirty="0"/>
              <a:t>Distribution of Device Usage Among Users</a:t>
            </a:r>
          </a:p>
        </p:txBody>
      </p:sp>
      <p:sp>
        <p:nvSpPr>
          <p:cNvPr id="3" name="Content Placeholder 2"/>
          <p:cNvSpPr>
            <a:spLocks noGrp="1"/>
          </p:cNvSpPr>
          <p:nvPr>
            <p:ph idx="1"/>
          </p:nvPr>
        </p:nvSpPr>
        <p:spPr>
          <a:xfrm>
            <a:off x="335047" y="1626376"/>
            <a:ext cx="2673400" cy="1704902"/>
          </a:xfrm>
        </p:spPr>
        <p:txBody>
          <a:bodyPr>
            <a:normAutofit fontScale="70000" lnSpcReduction="20000"/>
          </a:bodyPr>
          <a:lstStyle/>
          <a:p>
            <a:endParaRPr dirty="0"/>
          </a:p>
          <a:p>
            <a:pPr marL="0" indent="0">
              <a:buNone/>
            </a:pPr>
            <a:r>
              <a:rPr lang="en-US" sz="2600" dirty="0"/>
              <a:t>Mobile is dominant for 18–34 users. Smart TVs are more popular among users aged 45+. Important for UX and content strategy.</a:t>
            </a:r>
          </a:p>
        </p:txBody>
      </p:sp>
      <p:pic>
        <p:nvPicPr>
          <p:cNvPr id="6" name="Picture 5">
            <a:extLst>
              <a:ext uri="{FF2B5EF4-FFF2-40B4-BE49-F238E27FC236}">
                <a16:creationId xmlns:a16="http://schemas.microsoft.com/office/drawing/2014/main" id="{C7B3B1C6-EB2F-0EFF-41FF-C6DDDBC82D11}"/>
              </a:ext>
            </a:extLst>
          </p:cNvPr>
          <p:cNvPicPr>
            <a:picLocks noChangeAspect="1"/>
          </p:cNvPicPr>
          <p:nvPr/>
        </p:nvPicPr>
        <p:blipFill>
          <a:blip r:embed="rId4"/>
          <a:stretch>
            <a:fillRect/>
          </a:stretch>
        </p:blipFill>
        <p:spPr>
          <a:xfrm>
            <a:off x="3448195" y="1478070"/>
            <a:ext cx="5276996" cy="468311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026" y="101697"/>
            <a:ext cx="3841264" cy="1238492"/>
          </a:xfrm>
        </p:spPr>
        <p:txBody>
          <a:bodyPr anchor="b">
            <a:normAutofit/>
          </a:bodyPr>
          <a:lstStyle/>
          <a:p>
            <a:r>
              <a:rPr lang="en-AU" sz="2400" dirty="0"/>
              <a:t>User Distribution by Country</a:t>
            </a:r>
          </a:p>
        </p:txBody>
      </p:sp>
      <p:sp>
        <p:nvSpPr>
          <p:cNvPr id="3" name="Content Placeholder 2"/>
          <p:cNvSpPr>
            <a:spLocks noGrp="1"/>
          </p:cNvSpPr>
          <p:nvPr>
            <p:ph idx="1"/>
          </p:nvPr>
        </p:nvSpPr>
        <p:spPr>
          <a:xfrm>
            <a:off x="332868" y="1430786"/>
            <a:ext cx="2780064" cy="593458"/>
          </a:xfrm>
        </p:spPr>
        <p:txBody>
          <a:bodyPr anchor="t">
            <a:noAutofit/>
          </a:bodyPr>
          <a:lstStyle/>
          <a:p>
            <a:pPr marL="0" indent="0">
              <a:buNone/>
            </a:pPr>
            <a:r>
              <a:rPr lang="en-US" dirty="0"/>
              <a:t>Top 3 user bases: Canada, India and USA</a:t>
            </a:r>
          </a:p>
        </p:txBody>
      </p:sp>
      <p:pic>
        <p:nvPicPr>
          <p:cNvPr id="5" name="Picture 4">
            <a:extLst>
              <a:ext uri="{FF2B5EF4-FFF2-40B4-BE49-F238E27FC236}">
                <a16:creationId xmlns:a16="http://schemas.microsoft.com/office/drawing/2014/main" id="{1B065A51-6D7C-F7FE-8805-9146028FE382}"/>
              </a:ext>
            </a:extLst>
          </p:cNvPr>
          <p:cNvPicPr>
            <a:picLocks noChangeAspect="1"/>
          </p:cNvPicPr>
          <p:nvPr/>
        </p:nvPicPr>
        <p:blipFill>
          <a:blip r:embed="rId4"/>
          <a:stretch>
            <a:fillRect/>
          </a:stretch>
        </p:blipFill>
        <p:spPr>
          <a:xfrm>
            <a:off x="2568696" y="1940483"/>
            <a:ext cx="6294284" cy="434165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4" name="Title 1">
            <a:extLst>
              <a:ext uri="{FF2B5EF4-FFF2-40B4-BE49-F238E27FC236}">
                <a16:creationId xmlns:a16="http://schemas.microsoft.com/office/drawing/2014/main" id="{213868E0-E6E4-3C7F-D805-1BD5ED3564CE}"/>
              </a:ext>
            </a:extLst>
          </p:cNvPr>
          <p:cNvSpPr txBox="1">
            <a:spLocks/>
          </p:cNvSpPr>
          <p:nvPr/>
        </p:nvSpPr>
        <p:spPr>
          <a:xfrm>
            <a:off x="404750" y="328590"/>
            <a:ext cx="7595394" cy="93134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2400" dirty="0"/>
              <a:t>User Distribution by Country and subscription status</a:t>
            </a:r>
          </a:p>
        </p:txBody>
      </p:sp>
      <p:pic>
        <p:nvPicPr>
          <p:cNvPr id="3" name="Picture 2">
            <a:extLst>
              <a:ext uri="{FF2B5EF4-FFF2-40B4-BE49-F238E27FC236}">
                <a16:creationId xmlns:a16="http://schemas.microsoft.com/office/drawing/2014/main" id="{5A4B819E-CE5B-AF9F-AEE6-BCCFDDCD98C4}"/>
              </a:ext>
            </a:extLst>
          </p:cNvPr>
          <p:cNvPicPr>
            <a:picLocks noChangeAspect="1"/>
          </p:cNvPicPr>
          <p:nvPr/>
        </p:nvPicPr>
        <p:blipFill>
          <a:blip r:embed="rId4"/>
          <a:stretch>
            <a:fillRect/>
          </a:stretch>
        </p:blipFill>
        <p:spPr>
          <a:xfrm>
            <a:off x="2463994" y="1514693"/>
            <a:ext cx="6072733" cy="484719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16968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4" name="Title 1">
            <a:extLst>
              <a:ext uri="{FF2B5EF4-FFF2-40B4-BE49-F238E27FC236}">
                <a16:creationId xmlns:a16="http://schemas.microsoft.com/office/drawing/2014/main" id="{E7DCECC3-F52B-7883-45B1-42146848049A}"/>
              </a:ext>
            </a:extLst>
          </p:cNvPr>
          <p:cNvSpPr txBox="1">
            <a:spLocks/>
          </p:cNvSpPr>
          <p:nvPr/>
        </p:nvSpPr>
        <p:spPr>
          <a:xfrm>
            <a:off x="217353" y="117056"/>
            <a:ext cx="4012620" cy="800835"/>
          </a:xfrm>
          <a:prstGeom prst="rect">
            <a:avLst/>
          </a:prstGeom>
        </p:spPr>
        <p:txBody>
          <a:bodyPr vert="horz" lIns="91440" tIns="45720" rIns="91440" bIns="45720" rtlCol="0" anchor="b">
            <a:no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2800" dirty="0"/>
              <a:t>Total views by country </a:t>
            </a:r>
          </a:p>
        </p:txBody>
      </p:sp>
      <p:pic>
        <p:nvPicPr>
          <p:cNvPr id="3" name="Picture 2">
            <a:extLst>
              <a:ext uri="{FF2B5EF4-FFF2-40B4-BE49-F238E27FC236}">
                <a16:creationId xmlns:a16="http://schemas.microsoft.com/office/drawing/2014/main" id="{0D9325A5-C788-72A5-D1F8-A3B13590D644}"/>
              </a:ext>
            </a:extLst>
          </p:cNvPr>
          <p:cNvPicPr>
            <a:picLocks noChangeAspect="1"/>
          </p:cNvPicPr>
          <p:nvPr/>
        </p:nvPicPr>
        <p:blipFill>
          <a:blip r:embed="rId5"/>
          <a:stretch>
            <a:fillRect/>
          </a:stretch>
        </p:blipFill>
        <p:spPr>
          <a:xfrm>
            <a:off x="2387212" y="1542684"/>
            <a:ext cx="6274187" cy="4397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21941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8" name="Title 1">
            <a:extLst>
              <a:ext uri="{FF2B5EF4-FFF2-40B4-BE49-F238E27FC236}">
                <a16:creationId xmlns:a16="http://schemas.microsoft.com/office/drawing/2014/main" id="{BC536CF6-371E-F816-CFB9-6380E9D71FF9}"/>
              </a:ext>
            </a:extLst>
          </p:cNvPr>
          <p:cNvSpPr txBox="1">
            <a:spLocks/>
          </p:cNvSpPr>
          <p:nvPr/>
        </p:nvSpPr>
        <p:spPr>
          <a:xfrm>
            <a:off x="140571" y="198907"/>
            <a:ext cx="5017762" cy="1329306"/>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dirty="0"/>
              <a:t>Top genre views and total view by genre and country by year</a:t>
            </a:r>
          </a:p>
        </p:txBody>
      </p:sp>
      <p:sp>
        <p:nvSpPr>
          <p:cNvPr id="6" name="TextBox 5">
            <a:extLst>
              <a:ext uri="{FF2B5EF4-FFF2-40B4-BE49-F238E27FC236}">
                <a16:creationId xmlns:a16="http://schemas.microsoft.com/office/drawing/2014/main" id="{B095C48F-1DB5-2FF1-8C6E-0B3F4D9BBF5A}"/>
              </a:ext>
            </a:extLst>
          </p:cNvPr>
          <p:cNvSpPr txBox="1"/>
          <p:nvPr/>
        </p:nvSpPr>
        <p:spPr>
          <a:xfrm>
            <a:off x="189432" y="1618131"/>
            <a:ext cx="3316910" cy="1838087"/>
          </a:xfrm>
          <a:prstGeom prst="rect">
            <a:avLst/>
          </a:prstGeom>
        </p:spPr>
        <p:txBody>
          <a:bodyPr vert="horz" lIns="91440" tIns="45720" rIns="91440" bIns="45720" rtlCol="0" anchor="t">
            <a:normAutofit/>
          </a:bodyPr>
          <a:lstStyle/>
          <a:p>
            <a:pPr>
              <a:spcAft>
                <a:spcPts val="1000"/>
              </a:spcAft>
              <a:buClr>
                <a:schemeClr val="tx1"/>
              </a:buClr>
              <a:buSzPct val="100000"/>
            </a:pPr>
            <a:r>
              <a:rPr lang="en-US" cap="all" dirty="0"/>
              <a:t>Genre preferences vary—Action dominates in India, Drama and thriller in the US and Canada.</a:t>
            </a:r>
          </a:p>
        </p:txBody>
      </p:sp>
      <p:pic>
        <p:nvPicPr>
          <p:cNvPr id="3" name="Picture 2">
            <a:extLst>
              <a:ext uri="{FF2B5EF4-FFF2-40B4-BE49-F238E27FC236}">
                <a16:creationId xmlns:a16="http://schemas.microsoft.com/office/drawing/2014/main" id="{F926EF9C-10B8-BB55-7D31-722E9773FE0B}"/>
              </a:ext>
            </a:extLst>
          </p:cNvPr>
          <p:cNvPicPr>
            <a:picLocks noChangeAspect="1"/>
          </p:cNvPicPr>
          <p:nvPr/>
        </p:nvPicPr>
        <p:blipFill>
          <a:blip r:embed="rId5"/>
          <a:stretch>
            <a:fillRect/>
          </a:stretch>
        </p:blipFill>
        <p:spPr>
          <a:xfrm>
            <a:off x="3643640" y="1727119"/>
            <a:ext cx="5017762" cy="45619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24929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4" name="Title 1">
            <a:extLst>
              <a:ext uri="{FF2B5EF4-FFF2-40B4-BE49-F238E27FC236}">
                <a16:creationId xmlns:a16="http://schemas.microsoft.com/office/drawing/2014/main" id="{225D1231-1768-6461-EE39-7B2E0FC5F343}"/>
              </a:ext>
            </a:extLst>
          </p:cNvPr>
          <p:cNvSpPr txBox="1">
            <a:spLocks/>
          </p:cNvSpPr>
          <p:nvPr/>
        </p:nvSpPr>
        <p:spPr>
          <a:xfrm>
            <a:off x="-341060" y="304051"/>
            <a:ext cx="6001964" cy="1210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2800" dirty="0"/>
              <a:t>Average rating For movies by country</a:t>
            </a:r>
          </a:p>
        </p:txBody>
      </p:sp>
      <p:pic>
        <p:nvPicPr>
          <p:cNvPr id="5" name="Picture 4">
            <a:extLst>
              <a:ext uri="{FF2B5EF4-FFF2-40B4-BE49-F238E27FC236}">
                <a16:creationId xmlns:a16="http://schemas.microsoft.com/office/drawing/2014/main" id="{BC9977C9-1BE8-9FBE-C1A1-DAF13AD260E2}"/>
              </a:ext>
            </a:extLst>
          </p:cNvPr>
          <p:cNvPicPr>
            <a:picLocks noChangeAspect="1"/>
          </p:cNvPicPr>
          <p:nvPr/>
        </p:nvPicPr>
        <p:blipFill>
          <a:blip r:embed="rId4"/>
          <a:stretch>
            <a:fillRect/>
          </a:stretch>
        </p:blipFill>
        <p:spPr>
          <a:xfrm>
            <a:off x="2348906" y="2128944"/>
            <a:ext cx="6312493" cy="399265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1416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4" name="Title 1">
            <a:extLst>
              <a:ext uri="{FF2B5EF4-FFF2-40B4-BE49-F238E27FC236}">
                <a16:creationId xmlns:a16="http://schemas.microsoft.com/office/drawing/2014/main" id="{80ED929D-CFD6-BE82-05F8-A23047302938}"/>
              </a:ext>
            </a:extLst>
          </p:cNvPr>
          <p:cNvSpPr txBox="1">
            <a:spLocks/>
          </p:cNvSpPr>
          <p:nvPr/>
        </p:nvSpPr>
        <p:spPr>
          <a:xfrm>
            <a:off x="942223" y="159349"/>
            <a:ext cx="7595394" cy="93134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400" dirty="0"/>
              <a:t>Top 3 countries by Genre popularity</a:t>
            </a:r>
          </a:p>
        </p:txBody>
      </p:sp>
      <p:pic>
        <p:nvPicPr>
          <p:cNvPr id="3" name="Picture 2">
            <a:extLst>
              <a:ext uri="{FF2B5EF4-FFF2-40B4-BE49-F238E27FC236}">
                <a16:creationId xmlns:a16="http://schemas.microsoft.com/office/drawing/2014/main" id="{E2743C90-7F46-8A69-EE8C-D0187D1A1458}"/>
              </a:ext>
            </a:extLst>
          </p:cNvPr>
          <p:cNvPicPr>
            <a:picLocks noChangeAspect="1"/>
          </p:cNvPicPr>
          <p:nvPr/>
        </p:nvPicPr>
        <p:blipFill>
          <a:blip r:embed="rId4"/>
          <a:stretch>
            <a:fillRect/>
          </a:stretch>
        </p:blipFill>
        <p:spPr>
          <a:xfrm>
            <a:off x="1394283" y="1706500"/>
            <a:ext cx="7235405" cy="43243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1638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3490721"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3483577" cy="6856214"/>
          </a:xfrm>
          <a:prstGeom prst="rect">
            <a:avLst/>
          </a:prstGeom>
        </p:spPr>
      </p:pic>
      <p:sp>
        <p:nvSpPr>
          <p:cNvPr id="2" name="Title 1"/>
          <p:cNvSpPr>
            <a:spLocks noGrp="1"/>
          </p:cNvSpPr>
          <p:nvPr>
            <p:ph type="title"/>
          </p:nvPr>
        </p:nvSpPr>
        <p:spPr>
          <a:xfrm>
            <a:off x="514350" y="643466"/>
            <a:ext cx="2513648" cy="4995333"/>
          </a:xfrm>
        </p:spPr>
        <p:txBody>
          <a:bodyPr>
            <a:normAutofit/>
          </a:bodyPr>
          <a:lstStyle/>
          <a:p>
            <a:r>
              <a:rPr lang="en-AU">
                <a:solidFill>
                  <a:srgbClr val="FFFFFF"/>
                </a:solidFill>
              </a:rPr>
              <a:t>Objectives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8340" y="-2"/>
            <a:ext cx="5653278"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59A1978-E4D8-C478-AE53-7E5F5915F71C}"/>
              </a:ext>
            </a:extLst>
          </p:cNvPr>
          <p:cNvGraphicFramePr>
            <a:graphicFrameLocks noGrp="1"/>
          </p:cNvGraphicFramePr>
          <p:nvPr>
            <p:ph idx="1"/>
            <p:extLst>
              <p:ext uri="{D42A27DB-BD31-4B8C-83A1-F6EECF244321}">
                <p14:modId xmlns:p14="http://schemas.microsoft.com/office/powerpoint/2010/main" val="3465325531"/>
              </p:ext>
            </p:extLst>
          </p:nvPr>
        </p:nvGraphicFramePr>
        <p:xfrm>
          <a:off x="4100631" y="804671"/>
          <a:ext cx="4414719"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4" name="Title 1">
            <a:extLst>
              <a:ext uri="{FF2B5EF4-FFF2-40B4-BE49-F238E27FC236}">
                <a16:creationId xmlns:a16="http://schemas.microsoft.com/office/drawing/2014/main" id="{3DE154A4-8FD3-DDAF-CC13-922F2B30C8F6}"/>
              </a:ext>
            </a:extLst>
          </p:cNvPr>
          <p:cNvSpPr txBox="1">
            <a:spLocks/>
          </p:cNvSpPr>
          <p:nvPr/>
        </p:nvSpPr>
        <p:spPr>
          <a:xfrm>
            <a:off x="480361" y="186821"/>
            <a:ext cx="3777532" cy="145336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2400" dirty="0"/>
              <a:t>Watch Time by Genre, Movie, Device &amp; Age Group</a:t>
            </a:r>
          </a:p>
        </p:txBody>
      </p:sp>
      <p:sp>
        <p:nvSpPr>
          <p:cNvPr id="12" name="TextBox 11">
            <a:extLst>
              <a:ext uri="{FF2B5EF4-FFF2-40B4-BE49-F238E27FC236}">
                <a16:creationId xmlns:a16="http://schemas.microsoft.com/office/drawing/2014/main" id="{9C549ADA-4C1D-DEDD-841E-4192DDE81245}"/>
              </a:ext>
            </a:extLst>
          </p:cNvPr>
          <p:cNvSpPr txBox="1"/>
          <p:nvPr/>
        </p:nvSpPr>
        <p:spPr>
          <a:xfrm>
            <a:off x="407503" y="1347021"/>
            <a:ext cx="2741860" cy="3134238"/>
          </a:xfrm>
          <a:prstGeom prst="rect">
            <a:avLst/>
          </a:prstGeom>
        </p:spPr>
        <p:txBody>
          <a:bodyPr vert="horz" lIns="91440" tIns="45720" rIns="91440" bIns="45720" rtlCol="0" anchor="ctr">
            <a:normAutofit/>
          </a:bodyPr>
          <a:lstStyle/>
          <a:p>
            <a:pPr>
              <a:spcAft>
                <a:spcPts val="1000"/>
              </a:spcAft>
              <a:buClr>
                <a:schemeClr val="tx1"/>
              </a:buClr>
              <a:buSzPct val="100000"/>
            </a:pPr>
            <a:r>
              <a:rPr lang="en-US" dirty="0"/>
              <a:t>Children watched the drama </a:t>
            </a:r>
            <a:r>
              <a:rPr lang="en-US" i="1" dirty="0"/>
              <a:t>12 Angry Men</a:t>
            </a:r>
            <a:r>
              <a:rPr lang="en-US" dirty="0"/>
              <a:t> for more than 1.5 hours, mostly on desktop.</a:t>
            </a:r>
            <a:br>
              <a:rPr lang="en-US" dirty="0"/>
            </a:br>
            <a:r>
              <a:rPr lang="en-US" dirty="0"/>
              <a:t>This shows that even young viewers enjoy classic movies when watching on bigger screens.</a:t>
            </a:r>
          </a:p>
        </p:txBody>
      </p:sp>
      <p:pic>
        <p:nvPicPr>
          <p:cNvPr id="10" name="Picture 9">
            <a:extLst>
              <a:ext uri="{FF2B5EF4-FFF2-40B4-BE49-F238E27FC236}">
                <a16:creationId xmlns:a16="http://schemas.microsoft.com/office/drawing/2014/main" id="{CFCEECEC-0EC0-D0CC-AE39-12DCD1F3CDC4}"/>
              </a:ext>
            </a:extLst>
          </p:cNvPr>
          <p:cNvPicPr>
            <a:picLocks noChangeAspect="1"/>
          </p:cNvPicPr>
          <p:nvPr/>
        </p:nvPicPr>
        <p:blipFill>
          <a:blip r:embed="rId4"/>
          <a:stretch>
            <a:fillRect/>
          </a:stretch>
        </p:blipFill>
        <p:spPr>
          <a:xfrm>
            <a:off x="3291619" y="1827004"/>
            <a:ext cx="5444878" cy="424311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36454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1309941"/>
          </a:xfrm>
        </p:spPr>
        <p:txBody>
          <a:bodyPr/>
          <a:lstStyle/>
          <a:p>
            <a:r>
              <a:rPr dirty="0"/>
              <a:t>Recommendations</a:t>
            </a:r>
          </a:p>
        </p:txBody>
      </p:sp>
      <p:sp>
        <p:nvSpPr>
          <p:cNvPr id="3" name="Content Placeholder 2"/>
          <p:cNvSpPr>
            <a:spLocks noGrp="1"/>
          </p:cNvSpPr>
          <p:nvPr>
            <p:ph idx="1"/>
          </p:nvPr>
        </p:nvSpPr>
        <p:spPr>
          <a:xfrm>
            <a:off x="457200" y="1270713"/>
            <a:ext cx="6830079" cy="2932503"/>
          </a:xfrm>
        </p:spPr>
        <p:txBody>
          <a:bodyPr/>
          <a:lstStyle/>
          <a:p>
            <a:endParaRPr dirty="0"/>
          </a:p>
          <a:p>
            <a:r>
              <a:rPr dirty="0"/>
              <a:t>Personalize recommendations by user age and country.</a:t>
            </a:r>
          </a:p>
          <a:p>
            <a:r>
              <a:rPr dirty="0"/>
              <a:t>License more content in trending genres (e.g., Drama, Comedy).</a:t>
            </a:r>
          </a:p>
          <a:p>
            <a:r>
              <a:rPr dirty="0"/>
              <a:t>Target device-specific marketing strategies.</a:t>
            </a:r>
          </a:p>
          <a:p>
            <a:r>
              <a:rPr dirty="0"/>
              <a:t>Encourage free users to upgrade by showcasing top-rated exclusive titles.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Blockers and Solutions</a:t>
            </a:r>
          </a:p>
        </p:txBody>
      </p:sp>
      <p:sp>
        <p:nvSpPr>
          <p:cNvPr id="3" name="Content Placeholder 2"/>
          <p:cNvSpPr>
            <a:spLocks noGrp="1"/>
          </p:cNvSpPr>
          <p:nvPr>
            <p:ph idx="1"/>
          </p:nvPr>
        </p:nvSpPr>
        <p:spPr>
          <a:xfrm>
            <a:off x="561902" y="1674398"/>
            <a:ext cx="6390330" cy="3777101"/>
          </a:xfrm>
        </p:spPr>
        <p:txBody>
          <a:bodyPr>
            <a:normAutofit fontScale="92500" lnSpcReduction="10000"/>
          </a:bodyPr>
          <a:lstStyle/>
          <a:p>
            <a:endParaRPr dirty="0"/>
          </a:p>
          <a:p>
            <a:pPr marL="0" indent="0">
              <a:buNone/>
            </a:pPr>
            <a:r>
              <a:rPr dirty="0"/>
              <a:t>Blockers:</a:t>
            </a:r>
          </a:p>
          <a:p>
            <a:pPr marL="0" indent="0">
              <a:buNone/>
            </a:pPr>
            <a:r>
              <a:rPr dirty="0"/>
              <a:t>Data completeness – some user metadata missing.</a:t>
            </a:r>
          </a:p>
          <a:p>
            <a:pPr marL="0" indent="0">
              <a:buNone/>
            </a:pPr>
            <a:r>
              <a:rPr dirty="0"/>
              <a:t>Time constraints on deep predictive analysis.</a:t>
            </a:r>
          </a:p>
          <a:p>
            <a:pPr marL="0" indent="0">
              <a:buNone/>
            </a:pPr>
            <a:r>
              <a:rPr dirty="0"/>
              <a:t>Integration limitations between sources.</a:t>
            </a:r>
          </a:p>
          <a:p>
            <a:pPr marL="0" indent="0">
              <a:buNone/>
            </a:pPr>
            <a:endParaRPr lang="en-AU" dirty="0"/>
          </a:p>
          <a:p>
            <a:pPr marL="0" indent="0">
              <a:buNone/>
            </a:pPr>
            <a:r>
              <a:rPr dirty="0"/>
              <a:t>Solutions:</a:t>
            </a:r>
            <a:endParaRPr lang="en-AU" dirty="0"/>
          </a:p>
          <a:p>
            <a:pPr marL="0" indent="0">
              <a:buNone/>
            </a:pPr>
            <a:r>
              <a:rPr dirty="0"/>
              <a:t>Propose future enhancements with fuller data.</a:t>
            </a:r>
          </a:p>
          <a:p>
            <a:pPr marL="0" indent="0">
              <a:buNone/>
            </a:pPr>
            <a:r>
              <a:rPr dirty="0"/>
              <a:t>Use descriptive analytics for current insights.</a:t>
            </a:r>
          </a:p>
          <a:p>
            <a:pPr marL="0" indent="0">
              <a:buNone/>
            </a:pPr>
            <a:r>
              <a:rPr dirty="0"/>
              <a:t>Recommend integration-friendly BI tools.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9FA1-C9DF-6465-F1A7-D2AF13A52F6C}"/>
              </a:ext>
            </a:extLst>
          </p:cNvPr>
          <p:cNvSpPr>
            <a:spLocks noGrp="1"/>
          </p:cNvSpPr>
          <p:nvPr>
            <p:ph type="title"/>
          </p:nvPr>
        </p:nvSpPr>
        <p:spPr>
          <a:xfrm>
            <a:off x="457201" y="2445381"/>
            <a:ext cx="7772400" cy="1456267"/>
          </a:xfrm>
        </p:spPr>
        <p:txBody>
          <a:bodyPr/>
          <a:lstStyle/>
          <a:p>
            <a:pPr algn="ctr"/>
            <a:r>
              <a:rPr lang="en-AU" b="1" dirty="0"/>
              <a:t>Thank YOU</a:t>
            </a:r>
          </a:p>
        </p:txBody>
      </p:sp>
    </p:spTree>
    <p:extLst>
      <p:ext uri="{BB962C8B-B14F-4D97-AF65-F5344CB8AC3E}">
        <p14:creationId xmlns:p14="http://schemas.microsoft.com/office/powerpoint/2010/main" val="162231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15" name="Rectangle 14">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BF6560B-3EEC-152C-DF6B-31BED3E42751}"/>
              </a:ext>
            </a:extLst>
          </p:cNvPr>
          <p:cNvPicPr>
            <a:picLocks noChangeAspect="1"/>
          </p:cNvPicPr>
          <p:nvPr/>
        </p:nvPicPr>
        <p:blipFill>
          <a:blip r:embed="rId4"/>
          <a:stretch>
            <a:fillRect/>
          </a:stretch>
        </p:blipFill>
        <p:spPr>
          <a:xfrm>
            <a:off x="439750" y="607273"/>
            <a:ext cx="8278461" cy="5639964"/>
          </a:xfrm>
          <a:prstGeom prst="rect">
            <a:avLst/>
          </a:prstGeom>
        </p:spPr>
      </p:pic>
    </p:spTree>
    <p:extLst>
      <p:ext uri="{BB962C8B-B14F-4D97-AF65-F5344CB8AC3E}">
        <p14:creationId xmlns:p14="http://schemas.microsoft.com/office/powerpoint/2010/main" val="286523384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14" name="Rectangle 13">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B9F4277-65DE-B3A5-8F76-3B2F650E47DE}"/>
              </a:ext>
            </a:extLst>
          </p:cNvPr>
          <p:cNvPicPr>
            <a:picLocks noChangeAspect="1"/>
          </p:cNvPicPr>
          <p:nvPr/>
        </p:nvPicPr>
        <p:blipFill>
          <a:blip r:embed="rId4"/>
          <a:stretch>
            <a:fillRect/>
          </a:stretch>
        </p:blipFill>
        <p:spPr>
          <a:xfrm>
            <a:off x="460690" y="565393"/>
            <a:ext cx="8146043" cy="5734646"/>
          </a:xfrm>
          <a:prstGeom prst="rect">
            <a:avLst/>
          </a:prstGeom>
        </p:spPr>
      </p:pic>
    </p:spTree>
    <p:extLst>
      <p:ext uri="{BB962C8B-B14F-4D97-AF65-F5344CB8AC3E}">
        <p14:creationId xmlns:p14="http://schemas.microsoft.com/office/powerpoint/2010/main" val="299937670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13" name="Rectangle 12">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AB4986-8BAB-DF06-A530-FA4B380B14BF}"/>
              </a:ext>
            </a:extLst>
          </p:cNvPr>
          <p:cNvPicPr>
            <a:picLocks noChangeAspect="1"/>
          </p:cNvPicPr>
          <p:nvPr/>
        </p:nvPicPr>
        <p:blipFill>
          <a:blip r:embed="rId4"/>
          <a:stretch>
            <a:fillRect/>
          </a:stretch>
        </p:blipFill>
        <p:spPr>
          <a:xfrm>
            <a:off x="467670" y="767818"/>
            <a:ext cx="8246610" cy="5409618"/>
          </a:xfrm>
          <a:prstGeom prst="rect">
            <a:avLst/>
          </a:prstGeom>
        </p:spPr>
      </p:pic>
    </p:spTree>
    <p:extLst>
      <p:ext uri="{BB962C8B-B14F-4D97-AF65-F5344CB8AC3E}">
        <p14:creationId xmlns:p14="http://schemas.microsoft.com/office/powerpoint/2010/main" val="18432661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5126" y="231964"/>
            <a:ext cx="2984404" cy="1282730"/>
          </a:xfrm>
        </p:spPr>
        <p:txBody>
          <a:bodyPr>
            <a:normAutofit/>
          </a:bodyPr>
          <a:lstStyle/>
          <a:p>
            <a:r>
              <a:rPr dirty="0"/>
              <a:t>Top 10 Movies by Average Ratings</a:t>
            </a:r>
          </a:p>
        </p:txBody>
      </p:sp>
      <p:sp>
        <p:nvSpPr>
          <p:cNvPr id="3" name="Content Placeholder 2"/>
          <p:cNvSpPr>
            <a:spLocks noGrp="1"/>
          </p:cNvSpPr>
          <p:nvPr>
            <p:ph idx="1"/>
          </p:nvPr>
        </p:nvSpPr>
        <p:spPr>
          <a:xfrm>
            <a:off x="375126" y="873330"/>
            <a:ext cx="2984404" cy="2456204"/>
          </a:xfrm>
        </p:spPr>
        <p:txBody>
          <a:bodyPr>
            <a:normAutofit/>
          </a:bodyPr>
          <a:lstStyle/>
          <a:p>
            <a:endParaRPr dirty="0"/>
          </a:p>
          <a:p>
            <a:pPr marL="0" indent="0">
              <a:buNone/>
            </a:pPr>
            <a:r>
              <a:rPr lang="en-US" dirty="0"/>
              <a:t>Users highly rate emotionally engaging and story-driven content. The top 10 list is dominated by drama genre with average ratings above 4.5.</a:t>
            </a:r>
          </a:p>
        </p:txBody>
      </p:sp>
      <p:pic>
        <p:nvPicPr>
          <p:cNvPr id="5" name="Picture 4">
            <a:extLst>
              <a:ext uri="{FF2B5EF4-FFF2-40B4-BE49-F238E27FC236}">
                <a16:creationId xmlns:a16="http://schemas.microsoft.com/office/drawing/2014/main" id="{4C74C4B9-915F-6314-0ECA-DD83D16D49DD}"/>
              </a:ext>
            </a:extLst>
          </p:cNvPr>
          <p:cNvPicPr>
            <a:picLocks noChangeAspect="1"/>
          </p:cNvPicPr>
          <p:nvPr/>
        </p:nvPicPr>
        <p:blipFill>
          <a:blip r:embed="rId4"/>
          <a:stretch>
            <a:fillRect/>
          </a:stretch>
        </p:blipFill>
        <p:spPr>
          <a:xfrm>
            <a:off x="3509716" y="2101432"/>
            <a:ext cx="5196816" cy="40342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12" name="TextBox 11">
            <a:extLst>
              <a:ext uri="{FF2B5EF4-FFF2-40B4-BE49-F238E27FC236}">
                <a16:creationId xmlns:a16="http://schemas.microsoft.com/office/drawing/2014/main" id="{EC4CC85D-4E44-DC16-937A-F0944FEE4DFB}"/>
              </a:ext>
            </a:extLst>
          </p:cNvPr>
          <p:cNvSpPr txBox="1"/>
          <p:nvPr/>
        </p:nvSpPr>
        <p:spPr>
          <a:xfrm>
            <a:off x="78120" y="231963"/>
            <a:ext cx="3614379" cy="14533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300" cap="all" dirty="0">
                <a:ln w="3175" cmpd="sng">
                  <a:noFill/>
                </a:ln>
                <a:latin typeface="+mj-lt"/>
                <a:ea typeface="+mj-ea"/>
                <a:cs typeface="+mj-cs"/>
              </a:rPr>
              <a:t>     Most Popular Genres</a:t>
            </a:r>
          </a:p>
        </p:txBody>
      </p:sp>
      <p:sp>
        <p:nvSpPr>
          <p:cNvPr id="9" name="TextBox 8">
            <a:extLst>
              <a:ext uri="{FF2B5EF4-FFF2-40B4-BE49-F238E27FC236}">
                <a16:creationId xmlns:a16="http://schemas.microsoft.com/office/drawing/2014/main" id="{C8B8279C-0F8D-0BB9-F37B-615CEF80C853}"/>
              </a:ext>
            </a:extLst>
          </p:cNvPr>
          <p:cNvSpPr txBox="1"/>
          <p:nvPr/>
        </p:nvSpPr>
        <p:spPr>
          <a:xfrm>
            <a:off x="362502" y="1109695"/>
            <a:ext cx="3002202" cy="2736369"/>
          </a:xfrm>
          <a:prstGeom prst="rect">
            <a:avLst/>
          </a:prstGeom>
        </p:spPr>
        <p:txBody>
          <a:bodyPr vert="horz" lIns="91440" tIns="45720" rIns="91440" bIns="45720" rtlCol="0" anchor="ctr">
            <a:normAutofit/>
          </a:bodyPr>
          <a:lstStyle/>
          <a:p>
            <a:pPr>
              <a:spcAft>
                <a:spcPts val="1000"/>
              </a:spcAft>
              <a:buClr>
                <a:schemeClr val="tx1"/>
              </a:buClr>
              <a:buSzPct val="100000"/>
            </a:pPr>
            <a:r>
              <a:rPr lang="en-US" dirty="0"/>
              <a:t>Top 3 Most Popular Genre are Drama, Comedy and Thriller.</a:t>
            </a:r>
          </a:p>
          <a:p>
            <a:pPr>
              <a:spcAft>
                <a:spcPts val="1000"/>
              </a:spcAft>
              <a:buClr>
                <a:schemeClr val="tx1"/>
              </a:buClr>
              <a:buSzPct val="100000"/>
            </a:pPr>
            <a:r>
              <a:rPr lang="en-US" dirty="0"/>
              <a:t>The above Genres are the  most popular in every  age group. </a:t>
            </a:r>
          </a:p>
        </p:txBody>
      </p:sp>
      <p:pic>
        <p:nvPicPr>
          <p:cNvPr id="3" name="Picture 2">
            <a:extLst>
              <a:ext uri="{FF2B5EF4-FFF2-40B4-BE49-F238E27FC236}">
                <a16:creationId xmlns:a16="http://schemas.microsoft.com/office/drawing/2014/main" id="{CBDA5999-CCA8-C0F0-41B2-F7091C1E4CEB}"/>
              </a:ext>
            </a:extLst>
          </p:cNvPr>
          <p:cNvPicPr>
            <a:picLocks noChangeAspect="1"/>
          </p:cNvPicPr>
          <p:nvPr/>
        </p:nvPicPr>
        <p:blipFill>
          <a:blip r:embed="rId4"/>
          <a:stretch>
            <a:fillRect/>
          </a:stretch>
        </p:blipFill>
        <p:spPr>
          <a:xfrm>
            <a:off x="3380348" y="2362504"/>
            <a:ext cx="5458549" cy="382191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9373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6" name="TextBox 5">
            <a:extLst>
              <a:ext uri="{FF2B5EF4-FFF2-40B4-BE49-F238E27FC236}">
                <a16:creationId xmlns:a16="http://schemas.microsoft.com/office/drawing/2014/main" id="{0F553FB7-2EFA-ADF0-1714-4C824013C990}"/>
              </a:ext>
            </a:extLst>
          </p:cNvPr>
          <p:cNvSpPr txBox="1"/>
          <p:nvPr/>
        </p:nvSpPr>
        <p:spPr>
          <a:xfrm>
            <a:off x="601633" y="231963"/>
            <a:ext cx="2984404" cy="1453363"/>
          </a:xfrm>
          <a:prstGeom prst="rect">
            <a:avLst/>
          </a:prstGeom>
        </p:spPr>
        <p:txBody>
          <a:bodyPr vert="horz" lIns="91440" tIns="45720" rIns="91440" bIns="45720" rtlCol="0" anchor="ctr">
            <a:normAutofit/>
          </a:bodyPr>
          <a:lstStyle/>
          <a:p>
            <a:pPr>
              <a:spcBef>
                <a:spcPct val="0"/>
              </a:spcBef>
              <a:spcAft>
                <a:spcPts val="600"/>
              </a:spcAft>
            </a:pPr>
            <a:r>
              <a:rPr lang="en-US" sz="3600" cap="all" dirty="0">
                <a:ln w="3175" cmpd="sng">
                  <a:noFill/>
                </a:ln>
                <a:latin typeface="+mj-lt"/>
                <a:ea typeface="+mj-ea"/>
                <a:cs typeface="+mj-cs"/>
              </a:rPr>
              <a:t> Top Genres by Country</a:t>
            </a:r>
          </a:p>
        </p:txBody>
      </p:sp>
      <p:sp>
        <p:nvSpPr>
          <p:cNvPr id="7" name="TextBox 6">
            <a:extLst>
              <a:ext uri="{FF2B5EF4-FFF2-40B4-BE49-F238E27FC236}">
                <a16:creationId xmlns:a16="http://schemas.microsoft.com/office/drawing/2014/main" id="{09E5B358-7D6E-4C40-9A03-8DAB3767DAE6}"/>
              </a:ext>
            </a:extLst>
          </p:cNvPr>
          <p:cNvSpPr txBox="1"/>
          <p:nvPr/>
        </p:nvSpPr>
        <p:spPr>
          <a:xfrm>
            <a:off x="482556" y="1366426"/>
            <a:ext cx="3002202" cy="3637935"/>
          </a:xfrm>
          <a:prstGeom prst="rect">
            <a:avLst/>
          </a:prstGeom>
        </p:spPr>
        <p:txBody>
          <a:bodyPr vert="horz" lIns="91440" tIns="45720" rIns="91440" bIns="45720" rtlCol="0" anchor="ctr">
            <a:normAutofit/>
          </a:bodyPr>
          <a:lstStyle/>
          <a:p>
            <a:pPr>
              <a:spcAft>
                <a:spcPts val="1000"/>
              </a:spcAft>
              <a:buClr>
                <a:schemeClr val="tx1"/>
              </a:buClr>
              <a:buSzPct val="100000"/>
            </a:pPr>
            <a:r>
              <a:rPr lang="en-US" dirty="0"/>
              <a:t>All countries where </a:t>
            </a:r>
            <a:r>
              <a:rPr lang="en-US" dirty="0" err="1"/>
              <a:t>Streamflix</a:t>
            </a:r>
            <a:r>
              <a:rPr lang="en-US" dirty="0"/>
              <a:t> is watched the top 3 Genre are Drama , Comedy and Thriller except USA where the top2 are same but the 3</a:t>
            </a:r>
            <a:r>
              <a:rPr lang="en-US" baseline="30000" dirty="0"/>
              <a:t>rd</a:t>
            </a:r>
            <a:r>
              <a:rPr lang="en-US" dirty="0"/>
              <a:t> one is Horror.</a:t>
            </a:r>
          </a:p>
          <a:p>
            <a:pPr>
              <a:spcAft>
                <a:spcPts val="1000"/>
              </a:spcAft>
              <a:buClr>
                <a:schemeClr val="tx1"/>
              </a:buClr>
              <a:buSzPct val="100000"/>
              <a:buFont typeface="Arial"/>
              <a:buChar char="•"/>
            </a:pPr>
            <a:endParaRPr lang="en-US" dirty="0"/>
          </a:p>
          <a:p>
            <a:pPr>
              <a:spcAft>
                <a:spcPts val="1000"/>
              </a:spcAft>
              <a:buClr>
                <a:schemeClr val="tx1"/>
              </a:buClr>
              <a:buSzPct val="100000"/>
              <a:buFont typeface="Arial"/>
              <a:buChar char="•"/>
            </a:pPr>
            <a:endParaRPr lang="en-US" dirty="0"/>
          </a:p>
        </p:txBody>
      </p:sp>
      <p:pic>
        <p:nvPicPr>
          <p:cNvPr id="2" name="Picture 1">
            <a:extLst>
              <a:ext uri="{FF2B5EF4-FFF2-40B4-BE49-F238E27FC236}">
                <a16:creationId xmlns:a16="http://schemas.microsoft.com/office/drawing/2014/main" id="{963AB2DD-81E4-A15D-387A-193606DBCF45}"/>
              </a:ext>
            </a:extLst>
          </p:cNvPr>
          <p:cNvPicPr>
            <a:picLocks noChangeAspect="1"/>
          </p:cNvPicPr>
          <p:nvPr/>
        </p:nvPicPr>
        <p:blipFill>
          <a:blip r:embed="rId4"/>
          <a:stretch>
            <a:fillRect/>
          </a:stretch>
        </p:blipFill>
        <p:spPr>
          <a:xfrm>
            <a:off x="3743948" y="2005366"/>
            <a:ext cx="4877187" cy="412320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29554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859</TotalTime>
  <Words>1351</Words>
  <Application>Microsoft Office PowerPoint</Application>
  <PresentationFormat>On-screen Show (4:3)</PresentationFormat>
  <Paragraphs>116</Paragraphs>
  <Slides>33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Celestial</vt:lpstr>
      <vt:lpstr>STREAMFLIX Analytics Dashboard</vt:lpstr>
      <vt:lpstr>Project Overview</vt:lpstr>
      <vt:lpstr>Objectives</vt:lpstr>
      <vt:lpstr>PowerPoint Presentation</vt:lpstr>
      <vt:lpstr>PowerPoint Presentation</vt:lpstr>
      <vt:lpstr>PowerPoint Presentation</vt:lpstr>
      <vt:lpstr>Top 10 Movies by Average Ratings</vt:lpstr>
      <vt:lpstr>PowerPoint Presentation</vt:lpstr>
      <vt:lpstr>PowerPoint Presentation</vt:lpstr>
      <vt:lpstr>Most Popular Genres</vt:lpstr>
      <vt:lpstr>User Distribution by Age Group</vt:lpstr>
      <vt:lpstr>Number of users BY AGE GROUP AND SUBSCRIPTION STATUS</vt:lpstr>
      <vt:lpstr>VIEWING PATTERNS BY AGE GROUP AND SUBSCRIPTION STATUS</vt:lpstr>
      <vt:lpstr>Number of users BY AGE GROUP AND Country</vt:lpstr>
      <vt:lpstr>VIEWER WATCH TIME BY GENRE AND AGE GROUP</vt:lpstr>
      <vt:lpstr>Average watch time by age group and genre</vt:lpstr>
      <vt:lpstr>BREAKDOWN OF DEVICE TYPE USAGE BY AGE GROUP</vt:lpstr>
      <vt:lpstr>Distribution of Users by Subscription Status</vt:lpstr>
      <vt:lpstr>PowerPoint Presentation</vt:lpstr>
      <vt:lpstr>PowerPoint Presentation</vt:lpstr>
      <vt:lpstr>PowerPoint Presentation</vt:lpstr>
      <vt:lpstr>PowerPoint Presentation</vt:lpstr>
      <vt:lpstr>Distribution of Device Usage Among Users</vt:lpstr>
      <vt:lpstr>User Distribution by Country</vt:lpstr>
      <vt:lpstr>PowerPoint Presentation</vt:lpstr>
      <vt:lpstr>PowerPoint Presentation</vt:lpstr>
      <vt:lpstr>PowerPoint Presentation</vt:lpstr>
      <vt:lpstr>PowerPoint Presentation</vt:lpstr>
      <vt:lpstr>PowerPoint Presentation</vt:lpstr>
      <vt:lpstr>PowerPoint Presentation</vt:lpstr>
      <vt:lpstr>Recommendations</vt:lpstr>
      <vt:lpstr>Blockers and Solutions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Office</cp:lastModifiedBy>
  <cp:revision>56</cp:revision>
  <dcterms:created xsi:type="dcterms:W3CDTF">2013-01-27T09:14:16Z</dcterms:created>
  <dcterms:modified xsi:type="dcterms:W3CDTF">2025-06-11T00:11:16Z</dcterms:modified>
  <cp:category/>
</cp:coreProperties>
</file>