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96" r:id="rId6"/>
    <p:sldId id="291" r:id="rId7"/>
    <p:sldId id="293" r:id="rId8"/>
    <p:sldId id="294" r:id="rId9"/>
    <p:sldId id="295" r:id="rId10"/>
    <p:sldId id="292" r:id="rId11"/>
    <p:sldId id="297" r:id="rId12"/>
    <p:sldId id="290" r:id="rId13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t Kulkarni" initials="JK" lastIdx="1" clrIdx="0">
    <p:extLst>
      <p:ext uri="{19B8F6BF-5375-455C-9EA6-DF929625EA0E}">
        <p15:presenceInfo xmlns:p15="http://schemas.microsoft.com/office/powerpoint/2012/main" userId="Jit Kulkarni" providerId="None"/>
      </p:ext>
    </p:extLst>
  </p:cmAuthor>
  <p:cmAuthor id="2" name="Nalini Gupta" initials="NG" lastIdx="2" clrIdx="1">
    <p:extLst>
      <p:ext uri="{19B8F6BF-5375-455C-9EA6-DF929625EA0E}">
        <p15:presenceInfo xmlns:p15="http://schemas.microsoft.com/office/powerpoint/2012/main" userId="S-1-5-21-664929578-3846483741-1012827865-56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DE7E7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4934" autoAdjust="0"/>
  </p:normalViewPr>
  <p:slideViewPr>
    <p:cSldViewPr>
      <p:cViewPr varScale="1">
        <p:scale>
          <a:sx n="114" d="100"/>
          <a:sy n="114" d="100"/>
        </p:scale>
        <p:origin x="152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300D9-9FAB-48B3-A9BC-35578458725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DC963-4BF8-4619-8BEC-3A66ADAC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8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2034E-B5A1-4AC7-A10F-98717E76284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D7E0B-0A3E-4BD4-A9A5-68D301D7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4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D7E0B-0A3E-4BD4-A9A5-68D301D7BA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20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Each of the above goals are measurable by themselves</a:t>
            </a:r>
          </a:p>
          <a:p>
            <a:endParaRPr lang="en-US" sz="2000" dirty="0"/>
          </a:p>
          <a:p>
            <a:r>
              <a:rPr lang="en-US" sz="2000" dirty="0"/>
              <a:t>we will be able to measure the effectiveness of these improvements :</a:t>
            </a:r>
          </a:p>
          <a:p>
            <a:pPr lvl="1"/>
            <a:r>
              <a:rPr lang="en-US" sz="1800" dirty="0"/>
              <a:t>Increased pace of automation</a:t>
            </a:r>
          </a:p>
          <a:p>
            <a:pPr lvl="1"/>
            <a:r>
              <a:rPr lang="en-US" sz="1800" dirty="0"/>
              <a:t>Improvement in org’s ability to meet delivery deadlines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D7E0B-0A3E-4BD4-A9A5-68D301D7BA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6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ntitled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877888"/>
            <a:ext cx="9140825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title-master"/>
          <p:cNvPicPr>
            <a:picLocks noChangeAspect="1" noChangeArrowheads="1"/>
          </p:cNvPicPr>
          <p:nvPr/>
        </p:nvPicPr>
        <p:blipFill>
          <a:blip r:embed="rId3" cstate="print"/>
          <a:srcRect t="82292" r="70903" b="4037"/>
          <a:stretch>
            <a:fillRect/>
          </a:stretch>
        </p:blipFill>
        <p:spPr bwMode="auto">
          <a:xfrm>
            <a:off x="0" y="5562600"/>
            <a:ext cx="26606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3451225"/>
            <a:ext cx="5491163" cy="818686"/>
          </a:xfrm>
        </p:spPr>
        <p:txBody>
          <a:bodyPr lIns="0" tIns="0" rIns="0" bIns="0"/>
          <a:lstStyle>
            <a:lvl1pPr algn="r">
              <a:lnSpc>
                <a:spcPct val="95000"/>
              </a:lnSpc>
              <a:spcBef>
                <a:spcPct val="25000"/>
              </a:spcBef>
              <a:defRPr sz="2800">
                <a:solidFill>
                  <a:schemeClr val="accent1"/>
                </a:solidFill>
                <a:latin typeface="Avenir 45 Boo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4572000"/>
            <a:ext cx="4491038" cy="307777"/>
          </a:xfrm>
        </p:spPr>
        <p:txBody>
          <a:bodyPr lIns="0" tIns="0" bIns="0"/>
          <a:lstStyle>
            <a:lvl1pPr marL="0" indent="0" algn="r">
              <a:buFont typeface="Arial" charset="0"/>
              <a:buNone/>
              <a:defRPr sz="2000">
                <a:latin typeface="Avenir 45 Book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1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12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4163" y="274638"/>
            <a:ext cx="2057400" cy="28924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4563" cy="2892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63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538"/>
            <a:ext cx="7815263" cy="469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52800" y="6615112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Protegrity</a:t>
            </a:r>
            <a:r>
              <a:rPr 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754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716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52800" y="6615112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Protegrity</a:t>
            </a:r>
            <a:r>
              <a:rPr 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476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2538"/>
            <a:ext cx="3830638" cy="4691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0238" y="1252538"/>
            <a:ext cx="3832225" cy="4691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699424" y="25400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49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352800" y="6615112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Protegrity</a:t>
            </a:r>
            <a:r>
              <a:rPr 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8496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352800" y="6615112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Protegrity</a:t>
            </a:r>
            <a:r>
              <a:rPr 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325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352800" y="6615112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Protegrity</a:t>
            </a:r>
            <a:r>
              <a:rPr 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285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30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90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footer-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992813"/>
            <a:ext cx="9140825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34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52538"/>
            <a:ext cx="7815263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492875"/>
            <a:ext cx="10572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  <a:cs typeface="+mn-cs"/>
              </a:defRPr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" name="Picture 19" descr="redlin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175" y="722313"/>
            <a:ext cx="9140825" cy="4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17" descr="footer-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992813"/>
            <a:ext cx="9140825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3352800" y="6615112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Protegrity</a:t>
            </a:r>
            <a:r>
              <a:rPr 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010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venir 45 Book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venir 45 Book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venir 45 Book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venir 45 Book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venir 45 Book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20000"/>
        </a:spcAft>
        <a:buFont typeface="Arial" charset="0"/>
        <a:buBlip>
          <a:blip r:embed="rId15"/>
        </a:buBlip>
        <a:defRPr sz="2400">
          <a:solidFill>
            <a:schemeClr val="tx1"/>
          </a:solidFill>
          <a:latin typeface="Avenir 45 Book" pitchFamily="34" charset="0"/>
          <a:ea typeface="+mn-ea"/>
          <a:cs typeface="+mn-cs"/>
        </a:defRPr>
      </a:lvl1pPr>
      <a:lvl2pPr marL="1033463" indent="-292100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Font typeface="Times"/>
        <a:buChar char="•"/>
        <a:defRPr sz="2000">
          <a:solidFill>
            <a:schemeClr val="tx1"/>
          </a:solidFill>
          <a:latin typeface="Avenir 45 Book" pitchFamily="34" charset="0"/>
        </a:defRPr>
      </a:lvl2pPr>
      <a:lvl3pPr marL="1600200" indent="-230188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Char char="•"/>
        <a:defRPr sz="2000">
          <a:solidFill>
            <a:schemeClr val="tx1"/>
          </a:solidFill>
          <a:latin typeface="Avenir 45 Book" pitchFamily="34" charset="0"/>
        </a:defRPr>
      </a:lvl3pPr>
      <a:lvl4pPr marL="2176463" indent="-228600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Font typeface="Arial" charset="0"/>
        <a:buChar char="–"/>
        <a:defRPr sz="2000">
          <a:solidFill>
            <a:schemeClr val="tx1"/>
          </a:solidFill>
          <a:latin typeface="Avenir 45 Book" pitchFamily="34" charset="0"/>
        </a:defRPr>
      </a:lvl4pPr>
      <a:lvl5pPr marL="2687638" indent="-173038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Char char="•"/>
        <a:defRPr sz="2000">
          <a:solidFill>
            <a:schemeClr val="tx1"/>
          </a:solidFill>
          <a:latin typeface="Avenir 45 Book" pitchFamily="34" charset="0"/>
        </a:defRPr>
      </a:lvl5pPr>
      <a:lvl6pPr marL="3144838" indent="-173038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3602038" indent="-173038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4059238" indent="-173038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4516438" indent="-173038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220" y="3886200"/>
            <a:ext cx="6248400" cy="409343"/>
          </a:xfrm>
        </p:spPr>
        <p:txBody>
          <a:bodyPr/>
          <a:lstStyle/>
          <a:p>
            <a:r>
              <a:rPr lang="en-US" dirty="0"/>
              <a:t>AQA Framework Restructuring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572000"/>
            <a:ext cx="5033963" cy="307777"/>
          </a:xfrm>
        </p:spPr>
        <p:txBody>
          <a:bodyPr/>
          <a:lstStyle/>
          <a:p>
            <a:pPr algn="ctr"/>
            <a:r>
              <a:rPr lang="en-US" dirty="0"/>
              <a:t>Presenter: Nalini Gupta</a:t>
            </a:r>
          </a:p>
        </p:txBody>
      </p:sp>
    </p:spTree>
    <p:extLst>
      <p:ext uri="{BB962C8B-B14F-4D97-AF65-F5344CB8AC3E}">
        <p14:creationId xmlns:p14="http://schemas.microsoft.com/office/powerpoint/2010/main" val="328535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EE8B-E270-493A-9335-8195637A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DABAF-6E2D-4855-B233-8C9C46DC2C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5311E9-8684-4C3C-AD32-A7A92F050261}"/>
              </a:ext>
            </a:extLst>
          </p:cNvPr>
          <p:cNvSpPr/>
          <p:nvPr/>
        </p:nvSpPr>
        <p:spPr bwMode="auto">
          <a:xfrm>
            <a:off x="2667000" y="990600"/>
            <a:ext cx="1066800" cy="457200"/>
          </a:xfrm>
          <a:prstGeom prst="ellipse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Jenkins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CB4531-F03C-4A41-8149-DC3D5A6D96C5}"/>
              </a:ext>
            </a:extLst>
          </p:cNvPr>
          <p:cNvCxnSpPr>
            <a:cxnSpLocks/>
            <a:endCxn id="10" idx="0"/>
          </p:cNvCxnSpPr>
          <p:nvPr/>
        </p:nvCxnSpPr>
        <p:spPr bwMode="auto">
          <a:xfrm flipH="1">
            <a:off x="2476500" y="1447800"/>
            <a:ext cx="571500" cy="457200"/>
          </a:xfrm>
          <a:prstGeom prst="straightConnector1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164201-11C3-43A9-BA36-DD25DFBB74F2}"/>
              </a:ext>
            </a:extLst>
          </p:cNvPr>
          <p:cNvCxnSpPr>
            <a:cxnSpLocks/>
            <a:stCxn id="5" idx="4"/>
          </p:cNvCxnSpPr>
          <p:nvPr/>
        </p:nvCxnSpPr>
        <p:spPr bwMode="auto">
          <a:xfrm>
            <a:off x="3200400" y="1447800"/>
            <a:ext cx="457200" cy="456501"/>
          </a:xfrm>
          <a:prstGeom prst="straightConnector1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7BDCBC6-D9C6-40C4-AD58-D3D247279D13}"/>
              </a:ext>
            </a:extLst>
          </p:cNvPr>
          <p:cNvSpPr/>
          <p:nvPr/>
        </p:nvSpPr>
        <p:spPr bwMode="auto">
          <a:xfrm>
            <a:off x="1905000" y="1905000"/>
            <a:ext cx="1143000" cy="457200"/>
          </a:xfrm>
          <a:prstGeom prst="rect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Checkout </a:t>
            </a:r>
            <a:r>
              <a:rPr kumimoji="0" lang="en-IN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Core+ESA</a:t>
            </a:r>
            <a:endParaRPr kumimoji="0" lang="en-I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from </a:t>
            </a:r>
            <a:r>
              <a:rPr kumimoji="0" lang="en-IN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gitlab</a:t>
            </a:r>
            <a:endParaRPr kumimoji="0" lang="en-I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5528BB-5FA9-4AFE-A3AA-CFD13BAB7FD8}"/>
              </a:ext>
            </a:extLst>
          </p:cNvPr>
          <p:cNvSpPr/>
          <p:nvPr/>
        </p:nvSpPr>
        <p:spPr bwMode="auto">
          <a:xfrm>
            <a:off x="3467100" y="1905699"/>
            <a:ext cx="1257300" cy="455103"/>
          </a:xfrm>
          <a:prstGeom prst="rect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Checkout Protector module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from </a:t>
            </a:r>
            <a:r>
              <a:rPr kumimoji="0" lang="en-IN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gitlab</a:t>
            </a:r>
            <a:endParaRPr kumimoji="0" lang="en-I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C7538A-242B-4A27-A2C2-15616AA521D7}"/>
              </a:ext>
            </a:extLst>
          </p:cNvPr>
          <p:cNvCxnSpPr>
            <a:stCxn id="10" idx="2"/>
          </p:cNvCxnSpPr>
          <p:nvPr/>
        </p:nvCxnSpPr>
        <p:spPr bwMode="auto">
          <a:xfrm>
            <a:off x="2476500" y="2362200"/>
            <a:ext cx="647700" cy="457200"/>
          </a:xfrm>
          <a:prstGeom prst="straightConnector1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FDC37E-FDC8-4737-AE06-995E8B142BC8}"/>
              </a:ext>
            </a:extLst>
          </p:cNvPr>
          <p:cNvCxnSpPr/>
          <p:nvPr/>
        </p:nvCxnSpPr>
        <p:spPr bwMode="auto">
          <a:xfrm flipH="1">
            <a:off x="3124200" y="2362200"/>
            <a:ext cx="762000" cy="457200"/>
          </a:xfrm>
          <a:prstGeom prst="straightConnector1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82D8CC3-3C7C-4823-8545-5DD75A8C494E}"/>
              </a:ext>
            </a:extLst>
          </p:cNvPr>
          <p:cNvSpPr/>
          <p:nvPr/>
        </p:nvSpPr>
        <p:spPr bwMode="auto">
          <a:xfrm>
            <a:off x="2705100" y="2819400"/>
            <a:ext cx="952500" cy="381000"/>
          </a:xfrm>
          <a:prstGeom prst="ellipse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Build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062236-E299-472C-A3D8-333634491308}"/>
              </a:ext>
            </a:extLst>
          </p:cNvPr>
          <p:cNvCxnSpPr>
            <a:cxnSpLocks/>
            <a:stCxn id="18" idx="4"/>
          </p:cNvCxnSpPr>
          <p:nvPr/>
        </p:nvCxnSpPr>
        <p:spPr bwMode="auto">
          <a:xfrm>
            <a:off x="3181350" y="3200400"/>
            <a:ext cx="0" cy="228600"/>
          </a:xfrm>
          <a:prstGeom prst="straightConnector1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0E0AB4A-3D03-46C5-A265-84CF3FC93787}"/>
              </a:ext>
            </a:extLst>
          </p:cNvPr>
          <p:cNvSpPr/>
          <p:nvPr/>
        </p:nvSpPr>
        <p:spPr bwMode="auto">
          <a:xfrm>
            <a:off x="1905000" y="3429000"/>
            <a:ext cx="2705100" cy="227901"/>
          </a:xfrm>
          <a:prstGeom prst="rect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Ansible for orchestration and Installation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EB290F-58F0-4EF8-B518-F47744207EAC}"/>
              </a:ext>
            </a:extLst>
          </p:cNvPr>
          <p:cNvCxnSpPr>
            <a:cxnSpLocks/>
          </p:cNvCxnSpPr>
          <p:nvPr/>
        </p:nvCxnSpPr>
        <p:spPr bwMode="auto">
          <a:xfrm>
            <a:off x="3190875" y="3656901"/>
            <a:ext cx="19050" cy="305499"/>
          </a:xfrm>
          <a:prstGeom prst="straightConnector1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FDDD93C-89DF-4664-8C3A-63F40E1CCD7D}"/>
              </a:ext>
            </a:extLst>
          </p:cNvPr>
          <p:cNvSpPr/>
          <p:nvPr/>
        </p:nvSpPr>
        <p:spPr bwMode="auto">
          <a:xfrm>
            <a:off x="1905000" y="4571650"/>
            <a:ext cx="2705100" cy="304101"/>
          </a:xfrm>
          <a:prstGeom prst="rect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TestNG for parallel Execution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2F7BA0-E321-45D8-8C97-27AE4ADE18A0}"/>
              </a:ext>
            </a:extLst>
          </p:cNvPr>
          <p:cNvCxnSpPr>
            <a:cxnSpLocks/>
          </p:cNvCxnSpPr>
          <p:nvPr/>
        </p:nvCxnSpPr>
        <p:spPr bwMode="auto">
          <a:xfrm>
            <a:off x="3257550" y="4875751"/>
            <a:ext cx="0" cy="229299"/>
          </a:xfrm>
          <a:prstGeom prst="straightConnector1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E7E648E-0B85-413C-AFB1-433992242E74}"/>
              </a:ext>
            </a:extLst>
          </p:cNvPr>
          <p:cNvSpPr/>
          <p:nvPr/>
        </p:nvSpPr>
        <p:spPr bwMode="auto">
          <a:xfrm>
            <a:off x="1905000" y="5105050"/>
            <a:ext cx="2819400" cy="456501"/>
          </a:xfrm>
          <a:prstGeom prst="rect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Extend reporting /log4j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800" dirty="0">
                <a:latin typeface="Arial" charset="0"/>
              </a:rPr>
              <a:t>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Difido</a:t>
            </a: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reporting (existing </a:t>
            </a:r>
            <a:r>
              <a:rPr kumimoji="0" lang="en-IN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Jsystem</a:t>
            </a: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html report)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B4C938-FD69-432F-B19A-B48FDD0711D4}"/>
              </a:ext>
            </a:extLst>
          </p:cNvPr>
          <p:cNvCxnSpPr>
            <a:cxnSpLocks/>
          </p:cNvCxnSpPr>
          <p:nvPr/>
        </p:nvCxnSpPr>
        <p:spPr bwMode="auto">
          <a:xfrm>
            <a:off x="3314700" y="5561551"/>
            <a:ext cx="0" cy="229299"/>
          </a:xfrm>
          <a:prstGeom prst="straightConnector1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55A3C57-DFEE-4C77-9C17-F01881A80531}"/>
              </a:ext>
            </a:extLst>
          </p:cNvPr>
          <p:cNvSpPr/>
          <p:nvPr/>
        </p:nvSpPr>
        <p:spPr bwMode="auto">
          <a:xfrm>
            <a:off x="1905000" y="5790850"/>
            <a:ext cx="2819399" cy="227202"/>
          </a:xfrm>
          <a:prstGeom prst="rect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Destroy the machines and Email reports</a:t>
            </a: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3527A1-E968-4CAF-90E2-ACEE29F8E736}"/>
              </a:ext>
            </a:extLst>
          </p:cNvPr>
          <p:cNvSpPr/>
          <p:nvPr/>
        </p:nvSpPr>
        <p:spPr bwMode="auto">
          <a:xfrm>
            <a:off x="1905000" y="3962400"/>
            <a:ext cx="2705100" cy="227901"/>
          </a:xfrm>
          <a:prstGeom prst="rect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Docker for containerize (as per no of policy)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BD0D18-33CA-446D-AAFB-1FD4414CC7FB}"/>
              </a:ext>
            </a:extLst>
          </p:cNvPr>
          <p:cNvCxnSpPr>
            <a:stCxn id="38" idx="2"/>
            <a:endCxn id="26" idx="0"/>
          </p:cNvCxnSpPr>
          <p:nvPr/>
        </p:nvCxnSpPr>
        <p:spPr bwMode="auto">
          <a:xfrm>
            <a:off x="3257550" y="4190301"/>
            <a:ext cx="0" cy="381349"/>
          </a:xfrm>
          <a:prstGeom prst="straightConnector1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7489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1E44-75B5-44F9-B855-03685ED8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ESA Catalogues image 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CC587-2122-4987-9F8D-0D09A0C040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EBFF0-3ED8-4E8A-8A91-4F8D19146DFA}"/>
              </a:ext>
            </a:extLst>
          </p:cNvPr>
          <p:cNvSpPr txBox="1"/>
          <p:nvPr/>
        </p:nvSpPr>
        <p:spPr>
          <a:xfrm>
            <a:off x="685800" y="1143000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45 Book"/>
                <a:ea typeface="Verdana" panose="020B0604030504040204" pitchFamily="34" charset="0"/>
              </a:rPr>
              <a:t>There are 2 ways to create ESA catalogues:</a:t>
            </a:r>
          </a:p>
          <a:p>
            <a:endParaRPr lang="en-IN" sz="1600" dirty="0">
              <a:latin typeface="Avenir 45 Book"/>
              <a:ea typeface="Verdana" panose="020B0604030504040204" pitchFamily="34" charset="0"/>
            </a:endParaRPr>
          </a:p>
          <a:p>
            <a:r>
              <a:rPr lang="en-IN" sz="1600" dirty="0">
                <a:latin typeface="Avenir 45 Book"/>
                <a:ea typeface="Verdana" panose="020B0604030504040204" pitchFamily="34" charset="0"/>
              </a:rPr>
              <a:t>1.  Create using Ansible. It will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venir 45 Book"/>
                <a:ea typeface="Verdana" panose="020B0604030504040204" pitchFamily="34" charset="0"/>
              </a:rPr>
              <a:t>Machine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venir 45 Book"/>
                <a:ea typeface="Verdana" panose="020B0604030504040204" pitchFamily="34" charset="0"/>
              </a:rPr>
              <a:t>Patch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venir 45 Book"/>
                <a:ea typeface="Verdana" panose="020B0604030504040204" pitchFamily="34" charset="0"/>
              </a:rPr>
              <a:t>Python and other required software installation</a:t>
            </a:r>
          </a:p>
          <a:p>
            <a:endParaRPr lang="en-IN" sz="1600" dirty="0">
              <a:latin typeface="Avenir 45 Book"/>
              <a:ea typeface="Verdana" panose="020B0604030504040204" pitchFamily="34" charset="0"/>
            </a:endParaRPr>
          </a:p>
          <a:p>
            <a:r>
              <a:rPr lang="en-IN" sz="1600" dirty="0">
                <a:latin typeface="Avenir 45 Book"/>
                <a:ea typeface="Verdana" panose="020B0604030504040204" pitchFamily="34" charset="0"/>
              </a:rPr>
              <a:t>Following steps will be done by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venir 45 Book"/>
                <a:ea typeface="Verdana" panose="020B0604030504040204" pitchFamily="34" charset="0"/>
              </a:rPr>
              <a:t>Data element /roles/user creation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venir 45 Book"/>
                <a:ea typeface="Verdana" panose="020B0604030504040204" pitchFamily="34" charset="0"/>
              </a:rPr>
              <a:t>Policy creation</a:t>
            </a:r>
          </a:p>
          <a:p>
            <a:r>
              <a:rPr lang="en-IN" sz="1600" dirty="0">
                <a:latin typeface="Avenir 45 Book"/>
              </a:rPr>
              <a:t> </a:t>
            </a:r>
          </a:p>
          <a:p>
            <a:r>
              <a:rPr lang="en-IN" sz="1600" dirty="0">
                <a:latin typeface="Avenir 45 Book"/>
                <a:ea typeface="Verdana" panose="020B0604030504040204" pitchFamily="34" charset="0"/>
              </a:rPr>
              <a:t>2.Migrate the existing catalogues from </a:t>
            </a:r>
            <a:r>
              <a:rPr lang="en-IN" sz="1600" dirty="0" err="1">
                <a:latin typeface="Avenir 45 Book"/>
                <a:ea typeface="Verdana" panose="020B0604030504040204" pitchFamily="34" charset="0"/>
              </a:rPr>
              <a:t>vCloud</a:t>
            </a:r>
            <a:r>
              <a:rPr lang="en-IN" sz="1600" dirty="0">
                <a:latin typeface="Avenir 45 Book"/>
                <a:ea typeface="Verdana" panose="020B0604030504040204" pitchFamily="34" charset="0"/>
              </a:rPr>
              <a:t> and connect them using VPN.</a:t>
            </a:r>
          </a:p>
          <a:p>
            <a:endParaRPr lang="en-IN" sz="1600" dirty="0">
              <a:latin typeface="Avenir 45 Book"/>
            </a:endParaRPr>
          </a:p>
          <a:p>
            <a:r>
              <a:rPr lang="en-IN" sz="1600" dirty="0">
                <a:latin typeface="Avenir 45 Book"/>
                <a:ea typeface="Verdana" panose="020B0604030504040204" pitchFamily="34" charset="0"/>
              </a:rPr>
              <a:t>Machine will be created from image/</a:t>
            </a:r>
            <a:r>
              <a:rPr lang="en-IN" sz="1600" dirty="0" err="1">
                <a:latin typeface="Avenir 45 Book"/>
                <a:ea typeface="Verdana" panose="020B0604030504040204" pitchFamily="34" charset="0"/>
              </a:rPr>
              <a:t>vCloud</a:t>
            </a:r>
            <a:r>
              <a:rPr lang="en-IN" sz="1600" dirty="0">
                <a:latin typeface="Avenir 45 Book"/>
                <a:ea typeface="Verdana" panose="020B0604030504040204" pitchFamily="34" charset="0"/>
              </a:rPr>
              <a:t> for below tasks: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600" dirty="0">
                <a:latin typeface="Avenir 45 Book"/>
                <a:ea typeface="Verdana" panose="020B0604030504040204" pitchFamily="34" charset="0"/>
              </a:rPr>
              <a:t>   Regression execution by AQA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600" dirty="0">
                <a:latin typeface="Avenir 45 Book"/>
                <a:ea typeface="Verdana" panose="020B0604030504040204" pitchFamily="34" charset="0"/>
              </a:rPr>
              <a:t>  AQA bugs testing/Sprint tasks.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600" dirty="0">
                <a:latin typeface="Avenir 45 Book"/>
                <a:ea typeface="Verdana" panose="020B0604030504040204" pitchFamily="34" charset="0"/>
              </a:rPr>
              <a:t>  Certification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600" dirty="0">
                <a:latin typeface="Avenir 45 Book"/>
                <a:ea typeface="Verdana" panose="020B0604030504040204" pitchFamily="34" charset="0"/>
              </a:rPr>
              <a:t>  CI execution on weekend batch</a:t>
            </a:r>
          </a:p>
        </p:txBody>
      </p:sp>
    </p:spTree>
    <p:extLst>
      <p:ext uri="{BB962C8B-B14F-4D97-AF65-F5344CB8AC3E}">
        <p14:creationId xmlns:p14="http://schemas.microsoft.com/office/powerpoint/2010/main" val="158362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29AC-08F9-4BF3-B409-E0F05274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Protector machine 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6E688-FEEB-442C-AC06-1FE1AC5453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CAE280-F102-482C-851C-BF2A616CE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2538"/>
            <a:ext cx="7815263" cy="2259080"/>
          </a:xfrm>
        </p:spPr>
        <p:txBody>
          <a:bodyPr/>
          <a:lstStyle/>
          <a:p>
            <a:r>
              <a:rPr lang="en-IN" sz="1600" dirty="0"/>
              <a:t>Machine will be created by Ansible scripts followed by required software installation e.g. python, docker etc.</a:t>
            </a:r>
          </a:p>
          <a:p>
            <a:r>
              <a:rPr lang="en-IN" sz="1600" dirty="0"/>
              <a:t>For the execution purpose the script will determine how many containers will be required to create to run the testcases into parallel.</a:t>
            </a:r>
          </a:p>
          <a:p>
            <a:r>
              <a:rPr lang="en-IN" sz="1600" dirty="0"/>
              <a:t>The Script will create multiple containers followed by software installation (if any) e.g. python etc.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00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3687-4BB5-4CB8-85A5-D0F0DE71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moving to TestNG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67487-2520-4A77-A382-83941BC99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EEFC5D-413D-4638-85B9-356F8D60C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76" y="798513"/>
            <a:ext cx="7815263" cy="4447371"/>
          </a:xfrm>
        </p:spPr>
        <p:txBody>
          <a:bodyPr/>
          <a:lstStyle/>
          <a:p>
            <a:r>
              <a:rPr lang="en-US" sz="1200" dirty="0">
                <a:latin typeface="+mj-lt"/>
              </a:rPr>
              <a:t>TestNG is a testing framework inspired from JUnit and </a:t>
            </a:r>
            <a:r>
              <a:rPr lang="en-US" sz="1200" dirty="0" err="1">
                <a:latin typeface="+mj-lt"/>
              </a:rPr>
              <a:t>NUnit</a:t>
            </a:r>
            <a:r>
              <a:rPr lang="en-US" sz="1200" dirty="0">
                <a:latin typeface="+mj-lt"/>
              </a:rPr>
              <a:t> but introducing some new functionalities that make it more powerful and easier to use, such as:</a:t>
            </a:r>
          </a:p>
          <a:p>
            <a:pPr marL="0" indent="0">
              <a:buNone/>
            </a:pPr>
            <a:endParaRPr lang="en-US" sz="1200" dirty="0">
              <a:latin typeface="+mj-lt"/>
            </a:endParaRPr>
          </a:p>
          <a:p>
            <a:pPr lvl="1"/>
            <a:r>
              <a:rPr lang="en-US" sz="1100" b="1" dirty="0">
                <a:latin typeface="+mj-lt"/>
              </a:rPr>
              <a:t>Annotations.</a:t>
            </a:r>
            <a:r>
              <a:rPr lang="en-US" sz="1100" dirty="0">
                <a:latin typeface="+mj-lt"/>
              </a:rPr>
              <a:t> </a:t>
            </a:r>
          </a:p>
          <a:p>
            <a:pPr lvl="1"/>
            <a:r>
              <a:rPr lang="en-US" sz="1100" dirty="0">
                <a:latin typeface="+mj-lt"/>
              </a:rPr>
              <a:t>Run your tests in arbitrarily big thread pools with various policies available (all methods in their own thread, one thread per test class, etc...). </a:t>
            </a:r>
          </a:p>
          <a:p>
            <a:pPr lvl="1"/>
            <a:r>
              <a:rPr lang="en-US" sz="1100" dirty="0">
                <a:latin typeface="+mj-lt"/>
              </a:rPr>
              <a:t>Test that your code is multithread safe. </a:t>
            </a:r>
          </a:p>
          <a:p>
            <a:pPr lvl="1"/>
            <a:r>
              <a:rPr lang="en-US" sz="1100" dirty="0">
                <a:latin typeface="+mj-lt"/>
              </a:rPr>
              <a:t>Flexible test configuration. </a:t>
            </a:r>
          </a:p>
          <a:p>
            <a:pPr lvl="1"/>
            <a:r>
              <a:rPr lang="en-US" sz="1100" b="1" dirty="0">
                <a:latin typeface="+mj-lt"/>
              </a:rPr>
              <a:t>Support for data-driven testing (with @</a:t>
            </a:r>
            <a:r>
              <a:rPr lang="en-US" sz="1100" b="1" dirty="0" err="1">
                <a:latin typeface="+mj-lt"/>
              </a:rPr>
              <a:t>DataProvider</a:t>
            </a:r>
            <a:r>
              <a:rPr lang="en-US" sz="1100" b="1" dirty="0">
                <a:latin typeface="+mj-lt"/>
              </a:rPr>
              <a:t>). </a:t>
            </a:r>
          </a:p>
          <a:p>
            <a:pPr lvl="1"/>
            <a:r>
              <a:rPr lang="en-US" sz="1100" b="1" dirty="0">
                <a:latin typeface="+mj-lt"/>
              </a:rPr>
              <a:t>Support for parameters. </a:t>
            </a:r>
          </a:p>
          <a:p>
            <a:pPr lvl="1"/>
            <a:r>
              <a:rPr lang="en-US" sz="1100" dirty="0">
                <a:latin typeface="+mj-lt"/>
              </a:rPr>
              <a:t>Powerful execution model. </a:t>
            </a:r>
          </a:p>
          <a:p>
            <a:pPr lvl="1"/>
            <a:r>
              <a:rPr lang="en-US" sz="1100" dirty="0">
                <a:latin typeface="+mj-lt"/>
              </a:rPr>
              <a:t>Supported by a variety of tools and plug-ins (Eclipse, IDEA, Maven, etc...). </a:t>
            </a:r>
          </a:p>
          <a:p>
            <a:pPr lvl="1"/>
            <a:r>
              <a:rPr lang="en-US" sz="1100" dirty="0">
                <a:latin typeface="+mj-lt"/>
              </a:rPr>
              <a:t>Embeds </a:t>
            </a:r>
            <a:r>
              <a:rPr lang="en-US" sz="1100" dirty="0" err="1">
                <a:latin typeface="+mj-lt"/>
              </a:rPr>
              <a:t>BeanShell</a:t>
            </a:r>
            <a:r>
              <a:rPr lang="en-US" sz="1100" dirty="0">
                <a:latin typeface="+mj-lt"/>
              </a:rPr>
              <a:t> for further flexibility. </a:t>
            </a:r>
          </a:p>
          <a:p>
            <a:pPr lvl="1"/>
            <a:r>
              <a:rPr lang="en-US" sz="1100" dirty="0">
                <a:latin typeface="+mj-lt"/>
              </a:rPr>
              <a:t>Default JDK functions for runtime and logging (no dependencies). </a:t>
            </a:r>
          </a:p>
          <a:p>
            <a:pPr lvl="1"/>
            <a:r>
              <a:rPr lang="en-US" sz="1100" dirty="0">
                <a:latin typeface="+mj-lt"/>
              </a:rPr>
              <a:t>Dependent methods for application server testing.</a:t>
            </a:r>
            <a:endParaRPr lang="en-IN" sz="1100" dirty="0">
              <a:latin typeface="+mj-lt"/>
            </a:endParaRPr>
          </a:p>
          <a:p>
            <a:pPr lvl="1"/>
            <a:r>
              <a:rPr lang="en-IN" sz="1100" b="1" dirty="0">
                <a:latin typeface="+mj-lt"/>
              </a:rPr>
              <a:t>Supports Parallelism of </a:t>
            </a:r>
            <a:r>
              <a:rPr lang="en-IN" sz="1100" b="1" dirty="0" err="1">
                <a:latin typeface="+mj-lt"/>
              </a:rPr>
              <a:t>tests,classes</a:t>
            </a:r>
            <a:r>
              <a:rPr lang="en-IN" sz="1100" b="1" dirty="0">
                <a:latin typeface="+mj-lt"/>
              </a:rPr>
              <a:t> and methods</a:t>
            </a:r>
            <a:r>
              <a:rPr lang="en-IN" sz="1100" dirty="0">
                <a:latin typeface="+mj-lt"/>
              </a:rPr>
              <a:t>.</a:t>
            </a:r>
          </a:p>
          <a:p>
            <a:pPr lvl="1"/>
            <a:r>
              <a:rPr lang="en-IN" sz="1100" b="1" dirty="0">
                <a:latin typeface="+mj-lt"/>
              </a:rPr>
              <a:t>Grouping of testcases and exclusion of groups</a:t>
            </a:r>
          </a:p>
          <a:p>
            <a:pPr lvl="1"/>
            <a:r>
              <a:rPr lang="en-IN" sz="1100" b="1" dirty="0">
                <a:latin typeface="+mj-lt"/>
              </a:rPr>
              <a:t>Logging and reporting</a:t>
            </a:r>
          </a:p>
          <a:p>
            <a:pPr lvl="1"/>
            <a:r>
              <a:rPr lang="en-IN" sz="1100" b="1" dirty="0">
                <a:latin typeface="+mj-lt"/>
              </a:rPr>
              <a:t>Easy integration with cucumber.</a:t>
            </a:r>
          </a:p>
        </p:txBody>
      </p:sp>
    </p:spTree>
    <p:extLst>
      <p:ext uri="{BB962C8B-B14F-4D97-AF65-F5344CB8AC3E}">
        <p14:creationId xmlns:p14="http://schemas.microsoft.com/office/powerpoint/2010/main" val="358489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3E8B-B204-4A1E-84F5-42606223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TestNG Parallel Testcase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15232-C096-4691-8DE9-D4A55E09B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20" y="914400"/>
            <a:ext cx="7586663" cy="5179880"/>
          </a:xfrm>
        </p:spPr>
        <p:txBody>
          <a:bodyPr/>
          <a:lstStyle/>
          <a:p>
            <a:r>
              <a:rPr lang="en-IN" sz="1200" b="1" dirty="0">
                <a:latin typeface="Avenir 45 Book"/>
                <a:ea typeface="Verdana" panose="020B0604030504040204" pitchFamily="34" charset="0"/>
              </a:rPr>
              <a:t>Testng.xml for Parallel execution and scenario </a:t>
            </a:r>
            <a:r>
              <a:rPr lang="en-IN" sz="1200" b="1" dirty="0" err="1">
                <a:latin typeface="Avenir 45 Book"/>
                <a:ea typeface="Verdana" panose="020B0604030504040204" pitchFamily="34" charset="0"/>
              </a:rPr>
              <a:t>creation.Below</a:t>
            </a:r>
            <a:r>
              <a:rPr lang="en-IN" sz="1200" b="1" dirty="0">
                <a:latin typeface="Avenir 45 Book"/>
                <a:ea typeface="Verdana" panose="020B0604030504040204" pitchFamily="34" charset="0"/>
              </a:rPr>
              <a:t> is the sample of running 3 tests in parallel.</a:t>
            </a:r>
          </a:p>
          <a:p>
            <a:endParaRPr lang="en-IN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&lt;?xml version="1.0"?&gt;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&lt;suite name="Debugging QA Tests" </a:t>
            </a:r>
            <a:r>
              <a:rPr lang="en-IN" sz="800" b="1" dirty="0">
                <a:latin typeface="Verdana" panose="020B0604030504040204" pitchFamily="34" charset="0"/>
                <a:ea typeface="Verdana" panose="020B0604030504040204" pitchFamily="34" charset="0"/>
              </a:rPr>
              <a:t>parallel="tests"</a:t>
            </a: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thread-count="10"&gt;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&lt;test name="Popup Tests" preserve-order="true" 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&lt;parameter name="</a:t>
            </a:r>
            <a:r>
              <a:rPr lang="en-IN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selenium.OS</a:t>
            </a: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" value="localhost" /&gt;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&lt;parameter name="</a:t>
            </a:r>
            <a:r>
              <a:rPr lang="en-IN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selenium.browser</a:t>
            </a: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" value="chrome" /&gt;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&lt;parameter name="</a:t>
            </a:r>
            <a:r>
              <a:rPr lang="en-IN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selenium.testClassNameHere</a:t>
            </a: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" value="</a:t>
            </a:r>
            <a:r>
              <a:rPr lang="en-IN" sz="800" dirty="0" err="1">
                <a:latin typeface="Verdana" panose="020B0604030504040204" pitchFamily="34" charset="0"/>
                <a:ea typeface="Verdana" panose="020B0604030504040204" pitchFamily="34" charset="0"/>
              </a:rPr>
              <a:t>AcceptanceTests.PopupTests</a:t>
            </a: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" /&gt;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&lt;classes&gt;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    &lt;class name="</a:t>
            </a:r>
            <a:r>
              <a:rPr lang="en-IN" sz="800" dirty="0" err="1">
                <a:latin typeface="Verdana" panose="020B0604030504040204" pitchFamily="34" charset="0"/>
                <a:ea typeface="Verdana" panose="020B0604030504040204" pitchFamily="34" charset="0"/>
              </a:rPr>
              <a:t>qaautomation.AcceptanceTests.PopupTests</a:t>
            </a: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" /&gt;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&lt;/classes&gt;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&lt;/test&gt;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&lt;test name="Login Page Tests" preserve-order="true"&gt;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&lt;parameter name="</a:t>
            </a:r>
            <a:r>
              <a:rPr lang="en-IN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selenium.OS</a:t>
            </a: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" value="localhost" /&gt;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&lt;parameter name="</a:t>
            </a:r>
            <a:r>
              <a:rPr lang="en-IN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selenium.browser</a:t>
            </a: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" value="chrome" /&gt;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&lt;parameter name="</a:t>
            </a:r>
            <a:r>
              <a:rPr lang="en-IN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selenium.testClassNameHere</a:t>
            </a: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" value="</a:t>
            </a:r>
            <a:r>
              <a:rPr lang="en-IN" sz="800" dirty="0" err="1">
                <a:latin typeface="Verdana" panose="020B0604030504040204" pitchFamily="34" charset="0"/>
                <a:ea typeface="Verdana" panose="020B0604030504040204" pitchFamily="34" charset="0"/>
              </a:rPr>
              <a:t>AcceptanceTests.LoginPageTests</a:t>
            </a: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" /&gt;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&lt;classes&gt;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    &lt;class name="</a:t>
            </a:r>
            <a:r>
              <a:rPr lang="en-IN" sz="800" dirty="0" err="1">
                <a:latin typeface="Verdana" panose="020B0604030504040204" pitchFamily="34" charset="0"/>
                <a:ea typeface="Verdana" panose="020B0604030504040204" pitchFamily="34" charset="0"/>
              </a:rPr>
              <a:t>qaautomation.AcceptanceTests.LoginPageTests</a:t>
            </a: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" /&gt;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&lt;/classes&gt;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&lt;/test&gt;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&lt;test name="Error Reporting Tests" preserve-order="true"&gt;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&lt;parameter name="</a:t>
            </a:r>
            <a:r>
              <a:rPr lang="en-IN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selenium.OS</a:t>
            </a: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" value="localhost" /&gt;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&lt;parameter name="</a:t>
            </a:r>
            <a:r>
              <a:rPr lang="en-IN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selenium.browser</a:t>
            </a: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" value="chrome" /&gt;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&lt;parameter name="</a:t>
            </a:r>
            <a:r>
              <a:rPr lang="en-IN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selenium.testClassNameHere</a:t>
            </a: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" value="</a:t>
            </a:r>
            <a:r>
              <a:rPr lang="en-IN" sz="800" dirty="0" err="1">
                <a:latin typeface="Verdana" panose="020B0604030504040204" pitchFamily="34" charset="0"/>
                <a:ea typeface="Verdana" panose="020B0604030504040204" pitchFamily="34" charset="0"/>
              </a:rPr>
              <a:t>AcceptanceTests.ErrorReportingTests</a:t>
            </a: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" /&gt;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 &lt;classes&gt;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    &lt;class name="</a:t>
            </a:r>
            <a:r>
              <a:rPr lang="en-IN" sz="800" dirty="0" err="1">
                <a:latin typeface="Verdana" panose="020B0604030504040204" pitchFamily="34" charset="0"/>
                <a:ea typeface="Verdana" panose="020B0604030504040204" pitchFamily="34" charset="0"/>
              </a:rPr>
              <a:t>qaautomation.AcceptanceTests.ErrorReportingTests</a:t>
            </a: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" /&gt;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&lt;/classes&gt;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&lt;/test&gt;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&lt;/suite&gt; </a:t>
            </a:r>
            <a:endParaRPr lang="en-IN" sz="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5A6C3-8299-4349-8168-B462212D65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041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ABBD7-4A91-49EB-B16E-4ACC1ED2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 in existing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475BC-189D-4AAB-88CE-5C64B6A263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F75A6-A37E-4102-B811-B949AE235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2538"/>
            <a:ext cx="7815263" cy="4105739"/>
          </a:xfrm>
        </p:spPr>
        <p:txBody>
          <a:bodyPr/>
          <a:lstStyle/>
          <a:p>
            <a:r>
              <a:rPr lang="en-IN" sz="1600" dirty="0"/>
              <a:t>Following </a:t>
            </a:r>
            <a:r>
              <a:rPr lang="en-IN" sz="1600" dirty="0" err="1"/>
              <a:t>Jsystem</a:t>
            </a:r>
            <a:r>
              <a:rPr lang="en-IN" sz="1600" dirty="0"/>
              <a:t> </a:t>
            </a:r>
            <a:r>
              <a:rPr lang="en-IN" sz="1600" dirty="0" err="1"/>
              <a:t>attaributes</a:t>
            </a:r>
            <a:r>
              <a:rPr lang="en-IN" sz="1600" dirty="0"/>
              <a:t> will be replaced by TestNG framework attributes..</a:t>
            </a:r>
          </a:p>
          <a:p>
            <a:pPr marL="0" indent="0">
              <a:buNone/>
            </a:pPr>
            <a:r>
              <a:rPr lang="en-IN" sz="1600" dirty="0"/>
              <a:t>      1. Annotation</a:t>
            </a:r>
          </a:p>
          <a:p>
            <a:pPr marL="0" indent="0">
              <a:buNone/>
            </a:pPr>
            <a:r>
              <a:rPr lang="en-IN" sz="1600" dirty="0"/>
              <a:t>      2. Reporting statements</a:t>
            </a:r>
          </a:p>
          <a:p>
            <a:pPr marL="0" indent="0">
              <a:buNone/>
            </a:pPr>
            <a:r>
              <a:rPr lang="en-IN" sz="1600" dirty="0"/>
              <a:t>      3. Scenario xml files</a:t>
            </a:r>
          </a:p>
          <a:p>
            <a:pPr marL="0" indent="0">
              <a:buNone/>
            </a:pPr>
            <a:r>
              <a:rPr lang="en-IN" sz="1600" dirty="0"/>
              <a:t>      4. Input parameters to test formats</a:t>
            </a:r>
          </a:p>
          <a:p>
            <a:pPr marL="0" indent="0">
              <a:buNone/>
            </a:pPr>
            <a:r>
              <a:rPr lang="en-IN" sz="1600" dirty="0"/>
              <a:t>      5. </a:t>
            </a:r>
            <a:r>
              <a:rPr lang="en-IN" sz="1600" dirty="0" err="1"/>
              <a:t>Sut</a:t>
            </a:r>
            <a:r>
              <a:rPr lang="en-IN" sz="1600" dirty="0"/>
              <a:t> file will be replaced by properties files.</a:t>
            </a:r>
          </a:p>
          <a:p>
            <a:pPr marL="0" indent="0">
              <a:buNone/>
            </a:pPr>
            <a:r>
              <a:rPr lang="en-IN" sz="1600" dirty="0"/>
              <a:t>      6. For the reporting there are following options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200" dirty="0"/>
              <a:t>          </a:t>
            </a:r>
            <a:r>
              <a:rPr lang="en-IN" sz="1200" b="1" dirty="0"/>
              <a:t>Existing </a:t>
            </a:r>
            <a:r>
              <a:rPr lang="en-IN" sz="1200" b="1" dirty="0" err="1"/>
              <a:t>Jsystem</a:t>
            </a:r>
            <a:r>
              <a:rPr lang="en-IN" sz="1200" b="1" dirty="0"/>
              <a:t> </a:t>
            </a:r>
            <a:r>
              <a:rPr lang="en-IN" sz="1200" b="1" dirty="0" err="1"/>
              <a:t>difido</a:t>
            </a:r>
            <a:r>
              <a:rPr lang="en-IN" sz="1200" b="1" dirty="0"/>
              <a:t> report which provides logging facility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200" b="1" dirty="0"/>
              <a:t>          </a:t>
            </a:r>
            <a:r>
              <a:rPr lang="en-IN" sz="1200" b="1" dirty="0" err="1"/>
              <a:t>TestNg</a:t>
            </a:r>
            <a:r>
              <a:rPr lang="en-IN" sz="1200" b="1" dirty="0"/>
              <a:t> Reporting along with log4J for logging.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200" b="1" dirty="0"/>
              <a:t>           Open source Extent Reporting which is easily pluggable with </a:t>
            </a:r>
            <a:r>
              <a:rPr lang="en-IN" sz="1200" b="1" dirty="0" err="1"/>
              <a:t>testNG</a:t>
            </a:r>
            <a:endParaRPr lang="en-IN" sz="1200" b="1" dirty="0"/>
          </a:p>
          <a:p>
            <a:pPr marL="0" indent="0">
              <a:buNone/>
            </a:pPr>
            <a:r>
              <a:rPr lang="en-IN" sz="1600" b="1" dirty="0"/>
              <a:t>            </a:t>
            </a:r>
          </a:p>
          <a:p>
            <a:pPr marL="0" indent="0">
              <a:buNone/>
            </a:pPr>
            <a:r>
              <a:rPr lang="en-IN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90638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4126-8D08-4E38-9B94-BABF9629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C333E-4C50-434D-8B16-695E39C1F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2538"/>
            <a:ext cx="7815263" cy="3046988"/>
          </a:xfrm>
        </p:spPr>
        <p:txBody>
          <a:bodyPr/>
          <a:lstStyle/>
          <a:p>
            <a:r>
              <a:rPr lang="en-IN" sz="1600" dirty="0"/>
              <a:t>Like </a:t>
            </a:r>
            <a:r>
              <a:rPr lang="en-IN" sz="1600" dirty="0" err="1"/>
              <a:t>Jsystem</a:t>
            </a:r>
            <a:r>
              <a:rPr lang="en-IN" sz="1600" dirty="0"/>
              <a:t> TestNG doesn’t have </a:t>
            </a:r>
            <a:r>
              <a:rPr lang="en-IN" sz="1600" dirty="0" err="1"/>
              <a:t>gui</a:t>
            </a:r>
            <a:r>
              <a:rPr lang="en-IN" sz="1600" dirty="0"/>
              <a:t> for scenario creation and to provide the </a:t>
            </a:r>
            <a:r>
              <a:rPr lang="en-IN" sz="1600" dirty="0" err="1"/>
              <a:t>parameters.that</a:t>
            </a:r>
            <a:r>
              <a:rPr lang="en-IN" sz="1600" dirty="0"/>
              <a:t> we will need to build in future for usability.</a:t>
            </a:r>
          </a:p>
          <a:p>
            <a:r>
              <a:rPr lang="en-IN" sz="1600" dirty="0"/>
              <a:t>TestNG inbuilt report Is not quite mature so we need to leverage the </a:t>
            </a:r>
            <a:r>
              <a:rPr lang="en-IN" sz="1600" dirty="0" err="1"/>
              <a:t>Jsystem</a:t>
            </a:r>
            <a:r>
              <a:rPr lang="en-IN" sz="1600" dirty="0"/>
              <a:t> existing </a:t>
            </a:r>
            <a:r>
              <a:rPr lang="en-IN" sz="1600" dirty="0" err="1"/>
              <a:t>difido</a:t>
            </a:r>
            <a:r>
              <a:rPr lang="en-IN" sz="1600" dirty="0"/>
              <a:t> reports which provides the below facilities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     logging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     links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     inserting tables</a:t>
            </a:r>
          </a:p>
          <a:p>
            <a:pPr marL="0" indent="0">
              <a:buNone/>
            </a:pPr>
            <a:r>
              <a:rPr lang="en-IN" sz="1600" dirty="0"/>
              <a:t>     or open source </a:t>
            </a:r>
            <a:r>
              <a:rPr lang="en-IN" sz="1600" b="1" dirty="0"/>
              <a:t>extent reports</a:t>
            </a:r>
            <a:r>
              <a:rPr lang="en-IN" sz="1600" dirty="0"/>
              <a:t> can be used.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F00E3-466B-463F-BA2F-380F26C1E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57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E88B08-9E8C-421F-A727-4CAC441E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584775"/>
          </a:xfrm>
        </p:spPr>
        <p:txBody>
          <a:bodyPr/>
          <a:lstStyle/>
          <a:p>
            <a:r>
              <a:rPr lang="en-US" sz="3200" dirty="0"/>
              <a:t>Suggestions 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D4201B-A0F9-41FD-9481-1ED3AD271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471677"/>
            <a:ext cx="7772400" cy="40011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85CA8-27A2-41B7-8931-C8DDFA23A0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88219"/>
      </p:ext>
    </p:extLst>
  </p:cSld>
  <p:clrMapOvr>
    <a:masterClrMapping/>
  </p:clrMapOvr>
</p:sld>
</file>

<file path=ppt/theme/theme1.xml><?xml version="1.0" encoding="utf-8"?>
<a:theme xmlns:a="http://schemas.openxmlformats.org/drawingml/2006/main" name="Protegrity Standard">
  <a:themeElements>
    <a:clrScheme name="">
      <a:dk1>
        <a:srgbClr val="000000"/>
      </a:dk1>
      <a:lt1>
        <a:srgbClr val="FFFFFF"/>
      </a:lt1>
      <a:dk2>
        <a:srgbClr val="DDDDDD"/>
      </a:dk2>
      <a:lt2>
        <a:srgbClr val="58595B"/>
      </a:lt2>
      <a:accent1>
        <a:srgbClr val="F50003"/>
      </a:accent1>
      <a:accent2>
        <a:srgbClr val="005CAE"/>
      </a:accent2>
      <a:accent3>
        <a:srgbClr val="FFFFFF"/>
      </a:accent3>
      <a:accent4>
        <a:srgbClr val="000000"/>
      </a:accent4>
      <a:accent5>
        <a:srgbClr val="F9AAAA"/>
      </a:accent5>
      <a:accent6>
        <a:srgbClr val="00539D"/>
      </a:accent6>
      <a:hlink>
        <a:srgbClr val="FB8929"/>
      </a:hlink>
      <a:folHlink>
        <a:srgbClr val="32A748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0CCB9"/>
            </a:gs>
            <a:gs pos="100000">
              <a:srgbClr val="F0CCB9">
                <a:gamma/>
                <a:tint val="14510"/>
                <a:invGamma/>
              </a:srgbClr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0CCB9"/>
            </a:gs>
            <a:gs pos="100000">
              <a:srgbClr val="F0CCB9">
                <a:gamma/>
                <a:tint val="14510"/>
                <a:invGamma/>
              </a:srgbClr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F5000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10002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F50003"/>
        </a:dk1>
        <a:lt1>
          <a:srgbClr val="FFFFFF"/>
        </a:lt1>
        <a:dk2>
          <a:srgbClr val="F50003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10002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5">
        <a:dk1>
          <a:srgbClr val="000000"/>
        </a:dk1>
        <a:lt1>
          <a:srgbClr val="FFFFFF"/>
        </a:lt1>
        <a:dk2>
          <a:srgbClr val="F50003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6">
        <a:dk1>
          <a:srgbClr val="000000"/>
        </a:dk1>
        <a:lt1>
          <a:srgbClr val="FFFFFF"/>
        </a:lt1>
        <a:dk2>
          <a:srgbClr val="F50003"/>
        </a:dk2>
        <a:lt2>
          <a:srgbClr val="808080"/>
        </a:lt2>
        <a:accent1>
          <a:srgbClr val="F5000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9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ECA8C90724234E95D200C412EB9454" ma:contentTypeVersion="4" ma:contentTypeDescription="Create a new document." ma:contentTypeScope="" ma:versionID="0c058d0e7200ec9dc50c6f24e1ba9734">
  <xsd:schema xmlns:xsd="http://www.w3.org/2001/XMLSchema" xmlns:xs="http://www.w3.org/2001/XMLSchema" xmlns:p="http://schemas.microsoft.com/office/2006/metadata/properties" xmlns:ns1="http://schemas.microsoft.com/sharepoint/v3" xmlns:ns2="51b3407c-fedb-44f6-9ace-eaeb25a76322" targetNamespace="http://schemas.microsoft.com/office/2006/metadata/properties" ma:root="true" ma:fieldsID="b628b415d07df276b4b0fe4f729c7fc9" ns1:_="" ns2:_="">
    <xsd:import namespace="http://schemas.microsoft.com/sharepoint/v3"/>
    <xsd:import namespace="51b3407c-fedb-44f6-9ace-eaeb25a76322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3407c-fedb-44f6-9ace-eaeb25a763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47F3C1-922C-470F-AE9F-3F1BEA58E8F9}">
  <ds:schemaRefs>
    <ds:schemaRef ds:uri="http://schemas.microsoft.com/office/2006/metadata/properties"/>
    <ds:schemaRef ds:uri="http://purl.org/dc/dcmitype/"/>
    <ds:schemaRef ds:uri="51b3407c-fedb-44f6-9ace-eaeb25a76322"/>
    <ds:schemaRef ds:uri="http://schemas.microsoft.com/office/2006/documentManagement/types"/>
    <ds:schemaRef ds:uri="http://www.w3.org/XML/1998/namespace"/>
    <ds:schemaRef ds:uri="http://schemas.microsoft.com/sharepoint/v3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099E0B7-1240-45C9-A487-398764AEB8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7F97AF-C930-4665-81F6-7E76EF9A7F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1b3407c-fedb-44f6-9ace-eaeb25a763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26601</TotalTime>
  <Words>880</Words>
  <Application>Microsoft Office PowerPoint</Application>
  <PresentationFormat>On-screen Show (4:3)</PresentationFormat>
  <Paragraphs>124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45 Book</vt:lpstr>
      <vt:lpstr>Calibri</vt:lpstr>
      <vt:lpstr>Times</vt:lpstr>
      <vt:lpstr>Verdana</vt:lpstr>
      <vt:lpstr>Protegrity Standard</vt:lpstr>
      <vt:lpstr>AQA Framework Restructuring</vt:lpstr>
      <vt:lpstr>Execution Flow</vt:lpstr>
      <vt:lpstr>ESA Catalogues image creation</vt:lpstr>
      <vt:lpstr>Protector machine Creation</vt:lpstr>
      <vt:lpstr>Benefits of moving to TestNG</vt:lpstr>
      <vt:lpstr>TestNG Parallel Testcase Execution</vt:lpstr>
      <vt:lpstr>Change in existing Framework</vt:lpstr>
      <vt:lpstr>Shortcomings</vt:lpstr>
      <vt:lpstr>Suggestions 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Evans</dc:creator>
  <cp:lastModifiedBy>Nalini Gupta</cp:lastModifiedBy>
  <cp:revision>1210</cp:revision>
  <cp:lastPrinted>2016-03-08T19:37:48Z</cp:lastPrinted>
  <dcterms:created xsi:type="dcterms:W3CDTF">2014-04-09T22:13:35Z</dcterms:created>
  <dcterms:modified xsi:type="dcterms:W3CDTF">2019-01-07T13:17:06Z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0x010100C8ECA8C90724234E95D200C412EB9454</vt:lpwstr>
  </property>
</Properties>
</file>