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1" r:id="rId6"/>
    <p:sldId id="293" r:id="rId7"/>
    <p:sldId id="292" r:id="rId8"/>
    <p:sldId id="294" r:id="rId9"/>
    <p:sldId id="290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t Kulkarni" initials="JK" lastIdx="1" clrIdx="0">
    <p:extLst>
      <p:ext uri="{19B8F6BF-5375-455C-9EA6-DF929625EA0E}">
        <p15:presenceInfo xmlns:p15="http://schemas.microsoft.com/office/powerpoint/2012/main" userId="Jit Kulkarni" providerId="None"/>
      </p:ext>
    </p:extLst>
  </p:cmAuthor>
  <p:cmAuthor id="2" name="Nalini Gupta" initials="NG" lastIdx="2" clrIdx="1">
    <p:extLst>
      <p:ext uri="{19B8F6BF-5375-455C-9EA6-DF929625EA0E}">
        <p15:presenceInfo xmlns:p15="http://schemas.microsoft.com/office/powerpoint/2012/main" userId="S-1-5-21-664929578-3846483741-1012827865-56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DE7E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93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00D9-9FAB-48B3-A9BC-35578458725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C963-4BF8-4619-8BEC-3A66ADAC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034E-B5A1-4AC7-A10F-98717E76284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D7E0B-0A3E-4BD4-A9A5-68D301D7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2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of the above goals are measurable by themselves</a:t>
            </a:r>
          </a:p>
          <a:p>
            <a:endParaRPr lang="en-US" sz="2000" dirty="0"/>
          </a:p>
          <a:p>
            <a:r>
              <a:rPr lang="en-US" sz="2000" dirty="0"/>
              <a:t>we will be able to measure the effectiveness of these improvements :</a:t>
            </a:r>
          </a:p>
          <a:p>
            <a:pPr lvl="1"/>
            <a:r>
              <a:rPr lang="en-US" sz="1800" dirty="0"/>
              <a:t>Increased pace of automation</a:t>
            </a:r>
          </a:p>
          <a:p>
            <a:pPr lvl="1"/>
            <a:r>
              <a:rPr lang="en-US" sz="1800" dirty="0"/>
              <a:t>Improvement in org’s ability to meet delivery deadlines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D7E0B-0A3E-4BD4-A9A5-68D301D7B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ntitled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877888"/>
            <a:ext cx="914082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title-master"/>
          <p:cNvPicPr>
            <a:picLocks noChangeAspect="1" noChangeArrowheads="1"/>
          </p:cNvPicPr>
          <p:nvPr/>
        </p:nvPicPr>
        <p:blipFill>
          <a:blip r:embed="rId3" cstate="print"/>
          <a:srcRect t="82292" r="70903" b="4037"/>
          <a:stretch>
            <a:fillRect/>
          </a:stretch>
        </p:blipFill>
        <p:spPr bwMode="auto">
          <a:xfrm>
            <a:off x="0" y="5562600"/>
            <a:ext cx="2660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451225"/>
            <a:ext cx="5491163" cy="818686"/>
          </a:xfrm>
        </p:spPr>
        <p:txBody>
          <a:bodyPr lIns="0" tIns="0" rIns="0" bIns="0"/>
          <a:lstStyle>
            <a:lvl1pPr algn="r">
              <a:lnSpc>
                <a:spcPct val="95000"/>
              </a:lnSpc>
              <a:spcBef>
                <a:spcPct val="25000"/>
              </a:spcBef>
              <a:defRPr sz="2800">
                <a:solidFill>
                  <a:schemeClr val="accent1"/>
                </a:solidFill>
                <a:latin typeface="Avenir 45 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572000"/>
            <a:ext cx="4491038" cy="307777"/>
          </a:xfrm>
        </p:spPr>
        <p:txBody>
          <a:bodyPr lIns="0" tIns="0" bIns="0"/>
          <a:lstStyle>
            <a:lvl1pPr marL="0" indent="0" algn="r">
              <a:buFont typeface="Arial" charset="0"/>
              <a:buNone/>
              <a:defRPr sz="2000">
                <a:latin typeface="Avenir 45 Boo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4638"/>
            <a:ext cx="2057400" cy="2892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4563" cy="289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5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7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2538"/>
            <a:ext cx="3830638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0238" y="1252538"/>
            <a:ext cx="3832225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699424" y="25400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4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9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325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8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34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538"/>
            <a:ext cx="781526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92875"/>
            <a:ext cx="10572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</a:lstStyle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9" descr="redlin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722313"/>
            <a:ext cx="9140825" cy="4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7" descr="footer-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92813"/>
            <a:ext cx="9140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352800" y="6615112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Protegrity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0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venir 45 Book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Font typeface="Arial" charset="0"/>
        <a:buBlip>
          <a:blip r:embed="rId15"/>
        </a:buBlip>
        <a:defRPr sz="2400">
          <a:solidFill>
            <a:schemeClr val="tx1"/>
          </a:solidFill>
          <a:latin typeface="Avenir 45 Book" pitchFamily="34" charset="0"/>
          <a:ea typeface="+mn-ea"/>
          <a:cs typeface="+mn-cs"/>
        </a:defRPr>
      </a:lvl1pPr>
      <a:lvl2pPr marL="1033463" indent="-2921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Times"/>
        <a:buChar char="•"/>
        <a:defRPr sz="2000">
          <a:solidFill>
            <a:schemeClr val="tx1"/>
          </a:solidFill>
          <a:latin typeface="Avenir 45 Book" pitchFamily="34" charset="0"/>
        </a:defRPr>
      </a:lvl2pPr>
      <a:lvl3pPr marL="1600200" indent="-23018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3pPr>
      <a:lvl4pPr marL="2176463" indent="-228600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Avenir 45 Book" pitchFamily="34" charset="0"/>
        </a:defRPr>
      </a:lvl4pPr>
      <a:lvl5pPr marL="26876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2000">
          <a:solidFill>
            <a:schemeClr val="tx1"/>
          </a:solidFill>
          <a:latin typeface="Avenir 45 Book" pitchFamily="34" charset="0"/>
        </a:defRPr>
      </a:lvl5pPr>
      <a:lvl6pPr marL="31448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36020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40592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4516438" indent="-173038" algn="l" rtl="0" eaLnBrk="1" fontAlgn="base" hangingPunct="1">
        <a:spcBef>
          <a:spcPct val="20000"/>
        </a:spcBef>
        <a:spcAft>
          <a:spcPct val="2000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220" y="3886200"/>
            <a:ext cx="6248400" cy="409343"/>
          </a:xfrm>
        </p:spPr>
        <p:txBody>
          <a:bodyPr/>
          <a:lstStyle/>
          <a:p>
            <a:r>
              <a:rPr lang="en-US" dirty="0"/>
              <a:t>AQA Framework Restructuring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572000"/>
            <a:ext cx="5033963" cy="307777"/>
          </a:xfrm>
        </p:spPr>
        <p:txBody>
          <a:bodyPr/>
          <a:lstStyle/>
          <a:p>
            <a:pPr algn="ctr"/>
            <a:r>
              <a:rPr lang="en-US" dirty="0"/>
              <a:t>Presenter: Nalini Gupta</a:t>
            </a:r>
          </a:p>
        </p:txBody>
      </p:sp>
    </p:spTree>
    <p:extLst>
      <p:ext uri="{BB962C8B-B14F-4D97-AF65-F5344CB8AC3E}">
        <p14:creationId xmlns:p14="http://schemas.microsoft.com/office/powerpoint/2010/main" val="32853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E44-75B5-44F9-B855-03685E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ESA </a:t>
            </a:r>
            <a:r>
              <a:rPr lang="en-US" dirty="0" err="1"/>
              <a:t>Catalouges</a:t>
            </a:r>
            <a:r>
              <a:rPr lang="en-US" dirty="0"/>
              <a:t> image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C587-2122-4987-9F8D-0D09A0C04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450D9F6-D812-4436-B243-14317D44AC15}"/>
              </a:ext>
            </a:extLst>
          </p:cNvPr>
          <p:cNvSpPr/>
          <p:nvPr/>
        </p:nvSpPr>
        <p:spPr bwMode="auto">
          <a:xfrm>
            <a:off x="835819" y="2725363"/>
            <a:ext cx="1524000" cy="398838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ESA-FP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EBFF0-3ED8-4E8A-8A91-4F8D19146DFA}"/>
              </a:ext>
            </a:extLst>
          </p:cNvPr>
          <p:cNvSpPr txBox="1"/>
          <p:nvPr/>
        </p:nvSpPr>
        <p:spPr>
          <a:xfrm>
            <a:off x="2509838" y="1016196"/>
            <a:ext cx="61817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ESA will be created using Ansible. It will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Machine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Patch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Python and other required software installation</a:t>
            </a:r>
          </a:p>
          <a:p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Following steps will be done by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Data element /roles/user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Policy creation</a:t>
            </a:r>
          </a:p>
          <a:p>
            <a:r>
              <a:rPr lang="en-IN" dirty="0"/>
              <a:t> 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Note : This will be one time activity 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  Image will be created in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aws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  Machine will be created from image for below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regression execution by AQA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       Certification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       CI execution on weekend batch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3F5EE90-BCF3-4673-90E9-528724A89B6D}"/>
              </a:ext>
            </a:extLst>
          </p:cNvPr>
          <p:cNvSpPr/>
          <p:nvPr/>
        </p:nvSpPr>
        <p:spPr bwMode="auto">
          <a:xfrm>
            <a:off x="835819" y="1640196"/>
            <a:ext cx="1524000" cy="281583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ESA-MSSQL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4BF558D-570A-4B40-9988-F2FDC6C5F8E4}"/>
              </a:ext>
            </a:extLst>
          </p:cNvPr>
          <p:cNvSpPr/>
          <p:nvPr/>
        </p:nvSpPr>
        <p:spPr bwMode="auto">
          <a:xfrm>
            <a:off x="842963" y="2303220"/>
            <a:ext cx="1516856" cy="28758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ESA-GP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0FA4EED-78D1-4B5A-A6BB-D45CD3DBFE35}"/>
              </a:ext>
            </a:extLst>
          </p:cNvPr>
          <p:cNvSpPr/>
          <p:nvPr/>
        </p:nvSpPr>
        <p:spPr bwMode="auto">
          <a:xfrm>
            <a:off x="828675" y="872726"/>
            <a:ext cx="1524000" cy="281582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ESA-TD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DC790DC-AB7D-44E0-8B55-A9019B76865D}"/>
              </a:ext>
            </a:extLst>
          </p:cNvPr>
          <p:cNvSpPr/>
          <p:nvPr/>
        </p:nvSpPr>
        <p:spPr bwMode="auto">
          <a:xfrm>
            <a:off x="835819" y="3232187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ESA-APJAVA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FDB74A7-A121-4F9E-89F2-753F6C80BD8E}"/>
              </a:ext>
            </a:extLst>
          </p:cNvPr>
          <p:cNvSpPr/>
          <p:nvPr/>
        </p:nvSpPr>
        <p:spPr bwMode="auto">
          <a:xfrm>
            <a:off x="835819" y="1978871"/>
            <a:ext cx="1524000" cy="244476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ESA-DB2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2F22214-3071-494C-B1CD-18B37E9E8A39}"/>
              </a:ext>
            </a:extLst>
          </p:cNvPr>
          <p:cNvSpPr/>
          <p:nvPr/>
        </p:nvSpPr>
        <p:spPr bwMode="auto">
          <a:xfrm>
            <a:off x="828675" y="1263036"/>
            <a:ext cx="1524000" cy="281583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ESA-Oracle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00FCA9CD-5C09-4E22-883A-BA2A97964113}"/>
              </a:ext>
            </a:extLst>
          </p:cNvPr>
          <p:cNvSpPr/>
          <p:nvPr/>
        </p:nvSpPr>
        <p:spPr bwMode="auto">
          <a:xfrm>
            <a:off x="842963" y="4126487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</a:t>
            </a:r>
            <a:r>
              <a:rPr kumimoji="0" lang="en-IN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APPython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9F21D89E-EF7E-49C8-864A-BC0CED0C549C}"/>
              </a:ext>
            </a:extLst>
          </p:cNvPr>
          <p:cNvSpPr/>
          <p:nvPr/>
        </p:nvSpPr>
        <p:spPr bwMode="auto">
          <a:xfrm>
            <a:off x="842963" y="3662278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ESA-APC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66D1093-4B97-4C51-A149-6092CB5E152F}"/>
              </a:ext>
            </a:extLst>
          </p:cNvPr>
          <p:cNvSpPr/>
          <p:nvPr/>
        </p:nvSpPr>
        <p:spPr bwMode="auto">
          <a:xfrm>
            <a:off x="828675" y="4638946"/>
            <a:ext cx="1524000" cy="339410"/>
          </a:xfrm>
          <a:prstGeom prst="frame">
            <a:avLst/>
          </a:prstGeom>
          <a:gradFill rotWithShape="1">
            <a:gsLst>
              <a:gs pos="0">
                <a:srgbClr val="F0CCB9"/>
              </a:gs>
              <a:gs pos="100000">
                <a:srgbClr val="F0CCB9">
                  <a:gamma/>
                  <a:tint val="14510"/>
                  <a:invGamma/>
                </a:srgbClr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ESA-BDP</a:t>
            </a:r>
          </a:p>
        </p:txBody>
      </p:sp>
    </p:spTree>
    <p:extLst>
      <p:ext uri="{BB962C8B-B14F-4D97-AF65-F5344CB8AC3E}">
        <p14:creationId xmlns:p14="http://schemas.microsoft.com/office/powerpoint/2010/main" val="15836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29AC-08F9-4BF3-B409-E0F0527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Protector machine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E688-FEEB-442C-AC06-1FE1AC545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AE280-F102-482C-851C-BF2A616C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7815263" cy="830997"/>
          </a:xfrm>
        </p:spPr>
        <p:txBody>
          <a:bodyPr/>
          <a:lstStyle/>
          <a:p>
            <a:r>
              <a:rPr lang="en-IN" dirty="0"/>
              <a:t>Machine will be created by Ansible scripts followed by required software installation e.g. </a:t>
            </a:r>
            <a:r>
              <a:rPr lang="en-IN" dirty="0" err="1"/>
              <a:t>python,docker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BBD7-4A91-49EB-B16E-4ACC1ED2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Parallel Testcase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475BC-189D-4AAB-88CE-5C64B6A26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75A6-A37E-4102-B811-B949AE2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8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3687-4BB5-4CB8-85A5-D0F0DE71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moving to TestNG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7487-2520-4A77-A382-83941BC99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EFC5D-413D-4638-85B9-356F8D60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88B08-9E8C-421F-A727-4CAC441E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584775"/>
          </a:xfrm>
        </p:spPr>
        <p:txBody>
          <a:bodyPr/>
          <a:lstStyle/>
          <a:p>
            <a:r>
              <a:rPr lang="en-US" sz="3200" dirty="0"/>
              <a:t>Suggestions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4201B-A0F9-41FD-9481-1ED3AD27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71677"/>
            <a:ext cx="7772400" cy="40011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5CA8-27A2-41B7-8931-C8DDFA23A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C62F-39B4-45A1-8204-04A5213EB8F5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88219"/>
      </p:ext>
    </p:extLst>
  </p:cSld>
  <p:clrMapOvr>
    <a:masterClrMapping/>
  </p:clrMapOvr>
</p:sld>
</file>

<file path=ppt/theme/theme1.xml><?xml version="1.0" encoding="utf-8"?>
<a:theme xmlns:a="http://schemas.openxmlformats.org/drawingml/2006/main" name="Protegrity Standard">
  <a:themeElements>
    <a:clrScheme name="">
      <a:dk1>
        <a:srgbClr val="000000"/>
      </a:dk1>
      <a:lt1>
        <a:srgbClr val="FFFFFF"/>
      </a:lt1>
      <a:dk2>
        <a:srgbClr val="DDDDDD"/>
      </a:dk2>
      <a:lt2>
        <a:srgbClr val="58595B"/>
      </a:lt2>
      <a:accent1>
        <a:srgbClr val="F50003"/>
      </a:accent1>
      <a:accent2>
        <a:srgbClr val="005CAE"/>
      </a:accent2>
      <a:accent3>
        <a:srgbClr val="FFFFFF"/>
      </a:accent3>
      <a:accent4>
        <a:srgbClr val="000000"/>
      </a:accent4>
      <a:accent5>
        <a:srgbClr val="F9AAAA"/>
      </a:accent5>
      <a:accent6>
        <a:srgbClr val="00539D"/>
      </a:accent6>
      <a:hlink>
        <a:srgbClr val="FB8929"/>
      </a:hlink>
      <a:folHlink>
        <a:srgbClr val="32A74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0CCB9"/>
            </a:gs>
            <a:gs pos="100000">
              <a:srgbClr val="F0CCB9">
                <a:gamma/>
                <a:tint val="14510"/>
                <a:invGamma/>
              </a:srgbClr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F5000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F50003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1000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F50003"/>
        </a:dk2>
        <a:lt2>
          <a:srgbClr val="808080"/>
        </a:lt2>
        <a:accent1>
          <a:srgbClr val="F5000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9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CA8C90724234E95D200C412EB9454" ma:contentTypeVersion="4" ma:contentTypeDescription="Create a new document." ma:contentTypeScope="" ma:versionID="0c058d0e7200ec9dc50c6f24e1ba9734">
  <xsd:schema xmlns:xsd="http://www.w3.org/2001/XMLSchema" xmlns:xs="http://www.w3.org/2001/XMLSchema" xmlns:p="http://schemas.microsoft.com/office/2006/metadata/properties" xmlns:ns1="http://schemas.microsoft.com/sharepoint/v3" xmlns:ns2="51b3407c-fedb-44f6-9ace-eaeb25a76322" targetNamespace="http://schemas.microsoft.com/office/2006/metadata/properties" ma:root="true" ma:fieldsID="b628b415d07df276b4b0fe4f729c7fc9" ns1:_="" ns2:_="">
    <xsd:import namespace="http://schemas.microsoft.com/sharepoint/v3"/>
    <xsd:import namespace="51b3407c-fedb-44f6-9ace-eaeb25a7632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3407c-fedb-44f6-9ace-eaeb25a76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7F3C1-922C-470F-AE9F-3F1BEA58E8F9}">
  <ds:schemaRefs>
    <ds:schemaRef ds:uri="http://schemas.microsoft.com/office/2006/metadata/properties"/>
    <ds:schemaRef ds:uri="http://purl.org/dc/dcmitype/"/>
    <ds:schemaRef ds:uri="51b3407c-fedb-44f6-9ace-eaeb25a76322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099E0B7-1240-45C9-A487-398764AEB8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F97AF-C930-4665-81F6-7E76EF9A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b3407c-fedb-44f6-9ace-eaeb25a76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26286</TotalTime>
  <Words>172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45 Book</vt:lpstr>
      <vt:lpstr>Calibri</vt:lpstr>
      <vt:lpstr>Times</vt:lpstr>
      <vt:lpstr>Verdana</vt:lpstr>
      <vt:lpstr>Wingdings</vt:lpstr>
      <vt:lpstr>Protegrity Standard</vt:lpstr>
      <vt:lpstr>AQA Framework Restructuring</vt:lpstr>
      <vt:lpstr>ESA Catalouges image creation</vt:lpstr>
      <vt:lpstr>Protector machine Creation</vt:lpstr>
      <vt:lpstr>TestNG Parallel Testcase Execution</vt:lpstr>
      <vt:lpstr>Benefits of moving to TestNG</vt:lpstr>
      <vt:lpstr>Suggestions 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Evans</dc:creator>
  <cp:lastModifiedBy>Nalini Gupta</cp:lastModifiedBy>
  <cp:revision>1182</cp:revision>
  <cp:lastPrinted>2016-03-08T19:37:48Z</cp:lastPrinted>
  <dcterms:created xsi:type="dcterms:W3CDTF">2014-04-09T22:13:35Z</dcterms:created>
  <dcterms:modified xsi:type="dcterms:W3CDTF">2019-01-07T07:45:43Z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0x010100C8ECA8C90724234E95D200C412EB9454</vt:lpwstr>
  </property>
</Properties>
</file>