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6" r:id="rId6"/>
    <p:sldId id="291" r:id="rId7"/>
    <p:sldId id="293" r:id="rId8"/>
    <p:sldId id="294" r:id="rId9"/>
    <p:sldId id="295" r:id="rId10"/>
    <p:sldId id="292" r:id="rId11"/>
    <p:sldId id="297" r:id="rId12"/>
    <p:sldId id="290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 Kulkarni" initials="JK" lastIdx="1" clrIdx="0">
    <p:extLst>
      <p:ext uri="{19B8F6BF-5375-455C-9EA6-DF929625EA0E}">
        <p15:presenceInfo xmlns:p15="http://schemas.microsoft.com/office/powerpoint/2012/main" userId="Jit Kulkarni" providerId="None"/>
      </p:ext>
    </p:extLst>
  </p:cmAuthor>
  <p:cmAuthor id="2" name="Nalini Gupta" initials="NG" lastIdx="2" clrIdx="1">
    <p:extLst>
      <p:ext uri="{19B8F6BF-5375-455C-9EA6-DF929625EA0E}">
        <p15:presenceInfo xmlns:p15="http://schemas.microsoft.com/office/powerpoint/2012/main" userId="S-1-5-21-664929578-3846483741-1012827865-5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E7E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93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00D9-9FAB-48B3-A9BC-35578458725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C963-4BF8-4619-8BEC-3A66ADAC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034E-B5A1-4AC7-A10F-98717E76284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D7E0B-0A3E-4BD4-A9A5-68D301D7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of the above goals are measurable by themselves</a:t>
            </a:r>
          </a:p>
          <a:p>
            <a:endParaRPr lang="en-US" sz="2000" dirty="0"/>
          </a:p>
          <a:p>
            <a:r>
              <a:rPr lang="en-US" sz="2000" dirty="0"/>
              <a:t>we will be able to measure the effectiveness of these improvements :</a:t>
            </a:r>
          </a:p>
          <a:p>
            <a:pPr lvl="1"/>
            <a:r>
              <a:rPr lang="en-US" sz="1800" dirty="0"/>
              <a:t>Increased pace of automation</a:t>
            </a:r>
          </a:p>
          <a:p>
            <a:pPr lvl="1"/>
            <a:r>
              <a:rPr lang="en-US" sz="1800" dirty="0"/>
              <a:t>Improvement in org’s ability to meet delivery deadlines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877888"/>
            <a:ext cx="91408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title-master"/>
          <p:cNvPicPr>
            <a:picLocks noChangeAspect="1" noChangeArrowheads="1"/>
          </p:cNvPicPr>
          <p:nvPr/>
        </p:nvPicPr>
        <p:blipFill>
          <a:blip r:embed="rId3" cstate="print"/>
          <a:srcRect t="82292" r="70903" b="4037"/>
          <a:stretch>
            <a:fillRect/>
          </a:stretch>
        </p:blipFill>
        <p:spPr bwMode="auto">
          <a:xfrm>
            <a:off x="0" y="5562600"/>
            <a:ext cx="2660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451225"/>
            <a:ext cx="5491163" cy="818686"/>
          </a:xfrm>
        </p:spPr>
        <p:txBody>
          <a:bodyPr lIns="0" tIns="0" rIns="0" bIns="0"/>
          <a:lstStyle>
            <a:lvl1pPr algn="r">
              <a:lnSpc>
                <a:spcPct val="95000"/>
              </a:lnSpc>
              <a:spcBef>
                <a:spcPct val="25000"/>
              </a:spcBef>
              <a:defRPr sz="2800">
                <a:solidFill>
                  <a:schemeClr val="accent1"/>
                </a:solidFill>
                <a:latin typeface="Avenir 45 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572000"/>
            <a:ext cx="4491038" cy="307777"/>
          </a:xfrm>
        </p:spPr>
        <p:txBody>
          <a:bodyPr lIns="0" tIns="0" bIns="0"/>
          <a:lstStyle>
            <a:lvl1pPr marL="0" indent="0" algn="r">
              <a:buFont typeface="Arial" charset="0"/>
              <a:buNone/>
              <a:defRPr sz="2000">
                <a:latin typeface="Avenir 45 Boo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4638"/>
            <a:ext cx="2057400" cy="2892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4563" cy="289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5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7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3830638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252538"/>
            <a:ext cx="3832225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99424" y="2540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4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9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325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8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4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538"/>
            <a:ext cx="781526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92875"/>
            <a:ext cx="1057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9" descr="red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722313"/>
            <a:ext cx="9140825" cy="4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0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Font typeface="Arial" charset="0"/>
        <a:buBlip>
          <a:blip r:embed="rId15"/>
        </a:buBlip>
        <a:defRPr sz="2400">
          <a:solidFill>
            <a:schemeClr val="tx1"/>
          </a:solidFill>
          <a:latin typeface="Avenir 45 Book" pitchFamily="34" charset="0"/>
          <a:ea typeface="+mn-ea"/>
          <a:cs typeface="+mn-cs"/>
        </a:defRPr>
      </a:lvl1pPr>
      <a:lvl2pPr marL="1033463" indent="-2921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Times"/>
        <a:buChar char="•"/>
        <a:defRPr sz="2000">
          <a:solidFill>
            <a:schemeClr val="tx1"/>
          </a:solidFill>
          <a:latin typeface="Avenir 45 Book" pitchFamily="34" charset="0"/>
        </a:defRPr>
      </a:lvl2pPr>
      <a:lvl3pPr marL="1600200" indent="-23018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3pPr>
      <a:lvl4pPr marL="2176463" indent="-2286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Avenir 45 Book" pitchFamily="34" charset="0"/>
        </a:defRPr>
      </a:lvl4pPr>
      <a:lvl5pPr marL="26876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5pPr>
      <a:lvl6pPr marL="31448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36020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40592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45164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220" y="3886200"/>
            <a:ext cx="6248400" cy="409343"/>
          </a:xfrm>
        </p:spPr>
        <p:txBody>
          <a:bodyPr/>
          <a:lstStyle/>
          <a:p>
            <a:r>
              <a:rPr lang="en-US" dirty="0"/>
              <a:t>AQA Framework Restructuring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572000"/>
            <a:ext cx="5033963" cy="307777"/>
          </a:xfrm>
        </p:spPr>
        <p:txBody>
          <a:bodyPr/>
          <a:lstStyle/>
          <a:p>
            <a:pPr algn="ctr"/>
            <a:r>
              <a:rPr lang="en-US" dirty="0"/>
              <a:t>Presenter: Nalini Gupta</a:t>
            </a:r>
          </a:p>
        </p:txBody>
      </p:sp>
    </p:spTree>
    <p:extLst>
      <p:ext uri="{BB962C8B-B14F-4D97-AF65-F5344CB8AC3E}">
        <p14:creationId xmlns:p14="http://schemas.microsoft.com/office/powerpoint/2010/main" val="32853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E8B-E270-493A-9335-8195637A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ABAF-6E2D-4855-B233-8C9C46DC2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5311E9-8684-4C3C-AD32-A7A92F050261}"/>
              </a:ext>
            </a:extLst>
          </p:cNvPr>
          <p:cNvSpPr/>
          <p:nvPr/>
        </p:nvSpPr>
        <p:spPr bwMode="auto">
          <a:xfrm>
            <a:off x="2667000" y="990600"/>
            <a:ext cx="1066800" cy="457200"/>
          </a:xfrm>
          <a:prstGeom prst="ellips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Jenkins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B4531-F03C-4A41-8149-DC3D5A6D96C5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H="1">
            <a:off x="2476500" y="1447800"/>
            <a:ext cx="5715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64201-11C3-43A9-BA36-DD25DFBB74F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3200400" y="1447800"/>
            <a:ext cx="457200" cy="456501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7BDCBC6-D9C6-40C4-AD58-D3D247279D13}"/>
              </a:ext>
            </a:extLst>
          </p:cNvPr>
          <p:cNvSpPr/>
          <p:nvPr/>
        </p:nvSpPr>
        <p:spPr bwMode="auto">
          <a:xfrm>
            <a:off x="1905000" y="1905000"/>
            <a:ext cx="1143000" cy="457200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Checkout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Core+ESA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from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gitlab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528BB-5FA9-4AFE-A3AA-CFD13BAB7FD8}"/>
              </a:ext>
            </a:extLst>
          </p:cNvPr>
          <p:cNvSpPr/>
          <p:nvPr/>
        </p:nvSpPr>
        <p:spPr bwMode="auto">
          <a:xfrm>
            <a:off x="3467100" y="1905699"/>
            <a:ext cx="1257300" cy="455103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Checkout Protector module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from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gitlab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C7538A-242B-4A27-A2C2-15616AA521D7}"/>
              </a:ext>
            </a:extLst>
          </p:cNvPr>
          <p:cNvCxnSpPr>
            <a:stCxn id="10" idx="2"/>
          </p:cNvCxnSpPr>
          <p:nvPr/>
        </p:nvCxnSpPr>
        <p:spPr bwMode="auto">
          <a:xfrm>
            <a:off x="2476500" y="2362200"/>
            <a:ext cx="6477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FDC37E-FDC8-4737-AE06-995E8B142BC8}"/>
              </a:ext>
            </a:extLst>
          </p:cNvPr>
          <p:cNvCxnSpPr/>
          <p:nvPr/>
        </p:nvCxnSpPr>
        <p:spPr bwMode="auto">
          <a:xfrm flipH="1">
            <a:off x="3124200" y="2362200"/>
            <a:ext cx="762000" cy="4572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2D8CC3-3C7C-4823-8545-5DD75A8C494E}"/>
              </a:ext>
            </a:extLst>
          </p:cNvPr>
          <p:cNvSpPr/>
          <p:nvPr/>
        </p:nvSpPr>
        <p:spPr bwMode="auto">
          <a:xfrm>
            <a:off x="2705100" y="2819400"/>
            <a:ext cx="952500" cy="381000"/>
          </a:xfrm>
          <a:prstGeom prst="ellips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062236-E299-472C-A3D8-333634491308}"/>
              </a:ext>
            </a:extLst>
          </p:cNvPr>
          <p:cNvCxnSpPr>
            <a:cxnSpLocks/>
            <a:stCxn id="18" idx="4"/>
          </p:cNvCxnSpPr>
          <p:nvPr/>
        </p:nvCxnSpPr>
        <p:spPr bwMode="auto">
          <a:xfrm>
            <a:off x="3181350" y="3200400"/>
            <a:ext cx="0" cy="228600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0AB4A-3D03-46C5-A265-84CF3FC93787}"/>
              </a:ext>
            </a:extLst>
          </p:cNvPr>
          <p:cNvSpPr/>
          <p:nvPr/>
        </p:nvSpPr>
        <p:spPr bwMode="auto">
          <a:xfrm>
            <a:off x="1905000" y="3429000"/>
            <a:ext cx="2705100" cy="2279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Ansible for orchestration and Installation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B290F-58F0-4EF8-B518-F47744207EAC}"/>
              </a:ext>
            </a:extLst>
          </p:cNvPr>
          <p:cNvCxnSpPr>
            <a:cxnSpLocks/>
          </p:cNvCxnSpPr>
          <p:nvPr/>
        </p:nvCxnSpPr>
        <p:spPr bwMode="auto">
          <a:xfrm>
            <a:off x="3190875" y="3656901"/>
            <a:ext cx="19050" cy="3054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DDD93C-89DF-4664-8C3A-63F40E1CCD7D}"/>
              </a:ext>
            </a:extLst>
          </p:cNvPr>
          <p:cNvSpPr/>
          <p:nvPr/>
        </p:nvSpPr>
        <p:spPr bwMode="auto">
          <a:xfrm>
            <a:off x="1905000" y="4571650"/>
            <a:ext cx="2705100" cy="3041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TestNG for parallel Execution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F7BA0-E321-45D8-8C97-27AE4ADE18A0}"/>
              </a:ext>
            </a:extLst>
          </p:cNvPr>
          <p:cNvCxnSpPr>
            <a:cxnSpLocks/>
          </p:cNvCxnSpPr>
          <p:nvPr/>
        </p:nvCxnSpPr>
        <p:spPr bwMode="auto">
          <a:xfrm>
            <a:off x="3257550" y="4875751"/>
            <a:ext cx="0" cy="2292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E648E-0B85-413C-AFB1-433992242E74}"/>
              </a:ext>
            </a:extLst>
          </p:cNvPr>
          <p:cNvSpPr/>
          <p:nvPr/>
        </p:nvSpPr>
        <p:spPr bwMode="auto">
          <a:xfrm>
            <a:off x="1905000" y="5105050"/>
            <a:ext cx="2819400" cy="4565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 reporting /log4j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" dirty="0">
                <a:latin typeface="Arial" charset="0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Difido</a:t>
            </a: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reporting (existing 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Jsystem</a:t>
            </a: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html report)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B4C938-FD69-432F-B19A-B48FDD0711D4}"/>
              </a:ext>
            </a:extLst>
          </p:cNvPr>
          <p:cNvCxnSpPr>
            <a:cxnSpLocks/>
          </p:cNvCxnSpPr>
          <p:nvPr/>
        </p:nvCxnSpPr>
        <p:spPr bwMode="auto">
          <a:xfrm>
            <a:off x="3314700" y="5561551"/>
            <a:ext cx="0" cy="22929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5A3C57-DFEE-4C77-9C17-F01881A80531}"/>
              </a:ext>
            </a:extLst>
          </p:cNvPr>
          <p:cNvSpPr/>
          <p:nvPr/>
        </p:nvSpPr>
        <p:spPr bwMode="auto">
          <a:xfrm>
            <a:off x="1905000" y="5790850"/>
            <a:ext cx="2819399" cy="227202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Destroy the machines and Email reports</a:t>
            </a: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3527A1-E968-4CAF-90E2-ACEE29F8E736}"/>
              </a:ext>
            </a:extLst>
          </p:cNvPr>
          <p:cNvSpPr/>
          <p:nvPr/>
        </p:nvSpPr>
        <p:spPr bwMode="auto">
          <a:xfrm>
            <a:off x="1905000" y="3962400"/>
            <a:ext cx="2705100" cy="227901"/>
          </a:xfrm>
          <a:prstGeom prst="rect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Docker for containerize (as per no of policy)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BD0D18-33CA-446D-AAFB-1FD4414CC7FB}"/>
              </a:ext>
            </a:extLst>
          </p:cNvPr>
          <p:cNvCxnSpPr>
            <a:stCxn id="38" idx="2"/>
            <a:endCxn id="26" idx="0"/>
          </p:cNvCxnSpPr>
          <p:nvPr/>
        </p:nvCxnSpPr>
        <p:spPr bwMode="auto">
          <a:xfrm>
            <a:off x="3257550" y="4190301"/>
            <a:ext cx="0" cy="381349"/>
          </a:xfrm>
          <a:prstGeom prst="straightConnector1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48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E44-75B5-44F9-B855-03685E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ESA Catalogues image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C587-2122-4987-9F8D-0D09A0C04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BFF0-3ED8-4E8A-8A91-4F8D19146DFA}"/>
              </a:ext>
            </a:extLst>
          </p:cNvPr>
          <p:cNvSpPr txBox="1"/>
          <p:nvPr/>
        </p:nvSpPr>
        <p:spPr>
          <a:xfrm>
            <a:off x="620217" y="1143000"/>
            <a:ext cx="61817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There are 2 ways to create ESA catalogues:</a:t>
            </a: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1.  Create using Ansible. It will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Machine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Patch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Python and other required software installation</a:t>
            </a: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Following steps will be done by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Data element /roles/user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Policy creation</a:t>
            </a:r>
          </a:p>
          <a:p>
            <a:r>
              <a:rPr lang="en-IN" dirty="0"/>
              <a:t> 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2.Migrate the existing catalogues from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vCloud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and connect them using VPN.</a:t>
            </a:r>
          </a:p>
          <a:p>
            <a:endParaRPr lang="en-IN" sz="1200" dirty="0"/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Machine will be created from image/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vCloud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for below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Regression execution by AQA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AQA bugs testing/Sprint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Certification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CI execution on weekend batch</a:t>
            </a:r>
          </a:p>
        </p:txBody>
      </p:sp>
    </p:spTree>
    <p:extLst>
      <p:ext uri="{BB962C8B-B14F-4D97-AF65-F5344CB8AC3E}">
        <p14:creationId xmlns:p14="http://schemas.microsoft.com/office/powerpoint/2010/main" val="15836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29AC-08F9-4BF3-B409-E0F0527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Protector machine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E688-FEEB-442C-AC06-1FE1AC545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AE280-F102-482C-851C-BF2A616C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3490186"/>
          </a:xfrm>
        </p:spPr>
        <p:txBody>
          <a:bodyPr/>
          <a:lstStyle/>
          <a:p>
            <a:r>
              <a:rPr lang="en-IN" dirty="0"/>
              <a:t>Machine will be created by Ansible scripts followed by required software installation e.g. python, docker etc.</a:t>
            </a:r>
          </a:p>
          <a:p>
            <a:r>
              <a:rPr lang="en-IN" dirty="0"/>
              <a:t>For the execution purpose the script will determine how many containers will be required to create to run the testcases into parallel.</a:t>
            </a:r>
          </a:p>
          <a:p>
            <a:r>
              <a:rPr lang="en-IN" dirty="0"/>
              <a:t>The Script will create multiple containers followed by software installation (if any) e.g. </a:t>
            </a:r>
            <a:r>
              <a:rPr lang="en-IN" dirty="0" err="1"/>
              <a:t>python,openssh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0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3687-4BB5-4CB8-85A5-D0F0DE7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moving to TestNG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7487-2520-4A77-A382-83941BC99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FC5D-413D-4638-85B9-356F8D60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6" y="798513"/>
            <a:ext cx="7815263" cy="4188839"/>
          </a:xfrm>
        </p:spPr>
        <p:txBody>
          <a:bodyPr/>
          <a:lstStyle/>
          <a:p>
            <a:r>
              <a:rPr lang="en-US" sz="1200" dirty="0">
                <a:latin typeface="+mj-lt"/>
              </a:rPr>
              <a:t>TestNG is a testing framework inspired from JUnit and </a:t>
            </a:r>
            <a:r>
              <a:rPr lang="en-US" sz="1200" dirty="0" err="1">
                <a:latin typeface="+mj-lt"/>
              </a:rPr>
              <a:t>NUnit</a:t>
            </a:r>
            <a:r>
              <a:rPr lang="en-US" sz="1200" dirty="0">
                <a:latin typeface="+mj-lt"/>
              </a:rPr>
              <a:t> but introducing some new functionalities that make it more powerful and easier to use, such as:</a:t>
            </a:r>
          </a:p>
          <a:p>
            <a:pPr lvl="1"/>
            <a:r>
              <a:rPr lang="en-US" sz="1100" b="1" dirty="0">
                <a:latin typeface="+mj-lt"/>
              </a:rPr>
              <a:t>Annotations.</a:t>
            </a:r>
            <a:r>
              <a:rPr lang="en-US" sz="1100" dirty="0">
                <a:latin typeface="+mj-lt"/>
              </a:rPr>
              <a:t> </a:t>
            </a:r>
          </a:p>
          <a:p>
            <a:pPr lvl="1"/>
            <a:r>
              <a:rPr lang="en-US" sz="1100" dirty="0">
                <a:latin typeface="+mj-lt"/>
              </a:rPr>
              <a:t>Run your tests in arbitrarily big thread pools with various policies available (all methods in their own thread, one thread per test class, etc...). </a:t>
            </a:r>
          </a:p>
          <a:p>
            <a:pPr lvl="1"/>
            <a:r>
              <a:rPr lang="en-US" sz="1100" dirty="0">
                <a:latin typeface="+mj-lt"/>
              </a:rPr>
              <a:t>Test that your code is multithread safe. </a:t>
            </a:r>
          </a:p>
          <a:p>
            <a:pPr lvl="1"/>
            <a:r>
              <a:rPr lang="en-US" sz="1100" dirty="0">
                <a:latin typeface="+mj-lt"/>
              </a:rPr>
              <a:t>Flexible test configuration. </a:t>
            </a:r>
          </a:p>
          <a:p>
            <a:pPr lvl="1"/>
            <a:r>
              <a:rPr lang="en-US" sz="1100" b="1" dirty="0">
                <a:latin typeface="+mj-lt"/>
              </a:rPr>
              <a:t>Support for data-driven testing (with @</a:t>
            </a:r>
            <a:r>
              <a:rPr lang="en-US" sz="1100" b="1" dirty="0" err="1">
                <a:latin typeface="+mj-lt"/>
              </a:rPr>
              <a:t>DataProvider</a:t>
            </a:r>
            <a:r>
              <a:rPr lang="en-US" sz="1100" b="1" dirty="0">
                <a:latin typeface="+mj-lt"/>
              </a:rPr>
              <a:t>). </a:t>
            </a:r>
          </a:p>
          <a:p>
            <a:pPr lvl="1"/>
            <a:r>
              <a:rPr lang="en-US" sz="1100" b="1" dirty="0">
                <a:latin typeface="+mj-lt"/>
              </a:rPr>
              <a:t>Support for parameters. </a:t>
            </a:r>
          </a:p>
          <a:p>
            <a:pPr lvl="1"/>
            <a:r>
              <a:rPr lang="en-US" sz="1100" dirty="0">
                <a:latin typeface="+mj-lt"/>
              </a:rPr>
              <a:t>Powerful execution model. </a:t>
            </a:r>
          </a:p>
          <a:p>
            <a:pPr lvl="1"/>
            <a:r>
              <a:rPr lang="en-US" sz="1100" dirty="0">
                <a:latin typeface="+mj-lt"/>
              </a:rPr>
              <a:t>Supported by a variety of tools and plug-ins (Eclipse, IDEA, Maven, etc...). </a:t>
            </a:r>
          </a:p>
          <a:p>
            <a:pPr lvl="1"/>
            <a:r>
              <a:rPr lang="en-US" sz="1100" dirty="0">
                <a:latin typeface="+mj-lt"/>
              </a:rPr>
              <a:t>Embeds </a:t>
            </a:r>
            <a:r>
              <a:rPr lang="en-US" sz="1100" dirty="0" err="1">
                <a:latin typeface="+mj-lt"/>
              </a:rPr>
              <a:t>BeanShell</a:t>
            </a:r>
            <a:r>
              <a:rPr lang="en-US" sz="1100" dirty="0">
                <a:latin typeface="+mj-lt"/>
              </a:rPr>
              <a:t> for further flexibility. </a:t>
            </a:r>
          </a:p>
          <a:p>
            <a:pPr lvl="1"/>
            <a:r>
              <a:rPr lang="en-US" sz="1100" dirty="0">
                <a:latin typeface="+mj-lt"/>
              </a:rPr>
              <a:t>Default JDK functions for runtime and logging (no dependencies). </a:t>
            </a:r>
          </a:p>
          <a:p>
            <a:pPr lvl="1"/>
            <a:r>
              <a:rPr lang="en-US" sz="1100" dirty="0">
                <a:latin typeface="+mj-lt"/>
              </a:rPr>
              <a:t>Dependent methods for application server testing.</a:t>
            </a:r>
            <a:endParaRPr lang="en-IN" sz="1100" dirty="0">
              <a:latin typeface="+mj-lt"/>
            </a:endParaRPr>
          </a:p>
          <a:p>
            <a:pPr lvl="1"/>
            <a:r>
              <a:rPr lang="en-IN" sz="1100" b="1" dirty="0">
                <a:latin typeface="+mj-lt"/>
              </a:rPr>
              <a:t>Supports Parallelism of </a:t>
            </a:r>
            <a:r>
              <a:rPr lang="en-IN" sz="1100" b="1" dirty="0" err="1">
                <a:latin typeface="+mj-lt"/>
              </a:rPr>
              <a:t>tests,classes</a:t>
            </a:r>
            <a:r>
              <a:rPr lang="en-IN" sz="1100" b="1" dirty="0">
                <a:latin typeface="+mj-lt"/>
              </a:rPr>
              <a:t> and methods</a:t>
            </a:r>
            <a:r>
              <a:rPr lang="en-IN" sz="1100" dirty="0">
                <a:latin typeface="+mj-lt"/>
              </a:rPr>
              <a:t>.</a:t>
            </a:r>
          </a:p>
          <a:p>
            <a:pPr lvl="1"/>
            <a:r>
              <a:rPr lang="en-IN" sz="1100" b="1" dirty="0">
                <a:latin typeface="+mj-lt"/>
              </a:rPr>
              <a:t>Grouping of testcases and exclusion of groups</a:t>
            </a:r>
          </a:p>
          <a:p>
            <a:pPr lvl="1"/>
            <a:r>
              <a:rPr lang="en-IN" sz="1100" b="1" dirty="0">
                <a:latin typeface="+mj-lt"/>
              </a:rPr>
              <a:t>Logging and reporting</a:t>
            </a:r>
          </a:p>
          <a:p>
            <a:pPr lvl="1"/>
            <a:r>
              <a:rPr lang="en-IN" sz="1100" b="1" dirty="0">
                <a:latin typeface="+mj-lt"/>
              </a:rPr>
              <a:t>Easy integration with cucumber.</a:t>
            </a:r>
          </a:p>
        </p:txBody>
      </p:sp>
    </p:spTree>
    <p:extLst>
      <p:ext uri="{BB962C8B-B14F-4D97-AF65-F5344CB8AC3E}">
        <p14:creationId xmlns:p14="http://schemas.microsoft.com/office/powerpoint/2010/main" val="35848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3E8B-B204-4A1E-84F5-4260622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Parallel Testcase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5232-C096-4691-8DE9-D4A55E09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20" y="914400"/>
            <a:ext cx="7586663" cy="5161413"/>
          </a:xfrm>
        </p:spPr>
        <p:txBody>
          <a:bodyPr/>
          <a:lstStyle/>
          <a:p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Testng.xml for Parallel execution and scenario creation.</a:t>
            </a:r>
          </a:p>
          <a:p>
            <a:endParaRPr lang="en-IN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&lt;?xml version="1.0"?&gt;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&lt;suite name="Debugging QA Tests" </a:t>
            </a:r>
            <a:r>
              <a:rPr lang="en-IN" sz="800" b="1" dirty="0">
                <a:latin typeface="Verdana" panose="020B0604030504040204" pitchFamily="34" charset="0"/>
                <a:ea typeface="Verdana" panose="020B0604030504040204" pitchFamily="34" charset="0"/>
              </a:rPr>
              <a:t>parallel="tests"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thread-count="10"&gt;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&lt;test name="Popup Tests" preserve-order="true" 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AcceptanceTests.PopupTests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qaautomation.AcceptanceTests.PopupTests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&lt;test name="Login Page Tests" preserve-order="true"&gt;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AcceptanceTests.LoginPageTests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qaautomation.AcceptanceTests.LoginPageTests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&lt;test name="Error Reporting Tests" preserve-order="true"&gt;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selenium.OS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value="localhost"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selenium.browser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value="chrome"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&lt;parameter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selenium.testClassNameHere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value="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AcceptanceTests.ErrorReportingTests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&lt;classes&gt;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  &lt;class name="</a:t>
            </a:r>
            <a:r>
              <a:rPr lang="en-IN" sz="800" dirty="0" err="1">
                <a:latin typeface="Verdana" panose="020B0604030504040204" pitchFamily="34" charset="0"/>
                <a:ea typeface="Verdana" panose="020B0604030504040204" pitchFamily="34" charset="0"/>
              </a:rPr>
              <a:t>qaautomation.AcceptanceTests.ErrorReportingTests</a:t>
            </a: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    &lt;/classes&gt;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    &lt;/test&gt;</a:t>
            </a:r>
          </a:p>
          <a:p>
            <a:pPr marL="0" indent="0">
              <a:buNone/>
            </a:pPr>
            <a:r>
              <a:rPr lang="en-IN" sz="800" dirty="0">
                <a:latin typeface="Verdana" panose="020B0604030504040204" pitchFamily="34" charset="0"/>
                <a:ea typeface="Verdana" panose="020B0604030504040204" pitchFamily="34" charset="0"/>
              </a:rPr>
              <a:t>&lt;/suite&gt; </a:t>
            </a:r>
            <a:endParaRPr lang="en-IN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A6C3-8299-4349-8168-B462212D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BBD7-4A91-49EB-B16E-4ACC1ED2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in existing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475BC-189D-4AAB-88CE-5C64B6A26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75A6-A37E-4102-B811-B949AE23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3933384"/>
          </a:xfrm>
        </p:spPr>
        <p:txBody>
          <a:bodyPr/>
          <a:lstStyle/>
          <a:p>
            <a:r>
              <a:rPr lang="en-IN" dirty="0"/>
              <a:t>Following </a:t>
            </a:r>
            <a:r>
              <a:rPr lang="en-IN" dirty="0" err="1"/>
              <a:t>Jsystem</a:t>
            </a:r>
            <a:r>
              <a:rPr lang="en-IN" dirty="0"/>
              <a:t> </a:t>
            </a:r>
            <a:r>
              <a:rPr lang="en-IN" dirty="0" err="1"/>
              <a:t>attaributes</a:t>
            </a:r>
            <a:r>
              <a:rPr lang="en-IN" dirty="0"/>
              <a:t> will be replaced by TestNG framework for the parallel execution.</a:t>
            </a:r>
          </a:p>
          <a:p>
            <a:pPr marL="0" indent="0">
              <a:buNone/>
            </a:pPr>
            <a:r>
              <a:rPr lang="en-IN" dirty="0"/>
              <a:t>      1.Annotation</a:t>
            </a:r>
          </a:p>
          <a:p>
            <a:pPr marL="0" indent="0">
              <a:buNone/>
            </a:pPr>
            <a:r>
              <a:rPr lang="en-IN" dirty="0"/>
              <a:t>      2.Reporting statements</a:t>
            </a:r>
          </a:p>
          <a:p>
            <a:pPr marL="0" indent="0">
              <a:buNone/>
            </a:pPr>
            <a:r>
              <a:rPr lang="en-IN" dirty="0"/>
              <a:t>      3.Scenario xml files</a:t>
            </a:r>
          </a:p>
          <a:p>
            <a:pPr marL="0" indent="0">
              <a:buNone/>
            </a:pPr>
            <a:r>
              <a:rPr lang="en-IN" dirty="0"/>
              <a:t>      4.Input parameters to test formats</a:t>
            </a:r>
          </a:p>
          <a:p>
            <a:pPr marL="0" indent="0">
              <a:buNone/>
            </a:pPr>
            <a:r>
              <a:rPr lang="en-IN" dirty="0"/>
              <a:t>      5.Sut file will be replaced by properties files.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9063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126-8D08-4E38-9B94-BABF9629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33E-4C50-434D-8B16-695E39C1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782848"/>
          </a:xfrm>
        </p:spPr>
        <p:txBody>
          <a:bodyPr/>
          <a:lstStyle/>
          <a:p>
            <a:r>
              <a:rPr lang="en-IN" dirty="0"/>
              <a:t>Like </a:t>
            </a:r>
            <a:r>
              <a:rPr lang="en-IN" dirty="0" err="1"/>
              <a:t>Jsystem</a:t>
            </a:r>
            <a:r>
              <a:rPr lang="en-IN" dirty="0"/>
              <a:t> TestNG doesn’t have </a:t>
            </a:r>
            <a:r>
              <a:rPr lang="en-IN" dirty="0" err="1"/>
              <a:t>gui</a:t>
            </a:r>
            <a:r>
              <a:rPr lang="en-IN" dirty="0"/>
              <a:t> for scenario creation and to provide the </a:t>
            </a:r>
            <a:r>
              <a:rPr lang="en-IN" dirty="0" err="1"/>
              <a:t>parameters.that</a:t>
            </a:r>
            <a:r>
              <a:rPr lang="en-IN" dirty="0"/>
              <a:t> we will need to build in future for usability.</a:t>
            </a:r>
          </a:p>
          <a:p>
            <a:r>
              <a:rPr lang="en-IN" dirty="0"/>
              <a:t>TestNG inbuilt report Is not quite mature so we need to leverage the </a:t>
            </a:r>
            <a:r>
              <a:rPr lang="en-IN" dirty="0" err="1"/>
              <a:t>Jsystem</a:t>
            </a:r>
            <a:r>
              <a:rPr lang="en-IN" dirty="0"/>
              <a:t> existing </a:t>
            </a:r>
            <a:r>
              <a:rPr lang="en-IN" dirty="0" err="1"/>
              <a:t>difido</a:t>
            </a:r>
            <a:r>
              <a:rPr lang="en-IN" dirty="0"/>
              <a:t> reports which provides the below facilities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    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   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    inserting tables</a:t>
            </a:r>
          </a:p>
          <a:p>
            <a:pPr marL="0" indent="0">
              <a:buNone/>
            </a:pPr>
            <a:r>
              <a:rPr lang="en-IN" dirty="0"/>
              <a:t>     or extent reports can be used.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00E3-466B-463F-BA2F-380F26C1E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7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88B08-9E8C-421F-A727-4CAC441E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584775"/>
          </a:xfrm>
        </p:spPr>
        <p:txBody>
          <a:bodyPr/>
          <a:lstStyle/>
          <a:p>
            <a:r>
              <a:rPr lang="en-US" sz="3200" dirty="0"/>
              <a:t>Suggestions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4201B-A0F9-41FD-9481-1ED3AD27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71677"/>
            <a:ext cx="7772400" cy="40011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5CA8-27A2-41B7-8931-C8DDFA23A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88219"/>
      </p:ext>
    </p:extLst>
  </p:cSld>
  <p:clrMapOvr>
    <a:masterClrMapping/>
  </p:clrMapOvr>
</p:sld>
</file>

<file path=ppt/theme/theme1.xml><?xml version="1.0" encoding="utf-8"?>
<a:theme xmlns:a="http://schemas.openxmlformats.org/drawingml/2006/main" name="Protegrity Standard">
  <a:themeElements>
    <a:clrScheme name="">
      <a:dk1>
        <a:srgbClr val="000000"/>
      </a:dk1>
      <a:lt1>
        <a:srgbClr val="FFFFFF"/>
      </a:lt1>
      <a:dk2>
        <a:srgbClr val="DDDDDD"/>
      </a:dk2>
      <a:lt2>
        <a:srgbClr val="58595B"/>
      </a:lt2>
      <a:accent1>
        <a:srgbClr val="F50003"/>
      </a:accent1>
      <a:accent2>
        <a:srgbClr val="005CAE"/>
      </a:accent2>
      <a:accent3>
        <a:srgbClr val="FFFFFF"/>
      </a:accent3>
      <a:accent4>
        <a:srgbClr val="000000"/>
      </a:accent4>
      <a:accent5>
        <a:srgbClr val="F9AAAA"/>
      </a:accent5>
      <a:accent6>
        <a:srgbClr val="00539D"/>
      </a:accent6>
      <a:hlink>
        <a:srgbClr val="FB8929"/>
      </a:hlink>
      <a:folHlink>
        <a:srgbClr val="32A74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F5000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F50003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F5000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9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CA8C90724234E95D200C412EB9454" ma:contentTypeVersion="4" ma:contentTypeDescription="Create a new document." ma:contentTypeScope="" ma:versionID="0c058d0e7200ec9dc50c6f24e1ba9734">
  <xsd:schema xmlns:xsd="http://www.w3.org/2001/XMLSchema" xmlns:xs="http://www.w3.org/2001/XMLSchema" xmlns:p="http://schemas.microsoft.com/office/2006/metadata/properties" xmlns:ns1="http://schemas.microsoft.com/sharepoint/v3" xmlns:ns2="51b3407c-fedb-44f6-9ace-eaeb25a76322" targetNamespace="http://schemas.microsoft.com/office/2006/metadata/properties" ma:root="true" ma:fieldsID="b628b415d07df276b4b0fe4f729c7fc9" ns1:_="" ns2:_="">
    <xsd:import namespace="http://schemas.microsoft.com/sharepoint/v3"/>
    <xsd:import namespace="51b3407c-fedb-44f6-9ace-eaeb25a7632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3407c-fedb-44f6-9ace-eaeb25a76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7F97AF-C930-4665-81F6-7E76EF9A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b3407c-fedb-44f6-9ace-eaeb25a76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99E0B7-1240-45C9-A487-398764AEB8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7F3C1-922C-470F-AE9F-3F1BEA58E8F9}">
  <ds:schemaRefs>
    <ds:schemaRef ds:uri="http://schemas.microsoft.com/office/2006/metadata/properties"/>
    <ds:schemaRef ds:uri="http://purl.org/dc/dcmitype/"/>
    <ds:schemaRef ds:uri="51b3407c-fedb-44f6-9ace-eaeb25a76322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26596</TotalTime>
  <Words>832</Words>
  <Application>Microsoft Office PowerPoint</Application>
  <PresentationFormat>On-screen Show (4:3)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45 Book</vt:lpstr>
      <vt:lpstr>Calibri</vt:lpstr>
      <vt:lpstr>Times</vt:lpstr>
      <vt:lpstr>Verdana</vt:lpstr>
      <vt:lpstr>Protegrity Standard</vt:lpstr>
      <vt:lpstr>AQA Framework Restructuring</vt:lpstr>
      <vt:lpstr>Execution Flow</vt:lpstr>
      <vt:lpstr>ESA Catalogues image creation</vt:lpstr>
      <vt:lpstr>Protector machine Creation</vt:lpstr>
      <vt:lpstr>Benefits of moving to TestNG</vt:lpstr>
      <vt:lpstr>TestNG Parallel Testcase Execution</vt:lpstr>
      <vt:lpstr>Change in existing Framework</vt:lpstr>
      <vt:lpstr>Shortcomings</vt:lpstr>
      <vt:lpstr>Suggestions 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Evans</dc:creator>
  <cp:lastModifiedBy>Nalini Gupta</cp:lastModifiedBy>
  <cp:revision>1201</cp:revision>
  <cp:lastPrinted>2016-03-08T19:37:48Z</cp:lastPrinted>
  <dcterms:created xsi:type="dcterms:W3CDTF">2014-04-09T22:13:35Z</dcterms:created>
  <dcterms:modified xsi:type="dcterms:W3CDTF">2019-01-07T13:02:52Z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0x010100C8ECA8C90724234E95D200C412EB9454</vt:lpwstr>
  </property>
</Properties>
</file>