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59" r:id="rId3"/>
    <p:sldId id="260" r:id="rId4"/>
    <p:sldId id="262" r:id="rId5"/>
    <p:sldId id="270" r:id="rId6"/>
    <p:sldId id="263" r:id="rId7"/>
    <p:sldId id="264" r:id="rId8"/>
    <p:sldId id="268" r:id="rId9"/>
    <p:sldId id="269" r:id="rId10"/>
    <p:sldId id="274" r:id="rId11"/>
    <p:sldId id="267" r:id="rId12"/>
    <p:sldId id="273" r:id="rId13"/>
    <p:sldId id="271" r:id="rId14"/>
    <p:sldId id="275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2304" y="-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55E4-35F5-4279-B73F-725E2910338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49212-4B38-465F-98FA-2C405BB8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49212-4B38-465F-98FA-2C405BB864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2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lininallamalli/NSPACKS_PROJECT_MGMT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dmin@pma.co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admin@pma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755650" y="836613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s-UY" altLang="en-US" dirty="0" smtClean="0">
                <a:solidFill>
                  <a:schemeClr val="tx1"/>
                </a:solidFill>
              </a:rPr>
              <a:t>Project Management App</a:t>
            </a:r>
            <a:endParaRPr lang="es-ES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22"/>
          <p:cNvSpPr txBox="1">
            <a:spLocks noChangeArrowheads="1"/>
          </p:cNvSpPr>
          <p:nvPr/>
        </p:nvSpPr>
        <p:spPr bwMode="auto">
          <a:xfrm>
            <a:off x="228600" y="5105400"/>
            <a:ext cx="2895600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s-UY" altLang="en-US" sz="2400" kern="0" dirty="0" err="1" smtClean="0">
                <a:solidFill>
                  <a:schemeClr val="tx1"/>
                </a:solidFill>
              </a:rPr>
              <a:t>Presented</a:t>
            </a:r>
            <a:r>
              <a:rPr lang="es-UY" altLang="en-US" sz="2400" kern="0" dirty="0" smtClean="0">
                <a:solidFill>
                  <a:schemeClr val="tx1"/>
                </a:solidFill>
              </a:rPr>
              <a:t> </a:t>
            </a:r>
            <a:r>
              <a:rPr lang="es-UY" altLang="en-US" sz="2400" kern="0" dirty="0" err="1" smtClean="0">
                <a:solidFill>
                  <a:schemeClr val="tx1"/>
                </a:solidFill>
              </a:rPr>
              <a:t>By</a:t>
            </a:r>
            <a:r>
              <a:rPr lang="es-UY" altLang="en-US" sz="2400" kern="0" dirty="0">
                <a:solidFill>
                  <a:schemeClr val="tx1"/>
                </a:solidFill>
              </a:rPr>
              <a:t>:</a:t>
            </a:r>
            <a:r>
              <a:rPr lang="es-UY" altLang="en-US" sz="2400" kern="0" dirty="0" smtClean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es-UY" altLang="en-US" sz="3200" kern="0" dirty="0" smtClean="0">
                <a:solidFill>
                  <a:schemeClr val="tx1"/>
                </a:solidFill>
              </a:rPr>
              <a:t>N-SPARKS</a:t>
            </a:r>
            <a:endParaRPr lang="es-ES" altLang="en-US" sz="3200" kern="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6513" y="6597650"/>
            <a:ext cx="9180513" cy="2603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Deployment Pre-requisites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400" y="871172"/>
            <a:ext cx="8001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2"/>
                </a:solidFill>
              </a:rPr>
              <a:t>Windows Operating </a:t>
            </a:r>
            <a:r>
              <a:rPr lang="en-US" sz="2400" dirty="0" smtClean="0">
                <a:solidFill>
                  <a:schemeClr val="tx2"/>
                </a:solidFill>
              </a:rPr>
              <a:t>System</a:t>
            </a:r>
          </a:p>
          <a:p>
            <a:pPr marL="285750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Microsoft </a:t>
            </a:r>
            <a:r>
              <a:rPr lang="en-US" sz="2400" dirty="0" err="1" smtClean="0">
                <a:solidFill>
                  <a:schemeClr val="tx2"/>
                </a:solidFill>
              </a:rPr>
              <a:t>.Net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framework </a:t>
            </a:r>
            <a:r>
              <a:rPr lang="en-US" sz="2400" dirty="0" smtClean="0">
                <a:solidFill>
                  <a:schemeClr val="tx2"/>
                </a:solidFill>
              </a:rPr>
              <a:t>4.5.1</a:t>
            </a:r>
          </a:p>
          <a:p>
            <a:pPr marL="285750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IIS feature needs to be installed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Click the Start button , click Control Panel, click Programs, and then click Turn Windows features on or off. ...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In the list of Windows features, select Internet Information Services, and then click </a:t>
            </a:r>
            <a:r>
              <a:rPr lang="en-US" sz="1600" dirty="0" smtClean="0">
                <a:solidFill>
                  <a:schemeClr val="tx2"/>
                </a:solidFill>
              </a:rPr>
              <a:t>OK.</a:t>
            </a:r>
          </a:p>
          <a:p>
            <a:pPr marL="285750" lvl="1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2"/>
                </a:solidFill>
              </a:rPr>
              <a:t>SQL Server Express</a:t>
            </a:r>
          </a:p>
          <a:p>
            <a:pPr lvl="1"/>
            <a:endParaRPr lang="en-US" sz="1600" b="1" dirty="0">
              <a:solidFill>
                <a:schemeClr val="tx2"/>
              </a:solidFill>
            </a:endParaRPr>
          </a:p>
          <a:p>
            <a:pPr>
              <a:buSzPct val="110000"/>
              <a:defRPr/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Deployment Model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2296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Open </a:t>
            </a:r>
            <a:r>
              <a:rPr lang="en-US" sz="2000" dirty="0">
                <a:solidFill>
                  <a:schemeClr val="tx2"/>
                </a:solidFill>
              </a:rPr>
              <a:t>IIS( inetmgr.exe) 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Create </a:t>
            </a:r>
            <a:r>
              <a:rPr lang="en-US" sz="2000" dirty="0">
                <a:solidFill>
                  <a:schemeClr val="tx2"/>
                </a:solidFill>
              </a:rPr>
              <a:t>the new Application by right clicking on Default </a:t>
            </a:r>
            <a:r>
              <a:rPr lang="en-US" sz="2000" dirty="0" err="1" smtClean="0">
                <a:solidFill>
                  <a:schemeClr val="tx2"/>
                </a:solidFill>
              </a:rPr>
              <a:t>WebSite</a:t>
            </a:r>
            <a:endParaRPr lang="en-US" sz="2000" dirty="0" smtClean="0">
              <a:solidFill>
                <a:schemeClr val="tx2"/>
              </a:solidFill>
            </a:endParaRPr>
          </a:p>
          <a:p>
            <a:endParaRPr lang="en-US" altLang="en-US" sz="2400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2338459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609600" y="4572000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Click </a:t>
            </a:r>
            <a:r>
              <a:rPr lang="en-US" dirty="0"/>
              <a:t>on connect as.. Button. Click on Specific user to allow user to have permission to access the application</a:t>
            </a:r>
            <a:r>
              <a:rPr lang="en-US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Enter Machine user name and password and click ok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429000" y="1820884"/>
            <a:ext cx="465918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67882" y="1066800"/>
            <a:ext cx="4152900" cy="20478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Deployment Model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86812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endParaRPr lang="en-US" sz="2000" dirty="0">
              <a:solidFill>
                <a:schemeClr val="tx2"/>
              </a:solidFill>
            </a:endParaRPr>
          </a:p>
          <a:p>
            <a:pPr lvl="1">
              <a:defRPr/>
            </a:pPr>
            <a:endParaRPr lang="en-US" sz="2000" b="1" dirty="0" smtClean="0">
              <a:solidFill>
                <a:schemeClr val="tx2"/>
              </a:solidFill>
            </a:endParaRPr>
          </a:p>
          <a:p>
            <a:pPr lvl="1">
              <a:defRPr/>
            </a:pPr>
            <a:endParaRPr lang="en-US" sz="2000" b="1" dirty="0">
              <a:solidFill>
                <a:schemeClr val="tx2"/>
              </a:solidFill>
            </a:endParaRPr>
          </a:p>
          <a:p>
            <a:pPr lvl="1">
              <a:defRPr/>
            </a:pPr>
            <a:endParaRPr lang="en-US" sz="2000" b="1" dirty="0" smtClean="0">
              <a:solidFill>
                <a:schemeClr val="tx2"/>
              </a:solidFill>
            </a:endParaRPr>
          </a:p>
          <a:p>
            <a:pPr lvl="1">
              <a:defRPr/>
            </a:pPr>
            <a:endParaRPr lang="en-US" sz="2000" b="1" dirty="0">
              <a:solidFill>
                <a:schemeClr val="tx2"/>
              </a:solidFill>
            </a:endParaRPr>
          </a:p>
          <a:p>
            <a:pPr lvl="1">
              <a:defRPr/>
            </a:pPr>
            <a:endParaRPr lang="en-US" sz="2000" b="1" dirty="0" smtClean="0">
              <a:solidFill>
                <a:schemeClr val="tx2"/>
              </a:solidFill>
            </a:endParaRPr>
          </a:p>
          <a:p>
            <a:pPr lvl="1">
              <a:defRPr/>
            </a:pPr>
            <a:endParaRPr lang="en-US" sz="2000" b="1" dirty="0">
              <a:solidFill>
                <a:schemeClr val="tx2"/>
              </a:solidFill>
            </a:endParaRPr>
          </a:p>
          <a:p>
            <a:pPr lvl="1">
              <a:defRPr/>
            </a:pPr>
            <a:endParaRPr lang="en-US" sz="2000" b="1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</a:rPr>
              <a:t>Click on Test Settings.</a:t>
            </a:r>
          </a:p>
          <a:p>
            <a:pPr lvl="1">
              <a:defRPr/>
            </a:pPr>
            <a:endParaRPr lang="en-US" altLang="en-US" dirty="0"/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876800" y="1004843"/>
            <a:ext cx="3171825" cy="235267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685800" y="3681813"/>
            <a:ext cx="3581400" cy="264278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4419600" y="3681813"/>
            <a:ext cx="3943706" cy="264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Deployment Model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Now select the profile </a:t>
            </a:r>
            <a:r>
              <a:rPr lang="en-US" sz="2000" dirty="0" err="1">
                <a:solidFill>
                  <a:schemeClr val="tx2"/>
                </a:solidFill>
              </a:rPr>
              <a:t>HackathonPMApp</a:t>
            </a:r>
            <a:r>
              <a:rPr lang="en-US" sz="2000" dirty="0">
                <a:solidFill>
                  <a:schemeClr val="tx2"/>
                </a:solidFill>
              </a:rPr>
              <a:t> and click on browse.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73649"/>
            <a:ext cx="5931535" cy="141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75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Enhancements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229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The following features have been designed and partly worked upon. Our </a:t>
            </a:r>
            <a:r>
              <a:rPr lang="en-US" sz="2400" dirty="0" err="1" smtClean="0">
                <a:solidFill>
                  <a:schemeClr val="tx2"/>
                </a:solidFill>
              </a:rPr>
              <a:t>webapp</a:t>
            </a:r>
            <a:r>
              <a:rPr lang="en-US" sz="2400" dirty="0" smtClean="0">
                <a:solidFill>
                  <a:schemeClr val="tx2"/>
                </a:solidFill>
              </a:rPr>
              <a:t> can be easily extended for these functionalities: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Dynamic evaluation criteria for projects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Mailing out the reports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08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36576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4955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Git</a:t>
            </a:r>
            <a:r>
              <a:rPr lang="en-US" sz="4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Hub Links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0886" y="990599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	</a:t>
            </a:r>
            <a:r>
              <a:rPr lang="en-US" sz="2000" dirty="0">
                <a:solidFill>
                  <a:schemeClr val="tx2"/>
                </a:solidFill>
              </a:rPr>
              <a:t>Code is checked in under </a:t>
            </a:r>
          </a:p>
          <a:p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>
                <a:solidFill>
                  <a:schemeClr val="tx2"/>
                </a:solidFill>
                <a:hlinkClick r:id="rId2"/>
              </a:rPr>
              <a:t>https://</a:t>
            </a:r>
            <a:r>
              <a:rPr lang="en-US" sz="2000" dirty="0" smtClean="0">
                <a:solidFill>
                  <a:schemeClr val="tx2"/>
                </a:solidFill>
                <a:hlinkClick r:id="rId2"/>
              </a:rPr>
              <a:t>github.com/nalininallamalli/NSPACKS_PROJECT_MGMT</a:t>
            </a:r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8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Thank You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229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400" dirty="0"/>
              <a:t>Please free to contact the team </a:t>
            </a:r>
            <a:r>
              <a:rPr lang="en-US" altLang="en-US" sz="2400" b="1" dirty="0"/>
              <a:t>N-SPARKS </a:t>
            </a:r>
            <a:r>
              <a:rPr lang="en-US" altLang="en-US" sz="2400" dirty="0"/>
              <a:t>on the below contact information :</a:t>
            </a:r>
          </a:p>
          <a:p>
            <a:pPr algn="ctr">
              <a:defRPr/>
            </a:pPr>
            <a:endParaRPr lang="en-US" altLang="en-US" dirty="0"/>
          </a:p>
          <a:p>
            <a:pPr algn="ctr">
              <a:defRPr/>
            </a:pPr>
            <a:r>
              <a:rPr lang="en-US" altLang="en-US" sz="2000" b="1" dirty="0"/>
              <a:t>Nalini Kumari Nallamalli</a:t>
            </a:r>
          </a:p>
          <a:p>
            <a:pPr lvl="1" algn="ctr">
              <a:defRPr/>
            </a:pPr>
            <a:r>
              <a:rPr lang="en-US" altLang="en-US" sz="1200" dirty="0"/>
              <a:t>Email : Nalini.Nallamali@veritas.com</a:t>
            </a:r>
          </a:p>
          <a:p>
            <a:pPr lvl="1" algn="ctr">
              <a:defRPr/>
            </a:pPr>
            <a:r>
              <a:rPr lang="en-US" altLang="en-US" sz="1200" dirty="0"/>
              <a:t>Contact : +91-986027440</a:t>
            </a:r>
          </a:p>
          <a:p>
            <a:pPr algn="ctr">
              <a:defRPr/>
            </a:pPr>
            <a:r>
              <a:rPr lang="en-US" altLang="en-US" sz="2000" b="1" dirty="0"/>
              <a:t>Amruta Kulkarni</a:t>
            </a:r>
          </a:p>
          <a:p>
            <a:pPr lvl="1" algn="ctr">
              <a:defRPr/>
            </a:pPr>
            <a:r>
              <a:rPr lang="en-US" altLang="en-US" sz="1200" dirty="0"/>
              <a:t>Email : Amruta.Kulkarni1@veritas.com</a:t>
            </a:r>
          </a:p>
          <a:p>
            <a:pPr lvl="1" algn="ctr">
              <a:defRPr/>
            </a:pPr>
            <a:r>
              <a:rPr lang="en-US" altLang="en-US" sz="1200" dirty="0"/>
              <a:t>Contact : +91-9730644411</a:t>
            </a:r>
          </a:p>
          <a:p>
            <a:pPr algn="ctr">
              <a:defRPr/>
            </a:pPr>
            <a:r>
              <a:rPr lang="en-US" altLang="en-US" sz="2000" b="1" dirty="0"/>
              <a:t>Reshma Ladi</a:t>
            </a:r>
          </a:p>
          <a:p>
            <a:pPr lvl="1" algn="ctr">
              <a:defRPr/>
            </a:pPr>
            <a:r>
              <a:rPr lang="en-US" altLang="en-US" sz="1200" dirty="0"/>
              <a:t>Email : Reshma.Ladi@veritas.com</a:t>
            </a:r>
          </a:p>
          <a:p>
            <a:pPr lvl="1" algn="ctr">
              <a:defRPr/>
            </a:pPr>
            <a:r>
              <a:rPr lang="en-US" altLang="en-US" sz="1200" dirty="0"/>
              <a:t>Contact : +91-9766624158</a:t>
            </a:r>
          </a:p>
          <a:p>
            <a:pPr algn="ctr">
              <a:defRPr/>
            </a:pPr>
            <a:r>
              <a:rPr lang="en-US" altLang="en-US" sz="2000" b="1" dirty="0"/>
              <a:t>Seema Shah</a:t>
            </a:r>
          </a:p>
          <a:p>
            <a:pPr lvl="1" algn="ctr">
              <a:defRPr/>
            </a:pPr>
            <a:r>
              <a:rPr lang="en-US" altLang="en-US" sz="1200" dirty="0"/>
              <a:t>Email : Seema.Shah@allscripts.com</a:t>
            </a:r>
          </a:p>
          <a:p>
            <a:pPr lvl="1" algn="ctr">
              <a:defRPr/>
            </a:pPr>
            <a:r>
              <a:rPr lang="en-US" altLang="en-US" sz="1200" dirty="0"/>
              <a:t>Contact : +91-9974031101</a:t>
            </a:r>
          </a:p>
          <a:p>
            <a:pPr algn="ctr">
              <a:defRPr/>
            </a:pPr>
            <a:r>
              <a:rPr lang="en-US" altLang="en-US" sz="2000" b="1" dirty="0" err="1"/>
              <a:t>Shivani</a:t>
            </a:r>
            <a:r>
              <a:rPr lang="en-US" altLang="en-US" sz="2000" b="1" dirty="0"/>
              <a:t> Sharma</a:t>
            </a:r>
          </a:p>
          <a:p>
            <a:pPr lvl="1" algn="ctr">
              <a:defRPr/>
            </a:pPr>
            <a:r>
              <a:rPr lang="en-US" altLang="en-US" sz="1200" dirty="0"/>
              <a:t>Email : Shivani.Sharma@allscripts.com</a:t>
            </a:r>
          </a:p>
          <a:p>
            <a:pPr lvl="1" algn="ctr">
              <a:defRPr/>
            </a:pPr>
            <a:r>
              <a:rPr lang="en-US" altLang="en-US" sz="1200" dirty="0"/>
              <a:t>Contact : +91-8866170248</a:t>
            </a:r>
          </a:p>
          <a:p>
            <a:pPr algn="ctr">
              <a:defRPr/>
            </a:pPr>
            <a:r>
              <a:rPr lang="en-US" altLang="en-US" sz="2000" b="1" dirty="0"/>
              <a:t>Pooja Desai</a:t>
            </a:r>
          </a:p>
          <a:p>
            <a:pPr lvl="1" algn="ctr">
              <a:defRPr/>
            </a:pPr>
            <a:r>
              <a:rPr lang="en-US" altLang="en-US" sz="1200" dirty="0"/>
              <a:t>Email : Pooja.Desai@veritas.com</a:t>
            </a:r>
          </a:p>
          <a:p>
            <a:pPr lvl="1" algn="ctr">
              <a:defRPr/>
            </a:pPr>
            <a:r>
              <a:rPr lang="en-US" altLang="en-US" sz="1200" dirty="0"/>
              <a:t>Contact : +91-9423206150</a:t>
            </a:r>
          </a:p>
          <a:p>
            <a:pPr algn="ctr">
              <a:defRPr/>
            </a:pPr>
            <a:r>
              <a:rPr lang="en-US" altLang="en-US" sz="2000" b="1" dirty="0"/>
              <a:t>Kanchan Karve</a:t>
            </a:r>
          </a:p>
          <a:p>
            <a:pPr lvl="1" algn="ctr">
              <a:defRPr/>
            </a:pPr>
            <a:r>
              <a:rPr lang="en-US" altLang="en-US" sz="1200" dirty="0"/>
              <a:t>Email : Kanchan.Karve@veritas.com</a:t>
            </a:r>
          </a:p>
          <a:p>
            <a:pPr lvl="1" algn="ctr">
              <a:defRPr/>
            </a:pPr>
            <a:r>
              <a:rPr lang="en-US" altLang="en-US" sz="1200" dirty="0"/>
              <a:t>Contact : +91-9923403347</a:t>
            </a:r>
          </a:p>
          <a:p>
            <a:pPr lvl="1">
              <a:defRPr/>
            </a:pPr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168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Project Background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2296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dirty="0" smtClean="0"/>
              <a:t>This web application can be used to manage the projects of an </a:t>
            </a:r>
            <a:r>
              <a:rPr lang="en-US" altLang="en-US" sz="2400" dirty="0"/>
              <a:t>NGO </a:t>
            </a:r>
            <a:r>
              <a:rPr lang="en-US" altLang="en-US" sz="2400" dirty="0" smtClean="0"/>
              <a:t>end-to-end.</a:t>
            </a:r>
            <a:endParaRPr lang="en-US" altLang="en-US" sz="2400" dirty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r>
              <a:rPr lang="en-US" altLang="en-US" sz="2400" dirty="0" smtClean="0"/>
              <a:t>This application can be used for the following:</a:t>
            </a:r>
            <a:endParaRPr lang="en-US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</a:rPr>
              <a:t>Project planning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</a:rPr>
              <a:t>Project scheduling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</a:rPr>
              <a:t>Employee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</a:rPr>
              <a:t>Fund Management</a:t>
            </a:r>
            <a:endParaRPr lang="en-US" alt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</a:rPr>
              <a:t>Inventory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</a:rPr>
              <a:t>Change Management</a:t>
            </a:r>
            <a:endParaRPr lang="en-US" alt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</a:rPr>
              <a:t>Statistical analysis through graphs</a:t>
            </a:r>
            <a:endParaRPr lang="en-US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Technologies Used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229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Web </a:t>
            </a:r>
            <a:r>
              <a:rPr lang="en-US" altLang="en-US" sz="2400" dirty="0"/>
              <a:t>Development </a:t>
            </a:r>
            <a:r>
              <a:rPr lang="en-US" altLang="en-US" sz="2400" dirty="0" smtClean="0"/>
              <a:t>Framework : </a:t>
            </a:r>
            <a:r>
              <a:rPr lang="en-US" altLang="en-US" sz="2400" dirty="0" err="1" smtClean="0"/>
              <a:t>ASP.Net</a:t>
            </a:r>
            <a:r>
              <a:rPr lang="en-US" altLang="en-US" sz="2400" dirty="0" smtClean="0"/>
              <a:t> MVC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Backend : Microsoft SQL Server – </a:t>
            </a:r>
            <a:r>
              <a:rPr lang="en-US" altLang="en-US" sz="2400" dirty="0" err="1" smtClean="0"/>
              <a:t>LocalDB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Frontend : HTML5, </a:t>
            </a:r>
            <a:r>
              <a:rPr lang="en-US" altLang="en-US" sz="2400" dirty="0" err="1" smtClean="0"/>
              <a:t>Javascripts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JQuery, Bootstrap CSS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Why this </a:t>
            </a:r>
            <a:r>
              <a:rPr lang="en-US" altLang="en-US" sz="2400" dirty="0" smtClean="0"/>
              <a:t>framework 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Faster 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Most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common design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pattern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Tightly-coupled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&amp; event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driven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Components/controls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on a design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surface/canvas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UI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&amp; business logic is mixed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together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Inline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scripting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Simplified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top-to-bottom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execution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Extremely flexible and extensive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177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Functionality Implemented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2296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2"/>
                </a:solidFill>
              </a:rPr>
              <a:t>CRUD operations for Projects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chemeClr val="tx2"/>
                </a:solidFill>
              </a:rPr>
              <a:t>Parent/Child project </a:t>
            </a:r>
            <a:r>
              <a:rPr lang="en-US" altLang="en-US" sz="2000" dirty="0" smtClean="0">
                <a:solidFill>
                  <a:schemeClr val="tx2"/>
                </a:solidFill>
              </a:rPr>
              <a:t>association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tx2"/>
                </a:solidFill>
              </a:rPr>
              <a:t>Assigning funds </a:t>
            </a:r>
            <a:r>
              <a:rPr lang="en-US" altLang="en-US" sz="2000" dirty="0">
                <a:solidFill>
                  <a:schemeClr val="tx2"/>
                </a:solidFill>
              </a:rPr>
              <a:t>to </a:t>
            </a:r>
            <a:r>
              <a:rPr lang="en-US" altLang="en-US" sz="2000" dirty="0" smtClean="0">
                <a:solidFill>
                  <a:schemeClr val="tx2"/>
                </a:solidFill>
              </a:rPr>
              <a:t>Projects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tx2"/>
                </a:solidFill>
              </a:rPr>
              <a:t>Assigning stakeholders to </a:t>
            </a:r>
            <a:r>
              <a:rPr lang="en-US" altLang="en-US" sz="2000" dirty="0">
                <a:solidFill>
                  <a:schemeClr val="tx2"/>
                </a:solidFill>
              </a:rPr>
              <a:t>Projects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tx2"/>
                </a:solidFill>
              </a:rPr>
              <a:t>Export report in </a:t>
            </a:r>
            <a:r>
              <a:rPr lang="en-US" altLang="en-US" sz="2000" dirty="0">
                <a:solidFill>
                  <a:schemeClr val="tx2"/>
                </a:solidFill>
              </a:rPr>
              <a:t>form of </a:t>
            </a:r>
            <a:r>
              <a:rPr lang="en-US" altLang="en-US" sz="2000" dirty="0" smtClean="0">
                <a:solidFill>
                  <a:schemeClr val="tx2"/>
                </a:solidFill>
              </a:rPr>
              <a:t>Pdf/Excel/Doc/Image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2"/>
                </a:solidFill>
              </a:rPr>
              <a:t>CRUD operations for </a:t>
            </a:r>
            <a:r>
              <a:rPr lang="en-US" altLang="en-US" sz="2400" dirty="0" smtClean="0">
                <a:solidFill>
                  <a:schemeClr val="tx2"/>
                </a:solidFill>
              </a:rPr>
              <a:t>Funds</a:t>
            </a:r>
          </a:p>
          <a:p>
            <a:pPr marL="7429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chemeClr val="tx2"/>
                </a:solidFill>
              </a:rPr>
              <a:t>Managing funds between parent and child </a:t>
            </a:r>
            <a:r>
              <a:rPr lang="en-US" altLang="en-US" sz="2000" dirty="0" smtClean="0">
                <a:solidFill>
                  <a:schemeClr val="tx2"/>
                </a:solidFill>
              </a:rPr>
              <a:t>projects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2"/>
                </a:solidFill>
              </a:rPr>
              <a:t>CRUD operations for </a:t>
            </a:r>
            <a:r>
              <a:rPr lang="en-US" altLang="en-US" sz="2400" dirty="0" smtClean="0">
                <a:solidFill>
                  <a:schemeClr val="tx2"/>
                </a:solidFill>
              </a:rPr>
              <a:t>Stakeholders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chemeClr val="tx2"/>
                </a:solidFill>
              </a:rPr>
              <a:t>Updating roles of the </a:t>
            </a:r>
            <a:r>
              <a:rPr lang="en-US" altLang="en-US" sz="2000" dirty="0" smtClean="0">
                <a:solidFill>
                  <a:schemeClr val="tx2"/>
                </a:solidFill>
              </a:rPr>
              <a:t>stakeholders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chemeClr val="tx2"/>
                </a:solidFill>
              </a:rPr>
              <a:t>The default Admin User – </a:t>
            </a:r>
            <a:r>
              <a:rPr lang="en-US" altLang="en-US" sz="2000" dirty="0">
                <a:solidFill>
                  <a:schemeClr val="tx2"/>
                </a:solidFill>
                <a:hlinkClick r:id="rId2"/>
              </a:rPr>
              <a:t>admin@pma.com</a:t>
            </a:r>
            <a:r>
              <a:rPr lang="en-US" altLang="en-US" sz="2000" dirty="0">
                <a:solidFill>
                  <a:schemeClr val="tx2"/>
                </a:solidFill>
              </a:rPr>
              <a:t>, will be present from start and cannot be </a:t>
            </a:r>
            <a:r>
              <a:rPr lang="en-US" altLang="en-US" sz="2000" dirty="0" err="1">
                <a:solidFill>
                  <a:schemeClr val="tx2"/>
                </a:solidFill>
              </a:rPr>
              <a:t>deteled</a:t>
            </a:r>
            <a:r>
              <a:rPr lang="en-US" altLang="en-US" sz="200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2"/>
                </a:solidFill>
              </a:rPr>
              <a:t>CRUD operations for </a:t>
            </a:r>
            <a:r>
              <a:rPr lang="en-US" altLang="en-US" sz="2400" dirty="0" smtClean="0">
                <a:solidFill>
                  <a:schemeClr val="tx2"/>
                </a:solidFill>
              </a:rPr>
              <a:t>Roles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chemeClr val="tx2"/>
                </a:solidFill>
              </a:rPr>
              <a:t>New </a:t>
            </a:r>
            <a:r>
              <a:rPr lang="en-US" altLang="en-US" sz="2000" dirty="0" smtClean="0">
                <a:solidFill>
                  <a:schemeClr val="tx2"/>
                </a:solidFill>
              </a:rPr>
              <a:t>roles can be managed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tx2"/>
                </a:solidFill>
              </a:rPr>
              <a:t>Default </a:t>
            </a:r>
            <a:r>
              <a:rPr lang="en-US" altLang="en-US" sz="2000" dirty="0">
                <a:solidFill>
                  <a:schemeClr val="tx2"/>
                </a:solidFill>
              </a:rPr>
              <a:t>Roles present are : </a:t>
            </a:r>
            <a:r>
              <a:rPr lang="en-US" altLang="en-US" sz="2000" dirty="0" smtClean="0">
                <a:solidFill>
                  <a:schemeClr val="tx2"/>
                </a:solidFill>
              </a:rPr>
              <a:t>Admin, </a:t>
            </a:r>
            <a:r>
              <a:rPr lang="en-US" altLang="en-US" sz="2000" dirty="0">
                <a:solidFill>
                  <a:schemeClr val="tx2"/>
                </a:solidFill>
              </a:rPr>
              <a:t>Manager, </a:t>
            </a:r>
            <a:r>
              <a:rPr lang="en-US" altLang="en-US" sz="2000" dirty="0" smtClean="0">
                <a:solidFill>
                  <a:schemeClr val="tx2"/>
                </a:solidFill>
              </a:rPr>
              <a:t>Individual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tx2"/>
                </a:solidFill>
              </a:rPr>
              <a:t>Default Roles cannot be edited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2"/>
                </a:solidFill>
              </a:rPr>
              <a:t>Viewing </a:t>
            </a:r>
            <a:r>
              <a:rPr lang="en-US" altLang="en-US" sz="2400" dirty="0">
                <a:solidFill>
                  <a:schemeClr val="tx2"/>
                </a:solidFill>
              </a:rPr>
              <a:t>graphs for statistical </a:t>
            </a:r>
            <a:r>
              <a:rPr lang="en-US" altLang="en-US" sz="2400" dirty="0" smtClean="0">
                <a:solidFill>
                  <a:schemeClr val="tx2"/>
                </a:solidFill>
              </a:rPr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schemeClr val="tx2"/>
              </a:solidFill>
            </a:endParaRPr>
          </a:p>
          <a:p>
            <a:pPr lvl="8">
              <a:defRPr/>
            </a:pPr>
            <a:r>
              <a:rPr lang="en-US" altLang="en-US" sz="2400" dirty="0" smtClean="0">
                <a:solidFill>
                  <a:schemeClr val="tx2"/>
                </a:solidFill>
              </a:rPr>
              <a:t>                               (cont.)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9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Functionality Implemented (Cont.)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2296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2"/>
                </a:solidFill>
              </a:rPr>
              <a:t>Role </a:t>
            </a:r>
            <a:r>
              <a:rPr lang="en-US" altLang="en-US" sz="2400" dirty="0">
                <a:solidFill>
                  <a:schemeClr val="tx2"/>
                </a:solidFill>
              </a:rPr>
              <a:t>based access control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>
                <a:solidFill>
                  <a:schemeClr val="tx2"/>
                </a:solidFill>
              </a:rPr>
              <a:t>Admin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has </a:t>
            </a:r>
            <a:r>
              <a:rPr lang="en-US" altLang="en-US" sz="2000" dirty="0" smtClean="0">
                <a:solidFill>
                  <a:schemeClr val="tx2"/>
                </a:solidFill>
              </a:rPr>
              <a:t>all the privileges: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Project 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Fund 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Inventory 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Stakeholder 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tx2"/>
                </a:solidFill>
              </a:rPr>
              <a:t>Statistical analysis of graphs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tx2"/>
                </a:solidFill>
              </a:rPr>
              <a:t>Generate </a:t>
            </a:r>
            <a:r>
              <a:rPr lang="en-US" altLang="en-US" sz="1600" dirty="0" smtClean="0">
                <a:solidFill>
                  <a:schemeClr val="tx2"/>
                </a:solidFill>
              </a:rPr>
              <a:t>reports</a:t>
            </a:r>
            <a:endParaRPr lang="en-US" alt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>
                <a:solidFill>
                  <a:schemeClr val="tx2"/>
                </a:solidFill>
              </a:rPr>
              <a:t>Manager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smtClean="0">
                <a:solidFill>
                  <a:schemeClr val="tx2"/>
                </a:solidFill>
              </a:rPr>
              <a:t>has the following privileges: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Project Management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tx2"/>
                </a:solidFill>
              </a:rPr>
              <a:t>Stakeholder </a:t>
            </a:r>
            <a:r>
              <a:rPr lang="en-US" altLang="en-US" sz="1600" dirty="0" smtClean="0">
                <a:solidFill>
                  <a:schemeClr val="tx2"/>
                </a:solidFill>
              </a:rPr>
              <a:t>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tx2"/>
                </a:solidFill>
              </a:rPr>
              <a:t>Statistical analysis of graphs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tx2"/>
                </a:solidFill>
              </a:rPr>
              <a:t>Generate </a:t>
            </a:r>
            <a:r>
              <a:rPr lang="en-US" altLang="en-US" sz="1600" dirty="0" smtClean="0">
                <a:solidFill>
                  <a:schemeClr val="tx2"/>
                </a:solidFill>
              </a:rPr>
              <a:t>reports</a:t>
            </a:r>
            <a:endParaRPr lang="en-US" altLang="en-US" sz="1600" b="1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>
                <a:solidFill>
                  <a:schemeClr val="tx2"/>
                </a:solidFill>
              </a:rPr>
              <a:t>Individual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has the following </a:t>
            </a:r>
            <a:r>
              <a:rPr lang="en-US" altLang="en-US" sz="2000" dirty="0" smtClean="0">
                <a:solidFill>
                  <a:schemeClr val="tx2"/>
                </a:solidFill>
              </a:rPr>
              <a:t>privileges: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View project details assigned to him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Log expenses for the assigned project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Statistical analysis of </a:t>
            </a:r>
            <a:r>
              <a:rPr lang="en-US" altLang="en-US" sz="1600" dirty="0">
                <a:solidFill>
                  <a:schemeClr val="tx2"/>
                </a:solidFill>
              </a:rPr>
              <a:t>graphs </a:t>
            </a:r>
            <a:endParaRPr lang="en-US" altLang="en-US" sz="1600" dirty="0" smtClean="0">
              <a:solidFill>
                <a:schemeClr val="tx2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Generate reports</a:t>
            </a:r>
            <a:endParaRPr lang="en-US" altLang="en-US" sz="16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2"/>
                </a:solidFill>
              </a:rPr>
              <a:t>Searching </a:t>
            </a:r>
            <a:r>
              <a:rPr lang="en-US" altLang="en-US" sz="2400" dirty="0">
                <a:solidFill>
                  <a:schemeClr val="tx2"/>
                </a:solidFill>
              </a:rPr>
              <a:t>and Sorting </a:t>
            </a:r>
            <a:r>
              <a:rPr lang="en-US" altLang="en-US" sz="2400" dirty="0" smtClean="0">
                <a:solidFill>
                  <a:schemeClr val="tx2"/>
                </a:solidFill>
              </a:rPr>
              <a:t>in all views</a:t>
            </a:r>
          </a:p>
        </p:txBody>
      </p:sp>
    </p:spTree>
    <p:extLst>
      <p:ext uri="{BB962C8B-B14F-4D97-AF65-F5344CB8AC3E}">
        <p14:creationId xmlns:p14="http://schemas.microsoft.com/office/powerpoint/2010/main" val="30120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Schema D</a:t>
            </a:r>
            <a:r>
              <a:rPr lang="en-US" altLang="en-US" sz="40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esign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9613"/>
            <a:ext cx="9144000" cy="500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8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Webservice</a:t>
            </a:r>
            <a:r>
              <a:rPr lang="en-US" sz="4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Design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2296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2"/>
                </a:solidFill>
              </a:rPr>
              <a:t>The </a:t>
            </a:r>
            <a:r>
              <a:rPr lang="en-US" altLang="en-US" sz="2400" dirty="0" err="1" smtClean="0">
                <a:solidFill>
                  <a:schemeClr val="tx2"/>
                </a:solidFill>
              </a:rPr>
              <a:t>webservice</a:t>
            </a:r>
            <a:r>
              <a:rPr lang="en-US" altLang="en-US" sz="2400" dirty="0" smtClean="0">
                <a:solidFill>
                  <a:schemeClr val="tx2"/>
                </a:solidFill>
              </a:rPr>
              <a:t> uses Model View Controller Pattern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2"/>
                </a:solidFill>
              </a:rPr>
              <a:t>This has the following benefits: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(</a:t>
            </a:r>
            <a:r>
              <a:rPr lang="en-US" sz="1600" dirty="0" err="1">
                <a:solidFill>
                  <a:schemeClr val="tx2"/>
                </a:solidFill>
              </a:rPr>
              <a:t>SoC</a:t>
            </a:r>
            <a:r>
              <a:rPr lang="en-US" sz="1600" dirty="0">
                <a:solidFill>
                  <a:schemeClr val="tx2"/>
                </a:solidFill>
              </a:rPr>
              <a:t>) Separation of Concerns.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REST </a:t>
            </a:r>
            <a:r>
              <a:rPr lang="en-US" sz="1600" dirty="0">
                <a:solidFill>
                  <a:schemeClr val="tx2"/>
                </a:solidFill>
              </a:rPr>
              <a:t>friendly URL.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Test Driven Development (TDD)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Better Integration with JavaScript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Stateless design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FULL control over the rendered HTML.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Extensibility (supports third-party view engines)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Less code duplication, easier to maintain over time.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071577" y="4114800"/>
            <a:ext cx="1600200" cy="14917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UI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(VIEW)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2377" y="4299466"/>
            <a:ext cx="1447800" cy="13070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MODEL</a:t>
            </a:r>
          </a:p>
        </p:txBody>
      </p:sp>
      <p:sp>
        <p:nvSpPr>
          <p:cNvPr id="6" name="TextBox 22"/>
          <p:cNvSpPr txBox="1"/>
          <p:nvPr/>
        </p:nvSpPr>
        <p:spPr>
          <a:xfrm>
            <a:off x="457944" y="470380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10000"/>
            </a:pPr>
            <a:r>
              <a:rPr lang="en-US" dirty="0" smtClean="0"/>
              <a:t>Request</a:t>
            </a:r>
          </a:p>
        </p:txBody>
      </p:sp>
      <p:sp>
        <p:nvSpPr>
          <p:cNvPr id="7" name="TextBox 23"/>
          <p:cNvSpPr txBox="1"/>
          <p:nvPr/>
        </p:nvSpPr>
        <p:spPr>
          <a:xfrm>
            <a:off x="381000" y="51054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10000"/>
            </a:pPr>
            <a:r>
              <a:rPr lang="en-US" dirty="0" smtClean="0"/>
              <a:t>Response</a:t>
            </a:r>
          </a:p>
        </p:txBody>
      </p:sp>
      <p:sp>
        <p:nvSpPr>
          <p:cNvPr id="8" name="Can 7"/>
          <p:cNvSpPr/>
          <p:nvPr/>
        </p:nvSpPr>
        <p:spPr>
          <a:xfrm>
            <a:off x="7034457" y="4375666"/>
            <a:ext cx="1295400" cy="1154668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Persistence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(typically a database)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67817" y="4876800"/>
            <a:ext cx="371120" cy="0"/>
          </a:xfrm>
          <a:prstGeom prst="straightConnector1">
            <a:avLst/>
          </a:prstGeom>
          <a:ln w="25400">
            <a:solidFill>
              <a:schemeClr val="tx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19094" y="4888468"/>
            <a:ext cx="390880" cy="0"/>
          </a:xfrm>
          <a:prstGeom prst="straightConnector1">
            <a:avLst/>
          </a:prstGeom>
          <a:ln w="25400">
            <a:solidFill>
              <a:schemeClr val="tx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424857" y="5225534"/>
            <a:ext cx="390880" cy="0"/>
          </a:xfrm>
          <a:prstGeom prst="straightConnector1">
            <a:avLst/>
          </a:prstGeom>
          <a:ln w="25400">
            <a:solidFill>
              <a:schemeClr val="tx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44617" y="4818321"/>
            <a:ext cx="371120" cy="0"/>
          </a:xfrm>
          <a:prstGeom prst="straightConnector1">
            <a:avLst/>
          </a:prstGeom>
          <a:ln w="25400">
            <a:solidFill>
              <a:schemeClr val="tx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919094" y="5295452"/>
            <a:ext cx="390880" cy="0"/>
          </a:xfrm>
          <a:prstGeom prst="straightConnector1">
            <a:avLst/>
          </a:prstGeom>
          <a:ln w="25400">
            <a:solidFill>
              <a:schemeClr val="tx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548057" y="5290066"/>
            <a:ext cx="390880" cy="0"/>
          </a:xfrm>
          <a:prstGeom prst="straightConnector1">
            <a:avLst/>
          </a:prstGeom>
          <a:ln w="25400">
            <a:solidFill>
              <a:schemeClr val="tx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0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MVC Design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5" name="Content Placeholder 5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16" y="2413002"/>
            <a:ext cx="1447802" cy="1447802"/>
          </a:xfrm>
          <a:prstGeom prst="rect">
            <a:avLst/>
          </a:prstGeom>
        </p:spPr>
      </p:pic>
      <p:pic>
        <p:nvPicPr>
          <p:cNvPr id="16" name="Content Placeholder 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16" y="3869271"/>
            <a:ext cx="1447802" cy="1447802"/>
          </a:xfrm>
          <a:prstGeom prst="rect">
            <a:avLst/>
          </a:prstGeom>
        </p:spPr>
      </p:pic>
      <p:pic>
        <p:nvPicPr>
          <p:cNvPr id="17" name="Content Placeholder 5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16" y="990600"/>
            <a:ext cx="1447802" cy="14478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6" y="2413002"/>
            <a:ext cx="1260662" cy="13716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4690316" y="1537053"/>
            <a:ext cx="2514600" cy="1078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23316" y="2905676"/>
            <a:ext cx="1710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47116" y="3213453"/>
            <a:ext cx="17280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85216" y="2600876"/>
            <a:ext cx="1651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10000"/>
            </a:pPr>
            <a:r>
              <a:rPr lang="en-US" sz="1400" dirty="0" smtClean="0"/>
              <a:t>1. HTTP Request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2732" y="3183014"/>
            <a:ext cx="1651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10000"/>
            </a:pPr>
            <a:r>
              <a:rPr lang="en-US" sz="1400" dirty="0" smtClean="0"/>
              <a:t>6. HTTP Response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69082" y="3770764"/>
            <a:ext cx="1651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10000"/>
            </a:pPr>
            <a:r>
              <a:rPr lang="en-US" sz="1400" b="1" dirty="0" smtClean="0"/>
              <a:t>Controller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16615" y="2311957"/>
            <a:ext cx="1651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10000"/>
            </a:pPr>
            <a:r>
              <a:rPr lang="en-US" sz="1400" b="1" dirty="0" smtClean="0"/>
              <a:t>Model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16615" y="5194653"/>
            <a:ext cx="1651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10000"/>
            </a:pPr>
            <a:r>
              <a:rPr lang="en-US" sz="1400" b="1" dirty="0" smtClean="0"/>
              <a:t>View</a:t>
            </a:r>
          </a:p>
        </p:txBody>
      </p:sp>
      <p:sp>
        <p:nvSpPr>
          <p:cNvPr id="27" name="TextBox 28"/>
          <p:cNvSpPr txBox="1"/>
          <p:nvPr/>
        </p:nvSpPr>
        <p:spPr>
          <a:xfrm rot="20225174">
            <a:off x="5218459" y="2367645"/>
            <a:ext cx="1651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10000"/>
            </a:pPr>
            <a:r>
              <a:rPr lang="en-US" sz="1400" dirty="0" smtClean="0"/>
              <a:t>3. Resultant data</a:t>
            </a:r>
          </a:p>
        </p:txBody>
      </p:sp>
      <p:sp>
        <p:nvSpPr>
          <p:cNvPr id="28" name="TextBox 29"/>
          <p:cNvSpPr txBox="1"/>
          <p:nvPr/>
        </p:nvSpPr>
        <p:spPr>
          <a:xfrm rot="20251691">
            <a:off x="4594132" y="1834462"/>
            <a:ext cx="247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10000"/>
            </a:pPr>
            <a:r>
              <a:rPr lang="en-US" sz="1400" dirty="0" smtClean="0"/>
              <a:t>2. Pass incoming parameters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690316" y="1900343"/>
            <a:ext cx="2514600" cy="1056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90316" y="3286663"/>
            <a:ext cx="2514600" cy="1052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3"/>
          <p:cNvSpPr txBox="1"/>
          <p:nvPr/>
        </p:nvSpPr>
        <p:spPr>
          <a:xfrm rot="1346140">
            <a:off x="5240737" y="3581834"/>
            <a:ext cx="1651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10000"/>
            </a:pPr>
            <a:r>
              <a:rPr lang="en-US" sz="1400" dirty="0" smtClean="0"/>
              <a:t>4. Pass Model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690316" y="3649953"/>
            <a:ext cx="2514600" cy="1056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5"/>
          <p:cNvSpPr txBox="1"/>
          <p:nvPr/>
        </p:nvSpPr>
        <p:spPr>
          <a:xfrm rot="1354411">
            <a:off x="4818233" y="4166728"/>
            <a:ext cx="2186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10000"/>
            </a:pPr>
            <a:r>
              <a:rPr lang="en-US" sz="1400" dirty="0" smtClean="0"/>
              <a:t>5. GUI content (HTML)</a:t>
            </a:r>
          </a:p>
        </p:txBody>
      </p:sp>
    </p:spTree>
    <p:extLst>
      <p:ext uri="{BB962C8B-B14F-4D97-AF65-F5344CB8AC3E}">
        <p14:creationId xmlns:p14="http://schemas.microsoft.com/office/powerpoint/2010/main" val="35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Build and Test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400" y="871487"/>
            <a:ext cx="80010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Build Pre-requisite:</a:t>
            </a:r>
          </a:p>
          <a:p>
            <a:pPr marL="742950" lvl="1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Visual </a:t>
            </a:r>
            <a:r>
              <a:rPr lang="en-US" sz="2000" dirty="0">
                <a:solidFill>
                  <a:schemeClr val="tx2"/>
                </a:solidFill>
              </a:rPr>
              <a:t>Studio 2013 Update </a:t>
            </a:r>
            <a:r>
              <a:rPr lang="en-US" sz="2000" dirty="0" smtClean="0">
                <a:solidFill>
                  <a:schemeClr val="tx2"/>
                </a:solidFill>
              </a:rPr>
              <a:t>3 with following mandatory features:</a:t>
            </a:r>
          </a:p>
          <a:p>
            <a:pPr marL="1200150" lvl="2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Microsoft SQL Server Data Tools</a:t>
            </a:r>
          </a:p>
          <a:p>
            <a:pPr marL="1200150" lvl="2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Microsoft Web Developer Tools</a:t>
            </a:r>
          </a:p>
          <a:p>
            <a:pPr marL="285750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Build</a:t>
            </a:r>
          </a:p>
          <a:p>
            <a:pPr marL="742950" lvl="1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</a:rPr>
              <a:t>Checkout code and open the code in Visual </a:t>
            </a:r>
            <a:r>
              <a:rPr lang="en-US" sz="2000" dirty="0" smtClean="0">
                <a:solidFill>
                  <a:schemeClr val="tx2"/>
                </a:solidFill>
              </a:rPr>
              <a:t>Studio </a:t>
            </a:r>
            <a:r>
              <a:rPr lang="en-US" sz="2000" dirty="0">
                <a:solidFill>
                  <a:schemeClr val="tx2"/>
                </a:solidFill>
              </a:rPr>
              <a:t>2013 Update 4</a:t>
            </a:r>
          </a:p>
          <a:p>
            <a:pPr marL="742950" lvl="1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Go to BUILD menu, choose “Build Solution”</a:t>
            </a:r>
          </a:p>
          <a:p>
            <a:pPr marL="285750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Test</a:t>
            </a:r>
          </a:p>
          <a:p>
            <a:pPr marL="742950" lvl="1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Ensure full privileges full project folder</a:t>
            </a:r>
          </a:p>
          <a:p>
            <a:pPr marL="742950" lvl="1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Go to DEBUG menu, choose “Start Without Debugging”</a:t>
            </a:r>
          </a:p>
          <a:p>
            <a:pPr marL="742950" lvl="1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URL opens in default browser with default login page</a:t>
            </a:r>
          </a:p>
          <a:p>
            <a:pPr marL="742950" lvl="1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Login with default management user:</a:t>
            </a:r>
          </a:p>
          <a:p>
            <a:pPr marL="1200150" lvl="2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User – </a:t>
            </a:r>
            <a:r>
              <a:rPr lang="en-US" sz="1600" dirty="0" smtClean="0">
                <a:solidFill>
                  <a:schemeClr val="tx2"/>
                </a:solidFill>
                <a:hlinkClick r:id="rId2"/>
              </a:rPr>
              <a:t>admin@pma.com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1200150" lvl="2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Password – Admin@123a</a:t>
            </a:r>
          </a:p>
          <a:p>
            <a:pPr marL="2571750" lvl="5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NOTE: </a:t>
            </a:r>
          </a:p>
          <a:p>
            <a:pPr marL="3028950" lvl="6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Cross browser compatibility</a:t>
            </a:r>
          </a:p>
          <a:p>
            <a:pPr marL="3028950" lvl="6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Mobile compatibility</a:t>
            </a:r>
          </a:p>
          <a:p>
            <a:pPr marL="742950" lvl="1" indent="-285750">
              <a:buSzPct val="110000"/>
              <a:buFont typeface="Arial" panose="020B0604020202020204" pitchFamily="34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742950" lvl="1" indent="-285750">
              <a:buSzPct val="110000"/>
              <a:buFont typeface="Arial" panose="020B0604020202020204" pitchFamily="34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SzPct val="110000"/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742950" lvl="1" indent="-285750">
              <a:buSzPct val="110000"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742950" lvl="1" indent="-285750">
              <a:buSzPct val="110000"/>
              <a:buFont typeface="Arial" panose="020B0604020202020204" pitchFamily="34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742950" lvl="1" indent="-285750">
              <a:buSzPct val="110000"/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2"/>
              </a:solidFill>
            </a:endParaRPr>
          </a:p>
          <a:p>
            <a:pPr lvl="1"/>
            <a:endParaRPr lang="en-US" sz="1600" b="1" dirty="0">
              <a:solidFill>
                <a:schemeClr val="tx2"/>
              </a:solidFill>
            </a:endParaRPr>
          </a:p>
          <a:p>
            <a:pPr>
              <a:buSzPct val="110000"/>
              <a:defRPr/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6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492</TotalTime>
  <Words>724</Words>
  <Application>Microsoft Office PowerPoint</Application>
  <PresentationFormat>On-screen Show (4:3)</PresentationFormat>
  <Paragraphs>178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Project Management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Symantec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fsf</dc:title>
  <dc:creator>Windows User</dc:creator>
  <cp:lastModifiedBy>Windows User</cp:lastModifiedBy>
  <cp:revision>135</cp:revision>
  <dcterms:created xsi:type="dcterms:W3CDTF">2015-10-31T07:30:58Z</dcterms:created>
  <dcterms:modified xsi:type="dcterms:W3CDTF">2015-11-01T11:08:44Z</dcterms:modified>
</cp:coreProperties>
</file>