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1" r:id="rId6"/>
    <p:sldId id="262" r:id="rId7"/>
    <p:sldId id="263" r:id="rId8"/>
    <p:sldId id="264" r:id="rId9"/>
    <p:sldId id="265" r:id="rId10"/>
    <p:sldId id="266" r:id="rId11"/>
    <p:sldId id="267" r:id="rId12"/>
    <p:sldId id="270"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191" autoAdjust="0"/>
  </p:normalViewPr>
  <p:slideViewPr>
    <p:cSldViewPr snapToGrid="0">
      <p:cViewPr varScale="1">
        <p:scale>
          <a:sx n="75" d="100"/>
          <a:sy n="75" d="100"/>
        </p:scale>
        <p:origin x="97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3E38BD-73C3-411E-8975-B5DB4D1A3A2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A2CF48F-B90E-4DBD-8B1E-CF686A59BD95}">
      <dgm:prSet/>
      <dgm:spPr/>
      <dgm:t>
        <a:bodyPr/>
        <a:lstStyle/>
        <a:p>
          <a:r>
            <a:rPr lang="en-US"/>
            <a:t>Genre by popularity</a:t>
          </a:r>
        </a:p>
      </dgm:t>
    </dgm:pt>
    <dgm:pt modelId="{3A885E77-9D47-42EB-A5AC-5E8A33170C38}" type="parTrans" cxnId="{1D274BF1-4646-4487-B9AB-02267399FA41}">
      <dgm:prSet/>
      <dgm:spPr/>
      <dgm:t>
        <a:bodyPr/>
        <a:lstStyle/>
        <a:p>
          <a:endParaRPr lang="en-US"/>
        </a:p>
      </dgm:t>
    </dgm:pt>
    <dgm:pt modelId="{5D816D7E-91E7-43A4-85F2-8F9BA762B616}" type="sibTrans" cxnId="{1D274BF1-4646-4487-B9AB-02267399FA41}">
      <dgm:prSet/>
      <dgm:spPr/>
      <dgm:t>
        <a:bodyPr/>
        <a:lstStyle/>
        <a:p>
          <a:endParaRPr lang="en-US"/>
        </a:p>
      </dgm:t>
    </dgm:pt>
    <dgm:pt modelId="{88AE7764-E663-4C2A-82C6-9EFAC5AE5BDC}">
      <dgm:prSet/>
      <dgm:spPr/>
      <dgm:t>
        <a:bodyPr/>
        <a:lstStyle/>
        <a:p>
          <a:r>
            <a:rPr lang="en-US"/>
            <a:t>Release Date and month</a:t>
          </a:r>
        </a:p>
      </dgm:t>
    </dgm:pt>
    <dgm:pt modelId="{806E4D0E-647C-444F-92A1-8B917F2E74EC}" type="parTrans" cxnId="{C436A404-17B5-42B7-AC1C-548762F03F75}">
      <dgm:prSet/>
      <dgm:spPr/>
      <dgm:t>
        <a:bodyPr/>
        <a:lstStyle/>
        <a:p>
          <a:endParaRPr lang="en-US"/>
        </a:p>
      </dgm:t>
    </dgm:pt>
    <dgm:pt modelId="{D73B9574-ADC2-40DA-BA22-D6CF87900D71}" type="sibTrans" cxnId="{C436A404-17B5-42B7-AC1C-548762F03F75}">
      <dgm:prSet/>
      <dgm:spPr/>
      <dgm:t>
        <a:bodyPr/>
        <a:lstStyle/>
        <a:p>
          <a:endParaRPr lang="en-US"/>
        </a:p>
      </dgm:t>
    </dgm:pt>
    <dgm:pt modelId="{0A643150-DD74-4A58-9B84-3978D7E7F44E}">
      <dgm:prSet/>
      <dgm:spPr/>
      <dgm:t>
        <a:bodyPr/>
        <a:lstStyle/>
        <a:p>
          <a:r>
            <a:rPr lang="en-US"/>
            <a:t>Run time</a:t>
          </a:r>
        </a:p>
      </dgm:t>
    </dgm:pt>
    <dgm:pt modelId="{141C8DAB-9D11-4190-9C39-9D4E4BC28908}" type="parTrans" cxnId="{D870D22B-59F8-4BC6-94EB-3B70ED8B246E}">
      <dgm:prSet/>
      <dgm:spPr/>
      <dgm:t>
        <a:bodyPr/>
        <a:lstStyle/>
        <a:p>
          <a:endParaRPr lang="en-US"/>
        </a:p>
      </dgm:t>
    </dgm:pt>
    <dgm:pt modelId="{D6998035-BAC9-4D75-AB8D-7B0B0DB4C00B}" type="sibTrans" cxnId="{D870D22B-59F8-4BC6-94EB-3B70ED8B246E}">
      <dgm:prSet/>
      <dgm:spPr/>
      <dgm:t>
        <a:bodyPr/>
        <a:lstStyle/>
        <a:p>
          <a:endParaRPr lang="en-US"/>
        </a:p>
      </dgm:t>
    </dgm:pt>
    <dgm:pt modelId="{158A791B-70EC-4213-B082-AA94676F1B7D}" type="pres">
      <dgm:prSet presAssocID="{503E38BD-73C3-411E-8975-B5DB4D1A3A22}" presName="root" presStyleCnt="0">
        <dgm:presLayoutVars>
          <dgm:dir/>
          <dgm:resizeHandles val="exact"/>
        </dgm:presLayoutVars>
      </dgm:prSet>
      <dgm:spPr/>
    </dgm:pt>
    <dgm:pt modelId="{290D0D11-A66E-4E3A-8601-8061D706E229}" type="pres">
      <dgm:prSet presAssocID="{1A2CF48F-B90E-4DBD-8B1E-CF686A59BD95}" presName="compNode" presStyleCnt="0"/>
      <dgm:spPr/>
    </dgm:pt>
    <dgm:pt modelId="{89AAA6A4-A6E4-40B1-993A-317F6A7D0240}" type="pres">
      <dgm:prSet presAssocID="{1A2CF48F-B90E-4DBD-8B1E-CF686A59BD95}" presName="bgRect" presStyleLbl="bgShp" presStyleIdx="0" presStyleCnt="3"/>
      <dgm:spPr/>
    </dgm:pt>
    <dgm:pt modelId="{36EA5AF6-F793-4D89-A3DA-5A1E24D5C2F0}" type="pres">
      <dgm:prSet presAssocID="{1A2CF48F-B90E-4DBD-8B1E-CF686A59BD9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usic"/>
        </a:ext>
      </dgm:extLst>
    </dgm:pt>
    <dgm:pt modelId="{DF03F0DC-1EE9-4F54-A982-C6DF4AB9064E}" type="pres">
      <dgm:prSet presAssocID="{1A2CF48F-B90E-4DBD-8B1E-CF686A59BD95}" presName="spaceRect" presStyleCnt="0"/>
      <dgm:spPr/>
    </dgm:pt>
    <dgm:pt modelId="{0FFA3CA0-0D4A-4E6F-8E99-45C3408286FE}" type="pres">
      <dgm:prSet presAssocID="{1A2CF48F-B90E-4DBD-8B1E-CF686A59BD95}" presName="parTx" presStyleLbl="revTx" presStyleIdx="0" presStyleCnt="3">
        <dgm:presLayoutVars>
          <dgm:chMax val="0"/>
          <dgm:chPref val="0"/>
        </dgm:presLayoutVars>
      </dgm:prSet>
      <dgm:spPr/>
    </dgm:pt>
    <dgm:pt modelId="{9024489B-83CA-4E0E-AEA9-AD6C1EDFCF46}" type="pres">
      <dgm:prSet presAssocID="{5D816D7E-91E7-43A4-85F2-8F9BA762B616}" presName="sibTrans" presStyleCnt="0"/>
      <dgm:spPr/>
    </dgm:pt>
    <dgm:pt modelId="{538A7E14-2E1F-47EE-B80F-EA0E6E1B89E0}" type="pres">
      <dgm:prSet presAssocID="{88AE7764-E663-4C2A-82C6-9EFAC5AE5BDC}" presName="compNode" presStyleCnt="0"/>
      <dgm:spPr/>
    </dgm:pt>
    <dgm:pt modelId="{1B04138E-88C0-44A0-A481-B87840B85F46}" type="pres">
      <dgm:prSet presAssocID="{88AE7764-E663-4C2A-82C6-9EFAC5AE5BDC}" presName="bgRect" presStyleLbl="bgShp" presStyleIdx="1" presStyleCnt="3"/>
      <dgm:spPr/>
    </dgm:pt>
    <dgm:pt modelId="{B481FB49-D4BF-475E-917B-C42A18696849}" type="pres">
      <dgm:prSet presAssocID="{88AE7764-E663-4C2A-82C6-9EFAC5AE5BD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ily Calendar"/>
        </a:ext>
      </dgm:extLst>
    </dgm:pt>
    <dgm:pt modelId="{FC23B634-6B4A-46C7-ABF2-3046CA2103FC}" type="pres">
      <dgm:prSet presAssocID="{88AE7764-E663-4C2A-82C6-9EFAC5AE5BDC}" presName="spaceRect" presStyleCnt="0"/>
      <dgm:spPr/>
    </dgm:pt>
    <dgm:pt modelId="{025FD0CF-EF52-465F-B33A-39819059CCC9}" type="pres">
      <dgm:prSet presAssocID="{88AE7764-E663-4C2A-82C6-9EFAC5AE5BDC}" presName="parTx" presStyleLbl="revTx" presStyleIdx="1" presStyleCnt="3">
        <dgm:presLayoutVars>
          <dgm:chMax val="0"/>
          <dgm:chPref val="0"/>
        </dgm:presLayoutVars>
      </dgm:prSet>
      <dgm:spPr/>
    </dgm:pt>
    <dgm:pt modelId="{73B06FDE-DC63-477B-BFA4-6777E6AED7AB}" type="pres">
      <dgm:prSet presAssocID="{D73B9574-ADC2-40DA-BA22-D6CF87900D71}" presName="sibTrans" presStyleCnt="0"/>
      <dgm:spPr/>
    </dgm:pt>
    <dgm:pt modelId="{A42A2B38-DA2D-4450-8FF1-B36A72A6B5EF}" type="pres">
      <dgm:prSet presAssocID="{0A643150-DD74-4A58-9B84-3978D7E7F44E}" presName="compNode" presStyleCnt="0"/>
      <dgm:spPr/>
    </dgm:pt>
    <dgm:pt modelId="{87508879-9DB5-49BC-81B0-BC1C64A056FD}" type="pres">
      <dgm:prSet presAssocID="{0A643150-DD74-4A58-9B84-3978D7E7F44E}" presName="bgRect" presStyleLbl="bgShp" presStyleIdx="2" presStyleCnt="3"/>
      <dgm:spPr/>
    </dgm:pt>
    <dgm:pt modelId="{2382A0B9-1CB7-40FF-A0AC-48C13D05881D}" type="pres">
      <dgm:prSet presAssocID="{0A643150-DD74-4A58-9B84-3978D7E7F44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un"/>
        </a:ext>
      </dgm:extLst>
    </dgm:pt>
    <dgm:pt modelId="{375551FC-69CA-4ED6-B066-9216D0C7FF67}" type="pres">
      <dgm:prSet presAssocID="{0A643150-DD74-4A58-9B84-3978D7E7F44E}" presName="spaceRect" presStyleCnt="0"/>
      <dgm:spPr/>
    </dgm:pt>
    <dgm:pt modelId="{FA6D723E-E362-4698-ACF1-5B56AC62A1BB}" type="pres">
      <dgm:prSet presAssocID="{0A643150-DD74-4A58-9B84-3978D7E7F44E}" presName="parTx" presStyleLbl="revTx" presStyleIdx="2" presStyleCnt="3">
        <dgm:presLayoutVars>
          <dgm:chMax val="0"/>
          <dgm:chPref val="0"/>
        </dgm:presLayoutVars>
      </dgm:prSet>
      <dgm:spPr/>
    </dgm:pt>
  </dgm:ptLst>
  <dgm:cxnLst>
    <dgm:cxn modelId="{C436A404-17B5-42B7-AC1C-548762F03F75}" srcId="{503E38BD-73C3-411E-8975-B5DB4D1A3A22}" destId="{88AE7764-E663-4C2A-82C6-9EFAC5AE5BDC}" srcOrd="1" destOrd="0" parTransId="{806E4D0E-647C-444F-92A1-8B917F2E74EC}" sibTransId="{D73B9574-ADC2-40DA-BA22-D6CF87900D71}"/>
    <dgm:cxn modelId="{D870D22B-59F8-4BC6-94EB-3B70ED8B246E}" srcId="{503E38BD-73C3-411E-8975-B5DB4D1A3A22}" destId="{0A643150-DD74-4A58-9B84-3978D7E7F44E}" srcOrd="2" destOrd="0" parTransId="{141C8DAB-9D11-4190-9C39-9D4E4BC28908}" sibTransId="{D6998035-BAC9-4D75-AB8D-7B0B0DB4C00B}"/>
    <dgm:cxn modelId="{D46BCA32-D5EE-4305-A406-36E0460A4F44}" type="presOf" srcId="{1A2CF48F-B90E-4DBD-8B1E-CF686A59BD95}" destId="{0FFA3CA0-0D4A-4E6F-8E99-45C3408286FE}" srcOrd="0" destOrd="0" presId="urn:microsoft.com/office/officeart/2018/2/layout/IconVerticalSolidList"/>
    <dgm:cxn modelId="{7DF9A582-1AD1-48F0-8AFA-7CD28701D3BC}" type="presOf" srcId="{503E38BD-73C3-411E-8975-B5DB4D1A3A22}" destId="{158A791B-70EC-4213-B082-AA94676F1B7D}" srcOrd="0" destOrd="0" presId="urn:microsoft.com/office/officeart/2018/2/layout/IconVerticalSolidList"/>
    <dgm:cxn modelId="{DC398887-9E10-4F1A-AAB4-9A623775066A}" type="presOf" srcId="{0A643150-DD74-4A58-9B84-3978D7E7F44E}" destId="{FA6D723E-E362-4698-ACF1-5B56AC62A1BB}" srcOrd="0" destOrd="0" presId="urn:microsoft.com/office/officeart/2018/2/layout/IconVerticalSolidList"/>
    <dgm:cxn modelId="{5A7235CC-4D35-4735-BC77-D6D8D32A9337}" type="presOf" srcId="{88AE7764-E663-4C2A-82C6-9EFAC5AE5BDC}" destId="{025FD0CF-EF52-465F-B33A-39819059CCC9}" srcOrd="0" destOrd="0" presId="urn:microsoft.com/office/officeart/2018/2/layout/IconVerticalSolidList"/>
    <dgm:cxn modelId="{1D274BF1-4646-4487-B9AB-02267399FA41}" srcId="{503E38BD-73C3-411E-8975-B5DB4D1A3A22}" destId="{1A2CF48F-B90E-4DBD-8B1E-CF686A59BD95}" srcOrd="0" destOrd="0" parTransId="{3A885E77-9D47-42EB-A5AC-5E8A33170C38}" sibTransId="{5D816D7E-91E7-43A4-85F2-8F9BA762B616}"/>
    <dgm:cxn modelId="{B15D78C3-8C5F-4FBA-AED2-6F2B7CAA6FEA}" type="presParOf" srcId="{158A791B-70EC-4213-B082-AA94676F1B7D}" destId="{290D0D11-A66E-4E3A-8601-8061D706E229}" srcOrd="0" destOrd="0" presId="urn:microsoft.com/office/officeart/2018/2/layout/IconVerticalSolidList"/>
    <dgm:cxn modelId="{935D600B-9C09-4F62-B5FF-CB9F36EE0E53}" type="presParOf" srcId="{290D0D11-A66E-4E3A-8601-8061D706E229}" destId="{89AAA6A4-A6E4-40B1-993A-317F6A7D0240}" srcOrd="0" destOrd="0" presId="urn:microsoft.com/office/officeart/2018/2/layout/IconVerticalSolidList"/>
    <dgm:cxn modelId="{D601E144-38C6-4353-8789-3652C2D00174}" type="presParOf" srcId="{290D0D11-A66E-4E3A-8601-8061D706E229}" destId="{36EA5AF6-F793-4D89-A3DA-5A1E24D5C2F0}" srcOrd="1" destOrd="0" presId="urn:microsoft.com/office/officeart/2018/2/layout/IconVerticalSolidList"/>
    <dgm:cxn modelId="{6B404E76-4C55-4600-9FB4-BE4863C7F1E5}" type="presParOf" srcId="{290D0D11-A66E-4E3A-8601-8061D706E229}" destId="{DF03F0DC-1EE9-4F54-A982-C6DF4AB9064E}" srcOrd="2" destOrd="0" presId="urn:microsoft.com/office/officeart/2018/2/layout/IconVerticalSolidList"/>
    <dgm:cxn modelId="{90DF841D-B2FB-49CD-AB15-1581B1C6E3AC}" type="presParOf" srcId="{290D0D11-A66E-4E3A-8601-8061D706E229}" destId="{0FFA3CA0-0D4A-4E6F-8E99-45C3408286FE}" srcOrd="3" destOrd="0" presId="urn:microsoft.com/office/officeart/2018/2/layout/IconVerticalSolidList"/>
    <dgm:cxn modelId="{4D023D7C-D6A7-469E-B379-A82E3095D710}" type="presParOf" srcId="{158A791B-70EC-4213-B082-AA94676F1B7D}" destId="{9024489B-83CA-4E0E-AEA9-AD6C1EDFCF46}" srcOrd="1" destOrd="0" presId="urn:microsoft.com/office/officeart/2018/2/layout/IconVerticalSolidList"/>
    <dgm:cxn modelId="{7C114AD5-C316-40A3-8C7B-40FBFEB4120D}" type="presParOf" srcId="{158A791B-70EC-4213-B082-AA94676F1B7D}" destId="{538A7E14-2E1F-47EE-B80F-EA0E6E1B89E0}" srcOrd="2" destOrd="0" presId="urn:microsoft.com/office/officeart/2018/2/layout/IconVerticalSolidList"/>
    <dgm:cxn modelId="{B3452C9F-FD3F-48FD-94C9-870FC79A0CF4}" type="presParOf" srcId="{538A7E14-2E1F-47EE-B80F-EA0E6E1B89E0}" destId="{1B04138E-88C0-44A0-A481-B87840B85F46}" srcOrd="0" destOrd="0" presId="urn:microsoft.com/office/officeart/2018/2/layout/IconVerticalSolidList"/>
    <dgm:cxn modelId="{343950B8-01AF-4B4C-8179-4B7CF65A02C4}" type="presParOf" srcId="{538A7E14-2E1F-47EE-B80F-EA0E6E1B89E0}" destId="{B481FB49-D4BF-475E-917B-C42A18696849}" srcOrd="1" destOrd="0" presId="urn:microsoft.com/office/officeart/2018/2/layout/IconVerticalSolidList"/>
    <dgm:cxn modelId="{4F3B2CB7-910C-4D19-AD29-A79CEF963FB4}" type="presParOf" srcId="{538A7E14-2E1F-47EE-B80F-EA0E6E1B89E0}" destId="{FC23B634-6B4A-46C7-ABF2-3046CA2103FC}" srcOrd="2" destOrd="0" presId="urn:microsoft.com/office/officeart/2018/2/layout/IconVerticalSolidList"/>
    <dgm:cxn modelId="{F4EAC20F-C4B1-4345-AEA2-716EA241745B}" type="presParOf" srcId="{538A7E14-2E1F-47EE-B80F-EA0E6E1B89E0}" destId="{025FD0CF-EF52-465F-B33A-39819059CCC9}" srcOrd="3" destOrd="0" presId="urn:microsoft.com/office/officeart/2018/2/layout/IconVerticalSolidList"/>
    <dgm:cxn modelId="{832DC24B-6A8F-4D1E-9B89-0E9075CD0D39}" type="presParOf" srcId="{158A791B-70EC-4213-B082-AA94676F1B7D}" destId="{73B06FDE-DC63-477B-BFA4-6777E6AED7AB}" srcOrd="3" destOrd="0" presId="urn:microsoft.com/office/officeart/2018/2/layout/IconVerticalSolidList"/>
    <dgm:cxn modelId="{33C3A334-4A15-461E-AC5A-D36C4A5DB24F}" type="presParOf" srcId="{158A791B-70EC-4213-B082-AA94676F1B7D}" destId="{A42A2B38-DA2D-4450-8FF1-B36A72A6B5EF}" srcOrd="4" destOrd="0" presId="urn:microsoft.com/office/officeart/2018/2/layout/IconVerticalSolidList"/>
    <dgm:cxn modelId="{D6D82990-76D3-4AA4-B9DB-B825251E1827}" type="presParOf" srcId="{A42A2B38-DA2D-4450-8FF1-B36A72A6B5EF}" destId="{87508879-9DB5-49BC-81B0-BC1C64A056FD}" srcOrd="0" destOrd="0" presId="urn:microsoft.com/office/officeart/2018/2/layout/IconVerticalSolidList"/>
    <dgm:cxn modelId="{8F5A4E82-CC2D-4CCA-AEAE-B4D2F24045FF}" type="presParOf" srcId="{A42A2B38-DA2D-4450-8FF1-B36A72A6B5EF}" destId="{2382A0B9-1CB7-40FF-A0AC-48C13D05881D}" srcOrd="1" destOrd="0" presId="urn:microsoft.com/office/officeart/2018/2/layout/IconVerticalSolidList"/>
    <dgm:cxn modelId="{2F8D54AC-E169-4A6D-B181-87BE3967D212}" type="presParOf" srcId="{A42A2B38-DA2D-4450-8FF1-B36A72A6B5EF}" destId="{375551FC-69CA-4ED6-B066-9216D0C7FF67}" srcOrd="2" destOrd="0" presId="urn:microsoft.com/office/officeart/2018/2/layout/IconVerticalSolidList"/>
    <dgm:cxn modelId="{282C0744-47FF-4E9E-AD2B-029936929A8B}" type="presParOf" srcId="{A42A2B38-DA2D-4450-8FF1-B36A72A6B5EF}" destId="{FA6D723E-E362-4698-ACF1-5B56AC62A1B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AAA6A4-A6E4-40B1-993A-317F6A7D0240}">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EA5AF6-F793-4D89-A3DA-5A1E24D5C2F0}">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FA3CA0-0D4A-4E6F-8E99-45C3408286FE}">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Genre by popularity</a:t>
          </a:r>
        </a:p>
      </dsp:txBody>
      <dsp:txXfrm>
        <a:off x="1941716" y="718"/>
        <a:ext cx="4571887" cy="1681139"/>
      </dsp:txXfrm>
    </dsp:sp>
    <dsp:sp modelId="{1B04138E-88C0-44A0-A481-B87840B85F46}">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81FB49-D4BF-475E-917B-C42A18696849}">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5FD0CF-EF52-465F-B33A-39819059CCC9}">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Release Date and month</a:t>
          </a:r>
        </a:p>
      </dsp:txBody>
      <dsp:txXfrm>
        <a:off x="1941716" y="2102143"/>
        <a:ext cx="4571887" cy="1681139"/>
      </dsp:txXfrm>
    </dsp:sp>
    <dsp:sp modelId="{87508879-9DB5-49BC-81B0-BC1C64A056FD}">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82A0B9-1CB7-40FF-A0AC-48C13D05881D}">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6D723E-E362-4698-ACF1-5B56AC62A1BB}">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Run time</a:t>
          </a:r>
        </a:p>
      </dsp:txBody>
      <dsp:txXfrm>
        <a:off x="1941716" y="4203567"/>
        <a:ext cx="4571887" cy="168113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2F55-A186-4896-8051-FF37E6FAF2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23E193-BF96-45DD-832A-6C81E610B1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EFFA4B-284F-4AFB-9C5F-B7B2DD295E83}"/>
              </a:ext>
            </a:extLst>
          </p:cNvPr>
          <p:cNvSpPr>
            <a:spLocks noGrp="1"/>
          </p:cNvSpPr>
          <p:nvPr>
            <p:ph type="dt" sz="half" idx="10"/>
          </p:nvPr>
        </p:nvSpPr>
        <p:spPr/>
        <p:txBody>
          <a:bodyPr/>
          <a:lstStyle/>
          <a:p>
            <a:fld id="{2B43950F-551A-4355-96A1-A9A55B967A89}" type="datetimeFigureOut">
              <a:rPr lang="en-US" smtClean="0"/>
              <a:t>7/11/2020</a:t>
            </a:fld>
            <a:endParaRPr lang="en-US"/>
          </a:p>
        </p:txBody>
      </p:sp>
      <p:sp>
        <p:nvSpPr>
          <p:cNvPr id="5" name="Footer Placeholder 4">
            <a:extLst>
              <a:ext uri="{FF2B5EF4-FFF2-40B4-BE49-F238E27FC236}">
                <a16:creationId xmlns:a16="http://schemas.microsoft.com/office/drawing/2014/main" id="{CCD82394-5135-4E18-9EBA-C33336808F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48DFD7-82F5-426B-9D48-E7248DE5F0FB}"/>
              </a:ext>
            </a:extLst>
          </p:cNvPr>
          <p:cNvSpPr>
            <a:spLocks noGrp="1"/>
          </p:cNvSpPr>
          <p:nvPr>
            <p:ph type="sldNum" sz="quarter" idx="12"/>
          </p:nvPr>
        </p:nvSpPr>
        <p:spPr/>
        <p:txBody>
          <a:bodyPr/>
          <a:lstStyle/>
          <a:p>
            <a:fld id="{4EF00D7F-1879-4482-820E-11B6FEA7E8E4}" type="slidenum">
              <a:rPr lang="en-US" smtClean="0"/>
              <a:t>‹#›</a:t>
            </a:fld>
            <a:endParaRPr lang="en-US"/>
          </a:p>
        </p:txBody>
      </p:sp>
    </p:spTree>
    <p:extLst>
      <p:ext uri="{BB962C8B-B14F-4D97-AF65-F5344CB8AC3E}">
        <p14:creationId xmlns:p14="http://schemas.microsoft.com/office/powerpoint/2010/main" val="3683127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6CC7C-C098-4ED6-976D-11F17AE88C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018365-F16E-4FC7-B706-EC6FF74F88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7A2640-6F81-4DD9-B39E-8782B3385915}"/>
              </a:ext>
            </a:extLst>
          </p:cNvPr>
          <p:cNvSpPr>
            <a:spLocks noGrp="1"/>
          </p:cNvSpPr>
          <p:nvPr>
            <p:ph type="dt" sz="half" idx="10"/>
          </p:nvPr>
        </p:nvSpPr>
        <p:spPr/>
        <p:txBody>
          <a:bodyPr/>
          <a:lstStyle/>
          <a:p>
            <a:fld id="{2B43950F-551A-4355-96A1-A9A55B967A89}" type="datetimeFigureOut">
              <a:rPr lang="en-US" smtClean="0"/>
              <a:t>7/11/2020</a:t>
            </a:fld>
            <a:endParaRPr lang="en-US"/>
          </a:p>
        </p:txBody>
      </p:sp>
      <p:sp>
        <p:nvSpPr>
          <p:cNvPr id="5" name="Footer Placeholder 4">
            <a:extLst>
              <a:ext uri="{FF2B5EF4-FFF2-40B4-BE49-F238E27FC236}">
                <a16:creationId xmlns:a16="http://schemas.microsoft.com/office/drawing/2014/main" id="{9DFEC85B-FB51-4E9D-A8ED-742159F2EE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B37DB4-A238-40B0-BCE2-EBA085F8F5F5}"/>
              </a:ext>
            </a:extLst>
          </p:cNvPr>
          <p:cNvSpPr>
            <a:spLocks noGrp="1"/>
          </p:cNvSpPr>
          <p:nvPr>
            <p:ph type="sldNum" sz="quarter" idx="12"/>
          </p:nvPr>
        </p:nvSpPr>
        <p:spPr/>
        <p:txBody>
          <a:bodyPr/>
          <a:lstStyle/>
          <a:p>
            <a:fld id="{4EF00D7F-1879-4482-820E-11B6FEA7E8E4}" type="slidenum">
              <a:rPr lang="en-US" smtClean="0"/>
              <a:t>‹#›</a:t>
            </a:fld>
            <a:endParaRPr lang="en-US"/>
          </a:p>
        </p:txBody>
      </p:sp>
    </p:spTree>
    <p:extLst>
      <p:ext uri="{BB962C8B-B14F-4D97-AF65-F5344CB8AC3E}">
        <p14:creationId xmlns:p14="http://schemas.microsoft.com/office/powerpoint/2010/main" val="3496097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98A4A6-0B4F-4E6D-A688-0C2AEA5103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2CDE89-87B2-4A50-9D90-F4CA09B676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909747-E770-4278-9BF8-C7D80E37C8A2}"/>
              </a:ext>
            </a:extLst>
          </p:cNvPr>
          <p:cNvSpPr>
            <a:spLocks noGrp="1"/>
          </p:cNvSpPr>
          <p:nvPr>
            <p:ph type="dt" sz="half" idx="10"/>
          </p:nvPr>
        </p:nvSpPr>
        <p:spPr/>
        <p:txBody>
          <a:bodyPr/>
          <a:lstStyle/>
          <a:p>
            <a:fld id="{2B43950F-551A-4355-96A1-A9A55B967A89}" type="datetimeFigureOut">
              <a:rPr lang="en-US" smtClean="0"/>
              <a:t>7/11/2020</a:t>
            </a:fld>
            <a:endParaRPr lang="en-US"/>
          </a:p>
        </p:txBody>
      </p:sp>
      <p:sp>
        <p:nvSpPr>
          <p:cNvPr id="5" name="Footer Placeholder 4">
            <a:extLst>
              <a:ext uri="{FF2B5EF4-FFF2-40B4-BE49-F238E27FC236}">
                <a16:creationId xmlns:a16="http://schemas.microsoft.com/office/drawing/2014/main" id="{D6F14E5D-9D04-43BA-9FE8-987474B96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77F4D0-6728-4146-B19B-EA10B266A74F}"/>
              </a:ext>
            </a:extLst>
          </p:cNvPr>
          <p:cNvSpPr>
            <a:spLocks noGrp="1"/>
          </p:cNvSpPr>
          <p:nvPr>
            <p:ph type="sldNum" sz="quarter" idx="12"/>
          </p:nvPr>
        </p:nvSpPr>
        <p:spPr/>
        <p:txBody>
          <a:bodyPr/>
          <a:lstStyle/>
          <a:p>
            <a:fld id="{4EF00D7F-1879-4482-820E-11B6FEA7E8E4}" type="slidenum">
              <a:rPr lang="en-US" smtClean="0"/>
              <a:t>‹#›</a:t>
            </a:fld>
            <a:endParaRPr lang="en-US"/>
          </a:p>
        </p:txBody>
      </p:sp>
    </p:spTree>
    <p:extLst>
      <p:ext uri="{BB962C8B-B14F-4D97-AF65-F5344CB8AC3E}">
        <p14:creationId xmlns:p14="http://schemas.microsoft.com/office/powerpoint/2010/main" val="1676102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DD8EA-8C35-4778-B111-640EF932FD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803B97-83A7-496E-A3B3-55DEB7C345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51BDC0-2C1A-43FB-9EFF-9070768D57DD}"/>
              </a:ext>
            </a:extLst>
          </p:cNvPr>
          <p:cNvSpPr>
            <a:spLocks noGrp="1"/>
          </p:cNvSpPr>
          <p:nvPr>
            <p:ph type="dt" sz="half" idx="10"/>
          </p:nvPr>
        </p:nvSpPr>
        <p:spPr/>
        <p:txBody>
          <a:bodyPr/>
          <a:lstStyle/>
          <a:p>
            <a:fld id="{2B43950F-551A-4355-96A1-A9A55B967A89}" type="datetimeFigureOut">
              <a:rPr lang="en-US" smtClean="0"/>
              <a:t>7/11/2020</a:t>
            </a:fld>
            <a:endParaRPr lang="en-US"/>
          </a:p>
        </p:txBody>
      </p:sp>
      <p:sp>
        <p:nvSpPr>
          <p:cNvPr id="5" name="Footer Placeholder 4">
            <a:extLst>
              <a:ext uri="{FF2B5EF4-FFF2-40B4-BE49-F238E27FC236}">
                <a16:creationId xmlns:a16="http://schemas.microsoft.com/office/drawing/2014/main" id="{632AFD11-3F87-4090-A6FF-10FA496C23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F95982-94DE-4ADF-9BFC-34B9FABC7D5D}"/>
              </a:ext>
            </a:extLst>
          </p:cNvPr>
          <p:cNvSpPr>
            <a:spLocks noGrp="1"/>
          </p:cNvSpPr>
          <p:nvPr>
            <p:ph type="sldNum" sz="quarter" idx="12"/>
          </p:nvPr>
        </p:nvSpPr>
        <p:spPr/>
        <p:txBody>
          <a:bodyPr/>
          <a:lstStyle/>
          <a:p>
            <a:fld id="{4EF00D7F-1879-4482-820E-11B6FEA7E8E4}" type="slidenum">
              <a:rPr lang="en-US" smtClean="0"/>
              <a:t>‹#›</a:t>
            </a:fld>
            <a:endParaRPr lang="en-US"/>
          </a:p>
        </p:txBody>
      </p:sp>
    </p:spTree>
    <p:extLst>
      <p:ext uri="{BB962C8B-B14F-4D97-AF65-F5344CB8AC3E}">
        <p14:creationId xmlns:p14="http://schemas.microsoft.com/office/powerpoint/2010/main" val="3271962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C4602-313A-4D35-A411-5BA86064A2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40BF61-D928-4056-A9CB-617C61C967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DD63D1-FC91-494E-8094-A6CF04B43AB4}"/>
              </a:ext>
            </a:extLst>
          </p:cNvPr>
          <p:cNvSpPr>
            <a:spLocks noGrp="1"/>
          </p:cNvSpPr>
          <p:nvPr>
            <p:ph type="dt" sz="half" idx="10"/>
          </p:nvPr>
        </p:nvSpPr>
        <p:spPr/>
        <p:txBody>
          <a:bodyPr/>
          <a:lstStyle/>
          <a:p>
            <a:fld id="{2B43950F-551A-4355-96A1-A9A55B967A89}" type="datetimeFigureOut">
              <a:rPr lang="en-US" smtClean="0"/>
              <a:t>7/11/2020</a:t>
            </a:fld>
            <a:endParaRPr lang="en-US"/>
          </a:p>
        </p:txBody>
      </p:sp>
      <p:sp>
        <p:nvSpPr>
          <p:cNvPr id="5" name="Footer Placeholder 4">
            <a:extLst>
              <a:ext uri="{FF2B5EF4-FFF2-40B4-BE49-F238E27FC236}">
                <a16:creationId xmlns:a16="http://schemas.microsoft.com/office/drawing/2014/main" id="{AFB161CD-B068-4734-BDC8-E35AEA5FA3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F50B3E-E4B6-44CD-9C35-51BEEAA2D6B3}"/>
              </a:ext>
            </a:extLst>
          </p:cNvPr>
          <p:cNvSpPr>
            <a:spLocks noGrp="1"/>
          </p:cNvSpPr>
          <p:nvPr>
            <p:ph type="sldNum" sz="quarter" idx="12"/>
          </p:nvPr>
        </p:nvSpPr>
        <p:spPr/>
        <p:txBody>
          <a:bodyPr/>
          <a:lstStyle/>
          <a:p>
            <a:fld id="{4EF00D7F-1879-4482-820E-11B6FEA7E8E4}" type="slidenum">
              <a:rPr lang="en-US" smtClean="0"/>
              <a:t>‹#›</a:t>
            </a:fld>
            <a:endParaRPr lang="en-US"/>
          </a:p>
        </p:txBody>
      </p:sp>
    </p:spTree>
    <p:extLst>
      <p:ext uri="{BB962C8B-B14F-4D97-AF65-F5344CB8AC3E}">
        <p14:creationId xmlns:p14="http://schemas.microsoft.com/office/powerpoint/2010/main" val="2813295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FDE0D-4FA3-47D2-BF77-8740A50E71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45F4E9-B8F4-4970-BB51-CA9089573D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A86FC6-6183-4A01-8220-ADAE909E17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886EFC-729F-4E1F-A7F4-450FF0D5F96E}"/>
              </a:ext>
            </a:extLst>
          </p:cNvPr>
          <p:cNvSpPr>
            <a:spLocks noGrp="1"/>
          </p:cNvSpPr>
          <p:nvPr>
            <p:ph type="dt" sz="half" idx="10"/>
          </p:nvPr>
        </p:nvSpPr>
        <p:spPr/>
        <p:txBody>
          <a:bodyPr/>
          <a:lstStyle/>
          <a:p>
            <a:fld id="{2B43950F-551A-4355-96A1-A9A55B967A89}" type="datetimeFigureOut">
              <a:rPr lang="en-US" smtClean="0"/>
              <a:t>7/11/2020</a:t>
            </a:fld>
            <a:endParaRPr lang="en-US"/>
          </a:p>
        </p:txBody>
      </p:sp>
      <p:sp>
        <p:nvSpPr>
          <p:cNvPr id="6" name="Footer Placeholder 5">
            <a:extLst>
              <a:ext uri="{FF2B5EF4-FFF2-40B4-BE49-F238E27FC236}">
                <a16:creationId xmlns:a16="http://schemas.microsoft.com/office/drawing/2014/main" id="{21C15FB4-4A46-434C-9D27-9AD6E17B20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F0772-92E2-4558-80F6-32524789050D}"/>
              </a:ext>
            </a:extLst>
          </p:cNvPr>
          <p:cNvSpPr>
            <a:spLocks noGrp="1"/>
          </p:cNvSpPr>
          <p:nvPr>
            <p:ph type="sldNum" sz="quarter" idx="12"/>
          </p:nvPr>
        </p:nvSpPr>
        <p:spPr/>
        <p:txBody>
          <a:bodyPr/>
          <a:lstStyle/>
          <a:p>
            <a:fld id="{4EF00D7F-1879-4482-820E-11B6FEA7E8E4}" type="slidenum">
              <a:rPr lang="en-US" smtClean="0"/>
              <a:t>‹#›</a:t>
            </a:fld>
            <a:endParaRPr lang="en-US"/>
          </a:p>
        </p:txBody>
      </p:sp>
    </p:spTree>
    <p:extLst>
      <p:ext uri="{BB962C8B-B14F-4D97-AF65-F5344CB8AC3E}">
        <p14:creationId xmlns:p14="http://schemas.microsoft.com/office/powerpoint/2010/main" val="3257039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4CC50-550D-49F4-BE3D-C97A1518F9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C3C2CF-8235-416D-A7AB-BAFBB2B954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9C7E56-0936-46B8-87F9-9E0813CC44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3B56A5-B1E5-468E-A772-3FDC0C62EC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D41A11-476E-46C6-BD00-F4AFAC91B2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16E4E7-2187-40D4-B8B6-E5D7C0A151AF}"/>
              </a:ext>
            </a:extLst>
          </p:cNvPr>
          <p:cNvSpPr>
            <a:spLocks noGrp="1"/>
          </p:cNvSpPr>
          <p:nvPr>
            <p:ph type="dt" sz="half" idx="10"/>
          </p:nvPr>
        </p:nvSpPr>
        <p:spPr/>
        <p:txBody>
          <a:bodyPr/>
          <a:lstStyle/>
          <a:p>
            <a:fld id="{2B43950F-551A-4355-96A1-A9A55B967A89}" type="datetimeFigureOut">
              <a:rPr lang="en-US" smtClean="0"/>
              <a:t>7/11/2020</a:t>
            </a:fld>
            <a:endParaRPr lang="en-US"/>
          </a:p>
        </p:txBody>
      </p:sp>
      <p:sp>
        <p:nvSpPr>
          <p:cNvPr id="8" name="Footer Placeholder 7">
            <a:extLst>
              <a:ext uri="{FF2B5EF4-FFF2-40B4-BE49-F238E27FC236}">
                <a16:creationId xmlns:a16="http://schemas.microsoft.com/office/drawing/2014/main" id="{8BCC8A4A-C368-488E-947E-224839217F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D7FB53-A1C1-4492-AEA0-71A71F12D8B4}"/>
              </a:ext>
            </a:extLst>
          </p:cNvPr>
          <p:cNvSpPr>
            <a:spLocks noGrp="1"/>
          </p:cNvSpPr>
          <p:nvPr>
            <p:ph type="sldNum" sz="quarter" idx="12"/>
          </p:nvPr>
        </p:nvSpPr>
        <p:spPr/>
        <p:txBody>
          <a:bodyPr/>
          <a:lstStyle/>
          <a:p>
            <a:fld id="{4EF00D7F-1879-4482-820E-11B6FEA7E8E4}" type="slidenum">
              <a:rPr lang="en-US" smtClean="0"/>
              <a:t>‹#›</a:t>
            </a:fld>
            <a:endParaRPr lang="en-US"/>
          </a:p>
        </p:txBody>
      </p:sp>
    </p:spTree>
    <p:extLst>
      <p:ext uri="{BB962C8B-B14F-4D97-AF65-F5344CB8AC3E}">
        <p14:creationId xmlns:p14="http://schemas.microsoft.com/office/powerpoint/2010/main" val="411863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09B31-C5E2-4BF5-BA93-7525B5E82C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1003BB-A85B-413A-B78A-44A9AAD4712C}"/>
              </a:ext>
            </a:extLst>
          </p:cNvPr>
          <p:cNvSpPr>
            <a:spLocks noGrp="1"/>
          </p:cNvSpPr>
          <p:nvPr>
            <p:ph type="dt" sz="half" idx="10"/>
          </p:nvPr>
        </p:nvSpPr>
        <p:spPr/>
        <p:txBody>
          <a:bodyPr/>
          <a:lstStyle/>
          <a:p>
            <a:fld id="{2B43950F-551A-4355-96A1-A9A55B967A89}" type="datetimeFigureOut">
              <a:rPr lang="en-US" smtClean="0"/>
              <a:t>7/11/2020</a:t>
            </a:fld>
            <a:endParaRPr lang="en-US"/>
          </a:p>
        </p:txBody>
      </p:sp>
      <p:sp>
        <p:nvSpPr>
          <p:cNvPr id="4" name="Footer Placeholder 3">
            <a:extLst>
              <a:ext uri="{FF2B5EF4-FFF2-40B4-BE49-F238E27FC236}">
                <a16:creationId xmlns:a16="http://schemas.microsoft.com/office/drawing/2014/main" id="{1949CDB9-0B5B-4B8A-AA28-A3AB96C0BA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800A54-4C2C-4CA5-B2BF-2D4CA83D01A5}"/>
              </a:ext>
            </a:extLst>
          </p:cNvPr>
          <p:cNvSpPr>
            <a:spLocks noGrp="1"/>
          </p:cNvSpPr>
          <p:nvPr>
            <p:ph type="sldNum" sz="quarter" idx="12"/>
          </p:nvPr>
        </p:nvSpPr>
        <p:spPr/>
        <p:txBody>
          <a:bodyPr/>
          <a:lstStyle/>
          <a:p>
            <a:fld id="{4EF00D7F-1879-4482-820E-11B6FEA7E8E4}" type="slidenum">
              <a:rPr lang="en-US" smtClean="0"/>
              <a:t>‹#›</a:t>
            </a:fld>
            <a:endParaRPr lang="en-US"/>
          </a:p>
        </p:txBody>
      </p:sp>
    </p:spTree>
    <p:extLst>
      <p:ext uri="{BB962C8B-B14F-4D97-AF65-F5344CB8AC3E}">
        <p14:creationId xmlns:p14="http://schemas.microsoft.com/office/powerpoint/2010/main" val="3516871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8EC859-D544-45E8-BA26-34BB4E316D7D}"/>
              </a:ext>
            </a:extLst>
          </p:cNvPr>
          <p:cNvSpPr>
            <a:spLocks noGrp="1"/>
          </p:cNvSpPr>
          <p:nvPr>
            <p:ph type="dt" sz="half" idx="10"/>
          </p:nvPr>
        </p:nvSpPr>
        <p:spPr/>
        <p:txBody>
          <a:bodyPr/>
          <a:lstStyle/>
          <a:p>
            <a:fld id="{2B43950F-551A-4355-96A1-A9A55B967A89}" type="datetimeFigureOut">
              <a:rPr lang="en-US" smtClean="0"/>
              <a:t>7/11/2020</a:t>
            </a:fld>
            <a:endParaRPr lang="en-US"/>
          </a:p>
        </p:txBody>
      </p:sp>
      <p:sp>
        <p:nvSpPr>
          <p:cNvPr id="3" name="Footer Placeholder 2">
            <a:extLst>
              <a:ext uri="{FF2B5EF4-FFF2-40B4-BE49-F238E27FC236}">
                <a16:creationId xmlns:a16="http://schemas.microsoft.com/office/drawing/2014/main" id="{8C8A2EF7-7FF7-4904-BB50-D6B3E1B19C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D9A0A9-C7F8-411D-BE94-0E884A21C348}"/>
              </a:ext>
            </a:extLst>
          </p:cNvPr>
          <p:cNvSpPr>
            <a:spLocks noGrp="1"/>
          </p:cNvSpPr>
          <p:nvPr>
            <p:ph type="sldNum" sz="quarter" idx="12"/>
          </p:nvPr>
        </p:nvSpPr>
        <p:spPr/>
        <p:txBody>
          <a:bodyPr/>
          <a:lstStyle/>
          <a:p>
            <a:fld id="{4EF00D7F-1879-4482-820E-11B6FEA7E8E4}" type="slidenum">
              <a:rPr lang="en-US" smtClean="0"/>
              <a:t>‹#›</a:t>
            </a:fld>
            <a:endParaRPr lang="en-US"/>
          </a:p>
        </p:txBody>
      </p:sp>
    </p:spTree>
    <p:extLst>
      <p:ext uri="{BB962C8B-B14F-4D97-AF65-F5344CB8AC3E}">
        <p14:creationId xmlns:p14="http://schemas.microsoft.com/office/powerpoint/2010/main" val="107940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FBE7C-2D53-4EF9-ACC7-C7EAF8BA60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53ADC0-5A82-4418-A828-991D7CD7AD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522823-ECC8-4D4D-8940-F0436C04D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5830B1-7CA1-4144-895D-DE7101849AC5}"/>
              </a:ext>
            </a:extLst>
          </p:cNvPr>
          <p:cNvSpPr>
            <a:spLocks noGrp="1"/>
          </p:cNvSpPr>
          <p:nvPr>
            <p:ph type="dt" sz="half" idx="10"/>
          </p:nvPr>
        </p:nvSpPr>
        <p:spPr/>
        <p:txBody>
          <a:bodyPr/>
          <a:lstStyle/>
          <a:p>
            <a:fld id="{2B43950F-551A-4355-96A1-A9A55B967A89}" type="datetimeFigureOut">
              <a:rPr lang="en-US" smtClean="0"/>
              <a:t>7/11/2020</a:t>
            </a:fld>
            <a:endParaRPr lang="en-US"/>
          </a:p>
        </p:txBody>
      </p:sp>
      <p:sp>
        <p:nvSpPr>
          <p:cNvPr id="6" name="Footer Placeholder 5">
            <a:extLst>
              <a:ext uri="{FF2B5EF4-FFF2-40B4-BE49-F238E27FC236}">
                <a16:creationId xmlns:a16="http://schemas.microsoft.com/office/drawing/2014/main" id="{4DC802FD-C48D-4FE0-9B23-B911654DE2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A37F92-9E7B-455C-98F2-5A045812C67E}"/>
              </a:ext>
            </a:extLst>
          </p:cNvPr>
          <p:cNvSpPr>
            <a:spLocks noGrp="1"/>
          </p:cNvSpPr>
          <p:nvPr>
            <p:ph type="sldNum" sz="quarter" idx="12"/>
          </p:nvPr>
        </p:nvSpPr>
        <p:spPr/>
        <p:txBody>
          <a:bodyPr/>
          <a:lstStyle/>
          <a:p>
            <a:fld id="{4EF00D7F-1879-4482-820E-11B6FEA7E8E4}" type="slidenum">
              <a:rPr lang="en-US" smtClean="0"/>
              <a:t>‹#›</a:t>
            </a:fld>
            <a:endParaRPr lang="en-US"/>
          </a:p>
        </p:txBody>
      </p:sp>
    </p:spTree>
    <p:extLst>
      <p:ext uri="{BB962C8B-B14F-4D97-AF65-F5344CB8AC3E}">
        <p14:creationId xmlns:p14="http://schemas.microsoft.com/office/powerpoint/2010/main" val="929915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C83DC-E67D-4C55-8CB7-2D4D612DE9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50FE46-304C-4468-A525-A92A89A8F5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7134BB-B97F-4026-BD56-700ED5AF3D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BFFD3A-DCA4-4FF1-9033-52FCFCCF9292}"/>
              </a:ext>
            </a:extLst>
          </p:cNvPr>
          <p:cNvSpPr>
            <a:spLocks noGrp="1"/>
          </p:cNvSpPr>
          <p:nvPr>
            <p:ph type="dt" sz="half" idx="10"/>
          </p:nvPr>
        </p:nvSpPr>
        <p:spPr/>
        <p:txBody>
          <a:bodyPr/>
          <a:lstStyle/>
          <a:p>
            <a:fld id="{2B43950F-551A-4355-96A1-A9A55B967A89}" type="datetimeFigureOut">
              <a:rPr lang="en-US" smtClean="0"/>
              <a:t>7/11/2020</a:t>
            </a:fld>
            <a:endParaRPr lang="en-US"/>
          </a:p>
        </p:txBody>
      </p:sp>
      <p:sp>
        <p:nvSpPr>
          <p:cNvPr id="6" name="Footer Placeholder 5">
            <a:extLst>
              <a:ext uri="{FF2B5EF4-FFF2-40B4-BE49-F238E27FC236}">
                <a16:creationId xmlns:a16="http://schemas.microsoft.com/office/drawing/2014/main" id="{15D98BF5-3296-499F-90AA-F530C320D3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981010-F19B-4DF4-8D13-C5AA962B26CA}"/>
              </a:ext>
            </a:extLst>
          </p:cNvPr>
          <p:cNvSpPr>
            <a:spLocks noGrp="1"/>
          </p:cNvSpPr>
          <p:nvPr>
            <p:ph type="sldNum" sz="quarter" idx="12"/>
          </p:nvPr>
        </p:nvSpPr>
        <p:spPr/>
        <p:txBody>
          <a:bodyPr/>
          <a:lstStyle/>
          <a:p>
            <a:fld id="{4EF00D7F-1879-4482-820E-11B6FEA7E8E4}" type="slidenum">
              <a:rPr lang="en-US" smtClean="0"/>
              <a:t>‹#›</a:t>
            </a:fld>
            <a:endParaRPr lang="en-US"/>
          </a:p>
        </p:txBody>
      </p:sp>
    </p:spTree>
    <p:extLst>
      <p:ext uri="{BB962C8B-B14F-4D97-AF65-F5344CB8AC3E}">
        <p14:creationId xmlns:p14="http://schemas.microsoft.com/office/powerpoint/2010/main" val="2537520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04A766-EC9C-49AF-BF88-B042601762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AFFB0E-DDB0-4653-B1FC-A00A932751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34B3FA-1B95-4B3D-AC6C-7642BFD0BD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43950F-551A-4355-96A1-A9A55B967A89}" type="datetimeFigureOut">
              <a:rPr lang="en-US" smtClean="0"/>
              <a:t>7/11/2020</a:t>
            </a:fld>
            <a:endParaRPr lang="en-US"/>
          </a:p>
        </p:txBody>
      </p:sp>
      <p:sp>
        <p:nvSpPr>
          <p:cNvPr id="5" name="Footer Placeholder 4">
            <a:extLst>
              <a:ext uri="{FF2B5EF4-FFF2-40B4-BE49-F238E27FC236}">
                <a16:creationId xmlns:a16="http://schemas.microsoft.com/office/drawing/2014/main" id="{5ED8F64F-B15A-47FD-AE9E-DFDDF15EB8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692841-3E09-4306-AF74-3AF300047B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F00D7F-1879-4482-820E-11B6FEA7E8E4}" type="slidenum">
              <a:rPr lang="en-US" smtClean="0"/>
              <a:t>‹#›</a:t>
            </a:fld>
            <a:endParaRPr lang="en-US"/>
          </a:p>
        </p:txBody>
      </p:sp>
    </p:spTree>
    <p:extLst>
      <p:ext uri="{BB962C8B-B14F-4D97-AF65-F5344CB8AC3E}">
        <p14:creationId xmlns:p14="http://schemas.microsoft.com/office/powerpoint/2010/main" val="2588532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7952BFC-F87E-42B1-A7FA-DF7CCD5CC744}"/>
              </a:ext>
            </a:extLst>
          </p:cNvPr>
          <p:cNvSpPr>
            <a:spLocks noGrp="1"/>
          </p:cNvSpPr>
          <p:nvPr>
            <p:ph type="ctrTitle"/>
          </p:nvPr>
        </p:nvSpPr>
        <p:spPr>
          <a:xfrm>
            <a:off x="1524003" y="1999615"/>
            <a:ext cx="9144000" cy="2764028"/>
          </a:xfrm>
        </p:spPr>
        <p:txBody>
          <a:bodyPr anchor="ctr">
            <a:normAutofit/>
          </a:bodyPr>
          <a:lstStyle/>
          <a:p>
            <a:r>
              <a:rPr lang="en-US" sz="5000" dirty="0"/>
              <a:t>UDACITY DATA VISUALIZATION NANODEGREE</a:t>
            </a:r>
            <a:br>
              <a:rPr lang="en-US" sz="5000" dirty="0"/>
            </a:br>
            <a:r>
              <a:rPr lang="en-US" sz="5000" dirty="0"/>
              <a:t>Build a data story midterm project</a:t>
            </a:r>
          </a:p>
        </p:txBody>
      </p:sp>
      <p:sp>
        <p:nvSpPr>
          <p:cNvPr id="3" name="Subtitle 2">
            <a:extLst>
              <a:ext uri="{FF2B5EF4-FFF2-40B4-BE49-F238E27FC236}">
                <a16:creationId xmlns:a16="http://schemas.microsoft.com/office/drawing/2014/main" id="{9AEFF2BF-2551-47A1-BEEC-1404D31A9F06}"/>
              </a:ext>
            </a:extLst>
          </p:cNvPr>
          <p:cNvSpPr>
            <a:spLocks noGrp="1"/>
          </p:cNvSpPr>
          <p:nvPr>
            <p:ph type="subTitle" idx="1"/>
          </p:nvPr>
        </p:nvSpPr>
        <p:spPr>
          <a:xfrm>
            <a:off x="1966912" y="5645150"/>
            <a:ext cx="8258176" cy="631825"/>
          </a:xfrm>
        </p:spPr>
        <p:txBody>
          <a:bodyPr anchor="ctr">
            <a:normAutofit/>
          </a:bodyPr>
          <a:lstStyle/>
          <a:p>
            <a:r>
              <a:rPr lang="en-US" sz="2800"/>
              <a:t>By: NALINI SHARMA</a:t>
            </a:r>
          </a:p>
        </p:txBody>
      </p:sp>
      <p:sp>
        <p:nvSpPr>
          <p:cNvPr id="19"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8007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A825893-48A2-4ABF-9D4A-B6661DA2A00B}"/>
              </a:ext>
            </a:extLst>
          </p:cNvPr>
          <p:cNvSpPr>
            <a:spLocks noGrp="1"/>
          </p:cNvSpPr>
          <p:nvPr>
            <p:ph type="title"/>
          </p:nvPr>
        </p:nvSpPr>
        <p:spPr>
          <a:xfrm>
            <a:off x="643467" y="321734"/>
            <a:ext cx="10905066" cy="1135737"/>
          </a:xfrm>
        </p:spPr>
        <p:txBody>
          <a:bodyPr>
            <a:normAutofit/>
          </a:bodyPr>
          <a:lstStyle/>
          <a:p>
            <a:r>
              <a:rPr lang="en-US" sz="3600" b="1" u="sng"/>
              <a:t>Run Time:</a:t>
            </a:r>
            <a:br>
              <a:rPr lang="en-US" sz="3600" b="1" u="sng"/>
            </a:br>
            <a:endParaRPr lang="en-US" sz="3600"/>
          </a:p>
        </p:txBody>
      </p:sp>
      <p:sp>
        <p:nvSpPr>
          <p:cNvPr id="3" name="Content Placeholder 2">
            <a:extLst>
              <a:ext uri="{FF2B5EF4-FFF2-40B4-BE49-F238E27FC236}">
                <a16:creationId xmlns:a16="http://schemas.microsoft.com/office/drawing/2014/main" id="{320019F2-4C0A-4FCC-B8AE-F531AF3AAD24}"/>
              </a:ext>
            </a:extLst>
          </p:cNvPr>
          <p:cNvSpPr>
            <a:spLocks noGrp="1"/>
          </p:cNvSpPr>
          <p:nvPr>
            <p:ph idx="1"/>
          </p:nvPr>
        </p:nvSpPr>
        <p:spPr>
          <a:xfrm>
            <a:off x="643469" y="1782981"/>
            <a:ext cx="4008384" cy="4393982"/>
          </a:xfrm>
        </p:spPr>
        <p:txBody>
          <a:bodyPr>
            <a:normAutofit/>
          </a:bodyPr>
          <a:lstStyle/>
          <a:p>
            <a:r>
              <a:rPr lang="en-US" sz="2000" dirty="0"/>
              <a:t>The average run time of the bottom 10 movies in the past 10 years was around 82 minutes while the average run time of the top 10 movies is about 108 minutes. Our analysis determined that the run time of a movie does not really impact the popularity or revenue.</a:t>
            </a:r>
          </a:p>
          <a:p>
            <a:endParaRPr lang="en-US" sz="2000" dirty="0"/>
          </a:p>
        </p:txBody>
      </p:sp>
      <p:grpSp>
        <p:nvGrpSpPr>
          <p:cNvPr id="29"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Picture 8">
            <a:extLst>
              <a:ext uri="{FF2B5EF4-FFF2-40B4-BE49-F238E27FC236}">
                <a16:creationId xmlns:a16="http://schemas.microsoft.com/office/drawing/2014/main" id="{389BF066-9E75-4A89-BDCC-72DC150C02F7}"/>
              </a:ext>
            </a:extLst>
          </p:cNvPr>
          <p:cNvPicPr>
            <a:picLocks noChangeAspect="1"/>
          </p:cNvPicPr>
          <p:nvPr/>
        </p:nvPicPr>
        <p:blipFill>
          <a:blip r:embed="rId2"/>
          <a:stretch>
            <a:fillRect/>
          </a:stretch>
        </p:blipFill>
        <p:spPr>
          <a:xfrm>
            <a:off x="5295319" y="2223756"/>
            <a:ext cx="6253211" cy="1235009"/>
          </a:xfrm>
          <a:prstGeom prst="rect">
            <a:avLst/>
          </a:prstGeom>
        </p:spPr>
      </p:pic>
      <p:grpSp>
        <p:nvGrpSpPr>
          <p:cNvPr id="31" name="Group 2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a:extLst>
              <a:ext uri="{FF2B5EF4-FFF2-40B4-BE49-F238E27FC236}">
                <a16:creationId xmlns:a16="http://schemas.microsoft.com/office/drawing/2014/main" id="{BF04EB2E-85B6-48B1-AF18-D7466E2D5FF1}"/>
              </a:ext>
            </a:extLst>
          </p:cNvPr>
          <p:cNvPicPr>
            <a:picLocks noChangeAspect="1"/>
          </p:cNvPicPr>
          <p:nvPr/>
        </p:nvPicPr>
        <p:blipFill>
          <a:blip r:embed="rId3"/>
          <a:stretch>
            <a:fillRect/>
          </a:stretch>
        </p:blipFill>
        <p:spPr>
          <a:xfrm>
            <a:off x="5295320" y="4563300"/>
            <a:ext cx="6253212" cy="1078679"/>
          </a:xfrm>
          <a:prstGeom prst="rect">
            <a:avLst/>
          </a:prstGeom>
        </p:spPr>
      </p:pic>
    </p:spTree>
    <p:extLst>
      <p:ext uri="{BB962C8B-B14F-4D97-AF65-F5344CB8AC3E}">
        <p14:creationId xmlns:p14="http://schemas.microsoft.com/office/powerpoint/2010/main" val="342497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168829-200E-4750-9AAD-AFC82D6F3D89}"/>
              </a:ext>
            </a:extLst>
          </p:cNvPr>
          <p:cNvSpPr>
            <a:spLocks noGrp="1"/>
          </p:cNvSpPr>
          <p:nvPr>
            <p:ph type="title"/>
          </p:nvPr>
        </p:nvSpPr>
        <p:spPr>
          <a:xfrm>
            <a:off x="643467" y="640080"/>
            <a:ext cx="3096427" cy="5613236"/>
          </a:xfrm>
        </p:spPr>
        <p:txBody>
          <a:bodyPr anchor="ctr">
            <a:normAutofit/>
          </a:bodyPr>
          <a:lstStyle/>
          <a:p>
            <a:r>
              <a:rPr lang="en-US" b="1" u="sng">
                <a:solidFill>
                  <a:srgbClr val="FFFFFF"/>
                </a:solidFill>
              </a:rPr>
              <a:t>Limitation 1:</a:t>
            </a:r>
            <a:br>
              <a:rPr lang="en-US" b="1" u="sng">
                <a:solidFill>
                  <a:srgbClr val="FFFFFF"/>
                </a:solidFill>
              </a:rPr>
            </a:br>
            <a:endParaRPr lang="en-US">
              <a:solidFill>
                <a:srgbClr val="FFFFFF"/>
              </a:solidFill>
            </a:endParaRPr>
          </a:p>
        </p:txBody>
      </p:sp>
      <p:sp>
        <p:nvSpPr>
          <p:cNvPr id="3" name="Content Placeholder 2">
            <a:extLst>
              <a:ext uri="{FF2B5EF4-FFF2-40B4-BE49-F238E27FC236}">
                <a16:creationId xmlns:a16="http://schemas.microsoft.com/office/drawing/2014/main" id="{82F176B0-C6D9-44F6-960A-027CA1EF2CE8}"/>
              </a:ext>
            </a:extLst>
          </p:cNvPr>
          <p:cNvSpPr>
            <a:spLocks noGrp="1"/>
          </p:cNvSpPr>
          <p:nvPr>
            <p:ph idx="1"/>
          </p:nvPr>
        </p:nvSpPr>
        <p:spPr>
          <a:xfrm>
            <a:off x="4699818" y="640082"/>
            <a:ext cx="6848715" cy="2484884"/>
          </a:xfrm>
        </p:spPr>
        <p:txBody>
          <a:bodyPr anchor="ctr">
            <a:normAutofit/>
          </a:bodyPr>
          <a:lstStyle/>
          <a:p>
            <a:r>
              <a:rPr lang="en-US" sz="2000"/>
              <a:t>We only considered one genre of a movie for movies that can be multiple genres. Some movie can be of two genres, for example ,Spider Man is an Action and a Fantasy movie.</a:t>
            </a:r>
          </a:p>
          <a:p>
            <a:endParaRPr lang="en-US" sz="2000" dirty="0"/>
          </a:p>
        </p:txBody>
      </p:sp>
      <p:pic>
        <p:nvPicPr>
          <p:cNvPr id="5" name="Picture 4">
            <a:extLst>
              <a:ext uri="{FF2B5EF4-FFF2-40B4-BE49-F238E27FC236}">
                <a16:creationId xmlns:a16="http://schemas.microsoft.com/office/drawing/2014/main" id="{06822ECD-829B-42D5-BC47-3782013B4E01}"/>
              </a:ext>
            </a:extLst>
          </p:cNvPr>
          <p:cNvPicPr>
            <a:picLocks noChangeAspect="1"/>
          </p:cNvPicPr>
          <p:nvPr/>
        </p:nvPicPr>
        <p:blipFill>
          <a:blip r:embed="rId2"/>
          <a:stretch>
            <a:fillRect/>
          </a:stretch>
        </p:blipFill>
        <p:spPr>
          <a:xfrm>
            <a:off x="4654297" y="3987079"/>
            <a:ext cx="6894236" cy="1407573"/>
          </a:xfrm>
          <a:prstGeom prst="rect">
            <a:avLst/>
          </a:prstGeom>
        </p:spPr>
      </p:pic>
    </p:spTree>
    <p:extLst>
      <p:ext uri="{BB962C8B-B14F-4D97-AF65-F5344CB8AC3E}">
        <p14:creationId xmlns:p14="http://schemas.microsoft.com/office/powerpoint/2010/main" val="1184389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F1C86-E40A-41E0-9B80-EAEBD63DC1DF}"/>
              </a:ext>
            </a:extLst>
          </p:cNvPr>
          <p:cNvSpPr>
            <a:spLocks noGrp="1"/>
          </p:cNvSpPr>
          <p:nvPr>
            <p:ph type="title"/>
          </p:nvPr>
        </p:nvSpPr>
        <p:spPr>
          <a:xfrm>
            <a:off x="804673" y="1445494"/>
            <a:ext cx="3616856" cy="4376572"/>
          </a:xfrm>
        </p:spPr>
        <p:txBody>
          <a:bodyPr anchor="ctr">
            <a:normAutofit/>
          </a:bodyPr>
          <a:lstStyle/>
          <a:p>
            <a:r>
              <a:rPr lang="en-US" sz="4800" b="1" u="sng"/>
              <a:t>Limitation 2:</a:t>
            </a:r>
            <a:br>
              <a:rPr lang="en-US" sz="4800" b="1" u="sng"/>
            </a:br>
            <a:endParaRPr lang="en-US" sz="4800"/>
          </a:p>
        </p:txBody>
      </p:sp>
      <p:sp>
        <p:nvSpPr>
          <p:cNvPr id="15" name="Freeform: Shape 14">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8FEFFF7-C7FD-4402-BE06-D13D1EABA2CB}"/>
              </a:ext>
            </a:extLst>
          </p:cNvPr>
          <p:cNvSpPr>
            <a:spLocks noGrp="1"/>
          </p:cNvSpPr>
          <p:nvPr>
            <p:ph idx="1"/>
          </p:nvPr>
        </p:nvSpPr>
        <p:spPr>
          <a:xfrm>
            <a:off x="6096000" y="1399032"/>
            <a:ext cx="5501834" cy="4471416"/>
          </a:xfrm>
        </p:spPr>
        <p:txBody>
          <a:bodyPr anchor="ctr">
            <a:normAutofit/>
          </a:bodyPr>
          <a:lstStyle/>
          <a:p>
            <a:r>
              <a:rPr lang="en-US" sz="2200">
                <a:solidFill>
                  <a:schemeClr val="bg1"/>
                </a:solidFill>
              </a:rPr>
              <a:t>The analysis does not take into account the fact that the audience preference’s keeps changing. For example, even if documentary movies are not popular now, they could become popular in the future. We cannot always use historical data to predict future audience preference.</a:t>
            </a:r>
          </a:p>
          <a:p>
            <a:endParaRPr lang="en-US" sz="2200">
              <a:solidFill>
                <a:schemeClr val="bg1"/>
              </a:solidFill>
            </a:endParaRPr>
          </a:p>
        </p:txBody>
      </p:sp>
    </p:spTree>
    <p:extLst>
      <p:ext uri="{BB962C8B-B14F-4D97-AF65-F5344CB8AC3E}">
        <p14:creationId xmlns:p14="http://schemas.microsoft.com/office/powerpoint/2010/main" val="355617557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E551359-E983-4D00-AE1B-80E930489067}"/>
              </a:ext>
            </a:extLst>
          </p:cNvPr>
          <p:cNvSpPr>
            <a:spLocks noGrp="1"/>
          </p:cNvSpPr>
          <p:nvPr>
            <p:ph type="title"/>
          </p:nvPr>
        </p:nvSpPr>
        <p:spPr>
          <a:xfrm>
            <a:off x="958506" y="800392"/>
            <a:ext cx="10264697" cy="1212102"/>
          </a:xfrm>
        </p:spPr>
        <p:txBody>
          <a:bodyPr>
            <a:normAutofit/>
          </a:bodyPr>
          <a:lstStyle/>
          <a:p>
            <a:r>
              <a:rPr lang="en-US" sz="4000" b="1" u="sng">
                <a:solidFill>
                  <a:srgbClr val="FFFFFF"/>
                </a:solidFill>
              </a:rPr>
              <a:t>Review of next steps:</a:t>
            </a:r>
            <a:br>
              <a:rPr lang="en-US" sz="4000" b="1" u="sng">
                <a:solidFill>
                  <a:srgbClr val="FFFFFF"/>
                </a:solidFill>
              </a:rPr>
            </a:br>
            <a:endParaRPr lang="en-US" sz="4000">
              <a:solidFill>
                <a:srgbClr val="FFFFFF"/>
              </a:solidFill>
            </a:endParaRPr>
          </a:p>
        </p:txBody>
      </p:sp>
      <p:sp>
        <p:nvSpPr>
          <p:cNvPr id="3" name="Content Placeholder 2">
            <a:extLst>
              <a:ext uri="{FF2B5EF4-FFF2-40B4-BE49-F238E27FC236}">
                <a16:creationId xmlns:a16="http://schemas.microsoft.com/office/drawing/2014/main" id="{DE01B91F-DC96-4A58-B259-C58E93F26DC1}"/>
              </a:ext>
            </a:extLst>
          </p:cNvPr>
          <p:cNvSpPr>
            <a:spLocks noGrp="1"/>
          </p:cNvSpPr>
          <p:nvPr>
            <p:ph idx="1"/>
          </p:nvPr>
        </p:nvSpPr>
        <p:spPr>
          <a:xfrm>
            <a:off x="1367624" y="2490436"/>
            <a:ext cx="9708995" cy="3567173"/>
          </a:xfrm>
        </p:spPr>
        <p:txBody>
          <a:bodyPr anchor="ctr">
            <a:normAutofit/>
          </a:bodyPr>
          <a:lstStyle/>
          <a:p>
            <a:pPr marL="171450" indent="-171450">
              <a:buFont typeface="Arial" panose="020B0604020202020204" pitchFamily="34" charset="0"/>
              <a:buChar char="•"/>
            </a:pPr>
            <a:r>
              <a:rPr lang="en-US" sz="2400" dirty="0"/>
              <a:t>Include all genres of a movie in the analysis for movies that are multiple genres.</a:t>
            </a:r>
          </a:p>
          <a:p>
            <a:pPr marL="171450" indent="-171450">
              <a:buFont typeface="Arial" panose="020B0604020202020204" pitchFamily="34" charset="0"/>
              <a:buChar char="•"/>
            </a:pPr>
            <a:r>
              <a:rPr lang="en-US" sz="2400" dirty="0"/>
              <a:t>Use data for the past 15 years instead of 10 years. This could provide more insight and could help in the analysis.</a:t>
            </a:r>
          </a:p>
          <a:p>
            <a:endParaRPr lang="en-US" sz="2400" dirty="0"/>
          </a:p>
        </p:txBody>
      </p:sp>
    </p:spTree>
    <p:extLst>
      <p:ext uri="{BB962C8B-B14F-4D97-AF65-F5344CB8AC3E}">
        <p14:creationId xmlns:p14="http://schemas.microsoft.com/office/powerpoint/2010/main" val="4207467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67F89-5159-4CCF-BB01-D323525ABA6C}"/>
              </a:ext>
            </a:extLst>
          </p:cNvPr>
          <p:cNvSpPr>
            <a:spLocks noGrp="1"/>
          </p:cNvSpPr>
          <p:nvPr>
            <p:ph type="title"/>
          </p:nvPr>
        </p:nvSpPr>
        <p:spPr>
          <a:xfrm>
            <a:off x="804673" y="1445494"/>
            <a:ext cx="3616856" cy="4376572"/>
          </a:xfrm>
        </p:spPr>
        <p:txBody>
          <a:bodyPr anchor="ctr">
            <a:normAutofit/>
          </a:bodyPr>
          <a:lstStyle/>
          <a:p>
            <a:r>
              <a:rPr lang="en-US" sz="4800"/>
              <a:t>Problem Statement:</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C8F47E-8C39-49EC-B37A-4C06B2BE7DC7}"/>
              </a:ext>
            </a:extLst>
          </p:cNvPr>
          <p:cNvSpPr>
            <a:spLocks noGrp="1"/>
          </p:cNvSpPr>
          <p:nvPr>
            <p:ph idx="1"/>
          </p:nvPr>
        </p:nvSpPr>
        <p:spPr>
          <a:xfrm>
            <a:off x="6096000" y="1399032"/>
            <a:ext cx="5501834" cy="4471416"/>
          </a:xfrm>
        </p:spPr>
        <p:txBody>
          <a:bodyPr anchor="ctr">
            <a:normAutofit/>
          </a:bodyPr>
          <a:lstStyle/>
          <a:p>
            <a:pPr marL="0" indent="0">
              <a:buNone/>
            </a:pPr>
            <a:r>
              <a:rPr lang="en-US" sz="2200">
                <a:solidFill>
                  <a:schemeClr val="bg1"/>
                </a:solidFill>
              </a:rPr>
              <a:t>Which genre, release date, revenue, run time of movies that had the lowest 10% of popularity in the past 10 years.</a:t>
            </a:r>
          </a:p>
          <a:p>
            <a:pPr marL="0" indent="0">
              <a:buNone/>
            </a:pPr>
            <a:endParaRPr lang="en-US" sz="2200">
              <a:solidFill>
                <a:schemeClr val="bg1"/>
              </a:solidFill>
            </a:endParaRPr>
          </a:p>
        </p:txBody>
      </p:sp>
    </p:spTree>
    <p:extLst>
      <p:ext uri="{BB962C8B-B14F-4D97-AF65-F5344CB8AC3E}">
        <p14:creationId xmlns:p14="http://schemas.microsoft.com/office/powerpoint/2010/main" val="108550345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67F89-5159-4CCF-BB01-D323525ABA6C}"/>
              </a:ext>
            </a:extLst>
          </p:cNvPr>
          <p:cNvSpPr>
            <a:spLocks noGrp="1"/>
          </p:cNvSpPr>
          <p:nvPr>
            <p:ph type="title"/>
          </p:nvPr>
        </p:nvSpPr>
        <p:spPr>
          <a:xfrm>
            <a:off x="205273" y="365126"/>
            <a:ext cx="11148527" cy="788972"/>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a:lstStyle/>
          <a:p>
            <a:r>
              <a:rPr lang="en-US" dirty="0"/>
              <a:t>Issue Tree:</a:t>
            </a:r>
          </a:p>
        </p:txBody>
      </p:sp>
      <p:sp>
        <p:nvSpPr>
          <p:cNvPr id="3" name="Content Placeholder 2">
            <a:extLst>
              <a:ext uri="{FF2B5EF4-FFF2-40B4-BE49-F238E27FC236}">
                <a16:creationId xmlns:a16="http://schemas.microsoft.com/office/drawing/2014/main" id="{C1C8F47E-8C39-49EC-B37A-4C06B2BE7DC7}"/>
              </a:ext>
            </a:extLst>
          </p:cNvPr>
          <p:cNvSpPr>
            <a:spLocks noGrp="1"/>
          </p:cNvSpPr>
          <p:nvPr>
            <p:ph idx="1"/>
          </p:nvPr>
        </p:nvSpPr>
        <p:spPr>
          <a:xfrm>
            <a:off x="130629" y="1154098"/>
            <a:ext cx="11223171" cy="5175681"/>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75A92FEE-5800-4CC2-AC5F-68C9486A714E}"/>
              </a:ext>
            </a:extLst>
          </p:cNvPr>
          <p:cNvSpPr/>
          <p:nvPr/>
        </p:nvSpPr>
        <p:spPr>
          <a:xfrm>
            <a:off x="2528485" y="1414584"/>
            <a:ext cx="6782540" cy="10919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What is the genre, run time and release date of movies that had the lowest 10% of popularity in the past 10 years.</a:t>
            </a:r>
          </a:p>
          <a:p>
            <a:pPr algn="ctr"/>
            <a:endParaRPr lang="en-US" dirty="0"/>
          </a:p>
        </p:txBody>
      </p:sp>
      <p:sp>
        <p:nvSpPr>
          <p:cNvPr id="5" name="Rectangle 4">
            <a:extLst>
              <a:ext uri="{FF2B5EF4-FFF2-40B4-BE49-F238E27FC236}">
                <a16:creationId xmlns:a16="http://schemas.microsoft.com/office/drawing/2014/main" id="{B6C3F35B-6C3E-4A19-A6BF-9179E603A671}"/>
              </a:ext>
            </a:extLst>
          </p:cNvPr>
          <p:cNvSpPr/>
          <p:nvPr/>
        </p:nvSpPr>
        <p:spPr>
          <a:xfrm>
            <a:off x="275207" y="3060516"/>
            <a:ext cx="3270426" cy="88776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Is it determined by genre?</a:t>
            </a:r>
          </a:p>
        </p:txBody>
      </p:sp>
      <p:sp>
        <p:nvSpPr>
          <p:cNvPr id="6" name="Rectangle 5">
            <a:extLst>
              <a:ext uri="{FF2B5EF4-FFF2-40B4-BE49-F238E27FC236}">
                <a16:creationId xmlns:a16="http://schemas.microsoft.com/office/drawing/2014/main" id="{7C8BF2CD-5B62-4F26-BDC9-C67CF2EC7DA7}"/>
              </a:ext>
            </a:extLst>
          </p:cNvPr>
          <p:cNvSpPr/>
          <p:nvPr/>
        </p:nvSpPr>
        <p:spPr>
          <a:xfrm>
            <a:off x="4179290" y="3073032"/>
            <a:ext cx="3270426" cy="887768"/>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Is it determined by release month?</a:t>
            </a:r>
          </a:p>
        </p:txBody>
      </p:sp>
      <p:sp>
        <p:nvSpPr>
          <p:cNvPr id="7" name="Rectangle 6">
            <a:extLst>
              <a:ext uri="{FF2B5EF4-FFF2-40B4-BE49-F238E27FC236}">
                <a16:creationId xmlns:a16="http://schemas.microsoft.com/office/drawing/2014/main" id="{5649EEFB-90E7-4801-94FE-B46640CCAB77}"/>
              </a:ext>
            </a:extLst>
          </p:cNvPr>
          <p:cNvSpPr/>
          <p:nvPr/>
        </p:nvSpPr>
        <p:spPr>
          <a:xfrm>
            <a:off x="8227951" y="3073032"/>
            <a:ext cx="3270426" cy="88776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Is it determined by run time?</a:t>
            </a:r>
          </a:p>
        </p:txBody>
      </p:sp>
      <p:sp>
        <p:nvSpPr>
          <p:cNvPr id="8" name="Rectangle 7">
            <a:extLst>
              <a:ext uri="{FF2B5EF4-FFF2-40B4-BE49-F238E27FC236}">
                <a16:creationId xmlns:a16="http://schemas.microsoft.com/office/drawing/2014/main" id="{C2D622D6-762A-466F-A902-1A10EE72816E}"/>
              </a:ext>
            </a:extLst>
          </p:cNvPr>
          <p:cNvSpPr/>
          <p:nvPr/>
        </p:nvSpPr>
        <p:spPr>
          <a:xfrm>
            <a:off x="1044361" y="5035970"/>
            <a:ext cx="1503680" cy="6407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Western</a:t>
            </a:r>
          </a:p>
        </p:txBody>
      </p:sp>
      <p:sp>
        <p:nvSpPr>
          <p:cNvPr id="9" name="Rectangle 8">
            <a:extLst>
              <a:ext uri="{FF2B5EF4-FFF2-40B4-BE49-F238E27FC236}">
                <a16:creationId xmlns:a16="http://schemas.microsoft.com/office/drawing/2014/main" id="{5C474ACC-B518-4D66-9BC7-8D6052F21CDE}"/>
              </a:ext>
            </a:extLst>
          </p:cNvPr>
          <p:cNvSpPr/>
          <p:nvPr/>
        </p:nvSpPr>
        <p:spPr>
          <a:xfrm>
            <a:off x="2268992" y="4720710"/>
            <a:ext cx="1503680" cy="6407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TV Movie</a:t>
            </a:r>
          </a:p>
        </p:txBody>
      </p:sp>
      <p:sp>
        <p:nvSpPr>
          <p:cNvPr id="10" name="Rectangle 9">
            <a:extLst>
              <a:ext uri="{FF2B5EF4-FFF2-40B4-BE49-F238E27FC236}">
                <a16:creationId xmlns:a16="http://schemas.microsoft.com/office/drawing/2014/main" id="{5CADCCD1-C552-4E70-8BFA-4195423E97BF}"/>
              </a:ext>
            </a:extLst>
          </p:cNvPr>
          <p:cNvSpPr/>
          <p:nvPr/>
        </p:nvSpPr>
        <p:spPr>
          <a:xfrm>
            <a:off x="129074" y="4205408"/>
            <a:ext cx="1503680" cy="6407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Documentary</a:t>
            </a:r>
          </a:p>
        </p:txBody>
      </p:sp>
      <p:sp>
        <p:nvSpPr>
          <p:cNvPr id="13" name="Rectangle 12">
            <a:extLst>
              <a:ext uri="{FF2B5EF4-FFF2-40B4-BE49-F238E27FC236}">
                <a16:creationId xmlns:a16="http://schemas.microsoft.com/office/drawing/2014/main" id="{EA00ACC3-E87E-427E-9007-F23084736DA6}"/>
              </a:ext>
            </a:extLst>
          </p:cNvPr>
          <p:cNvSpPr/>
          <p:nvPr/>
        </p:nvSpPr>
        <p:spPr>
          <a:xfrm>
            <a:off x="4121331" y="4846178"/>
            <a:ext cx="1503680" cy="725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Months when people have more holidays</a:t>
            </a:r>
          </a:p>
        </p:txBody>
      </p:sp>
      <p:sp>
        <p:nvSpPr>
          <p:cNvPr id="14" name="Rectangle 13">
            <a:extLst>
              <a:ext uri="{FF2B5EF4-FFF2-40B4-BE49-F238E27FC236}">
                <a16:creationId xmlns:a16="http://schemas.microsoft.com/office/drawing/2014/main" id="{C7E36C8B-862B-4117-877E-6C7F75B2608C}"/>
              </a:ext>
            </a:extLst>
          </p:cNvPr>
          <p:cNvSpPr/>
          <p:nvPr/>
        </p:nvSpPr>
        <p:spPr>
          <a:xfrm>
            <a:off x="5855484" y="4932335"/>
            <a:ext cx="1503680" cy="6407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Months in which people have less holidays</a:t>
            </a:r>
          </a:p>
        </p:txBody>
      </p:sp>
      <p:sp>
        <p:nvSpPr>
          <p:cNvPr id="15" name="Rectangle 14">
            <a:extLst>
              <a:ext uri="{FF2B5EF4-FFF2-40B4-BE49-F238E27FC236}">
                <a16:creationId xmlns:a16="http://schemas.microsoft.com/office/drawing/2014/main" id="{0E5E8502-4AF3-481C-8740-BF6F3D2D04D5}"/>
              </a:ext>
            </a:extLst>
          </p:cNvPr>
          <p:cNvSpPr/>
          <p:nvPr/>
        </p:nvSpPr>
        <p:spPr>
          <a:xfrm>
            <a:off x="8158894" y="4848208"/>
            <a:ext cx="1503680" cy="6407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Less than 90 minutes</a:t>
            </a:r>
          </a:p>
        </p:txBody>
      </p:sp>
      <p:sp>
        <p:nvSpPr>
          <p:cNvPr id="16" name="Rectangle 15">
            <a:extLst>
              <a:ext uri="{FF2B5EF4-FFF2-40B4-BE49-F238E27FC236}">
                <a16:creationId xmlns:a16="http://schemas.microsoft.com/office/drawing/2014/main" id="{C44B6F38-9075-480F-AF13-317AB55F2C64}"/>
              </a:ext>
            </a:extLst>
          </p:cNvPr>
          <p:cNvSpPr/>
          <p:nvPr/>
        </p:nvSpPr>
        <p:spPr>
          <a:xfrm>
            <a:off x="10261288" y="4846178"/>
            <a:ext cx="1503680" cy="6407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More than 90 minutes</a:t>
            </a:r>
          </a:p>
        </p:txBody>
      </p:sp>
      <p:cxnSp>
        <p:nvCxnSpPr>
          <p:cNvPr id="17" name="Straight Arrow Connector 16">
            <a:extLst>
              <a:ext uri="{FF2B5EF4-FFF2-40B4-BE49-F238E27FC236}">
                <a16:creationId xmlns:a16="http://schemas.microsoft.com/office/drawing/2014/main" id="{6C7D729B-E908-48D3-B58A-E0C1CCF25D14}"/>
              </a:ext>
            </a:extLst>
          </p:cNvPr>
          <p:cNvCxnSpPr>
            <a:cxnSpLocks/>
            <a:endCxn id="5" idx="0"/>
          </p:cNvCxnSpPr>
          <p:nvPr/>
        </p:nvCxnSpPr>
        <p:spPr>
          <a:xfrm flipH="1">
            <a:off x="1910420" y="2506537"/>
            <a:ext cx="1030902" cy="5539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BFADFDC-E0C6-46B9-8F72-E3D75607F4A6}"/>
              </a:ext>
            </a:extLst>
          </p:cNvPr>
          <p:cNvCxnSpPr>
            <a:cxnSpLocks/>
            <a:stCxn id="4" idx="2"/>
          </p:cNvCxnSpPr>
          <p:nvPr/>
        </p:nvCxnSpPr>
        <p:spPr>
          <a:xfrm>
            <a:off x="5919755" y="2506537"/>
            <a:ext cx="43290" cy="5539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1E03DDFB-C33A-47E6-AFCA-5EFDB875668C}"/>
              </a:ext>
            </a:extLst>
          </p:cNvPr>
          <p:cNvCxnSpPr>
            <a:cxnSpLocks/>
            <a:endCxn id="7" idx="0"/>
          </p:cNvCxnSpPr>
          <p:nvPr/>
        </p:nvCxnSpPr>
        <p:spPr>
          <a:xfrm>
            <a:off x="8731771" y="2490033"/>
            <a:ext cx="1131393" cy="5829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C84F9B15-883D-4E4F-BD97-24487D9EA2C3}"/>
              </a:ext>
            </a:extLst>
          </p:cNvPr>
          <p:cNvCxnSpPr/>
          <p:nvPr/>
        </p:nvCxnSpPr>
        <p:spPr>
          <a:xfrm flipH="1">
            <a:off x="970701" y="3928418"/>
            <a:ext cx="393279" cy="5539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CD79D093-D416-4E2C-AC32-40C98C33D521}"/>
              </a:ext>
            </a:extLst>
          </p:cNvPr>
          <p:cNvCxnSpPr>
            <a:cxnSpLocks/>
          </p:cNvCxnSpPr>
          <p:nvPr/>
        </p:nvCxnSpPr>
        <p:spPr>
          <a:xfrm flipH="1">
            <a:off x="1752943" y="3932946"/>
            <a:ext cx="196640" cy="12336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446D6738-4DA9-4143-AFB4-C4BA5B2B6B1D}"/>
              </a:ext>
            </a:extLst>
          </p:cNvPr>
          <p:cNvCxnSpPr>
            <a:cxnSpLocks/>
          </p:cNvCxnSpPr>
          <p:nvPr/>
        </p:nvCxnSpPr>
        <p:spPr>
          <a:xfrm>
            <a:off x="2719494" y="3960800"/>
            <a:ext cx="266800" cy="8853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C468E5DE-1732-4CE8-8354-38E52102D9DE}"/>
              </a:ext>
            </a:extLst>
          </p:cNvPr>
          <p:cNvCxnSpPr>
            <a:cxnSpLocks/>
          </p:cNvCxnSpPr>
          <p:nvPr/>
        </p:nvCxnSpPr>
        <p:spPr>
          <a:xfrm flipH="1">
            <a:off x="4937760" y="3948186"/>
            <a:ext cx="230188" cy="801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4C7A0D66-2B3A-4003-878A-49DE42F857B2}"/>
              </a:ext>
            </a:extLst>
          </p:cNvPr>
          <p:cNvCxnSpPr>
            <a:cxnSpLocks/>
          </p:cNvCxnSpPr>
          <p:nvPr/>
        </p:nvCxnSpPr>
        <p:spPr>
          <a:xfrm>
            <a:off x="6467668" y="3960800"/>
            <a:ext cx="181341" cy="8979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3F3689C3-B769-4503-BAD4-E84EFBB73828}"/>
              </a:ext>
            </a:extLst>
          </p:cNvPr>
          <p:cNvCxnSpPr>
            <a:cxnSpLocks/>
            <a:endCxn id="15" idx="0"/>
          </p:cNvCxnSpPr>
          <p:nvPr/>
        </p:nvCxnSpPr>
        <p:spPr>
          <a:xfrm flipH="1">
            <a:off x="8910734" y="3971814"/>
            <a:ext cx="278846" cy="8763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EFB08064-4D47-46D3-BA89-317A8A1E89F8}"/>
              </a:ext>
            </a:extLst>
          </p:cNvPr>
          <p:cNvCxnSpPr>
            <a:cxnSpLocks/>
            <a:endCxn id="16" idx="0"/>
          </p:cNvCxnSpPr>
          <p:nvPr/>
        </p:nvCxnSpPr>
        <p:spPr>
          <a:xfrm>
            <a:off x="10367869" y="3944621"/>
            <a:ext cx="645259" cy="9015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84143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620E8921-43BF-454B-B3F2-4729227204D5}"/>
              </a:ext>
            </a:extLst>
          </p:cNvPr>
          <p:cNvSpPr txBox="1">
            <a:spLocks/>
          </p:cNvSpPr>
          <p:nvPr/>
        </p:nvSpPr>
        <p:spPr>
          <a:xfrm>
            <a:off x="526073" y="489439"/>
            <a:ext cx="11139854" cy="9304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400" kern="1200">
                <a:solidFill>
                  <a:schemeClr val="bg1"/>
                </a:solidFill>
                <a:latin typeface="+mj-lt"/>
                <a:ea typeface="+mj-ea"/>
                <a:cs typeface="+mj-cs"/>
              </a:rPr>
              <a:t>Ghost Deck</a:t>
            </a:r>
          </a:p>
        </p:txBody>
      </p:sp>
      <p:cxnSp>
        <p:nvCxnSpPr>
          <p:cNvPr id="19"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Table 2">
            <a:extLst>
              <a:ext uri="{FF2B5EF4-FFF2-40B4-BE49-F238E27FC236}">
                <a16:creationId xmlns:a16="http://schemas.microsoft.com/office/drawing/2014/main" id="{6FC5C744-8660-4410-AD73-5C70FC69AF30}"/>
              </a:ext>
            </a:extLst>
          </p:cNvPr>
          <p:cNvGraphicFramePr>
            <a:graphicFrameLocks noGrp="1"/>
          </p:cNvGraphicFramePr>
          <p:nvPr>
            <p:extLst>
              <p:ext uri="{D42A27DB-BD31-4B8C-83A1-F6EECF244321}">
                <p14:modId xmlns:p14="http://schemas.microsoft.com/office/powerpoint/2010/main" val="2991611118"/>
              </p:ext>
            </p:extLst>
          </p:nvPr>
        </p:nvGraphicFramePr>
        <p:xfrm>
          <a:off x="320040" y="2387602"/>
          <a:ext cx="11496824" cy="3881115"/>
        </p:xfrm>
        <a:graphic>
          <a:graphicData uri="http://schemas.openxmlformats.org/drawingml/2006/table">
            <a:tbl>
              <a:tblPr firstRow="1" bandRow="1">
                <a:tableStyleId>{5C22544A-7EE6-4342-B048-85BDC9FD1C3A}</a:tableStyleId>
              </a:tblPr>
              <a:tblGrid>
                <a:gridCol w="3140010">
                  <a:extLst>
                    <a:ext uri="{9D8B030D-6E8A-4147-A177-3AD203B41FA5}">
                      <a16:colId xmlns:a16="http://schemas.microsoft.com/office/drawing/2014/main" val="1667452538"/>
                    </a:ext>
                  </a:extLst>
                </a:gridCol>
                <a:gridCol w="2863274">
                  <a:extLst>
                    <a:ext uri="{9D8B030D-6E8A-4147-A177-3AD203B41FA5}">
                      <a16:colId xmlns:a16="http://schemas.microsoft.com/office/drawing/2014/main" val="2084940231"/>
                    </a:ext>
                  </a:extLst>
                </a:gridCol>
                <a:gridCol w="2623855">
                  <a:extLst>
                    <a:ext uri="{9D8B030D-6E8A-4147-A177-3AD203B41FA5}">
                      <a16:colId xmlns:a16="http://schemas.microsoft.com/office/drawing/2014/main" val="1355626914"/>
                    </a:ext>
                  </a:extLst>
                </a:gridCol>
                <a:gridCol w="2869685">
                  <a:extLst>
                    <a:ext uri="{9D8B030D-6E8A-4147-A177-3AD203B41FA5}">
                      <a16:colId xmlns:a16="http://schemas.microsoft.com/office/drawing/2014/main" val="2061249461"/>
                    </a:ext>
                  </a:extLst>
                </a:gridCol>
              </a:tblGrid>
              <a:tr h="2200453">
                <a:tc>
                  <a:txBody>
                    <a:bodyPr/>
                    <a:lstStyle/>
                    <a:p>
                      <a:r>
                        <a:rPr lang="en-US" sz="900" u="sng" dirty="0">
                          <a:solidFill>
                            <a:schemeClr val="tx1"/>
                          </a:solidFill>
                        </a:rPr>
                        <a:t>Synthesis:</a:t>
                      </a:r>
                    </a:p>
                    <a:p>
                      <a:pPr marL="171450" indent="-171450">
                        <a:buFont typeface="Arial" panose="020B0604020202020204" pitchFamily="34" charset="0"/>
                        <a:buChar char="•"/>
                      </a:pPr>
                      <a:r>
                        <a:rPr lang="en-US" sz="900" dirty="0">
                          <a:solidFill>
                            <a:schemeClr val="tx1"/>
                          </a:solidFill>
                        </a:rPr>
                        <a:t>The genre of the movie drives the popularity and revenue.</a:t>
                      </a:r>
                    </a:p>
                    <a:p>
                      <a:pPr marL="171450" indent="-171450">
                        <a:buFont typeface="Arial" panose="020B0604020202020204" pitchFamily="34" charset="0"/>
                        <a:buChar char="•"/>
                      </a:pPr>
                      <a:r>
                        <a:rPr lang="en-US" sz="900" dirty="0">
                          <a:solidFill>
                            <a:schemeClr val="tx1"/>
                          </a:solidFill>
                        </a:rPr>
                        <a:t>The release month of movies can also determine the popularity of movies.</a:t>
                      </a:r>
                    </a:p>
                    <a:p>
                      <a:pPr marL="171450" indent="-171450">
                        <a:buFont typeface="Arial" panose="020B0604020202020204" pitchFamily="34" charset="0"/>
                        <a:buChar char="•"/>
                      </a:pPr>
                      <a:r>
                        <a:rPr lang="en-US" sz="900" dirty="0">
                          <a:solidFill>
                            <a:schemeClr val="tx1"/>
                          </a:solidFill>
                        </a:rPr>
                        <a:t>Our recommendation is to make fewer movies of the genre’s TV movie and musical.</a:t>
                      </a:r>
                    </a:p>
                    <a:p>
                      <a:pPr marL="171450" indent="-171450">
                        <a:buFont typeface="Arial" panose="020B0604020202020204" pitchFamily="34" charset="0"/>
                        <a:buChar char="•"/>
                      </a:pPr>
                      <a:r>
                        <a:rPr lang="en-US" sz="900" dirty="0">
                          <a:solidFill>
                            <a:schemeClr val="tx1"/>
                          </a:solidFill>
                        </a:rPr>
                        <a:t>Our recommendation is to release more movies in the months when people have more time to watch movies (holidays)  like the summer months, November and December and not months like January and October.</a:t>
                      </a:r>
                    </a:p>
                  </a:txBody>
                  <a:tcPr marL="72353" marR="72353" marT="36177" marB="36177">
                    <a:solidFill>
                      <a:schemeClr val="accent4">
                        <a:lumMod val="40000"/>
                        <a:lumOff val="60000"/>
                      </a:schemeClr>
                    </a:solidFill>
                  </a:tcPr>
                </a:tc>
                <a:tc>
                  <a:txBody>
                    <a:bodyPr/>
                    <a:lstStyle/>
                    <a:p>
                      <a:r>
                        <a:rPr lang="en-US" sz="900" u="sng" dirty="0">
                          <a:solidFill>
                            <a:schemeClr val="tx1"/>
                          </a:solidFill>
                        </a:rPr>
                        <a:t>Overview of analysis:</a:t>
                      </a:r>
                    </a:p>
                    <a:p>
                      <a:endParaRPr lang="en-US" sz="900" u="sng" dirty="0">
                        <a:solidFill>
                          <a:schemeClr val="tx1"/>
                        </a:solidFill>
                      </a:endParaRPr>
                    </a:p>
                    <a:p>
                      <a:pPr marL="171450" indent="-171450">
                        <a:buFont typeface="Arial" panose="020B0604020202020204" pitchFamily="34" charset="0"/>
                        <a:buChar char="•"/>
                      </a:pPr>
                      <a:r>
                        <a:rPr lang="en-US" sz="900" dirty="0">
                          <a:solidFill>
                            <a:schemeClr val="tx1"/>
                          </a:solidFill>
                        </a:rPr>
                        <a:t>Genre by popularity</a:t>
                      </a:r>
                    </a:p>
                    <a:p>
                      <a:pPr marL="171450" indent="-171450">
                        <a:buFont typeface="Arial" panose="020B0604020202020204" pitchFamily="34" charset="0"/>
                        <a:buChar char="•"/>
                      </a:pPr>
                      <a:r>
                        <a:rPr lang="en-US" sz="900" dirty="0">
                          <a:solidFill>
                            <a:schemeClr val="tx1"/>
                          </a:solidFill>
                        </a:rPr>
                        <a:t>Release Date and month</a:t>
                      </a:r>
                    </a:p>
                    <a:p>
                      <a:pPr marL="171450" indent="-171450">
                        <a:buFont typeface="Arial" panose="020B0604020202020204" pitchFamily="34" charset="0"/>
                        <a:buChar char="•"/>
                      </a:pPr>
                      <a:r>
                        <a:rPr lang="en-US" sz="900" dirty="0">
                          <a:solidFill>
                            <a:schemeClr val="tx1"/>
                          </a:solidFill>
                        </a:rPr>
                        <a:t>Run time.</a:t>
                      </a:r>
                    </a:p>
                    <a:p>
                      <a:endParaRPr lang="en-US" sz="900" dirty="0">
                        <a:solidFill>
                          <a:schemeClr val="tx1"/>
                        </a:solidFill>
                      </a:endParaRPr>
                    </a:p>
                  </a:txBody>
                  <a:tcPr marL="72353" marR="72353" marT="36177" marB="36177">
                    <a:solidFill>
                      <a:schemeClr val="accent4">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u="sng" dirty="0">
                          <a:solidFill>
                            <a:schemeClr val="tx1"/>
                          </a:solidFill>
                        </a:rPr>
                        <a:t>Genre by popularity: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solidFill>
                          <a:schemeClr val="tx1"/>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solidFill>
                            <a:schemeClr val="tx1"/>
                          </a:solidFill>
                        </a:rPr>
                        <a:t>The least popular genres of movies in the past 10 years are Fantasy, Adventure, TV Movie, Music and Western.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dirty="0">
                        <a:solidFill>
                          <a:schemeClr val="tx1"/>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solidFill>
                            <a:schemeClr val="tx1"/>
                          </a:solidFill>
                        </a:rPr>
                        <a:t>The most popular genres are Animation, Adventure, Western and Fantasy. The least popular on this list are TV movie, Documentary and Music..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solidFill>
                          <a:schemeClr val="tx1"/>
                        </a:solidFill>
                      </a:endParaRPr>
                    </a:p>
                    <a:p>
                      <a:endParaRPr lang="en-US" sz="900" dirty="0">
                        <a:solidFill>
                          <a:schemeClr val="tx1"/>
                        </a:solidFill>
                      </a:endParaRPr>
                    </a:p>
                  </a:txBody>
                  <a:tcPr marL="72353" marR="72353" marT="36177" marB="36177">
                    <a:solidFill>
                      <a:schemeClr val="accent4">
                        <a:lumMod val="40000"/>
                        <a:lumOff val="60000"/>
                      </a:schemeClr>
                    </a:solidFill>
                  </a:tcPr>
                </a:tc>
                <a:tc>
                  <a:txBody>
                    <a:bodyPr/>
                    <a:lstStyle/>
                    <a:p>
                      <a:r>
                        <a:rPr lang="en-US" sz="900" u="sng">
                          <a:solidFill>
                            <a:schemeClr val="tx1"/>
                          </a:solidFill>
                        </a:rPr>
                        <a:t>Release Date:</a:t>
                      </a:r>
                    </a:p>
                    <a:p>
                      <a:endParaRPr lang="en-US" sz="900">
                        <a:solidFill>
                          <a:schemeClr val="tx1"/>
                        </a:solidFill>
                      </a:endParaRPr>
                    </a:p>
                    <a:p>
                      <a:r>
                        <a:rPr lang="en-US" sz="900">
                          <a:solidFill>
                            <a:schemeClr val="tx1"/>
                          </a:solidFill>
                        </a:rPr>
                        <a:t>A larger number of bottom 10 percent movies were released in January and October</a:t>
                      </a:r>
                    </a:p>
                  </a:txBody>
                  <a:tcPr marL="72353" marR="72353" marT="36177" marB="36177">
                    <a:solidFill>
                      <a:schemeClr val="accent4">
                        <a:lumMod val="40000"/>
                        <a:lumOff val="60000"/>
                      </a:schemeClr>
                    </a:solidFill>
                  </a:tcPr>
                </a:tc>
                <a:extLst>
                  <a:ext uri="{0D108BD9-81ED-4DB2-BD59-A6C34878D82A}">
                    <a16:rowId xmlns:a16="http://schemas.microsoft.com/office/drawing/2014/main" val="1302836941"/>
                  </a:ext>
                </a:extLst>
              </a:tr>
              <a:tr h="1680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u="sng" dirty="0">
                          <a:solidFill>
                            <a:schemeClr val="tx1"/>
                          </a:solidFill>
                        </a:rPr>
                        <a:t>Run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1"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dirty="0">
                          <a:solidFill>
                            <a:schemeClr val="tx1"/>
                          </a:solidFill>
                        </a:rPr>
                        <a:t>The average run time of the bottom 10 movies in the past 10 years was around 82 minutes while the average run time of the top 10 movies is about 108 minutes. The run time of a movie does not really impact the popularity or revenue.</a:t>
                      </a:r>
                    </a:p>
                    <a:p>
                      <a:endParaRPr lang="en-US" sz="900" dirty="0">
                        <a:solidFill>
                          <a:schemeClr val="tx1"/>
                        </a:solidFill>
                      </a:endParaRPr>
                    </a:p>
                  </a:txBody>
                  <a:tcPr marL="72353" marR="72353" marT="36177" marB="36177">
                    <a:solidFill>
                      <a:schemeClr val="accent4">
                        <a:lumMod val="40000"/>
                        <a:lumOff val="60000"/>
                      </a:schemeClr>
                    </a:solidFill>
                  </a:tcPr>
                </a:tc>
                <a:tc>
                  <a:txBody>
                    <a:bodyPr/>
                    <a:lstStyle/>
                    <a:p>
                      <a:r>
                        <a:rPr lang="en-US" sz="900" b="1" u="sng" dirty="0">
                          <a:solidFill>
                            <a:schemeClr val="tx1"/>
                          </a:solidFill>
                        </a:rPr>
                        <a:t>Limitation 1:</a:t>
                      </a:r>
                    </a:p>
                    <a:p>
                      <a:endParaRPr lang="en-US" sz="900" b="1" dirty="0">
                        <a:solidFill>
                          <a:schemeClr val="tx1"/>
                        </a:solidFill>
                      </a:endParaRPr>
                    </a:p>
                    <a:p>
                      <a:r>
                        <a:rPr lang="en-US" sz="900" b="1" dirty="0">
                          <a:solidFill>
                            <a:schemeClr val="tx1"/>
                          </a:solidFill>
                        </a:rPr>
                        <a:t>We only considered one genre of a movie for movies that can be multiple genres. Some movie can be of two genres, for example ,Spider Man is an action and an adventure movie.</a:t>
                      </a:r>
                    </a:p>
                  </a:txBody>
                  <a:tcPr marL="72353" marR="72353" marT="36177" marB="36177">
                    <a:solidFill>
                      <a:schemeClr val="accent4">
                        <a:lumMod val="40000"/>
                        <a:lumOff val="60000"/>
                      </a:schemeClr>
                    </a:solidFill>
                  </a:tcPr>
                </a:tc>
                <a:tc>
                  <a:txBody>
                    <a:bodyPr/>
                    <a:lstStyle/>
                    <a:p>
                      <a:r>
                        <a:rPr lang="en-US" sz="900" b="1" u="sng" dirty="0">
                          <a:solidFill>
                            <a:schemeClr val="tx1"/>
                          </a:solidFill>
                        </a:rPr>
                        <a:t>Limitation 2:</a:t>
                      </a:r>
                    </a:p>
                    <a:p>
                      <a:endParaRPr lang="en-US" sz="900" b="1" dirty="0">
                        <a:solidFill>
                          <a:schemeClr val="tx1"/>
                        </a:solidFill>
                      </a:endParaRPr>
                    </a:p>
                    <a:p>
                      <a:r>
                        <a:rPr lang="en-US" sz="900" b="1" dirty="0">
                          <a:solidFill>
                            <a:schemeClr val="tx1"/>
                          </a:solidFill>
                        </a:rPr>
                        <a:t>The analysis does not take into account the fact that the audience preference’s keeps changing. For example, even if documentary movies are not popular now, they could become popular in the future. We cannot always use historical data to predict future audience preference.</a:t>
                      </a:r>
                    </a:p>
                  </a:txBody>
                  <a:tcPr marL="72353" marR="72353" marT="36177" marB="36177">
                    <a:solidFill>
                      <a:schemeClr val="accent4">
                        <a:lumMod val="40000"/>
                        <a:lumOff val="60000"/>
                      </a:schemeClr>
                    </a:solidFill>
                  </a:tcPr>
                </a:tc>
                <a:tc>
                  <a:txBody>
                    <a:bodyPr/>
                    <a:lstStyle/>
                    <a:p>
                      <a:r>
                        <a:rPr lang="en-US" sz="900" b="1" u="sng" dirty="0">
                          <a:solidFill>
                            <a:schemeClr val="tx1"/>
                          </a:solidFill>
                        </a:rPr>
                        <a:t>Review of next steps:</a:t>
                      </a:r>
                    </a:p>
                    <a:p>
                      <a:endParaRPr lang="en-US" sz="900" b="1" dirty="0">
                        <a:solidFill>
                          <a:schemeClr val="tx1"/>
                        </a:solidFill>
                      </a:endParaRPr>
                    </a:p>
                    <a:p>
                      <a:pPr marL="171450" indent="-171450">
                        <a:buFont typeface="Arial" panose="020B0604020202020204" pitchFamily="34" charset="0"/>
                        <a:buChar char="•"/>
                      </a:pPr>
                      <a:r>
                        <a:rPr lang="en-US" sz="900" b="1" dirty="0">
                          <a:solidFill>
                            <a:schemeClr val="tx1"/>
                          </a:solidFill>
                        </a:rPr>
                        <a:t>Include all genres of a movie in the analysis for movies that can be multiple genres.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1" dirty="0"/>
                        <a:t>Use data for the past 15 years instead of 10 years. This could provide more insight and could help in the analysis.</a:t>
                      </a:r>
                    </a:p>
                    <a:p>
                      <a:pPr marL="171450" indent="-171450">
                        <a:buFont typeface="Arial" panose="020B0604020202020204" pitchFamily="34" charset="0"/>
                        <a:buChar char="•"/>
                      </a:pPr>
                      <a:endParaRPr lang="en-US" sz="900" b="1" dirty="0">
                        <a:solidFill>
                          <a:schemeClr val="tx1"/>
                        </a:solidFill>
                      </a:endParaRPr>
                    </a:p>
                  </a:txBody>
                  <a:tcPr marL="72353" marR="72353" marT="36177" marB="36177">
                    <a:solidFill>
                      <a:schemeClr val="accent4">
                        <a:lumMod val="40000"/>
                        <a:lumOff val="60000"/>
                      </a:schemeClr>
                    </a:solidFill>
                  </a:tcPr>
                </a:tc>
                <a:extLst>
                  <a:ext uri="{0D108BD9-81ED-4DB2-BD59-A6C34878D82A}">
                    <a16:rowId xmlns:a16="http://schemas.microsoft.com/office/drawing/2014/main" val="1825331076"/>
                  </a:ext>
                </a:extLst>
              </a:tr>
            </a:tbl>
          </a:graphicData>
        </a:graphic>
      </p:graphicFrame>
    </p:spTree>
    <p:extLst>
      <p:ext uri="{BB962C8B-B14F-4D97-AF65-F5344CB8AC3E}">
        <p14:creationId xmlns:p14="http://schemas.microsoft.com/office/powerpoint/2010/main" val="1289408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6062A-16A7-4515-B3B8-F6D20B90F486}"/>
              </a:ext>
            </a:extLst>
          </p:cNvPr>
          <p:cNvSpPr>
            <a:spLocks noGrp="1"/>
          </p:cNvSpPr>
          <p:nvPr>
            <p:ph type="title"/>
          </p:nvPr>
        </p:nvSpPr>
        <p:spPr>
          <a:xfrm>
            <a:off x="804673" y="1445494"/>
            <a:ext cx="3616856" cy="4376572"/>
          </a:xfrm>
        </p:spPr>
        <p:txBody>
          <a:bodyPr anchor="ctr">
            <a:normAutofit/>
          </a:bodyPr>
          <a:lstStyle/>
          <a:p>
            <a:r>
              <a:rPr lang="en-US" sz="4800"/>
              <a:t>Synthesis</a:t>
            </a:r>
          </a:p>
        </p:txBody>
      </p:sp>
      <p:sp>
        <p:nvSpPr>
          <p:cNvPr id="32" name="Freeform: Shape 31">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36C7DD1-D3FA-40C2-9D6A-83C241981663}"/>
              </a:ext>
            </a:extLst>
          </p:cNvPr>
          <p:cNvSpPr>
            <a:spLocks noGrp="1"/>
          </p:cNvSpPr>
          <p:nvPr>
            <p:ph idx="1"/>
          </p:nvPr>
        </p:nvSpPr>
        <p:spPr>
          <a:xfrm>
            <a:off x="6096000" y="1399032"/>
            <a:ext cx="5501834" cy="4471416"/>
          </a:xfrm>
        </p:spPr>
        <p:txBody>
          <a:bodyPr anchor="ctr">
            <a:normAutofit/>
          </a:bodyPr>
          <a:lstStyle/>
          <a:p>
            <a:pPr marL="171450" indent="-171450">
              <a:buFont typeface="Arial" panose="020B0604020202020204" pitchFamily="34" charset="0"/>
              <a:buChar char="•"/>
            </a:pPr>
            <a:r>
              <a:rPr lang="en-US" sz="2200" dirty="0">
                <a:solidFill>
                  <a:schemeClr val="bg1"/>
                </a:solidFill>
              </a:rPr>
              <a:t>The genre of the movie drives the popularity and revenue.</a:t>
            </a:r>
          </a:p>
          <a:p>
            <a:pPr marL="171450" indent="-171450">
              <a:buFont typeface="Arial" panose="020B0604020202020204" pitchFamily="34" charset="0"/>
              <a:buChar char="•"/>
            </a:pPr>
            <a:r>
              <a:rPr lang="en-US" sz="2200" dirty="0">
                <a:solidFill>
                  <a:schemeClr val="bg1"/>
                </a:solidFill>
              </a:rPr>
              <a:t>The release month of movies can also determine the popularity of movies.</a:t>
            </a:r>
          </a:p>
          <a:p>
            <a:pPr marL="171450" indent="-171450">
              <a:buFont typeface="Arial" panose="020B0604020202020204" pitchFamily="34" charset="0"/>
              <a:buChar char="•"/>
            </a:pPr>
            <a:r>
              <a:rPr lang="en-US" sz="2200" dirty="0">
                <a:solidFill>
                  <a:schemeClr val="bg1"/>
                </a:solidFill>
              </a:rPr>
              <a:t>Our recommendation is to make fewer movies of the genre’s TV movie and Musical.</a:t>
            </a:r>
          </a:p>
          <a:p>
            <a:pPr marL="171450" indent="-171450">
              <a:buFont typeface="Arial" panose="020B0604020202020204" pitchFamily="34" charset="0"/>
              <a:buChar char="•"/>
            </a:pPr>
            <a:r>
              <a:rPr lang="en-US" sz="2200" dirty="0">
                <a:solidFill>
                  <a:schemeClr val="bg1"/>
                </a:solidFill>
              </a:rPr>
              <a:t>Our recommendation is to release more movies in the months when people have more time to watch movies (holidays)  like the summer months, November and December and not months like January and October</a:t>
            </a:r>
          </a:p>
        </p:txBody>
      </p:sp>
    </p:spTree>
    <p:extLst>
      <p:ext uri="{BB962C8B-B14F-4D97-AF65-F5344CB8AC3E}">
        <p14:creationId xmlns:p14="http://schemas.microsoft.com/office/powerpoint/2010/main" val="337746163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6B76BB5-9B8A-42C4-8C75-3D59A15B1504}"/>
              </a:ext>
            </a:extLst>
          </p:cNvPr>
          <p:cNvSpPr>
            <a:spLocks noGrp="1"/>
          </p:cNvSpPr>
          <p:nvPr>
            <p:ph type="title"/>
          </p:nvPr>
        </p:nvSpPr>
        <p:spPr>
          <a:xfrm>
            <a:off x="863029" y="1012004"/>
            <a:ext cx="3416158" cy="4795408"/>
          </a:xfrm>
        </p:spPr>
        <p:txBody>
          <a:bodyPr>
            <a:normAutofit/>
          </a:bodyPr>
          <a:lstStyle/>
          <a:p>
            <a:r>
              <a:rPr lang="en-US" u="sng">
                <a:solidFill>
                  <a:srgbClr val="FFFFFF"/>
                </a:solidFill>
              </a:rPr>
              <a:t>Overview of analysis:</a:t>
            </a:r>
            <a:br>
              <a:rPr lang="en-US" u="sng">
                <a:solidFill>
                  <a:srgbClr val="FFFFFF"/>
                </a:solidFill>
              </a:rPr>
            </a:br>
            <a:endParaRPr lang="en-US">
              <a:solidFill>
                <a:srgbClr val="FFFFFF"/>
              </a:solidFill>
            </a:endParaRPr>
          </a:p>
        </p:txBody>
      </p:sp>
      <p:graphicFrame>
        <p:nvGraphicFramePr>
          <p:cNvPr id="5" name="Content Placeholder 2">
            <a:extLst>
              <a:ext uri="{FF2B5EF4-FFF2-40B4-BE49-F238E27FC236}">
                <a16:creationId xmlns:a16="http://schemas.microsoft.com/office/drawing/2014/main" id="{0337E1B8-AD54-43EF-80A6-F2120582A874}"/>
              </a:ext>
            </a:extLst>
          </p:cNvPr>
          <p:cNvGraphicFramePr>
            <a:graphicFrameLocks noGrp="1"/>
          </p:cNvGraphicFramePr>
          <p:nvPr>
            <p:ph idx="1"/>
            <p:extLst>
              <p:ext uri="{D42A27DB-BD31-4B8C-83A1-F6EECF244321}">
                <p14:modId xmlns:p14="http://schemas.microsoft.com/office/powerpoint/2010/main" val="407530693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3788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4B134F-4DBE-46D7-9993-025E8AD5520C}"/>
              </a:ext>
            </a:extLst>
          </p:cNvPr>
          <p:cNvSpPr>
            <a:spLocks noGrp="1"/>
          </p:cNvSpPr>
          <p:nvPr>
            <p:ph type="title"/>
          </p:nvPr>
        </p:nvSpPr>
        <p:spPr>
          <a:xfrm>
            <a:off x="838200" y="585216"/>
            <a:ext cx="10515600" cy="1325563"/>
          </a:xfrm>
        </p:spPr>
        <p:txBody>
          <a:bodyPr>
            <a:normAutofit fontScale="90000"/>
          </a:bodyPr>
          <a:lstStyle/>
          <a:p>
            <a:r>
              <a:rPr lang="en-US" sz="3200" u="sng" dirty="0">
                <a:solidFill>
                  <a:schemeClr val="bg1"/>
                </a:solidFill>
              </a:rPr>
              <a:t>Genre by popularity – Bottom 10% movies in the past 10 years :</a:t>
            </a:r>
            <a:br>
              <a:rPr lang="en-US" sz="3200" u="sng" dirty="0">
                <a:solidFill>
                  <a:schemeClr val="bg1"/>
                </a:solidFill>
              </a:rPr>
            </a:br>
            <a:endParaRPr lang="en-US" sz="3200" dirty="0">
              <a:solidFill>
                <a:schemeClr val="bg1"/>
              </a:solidFill>
            </a:endParaRPr>
          </a:p>
        </p:txBody>
      </p:sp>
      <p:pic>
        <p:nvPicPr>
          <p:cNvPr id="6" name="Picture 5">
            <a:extLst>
              <a:ext uri="{FF2B5EF4-FFF2-40B4-BE49-F238E27FC236}">
                <a16:creationId xmlns:a16="http://schemas.microsoft.com/office/drawing/2014/main" id="{437FCCCC-8726-4171-930F-BB99811F91CC}"/>
              </a:ext>
            </a:extLst>
          </p:cNvPr>
          <p:cNvPicPr>
            <a:picLocks noChangeAspect="1"/>
          </p:cNvPicPr>
          <p:nvPr/>
        </p:nvPicPr>
        <p:blipFill rotWithShape="1">
          <a:blip r:embed="rId2"/>
          <a:srcRect r="3" b="3390"/>
          <a:stretch/>
        </p:blipFill>
        <p:spPr>
          <a:xfrm>
            <a:off x="841248" y="2516777"/>
            <a:ext cx="6236208" cy="3660185"/>
          </a:xfrm>
          <a:prstGeom prst="rect">
            <a:avLst/>
          </a:prstGeom>
        </p:spPr>
      </p:pic>
      <p:sp>
        <p:nvSpPr>
          <p:cNvPr id="3" name="Content Placeholder 2">
            <a:extLst>
              <a:ext uri="{FF2B5EF4-FFF2-40B4-BE49-F238E27FC236}">
                <a16:creationId xmlns:a16="http://schemas.microsoft.com/office/drawing/2014/main" id="{CE1501FC-28AA-4167-931B-11FC4C5FEBE4}"/>
              </a:ext>
            </a:extLst>
          </p:cNvPr>
          <p:cNvSpPr>
            <a:spLocks noGrp="1"/>
          </p:cNvSpPr>
          <p:nvPr>
            <p:ph idx="1"/>
          </p:nvPr>
        </p:nvSpPr>
        <p:spPr>
          <a:xfrm>
            <a:off x="7546848" y="2516777"/>
            <a:ext cx="3803904" cy="3660185"/>
          </a:xfrm>
        </p:spPr>
        <p:txBody>
          <a:bodyPr anchor="ctr">
            <a:normAutofit/>
          </a:bodyPr>
          <a:lstStyle/>
          <a:p>
            <a:pPr marL="171450" marR="0" lvl="0" indent="-171450" defTabSz="914400" rtl="0" eaLnBrk="1" fontAlgn="auto" latinLnBrk="0" hangingPunct="1">
              <a:spcBef>
                <a:spcPts val="0"/>
              </a:spcBef>
              <a:spcAft>
                <a:spcPts val="0"/>
              </a:spcAft>
              <a:buClrTx/>
              <a:buSzTx/>
              <a:buFont typeface="Arial" panose="020B0604020202020204" pitchFamily="34" charset="0"/>
              <a:buChar char="•"/>
              <a:tabLst/>
              <a:defRPr/>
            </a:pPr>
            <a:r>
              <a:rPr lang="en-US" sz="2200" dirty="0"/>
              <a:t>The least popular genres of movies in the past 10 years are Fantasy, Adventure, TV Movie, Music and Western.</a:t>
            </a:r>
          </a:p>
          <a:p>
            <a:pPr marL="0" indent="0">
              <a:buNone/>
            </a:pPr>
            <a:endParaRPr lang="en-US" sz="2200" dirty="0"/>
          </a:p>
        </p:txBody>
      </p:sp>
    </p:spTree>
    <p:extLst>
      <p:ext uri="{BB962C8B-B14F-4D97-AF65-F5344CB8AC3E}">
        <p14:creationId xmlns:p14="http://schemas.microsoft.com/office/powerpoint/2010/main" val="2571403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666FB3-A5D3-4694-81BF-277DB16311B2}"/>
              </a:ext>
            </a:extLst>
          </p:cNvPr>
          <p:cNvSpPr>
            <a:spLocks noGrp="1"/>
          </p:cNvSpPr>
          <p:nvPr>
            <p:ph type="title"/>
          </p:nvPr>
        </p:nvSpPr>
        <p:spPr>
          <a:xfrm>
            <a:off x="838200" y="585216"/>
            <a:ext cx="10515600" cy="1325563"/>
          </a:xfrm>
        </p:spPr>
        <p:txBody>
          <a:bodyPr>
            <a:normAutofit/>
          </a:bodyPr>
          <a:lstStyle/>
          <a:p>
            <a:r>
              <a:rPr lang="en-US" sz="3100" u="sng">
                <a:solidFill>
                  <a:schemeClr val="bg1"/>
                </a:solidFill>
                <a:latin typeface="Calibri" panose="020F0502020204030204" pitchFamily="34" charset="0"/>
                <a:cs typeface="Calibri" panose="020F0502020204030204" pitchFamily="34" charset="0"/>
              </a:rPr>
              <a:t>Genre by popularity for the top 10% movies in the past 10 years:</a:t>
            </a:r>
            <a:br>
              <a:rPr lang="en-US" sz="3100" u="sng">
                <a:solidFill>
                  <a:schemeClr val="bg1"/>
                </a:solidFill>
              </a:rPr>
            </a:br>
            <a:endParaRPr lang="en-US" sz="3100">
              <a:solidFill>
                <a:schemeClr val="bg1"/>
              </a:solidFill>
            </a:endParaRPr>
          </a:p>
        </p:txBody>
      </p:sp>
      <p:pic>
        <p:nvPicPr>
          <p:cNvPr id="5" name="Picture 4">
            <a:extLst>
              <a:ext uri="{FF2B5EF4-FFF2-40B4-BE49-F238E27FC236}">
                <a16:creationId xmlns:a16="http://schemas.microsoft.com/office/drawing/2014/main" id="{C9095F61-5C38-4658-BDE5-9B23970A4D73}"/>
              </a:ext>
            </a:extLst>
          </p:cNvPr>
          <p:cNvPicPr>
            <a:picLocks noChangeAspect="1"/>
          </p:cNvPicPr>
          <p:nvPr/>
        </p:nvPicPr>
        <p:blipFill rotWithShape="1">
          <a:blip r:embed="rId2"/>
          <a:srcRect r="4159" b="-3"/>
          <a:stretch/>
        </p:blipFill>
        <p:spPr>
          <a:xfrm>
            <a:off x="841248" y="2516777"/>
            <a:ext cx="6236208" cy="3660185"/>
          </a:xfrm>
          <a:prstGeom prst="rect">
            <a:avLst/>
          </a:prstGeom>
        </p:spPr>
      </p:pic>
      <p:sp>
        <p:nvSpPr>
          <p:cNvPr id="3" name="Content Placeholder 2">
            <a:extLst>
              <a:ext uri="{FF2B5EF4-FFF2-40B4-BE49-F238E27FC236}">
                <a16:creationId xmlns:a16="http://schemas.microsoft.com/office/drawing/2014/main" id="{86ACDB6D-6144-4A97-B361-FD2021C86F8C}"/>
              </a:ext>
            </a:extLst>
          </p:cNvPr>
          <p:cNvSpPr>
            <a:spLocks noGrp="1"/>
          </p:cNvSpPr>
          <p:nvPr>
            <p:ph idx="1"/>
          </p:nvPr>
        </p:nvSpPr>
        <p:spPr>
          <a:xfrm>
            <a:off x="7546848" y="2516777"/>
            <a:ext cx="3803904" cy="3660185"/>
          </a:xfrm>
        </p:spPr>
        <p:txBody>
          <a:bodyPr anchor="ctr">
            <a:normAutofit/>
          </a:bodyPr>
          <a:lstStyle/>
          <a:p>
            <a:pPr marL="171450" marR="0" lvl="0" indent="-171450" defTabSz="914400" rtl="0" eaLnBrk="1" fontAlgn="auto" latinLnBrk="0" hangingPunct="1">
              <a:spcBef>
                <a:spcPts val="0"/>
              </a:spcBef>
              <a:spcAft>
                <a:spcPts val="0"/>
              </a:spcAft>
              <a:buClrTx/>
              <a:buSzTx/>
              <a:buFont typeface="Arial" panose="020B0604020202020204" pitchFamily="34" charset="0"/>
              <a:buChar char="•"/>
              <a:tabLst/>
              <a:defRPr/>
            </a:pPr>
            <a:r>
              <a:rPr lang="en-US" sz="2200" dirty="0"/>
              <a:t>The most popular genres are Animation, Adventure, Western and Fantasy. The least popular on this list are TV movie, Documentary and Music.</a:t>
            </a:r>
          </a:p>
          <a:p>
            <a:endParaRPr lang="en-US" sz="2200" dirty="0"/>
          </a:p>
        </p:txBody>
      </p:sp>
    </p:spTree>
    <p:extLst>
      <p:ext uri="{BB962C8B-B14F-4D97-AF65-F5344CB8AC3E}">
        <p14:creationId xmlns:p14="http://schemas.microsoft.com/office/powerpoint/2010/main" val="3411375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69737F-73ED-417D-BBE0-012FCB0B6465}"/>
              </a:ext>
            </a:extLst>
          </p:cNvPr>
          <p:cNvSpPr>
            <a:spLocks noGrp="1"/>
          </p:cNvSpPr>
          <p:nvPr>
            <p:ph type="title"/>
          </p:nvPr>
        </p:nvSpPr>
        <p:spPr>
          <a:xfrm>
            <a:off x="643467" y="640080"/>
            <a:ext cx="3096427" cy="5613236"/>
          </a:xfrm>
        </p:spPr>
        <p:txBody>
          <a:bodyPr anchor="ctr">
            <a:normAutofit/>
          </a:bodyPr>
          <a:lstStyle/>
          <a:p>
            <a:r>
              <a:rPr lang="en-US" sz="4000" u="sng" dirty="0">
                <a:solidFill>
                  <a:srgbClr val="FFFFFF"/>
                </a:solidFill>
              </a:rPr>
              <a:t>Release Date/Month:</a:t>
            </a:r>
            <a:br>
              <a:rPr lang="en-US" u="sng" dirty="0">
                <a:solidFill>
                  <a:srgbClr val="FFFFFF"/>
                </a:solidFill>
              </a:rPr>
            </a:br>
            <a:endParaRPr lang="en-US" dirty="0">
              <a:solidFill>
                <a:srgbClr val="FFFFFF"/>
              </a:solidFill>
            </a:endParaRPr>
          </a:p>
        </p:txBody>
      </p:sp>
      <p:sp>
        <p:nvSpPr>
          <p:cNvPr id="3" name="Content Placeholder 2">
            <a:extLst>
              <a:ext uri="{FF2B5EF4-FFF2-40B4-BE49-F238E27FC236}">
                <a16:creationId xmlns:a16="http://schemas.microsoft.com/office/drawing/2014/main" id="{6EDA1696-3BEC-4E65-B22B-ADDADCE1F594}"/>
              </a:ext>
            </a:extLst>
          </p:cNvPr>
          <p:cNvSpPr>
            <a:spLocks noGrp="1"/>
          </p:cNvSpPr>
          <p:nvPr>
            <p:ph idx="1"/>
          </p:nvPr>
        </p:nvSpPr>
        <p:spPr>
          <a:xfrm>
            <a:off x="4699818" y="640082"/>
            <a:ext cx="6848715" cy="1310638"/>
          </a:xfrm>
        </p:spPr>
        <p:txBody>
          <a:bodyPr anchor="ctr">
            <a:normAutofit/>
          </a:bodyPr>
          <a:lstStyle/>
          <a:p>
            <a:r>
              <a:rPr lang="en-US" sz="2000" dirty="0"/>
              <a:t>A larger number of bottom 10 percent movies were released in January and October, Months when people don’t have enough holidays to take time off to watch movies.</a:t>
            </a:r>
          </a:p>
          <a:p>
            <a:endParaRPr lang="en-US" sz="2000" dirty="0"/>
          </a:p>
        </p:txBody>
      </p:sp>
      <p:pic>
        <p:nvPicPr>
          <p:cNvPr id="8" name="Picture 7">
            <a:extLst>
              <a:ext uri="{FF2B5EF4-FFF2-40B4-BE49-F238E27FC236}">
                <a16:creationId xmlns:a16="http://schemas.microsoft.com/office/drawing/2014/main" id="{56CC65C1-7999-4D6C-A4A7-C39B3758938E}"/>
              </a:ext>
            </a:extLst>
          </p:cNvPr>
          <p:cNvPicPr>
            <a:picLocks noChangeAspect="1"/>
          </p:cNvPicPr>
          <p:nvPr/>
        </p:nvPicPr>
        <p:blipFill>
          <a:blip r:embed="rId2"/>
          <a:stretch>
            <a:fillRect/>
          </a:stretch>
        </p:blipFill>
        <p:spPr>
          <a:xfrm>
            <a:off x="5181600" y="2448560"/>
            <a:ext cx="6126480" cy="3486473"/>
          </a:xfrm>
          <a:prstGeom prst="rect">
            <a:avLst/>
          </a:prstGeom>
        </p:spPr>
      </p:pic>
    </p:spTree>
    <p:extLst>
      <p:ext uri="{BB962C8B-B14F-4D97-AF65-F5344CB8AC3E}">
        <p14:creationId xmlns:p14="http://schemas.microsoft.com/office/powerpoint/2010/main" val="2319818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873</Words>
  <Application>Microsoft Office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UDACITY DATA VISUALIZATION NANODEGREE Build a data story midterm project</vt:lpstr>
      <vt:lpstr>Problem Statement:</vt:lpstr>
      <vt:lpstr>Issue Tree:</vt:lpstr>
      <vt:lpstr>PowerPoint Presentation</vt:lpstr>
      <vt:lpstr>Synthesis</vt:lpstr>
      <vt:lpstr>Overview of analysis: </vt:lpstr>
      <vt:lpstr>Genre by popularity – Bottom 10% movies in the past 10 years : </vt:lpstr>
      <vt:lpstr>Genre by popularity for the top 10% movies in the past 10 years: </vt:lpstr>
      <vt:lpstr>Release Date/Month: </vt:lpstr>
      <vt:lpstr>Run Time: </vt:lpstr>
      <vt:lpstr>Limitation 1: </vt:lpstr>
      <vt:lpstr>Limitation 2: </vt:lpstr>
      <vt:lpstr>Review of next steps: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UDACITY DATA VISUALIZATION NANODEGREE Build a data story midterm project</dc:title>
  <dc:creator>nalini</dc:creator>
  <cp:lastModifiedBy>nalini</cp:lastModifiedBy>
  <cp:revision>3</cp:revision>
  <dcterms:created xsi:type="dcterms:W3CDTF">2020-07-12T06:09:45Z</dcterms:created>
  <dcterms:modified xsi:type="dcterms:W3CDTF">2020-07-12T06:18:36Z</dcterms:modified>
</cp:coreProperties>
</file>