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51"/>
  </p:notesMasterIdLst>
  <p:sldIdLst>
    <p:sldId id="327" r:id="rId2"/>
    <p:sldId id="328" r:id="rId3"/>
    <p:sldId id="257" r:id="rId4"/>
    <p:sldId id="291" r:id="rId5"/>
    <p:sldId id="321" r:id="rId6"/>
    <p:sldId id="319" r:id="rId7"/>
    <p:sldId id="320" r:id="rId8"/>
    <p:sldId id="322" r:id="rId9"/>
    <p:sldId id="323" r:id="rId10"/>
    <p:sldId id="277" r:id="rId11"/>
    <p:sldId id="292" r:id="rId12"/>
    <p:sldId id="295" r:id="rId13"/>
    <p:sldId id="258" r:id="rId14"/>
    <p:sldId id="296" r:id="rId15"/>
    <p:sldId id="278" r:id="rId16"/>
    <p:sldId id="259" r:id="rId17"/>
    <p:sldId id="297" r:id="rId18"/>
    <p:sldId id="282" r:id="rId19"/>
    <p:sldId id="283" r:id="rId20"/>
    <p:sldId id="260" r:id="rId21"/>
    <p:sldId id="302" r:id="rId22"/>
    <p:sldId id="299" r:id="rId23"/>
    <p:sldId id="285" r:id="rId24"/>
    <p:sldId id="264" r:id="rId25"/>
    <p:sldId id="304" r:id="rId26"/>
    <p:sldId id="265" r:id="rId27"/>
    <p:sldId id="307" r:id="rId28"/>
    <p:sldId id="305" r:id="rId29"/>
    <p:sldId id="266" r:id="rId30"/>
    <p:sldId id="267" r:id="rId31"/>
    <p:sldId id="268" r:id="rId32"/>
    <p:sldId id="269" r:id="rId33"/>
    <p:sldId id="270" r:id="rId34"/>
    <p:sldId id="271" r:id="rId35"/>
    <p:sldId id="272" r:id="rId36"/>
    <p:sldId id="273" r:id="rId37"/>
    <p:sldId id="308" r:id="rId38"/>
    <p:sldId id="309" r:id="rId39"/>
    <p:sldId id="310" r:id="rId40"/>
    <p:sldId id="314" r:id="rId41"/>
    <p:sldId id="315" r:id="rId42"/>
    <p:sldId id="316" r:id="rId43"/>
    <p:sldId id="317" r:id="rId44"/>
    <p:sldId id="313" r:id="rId45"/>
    <p:sldId id="326" r:id="rId46"/>
    <p:sldId id="279" r:id="rId47"/>
    <p:sldId id="280" r:id="rId48"/>
    <p:sldId id="281" r:id="rId49"/>
    <p:sldId id="329"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AE78D9-0158-4B0A-99B6-6299F1C00AE7}" type="datetimeFigureOut">
              <a:rPr lang="en-US" smtClean="0"/>
              <a:t>2/5/2022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67E1D5-A6BF-4387-B5CA-3F9502708672}" type="slidenum">
              <a:rPr lang="en-US" smtClean="0"/>
              <a:t>‹#›</a:t>
            </a:fld>
            <a:endParaRPr lang="en-US"/>
          </a:p>
        </p:txBody>
      </p:sp>
    </p:spTree>
    <p:extLst>
      <p:ext uri="{BB962C8B-B14F-4D97-AF65-F5344CB8AC3E}">
        <p14:creationId xmlns:p14="http://schemas.microsoft.com/office/powerpoint/2010/main" val="3221746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3591516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D67E1D5-A6BF-4387-B5CA-3F9502708672}" type="slidenum">
              <a:rPr lang="en-US" smtClean="0"/>
              <a:t>4</a:t>
            </a:fld>
            <a:endParaRPr lang="en-US"/>
          </a:p>
        </p:txBody>
      </p:sp>
    </p:spTree>
    <p:extLst>
      <p:ext uri="{BB962C8B-B14F-4D97-AF65-F5344CB8AC3E}">
        <p14:creationId xmlns:p14="http://schemas.microsoft.com/office/powerpoint/2010/main" val="4248414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D67E1D5-A6BF-4387-B5CA-3F9502708672}" type="slidenum">
              <a:rPr lang="en-US" smtClean="0"/>
              <a:t>22</a:t>
            </a:fld>
            <a:endParaRPr lang="en-US"/>
          </a:p>
        </p:txBody>
      </p:sp>
    </p:spTree>
    <p:extLst>
      <p:ext uri="{BB962C8B-B14F-4D97-AF65-F5344CB8AC3E}">
        <p14:creationId xmlns:p14="http://schemas.microsoft.com/office/powerpoint/2010/main" val="4094820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D67E1D5-A6BF-4387-B5CA-3F9502708672}" type="slidenum">
              <a:rPr lang="en-US" smtClean="0"/>
              <a:t>49</a:t>
            </a:fld>
            <a:endParaRPr lang="en-US"/>
          </a:p>
        </p:txBody>
      </p:sp>
    </p:spTree>
    <p:extLst>
      <p:ext uri="{BB962C8B-B14F-4D97-AF65-F5344CB8AC3E}">
        <p14:creationId xmlns:p14="http://schemas.microsoft.com/office/powerpoint/2010/main" val="3250845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r>
              <a:rPr lang="en-US" smtClean="0"/>
              <a:t>1/25/2022</a:t>
            </a:r>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A0D28EA-FDF2-4A97-9256-C558EC4F614E}"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1/25/2022</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0D28EA-FDF2-4A97-9256-C558EC4F614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1/25/2022</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0D28EA-FDF2-4A97-9256-C558EC4F614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r>
              <a:rPr lang="en-US" smtClean="0"/>
              <a:t>1/25/2022</a:t>
            </a:r>
            <a:endParaRPr lang="en-US"/>
          </a:p>
        </p:txBody>
      </p:sp>
      <p:sp>
        <p:nvSpPr>
          <p:cNvPr id="9" name="Slide Number Placeholder 8"/>
          <p:cNvSpPr>
            <a:spLocks noGrp="1"/>
          </p:cNvSpPr>
          <p:nvPr>
            <p:ph type="sldNum" sz="quarter" idx="15"/>
          </p:nvPr>
        </p:nvSpPr>
        <p:spPr/>
        <p:txBody>
          <a:bodyPr rtlCol="0"/>
          <a:lstStyle/>
          <a:p>
            <a:fld id="{BA0D28EA-FDF2-4A97-9256-C558EC4F614E}"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r>
              <a:rPr lang="en-US" smtClean="0"/>
              <a:t>1/25/2022</a:t>
            </a:r>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A0D28EA-FDF2-4A97-9256-C558EC4F614E}"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r>
              <a:rPr lang="en-US" smtClean="0"/>
              <a:t>1/25/2022</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0D28EA-FDF2-4A97-9256-C558EC4F614E}"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r>
              <a:rPr lang="en-US" smtClean="0"/>
              <a:t>1/25/2022</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0D28EA-FDF2-4A97-9256-C558EC4F614E}"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r>
              <a:rPr lang="en-US" smtClean="0"/>
              <a:t>1/25/2022</a:t>
            </a:r>
            <a:endParaRPr lang="en-US"/>
          </a:p>
        </p:txBody>
      </p:sp>
      <p:sp>
        <p:nvSpPr>
          <p:cNvPr id="7" name="Slide Number Placeholder 6"/>
          <p:cNvSpPr>
            <a:spLocks noGrp="1"/>
          </p:cNvSpPr>
          <p:nvPr>
            <p:ph type="sldNum" sz="quarter" idx="11"/>
          </p:nvPr>
        </p:nvSpPr>
        <p:spPr/>
        <p:txBody>
          <a:bodyPr rtlCol="0"/>
          <a:lstStyle/>
          <a:p>
            <a:fld id="{BA0D28EA-FDF2-4A97-9256-C558EC4F614E}"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1/25/2022</a:t>
            </a: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0D28EA-FDF2-4A97-9256-C558EC4F614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r>
              <a:rPr lang="en-US" smtClean="0"/>
              <a:t>1/25/2022</a:t>
            </a:r>
            <a:endParaRPr lang="en-US"/>
          </a:p>
        </p:txBody>
      </p:sp>
      <p:sp>
        <p:nvSpPr>
          <p:cNvPr id="22" name="Slide Number Placeholder 21"/>
          <p:cNvSpPr>
            <a:spLocks noGrp="1"/>
          </p:cNvSpPr>
          <p:nvPr>
            <p:ph type="sldNum" sz="quarter" idx="15"/>
          </p:nvPr>
        </p:nvSpPr>
        <p:spPr/>
        <p:txBody>
          <a:bodyPr rtlCol="0"/>
          <a:lstStyle/>
          <a:p>
            <a:fld id="{BA0D28EA-FDF2-4A97-9256-C558EC4F614E}"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r>
              <a:rPr lang="en-US" smtClean="0"/>
              <a:t>1/25/2022</a:t>
            </a:r>
            <a:endParaRPr lang="en-US"/>
          </a:p>
        </p:txBody>
      </p:sp>
      <p:sp>
        <p:nvSpPr>
          <p:cNvPr id="18" name="Slide Number Placeholder 17"/>
          <p:cNvSpPr>
            <a:spLocks noGrp="1"/>
          </p:cNvSpPr>
          <p:nvPr>
            <p:ph type="sldNum" sz="quarter" idx="11"/>
          </p:nvPr>
        </p:nvSpPr>
        <p:spPr/>
        <p:txBody>
          <a:bodyPr rtlCol="0"/>
          <a:lstStyle/>
          <a:p>
            <a:fld id="{BA0D28EA-FDF2-4A97-9256-C558EC4F614E}"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r>
              <a:rPr lang="en-US" smtClean="0"/>
              <a:t>1/25/2022</a:t>
            </a:r>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A0D28EA-FDF2-4A97-9256-C558EC4F614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evolytics.com/blog/tableau-201-make-scatter-plot/" TargetMode="External"/><Relationship Id="rId2" Type="http://schemas.openxmlformats.org/officeDocument/2006/relationships/hyperlink" Target="https://evolytics.com/blog/tableau-pie-chart-a-better-approach/"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gephi.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tableau.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archive.ics.uci.edu/ml/datasets/adul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605790" y="890587"/>
            <a:ext cx="8435340" cy="857250"/>
          </a:xfrm>
        </p:spPr>
        <p:txBody>
          <a:bodyPr>
            <a:normAutofit fontScale="90000"/>
          </a:bodyPr>
          <a:lstStyle/>
          <a:p>
            <a:pPr algn="ctr"/>
            <a:r>
              <a:rPr lang="en-US" altLang="en-US" sz="2100" dirty="0">
                <a:solidFill>
                  <a:schemeClr val="tx1"/>
                </a:solidFill>
                <a:latin typeface="Times New Roman" panose="02020603050405020304" pitchFamily="18" charset="0"/>
                <a:cs typeface="Times New Roman" panose="02020603050405020304" pitchFamily="18" charset="0"/>
              </a:rPr>
              <a:t>  ONLINE</a:t>
            </a:r>
            <a:br>
              <a:rPr lang="en-US" altLang="en-US" sz="2100" dirty="0">
                <a:solidFill>
                  <a:schemeClr val="tx1"/>
                </a:solidFill>
                <a:latin typeface="Times New Roman" panose="02020603050405020304" pitchFamily="18" charset="0"/>
                <a:cs typeface="Times New Roman" panose="02020603050405020304" pitchFamily="18" charset="0"/>
              </a:rPr>
            </a:br>
            <a:r>
              <a:rPr lang="en-US" altLang="en-US" sz="1800" dirty="0">
                <a:solidFill>
                  <a:schemeClr val="tx1"/>
                </a:solidFill>
                <a:latin typeface="Times New Roman" panose="02020603050405020304" pitchFamily="18" charset="0"/>
                <a:cs typeface="Times New Roman" panose="02020603050405020304" pitchFamily="18" charset="0"/>
              </a:rPr>
              <a:t>FACULTY ORIENTATION PROGRAM</a:t>
            </a:r>
            <a:br>
              <a:rPr lang="en-US" altLang="en-US" sz="1800" dirty="0">
                <a:solidFill>
                  <a:schemeClr val="tx1"/>
                </a:solidFill>
                <a:latin typeface="Times New Roman" panose="02020603050405020304" pitchFamily="18" charset="0"/>
                <a:cs typeface="Times New Roman" panose="02020603050405020304" pitchFamily="18" charset="0"/>
              </a:rPr>
            </a:br>
            <a:r>
              <a:rPr lang="en-US" altLang="en-US" sz="1800" dirty="0">
                <a:solidFill>
                  <a:schemeClr val="tx1"/>
                </a:solidFill>
                <a:latin typeface="Times New Roman" panose="02020603050405020304" pitchFamily="18" charset="0"/>
                <a:cs typeface="Times New Roman" panose="02020603050405020304" pitchFamily="18" charset="0"/>
              </a:rPr>
              <a:t>ON</a:t>
            </a:r>
          </a:p>
        </p:txBody>
      </p:sp>
      <p:sp>
        <p:nvSpPr>
          <p:cNvPr id="7" name="Subtitle 2"/>
          <p:cNvSpPr>
            <a:spLocks noGrp="1"/>
          </p:cNvSpPr>
          <p:nvPr>
            <p:ph idx="1"/>
          </p:nvPr>
        </p:nvSpPr>
        <p:spPr>
          <a:xfrm>
            <a:off x="605790" y="1776889"/>
            <a:ext cx="8332470" cy="2764154"/>
          </a:xfrm>
        </p:spPr>
        <p:txBody>
          <a:bodyPr rtlCol="0">
            <a:normAutofit/>
          </a:bodyPr>
          <a:lstStyle/>
          <a:p>
            <a:pPr marL="0" indent="0" algn="ctr">
              <a:buNone/>
              <a:defRPr/>
            </a:pPr>
            <a:endParaRPr lang="en-US" sz="1800" dirty="0"/>
          </a:p>
          <a:p>
            <a:pPr marL="0" indent="0" algn="ctr">
              <a:buNone/>
              <a:defRPr/>
            </a:pPr>
            <a:r>
              <a:rPr lang="en-US" sz="1800" b="1" dirty="0">
                <a:latin typeface="Times New Roman" panose="02020603050405020304" pitchFamily="18" charset="0"/>
                <a:cs typeface="Times New Roman" panose="02020603050405020304" pitchFamily="18" charset="0"/>
              </a:rPr>
              <a:t>Data Science and Big Data Analytics Theory and  Laboratory </a:t>
            </a:r>
          </a:p>
          <a:p>
            <a:pPr marL="0" indent="0" algn="ctr">
              <a:buNone/>
              <a:defRPr/>
            </a:pPr>
            <a:r>
              <a:rPr lang="en-US" sz="1800" b="1" dirty="0">
                <a:latin typeface="Times New Roman" panose="02020603050405020304" pitchFamily="18" charset="0"/>
                <a:cs typeface="Times New Roman" panose="02020603050405020304" pitchFamily="18" charset="0"/>
              </a:rPr>
              <a:t>(TEIT2019 Course)</a:t>
            </a:r>
          </a:p>
          <a:p>
            <a:pPr marL="0" indent="0" algn="ctr">
              <a:buNone/>
              <a:defRPr/>
            </a:pPr>
            <a:r>
              <a:rPr lang="en-US" sz="1350" dirty="0">
                <a:latin typeface="Times New Roman" panose="02020603050405020304" pitchFamily="18" charset="0"/>
                <a:cs typeface="Times New Roman" panose="02020603050405020304" pitchFamily="18" charset="0"/>
              </a:rPr>
              <a:t>ORGANIZED BY</a:t>
            </a:r>
          </a:p>
          <a:p>
            <a:pPr marL="0" indent="0" algn="ctr">
              <a:buNone/>
              <a:defRPr/>
            </a:pPr>
            <a:r>
              <a:rPr lang="en-US" sz="1800" b="1" dirty="0">
                <a:latin typeface="Times New Roman" panose="02020603050405020304" pitchFamily="18" charset="0"/>
                <a:cs typeface="Times New Roman" panose="02020603050405020304" pitchFamily="18" charset="0"/>
              </a:rPr>
              <a:t>Department of Information Technology</a:t>
            </a:r>
          </a:p>
          <a:p>
            <a:pPr marL="0" indent="0" algn="ctr">
              <a:buNone/>
              <a:defRPr/>
            </a:pPr>
            <a:r>
              <a:rPr lang="en-US" sz="1800" b="1" dirty="0">
                <a:latin typeface="Times New Roman" panose="02020603050405020304" pitchFamily="18" charset="0"/>
                <a:cs typeface="Times New Roman" panose="02020603050405020304" pitchFamily="18" charset="0"/>
              </a:rPr>
              <a:t>Pune Institute Of Computer Technology,Pune</a:t>
            </a:r>
          </a:p>
          <a:p>
            <a:pPr marL="0" indent="0" algn="ctr">
              <a:buNone/>
              <a:defRPr/>
            </a:pPr>
            <a:r>
              <a:rPr lang="en-US" sz="1350" dirty="0">
                <a:latin typeface="Times New Roman" panose="02020603050405020304" pitchFamily="18" charset="0"/>
                <a:cs typeface="Times New Roman" panose="02020603050405020304" pitchFamily="18" charset="0"/>
              </a:rPr>
              <a:t>IN ASSOCIATION WITH</a:t>
            </a:r>
          </a:p>
          <a:p>
            <a:pPr marL="0" indent="0" algn="ctr">
              <a:buNone/>
              <a:defRPr/>
            </a:pPr>
            <a:r>
              <a:rPr lang="en-US" sz="1800" b="1" dirty="0" err="1">
                <a:latin typeface="Times New Roman" panose="02020603050405020304" pitchFamily="18" charset="0"/>
                <a:cs typeface="Times New Roman" panose="02020603050405020304" pitchFamily="18" charset="0"/>
              </a:rPr>
              <a:t>BoS</a:t>
            </a:r>
            <a:r>
              <a:rPr lang="en-US" sz="1800" b="1" dirty="0">
                <a:latin typeface="Times New Roman" panose="02020603050405020304" pitchFamily="18" charset="0"/>
                <a:cs typeface="Times New Roman" panose="02020603050405020304" pitchFamily="18" charset="0"/>
              </a:rPr>
              <a:t>-IT, </a:t>
            </a:r>
            <a:r>
              <a:rPr lang="en-US" sz="1800" b="1" dirty="0" err="1">
                <a:latin typeface="Times New Roman" panose="02020603050405020304" pitchFamily="18" charset="0"/>
                <a:cs typeface="Times New Roman" panose="02020603050405020304" pitchFamily="18" charset="0"/>
              </a:rPr>
              <a:t>Savitribai</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Phule</a:t>
            </a:r>
            <a:r>
              <a:rPr lang="en-US" sz="1800" b="1" dirty="0">
                <a:latin typeface="Times New Roman" panose="02020603050405020304" pitchFamily="18" charset="0"/>
                <a:cs typeface="Times New Roman" panose="02020603050405020304" pitchFamily="18" charset="0"/>
              </a:rPr>
              <a:t> Pune University (SPPU), Pune </a:t>
            </a:r>
          </a:p>
          <a:p>
            <a:pPr marL="0" indent="0" algn="ctr">
              <a:buNone/>
              <a:defRPr/>
            </a:pPr>
            <a:endParaRPr lang="en-US" sz="2100" dirty="0"/>
          </a:p>
          <a:p>
            <a:pPr marL="0" indent="0">
              <a:buNone/>
              <a:defRPr/>
            </a:pPr>
            <a:endParaRPr lang="en-US" sz="2100" dirty="0">
              <a:solidFill>
                <a:schemeClr val="tx1">
                  <a:lumMod val="75000"/>
                  <a:lumOff val="25000"/>
                </a:schemeClr>
              </a:solidFill>
              <a:latin typeface="+mj-lt"/>
              <a:cs typeface="Times New Roman" panose="02020603050405020304" pitchFamily="18" charset="0"/>
            </a:endParaRPr>
          </a:p>
          <a:p>
            <a:pPr>
              <a:buFont typeface="Wingdings 3" charset="2"/>
              <a:buChar char=""/>
              <a:defRPr/>
            </a:pPr>
            <a:endParaRPr lang="en-US" sz="2025" dirty="0">
              <a:solidFill>
                <a:schemeClr val="tx1">
                  <a:lumMod val="75000"/>
                  <a:lumOff val="25000"/>
                </a:schemeClr>
              </a:solidFill>
              <a:latin typeface="+mj-lt"/>
              <a:cs typeface="Times New Roman" panose="02020603050405020304" pitchFamily="18" charset="0"/>
            </a:endParaRPr>
          </a:p>
        </p:txBody>
      </p:sp>
      <p:pic>
        <p:nvPicPr>
          <p:cNvPr id="50180" name="image1.png" descr="MCOELOGO"/>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1" y="873442"/>
            <a:ext cx="725489" cy="754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ubtitle 11"/>
          <p:cNvSpPr txBox="1">
            <a:spLocks/>
          </p:cNvSpPr>
          <p:nvPr/>
        </p:nvSpPr>
        <p:spPr>
          <a:xfrm>
            <a:off x="605790" y="4570095"/>
            <a:ext cx="8332470" cy="1144905"/>
          </a:xfrm>
          <a:prstGeom prst="rect">
            <a:avLst/>
          </a:prstGeom>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a:spcBef>
                <a:spcPct val="20000"/>
              </a:spcBef>
              <a:buChar char="–"/>
              <a:defRPr sz="2800">
                <a:solidFill>
                  <a:schemeClr val="tx1"/>
                </a:solidFill>
                <a:latin typeface="Arial" panose="020B0604020202020204" pitchFamily="34" charset="0"/>
                <a:cs typeface="Arial" panose="020B0604020202020204" pitchFamily="34" charset="0"/>
              </a:defRPr>
            </a:lvl2pPr>
            <a:lvl3pPr>
              <a:spcBef>
                <a:spcPct val="20000"/>
              </a:spcBef>
              <a:buChar char="•"/>
              <a:defRPr sz="2400">
                <a:solidFill>
                  <a:schemeClr val="tx1"/>
                </a:solidFill>
                <a:latin typeface="Arial" panose="020B0604020202020204" pitchFamily="34" charset="0"/>
                <a:cs typeface="Arial" panose="020B0604020202020204" pitchFamily="34" charset="0"/>
              </a:defRPr>
            </a:lvl3pPr>
            <a:lvl4pPr>
              <a:spcBef>
                <a:spcPct val="20000"/>
              </a:spcBef>
              <a:buChar char="–"/>
              <a:defRPr sz="2000">
                <a:solidFill>
                  <a:schemeClr val="tx1"/>
                </a:solidFill>
                <a:latin typeface="Arial" panose="020B0604020202020204" pitchFamily="34" charset="0"/>
                <a:cs typeface="Arial" panose="020B0604020202020204" pitchFamily="34" charset="0"/>
              </a:defRPr>
            </a:lvl4pPr>
            <a:lvl5pPr>
              <a:spcBef>
                <a:spcPct val="20000"/>
              </a:spcBef>
              <a:buChar char="»"/>
              <a:defRPr sz="2000">
                <a:solidFill>
                  <a:schemeClr val="tx1"/>
                </a:solidFill>
                <a:latin typeface="Arial" panose="020B0604020202020204" pitchFamily="34" charset="0"/>
                <a:cs typeface="Arial" panose="020B0604020202020204" pitchFamily="34" charset="0"/>
              </a:defRPr>
            </a:lvl5pPr>
            <a:lvl6pPr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lnSpc>
                <a:spcPct val="90000"/>
              </a:lnSpc>
              <a:spcBef>
                <a:spcPts val="225"/>
              </a:spcBef>
              <a:buNone/>
              <a:defRPr/>
            </a:pPr>
            <a:r>
              <a:rPr lang="en-US" altLang="en-US" sz="1500" i="1" dirty="0">
                <a:latin typeface="Times New Roman" panose="02020603050405020304" pitchFamily="18" charset="0"/>
                <a:cs typeface="Times New Roman" panose="02020603050405020304" pitchFamily="18" charset="0"/>
              </a:rPr>
              <a:t>RESOURCE PERSON</a:t>
            </a:r>
          </a:p>
          <a:p>
            <a:pPr algn="ctr">
              <a:lnSpc>
                <a:spcPct val="90000"/>
              </a:lnSpc>
              <a:spcBef>
                <a:spcPts val="225"/>
              </a:spcBef>
              <a:buNone/>
              <a:defRPr/>
            </a:pPr>
            <a:r>
              <a:rPr lang="en-US" altLang="en-US" sz="1800" b="1" i="1" dirty="0" err="1">
                <a:latin typeface="Times New Roman" panose="02020603050405020304" pitchFamily="18" charset="0"/>
                <a:cs typeface="Times New Roman" panose="02020603050405020304" pitchFamily="18" charset="0"/>
              </a:rPr>
              <a:t>Prof.Yogita</a:t>
            </a:r>
            <a:r>
              <a:rPr lang="en-US" altLang="en-US" sz="1800" b="1" i="1" dirty="0">
                <a:latin typeface="Times New Roman" panose="02020603050405020304" pitchFamily="18" charset="0"/>
                <a:cs typeface="Times New Roman" panose="02020603050405020304" pitchFamily="18" charset="0"/>
              </a:rPr>
              <a:t> </a:t>
            </a:r>
            <a:r>
              <a:rPr lang="en-US" altLang="en-US" sz="1800" b="1" i="1" dirty="0" err="1">
                <a:latin typeface="Times New Roman" panose="02020603050405020304" pitchFamily="18" charset="0"/>
                <a:cs typeface="Times New Roman" panose="02020603050405020304" pitchFamily="18" charset="0"/>
              </a:rPr>
              <a:t>Fatangare</a:t>
            </a:r>
            <a:endParaRPr lang="en-US" altLang="en-US" sz="1800" b="1" i="1" dirty="0">
              <a:latin typeface="Times New Roman" panose="02020603050405020304" pitchFamily="18" charset="0"/>
              <a:cs typeface="Times New Roman" panose="02020603050405020304" pitchFamily="18" charset="0"/>
            </a:endParaRPr>
          </a:p>
          <a:p>
            <a:pPr algn="ctr">
              <a:lnSpc>
                <a:spcPct val="90000"/>
              </a:lnSpc>
              <a:spcBef>
                <a:spcPts val="150"/>
              </a:spcBef>
              <a:buNone/>
              <a:defRPr/>
            </a:pPr>
            <a:r>
              <a:rPr lang="en-US" altLang="en-US" sz="18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PES’s Modern College of </a:t>
            </a:r>
            <a:r>
              <a:rPr lang="en-US" altLang="en-US" sz="1800" b="1" dirty="0" err="1">
                <a:effectLst>
                  <a:outerShdw blurRad="38100" dist="38100" dir="2700000" algn="tl">
                    <a:srgbClr val="C0C0C0"/>
                  </a:outerShdw>
                </a:effectLst>
                <a:latin typeface="Times New Roman" panose="02020603050405020304" pitchFamily="18" charset="0"/>
                <a:cs typeface="Times New Roman" panose="02020603050405020304" pitchFamily="18" charset="0"/>
              </a:rPr>
              <a:t>Engineering,Pun</a:t>
            </a:r>
            <a:r>
              <a:rPr lang="en-US" altLang="en-US" sz="1500" b="1" dirty="0" err="1">
                <a:effectLst>
                  <a:outerShdw blurRad="38100" dist="38100" dir="2700000" algn="tl">
                    <a:srgbClr val="C0C0C0"/>
                  </a:outerShdw>
                </a:effectLst>
                <a:latin typeface="Times New Roman" panose="02020603050405020304" pitchFamily="18" charset="0"/>
                <a:cs typeface="Times New Roman" panose="02020603050405020304" pitchFamily="18" charset="0"/>
              </a:rPr>
              <a:t>e</a:t>
            </a:r>
            <a:endParaRPr lang="en-US" altLang="en-US" sz="1500" b="1"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ctr">
              <a:lnSpc>
                <a:spcPct val="90000"/>
              </a:lnSpc>
              <a:spcBef>
                <a:spcPts val="150"/>
              </a:spcBef>
              <a:buNone/>
              <a:defRPr/>
            </a:pPr>
            <a:r>
              <a:rPr lang="en-US" altLang="en-US" sz="1500" dirty="0">
                <a:effectLst>
                  <a:outerShdw blurRad="38100" dist="38100" dir="2700000" algn="tl">
                    <a:srgbClr val="C0C0C0"/>
                  </a:outerShdw>
                </a:effectLst>
                <a:latin typeface="Times New Roman" panose="02020603050405020304" pitchFamily="18" charset="0"/>
                <a:cs typeface="Times New Roman" panose="02020603050405020304" pitchFamily="18" charset="0"/>
              </a:rPr>
              <a:t>yogita.fatangare@moderncoe.edu.in</a:t>
            </a:r>
          </a:p>
        </p:txBody>
      </p:sp>
      <p:pic>
        <p:nvPicPr>
          <p:cNvPr id="3" name="Picture 2"/>
          <p:cNvPicPr>
            <a:picLocks noChangeAspect="1"/>
          </p:cNvPicPr>
          <p:nvPr/>
        </p:nvPicPr>
        <p:blipFill>
          <a:blip r:embed="rId4"/>
          <a:stretch>
            <a:fillRect/>
          </a:stretch>
        </p:blipFill>
        <p:spPr>
          <a:xfrm>
            <a:off x="7893832" y="878443"/>
            <a:ext cx="833462" cy="721043"/>
          </a:xfrm>
          <a:prstGeom prst="rect">
            <a:avLst/>
          </a:prstGeom>
        </p:spPr>
      </p:pic>
      <p:sp>
        <p:nvSpPr>
          <p:cNvPr id="12" name="Slide Number Placeholder 11"/>
          <p:cNvSpPr>
            <a:spLocks noGrp="1"/>
          </p:cNvSpPr>
          <p:nvPr>
            <p:ph type="sldNum" sz="quarter" idx="15"/>
          </p:nvPr>
        </p:nvSpPr>
        <p:spPr/>
        <p:txBody>
          <a:bodyPr/>
          <a:lstStyle/>
          <a:p>
            <a:fld id="{BA0D28EA-FDF2-4A97-9256-C558EC4F614E}" type="slidenum">
              <a:rPr lang="en-US" smtClean="0"/>
              <a:t>1</a:t>
            </a:fld>
            <a:endParaRPr lang="en-US"/>
          </a:p>
        </p:txBody>
      </p:sp>
    </p:spTree>
    <p:extLst>
      <p:ext uri="{BB962C8B-B14F-4D97-AF65-F5344CB8AC3E}">
        <p14:creationId xmlns:p14="http://schemas.microsoft.com/office/powerpoint/2010/main" val="15065032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TABLEAU</a:t>
            </a:r>
            <a:endParaRPr lang="en-US" dirty="0"/>
          </a:p>
        </p:txBody>
      </p:sp>
      <p:sp>
        <p:nvSpPr>
          <p:cNvPr id="3" name="Content Placeholder 2"/>
          <p:cNvSpPr>
            <a:spLocks noGrp="1"/>
          </p:cNvSpPr>
          <p:nvPr>
            <p:ph sz="quarter" idx="1"/>
          </p:nvPr>
        </p:nvSpPr>
        <p:spPr/>
        <p:txBody>
          <a:bodyPr/>
          <a:lstStyle/>
          <a:p>
            <a:r>
              <a:rPr lang="en-US" dirty="0" smtClean="0"/>
              <a:t>What is Tableau?</a:t>
            </a:r>
          </a:p>
          <a:p>
            <a:r>
              <a:rPr lang="en-US" dirty="0" smtClean="0"/>
              <a:t>Tableau Product Suite</a:t>
            </a:r>
          </a:p>
          <a:p>
            <a:r>
              <a:rPr lang="en-US" dirty="0" smtClean="0"/>
              <a:t>Dimensions and Measures </a:t>
            </a:r>
          </a:p>
          <a:p>
            <a:r>
              <a:rPr lang="en-US" dirty="0" smtClean="0"/>
              <a:t>Charts in Tableau</a:t>
            </a:r>
          </a:p>
          <a:p>
            <a:r>
              <a:rPr lang="en-US" dirty="0" smtClean="0"/>
              <a:t>Why to Use Tableau</a:t>
            </a:r>
            <a:endParaRPr lang="en-US" dirty="0"/>
          </a:p>
        </p:txBody>
      </p:sp>
      <p:sp>
        <p:nvSpPr>
          <p:cNvPr id="11" name="Slide Number Placeholder 10"/>
          <p:cNvSpPr>
            <a:spLocks noGrp="1"/>
          </p:cNvSpPr>
          <p:nvPr>
            <p:ph type="sldNum" sz="quarter" idx="15"/>
          </p:nvPr>
        </p:nvSpPr>
        <p:spPr/>
        <p:txBody>
          <a:bodyPr/>
          <a:lstStyle/>
          <a:p>
            <a:fld id="{BA0D28EA-FDF2-4A97-9256-C558EC4F614E}" type="slidenum">
              <a:rPr lang="en-US" smtClean="0"/>
              <a:t>10</a:t>
            </a:fld>
            <a:endParaRPr lang="en-US"/>
          </a:p>
        </p:txBody>
      </p:sp>
    </p:spTree>
    <p:extLst>
      <p:ext uri="{BB962C8B-B14F-4D97-AF65-F5344CB8AC3E}">
        <p14:creationId xmlns:p14="http://schemas.microsoft.com/office/powerpoint/2010/main" val="6716658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a:t/>
            </a:r>
            <a:br>
              <a:rPr lang="en-US" b="1" dirty="0"/>
            </a:br>
            <a:r>
              <a:rPr lang="en-US" b="1" dirty="0" smtClean="0"/>
              <a:t/>
            </a:r>
            <a:br>
              <a:rPr lang="en-US" b="1" dirty="0" smtClean="0"/>
            </a:br>
            <a:r>
              <a:rPr lang="en-US" b="1" dirty="0"/>
              <a:t/>
            </a:r>
            <a:br>
              <a:rPr lang="en-US" b="1" dirty="0"/>
            </a:br>
            <a:r>
              <a:rPr lang="en-US" b="1" dirty="0" smtClean="0"/>
              <a:t/>
            </a:r>
            <a:br>
              <a:rPr lang="en-US" b="1" dirty="0" smtClean="0"/>
            </a:br>
            <a:r>
              <a:rPr lang="en-US" b="1" dirty="0"/>
              <a:t/>
            </a:r>
            <a:br>
              <a:rPr lang="en-US" b="1" dirty="0"/>
            </a:br>
            <a:r>
              <a:rPr lang="en-US" b="1" dirty="0" smtClean="0"/>
              <a:t>How to Connect </a:t>
            </a:r>
            <a:r>
              <a:rPr lang="en-US" b="1" dirty="0"/>
              <a:t>to data source from Tableau Desktop</a:t>
            </a:r>
            <a:r>
              <a:rPr lang="en-US" dirty="0"/>
              <a:t/>
            </a:r>
            <a:br>
              <a:rPr lang="en-US" dirty="0"/>
            </a:br>
            <a:endParaRPr lang="en-US" dirty="0"/>
          </a:p>
        </p:txBody>
      </p:sp>
      <p:sp>
        <p:nvSpPr>
          <p:cNvPr id="3" name="Content Placeholder 2"/>
          <p:cNvSpPr>
            <a:spLocks noGrp="1"/>
          </p:cNvSpPr>
          <p:nvPr>
            <p:ph sz="quarter" idx="1"/>
          </p:nvPr>
        </p:nvSpPr>
        <p:spPr/>
        <p:txBody>
          <a:bodyPr/>
          <a:lstStyle/>
          <a:p>
            <a:r>
              <a:rPr lang="en-US" dirty="0"/>
              <a:t>Open Tableau Desktop and begin</a:t>
            </a:r>
          </a:p>
          <a:p>
            <a:r>
              <a:rPr lang="en-US" dirty="0"/>
              <a:t>The first thing you see after you open Tableau Desktop is the </a:t>
            </a:r>
            <a:r>
              <a:rPr lang="en-US" b="1" dirty="0"/>
              <a:t>start page</a:t>
            </a:r>
            <a:r>
              <a:rPr lang="en-US" dirty="0"/>
              <a:t>. Here, you select the connector (how you will connect to your data) that you want to use.</a:t>
            </a:r>
          </a:p>
          <a:p>
            <a:endParaRPr lang="en-US" dirty="0"/>
          </a:p>
        </p:txBody>
      </p:sp>
      <p:sp>
        <p:nvSpPr>
          <p:cNvPr id="11" name="Slide Number Placeholder 10"/>
          <p:cNvSpPr>
            <a:spLocks noGrp="1"/>
          </p:cNvSpPr>
          <p:nvPr>
            <p:ph type="sldNum" sz="quarter" idx="15"/>
          </p:nvPr>
        </p:nvSpPr>
        <p:spPr/>
        <p:txBody>
          <a:bodyPr/>
          <a:lstStyle/>
          <a:p>
            <a:fld id="{BA0D28EA-FDF2-4A97-9256-C558EC4F614E}" type="slidenum">
              <a:rPr lang="en-US" smtClean="0"/>
              <a:t>11</a:t>
            </a:fld>
            <a:endParaRPr lang="en-US"/>
          </a:p>
        </p:txBody>
      </p:sp>
    </p:spTree>
    <p:extLst>
      <p:ext uri="{BB962C8B-B14F-4D97-AF65-F5344CB8AC3E}">
        <p14:creationId xmlns:p14="http://schemas.microsoft.com/office/powerpoint/2010/main" val="8312913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249362"/>
          </a:xfrm>
        </p:spPr>
        <p:txBody>
          <a:bodyPr>
            <a:normAutofit fontScale="90000"/>
          </a:bodyPr>
          <a:lstStyle/>
          <a:p>
            <a:r>
              <a:rPr lang="en-US" b="1" dirty="0" smtClean="0"/>
              <a:t/>
            </a:r>
            <a:br>
              <a:rPr lang="en-US" b="1" dirty="0" smtClean="0"/>
            </a:br>
            <a:r>
              <a:rPr lang="en-US" b="1" dirty="0" smtClean="0"/>
              <a:t>How </a:t>
            </a:r>
            <a:r>
              <a:rPr lang="en-US" b="1" dirty="0"/>
              <a:t>to Connect to data source from Tableau Desktop</a:t>
            </a:r>
            <a:r>
              <a:rPr lang="en-US" dirty="0"/>
              <a:t/>
            </a:r>
            <a:br>
              <a:rPr lang="en-US" dirty="0"/>
            </a:br>
            <a:endParaRPr lang="en-US" dirty="0"/>
          </a:p>
        </p:txBody>
      </p:sp>
      <p:pic>
        <p:nvPicPr>
          <p:cNvPr id="1126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57200" y="1524000"/>
            <a:ext cx="7467600" cy="4527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Slide Number Placeholder 9"/>
          <p:cNvSpPr>
            <a:spLocks noGrp="1"/>
          </p:cNvSpPr>
          <p:nvPr>
            <p:ph type="sldNum" sz="quarter" idx="15"/>
          </p:nvPr>
        </p:nvSpPr>
        <p:spPr/>
        <p:txBody>
          <a:bodyPr/>
          <a:lstStyle/>
          <a:p>
            <a:fld id="{BA0D28EA-FDF2-4A97-9256-C558EC4F614E}" type="slidenum">
              <a:rPr lang="en-US" smtClean="0"/>
              <a:t>12</a:t>
            </a:fld>
            <a:endParaRPr lang="en-US"/>
          </a:p>
        </p:txBody>
      </p:sp>
    </p:spTree>
    <p:extLst>
      <p:ext uri="{BB962C8B-B14F-4D97-AF65-F5344CB8AC3E}">
        <p14:creationId xmlns:p14="http://schemas.microsoft.com/office/powerpoint/2010/main" val="28298575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1D (Linear) Data visualization</a:t>
            </a:r>
          </a:p>
        </p:txBody>
      </p:sp>
      <p:sp>
        <p:nvSpPr>
          <p:cNvPr id="3" name="Content Placeholder 2"/>
          <p:cNvSpPr>
            <a:spLocks noGrp="1"/>
          </p:cNvSpPr>
          <p:nvPr>
            <p:ph sz="quarter" idx="1"/>
          </p:nvPr>
        </p:nvSpPr>
        <p:spPr>
          <a:xfrm>
            <a:off x="457200" y="1600200"/>
            <a:ext cx="7772400" cy="4873752"/>
          </a:xfrm>
        </p:spPr>
        <p:txBody>
          <a:bodyPr/>
          <a:lstStyle/>
          <a:p>
            <a:r>
              <a:rPr lang="en-US" b="1" dirty="0"/>
              <a:t>1D/Linear Data Visualization</a:t>
            </a:r>
            <a:endParaRPr lang="en-US" dirty="0"/>
          </a:p>
          <a:p>
            <a:pPr marL="0" indent="0">
              <a:buNone/>
            </a:pPr>
            <a:r>
              <a:rPr lang="en-US" dirty="0"/>
              <a:t>    Lists of data items, organized by a single  </a:t>
            </a:r>
          </a:p>
          <a:p>
            <a:pPr marL="0" indent="0">
              <a:buNone/>
            </a:pPr>
            <a:r>
              <a:rPr lang="en-US" dirty="0"/>
              <a:t>    feature (e.g., alphabetical order)</a:t>
            </a:r>
            <a:br>
              <a:rPr lang="en-US" dirty="0"/>
            </a:br>
            <a:r>
              <a:rPr lang="en-US" dirty="0"/>
              <a:t>     (not commonly visualized</a:t>
            </a:r>
            <a:r>
              <a:rPr lang="en-US" dirty="0" smtClean="0"/>
              <a:t>)</a:t>
            </a:r>
          </a:p>
          <a:p>
            <a:pPr marL="0" indent="0">
              <a:buNone/>
            </a:pPr>
            <a:r>
              <a:rPr lang="en-US" b="1" dirty="0" smtClean="0"/>
              <a:t>    Display </a:t>
            </a:r>
            <a:r>
              <a:rPr lang="en-US" b="1" dirty="0"/>
              <a:t>one parameter of your data</a:t>
            </a:r>
            <a:endParaRPr lang="en-US" dirty="0"/>
          </a:p>
          <a:p>
            <a:r>
              <a:rPr lang="en-US" dirty="0"/>
              <a:t>Example:</a:t>
            </a:r>
          </a:p>
          <a:p>
            <a:pPr marL="0" indent="0">
              <a:buNone/>
            </a:pPr>
            <a:r>
              <a:rPr lang="en-US" b="1" dirty="0"/>
              <a:t>    Find total sales of United  States.</a:t>
            </a:r>
            <a:endParaRPr lang="en-US" dirty="0"/>
          </a:p>
          <a:p>
            <a:endParaRPr lang="en-US" dirty="0"/>
          </a:p>
        </p:txBody>
      </p:sp>
      <p:sp>
        <p:nvSpPr>
          <p:cNvPr id="11" name="Slide Number Placeholder 10"/>
          <p:cNvSpPr>
            <a:spLocks noGrp="1"/>
          </p:cNvSpPr>
          <p:nvPr>
            <p:ph type="sldNum" sz="quarter" idx="15"/>
          </p:nvPr>
        </p:nvSpPr>
        <p:spPr/>
        <p:txBody>
          <a:bodyPr/>
          <a:lstStyle/>
          <a:p>
            <a:fld id="{BA0D28EA-FDF2-4A97-9256-C558EC4F614E}" type="slidenum">
              <a:rPr lang="en-US" smtClean="0"/>
              <a:t>13</a:t>
            </a:fld>
            <a:endParaRPr lang="en-US"/>
          </a:p>
        </p:txBody>
      </p:sp>
    </p:spTree>
    <p:extLst>
      <p:ext uri="{BB962C8B-B14F-4D97-AF65-F5344CB8AC3E}">
        <p14:creationId xmlns:p14="http://schemas.microsoft.com/office/powerpoint/2010/main" val="15795291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96200" cy="1143000"/>
          </a:xfrm>
        </p:spPr>
        <p:txBody>
          <a:bodyPr>
            <a:normAutofit fontScale="90000"/>
          </a:bodyPr>
          <a:lstStyle/>
          <a:p>
            <a:r>
              <a:rPr lang="en-US" dirty="0" smtClean="0"/>
              <a:t>1D Example: Find total sales for year 2014 from Jan to July(</a:t>
            </a:r>
            <a:r>
              <a:rPr lang="en-US" dirty="0" err="1" smtClean="0"/>
              <a:t>Samplesuperstore</a:t>
            </a:r>
            <a:r>
              <a:rPr lang="en-US" dirty="0" smtClean="0"/>
              <a:t> dataset)</a:t>
            </a:r>
            <a:endParaRPr lang="en-US" dirty="0"/>
          </a:p>
        </p:txBody>
      </p:sp>
      <p:pic>
        <p:nvPicPr>
          <p:cNvPr id="12290"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914400" y="1524000"/>
            <a:ext cx="6925677" cy="487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Slide Number Placeholder 9"/>
          <p:cNvSpPr>
            <a:spLocks noGrp="1"/>
          </p:cNvSpPr>
          <p:nvPr>
            <p:ph type="sldNum" sz="quarter" idx="15"/>
          </p:nvPr>
        </p:nvSpPr>
        <p:spPr/>
        <p:txBody>
          <a:bodyPr/>
          <a:lstStyle/>
          <a:p>
            <a:fld id="{BA0D28EA-FDF2-4A97-9256-C558EC4F614E}" type="slidenum">
              <a:rPr lang="en-US" smtClean="0"/>
              <a:t>14</a:t>
            </a:fld>
            <a:endParaRPr lang="en-US"/>
          </a:p>
        </p:txBody>
      </p:sp>
    </p:spTree>
    <p:extLst>
      <p:ext uri="{BB962C8B-B14F-4D97-AF65-F5344CB8AC3E}">
        <p14:creationId xmlns:p14="http://schemas.microsoft.com/office/powerpoint/2010/main" val="6892966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077200" cy="1295400"/>
          </a:xfrm>
        </p:spPr>
        <p:txBody>
          <a:bodyPr>
            <a:noAutofit/>
          </a:bodyPr>
          <a:lstStyle/>
          <a:p>
            <a:r>
              <a:rPr lang="en-US" sz="2400" dirty="0"/>
              <a:t>1D/Linear Data </a:t>
            </a:r>
            <a:r>
              <a:rPr lang="en-US" sz="2400" dirty="0" smtClean="0"/>
              <a:t>Visualization Example: </a:t>
            </a:r>
            <a:br>
              <a:rPr lang="en-US" sz="2400" dirty="0" smtClean="0"/>
            </a:br>
            <a:r>
              <a:rPr lang="en-US" sz="2000" dirty="0" smtClean="0"/>
              <a:t>Count of number of Male and Females</a:t>
            </a:r>
            <a:br>
              <a:rPr lang="en-US" sz="2000" dirty="0" smtClean="0"/>
            </a:br>
            <a:r>
              <a:rPr lang="en-US" sz="2000" dirty="0" smtClean="0"/>
              <a:t>(ADULT Dataset</a:t>
            </a:r>
            <a:r>
              <a:rPr lang="en-US" sz="2400" dirty="0" smtClean="0"/>
              <a:t>)</a:t>
            </a:r>
            <a:endParaRPr lang="en-US" sz="2400" dirty="0"/>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685800" y="1905000"/>
            <a:ext cx="7467600" cy="4538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Slide Number Placeholder 9"/>
          <p:cNvSpPr>
            <a:spLocks noGrp="1"/>
          </p:cNvSpPr>
          <p:nvPr>
            <p:ph type="sldNum" sz="quarter" idx="15"/>
          </p:nvPr>
        </p:nvSpPr>
        <p:spPr/>
        <p:txBody>
          <a:bodyPr/>
          <a:lstStyle/>
          <a:p>
            <a:fld id="{BA0D28EA-FDF2-4A97-9256-C558EC4F614E}" type="slidenum">
              <a:rPr lang="en-US" smtClean="0"/>
              <a:t>15</a:t>
            </a:fld>
            <a:endParaRPr lang="en-US"/>
          </a:p>
        </p:txBody>
      </p:sp>
    </p:spTree>
    <p:extLst>
      <p:ext uri="{BB962C8B-B14F-4D97-AF65-F5344CB8AC3E}">
        <p14:creationId xmlns:p14="http://schemas.microsoft.com/office/powerpoint/2010/main" val="15039869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2D/Planner Data Visualization</a:t>
            </a:r>
            <a:r>
              <a:rPr lang="en-US" dirty="0"/>
              <a:t/>
            </a:r>
            <a:br>
              <a:rPr lang="en-US" dirty="0"/>
            </a:br>
            <a:endParaRPr lang="en-US" dirty="0"/>
          </a:p>
        </p:txBody>
      </p:sp>
      <p:sp>
        <p:nvSpPr>
          <p:cNvPr id="3" name="Content Placeholder 2"/>
          <p:cNvSpPr>
            <a:spLocks noGrp="1"/>
          </p:cNvSpPr>
          <p:nvPr>
            <p:ph sz="quarter" idx="1"/>
          </p:nvPr>
        </p:nvSpPr>
        <p:spPr/>
        <p:txBody>
          <a:bodyPr>
            <a:normAutofit/>
          </a:bodyPr>
          <a:lstStyle/>
          <a:p>
            <a:r>
              <a:rPr lang="en-US" dirty="0" smtClean="0"/>
              <a:t>Geospatial </a:t>
            </a:r>
            <a:r>
              <a:rPr lang="en-US" dirty="0"/>
              <a:t>or spatial data visualizations relate to real life physical locations, overlaying familiar maps with different data points. </a:t>
            </a:r>
            <a:endParaRPr lang="en-US" dirty="0" smtClean="0"/>
          </a:p>
          <a:p>
            <a:pPr marL="400050" lvl="1" indent="0" algn="just">
              <a:buNone/>
            </a:pPr>
            <a:r>
              <a:rPr lang="en-US" dirty="0" smtClean="0"/>
              <a:t>These </a:t>
            </a:r>
            <a:r>
              <a:rPr lang="en-US" dirty="0"/>
              <a:t>types of data visualizations are commonly used to display sales or acquisitions over time, and can be most recognizable for their use in political campaigns or to display market penetration in multinational corporations.</a:t>
            </a:r>
          </a:p>
          <a:p>
            <a:r>
              <a:rPr lang="en-US" dirty="0"/>
              <a:t>Example:</a:t>
            </a:r>
          </a:p>
          <a:p>
            <a:pPr marL="0" indent="0">
              <a:buNone/>
            </a:pPr>
            <a:r>
              <a:rPr lang="en-US" dirty="0"/>
              <a:t>    Plot state wise sales distribution.</a:t>
            </a:r>
          </a:p>
          <a:p>
            <a:endParaRPr lang="en-US" dirty="0"/>
          </a:p>
        </p:txBody>
      </p:sp>
      <p:sp>
        <p:nvSpPr>
          <p:cNvPr id="11" name="Slide Number Placeholder 10"/>
          <p:cNvSpPr>
            <a:spLocks noGrp="1"/>
          </p:cNvSpPr>
          <p:nvPr>
            <p:ph type="sldNum" sz="quarter" idx="15"/>
          </p:nvPr>
        </p:nvSpPr>
        <p:spPr/>
        <p:txBody>
          <a:bodyPr/>
          <a:lstStyle/>
          <a:p>
            <a:fld id="{BA0D28EA-FDF2-4A97-9256-C558EC4F614E}" type="slidenum">
              <a:rPr lang="en-US" smtClean="0"/>
              <a:t>16</a:t>
            </a:fld>
            <a:endParaRPr lang="en-US"/>
          </a:p>
        </p:txBody>
      </p:sp>
    </p:spTree>
    <p:extLst>
      <p:ext uri="{BB962C8B-B14F-4D97-AF65-F5344CB8AC3E}">
        <p14:creationId xmlns:p14="http://schemas.microsoft.com/office/powerpoint/2010/main" val="12286863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2d example1: superstore dataset</a:t>
            </a:r>
            <a:endParaRPr lang="en-US" dirty="0"/>
          </a:p>
        </p:txBody>
      </p:sp>
      <p:pic>
        <p:nvPicPr>
          <p:cNvPr id="1331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57200" y="1701445"/>
            <a:ext cx="7467600" cy="4699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Slide Number Placeholder 9"/>
          <p:cNvSpPr>
            <a:spLocks noGrp="1"/>
          </p:cNvSpPr>
          <p:nvPr>
            <p:ph type="sldNum" sz="quarter" idx="15"/>
          </p:nvPr>
        </p:nvSpPr>
        <p:spPr/>
        <p:txBody>
          <a:bodyPr/>
          <a:lstStyle/>
          <a:p>
            <a:fld id="{BA0D28EA-FDF2-4A97-9256-C558EC4F614E}" type="slidenum">
              <a:rPr lang="en-US" smtClean="0"/>
              <a:t>17</a:t>
            </a:fld>
            <a:endParaRPr lang="en-US"/>
          </a:p>
        </p:txBody>
      </p:sp>
    </p:spTree>
    <p:extLst>
      <p:ext uri="{BB962C8B-B14F-4D97-AF65-F5344CB8AC3E}">
        <p14:creationId xmlns:p14="http://schemas.microsoft.com/office/powerpoint/2010/main" val="28903817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2D Example2:</a:t>
            </a:r>
            <a:br>
              <a:rPr lang="en-US" dirty="0" smtClean="0"/>
            </a:br>
            <a:r>
              <a:rPr lang="en-US" dirty="0" smtClean="0"/>
              <a:t> income based on Race(Adult dataset)</a:t>
            </a:r>
            <a:endParaRPr lang="en-US" dirty="0"/>
          </a:p>
        </p:txBody>
      </p:sp>
      <p:pic>
        <p:nvPicPr>
          <p:cNvPr id="5122"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752600" y="1359452"/>
            <a:ext cx="4657555" cy="5114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Slide Number Placeholder 9"/>
          <p:cNvSpPr>
            <a:spLocks noGrp="1"/>
          </p:cNvSpPr>
          <p:nvPr>
            <p:ph type="sldNum" sz="quarter" idx="15"/>
          </p:nvPr>
        </p:nvSpPr>
        <p:spPr/>
        <p:txBody>
          <a:bodyPr/>
          <a:lstStyle/>
          <a:p>
            <a:fld id="{BA0D28EA-FDF2-4A97-9256-C558EC4F614E}" type="slidenum">
              <a:rPr lang="en-US" smtClean="0"/>
              <a:t>18</a:t>
            </a:fld>
            <a:endParaRPr lang="en-US"/>
          </a:p>
        </p:txBody>
      </p:sp>
    </p:spTree>
    <p:extLst>
      <p:ext uri="{BB962C8B-B14F-4D97-AF65-F5344CB8AC3E}">
        <p14:creationId xmlns:p14="http://schemas.microsoft.com/office/powerpoint/2010/main" val="14237007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3D Example:Ocuupation wise Income of Male and Female(ADULT dataset)</a:t>
            </a:r>
            <a:endParaRPr lang="en-US" dirty="0"/>
          </a:p>
        </p:txBody>
      </p:sp>
      <p:pic>
        <p:nvPicPr>
          <p:cNvPr id="307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57200" y="1765900"/>
            <a:ext cx="7467600" cy="454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Slide Number Placeholder 9"/>
          <p:cNvSpPr>
            <a:spLocks noGrp="1"/>
          </p:cNvSpPr>
          <p:nvPr>
            <p:ph type="sldNum" sz="quarter" idx="15"/>
          </p:nvPr>
        </p:nvSpPr>
        <p:spPr/>
        <p:txBody>
          <a:bodyPr/>
          <a:lstStyle/>
          <a:p>
            <a:fld id="{BA0D28EA-FDF2-4A97-9256-C558EC4F614E}" type="slidenum">
              <a:rPr lang="en-US" smtClean="0"/>
              <a:t>19</a:t>
            </a:fld>
            <a:endParaRPr lang="en-US"/>
          </a:p>
        </p:txBody>
      </p:sp>
    </p:spTree>
    <p:extLst>
      <p:ext uri="{BB962C8B-B14F-4D97-AF65-F5344CB8AC3E}">
        <p14:creationId xmlns:p14="http://schemas.microsoft.com/office/powerpoint/2010/main" val="27569446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PARTB:ASSIGNMENT NO5</a:t>
            </a:r>
            <a:endParaRPr lang="en-US" dirty="0"/>
          </a:p>
        </p:txBody>
      </p:sp>
      <p:sp>
        <p:nvSpPr>
          <p:cNvPr id="3" name="Content Placeholder 2"/>
          <p:cNvSpPr>
            <a:spLocks noGrp="1"/>
          </p:cNvSpPr>
          <p:nvPr>
            <p:ph idx="1"/>
          </p:nvPr>
        </p:nvSpPr>
        <p:spPr/>
        <p:txBody>
          <a:bodyPr/>
          <a:lstStyle/>
          <a:p>
            <a:pPr algn="ctr"/>
            <a:endParaRPr lang="en-US" sz="1800" b="1" dirty="0"/>
          </a:p>
          <a:p>
            <a:pPr marL="0" indent="0" algn="ctr">
              <a:buNone/>
            </a:pPr>
            <a:r>
              <a:rPr lang="en-US" b="1" dirty="0"/>
              <a:t>Course Objective</a:t>
            </a:r>
          </a:p>
          <a:p>
            <a:pPr marL="0" indent="0" algn="ctr">
              <a:buNone/>
            </a:pPr>
            <a:r>
              <a:rPr lang="en-US" dirty="0"/>
              <a:t>To understand different data visualization techniques for Big Data</a:t>
            </a:r>
            <a:endParaRPr lang="en-US" dirty="0" smtClean="0"/>
          </a:p>
          <a:p>
            <a:pPr marL="0" indent="0" algn="ctr">
              <a:buNone/>
            </a:pPr>
            <a:r>
              <a:rPr lang="en-US" b="1" dirty="0"/>
              <a:t>Course Outcome</a:t>
            </a:r>
          </a:p>
          <a:p>
            <a:pPr marL="0" indent="0" algn="ctr">
              <a:buNone/>
            </a:pPr>
            <a:r>
              <a:rPr lang="en-US" dirty="0" smtClean="0"/>
              <a:t>Visualize </a:t>
            </a:r>
            <a:r>
              <a:rPr lang="en-US" dirty="0"/>
              <a:t>the Big Data using </a:t>
            </a:r>
            <a:r>
              <a:rPr lang="en-US" dirty="0" smtClean="0"/>
              <a:t>Tableau</a:t>
            </a:r>
            <a:endParaRPr lang="en-US" dirty="0"/>
          </a:p>
        </p:txBody>
      </p:sp>
      <p:sp>
        <p:nvSpPr>
          <p:cNvPr id="11" name="Slide Number Placeholder 10"/>
          <p:cNvSpPr>
            <a:spLocks noGrp="1"/>
          </p:cNvSpPr>
          <p:nvPr>
            <p:ph type="sldNum" sz="quarter" idx="15"/>
          </p:nvPr>
        </p:nvSpPr>
        <p:spPr/>
        <p:txBody>
          <a:bodyPr/>
          <a:lstStyle/>
          <a:p>
            <a:fld id="{BA0D28EA-FDF2-4A97-9256-C558EC4F614E}" type="slidenum">
              <a:rPr lang="en-US" smtClean="0"/>
              <a:t>2</a:t>
            </a:fld>
            <a:endParaRPr lang="en-US"/>
          </a:p>
        </p:txBody>
      </p:sp>
    </p:spTree>
    <p:extLst>
      <p:ext uri="{BB962C8B-B14F-4D97-AF65-F5344CB8AC3E}">
        <p14:creationId xmlns:p14="http://schemas.microsoft.com/office/powerpoint/2010/main" val="37094318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362"/>
          </a:xfrm>
        </p:spPr>
        <p:txBody>
          <a:bodyPr/>
          <a:lstStyle/>
          <a:p>
            <a:r>
              <a:rPr lang="en-US" dirty="0"/>
              <a:t>Multidimensional Visualization</a:t>
            </a:r>
          </a:p>
        </p:txBody>
      </p:sp>
      <p:sp>
        <p:nvSpPr>
          <p:cNvPr id="3" name="Content Placeholder 2"/>
          <p:cNvSpPr>
            <a:spLocks noGrp="1"/>
          </p:cNvSpPr>
          <p:nvPr>
            <p:ph sz="quarter" idx="1"/>
          </p:nvPr>
        </p:nvSpPr>
        <p:spPr/>
        <p:txBody>
          <a:bodyPr/>
          <a:lstStyle/>
          <a:p>
            <a:pPr algn="just"/>
            <a:r>
              <a:rPr lang="en-US" dirty="0"/>
              <a:t>Here we analyze multiple data dimensions or attributes (2 or </a:t>
            </a:r>
            <a:r>
              <a:rPr lang="en-US" dirty="0" smtClean="0"/>
              <a:t>more)</a:t>
            </a:r>
          </a:p>
          <a:p>
            <a:pPr algn="just"/>
            <a:r>
              <a:rPr lang="en-US" b="1" dirty="0"/>
              <a:t>multidimensional</a:t>
            </a:r>
            <a:r>
              <a:rPr lang="en-US" dirty="0"/>
              <a:t> simply means to add additional aspects or variables for consideration</a:t>
            </a:r>
            <a:r>
              <a:rPr lang="en-US" dirty="0" smtClean="0"/>
              <a:t>.</a:t>
            </a:r>
          </a:p>
          <a:p>
            <a:pPr algn="just"/>
            <a:r>
              <a:rPr lang="en-US" dirty="0" smtClean="0"/>
              <a:t>Multidimensional visualization is not </a:t>
            </a:r>
            <a:r>
              <a:rPr lang="en-US" dirty="0"/>
              <a:t>only involves just checking out distributions but also potential relationships, patterns and correlations amongst these attributes</a:t>
            </a:r>
          </a:p>
        </p:txBody>
      </p:sp>
      <p:sp>
        <p:nvSpPr>
          <p:cNvPr id="11" name="Slide Number Placeholder 10"/>
          <p:cNvSpPr>
            <a:spLocks noGrp="1"/>
          </p:cNvSpPr>
          <p:nvPr>
            <p:ph type="sldNum" sz="quarter" idx="15"/>
          </p:nvPr>
        </p:nvSpPr>
        <p:spPr/>
        <p:txBody>
          <a:bodyPr/>
          <a:lstStyle/>
          <a:p>
            <a:fld id="{BA0D28EA-FDF2-4A97-9256-C558EC4F614E}" type="slidenum">
              <a:rPr lang="en-US" smtClean="0"/>
              <a:t>20</a:t>
            </a:fld>
            <a:endParaRPr lang="en-US"/>
          </a:p>
        </p:txBody>
      </p:sp>
    </p:spTree>
    <p:extLst>
      <p:ext uri="{BB962C8B-B14F-4D97-AF65-F5344CB8AC3E}">
        <p14:creationId xmlns:p14="http://schemas.microsoft.com/office/powerpoint/2010/main" val="19474846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457200" y="274638"/>
            <a:ext cx="8153400" cy="1143000"/>
          </a:xfrm>
        </p:spPr>
        <p:txBody>
          <a:bodyPr/>
          <a:lstStyle/>
          <a:p>
            <a:r>
              <a:rPr lang="en-US" dirty="0"/>
              <a:t>Types of Multidimensional Visualization</a:t>
            </a:r>
          </a:p>
        </p:txBody>
      </p:sp>
      <p:sp>
        <p:nvSpPr>
          <p:cNvPr id="11" name="Slide Number Placeholder 10"/>
          <p:cNvSpPr>
            <a:spLocks noGrp="1"/>
          </p:cNvSpPr>
          <p:nvPr>
            <p:ph type="sldNum" sz="quarter" idx="12"/>
          </p:nvPr>
        </p:nvSpPr>
        <p:spPr/>
        <p:txBody>
          <a:bodyPr/>
          <a:lstStyle/>
          <a:p>
            <a:fld id="{BA0D28EA-FDF2-4A97-9256-C558EC4F614E}" type="slidenum">
              <a:rPr lang="en-US" smtClean="0"/>
              <a:t>21</a:t>
            </a:fld>
            <a:endParaRPr lang="en-US"/>
          </a:p>
        </p:txBody>
      </p:sp>
      <p:sp>
        <p:nvSpPr>
          <p:cNvPr id="3" name="Content Placeholder 2"/>
          <p:cNvSpPr>
            <a:spLocks noGrp="1"/>
          </p:cNvSpPr>
          <p:nvPr>
            <p:ph sz="quarter" idx="1"/>
          </p:nvPr>
        </p:nvSpPr>
        <p:spPr/>
        <p:txBody>
          <a:bodyPr>
            <a:normAutofit fontScale="85000" lnSpcReduction="20000"/>
          </a:bodyPr>
          <a:lstStyle/>
          <a:p>
            <a:pPr algn="just"/>
            <a:r>
              <a:rPr lang="en-US" dirty="0"/>
              <a:t>Examples of visualizations that show </a:t>
            </a:r>
            <a:r>
              <a:rPr lang="en-US" dirty="0">
                <a:solidFill>
                  <a:srgbClr val="0070C0"/>
                </a:solidFill>
              </a:rPr>
              <a:t>category proportions or counts</a:t>
            </a:r>
            <a:r>
              <a:rPr lang="en-US" dirty="0"/>
              <a:t>: </a:t>
            </a:r>
            <a:endParaRPr lang="en-US" dirty="0" smtClean="0"/>
          </a:p>
          <a:p>
            <a:pPr lvl="1" algn="just"/>
            <a:r>
              <a:rPr lang="en-US" dirty="0" smtClean="0"/>
              <a:t>pie </a:t>
            </a:r>
            <a:r>
              <a:rPr lang="en-US" dirty="0"/>
              <a:t>chart, </a:t>
            </a:r>
            <a:endParaRPr lang="en-US" dirty="0" smtClean="0"/>
          </a:p>
          <a:p>
            <a:pPr lvl="1" algn="just"/>
            <a:r>
              <a:rPr lang="en-US" dirty="0" err="1" smtClean="0"/>
              <a:t>Wordles</a:t>
            </a:r>
            <a:r>
              <a:rPr lang="en-US" dirty="0"/>
              <a:t>, </a:t>
            </a:r>
            <a:endParaRPr lang="en-US" dirty="0" smtClean="0"/>
          </a:p>
          <a:p>
            <a:pPr lvl="1" algn="just"/>
            <a:r>
              <a:rPr lang="en-US" dirty="0" smtClean="0"/>
              <a:t>bar </a:t>
            </a:r>
            <a:r>
              <a:rPr lang="en-US" dirty="0"/>
              <a:t>chart, </a:t>
            </a:r>
            <a:endParaRPr lang="en-US" dirty="0" smtClean="0"/>
          </a:p>
          <a:p>
            <a:pPr lvl="1" algn="just"/>
            <a:r>
              <a:rPr lang="en-US" dirty="0" smtClean="0"/>
              <a:t>histogram</a:t>
            </a:r>
            <a:r>
              <a:rPr lang="en-US" dirty="0"/>
              <a:t>, </a:t>
            </a:r>
            <a:endParaRPr lang="en-US" dirty="0" smtClean="0"/>
          </a:p>
          <a:p>
            <a:pPr lvl="1" algn="just"/>
            <a:r>
              <a:rPr lang="en-US" dirty="0" smtClean="0"/>
              <a:t>rank </a:t>
            </a:r>
            <a:r>
              <a:rPr lang="en-US" dirty="0"/>
              <a:t>plot, </a:t>
            </a:r>
            <a:endParaRPr lang="en-US" dirty="0" smtClean="0"/>
          </a:p>
          <a:p>
            <a:pPr lvl="1" algn="just"/>
            <a:r>
              <a:rPr lang="en-US" dirty="0" smtClean="0"/>
              <a:t>tree </a:t>
            </a:r>
            <a:r>
              <a:rPr lang="en-US" dirty="0"/>
              <a:t>map</a:t>
            </a:r>
          </a:p>
        </p:txBody>
      </p:sp>
      <p:sp>
        <p:nvSpPr>
          <p:cNvPr id="13" name="Content Placeholder 12"/>
          <p:cNvSpPr>
            <a:spLocks noGrp="1"/>
          </p:cNvSpPr>
          <p:nvPr>
            <p:ph sz="quarter" idx="2"/>
          </p:nvPr>
        </p:nvSpPr>
        <p:spPr/>
        <p:txBody>
          <a:bodyPr>
            <a:normAutofit fontScale="85000" lnSpcReduction="20000"/>
          </a:bodyPr>
          <a:lstStyle/>
          <a:p>
            <a:r>
              <a:rPr lang="en-US" dirty="0"/>
              <a:t>Examples of visualizations that show </a:t>
            </a:r>
            <a:r>
              <a:rPr lang="en-US" dirty="0">
                <a:solidFill>
                  <a:srgbClr val="0070C0"/>
                </a:solidFill>
              </a:rPr>
              <a:t>relationships</a:t>
            </a:r>
            <a:r>
              <a:rPr lang="en-US" dirty="0"/>
              <a:t> between variables: </a:t>
            </a:r>
          </a:p>
          <a:p>
            <a:pPr lvl="1"/>
            <a:r>
              <a:rPr lang="en-US" b="1" dirty="0"/>
              <a:t>scatter plot,</a:t>
            </a:r>
          </a:p>
          <a:p>
            <a:pPr lvl="1"/>
            <a:r>
              <a:rPr lang="en-US" dirty="0"/>
              <a:t>line chart,</a:t>
            </a:r>
          </a:p>
          <a:p>
            <a:pPr lvl="1"/>
            <a:r>
              <a:rPr lang="en-US" dirty="0"/>
              <a:t>step chart, </a:t>
            </a:r>
          </a:p>
          <a:p>
            <a:pPr lvl="1"/>
            <a:r>
              <a:rPr lang="en-US" dirty="0"/>
              <a:t>area chart, </a:t>
            </a:r>
          </a:p>
          <a:p>
            <a:pPr lvl="1"/>
            <a:r>
              <a:rPr lang="en-US" dirty="0"/>
              <a:t>heat map, </a:t>
            </a:r>
          </a:p>
          <a:p>
            <a:pPr lvl="1"/>
            <a:r>
              <a:rPr lang="en-US" dirty="0"/>
              <a:t>matrices, </a:t>
            </a:r>
          </a:p>
          <a:p>
            <a:pPr lvl="1"/>
            <a:r>
              <a:rPr lang="en-US" dirty="0"/>
              <a:t>parallel coordinates/sets,</a:t>
            </a:r>
          </a:p>
          <a:p>
            <a:pPr lvl="1"/>
            <a:r>
              <a:rPr lang="en-US" dirty="0"/>
              <a:t> radar/spider chart, </a:t>
            </a:r>
          </a:p>
          <a:p>
            <a:pPr lvl="1"/>
            <a:r>
              <a:rPr lang="en-US" dirty="0"/>
              <a:t>box and whisper plots, mosaic display, waterfall chart, pixel bar chart, tabular comparison of charts</a:t>
            </a:r>
          </a:p>
          <a:p>
            <a:endParaRPr lang="en-US" dirty="0"/>
          </a:p>
        </p:txBody>
      </p:sp>
    </p:spTree>
    <p:extLst>
      <p:ext uri="{BB962C8B-B14F-4D97-AF65-F5344CB8AC3E}">
        <p14:creationId xmlns:p14="http://schemas.microsoft.com/office/powerpoint/2010/main" val="4687972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Multidimenstional</a:t>
            </a:r>
            <a:r>
              <a:rPr lang="en-US" dirty="0"/>
              <a:t> </a:t>
            </a:r>
            <a:r>
              <a:rPr lang="en-US" dirty="0" err="1" smtClean="0"/>
              <a:t>Example:suersore</a:t>
            </a:r>
            <a:r>
              <a:rPr lang="en-US" dirty="0" smtClean="0"/>
              <a:t> dataset</a:t>
            </a:r>
            <a:endParaRPr lang="en-US" dirty="0"/>
          </a:p>
        </p:txBody>
      </p:sp>
      <p:sp>
        <p:nvSpPr>
          <p:cNvPr id="11" name="Slide Number Placeholder 10"/>
          <p:cNvSpPr>
            <a:spLocks noGrp="1"/>
          </p:cNvSpPr>
          <p:nvPr>
            <p:ph type="sldNum" sz="quarter" idx="12"/>
          </p:nvPr>
        </p:nvSpPr>
        <p:spPr/>
        <p:txBody>
          <a:bodyPr/>
          <a:lstStyle/>
          <a:p>
            <a:fld id="{BA0D28EA-FDF2-4A97-9256-C558EC4F614E}" type="slidenum">
              <a:rPr lang="en-US" smtClean="0"/>
              <a:t>22</a:t>
            </a:fld>
            <a:endParaRPr lang="en-US"/>
          </a:p>
        </p:txBody>
      </p:sp>
      <p:sp>
        <p:nvSpPr>
          <p:cNvPr id="3" name="Content Placeholder 2"/>
          <p:cNvSpPr>
            <a:spLocks noGrp="1"/>
          </p:cNvSpPr>
          <p:nvPr>
            <p:ph sz="quarter" idx="1"/>
          </p:nvPr>
        </p:nvSpPr>
        <p:spPr>
          <a:xfrm>
            <a:off x="457200" y="1600200"/>
            <a:ext cx="2514600" cy="4572000"/>
          </a:xfrm>
        </p:spPr>
        <p:txBody>
          <a:bodyPr/>
          <a:lstStyle/>
          <a:p>
            <a:r>
              <a:rPr lang="en-US" dirty="0" smtClean="0"/>
              <a:t>Category</a:t>
            </a:r>
          </a:p>
          <a:p>
            <a:r>
              <a:rPr lang="en-US" dirty="0" smtClean="0"/>
              <a:t>Region</a:t>
            </a:r>
          </a:p>
          <a:p>
            <a:r>
              <a:rPr lang="en-US" dirty="0" smtClean="0"/>
              <a:t>Sales</a:t>
            </a:r>
          </a:p>
          <a:p>
            <a:r>
              <a:rPr lang="en-US" dirty="0" smtClean="0"/>
              <a:t>Profit</a:t>
            </a:r>
          </a:p>
        </p:txBody>
      </p:sp>
      <p:pic>
        <p:nvPicPr>
          <p:cNvPr id="13" name="Content Placeholder 12"/>
          <p:cNvPicPr>
            <a:picLocks noGrp="1" noChangeAspect="1"/>
          </p:cNvPicPr>
          <p:nvPr>
            <p:ph sz="quarter" idx="2"/>
          </p:nvPr>
        </p:nvPicPr>
        <p:blipFill>
          <a:blip r:embed="rId3"/>
          <a:stretch>
            <a:fillRect/>
          </a:stretch>
        </p:blipFill>
        <p:spPr>
          <a:xfrm>
            <a:off x="2514600" y="1600200"/>
            <a:ext cx="5334000" cy="3810000"/>
          </a:xfrm>
          <a:prstGeom prst="rect">
            <a:avLst/>
          </a:prstGeom>
        </p:spPr>
      </p:pic>
    </p:spTree>
    <p:extLst>
      <p:ext uri="{BB962C8B-B14F-4D97-AF65-F5344CB8AC3E}">
        <p14:creationId xmlns:p14="http://schemas.microsoft.com/office/powerpoint/2010/main" val="153357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Multidimenstional</a:t>
            </a:r>
            <a:r>
              <a:rPr lang="en-US" dirty="0" smtClean="0"/>
              <a:t> </a:t>
            </a:r>
            <a:r>
              <a:rPr lang="en-US" dirty="0" err="1" smtClean="0"/>
              <a:t>Example:adult</a:t>
            </a:r>
            <a:r>
              <a:rPr lang="en-US" dirty="0" smtClean="0"/>
              <a:t> dataset</a:t>
            </a:r>
            <a:endParaRPr lang="en-US" dirty="0"/>
          </a:p>
        </p:txBody>
      </p:sp>
      <p:sp>
        <p:nvSpPr>
          <p:cNvPr id="11" name="Slide Number Placeholder 10"/>
          <p:cNvSpPr>
            <a:spLocks noGrp="1"/>
          </p:cNvSpPr>
          <p:nvPr>
            <p:ph type="sldNum" sz="quarter" idx="12"/>
          </p:nvPr>
        </p:nvSpPr>
        <p:spPr/>
        <p:txBody>
          <a:bodyPr/>
          <a:lstStyle/>
          <a:p>
            <a:fld id="{BA0D28EA-FDF2-4A97-9256-C558EC4F614E}" type="slidenum">
              <a:rPr lang="en-US" smtClean="0"/>
              <a:t>23</a:t>
            </a:fld>
            <a:endParaRPr lang="en-US"/>
          </a:p>
        </p:txBody>
      </p:sp>
      <p:sp>
        <p:nvSpPr>
          <p:cNvPr id="3" name="Content Placeholder 2"/>
          <p:cNvSpPr>
            <a:spLocks noGrp="1"/>
          </p:cNvSpPr>
          <p:nvPr>
            <p:ph sz="quarter" idx="1"/>
          </p:nvPr>
        </p:nvSpPr>
        <p:spPr/>
        <p:txBody>
          <a:bodyPr>
            <a:normAutofit/>
          </a:bodyPr>
          <a:lstStyle/>
          <a:p>
            <a:r>
              <a:rPr lang="en-US" sz="1800" dirty="0" smtClean="0"/>
              <a:t>Income</a:t>
            </a:r>
          </a:p>
          <a:p>
            <a:r>
              <a:rPr lang="en-US" sz="1800" dirty="0" smtClean="0"/>
              <a:t>Gender</a:t>
            </a:r>
          </a:p>
          <a:p>
            <a:r>
              <a:rPr lang="en-US" sz="1800" dirty="0" smtClean="0"/>
              <a:t>Occupation</a:t>
            </a:r>
          </a:p>
          <a:p>
            <a:r>
              <a:rPr lang="en-US" sz="1800" dirty="0" err="1" smtClean="0"/>
              <a:t>Workclass</a:t>
            </a:r>
            <a:endParaRPr lang="en-US" sz="1800" dirty="0"/>
          </a:p>
        </p:txBody>
      </p:sp>
      <p:pic>
        <p:nvPicPr>
          <p:cNvPr id="13" name="Content Placeholder 12"/>
          <p:cNvPicPr>
            <a:picLocks noGrp="1" noChangeAspect="1"/>
          </p:cNvPicPr>
          <p:nvPr>
            <p:ph sz="quarter" idx="2"/>
          </p:nvPr>
        </p:nvPicPr>
        <p:blipFill>
          <a:blip r:embed="rId2"/>
          <a:stretch>
            <a:fillRect/>
          </a:stretch>
        </p:blipFill>
        <p:spPr>
          <a:xfrm>
            <a:off x="2070115" y="1479804"/>
            <a:ext cx="5819633" cy="4514850"/>
          </a:xfrm>
          <a:prstGeom prst="rect">
            <a:avLst/>
          </a:prstGeom>
        </p:spPr>
      </p:pic>
    </p:spTree>
    <p:extLst>
      <p:ext uri="{BB962C8B-B14F-4D97-AF65-F5344CB8AC3E}">
        <p14:creationId xmlns:p14="http://schemas.microsoft.com/office/powerpoint/2010/main" val="3818929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t>
            </a:r>
            <a:r>
              <a:rPr lang="en-US" b="1" dirty="0"/>
              <a:t>Hierarchical Data </a:t>
            </a:r>
            <a:r>
              <a:rPr lang="en-US" b="1" dirty="0" smtClean="0"/>
              <a:t>Visualizations/Trees</a:t>
            </a:r>
            <a:r>
              <a:rPr lang="en-US" b="1" dirty="0"/>
              <a:t/>
            </a:r>
            <a:br>
              <a:rPr lang="en-US" b="1" dirty="0"/>
            </a:br>
            <a:endParaRPr lang="en-US" dirty="0"/>
          </a:p>
        </p:txBody>
      </p:sp>
      <p:sp>
        <p:nvSpPr>
          <p:cNvPr id="3" name="Content Placeholder 2"/>
          <p:cNvSpPr>
            <a:spLocks noGrp="1"/>
          </p:cNvSpPr>
          <p:nvPr>
            <p:ph sz="quarter" idx="1"/>
          </p:nvPr>
        </p:nvSpPr>
        <p:spPr/>
        <p:txBody>
          <a:bodyPr/>
          <a:lstStyle/>
          <a:p>
            <a:pPr algn="just"/>
            <a:r>
              <a:rPr lang="en-US" dirty="0"/>
              <a:t>Hierarchical Visualizations or Trees are collections of items with each item having a link to one parent item (except the root). </a:t>
            </a:r>
            <a:endParaRPr lang="en-US" dirty="0" smtClean="0"/>
          </a:p>
          <a:p>
            <a:pPr algn="just"/>
            <a:r>
              <a:rPr lang="en-US" dirty="0" smtClean="0"/>
              <a:t>Items </a:t>
            </a:r>
            <a:r>
              <a:rPr lang="en-US" dirty="0"/>
              <a:t>and the links between parent and child can have multiple attributes.</a:t>
            </a:r>
          </a:p>
        </p:txBody>
      </p:sp>
      <p:sp>
        <p:nvSpPr>
          <p:cNvPr id="11" name="Slide Number Placeholder 10"/>
          <p:cNvSpPr>
            <a:spLocks noGrp="1"/>
          </p:cNvSpPr>
          <p:nvPr>
            <p:ph type="sldNum" sz="quarter" idx="15"/>
          </p:nvPr>
        </p:nvSpPr>
        <p:spPr/>
        <p:txBody>
          <a:bodyPr/>
          <a:lstStyle/>
          <a:p>
            <a:fld id="{BA0D28EA-FDF2-4A97-9256-C558EC4F614E}" type="slidenum">
              <a:rPr lang="en-US" smtClean="0"/>
              <a:t>24</a:t>
            </a:fld>
            <a:endParaRPr lang="en-US"/>
          </a:p>
        </p:txBody>
      </p:sp>
    </p:spTree>
    <p:extLst>
      <p:ext uri="{BB962C8B-B14F-4D97-AF65-F5344CB8AC3E}">
        <p14:creationId xmlns:p14="http://schemas.microsoft.com/office/powerpoint/2010/main" val="9101194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71816" cy="1143000"/>
          </a:xfrm>
        </p:spPr>
        <p:txBody>
          <a:bodyPr/>
          <a:lstStyle/>
          <a:p>
            <a:r>
              <a:rPr lang="en-US" b="1" dirty="0"/>
              <a:t>Hierarchical </a:t>
            </a:r>
            <a:r>
              <a:rPr lang="en-US" b="1" dirty="0" smtClean="0"/>
              <a:t>Data Visualizations/Trees</a:t>
            </a:r>
            <a:endParaRPr lang="en-US" dirty="0"/>
          </a:p>
        </p:txBody>
      </p:sp>
      <p:sp>
        <p:nvSpPr>
          <p:cNvPr id="3" name="Content Placeholder 2"/>
          <p:cNvSpPr>
            <a:spLocks noGrp="1"/>
          </p:cNvSpPr>
          <p:nvPr>
            <p:ph sz="quarter" idx="1"/>
          </p:nvPr>
        </p:nvSpPr>
        <p:spPr/>
        <p:txBody>
          <a:bodyPr>
            <a:normAutofit fontScale="85000" lnSpcReduction="20000"/>
          </a:bodyPr>
          <a:lstStyle/>
          <a:p>
            <a:pPr algn="just"/>
            <a:r>
              <a:rPr lang="en-US" dirty="0"/>
              <a:t>A tree map is a visualization that nests rectangles in hierarchies so you can </a:t>
            </a:r>
            <a:r>
              <a:rPr lang="en-US" b="1" dirty="0">
                <a:solidFill>
                  <a:srgbClr val="002060"/>
                </a:solidFill>
              </a:rPr>
              <a:t>compare different dimension combinations across one or two measures</a:t>
            </a:r>
            <a:r>
              <a:rPr lang="en-US" dirty="0"/>
              <a:t> (one for size; one for color) and quickly interpret their respective contributions to the whole</a:t>
            </a:r>
            <a:r>
              <a:rPr lang="en-US" dirty="0" smtClean="0"/>
              <a:t>.</a:t>
            </a:r>
          </a:p>
          <a:p>
            <a:pPr algn="just"/>
            <a:r>
              <a:rPr lang="en-US" dirty="0" smtClean="0"/>
              <a:t>When </a:t>
            </a:r>
            <a:r>
              <a:rPr lang="en-US" dirty="0"/>
              <a:t>used poorly, tree maps are not much more than an </a:t>
            </a:r>
            <a:r>
              <a:rPr lang="en-US" b="1" u="sng" dirty="0">
                <a:hlinkClick r:id="rId2"/>
              </a:rPr>
              <a:t>alternative pie chart</a:t>
            </a:r>
            <a:r>
              <a:rPr lang="en-US" dirty="0"/>
              <a:t>. </a:t>
            </a:r>
            <a:endParaRPr lang="en-US" dirty="0" smtClean="0"/>
          </a:p>
          <a:p>
            <a:pPr algn="just"/>
            <a:r>
              <a:rPr lang="en-US" dirty="0" smtClean="0"/>
              <a:t>When </a:t>
            </a:r>
            <a:r>
              <a:rPr lang="en-US" dirty="0"/>
              <a:t>used well, they provide at least two big benefits:</a:t>
            </a:r>
          </a:p>
          <a:p>
            <a:pPr lvl="1" algn="just"/>
            <a:r>
              <a:rPr lang="en-US" dirty="0"/>
              <a:t>Depending on the analysis, some portions of the tree map will be composed of large rectangles where additional context can be added as labels. This is beneficial when the visualization will not be interactive and you still want the written information represented.</a:t>
            </a:r>
          </a:p>
          <a:p>
            <a:pPr lvl="1" algn="just"/>
            <a:r>
              <a:rPr lang="en-US" dirty="0"/>
              <a:t>In addition to the </a:t>
            </a:r>
            <a:r>
              <a:rPr lang="en-US" b="1" u="sng" dirty="0">
                <a:hlinkClick r:id="rId3"/>
              </a:rPr>
              <a:t>scatter plot</a:t>
            </a:r>
            <a:r>
              <a:rPr lang="en-US" dirty="0"/>
              <a:t>, tree maps are one of the only visualization types that allow you to reasonably communicate and consume hundreds of marks on a single view. This makes it easier to spot patterns and relationships that you would not otherwise be able to</a:t>
            </a:r>
          </a:p>
          <a:p>
            <a:endParaRPr lang="en-US" dirty="0"/>
          </a:p>
        </p:txBody>
      </p:sp>
      <p:sp>
        <p:nvSpPr>
          <p:cNvPr id="11" name="Slide Number Placeholder 10"/>
          <p:cNvSpPr>
            <a:spLocks noGrp="1"/>
          </p:cNvSpPr>
          <p:nvPr>
            <p:ph type="sldNum" sz="quarter" idx="15"/>
          </p:nvPr>
        </p:nvSpPr>
        <p:spPr/>
        <p:txBody>
          <a:bodyPr/>
          <a:lstStyle/>
          <a:p>
            <a:fld id="{BA0D28EA-FDF2-4A97-9256-C558EC4F614E}" type="slidenum">
              <a:rPr lang="en-US" smtClean="0"/>
              <a:t>25</a:t>
            </a:fld>
            <a:endParaRPr lang="en-US"/>
          </a:p>
        </p:txBody>
      </p:sp>
    </p:spTree>
    <p:extLst>
      <p:ext uri="{BB962C8B-B14F-4D97-AF65-F5344CB8AC3E}">
        <p14:creationId xmlns:p14="http://schemas.microsoft.com/office/powerpoint/2010/main" val="11610950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Hierarchical Data Visualizations/Trees</a:t>
            </a:r>
            <a:endParaRPr lang="en-US" dirty="0"/>
          </a:p>
        </p:txBody>
      </p:sp>
      <p:sp>
        <p:nvSpPr>
          <p:cNvPr id="3" name="Content Placeholder 2"/>
          <p:cNvSpPr>
            <a:spLocks noGrp="1"/>
          </p:cNvSpPr>
          <p:nvPr>
            <p:ph sz="quarter" idx="1"/>
          </p:nvPr>
        </p:nvSpPr>
        <p:spPr/>
        <p:txBody>
          <a:bodyPr/>
          <a:lstStyle/>
          <a:p>
            <a:r>
              <a:rPr lang="en-US" dirty="0"/>
              <a:t>Examples include: </a:t>
            </a:r>
            <a:endParaRPr lang="en-US" dirty="0" smtClean="0"/>
          </a:p>
          <a:p>
            <a:pPr lvl="1"/>
            <a:r>
              <a:rPr lang="en-US" dirty="0" err="1" smtClean="0"/>
              <a:t>dendrogram</a:t>
            </a:r>
            <a:r>
              <a:rPr lang="en-US" dirty="0"/>
              <a:t>, </a:t>
            </a:r>
            <a:endParaRPr lang="en-US" dirty="0" smtClean="0"/>
          </a:p>
          <a:p>
            <a:pPr lvl="1"/>
            <a:r>
              <a:rPr lang="en-US" dirty="0" smtClean="0"/>
              <a:t>phylogenetic </a:t>
            </a:r>
            <a:r>
              <a:rPr lang="en-US" dirty="0"/>
              <a:t>tree, </a:t>
            </a:r>
            <a:endParaRPr lang="en-US" dirty="0" smtClean="0"/>
          </a:p>
          <a:p>
            <a:pPr lvl="1"/>
            <a:r>
              <a:rPr lang="en-US" dirty="0" smtClean="0"/>
              <a:t>radial </a:t>
            </a:r>
            <a:r>
              <a:rPr lang="en-US" dirty="0"/>
              <a:t>tree</a:t>
            </a:r>
            <a:r>
              <a:rPr lang="en-US" dirty="0" smtClean="0"/>
              <a:t>,</a:t>
            </a:r>
          </a:p>
          <a:p>
            <a:pPr lvl="1"/>
            <a:r>
              <a:rPr lang="en-US" dirty="0" smtClean="0"/>
              <a:t>hyperbolic </a:t>
            </a:r>
            <a:r>
              <a:rPr lang="en-US" dirty="0"/>
              <a:t>tree, </a:t>
            </a:r>
            <a:endParaRPr lang="en-US" dirty="0" smtClean="0"/>
          </a:p>
          <a:p>
            <a:pPr lvl="1"/>
            <a:r>
              <a:rPr lang="en-US" b="1" dirty="0" smtClean="0"/>
              <a:t>tree </a:t>
            </a:r>
            <a:r>
              <a:rPr lang="en-US" b="1" dirty="0"/>
              <a:t>map, </a:t>
            </a:r>
            <a:endParaRPr lang="en-US" b="1" dirty="0" smtClean="0"/>
          </a:p>
          <a:p>
            <a:pPr lvl="1"/>
            <a:r>
              <a:rPr lang="en-US" dirty="0" smtClean="0"/>
              <a:t>cone </a:t>
            </a:r>
            <a:r>
              <a:rPr lang="en-US" dirty="0"/>
              <a:t>tree</a:t>
            </a:r>
            <a:r>
              <a:rPr lang="en-US" dirty="0" smtClean="0"/>
              <a:t>,</a:t>
            </a:r>
          </a:p>
          <a:p>
            <a:pPr lvl="1"/>
            <a:r>
              <a:rPr lang="en-US" dirty="0" smtClean="0"/>
              <a:t> </a:t>
            </a:r>
            <a:r>
              <a:rPr lang="en-US" dirty="0"/>
              <a:t>radial hierarchy, </a:t>
            </a:r>
            <a:endParaRPr lang="en-US" dirty="0" smtClean="0"/>
          </a:p>
          <a:p>
            <a:pPr lvl="1"/>
            <a:r>
              <a:rPr lang="en-US" dirty="0" smtClean="0"/>
              <a:t>decision </a:t>
            </a:r>
            <a:r>
              <a:rPr lang="en-US" dirty="0"/>
              <a:t>tree/flow </a:t>
            </a:r>
            <a:r>
              <a:rPr lang="en-US" dirty="0" smtClean="0"/>
              <a:t>chart</a:t>
            </a:r>
            <a:endParaRPr lang="en-US" dirty="0"/>
          </a:p>
        </p:txBody>
      </p:sp>
      <p:sp>
        <p:nvSpPr>
          <p:cNvPr id="11" name="Slide Number Placeholder 10"/>
          <p:cNvSpPr>
            <a:spLocks noGrp="1"/>
          </p:cNvSpPr>
          <p:nvPr>
            <p:ph type="sldNum" sz="quarter" idx="15"/>
          </p:nvPr>
        </p:nvSpPr>
        <p:spPr/>
        <p:txBody>
          <a:bodyPr/>
          <a:lstStyle/>
          <a:p>
            <a:fld id="{BA0D28EA-FDF2-4A97-9256-C558EC4F614E}" type="slidenum">
              <a:rPr lang="en-US" smtClean="0"/>
              <a:t>26</a:t>
            </a:fld>
            <a:endParaRPr lang="en-US"/>
          </a:p>
        </p:txBody>
      </p:sp>
    </p:spTree>
    <p:extLst>
      <p:ext uri="{BB962C8B-B14F-4D97-AF65-F5344CB8AC3E}">
        <p14:creationId xmlns:p14="http://schemas.microsoft.com/office/powerpoint/2010/main" val="28876688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Treemap</a:t>
            </a:r>
            <a:r>
              <a:rPr lang="en-US" dirty="0"/>
              <a:t> </a:t>
            </a:r>
            <a:r>
              <a:rPr lang="en-US" dirty="0" err="1"/>
              <a:t>example:superstore</a:t>
            </a:r>
            <a:r>
              <a:rPr lang="en-US" dirty="0"/>
              <a:t> dataset</a:t>
            </a:r>
          </a:p>
        </p:txBody>
      </p:sp>
      <p:pic>
        <p:nvPicPr>
          <p:cNvPr id="1638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528656" y="1600200"/>
            <a:ext cx="7324687" cy="487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Slide Number Placeholder 9"/>
          <p:cNvSpPr>
            <a:spLocks noGrp="1"/>
          </p:cNvSpPr>
          <p:nvPr>
            <p:ph type="sldNum" sz="quarter" idx="15"/>
          </p:nvPr>
        </p:nvSpPr>
        <p:spPr/>
        <p:txBody>
          <a:bodyPr/>
          <a:lstStyle/>
          <a:p>
            <a:fld id="{BA0D28EA-FDF2-4A97-9256-C558EC4F614E}" type="slidenum">
              <a:rPr lang="en-US" smtClean="0"/>
              <a:t>27</a:t>
            </a:fld>
            <a:endParaRPr lang="en-US"/>
          </a:p>
        </p:txBody>
      </p:sp>
    </p:spTree>
    <p:extLst>
      <p:ext uri="{BB962C8B-B14F-4D97-AF65-F5344CB8AC3E}">
        <p14:creationId xmlns:p14="http://schemas.microsoft.com/office/powerpoint/2010/main" val="23062886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TreeMap</a:t>
            </a:r>
            <a:r>
              <a:rPr lang="en-US" dirty="0" smtClean="0"/>
              <a:t> Example : Income Generated based on Occupation(adult dataset)</a:t>
            </a:r>
            <a:endParaRPr lang="en-US" dirty="0"/>
          </a:p>
        </p:txBody>
      </p:sp>
      <p:pic>
        <p:nvPicPr>
          <p:cNvPr id="7170"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57200" y="1688912"/>
            <a:ext cx="7467600" cy="4696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Slide Number Placeholder 9"/>
          <p:cNvSpPr>
            <a:spLocks noGrp="1"/>
          </p:cNvSpPr>
          <p:nvPr>
            <p:ph type="sldNum" sz="quarter" idx="15"/>
          </p:nvPr>
        </p:nvSpPr>
        <p:spPr/>
        <p:txBody>
          <a:bodyPr/>
          <a:lstStyle/>
          <a:p>
            <a:fld id="{BA0D28EA-FDF2-4A97-9256-C558EC4F614E}" type="slidenum">
              <a:rPr lang="en-US" smtClean="0"/>
              <a:t>28</a:t>
            </a:fld>
            <a:endParaRPr lang="en-US"/>
          </a:p>
        </p:txBody>
      </p:sp>
    </p:spTree>
    <p:extLst>
      <p:ext uri="{BB962C8B-B14F-4D97-AF65-F5344CB8AC3E}">
        <p14:creationId xmlns:p14="http://schemas.microsoft.com/office/powerpoint/2010/main" val="30595855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Temporal Data </a:t>
            </a:r>
            <a:r>
              <a:rPr lang="en-US" dirty="0" err="1" smtClean="0"/>
              <a:t>visulization</a:t>
            </a:r>
            <a:endParaRPr lang="en-US" dirty="0"/>
          </a:p>
        </p:txBody>
      </p:sp>
      <p:sp>
        <p:nvSpPr>
          <p:cNvPr id="3" name="Content Placeholder 2"/>
          <p:cNvSpPr>
            <a:spLocks noGrp="1"/>
          </p:cNvSpPr>
          <p:nvPr>
            <p:ph sz="quarter" idx="1"/>
          </p:nvPr>
        </p:nvSpPr>
        <p:spPr/>
        <p:txBody>
          <a:bodyPr>
            <a:normAutofit/>
          </a:bodyPr>
          <a:lstStyle/>
          <a:p>
            <a:r>
              <a:rPr lang="en-US" dirty="0" smtClean="0"/>
              <a:t>Temporal data refers to time.</a:t>
            </a:r>
          </a:p>
          <a:p>
            <a:r>
              <a:rPr lang="en-US" dirty="0" smtClean="0"/>
              <a:t>Temporal data is data that represents a state in time such as</a:t>
            </a:r>
          </a:p>
          <a:p>
            <a:pPr lvl="1"/>
            <a:r>
              <a:rPr lang="en-US" dirty="0" smtClean="0"/>
              <a:t>Land use pattern of Hong-</a:t>
            </a:r>
            <a:r>
              <a:rPr lang="en-US" dirty="0"/>
              <a:t>C</a:t>
            </a:r>
            <a:r>
              <a:rPr lang="en-US" dirty="0" smtClean="0"/>
              <a:t>ong in 1990</a:t>
            </a:r>
          </a:p>
          <a:p>
            <a:pPr lvl="1"/>
            <a:r>
              <a:rPr lang="en-US" dirty="0" smtClean="0"/>
              <a:t>Total rainfall in US on Jul 1,2009</a:t>
            </a:r>
          </a:p>
          <a:p>
            <a:r>
              <a:rPr lang="en-US" dirty="0" smtClean="0"/>
              <a:t>Temporal data is collected to analyze </a:t>
            </a:r>
          </a:p>
          <a:p>
            <a:pPr lvl="1"/>
            <a:r>
              <a:rPr lang="en-US" dirty="0" smtClean="0"/>
              <a:t>weather patterns </a:t>
            </a:r>
          </a:p>
          <a:p>
            <a:pPr lvl="1"/>
            <a:r>
              <a:rPr lang="en-US" dirty="0" smtClean="0"/>
              <a:t>other environmental variables</a:t>
            </a:r>
          </a:p>
          <a:p>
            <a:pPr lvl="1"/>
            <a:r>
              <a:rPr lang="en-US" dirty="0" smtClean="0"/>
              <a:t>monitor traffic condition and so on</a:t>
            </a:r>
          </a:p>
        </p:txBody>
      </p:sp>
      <p:sp>
        <p:nvSpPr>
          <p:cNvPr id="11" name="Slide Number Placeholder 10"/>
          <p:cNvSpPr>
            <a:spLocks noGrp="1"/>
          </p:cNvSpPr>
          <p:nvPr>
            <p:ph type="sldNum" sz="quarter" idx="15"/>
          </p:nvPr>
        </p:nvSpPr>
        <p:spPr/>
        <p:txBody>
          <a:bodyPr/>
          <a:lstStyle/>
          <a:p>
            <a:fld id="{BA0D28EA-FDF2-4A97-9256-C558EC4F614E}" type="slidenum">
              <a:rPr lang="en-US" smtClean="0"/>
              <a:t>29</a:t>
            </a:fld>
            <a:endParaRPr lang="en-US"/>
          </a:p>
        </p:txBody>
      </p:sp>
    </p:spTree>
    <p:extLst>
      <p:ext uri="{BB962C8B-B14F-4D97-AF65-F5344CB8AC3E}">
        <p14:creationId xmlns:p14="http://schemas.microsoft.com/office/powerpoint/2010/main" val="20879978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Problem Statement</a:t>
            </a:r>
            <a:br>
              <a:rPr lang="en-US" dirty="0" smtClean="0"/>
            </a:br>
            <a:endParaRPr lang="en-US" dirty="0"/>
          </a:p>
        </p:txBody>
      </p:sp>
      <p:sp>
        <p:nvSpPr>
          <p:cNvPr id="3" name="Content Placeholder 2"/>
          <p:cNvSpPr>
            <a:spLocks noGrp="1"/>
          </p:cNvSpPr>
          <p:nvPr>
            <p:ph sz="quarter" idx="1"/>
          </p:nvPr>
        </p:nvSpPr>
        <p:spPr/>
        <p:txBody>
          <a:bodyPr>
            <a:normAutofit/>
          </a:bodyPr>
          <a:lstStyle/>
          <a:p>
            <a:pPr marL="0" indent="0" algn="just">
              <a:buNone/>
            </a:pPr>
            <a:r>
              <a:rPr lang="en-US" dirty="0" smtClean="0"/>
              <a:t>Perform </a:t>
            </a:r>
            <a:r>
              <a:rPr lang="en-US" dirty="0"/>
              <a:t>the following data visualization operations using Tableau on Adult and Iris datasets</a:t>
            </a:r>
            <a:r>
              <a:rPr lang="en-US" dirty="0" smtClean="0"/>
              <a:t>.</a:t>
            </a:r>
          </a:p>
          <a:p>
            <a:pPr marL="0" indent="0" algn="just">
              <a:buNone/>
            </a:pPr>
            <a:r>
              <a:rPr lang="en-US" dirty="0" smtClean="0"/>
              <a:t>     a</a:t>
            </a:r>
            <a:r>
              <a:rPr lang="en-US" dirty="0"/>
              <a:t>. 1D (Linear) Data visualization </a:t>
            </a:r>
            <a:endParaRPr lang="en-US" dirty="0" smtClean="0"/>
          </a:p>
          <a:p>
            <a:pPr marL="0" indent="0" algn="just">
              <a:buNone/>
            </a:pPr>
            <a:r>
              <a:rPr lang="en-US" dirty="0" smtClean="0"/>
              <a:t>     b</a:t>
            </a:r>
            <a:r>
              <a:rPr lang="en-US" dirty="0"/>
              <a:t>. 2D (Planar) Data Visualization </a:t>
            </a:r>
            <a:endParaRPr lang="en-US" dirty="0" smtClean="0"/>
          </a:p>
          <a:p>
            <a:pPr marL="0" indent="0" algn="just">
              <a:buNone/>
            </a:pPr>
            <a:r>
              <a:rPr lang="en-US" dirty="0" smtClean="0"/>
              <a:t>     c</a:t>
            </a:r>
            <a:r>
              <a:rPr lang="en-US" dirty="0"/>
              <a:t>. 3D (Volumetric) Data Visualization </a:t>
            </a:r>
            <a:endParaRPr lang="en-US" dirty="0" smtClean="0"/>
          </a:p>
          <a:p>
            <a:pPr marL="0" indent="0" algn="just">
              <a:buNone/>
            </a:pPr>
            <a:r>
              <a:rPr lang="en-US" dirty="0" smtClean="0"/>
              <a:t>     d</a:t>
            </a:r>
            <a:r>
              <a:rPr lang="en-US" dirty="0"/>
              <a:t>. Temporal Data Visualization </a:t>
            </a:r>
          </a:p>
          <a:p>
            <a:pPr marL="0" indent="0" algn="just">
              <a:buNone/>
            </a:pPr>
            <a:r>
              <a:rPr lang="en-US" dirty="0" smtClean="0"/>
              <a:t>     e</a:t>
            </a:r>
            <a:r>
              <a:rPr lang="en-US" dirty="0"/>
              <a:t>. Multidimensional Data Visualization </a:t>
            </a:r>
          </a:p>
          <a:p>
            <a:pPr marL="0" indent="0" algn="just">
              <a:buNone/>
            </a:pPr>
            <a:r>
              <a:rPr lang="en-US" dirty="0" smtClean="0"/>
              <a:t>     f</a:t>
            </a:r>
            <a:r>
              <a:rPr lang="en-US" dirty="0"/>
              <a:t>. Tree/ Hierarchical Data visualization </a:t>
            </a:r>
            <a:endParaRPr lang="en-US" dirty="0" smtClean="0"/>
          </a:p>
          <a:p>
            <a:pPr marL="0" indent="0" algn="just">
              <a:buNone/>
            </a:pPr>
            <a:r>
              <a:rPr lang="en-US" dirty="0" smtClean="0"/>
              <a:t>     g</a:t>
            </a:r>
            <a:r>
              <a:rPr lang="en-US" dirty="0"/>
              <a:t>. Network Data visualization</a:t>
            </a:r>
          </a:p>
          <a:p>
            <a:pPr algn="just"/>
            <a:endParaRPr lang="en-US" dirty="0"/>
          </a:p>
          <a:p>
            <a:pPr algn="just"/>
            <a:endParaRPr lang="en-US" dirty="0"/>
          </a:p>
        </p:txBody>
      </p:sp>
      <p:sp>
        <p:nvSpPr>
          <p:cNvPr id="11" name="Slide Number Placeholder 10"/>
          <p:cNvSpPr>
            <a:spLocks noGrp="1"/>
          </p:cNvSpPr>
          <p:nvPr>
            <p:ph type="sldNum" sz="quarter" idx="15"/>
          </p:nvPr>
        </p:nvSpPr>
        <p:spPr/>
        <p:txBody>
          <a:bodyPr/>
          <a:lstStyle/>
          <a:p>
            <a:fld id="{BA0D28EA-FDF2-4A97-9256-C558EC4F614E}" type="slidenum">
              <a:rPr lang="en-US" smtClean="0"/>
              <a:t>3</a:t>
            </a:fld>
            <a:endParaRPr lang="en-US"/>
          </a:p>
        </p:txBody>
      </p:sp>
    </p:spTree>
    <p:extLst>
      <p:ext uri="{BB962C8B-B14F-4D97-AF65-F5344CB8AC3E}">
        <p14:creationId xmlns:p14="http://schemas.microsoft.com/office/powerpoint/2010/main" val="13926410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Temporal Data </a:t>
            </a:r>
            <a:r>
              <a:rPr lang="en-US" dirty="0" err="1"/>
              <a:t>visulization</a:t>
            </a:r>
            <a:endParaRPr lang="en-US" dirty="0"/>
          </a:p>
        </p:txBody>
      </p:sp>
      <p:sp>
        <p:nvSpPr>
          <p:cNvPr id="3" name="Content Placeholder 2"/>
          <p:cNvSpPr>
            <a:spLocks noGrp="1"/>
          </p:cNvSpPr>
          <p:nvPr>
            <p:ph sz="quarter" idx="1"/>
          </p:nvPr>
        </p:nvSpPr>
        <p:spPr/>
        <p:txBody>
          <a:bodyPr>
            <a:normAutofit/>
          </a:bodyPr>
          <a:lstStyle/>
          <a:p>
            <a:r>
              <a:rPr lang="en-US" dirty="0" smtClean="0"/>
              <a:t>Temporal data is data in which values You see in dataset depends on time.</a:t>
            </a:r>
          </a:p>
          <a:p>
            <a:r>
              <a:rPr lang="en-US" dirty="0" smtClean="0"/>
              <a:t>Example:</a:t>
            </a:r>
          </a:p>
          <a:p>
            <a:pPr lvl="1"/>
            <a:r>
              <a:rPr lang="en-US" dirty="0" smtClean="0"/>
              <a:t>Business sales</a:t>
            </a:r>
          </a:p>
          <a:p>
            <a:pPr lvl="1"/>
            <a:r>
              <a:rPr lang="en-US" dirty="0" smtClean="0"/>
              <a:t>Natural Phenomenon</a:t>
            </a:r>
          </a:p>
          <a:p>
            <a:pPr lvl="1"/>
            <a:r>
              <a:rPr lang="en-US" dirty="0" smtClean="0"/>
              <a:t>Behavior/Movement</a:t>
            </a:r>
          </a:p>
          <a:p>
            <a:pPr lvl="1"/>
            <a:r>
              <a:rPr lang="en-US" dirty="0" smtClean="0"/>
              <a:t>Traffic/Mobility</a:t>
            </a:r>
          </a:p>
          <a:p>
            <a:pPr lvl="1"/>
            <a:r>
              <a:rPr lang="en-US" dirty="0" smtClean="0"/>
              <a:t>Medical/Healthcare</a:t>
            </a:r>
          </a:p>
          <a:p>
            <a:pPr lvl="1"/>
            <a:r>
              <a:rPr lang="en-US" dirty="0" smtClean="0"/>
              <a:t>Finance</a:t>
            </a:r>
          </a:p>
          <a:p>
            <a:endParaRPr lang="en-US" dirty="0"/>
          </a:p>
        </p:txBody>
      </p:sp>
      <p:sp>
        <p:nvSpPr>
          <p:cNvPr id="11" name="Slide Number Placeholder 10"/>
          <p:cNvSpPr>
            <a:spLocks noGrp="1"/>
          </p:cNvSpPr>
          <p:nvPr>
            <p:ph type="sldNum" sz="quarter" idx="15"/>
          </p:nvPr>
        </p:nvSpPr>
        <p:spPr/>
        <p:txBody>
          <a:bodyPr/>
          <a:lstStyle/>
          <a:p>
            <a:fld id="{BA0D28EA-FDF2-4A97-9256-C558EC4F614E}" type="slidenum">
              <a:rPr lang="en-US" smtClean="0"/>
              <a:t>30</a:t>
            </a:fld>
            <a:endParaRPr lang="en-US"/>
          </a:p>
        </p:txBody>
      </p:sp>
    </p:spTree>
    <p:extLst>
      <p:ext uri="{BB962C8B-B14F-4D97-AF65-F5344CB8AC3E}">
        <p14:creationId xmlns:p14="http://schemas.microsoft.com/office/powerpoint/2010/main" val="23210240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Temporal data</a:t>
            </a:r>
            <a:endParaRPr lang="en-US" dirty="0"/>
          </a:p>
        </p:txBody>
      </p:sp>
      <p:sp>
        <p:nvSpPr>
          <p:cNvPr id="3" name="Content Placeholder 2"/>
          <p:cNvSpPr>
            <a:spLocks noGrp="1"/>
          </p:cNvSpPr>
          <p:nvPr>
            <p:ph sz="quarter" idx="1"/>
          </p:nvPr>
        </p:nvSpPr>
        <p:spPr/>
        <p:txBody>
          <a:bodyPr>
            <a:normAutofit/>
          </a:bodyPr>
          <a:lstStyle/>
          <a:p>
            <a:r>
              <a:rPr lang="en-US" dirty="0" smtClean="0"/>
              <a:t>Event Data</a:t>
            </a:r>
          </a:p>
          <a:p>
            <a:r>
              <a:rPr lang="en-US" dirty="0" smtClean="0"/>
              <a:t>Measurement Data</a:t>
            </a:r>
          </a:p>
          <a:p>
            <a:endParaRPr lang="en-US" dirty="0" smtClean="0"/>
          </a:p>
        </p:txBody>
      </p:sp>
      <p:sp>
        <p:nvSpPr>
          <p:cNvPr id="11" name="Slide Number Placeholder 10"/>
          <p:cNvSpPr>
            <a:spLocks noGrp="1"/>
          </p:cNvSpPr>
          <p:nvPr>
            <p:ph type="sldNum" sz="quarter" idx="15"/>
          </p:nvPr>
        </p:nvSpPr>
        <p:spPr/>
        <p:txBody>
          <a:bodyPr/>
          <a:lstStyle/>
          <a:p>
            <a:fld id="{BA0D28EA-FDF2-4A97-9256-C558EC4F614E}" type="slidenum">
              <a:rPr lang="en-US" smtClean="0"/>
              <a:t>31</a:t>
            </a:fld>
            <a:endParaRPr lang="en-US"/>
          </a:p>
        </p:txBody>
      </p:sp>
    </p:spTree>
    <p:extLst>
      <p:ext uri="{BB962C8B-B14F-4D97-AF65-F5344CB8AC3E}">
        <p14:creationId xmlns:p14="http://schemas.microsoft.com/office/powerpoint/2010/main" val="38235271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Data</a:t>
            </a:r>
            <a:endParaRPr lang="en-US" dirty="0"/>
          </a:p>
        </p:txBody>
      </p:sp>
      <p:sp>
        <p:nvSpPr>
          <p:cNvPr id="3" name="Content Placeholder 2"/>
          <p:cNvSpPr>
            <a:spLocks noGrp="1"/>
          </p:cNvSpPr>
          <p:nvPr>
            <p:ph sz="quarter" idx="1"/>
          </p:nvPr>
        </p:nvSpPr>
        <p:spPr/>
        <p:txBody>
          <a:bodyPr/>
          <a:lstStyle/>
          <a:p>
            <a:r>
              <a:rPr lang="en-US" dirty="0" smtClean="0"/>
              <a:t>Every object in dataset represent one single event.</a:t>
            </a:r>
          </a:p>
          <a:p>
            <a:r>
              <a:rPr lang="en-US" dirty="0" smtClean="0"/>
              <a:t>Something happened at time T</a:t>
            </a:r>
          </a:p>
          <a:p>
            <a:r>
              <a:rPr lang="en-US" dirty="0" smtClean="0"/>
              <a:t>Example:</a:t>
            </a:r>
          </a:p>
          <a:p>
            <a:pPr lvl="1"/>
            <a:r>
              <a:rPr lang="en-US" dirty="0" smtClean="0"/>
              <a:t>Let say any message on social media at some time can be an event.</a:t>
            </a:r>
          </a:p>
          <a:p>
            <a:pPr lvl="1"/>
            <a:r>
              <a:rPr lang="en-US" dirty="0" smtClean="0"/>
              <a:t>Message on </a:t>
            </a:r>
            <a:r>
              <a:rPr lang="en-US" dirty="0" err="1" smtClean="0"/>
              <a:t>facebook</a:t>
            </a:r>
            <a:endParaRPr lang="en-US" dirty="0" smtClean="0"/>
          </a:p>
          <a:p>
            <a:endParaRPr lang="en-US" dirty="0"/>
          </a:p>
        </p:txBody>
      </p:sp>
      <p:sp>
        <p:nvSpPr>
          <p:cNvPr id="11" name="Slide Number Placeholder 10"/>
          <p:cNvSpPr>
            <a:spLocks noGrp="1"/>
          </p:cNvSpPr>
          <p:nvPr>
            <p:ph type="sldNum" sz="quarter" idx="15"/>
          </p:nvPr>
        </p:nvSpPr>
        <p:spPr/>
        <p:txBody>
          <a:bodyPr/>
          <a:lstStyle/>
          <a:p>
            <a:fld id="{BA0D28EA-FDF2-4A97-9256-C558EC4F614E}" type="slidenum">
              <a:rPr lang="en-US" smtClean="0"/>
              <a:t>32</a:t>
            </a:fld>
            <a:endParaRPr lang="en-US"/>
          </a:p>
        </p:txBody>
      </p:sp>
    </p:spTree>
    <p:extLst>
      <p:ext uri="{BB962C8B-B14F-4D97-AF65-F5344CB8AC3E}">
        <p14:creationId xmlns:p14="http://schemas.microsoft.com/office/powerpoint/2010/main" val="13596532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Measurement Data</a:t>
            </a:r>
            <a:endParaRPr lang="en-US" dirty="0"/>
          </a:p>
        </p:txBody>
      </p:sp>
      <p:sp>
        <p:nvSpPr>
          <p:cNvPr id="3" name="Content Placeholder 2"/>
          <p:cNvSpPr>
            <a:spLocks noGrp="1"/>
          </p:cNvSpPr>
          <p:nvPr>
            <p:ph sz="quarter" idx="1"/>
          </p:nvPr>
        </p:nvSpPr>
        <p:spPr/>
        <p:txBody>
          <a:bodyPr/>
          <a:lstStyle/>
          <a:p>
            <a:r>
              <a:rPr lang="en-US" dirty="0" err="1" smtClean="0"/>
              <a:t>Time+measure</a:t>
            </a:r>
            <a:endParaRPr lang="en-US" dirty="0" smtClean="0"/>
          </a:p>
          <a:p>
            <a:r>
              <a:rPr lang="en-US" dirty="0" smtClean="0"/>
              <a:t>This is the value at time T</a:t>
            </a:r>
          </a:p>
          <a:p>
            <a:r>
              <a:rPr lang="en-US" dirty="0" smtClean="0"/>
              <a:t>Example</a:t>
            </a:r>
          </a:p>
          <a:p>
            <a:pPr lvl="1"/>
            <a:r>
              <a:rPr lang="en-US" dirty="0" smtClean="0"/>
              <a:t>From sensor temperature</a:t>
            </a:r>
          </a:p>
          <a:p>
            <a:pPr lvl="1"/>
            <a:r>
              <a:rPr lang="en-US" dirty="0" smtClean="0"/>
              <a:t>From finance </a:t>
            </a:r>
            <a:r>
              <a:rPr lang="en-US" dirty="0" err="1" smtClean="0"/>
              <a:t>reveneu</a:t>
            </a:r>
            <a:r>
              <a:rPr lang="en-US" dirty="0" smtClean="0"/>
              <a:t>, stock value</a:t>
            </a:r>
            <a:endParaRPr lang="en-US" dirty="0"/>
          </a:p>
        </p:txBody>
      </p:sp>
      <p:sp>
        <p:nvSpPr>
          <p:cNvPr id="11" name="Slide Number Placeholder 10"/>
          <p:cNvSpPr>
            <a:spLocks noGrp="1"/>
          </p:cNvSpPr>
          <p:nvPr>
            <p:ph type="sldNum" sz="quarter" idx="15"/>
          </p:nvPr>
        </p:nvSpPr>
        <p:spPr/>
        <p:txBody>
          <a:bodyPr/>
          <a:lstStyle/>
          <a:p>
            <a:fld id="{BA0D28EA-FDF2-4A97-9256-C558EC4F614E}" type="slidenum">
              <a:rPr lang="en-US" smtClean="0"/>
              <a:t>33</a:t>
            </a:fld>
            <a:endParaRPr lang="en-US"/>
          </a:p>
        </p:txBody>
      </p:sp>
    </p:spTree>
    <p:extLst>
      <p:ext uri="{BB962C8B-B14F-4D97-AF65-F5344CB8AC3E}">
        <p14:creationId xmlns:p14="http://schemas.microsoft.com/office/powerpoint/2010/main" val="19238551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Examples of temporal data visualization</a:t>
            </a:r>
            <a:endParaRPr lang="en-US" dirty="0"/>
          </a:p>
        </p:txBody>
      </p:sp>
      <p:sp>
        <p:nvSpPr>
          <p:cNvPr id="3" name="Content Placeholder 2"/>
          <p:cNvSpPr>
            <a:spLocks noGrp="1"/>
          </p:cNvSpPr>
          <p:nvPr>
            <p:ph sz="quarter" idx="1"/>
          </p:nvPr>
        </p:nvSpPr>
        <p:spPr/>
        <p:txBody>
          <a:bodyPr/>
          <a:lstStyle/>
          <a:p>
            <a:r>
              <a:rPr lang="en-US" dirty="0" smtClean="0"/>
              <a:t>Time series</a:t>
            </a:r>
          </a:p>
          <a:p>
            <a:r>
              <a:rPr lang="en-US" dirty="0" smtClean="0"/>
              <a:t>Time line</a:t>
            </a:r>
          </a:p>
          <a:p>
            <a:r>
              <a:rPr lang="en-US" dirty="0" smtClean="0"/>
              <a:t>Scatterplot</a:t>
            </a:r>
          </a:p>
          <a:p>
            <a:r>
              <a:rPr lang="en-US" dirty="0" smtClean="0"/>
              <a:t>Line graphs</a:t>
            </a:r>
            <a:endParaRPr lang="en-US" dirty="0"/>
          </a:p>
        </p:txBody>
      </p:sp>
      <p:sp>
        <p:nvSpPr>
          <p:cNvPr id="11" name="Slide Number Placeholder 10"/>
          <p:cNvSpPr>
            <a:spLocks noGrp="1"/>
          </p:cNvSpPr>
          <p:nvPr>
            <p:ph type="sldNum" sz="quarter" idx="15"/>
          </p:nvPr>
        </p:nvSpPr>
        <p:spPr/>
        <p:txBody>
          <a:bodyPr/>
          <a:lstStyle/>
          <a:p>
            <a:fld id="{BA0D28EA-FDF2-4A97-9256-C558EC4F614E}" type="slidenum">
              <a:rPr lang="en-US" smtClean="0"/>
              <a:t>34</a:t>
            </a:fld>
            <a:endParaRPr lang="en-US"/>
          </a:p>
        </p:txBody>
      </p:sp>
    </p:spTree>
    <p:extLst>
      <p:ext uri="{BB962C8B-B14F-4D97-AF65-F5344CB8AC3E}">
        <p14:creationId xmlns:p14="http://schemas.microsoft.com/office/powerpoint/2010/main" val="9764057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Series Visualization</a:t>
            </a:r>
          </a:p>
        </p:txBody>
      </p:sp>
      <p:sp>
        <p:nvSpPr>
          <p:cNvPr id="3" name="Content Placeholder 2"/>
          <p:cNvSpPr>
            <a:spLocks noGrp="1"/>
          </p:cNvSpPr>
          <p:nvPr>
            <p:ph sz="quarter" idx="1"/>
          </p:nvPr>
        </p:nvSpPr>
        <p:spPr/>
        <p:txBody>
          <a:bodyPr/>
          <a:lstStyle/>
          <a:p>
            <a:pPr algn="just"/>
            <a:r>
              <a:rPr lang="en-US" dirty="0"/>
              <a:t>Time series analysis is a statistical technique used to record and analyze data points over a period of time, such as daily, monthly, yearly, </a:t>
            </a:r>
            <a:r>
              <a:rPr lang="en-US" dirty="0" smtClean="0"/>
              <a:t>etc.</a:t>
            </a:r>
          </a:p>
          <a:p>
            <a:pPr algn="just"/>
            <a:r>
              <a:rPr lang="en-US" dirty="0" smtClean="0"/>
              <a:t>A </a:t>
            </a:r>
            <a:r>
              <a:rPr lang="en-US" dirty="0"/>
              <a:t>time series chart is the graphical representation of the time series data across the interval period.</a:t>
            </a:r>
          </a:p>
        </p:txBody>
      </p:sp>
      <p:sp>
        <p:nvSpPr>
          <p:cNvPr id="11" name="Slide Number Placeholder 10"/>
          <p:cNvSpPr>
            <a:spLocks noGrp="1"/>
          </p:cNvSpPr>
          <p:nvPr>
            <p:ph type="sldNum" sz="quarter" idx="15"/>
          </p:nvPr>
        </p:nvSpPr>
        <p:spPr/>
        <p:txBody>
          <a:bodyPr/>
          <a:lstStyle/>
          <a:p>
            <a:fld id="{BA0D28EA-FDF2-4A97-9256-C558EC4F614E}" type="slidenum">
              <a:rPr lang="en-US" smtClean="0"/>
              <a:t>35</a:t>
            </a:fld>
            <a:endParaRPr lang="en-US"/>
          </a:p>
        </p:txBody>
      </p:sp>
    </p:spTree>
    <p:extLst>
      <p:ext uri="{BB962C8B-B14F-4D97-AF65-F5344CB8AC3E}">
        <p14:creationId xmlns:p14="http://schemas.microsoft.com/office/powerpoint/2010/main" val="29830624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Series Visualization</a:t>
            </a:r>
            <a:endParaRPr lang="en-US" dirty="0"/>
          </a:p>
        </p:txBody>
      </p:sp>
      <p:sp>
        <p:nvSpPr>
          <p:cNvPr id="3" name="Content Placeholder 2"/>
          <p:cNvSpPr>
            <a:spLocks noGrp="1"/>
          </p:cNvSpPr>
          <p:nvPr>
            <p:ph sz="quarter" idx="1"/>
          </p:nvPr>
        </p:nvSpPr>
        <p:spPr/>
        <p:txBody>
          <a:bodyPr/>
          <a:lstStyle/>
          <a:p>
            <a:pPr algn="just"/>
            <a:r>
              <a:rPr lang="en-US" dirty="0"/>
              <a:t>P</a:t>
            </a:r>
            <a:r>
              <a:rPr lang="en-US" dirty="0" smtClean="0"/>
              <a:t>rovides </a:t>
            </a:r>
            <a:r>
              <a:rPr lang="en-US" dirty="0"/>
              <a:t>the flexibility to reflect on historical data and </a:t>
            </a:r>
            <a:r>
              <a:rPr lang="en-US" dirty="0">
                <a:solidFill>
                  <a:srgbClr val="002060"/>
                </a:solidFill>
              </a:rPr>
              <a:t>analyze trends and seasonal components</a:t>
            </a:r>
            <a:r>
              <a:rPr lang="en-US" dirty="0" smtClean="0">
                <a:solidFill>
                  <a:srgbClr val="002060"/>
                </a:solidFill>
              </a:rPr>
              <a:t>.</a:t>
            </a:r>
          </a:p>
          <a:p>
            <a:pPr algn="just"/>
            <a:r>
              <a:rPr lang="en-US" dirty="0"/>
              <a:t>It also helps to </a:t>
            </a:r>
            <a:r>
              <a:rPr lang="en-US" dirty="0" smtClean="0"/>
              <a:t>compare</a:t>
            </a:r>
          </a:p>
          <a:p>
            <a:pPr lvl="1" algn="just"/>
            <a:r>
              <a:rPr lang="en-US" dirty="0" smtClean="0"/>
              <a:t>multiple </a:t>
            </a:r>
            <a:r>
              <a:rPr lang="en-US" dirty="0"/>
              <a:t>dimensions over </a:t>
            </a:r>
            <a:r>
              <a:rPr lang="en-US" dirty="0" smtClean="0"/>
              <a:t>time</a:t>
            </a:r>
          </a:p>
          <a:p>
            <a:pPr lvl="1" algn="just"/>
            <a:r>
              <a:rPr lang="en-US" dirty="0" smtClean="0"/>
              <a:t>spot </a:t>
            </a:r>
            <a:r>
              <a:rPr lang="en-US" dirty="0"/>
              <a:t>trends, </a:t>
            </a:r>
            <a:endParaRPr lang="en-US" dirty="0" smtClean="0"/>
          </a:p>
          <a:p>
            <a:pPr lvl="1" algn="just"/>
            <a:r>
              <a:rPr lang="en-US" dirty="0" smtClean="0"/>
              <a:t>and </a:t>
            </a:r>
            <a:r>
              <a:rPr lang="en-US" dirty="0"/>
              <a:t>identify seasonal patterns in the data</a:t>
            </a:r>
            <a:r>
              <a:rPr lang="en-US" dirty="0" smtClean="0"/>
              <a:t>.</a:t>
            </a:r>
          </a:p>
          <a:p>
            <a:pPr algn="just"/>
            <a:r>
              <a:rPr lang="en-US" dirty="0"/>
              <a:t>E</a:t>
            </a:r>
            <a:r>
              <a:rPr lang="en-US" dirty="0" smtClean="0"/>
              <a:t>xamples </a:t>
            </a:r>
            <a:r>
              <a:rPr lang="en-US" dirty="0"/>
              <a:t>include </a:t>
            </a:r>
            <a:endParaRPr lang="en-US" dirty="0" smtClean="0"/>
          </a:p>
          <a:p>
            <a:pPr lvl="1" algn="just"/>
            <a:r>
              <a:rPr lang="en-US" dirty="0" smtClean="0"/>
              <a:t>stock </a:t>
            </a:r>
            <a:r>
              <a:rPr lang="en-US" dirty="0"/>
              <a:t>market analysis</a:t>
            </a:r>
            <a:r>
              <a:rPr lang="en-US" dirty="0" smtClean="0"/>
              <a:t>,</a:t>
            </a:r>
          </a:p>
          <a:p>
            <a:pPr lvl="1" algn="just"/>
            <a:r>
              <a:rPr lang="en-US" dirty="0" smtClean="0"/>
              <a:t> </a:t>
            </a:r>
            <a:r>
              <a:rPr lang="en-US" dirty="0"/>
              <a:t>population trend analysis using a census, </a:t>
            </a:r>
            <a:endParaRPr lang="en-US" dirty="0" smtClean="0"/>
          </a:p>
          <a:p>
            <a:pPr lvl="1" algn="just"/>
            <a:r>
              <a:rPr lang="en-US" dirty="0" smtClean="0"/>
              <a:t> </a:t>
            </a:r>
            <a:r>
              <a:rPr lang="en-US" dirty="0"/>
              <a:t>sales and profit trends over time.</a:t>
            </a:r>
          </a:p>
          <a:p>
            <a:endParaRPr lang="en-US" dirty="0" smtClean="0"/>
          </a:p>
          <a:p>
            <a:endParaRPr lang="en-US" dirty="0"/>
          </a:p>
        </p:txBody>
      </p:sp>
      <p:sp>
        <p:nvSpPr>
          <p:cNvPr id="11" name="Slide Number Placeholder 10"/>
          <p:cNvSpPr>
            <a:spLocks noGrp="1"/>
          </p:cNvSpPr>
          <p:nvPr>
            <p:ph type="sldNum" sz="quarter" idx="15"/>
          </p:nvPr>
        </p:nvSpPr>
        <p:spPr/>
        <p:txBody>
          <a:bodyPr/>
          <a:lstStyle/>
          <a:p>
            <a:fld id="{BA0D28EA-FDF2-4A97-9256-C558EC4F614E}" type="slidenum">
              <a:rPr lang="en-US" smtClean="0"/>
              <a:t>36</a:t>
            </a:fld>
            <a:endParaRPr lang="en-US"/>
          </a:p>
        </p:txBody>
      </p:sp>
    </p:spTree>
    <p:extLst>
      <p:ext uri="{BB962C8B-B14F-4D97-AF65-F5344CB8AC3E}">
        <p14:creationId xmlns:p14="http://schemas.microsoft.com/office/powerpoint/2010/main" val="13848543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Timeseries</a:t>
            </a:r>
            <a:r>
              <a:rPr lang="en-US" dirty="0" smtClean="0"/>
              <a:t> </a:t>
            </a:r>
            <a:r>
              <a:rPr lang="en-US" dirty="0" err="1" smtClean="0"/>
              <a:t>Example:Superstore</a:t>
            </a:r>
            <a:r>
              <a:rPr lang="en-US" dirty="0" smtClean="0"/>
              <a:t> dataset</a:t>
            </a:r>
            <a:endParaRPr lang="en-US" dirty="0"/>
          </a:p>
        </p:txBody>
      </p:sp>
      <p:pic>
        <p:nvPicPr>
          <p:cNvPr id="17410"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685800" y="1676400"/>
            <a:ext cx="7467600" cy="4785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Slide Number Placeholder 9"/>
          <p:cNvSpPr>
            <a:spLocks noGrp="1"/>
          </p:cNvSpPr>
          <p:nvPr>
            <p:ph type="sldNum" sz="quarter" idx="15"/>
          </p:nvPr>
        </p:nvSpPr>
        <p:spPr/>
        <p:txBody>
          <a:bodyPr/>
          <a:lstStyle/>
          <a:p>
            <a:fld id="{BA0D28EA-FDF2-4A97-9256-C558EC4F614E}" type="slidenum">
              <a:rPr lang="en-US" smtClean="0"/>
              <a:t>37</a:t>
            </a:fld>
            <a:endParaRPr lang="en-US"/>
          </a:p>
        </p:txBody>
      </p:sp>
    </p:spTree>
    <p:extLst>
      <p:ext uri="{BB962C8B-B14F-4D97-AF65-F5344CB8AC3E}">
        <p14:creationId xmlns:p14="http://schemas.microsoft.com/office/powerpoint/2010/main" val="16276927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Timeseries</a:t>
            </a:r>
            <a:r>
              <a:rPr lang="en-US" dirty="0" smtClean="0"/>
              <a:t> </a:t>
            </a:r>
            <a:r>
              <a:rPr lang="en-US" dirty="0" err="1" smtClean="0"/>
              <a:t>forecast:superstore</a:t>
            </a:r>
            <a:r>
              <a:rPr lang="en-US" dirty="0" smtClean="0"/>
              <a:t> dataset</a:t>
            </a:r>
            <a:endParaRPr lang="en-US" dirty="0"/>
          </a:p>
        </p:txBody>
      </p:sp>
      <p:pic>
        <p:nvPicPr>
          <p:cNvPr id="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960029" y="1600200"/>
            <a:ext cx="6461941" cy="487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Slide Number Placeholder 10"/>
          <p:cNvSpPr>
            <a:spLocks noGrp="1"/>
          </p:cNvSpPr>
          <p:nvPr>
            <p:ph type="sldNum" sz="quarter" idx="15"/>
          </p:nvPr>
        </p:nvSpPr>
        <p:spPr/>
        <p:txBody>
          <a:bodyPr/>
          <a:lstStyle/>
          <a:p>
            <a:fld id="{BA0D28EA-FDF2-4A97-9256-C558EC4F614E}" type="slidenum">
              <a:rPr lang="en-US" smtClean="0"/>
              <a:t>38</a:t>
            </a:fld>
            <a:endParaRPr lang="en-US"/>
          </a:p>
        </p:txBody>
      </p:sp>
    </p:spTree>
    <p:extLst>
      <p:ext uri="{BB962C8B-B14F-4D97-AF65-F5344CB8AC3E}">
        <p14:creationId xmlns:p14="http://schemas.microsoft.com/office/powerpoint/2010/main" val="252472171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data visualization</a:t>
            </a:r>
            <a:endParaRPr lang="en-US" dirty="0"/>
          </a:p>
        </p:txBody>
      </p:sp>
      <p:sp>
        <p:nvSpPr>
          <p:cNvPr id="3" name="Content Placeholder 2"/>
          <p:cNvSpPr>
            <a:spLocks noGrp="1"/>
          </p:cNvSpPr>
          <p:nvPr>
            <p:ph sz="quarter" idx="1"/>
          </p:nvPr>
        </p:nvSpPr>
        <p:spPr/>
        <p:txBody>
          <a:bodyPr/>
          <a:lstStyle/>
          <a:p>
            <a:pPr algn="just"/>
            <a:r>
              <a:rPr lang="en-US" dirty="0"/>
              <a:t>Network visualizations display relationships between elements by linking nodes with common characteristics. </a:t>
            </a:r>
            <a:endParaRPr lang="en-US" dirty="0" smtClean="0"/>
          </a:p>
          <a:p>
            <a:pPr algn="just"/>
            <a:r>
              <a:rPr lang="en-US" dirty="0" smtClean="0"/>
              <a:t>User can </a:t>
            </a:r>
            <a:r>
              <a:rPr lang="en-US" dirty="0"/>
              <a:t>visualize clusters quickly and determine relationships. </a:t>
            </a:r>
            <a:endParaRPr lang="en-US" dirty="0" smtClean="0"/>
          </a:p>
          <a:p>
            <a:pPr algn="just"/>
            <a:r>
              <a:rPr lang="en-US" dirty="0" smtClean="0">
                <a:solidFill>
                  <a:srgbClr val="FF0000"/>
                </a:solidFill>
              </a:rPr>
              <a:t>Unfortunately</a:t>
            </a:r>
            <a:r>
              <a:rPr lang="en-US" dirty="0">
                <a:solidFill>
                  <a:srgbClr val="FF0000"/>
                </a:solidFill>
              </a:rPr>
              <a:t>, the development process in Tableau isn’t as straightforward. </a:t>
            </a:r>
            <a:endParaRPr lang="en-US" dirty="0" smtClean="0">
              <a:solidFill>
                <a:srgbClr val="FF0000"/>
              </a:solidFill>
            </a:endParaRPr>
          </a:p>
          <a:p>
            <a:pPr algn="just"/>
            <a:r>
              <a:rPr lang="en-US" dirty="0" smtClean="0"/>
              <a:t>To </a:t>
            </a:r>
            <a:r>
              <a:rPr lang="en-US" dirty="0"/>
              <a:t>get the data into a Tableau-friendly format for network visualization, we’ll first do some data preparation then bring it into </a:t>
            </a:r>
            <a:r>
              <a:rPr lang="en-US" dirty="0" err="1">
                <a:hlinkClick r:id="rId2"/>
              </a:rPr>
              <a:t>Gephi</a:t>
            </a:r>
            <a:r>
              <a:rPr lang="en-US" dirty="0"/>
              <a:t> to produce spatial coordinates.</a:t>
            </a:r>
          </a:p>
        </p:txBody>
      </p:sp>
      <p:sp>
        <p:nvSpPr>
          <p:cNvPr id="11" name="Slide Number Placeholder 10"/>
          <p:cNvSpPr>
            <a:spLocks noGrp="1"/>
          </p:cNvSpPr>
          <p:nvPr>
            <p:ph type="sldNum" sz="quarter" idx="15"/>
          </p:nvPr>
        </p:nvSpPr>
        <p:spPr/>
        <p:txBody>
          <a:bodyPr/>
          <a:lstStyle/>
          <a:p>
            <a:fld id="{BA0D28EA-FDF2-4A97-9256-C558EC4F614E}" type="slidenum">
              <a:rPr lang="en-US" smtClean="0"/>
              <a:t>39</a:t>
            </a:fld>
            <a:endParaRPr lang="en-US"/>
          </a:p>
        </p:txBody>
      </p:sp>
    </p:spTree>
    <p:extLst>
      <p:ext uri="{BB962C8B-B14F-4D97-AF65-F5344CB8AC3E}">
        <p14:creationId xmlns:p14="http://schemas.microsoft.com/office/powerpoint/2010/main" val="26751016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Tableau Installation </a:t>
            </a:r>
            <a:endParaRPr lang="en-US" dirty="0"/>
          </a:p>
        </p:txBody>
      </p:sp>
      <p:sp>
        <p:nvSpPr>
          <p:cNvPr id="3" name="Content Placeholder 2"/>
          <p:cNvSpPr>
            <a:spLocks noGrp="1"/>
          </p:cNvSpPr>
          <p:nvPr>
            <p:ph sz="quarter" idx="1"/>
          </p:nvPr>
        </p:nvSpPr>
        <p:spPr/>
        <p:txBody>
          <a:bodyPr/>
          <a:lstStyle/>
          <a:p>
            <a:endParaRPr lang="en-US" dirty="0"/>
          </a:p>
          <a:p>
            <a:r>
              <a:rPr lang="en-US" dirty="0" smtClean="0"/>
              <a:t>Install </a:t>
            </a:r>
            <a:r>
              <a:rPr lang="en-US" dirty="0"/>
              <a:t>Tableau </a:t>
            </a:r>
            <a:r>
              <a:rPr lang="en-US" dirty="0" smtClean="0"/>
              <a:t>Desktop. </a:t>
            </a:r>
          </a:p>
          <a:p>
            <a:r>
              <a:rPr lang="en-US" dirty="0" smtClean="0"/>
              <a:t>Link </a:t>
            </a:r>
            <a:r>
              <a:rPr lang="en-US" dirty="0"/>
              <a:t>to download tableau </a:t>
            </a:r>
            <a:r>
              <a:rPr lang="en-US" dirty="0" smtClean="0"/>
              <a:t>:</a:t>
            </a:r>
          </a:p>
          <a:p>
            <a:r>
              <a:rPr lang="en-US" u="sng" dirty="0">
                <a:hlinkClick r:id="rId3"/>
              </a:rPr>
              <a:t>https://</a:t>
            </a:r>
            <a:r>
              <a:rPr lang="en-US" u="sng" dirty="0" smtClean="0">
                <a:hlinkClick r:id="rId3"/>
              </a:rPr>
              <a:t>www.tableau.com</a:t>
            </a:r>
            <a:endParaRPr lang="en-US" u="sng" dirty="0" smtClean="0"/>
          </a:p>
          <a:p>
            <a:pPr marL="0" indent="0">
              <a:buNone/>
            </a:pPr>
            <a:endParaRPr lang="en-US" dirty="0"/>
          </a:p>
        </p:txBody>
      </p:sp>
      <p:sp>
        <p:nvSpPr>
          <p:cNvPr id="11" name="Slide Number Placeholder 10"/>
          <p:cNvSpPr>
            <a:spLocks noGrp="1"/>
          </p:cNvSpPr>
          <p:nvPr>
            <p:ph type="sldNum" sz="quarter" idx="15"/>
          </p:nvPr>
        </p:nvSpPr>
        <p:spPr/>
        <p:txBody>
          <a:bodyPr/>
          <a:lstStyle/>
          <a:p>
            <a:fld id="{BA0D28EA-FDF2-4A97-9256-C558EC4F614E}" type="slidenum">
              <a:rPr lang="en-US" smtClean="0"/>
              <a:t>4</a:t>
            </a:fld>
            <a:endParaRPr lang="en-US"/>
          </a:p>
        </p:txBody>
      </p:sp>
    </p:spTree>
    <p:extLst>
      <p:ext uri="{BB962C8B-B14F-4D97-AF65-F5344CB8AC3E}">
        <p14:creationId xmlns:p14="http://schemas.microsoft.com/office/powerpoint/2010/main" val="105802328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data visualization</a:t>
            </a:r>
          </a:p>
        </p:txBody>
      </p:sp>
      <p:sp>
        <p:nvSpPr>
          <p:cNvPr id="3" name="Content Placeholder 2"/>
          <p:cNvSpPr>
            <a:spLocks noGrp="1"/>
          </p:cNvSpPr>
          <p:nvPr>
            <p:ph sz="quarter" idx="1"/>
          </p:nvPr>
        </p:nvSpPr>
        <p:spPr/>
        <p:txBody>
          <a:bodyPr>
            <a:normAutofit/>
          </a:bodyPr>
          <a:lstStyle/>
          <a:p>
            <a:pPr algn="just"/>
            <a:r>
              <a:rPr lang="en-US" dirty="0"/>
              <a:t>A network graph is a data visualization method that allows users to easily understand relationships in data</a:t>
            </a:r>
            <a:r>
              <a:rPr lang="en-US" dirty="0" smtClean="0"/>
              <a:t>.</a:t>
            </a:r>
          </a:p>
          <a:p>
            <a:pPr algn="just"/>
            <a:r>
              <a:rPr lang="en-US" dirty="0" smtClean="0"/>
              <a:t>Network </a:t>
            </a:r>
            <a:r>
              <a:rPr lang="en-US" dirty="0"/>
              <a:t>graphs are composed of </a:t>
            </a:r>
            <a:r>
              <a:rPr lang="en-US" b="1" dirty="0">
                <a:solidFill>
                  <a:srgbClr val="002060"/>
                </a:solidFill>
              </a:rPr>
              <a:t>nodes and edges</a:t>
            </a:r>
            <a:r>
              <a:rPr lang="en-US" b="1" dirty="0" smtClean="0">
                <a:solidFill>
                  <a:srgbClr val="002060"/>
                </a:solidFill>
              </a:rPr>
              <a:t>.</a:t>
            </a:r>
          </a:p>
          <a:p>
            <a:pPr algn="just"/>
            <a:r>
              <a:rPr lang="en-US" dirty="0" smtClean="0"/>
              <a:t>Nodes </a:t>
            </a:r>
            <a:r>
              <a:rPr lang="en-US" dirty="0"/>
              <a:t>are singular data points which are connected to other nodes through edges. </a:t>
            </a:r>
            <a:endParaRPr lang="en-US" dirty="0" smtClean="0"/>
          </a:p>
          <a:p>
            <a:pPr algn="just"/>
            <a:r>
              <a:rPr lang="en-US" dirty="0" smtClean="0"/>
              <a:t>Edges </a:t>
            </a:r>
            <a:r>
              <a:rPr lang="en-US" dirty="0"/>
              <a:t>show the relationship between two or more nodes</a:t>
            </a:r>
            <a:r>
              <a:rPr lang="en-US" dirty="0" smtClean="0"/>
              <a:t>.</a:t>
            </a:r>
          </a:p>
        </p:txBody>
      </p:sp>
      <p:sp>
        <p:nvSpPr>
          <p:cNvPr id="11" name="Slide Number Placeholder 10"/>
          <p:cNvSpPr>
            <a:spLocks noGrp="1"/>
          </p:cNvSpPr>
          <p:nvPr>
            <p:ph type="sldNum" sz="quarter" idx="15"/>
          </p:nvPr>
        </p:nvSpPr>
        <p:spPr/>
        <p:txBody>
          <a:bodyPr/>
          <a:lstStyle/>
          <a:p>
            <a:fld id="{BA0D28EA-FDF2-4A97-9256-C558EC4F614E}" type="slidenum">
              <a:rPr lang="en-US" smtClean="0"/>
              <a:t>40</a:t>
            </a:fld>
            <a:endParaRPr lang="en-US"/>
          </a:p>
        </p:txBody>
      </p:sp>
    </p:spTree>
    <p:extLst>
      <p:ext uri="{BB962C8B-B14F-4D97-AF65-F5344CB8AC3E}">
        <p14:creationId xmlns:p14="http://schemas.microsoft.com/office/powerpoint/2010/main" val="193705026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lstStyle/>
          <a:p>
            <a:pPr algn="just"/>
            <a:r>
              <a:rPr lang="en-US" dirty="0"/>
              <a:t>Consider an organization with three employee types: directors, managers, and associates</a:t>
            </a:r>
            <a:r>
              <a:rPr lang="en-US" dirty="0" smtClean="0"/>
              <a:t>.</a:t>
            </a:r>
          </a:p>
          <a:p>
            <a:pPr algn="just"/>
            <a:r>
              <a:rPr lang="en-US" dirty="0" smtClean="0"/>
              <a:t>A </a:t>
            </a:r>
            <a:r>
              <a:rPr lang="en-US" dirty="0"/>
              <a:t>network graph would show each employee type as a node, and the relationship between those individual employees as edges.</a:t>
            </a:r>
          </a:p>
          <a:p>
            <a:pPr algn="just"/>
            <a:endParaRPr lang="en-US" dirty="0"/>
          </a:p>
        </p:txBody>
      </p:sp>
      <p:sp>
        <p:nvSpPr>
          <p:cNvPr id="11" name="Slide Number Placeholder 10"/>
          <p:cNvSpPr>
            <a:spLocks noGrp="1"/>
          </p:cNvSpPr>
          <p:nvPr>
            <p:ph type="sldNum" sz="quarter" idx="15"/>
          </p:nvPr>
        </p:nvSpPr>
        <p:spPr/>
        <p:txBody>
          <a:bodyPr/>
          <a:lstStyle/>
          <a:p>
            <a:fld id="{BA0D28EA-FDF2-4A97-9256-C558EC4F614E}" type="slidenum">
              <a:rPr lang="en-US" smtClean="0"/>
              <a:t>41</a:t>
            </a:fld>
            <a:endParaRPr lang="en-US"/>
          </a:p>
        </p:txBody>
      </p:sp>
    </p:spTree>
    <p:extLst>
      <p:ext uri="{BB962C8B-B14F-4D97-AF65-F5344CB8AC3E}">
        <p14:creationId xmlns:p14="http://schemas.microsoft.com/office/powerpoint/2010/main" val="300787097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9458"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990600" y="609600"/>
            <a:ext cx="6553200" cy="6077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Slide Number Placeholder 9"/>
          <p:cNvSpPr>
            <a:spLocks noGrp="1"/>
          </p:cNvSpPr>
          <p:nvPr>
            <p:ph type="sldNum" sz="quarter" idx="15"/>
          </p:nvPr>
        </p:nvSpPr>
        <p:spPr/>
        <p:txBody>
          <a:bodyPr/>
          <a:lstStyle/>
          <a:p>
            <a:fld id="{BA0D28EA-FDF2-4A97-9256-C558EC4F614E}" type="slidenum">
              <a:rPr lang="en-US" smtClean="0"/>
              <a:t>42</a:t>
            </a:fld>
            <a:endParaRPr lang="en-US"/>
          </a:p>
        </p:txBody>
      </p:sp>
    </p:spTree>
    <p:extLst>
      <p:ext uri="{BB962C8B-B14F-4D97-AF65-F5344CB8AC3E}">
        <p14:creationId xmlns:p14="http://schemas.microsoft.com/office/powerpoint/2010/main" val="245217518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Suppose you are opening a departmental store. You can create a network chart for all items. </a:t>
            </a:r>
            <a:endParaRPr lang="en-US" dirty="0" smtClean="0"/>
          </a:p>
          <a:p>
            <a:r>
              <a:rPr lang="en-US" dirty="0" smtClean="0"/>
              <a:t>A </a:t>
            </a:r>
            <a:r>
              <a:rPr lang="en-US" dirty="0"/>
              <a:t>small scale graph would be as follows.</a:t>
            </a:r>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818" y="2971800"/>
            <a:ext cx="6263409"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Slide Number Placeholder 10"/>
          <p:cNvSpPr>
            <a:spLocks noGrp="1"/>
          </p:cNvSpPr>
          <p:nvPr>
            <p:ph type="sldNum" sz="quarter" idx="15"/>
          </p:nvPr>
        </p:nvSpPr>
        <p:spPr/>
        <p:txBody>
          <a:bodyPr/>
          <a:lstStyle/>
          <a:p>
            <a:fld id="{BA0D28EA-FDF2-4A97-9256-C558EC4F614E}" type="slidenum">
              <a:rPr lang="en-US" smtClean="0"/>
              <a:t>43</a:t>
            </a:fld>
            <a:endParaRPr lang="en-US"/>
          </a:p>
        </p:txBody>
      </p:sp>
    </p:spTree>
    <p:extLst>
      <p:ext uri="{BB962C8B-B14F-4D97-AF65-F5344CB8AC3E}">
        <p14:creationId xmlns:p14="http://schemas.microsoft.com/office/powerpoint/2010/main" val="37206364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CREATE NETWORK DATA VISUALIZATION IN TABLEAU</a:t>
            </a:r>
            <a:endParaRPr lang="en-US" dirty="0"/>
          </a:p>
        </p:txBody>
      </p:sp>
      <p:sp>
        <p:nvSpPr>
          <p:cNvPr id="3" name="Content Placeholder 2"/>
          <p:cNvSpPr>
            <a:spLocks noGrp="1"/>
          </p:cNvSpPr>
          <p:nvPr>
            <p:ph sz="quarter" idx="1"/>
          </p:nvPr>
        </p:nvSpPr>
        <p:spPr/>
        <p:txBody>
          <a:bodyPr>
            <a:normAutofit fontScale="92500"/>
          </a:bodyPr>
          <a:lstStyle/>
          <a:p>
            <a:r>
              <a:rPr lang="en-US" b="1" dirty="0" smtClean="0"/>
              <a:t>Prepare </a:t>
            </a:r>
            <a:r>
              <a:rPr lang="en-US" b="1" dirty="0"/>
              <a:t>a Dataset Capable of Creating Network </a:t>
            </a:r>
            <a:r>
              <a:rPr lang="en-US" b="1" dirty="0" smtClean="0"/>
              <a:t>Visualizations</a:t>
            </a:r>
          </a:p>
          <a:p>
            <a:r>
              <a:rPr lang="en-US" dirty="0"/>
              <a:t>Add </a:t>
            </a:r>
            <a:r>
              <a:rPr lang="en-US" dirty="0" err="1" smtClean="0"/>
              <a:t>LineX</a:t>
            </a:r>
            <a:r>
              <a:rPr lang="en-US" dirty="0" smtClean="0"/>
              <a:t> </a:t>
            </a:r>
            <a:r>
              <a:rPr lang="en-US" dirty="0"/>
              <a:t>to columns</a:t>
            </a:r>
          </a:p>
          <a:p>
            <a:r>
              <a:rPr lang="en-US" dirty="0"/>
              <a:t>Add </a:t>
            </a:r>
            <a:r>
              <a:rPr lang="en-US" dirty="0" err="1" smtClean="0"/>
              <a:t>LineY</a:t>
            </a:r>
            <a:r>
              <a:rPr lang="en-US" dirty="0" smtClean="0"/>
              <a:t> and </a:t>
            </a:r>
            <a:r>
              <a:rPr lang="en-US" dirty="0" err="1" smtClean="0"/>
              <a:t>CircleY</a:t>
            </a:r>
            <a:r>
              <a:rPr lang="en-US" dirty="0" smtClean="0"/>
              <a:t> </a:t>
            </a:r>
            <a:r>
              <a:rPr lang="en-US" dirty="0"/>
              <a:t>to </a:t>
            </a:r>
            <a:r>
              <a:rPr lang="en-US" dirty="0" smtClean="0"/>
              <a:t>rows</a:t>
            </a:r>
            <a:endParaRPr lang="en-US" dirty="0"/>
          </a:p>
          <a:p>
            <a:pPr lvl="1"/>
            <a:r>
              <a:rPr lang="en-US" dirty="0"/>
              <a:t>Note both the X and Y variables must be continuous dimensions </a:t>
            </a:r>
          </a:p>
          <a:p>
            <a:r>
              <a:rPr lang="en-US" dirty="0"/>
              <a:t>Right-click on the </a:t>
            </a:r>
            <a:r>
              <a:rPr lang="en-US" dirty="0" err="1" smtClean="0"/>
              <a:t>CircelY</a:t>
            </a:r>
            <a:r>
              <a:rPr lang="en-US" dirty="0" smtClean="0"/>
              <a:t> </a:t>
            </a:r>
            <a:r>
              <a:rPr lang="en-US" dirty="0"/>
              <a:t>variable and select “Dual Axis” </a:t>
            </a:r>
          </a:p>
          <a:p>
            <a:r>
              <a:rPr lang="en-US" dirty="0"/>
              <a:t>Right-click on either </a:t>
            </a:r>
            <a:r>
              <a:rPr lang="en-US" dirty="0" err="1" smtClean="0"/>
              <a:t>CircleY</a:t>
            </a:r>
            <a:r>
              <a:rPr lang="en-US" dirty="0" smtClean="0"/>
              <a:t>-axis </a:t>
            </a:r>
            <a:r>
              <a:rPr lang="en-US" dirty="0"/>
              <a:t>and select “Synchronize Axis”</a:t>
            </a:r>
          </a:p>
          <a:p>
            <a:r>
              <a:rPr lang="en-US" dirty="0"/>
              <a:t>Set the </a:t>
            </a:r>
            <a:r>
              <a:rPr lang="en-US" dirty="0" smtClean="0"/>
              <a:t>first value on the Marks </a:t>
            </a:r>
            <a:r>
              <a:rPr lang="en-US" dirty="0"/>
              <a:t>card, </a:t>
            </a:r>
            <a:r>
              <a:rPr lang="en-US" dirty="0" err="1" smtClean="0"/>
              <a:t>LineY</a:t>
            </a:r>
            <a:r>
              <a:rPr lang="en-US" dirty="0"/>
              <a:t>, to Line</a:t>
            </a:r>
          </a:p>
          <a:p>
            <a:r>
              <a:rPr lang="en-US" dirty="0"/>
              <a:t>Set the second value on the Marks card, </a:t>
            </a:r>
            <a:r>
              <a:rPr lang="en-US" dirty="0" err="1" smtClean="0"/>
              <a:t>CircleY</a:t>
            </a:r>
            <a:r>
              <a:rPr lang="en-US" dirty="0" smtClean="0"/>
              <a:t> </a:t>
            </a:r>
            <a:r>
              <a:rPr lang="en-US" dirty="0"/>
              <a:t>to Circle</a:t>
            </a:r>
          </a:p>
          <a:p>
            <a:endParaRPr lang="en-US" dirty="0"/>
          </a:p>
        </p:txBody>
      </p:sp>
      <p:sp>
        <p:nvSpPr>
          <p:cNvPr id="11" name="Slide Number Placeholder 10"/>
          <p:cNvSpPr>
            <a:spLocks noGrp="1"/>
          </p:cNvSpPr>
          <p:nvPr>
            <p:ph type="sldNum" sz="quarter" idx="15"/>
          </p:nvPr>
        </p:nvSpPr>
        <p:spPr/>
        <p:txBody>
          <a:bodyPr/>
          <a:lstStyle/>
          <a:p>
            <a:fld id="{BA0D28EA-FDF2-4A97-9256-C558EC4F614E}" type="slidenum">
              <a:rPr lang="en-US" smtClean="0"/>
              <a:t>44</a:t>
            </a:fld>
            <a:endParaRPr lang="en-US"/>
          </a:p>
        </p:txBody>
      </p:sp>
    </p:spTree>
    <p:extLst>
      <p:ext uri="{BB962C8B-B14F-4D97-AF65-F5344CB8AC3E}">
        <p14:creationId xmlns:p14="http://schemas.microsoft.com/office/powerpoint/2010/main" val="415107092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Drag and drop Node on </a:t>
            </a:r>
            <a:r>
              <a:rPr lang="en-US" dirty="0" err="1" smtClean="0"/>
              <a:t>CircleY’s</a:t>
            </a:r>
            <a:r>
              <a:rPr lang="en-US" dirty="0" smtClean="0"/>
              <a:t> </a:t>
            </a:r>
            <a:r>
              <a:rPr lang="en-US" dirty="0" err="1" smtClean="0"/>
              <a:t>Lable</a:t>
            </a:r>
            <a:endParaRPr lang="en-US" dirty="0" smtClean="0"/>
          </a:p>
          <a:p>
            <a:r>
              <a:rPr lang="en-US" dirty="0" smtClean="0"/>
              <a:t>Drag and drop ID on </a:t>
            </a:r>
            <a:r>
              <a:rPr lang="en-US" dirty="0" err="1" smtClean="0"/>
              <a:t>LineY’s</a:t>
            </a:r>
            <a:r>
              <a:rPr lang="en-US" dirty="0" smtClean="0"/>
              <a:t> Details</a:t>
            </a:r>
          </a:p>
          <a:p>
            <a:r>
              <a:rPr lang="en-US" dirty="0" smtClean="0"/>
              <a:t>Drag relationship on </a:t>
            </a:r>
            <a:r>
              <a:rPr lang="en-US" dirty="0" err="1" smtClean="0"/>
              <a:t>LineY’s</a:t>
            </a:r>
            <a:r>
              <a:rPr lang="en-US" dirty="0" smtClean="0"/>
              <a:t> ID</a:t>
            </a:r>
          </a:p>
          <a:p>
            <a:r>
              <a:rPr lang="en-US" dirty="0" smtClean="0"/>
              <a:t>Drag ID on </a:t>
            </a:r>
            <a:r>
              <a:rPr lang="en-US" dirty="0" err="1" smtClean="0"/>
              <a:t>CircleY’s</a:t>
            </a:r>
            <a:r>
              <a:rPr lang="en-US" dirty="0" smtClean="0"/>
              <a:t> </a:t>
            </a:r>
            <a:r>
              <a:rPr lang="en-US" dirty="0" err="1" smtClean="0"/>
              <a:t>colour</a:t>
            </a:r>
            <a:endParaRPr lang="en-US" dirty="0" smtClean="0"/>
          </a:p>
          <a:p>
            <a:r>
              <a:rPr lang="en-US" dirty="0" smtClean="0"/>
              <a:t>Finish</a:t>
            </a:r>
          </a:p>
          <a:p>
            <a:endParaRPr lang="en-US" dirty="0"/>
          </a:p>
        </p:txBody>
      </p:sp>
      <p:sp>
        <p:nvSpPr>
          <p:cNvPr id="11" name="Slide Number Placeholder 10"/>
          <p:cNvSpPr>
            <a:spLocks noGrp="1"/>
          </p:cNvSpPr>
          <p:nvPr>
            <p:ph type="sldNum" sz="quarter" idx="15"/>
          </p:nvPr>
        </p:nvSpPr>
        <p:spPr/>
        <p:txBody>
          <a:bodyPr/>
          <a:lstStyle/>
          <a:p>
            <a:fld id="{BA0D28EA-FDF2-4A97-9256-C558EC4F614E}" type="slidenum">
              <a:rPr lang="en-US" smtClean="0"/>
              <a:t>45</a:t>
            </a:fld>
            <a:endParaRPr lang="en-US"/>
          </a:p>
        </p:txBody>
      </p:sp>
    </p:spTree>
    <p:extLst>
      <p:ext uri="{BB962C8B-B14F-4D97-AF65-F5344CB8AC3E}">
        <p14:creationId xmlns:p14="http://schemas.microsoft.com/office/powerpoint/2010/main" val="294423426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data visualization example</a:t>
            </a:r>
            <a:endParaRPr lang="en-US" dirty="0"/>
          </a:p>
        </p:txBody>
      </p:sp>
      <p:sp>
        <p:nvSpPr>
          <p:cNvPr id="3" name="Content Placeholder 2"/>
          <p:cNvSpPr>
            <a:spLocks noGrp="1"/>
          </p:cNvSpPr>
          <p:nvPr>
            <p:ph sz="quarter" idx="1"/>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433" y="1905000"/>
            <a:ext cx="7591425" cy="452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Slide Number Placeholder 10"/>
          <p:cNvSpPr>
            <a:spLocks noGrp="1"/>
          </p:cNvSpPr>
          <p:nvPr>
            <p:ph type="sldNum" sz="quarter" idx="15"/>
          </p:nvPr>
        </p:nvSpPr>
        <p:spPr/>
        <p:txBody>
          <a:bodyPr/>
          <a:lstStyle/>
          <a:p>
            <a:fld id="{BA0D28EA-FDF2-4A97-9256-C558EC4F614E}" type="slidenum">
              <a:rPr lang="en-US" smtClean="0"/>
              <a:t>46</a:t>
            </a:fld>
            <a:endParaRPr lang="en-US"/>
          </a:p>
        </p:txBody>
      </p:sp>
    </p:spTree>
    <p:extLst>
      <p:ext uri="{BB962C8B-B14F-4D97-AF65-F5344CB8AC3E}">
        <p14:creationId xmlns:p14="http://schemas.microsoft.com/office/powerpoint/2010/main" val="404163068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500062" y="2046287"/>
            <a:ext cx="7381875" cy="398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Slide Number Placeholder 9"/>
          <p:cNvSpPr>
            <a:spLocks noGrp="1"/>
          </p:cNvSpPr>
          <p:nvPr>
            <p:ph type="sldNum" sz="quarter" idx="15"/>
          </p:nvPr>
        </p:nvSpPr>
        <p:spPr/>
        <p:txBody>
          <a:bodyPr/>
          <a:lstStyle/>
          <a:p>
            <a:fld id="{BA0D28EA-FDF2-4A97-9256-C558EC4F614E}" type="slidenum">
              <a:rPr lang="en-US" smtClean="0"/>
              <a:t>47</a:t>
            </a:fld>
            <a:endParaRPr lang="en-US"/>
          </a:p>
        </p:txBody>
      </p:sp>
    </p:spTree>
    <p:extLst>
      <p:ext uri="{BB962C8B-B14F-4D97-AF65-F5344CB8AC3E}">
        <p14:creationId xmlns:p14="http://schemas.microsoft.com/office/powerpoint/2010/main" val="13116288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 for network data visualization(adult dataset)</a:t>
            </a:r>
            <a:endParaRPr lang="en-US" dirty="0"/>
          </a:p>
        </p:txBody>
      </p:sp>
      <p:sp>
        <p:nvSpPr>
          <p:cNvPr id="3" name="Content Placeholder 2"/>
          <p:cNvSpPr>
            <a:spLocks noGrp="1"/>
          </p:cNvSpPr>
          <p:nvPr>
            <p:ph sz="quarter" idx="1"/>
          </p:nvPr>
        </p:nvSpPr>
        <p:spPr/>
        <p:txBody>
          <a:bodyPr/>
          <a:lstStyle/>
          <a:p>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76400"/>
            <a:ext cx="75438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Slide Number Placeholder 10"/>
          <p:cNvSpPr>
            <a:spLocks noGrp="1"/>
          </p:cNvSpPr>
          <p:nvPr>
            <p:ph type="sldNum" sz="quarter" idx="15"/>
          </p:nvPr>
        </p:nvSpPr>
        <p:spPr/>
        <p:txBody>
          <a:bodyPr/>
          <a:lstStyle/>
          <a:p>
            <a:fld id="{BA0D28EA-FDF2-4A97-9256-C558EC4F614E}" type="slidenum">
              <a:rPr lang="en-US" smtClean="0"/>
              <a:t>48</a:t>
            </a:fld>
            <a:endParaRPr lang="en-US"/>
          </a:p>
        </p:txBody>
      </p:sp>
    </p:spTree>
    <p:extLst>
      <p:ext uri="{BB962C8B-B14F-4D97-AF65-F5344CB8AC3E}">
        <p14:creationId xmlns:p14="http://schemas.microsoft.com/office/powerpoint/2010/main" val="328003409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marL="0" indent="0">
              <a:buNone/>
            </a:pPr>
            <a:r>
              <a:rPr lang="en-US" dirty="0" smtClean="0"/>
              <a:t> </a:t>
            </a:r>
          </a:p>
          <a:p>
            <a:pPr marL="0" indent="0">
              <a:buNone/>
            </a:pPr>
            <a:endParaRPr lang="en-US" dirty="0"/>
          </a:p>
          <a:p>
            <a:pPr marL="0" indent="0">
              <a:buNone/>
            </a:pPr>
            <a:r>
              <a:rPr lang="en-US" dirty="0" smtClean="0"/>
              <a:t>                  </a:t>
            </a:r>
          </a:p>
          <a:p>
            <a:pPr marL="0" indent="0">
              <a:buNone/>
            </a:pPr>
            <a:r>
              <a:rPr lang="en-US" dirty="0"/>
              <a:t> </a:t>
            </a:r>
            <a:r>
              <a:rPr lang="en-US" dirty="0" smtClean="0"/>
              <a:t>                              </a:t>
            </a:r>
          </a:p>
          <a:p>
            <a:pPr marL="0" indent="0">
              <a:buNone/>
            </a:pPr>
            <a:r>
              <a:rPr lang="en-US" dirty="0"/>
              <a:t>	</a:t>
            </a:r>
            <a:r>
              <a:rPr lang="en-US" dirty="0" smtClean="0"/>
              <a:t>	</a:t>
            </a:r>
            <a:r>
              <a:rPr lang="en-US" sz="4400" dirty="0" smtClean="0"/>
              <a:t>THANK YOU</a:t>
            </a:r>
            <a:endParaRPr lang="en-US" sz="4400" dirty="0"/>
          </a:p>
        </p:txBody>
      </p:sp>
      <p:sp>
        <p:nvSpPr>
          <p:cNvPr id="5" name="Slide Number Placeholder 4"/>
          <p:cNvSpPr>
            <a:spLocks noGrp="1"/>
          </p:cNvSpPr>
          <p:nvPr>
            <p:ph type="sldNum" sz="quarter" idx="15"/>
          </p:nvPr>
        </p:nvSpPr>
        <p:spPr/>
        <p:txBody>
          <a:bodyPr/>
          <a:lstStyle/>
          <a:p>
            <a:fld id="{BA0D28EA-FDF2-4A97-9256-C558EC4F614E}" type="slidenum">
              <a:rPr lang="en-US" smtClean="0"/>
              <a:t>49</a:t>
            </a:fld>
            <a:endParaRPr lang="en-US"/>
          </a:p>
        </p:txBody>
      </p:sp>
    </p:spTree>
    <p:extLst>
      <p:ext uri="{BB962C8B-B14F-4D97-AF65-F5344CB8AC3E}">
        <p14:creationId xmlns:p14="http://schemas.microsoft.com/office/powerpoint/2010/main" val="883492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 download</a:t>
            </a:r>
            <a:endParaRPr lang="en-US" dirty="0"/>
          </a:p>
        </p:txBody>
      </p:sp>
      <p:sp>
        <p:nvSpPr>
          <p:cNvPr id="3" name="Content Placeholder 2"/>
          <p:cNvSpPr>
            <a:spLocks noGrp="1"/>
          </p:cNvSpPr>
          <p:nvPr>
            <p:ph sz="quarter" idx="1"/>
          </p:nvPr>
        </p:nvSpPr>
        <p:spPr/>
        <p:txBody>
          <a:bodyPr/>
          <a:lstStyle/>
          <a:p>
            <a:r>
              <a:rPr lang="en-US" dirty="0"/>
              <a:t>Adult dataset and IRIS Dataset</a:t>
            </a:r>
            <a:endParaRPr lang="en-US" dirty="0">
              <a:hlinkClick r:id="rId2"/>
            </a:endParaRPr>
          </a:p>
          <a:p>
            <a:r>
              <a:rPr lang="en-US" dirty="0"/>
              <a:t>Download it from UCI repository or kaggle.com</a:t>
            </a:r>
            <a:endParaRPr lang="en-US" dirty="0">
              <a:hlinkClick r:id="rId2"/>
            </a:endParaRPr>
          </a:p>
          <a:p>
            <a:r>
              <a:rPr lang="en-US" dirty="0"/>
              <a:t>https://archive.ics.uci.edu/ml/datasets/adult</a:t>
            </a:r>
          </a:p>
          <a:p>
            <a:r>
              <a:rPr lang="en-US" dirty="0"/>
              <a:t>https://www.kaggle.com/wenruliu/adult-income-dataset</a:t>
            </a:r>
          </a:p>
          <a:p>
            <a:r>
              <a:rPr lang="en-US" dirty="0"/>
              <a:t>https://archive.ics.uci.edu/ml/datasets/iris</a:t>
            </a:r>
            <a:endParaRPr lang="en-US" dirty="0" smtClean="0"/>
          </a:p>
          <a:p>
            <a:r>
              <a:rPr lang="en-US" dirty="0"/>
              <a:t>https://www.kaggle.com/arshid/iris-flower-dataset</a:t>
            </a:r>
          </a:p>
        </p:txBody>
      </p:sp>
      <p:sp>
        <p:nvSpPr>
          <p:cNvPr id="11" name="Slide Number Placeholder 10"/>
          <p:cNvSpPr>
            <a:spLocks noGrp="1"/>
          </p:cNvSpPr>
          <p:nvPr>
            <p:ph type="sldNum" sz="quarter" idx="15"/>
          </p:nvPr>
        </p:nvSpPr>
        <p:spPr/>
        <p:txBody>
          <a:bodyPr/>
          <a:lstStyle/>
          <a:p>
            <a:fld id="{BA0D28EA-FDF2-4A97-9256-C558EC4F614E}" type="slidenum">
              <a:rPr lang="en-US" smtClean="0"/>
              <a:t>5</a:t>
            </a:fld>
            <a:endParaRPr lang="en-US"/>
          </a:p>
        </p:txBody>
      </p:sp>
    </p:spTree>
    <p:extLst>
      <p:ext uri="{BB962C8B-B14F-4D97-AF65-F5344CB8AC3E}">
        <p14:creationId xmlns:p14="http://schemas.microsoft.com/office/powerpoint/2010/main" val="18536433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i="1" dirty="0" smtClean="0"/>
              <a:t>The </a:t>
            </a:r>
            <a:r>
              <a:rPr lang="en-US" i="1" dirty="0"/>
              <a:t>Adult dataset is from the Census Bureau and the task is to predict whether a given adult makes more than $50,000 a year based attributes such as education, hours of work per week, etc.</a:t>
            </a:r>
            <a:endParaRPr lang="en-US" dirty="0"/>
          </a:p>
        </p:txBody>
      </p:sp>
      <p:sp>
        <p:nvSpPr>
          <p:cNvPr id="11" name="Slide Number Placeholder 10"/>
          <p:cNvSpPr>
            <a:spLocks noGrp="1"/>
          </p:cNvSpPr>
          <p:nvPr>
            <p:ph type="sldNum" sz="quarter" idx="15"/>
          </p:nvPr>
        </p:nvSpPr>
        <p:spPr/>
        <p:txBody>
          <a:bodyPr/>
          <a:lstStyle/>
          <a:p>
            <a:fld id="{BA0D28EA-FDF2-4A97-9256-C558EC4F614E}" type="slidenum">
              <a:rPr lang="en-US" smtClean="0"/>
              <a:t>6</a:t>
            </a:fld>
            <a:endParaRPr lang="en-US"/>
          </a:p>
        </p:txBody>
      </p:sp>
    </p:spTree>
    <p:extLst>
      <p:ext uri="{BB962C8B-B14F-4D97-AF65-F5344CB8AC3E}">
        <p14:creationId xmlns:p14="http://schemas.microsoft.com/office/powerpoint/2010/main" val="3612810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Adult Dataset</a:t>
            </a:r>
            <a:endParaRPr lang="en-US" dirty="0"/>
          </a:p>
        </p:txBody>
      </p:sp>
      <p:sp>
        <p:nvSpPr>
          <p:cNvPr id="3" name="Content Placeholder 2"/>
          <p:cNvSpPr>
            <a:spLocks noGrp="1"/>
          </p:cNvSpPr>
          <p:nvPr>
            <p:ph sz="quarter" idx="1"/>
          </p:nvPr>
        </p:nvSpPr>
        <p:spPr/>
        <p:txBody>
          <a:bodyPr>
            <a:normAutofit fontScale="62500" lnSpcReduction="20000"/>
          </a:bodyPr>
          <a:lstStyle/>
          <a:p>
            <a:pPr marL="0" indent="0">
              <a:buNone/>
            </a:pPr>
            <a:r>
              <a:rPr lang="en-US" dirty="0"/>
              <a:t>The dataset provides 14 input variables that are a mixture of categorical, ordinal, and numerical data types. The complete list of variables is as follows</a:t>
            </a:r>
            <a:r>
              <a:rPr lang="en-US" dirty="0" smtClean="0"/>
              <a:t>:</a:t>
            </a:r>
          </a:p>
          <a:p>
            <a:pPr fontAlgn="base"/>
            <a:r>
              <a:rPr lang="en-US" dirty="0"/>
              <a:t>Age.</a:t>
            </a:r>
          </a:p>
          <a:p>
            <a:pPr fontAlgn="base"/>
            <a:r>
              <a:rPr lang="en-US" dirty="0" err="1"/>
              <a:t>Workclass</a:t>
            </a:r>
            <a:r>
              <a:rPr lang="en-US" dirty="0"/>
              <a:t>.</a:t>
            </a:r>
          </a:p>
          <a:p>
            <a:pPr fontAlgn="base"/>
            <a:r>
              <a:rPr lang="en-US" dirty="0"/>
              <a:t>Final Weight.</a:t>
            </a:r>
          </a:p>
          <a:p>
            <a:pPr fontAlgn="base"/>
            <a:r>
              <a:rPr lang="en-US" dirty="0"/>
              <a:t>Education.</a:t>
            </a:r>
          </a:p>
          <a:p>
            <a:pPr fontAlgn="base"/>
            <a:r>
              <a:rPr lang="en-US" dirty="0"/>
              <a:t>Education Number of Years.</a:t>
            </a:r>
          </a:p>
          <a:p>
            <a:pPr fontAlgn="base"/>
            <a:r>
              <a:rPr lang="en-US" dirty="0"/>
              <a:t>Marital-status.</a:t>
            </a:r>
          </a:p>
          <a:p>
            <a:pPr fontAlgn="base"/>
            <a:r>
              <a:rPr lang="en-US" dirty="0"/>
              <a:t>Occupation.</a:t>
            </a:r>
          </a:p>
          <a:p>
            <a:pPr fontAlgn="base"/>
            <a:r>
              <a:rPr lang="en-US" dirty="0"/>
              <a:t>Relationship.</a:t>
            </a:r>
          </a:p>
          <a:p>
            <a:pPr fontAlgn="base"/>
            <a:r>
              <a:rPr lang="en-US" dirty="0"/>
              <a:t>Race.</a:t>
            </a:r>
          </a:p>
          <a:p>
            <a:pPr fontAlgn="base"/>
            <a:r>
              <a:rPr lang="en-US" dirty="0"/>
              <a:t>Sex.</a:t>
            </a:r>
          </a:p>
          <a:p>
            <a:pPr fontAlgn="base"/>
            <a:r>
              <a:rPr lang="en-US" dirty="0"/>
              <a:t>Capital-gain.</a:t>
            </a:r>
          </a:p>
          <a:p>
            <a:pPr fontAlgn="base"/>
            <a:r>
              <a:rPr lang="en-US" dirty="0"/>
              <a:t>Capital-loss.</a:t>
            </a:r>
          </a:p>
          <a:p>
            <a:pPr fontAlgn="base"/>
            <a:r>
              <a:rPr lang="en-US" dirty="0"/>
              <a:t>Hours-per-week.</a:t>
            </a:r>
          </a:p>
          <a:p>
            <a:pPr fontAlgn="base"/>
            <a:r>
              <a:rPr lang="en-US" dirty="0" smtClean="0"/>
              <a:t>Native-country</a:t>
            </a:r>
          </a:p>
          <a:p>
            <a:pPr marL="0" indent="0" fontAlgn="base">
              <a:buNone/>
            </a:pPr>
            <a:r>
              <a:rPr lang="en-US" dirty="0"/>
              <a:t>There are a total of 48,842 rows of data</a:t>
            </a:r>
          </a:p>
          <a:p>
            <a:endParaRPr lang="en-US" dirty="0"/>
          </a:p>
        </p:txBody>
      </p:sp>
      <p:sp>
        <p:nvSpPr>
          <p:cNvPr id="11" name="Slide Number Placeholder 10"/>
          <p:cNvSpPr>
            <a:spLocks noGrp="1"/>
          </p:cNvSpPr>
          <p:nvPr>
            <p:ph type="sldNum" sz="quarter" idx="15"/>
          </p:nvPr>
        </p:nvSpPr>
        <p:spPr/>
        <p:txBody>
          <a:bodyPr/>
          <a:lstStyle/>
          <a:p>
            <a:fld id="{BA0D28EA-FDF2-4A97-9256-C558EC4F614E}" type="slidenum">
              <a:rPr lang="en-US" smtClean="0"/>
              <a:t>7</a:t>
            </a:fld>
            <a:endParaRPr lang="en-US"/>
          </a:p>
        </p:txBody>
      </p:sp>
    </p:spTree>
    <p:extLst>
      <p:ext uri="{BB962C8B-B14F-4D97-AF65-F5344CB8AC3E}">
        <p14:creationId xmlns:p14="http://schemas.microsoft.com/office/powerpoint/2010/main" val="9239534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Iris Dataset</a:t>
            </a:r>
            <a:endParaRPr lang="en-US" dirty="0"/>
          </a:p>
        </p:txBody>
      </p:sp>
      <p:sp>
        <p:nvSpPr>
          <p:cNvPr id="3" name="Content Placeholder 2"/>
          <p:cNvSpPr>
            <a:spLocks noGrp="1"/>
          </p:cNvSpPr>
          <p:nvPr>
            <p:ph sz="quarter" idx="1"/>
          </p:nvPr>
        </p:nvSpPr>
        <p:spPr/>
        <p:txBody>
          <a:bodyPr/>
          <a:lstStyle/>
          <a:p>
            <a:pPr algn="just" fontAlgn="base"/>
            <a:r>
              <a:rPr lang="en-US" dirty="0"/>
              <a:t>Anderson collected the data to quantify the morphologic variation of Iris flowers of three related species. </a:t>
            </a:r>
            <a:endParaRPr lang="en-US" dirty="0" smtClean="0"/>
          </a:p>
          <a:p>
            <a:pPr algn="just" fontAlgn="base"/>
            <a:r>
              <a:rPr lang="en-US" dirty="0" smtClean="0"/>
              <a:t>The </a:t>
            </a:r>
            <a:r>
              <a:rPr lang="en-US" dirty="0"/>
              <a:t>data set consists of 50 samples from each of three species of Iris (Iris </a:t>
            </a:r>
            <a:r>
              <a:rPr lang="en-US" dirty="0" err="1"/>
              <a:t>Setosa</a:t>
            </a:r>
            <a:r>
              <a:rPr lang="en-US" dirty="0"/>
              <a:t>, Iris </a:t>
            </a:r>
            <a:r>
              <a:rPr lang="en-US" dirty="0" err="1"/>
              <a:t>virginica</a:t>
            </a:r>
            <a:r>
              <a:rPr lang="en-US" dirty="0"/>
              <a:t>, and Iris </a:t>
            </a:r>
            <a:r>
              <a:rPr lang="en-US" dirty="0" err="1"/>
              <a:t>versicolor</a:t>
            </a:r>
            <a:r>
              <a:rPr lang="en-US" dirty="0"/>
              <a:t>). </a:t>
            </a:r>
            <a:endParaRPr lang="en-US" dirty="0" smtClean="0"/>
          </a:p>
          <a:p>
            <a:pPr algn="just" fontAlgn="base"/>
            <a:r>
              <a:rPr lang="en-US" dirty="0" smtClean="0"/>
              <a:t>Four </a:t>
            </a:r>
            <a:r>
              <a:rPr lang="en-US" dirty="0"/>
              <a:t>features were measured from each sample: the length and the width of the sepals and petals, in centimeters.</a:t>
            </a:r>
          </a:p>
          <a:p>
            <a:pPr algn="just" fontAlgn="base"/>
            <a:r>
              <a:rPr lang="en-US" dirty="0"/>
              <a:t>This dataset became a typical test case for many statistical classification techniques in machine learning such as support vector machines</a:t>
            </a:r>
          </a:p>
          <a:p>
            <a:endParaRPr lang="en-US" dirty="0"/>
          </a:p>
        </p:txBody>
      </p:sp>
      <p:sp>
        <p:nvSpPr>
          <p:cNvPr id="11" name="Slide Number Placeholder 10"/>
          <p:cNvSpPr>
            <a:spLocks noGrp="1"/>
          </p:cNvSpPr>
          <p:nvPr>
            <p:ph type="sldNum" sz="quarter" idx="15"/>
          </p:nvPr>
        </p:nvSpPr>
        <p:spPr/>
        <p:txBody>
          <a:bodyPr/>
          <a:lstStyle/>
          <a:p>
            <a:fld id="{BA0D28EA-FDF2-4A97-9256-C558EC4F614E}" type="slidenum">
              <a:rPr lang="en-US" smtClean="0"/>
              <a:t>8</a:t>
            </a:fld>
            <a:endParaRPr lang="en-US"/>
          </a:p>
        </p:txBody>
      </p:sp>
    </p:spTree>
    <p:extLst>
      <p:ext uri="{BB962C8B-B14F-4D97-AF65-F5344CB8AC3E}">
        <p14:creationId xmlns:p14="http://schemas.microsoft.com/office/powerpoint/2010/main" val="2812350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lgn="just"/>
            <a:r>
              <a:rPr lang="en-US" dirty="0"/>
              <a:t>The dataset contains a set of 150 records under 5 attributes - Petal Length, Petal Width, Sepal Length, Sepal width and Class(Species</a:t>
            </a:r>
            <a:r>
              <a:rPr lang="en-US" dirty="0" smtClean="0"/>
              <a:t>).</a:t>
            </a:r>
          </a:p>
          <a:p>
            <a:pPr algn="just"/>
            <a:r>
              <a:rPr lang="en-US" dirty="0"/>
              <a:t>This dataset is free and is publicly available at the UCI Machine Learning Repository</a:t>
            </a:r>
          </a:p>
        </p:txBody>
      </p:sp>
      <p:sp>
        <p:nvSpPr>
          <p:cNvPr id="11" name="Slide Number Placeholder 10"/>
          <p:cNvSpPr>
            <a:spLocks noGrp="1"/>
          </p:cNvSpPr>
          <p:nvPr>
            <p:ph type="sldNum" sz="quarter" idx="15"/>
          </p:nvPr>
        </p:nvSpPr>
        <p:spPr/>
        <p:txBody>
          <a:bodyPr/>
          <a:lstStyle/>
          <a:p>
            <a:fld id="{BA0D28EA-FDF2-4A97-9256-C558EC4F614E}" type="slidenum">
              <a:rPr lang="en-US" smtClean="0"/>
              <a:t>9</a:t>
            </a:fld>
            <a:endParaRPr lang="en-US"/>
          </a:p>
        </p:txBody>
      </p:sp>
    </p:spTree>
    <p:extLst>
      <p:ext uri="{BB962C8B-B14F-4D97-AF65-F5344CB8AC3E}">
        <p14:creationId xmlns:p14="http://schemas.microsoft.com/office/powerpoint/2010/main" val="24561153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723</TotalTime>
  <Words>1349</Words>
  <Application>Microsoft Office PowerPoint</Application>
  <PresentationFormat>On-screen Show (4:3)</PresentationFormat>
  <Paragraphs>287</Paragraphs>
  <Slides>49</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Calibri</vt:lpstr>
      <vt:lpstr>Century Schoolbook</vt:lpstr>
      <vt:lpstr>Times New Roman</vt:lpstr>
      <vt:lpstr>Wingdings</vt:lpstr>
      <vt:lpstr>Wingdings 2</vt:lpstr>
      <vt:lpstr>Wingdings 3</vt:lpstr>
      <vt:lpstr>Oriel</vt:lpstr>
      <vt:lpstr>  ONLINE FACULTY ORIENTATION PROGRAM ON</vt:lpstr>
      <vt:lpstr>PARTB:ASSIGNMENT NO5</vt:lpstr>
      <vt:lpstr>Problem Statement </vt:lpstr>
      <vt:lpstr>Tableau Installation </vt:lpstr>
      <vt:lpstr>dataset download</vt:lpstr>
      <vt:lpstr>PowerPoint Presentation</vt:lpstr>
      <vt:lpstr>Adult Dataset</vt:lpstr>
      <vt:lpstr>Iris Dataset</vt:lpstr>
      <vt:lpstr>PowerPoint Presentation</vt:lpstr>
      <vt:lpstr>INTRODUCTION TO TABLEAU</vt:lpstr>
      <vt:lpstr>      How to Connect to data source from Tableau Desktop </vt:lpstr>
      <vt:lpstr> How to Connect to data source from Tableau Desktop </vt:lpstr>
      <vt:lpstr>1D (Linear) Data visualization</vt:lpstr>
      <vt:lpstr>1D Example: Find total sales for year 2014 from Jan to July(Samplesuperstore dataset)</vt:lpstr>
      <vt:lpstr>1D/Linear Data Visualization Example:  Count of number of Male and Females (ADULT Dataset)</vt:lpstr>
      <vt:lpstr>2D/Planner Data Visualization </vt:lpstr>
      <vt:lpstr>2d example1: superstore dataset</vt:lpstr>
      <vt:lpstr>2D Example2:  income based on Race(Adult dataset)</vt:lpstr>
      <vt:lpstr>3D Example:Ocuupation wise Income of Male and Female(ADULT dataset)</vt:lpstr>
      <vt:lpstr>Multidimensional Visualization</vt:lpstr>
      <vt:lpstr>Types of Multidimensional Visualization</vt:lpstr>
      <vt:lpstr>Multidimenstional Example:suersore dataset</vt:lpstr>
      <vt:lpstr>Multidimenstional Example:adult dataset</vt:lpstr>
      <vt:lpstr> Hierarchical Data Visualizations/Trees </vt:lpstr>
      <vt:lpstr>Hierarchical Data Visualizations/Trees</vt:lpstr>
      <vt:lpstr>Hierarchical Data Visualizations/Trees</vt:lpstr>
      <vt:lpstr>Treemap example:superstore dataset</vt:lpstr>
      <vt:lpstr>TreeMap Example : Income Generated based on Occupation(adult dataset)</vt:lpstr>
      <vt:lpstr>Temporal Data visulization</vt:lpstr>
      <vt:lpstr>Temporal Data visulization</vt:lpstr>
      <vt:lpstr>Types of Temporal data</vt:lpstr>
      <vt:lpstr>Event Data</vt:lpstr>
      <vt:lpstr>Measurement Data</vt:lpstr>
      <vt:lpstr>Examples of temporal data visualization</vt:lpstr>
      <vt:lpstr>Time Series Visualization</vt:lpstr>
      <vt:lpstr>Time Series Visualization</vt:lpstr>
      <vt:lpstr>Timeseries Example:Superstore dataset</vt:lpstr>
      <vt:lpstr>Timeseries forecast:superstore dataset</vt:lpstr>
      <vt:lpstr>Network data visualization</vt:lpstr>
      <vt:lpstr>Network data visualization</vt:lpstr>
      <vt:lpstr>Example</vt:lpstr>
      <vt:lpstr>PowerPoint Presentation</vt:lpstr>
      <vt:lpstr>PowerPoint Presentation</vt:lpstr>
      <vt:lpstr>HOW TO CREATE NETWORK DATA VISUALIZATION IN TABLEAU</vt:lpstr>
      <vt:lpstr>PowerPoint Presentation</vt:lpstr>
      <vt:lpstr>Network data visualization example</vt:lpstr>
      <vt:lpstr>PowerPoint Presentation</vt:lpstr>
      <vt:lpstr>Dataset for network data visualization(adult dataset)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Tanvi</dc:creator>
  <cp:lastModifiedBy>Fatangare, Yogita</cp:lastModifiedBy>
  <cp:revision>77</cp:revision>
  <dcterms:created xsi:type="dcterms:W3CDTF">2022-01-22T14:55:13Z</dcterms:created>
  <dcterms:modified xsi:type="dcterms:W3CDTF">2022-02-05T06:44:48Z</dcterms:modified>
</cp:coreProperties>
</file>