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 id="282" r:id="rId3"/>
    <p:sldId id="292" r:id="rId4"/>
    <p:sldId id="295" r:id="rId5"/>
    <p:sldId id="293" r:id="rId6"/>
    <p:sldId id="296" r:id="rId7"/>
    <p:sldId id="297" r:id="rId8"/>
    <p:sldId id="302" r:id="rId9"/>
    <p:sldId id="303" r:id="rId10"/>
    <p:sldId id="300" r:id="rId11"/>
    <p:sldId id="301" r:id="rId12"/>
    <p:sldId id="289" r:id="rId13"/>
    <p:sldId id="304" r:id="rId14"/>
    <p:sldId id="310" r:id="rId15"/>
    <p:sldId id="311" r:id="rId16"/>
    <p:sldId id="312" r:id="rId17"/>
    <p:sldId id="313" r:id="rId18"/>
    <p:sldId id="305" r:id="rId19"/>
    <p:sldId id="307" r:id="rId20"/>
    <p:sldId id="308" r:id="rId21"/>
    <p:sldId id="336" r:id="rId22"/>
    <p:sldId id="314" r:id="rId23"/>
    <p:sldId id="315" r:id="rId24"/>
    <p:sldId id="316" r:id="rId25"/>
    <p:sldId id="317" r:id="rId26"/>
    <p:sldId id="318" r:id="rId27"/>
    <p:sldId id="319" r:id="rId28"/>
    <p:sldId id="320" r:id="rId29"/>
    <p:sldId id="321" r:id="rId30"/>
    <p:sldId id="324" r:id="rId31"/>
    <p:sldId id="325" r:id="rId32"/>
    <p:sldId id="326" r:id="rId33"/>
    <p:sldId id="327" r:id="rId34"/>
    <p:sldId id="328" r:id="rId35"/>
    <p:sldId id="329" r:id="rId36"/>
    <p:sldId id="330" r:id="rId37"/>
    <p:sldId id="331" r:id="rId38"/>
    <p:sldId id="335" r:id="rId39"/>
    <p:sldId id="332" r:id="rId40"/>
    <p:sldId id="333" r:id="rId41"/>
    <p:sldId id="33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111" d="100"/>
          <a:sy n="111" d="100"/>
        </p:scale>
        <p:origin x="5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ctrTitle" hasCustomPrompt="1"/>
          </p:nvPr>
        </p:nvSpPr>
        <p:spPr>
          <a:xfrm>
            <a:off x="4238432" y="4318002"/>
            <a:ext cx="6502400" cy="1008841"/>
          </a:xfrm>
        </p:spPr>
        <p:txBody>
          <a:bodyPr anchor="b">
            <a:normAutofit/>
          </a:bodyPr>
          <a:lstStyle>
            <a:lvl1pPr algn="l">
              <a:defRPr sz="2800">
                <a:solidFill>
                  <a:srgbClr val="262626"/>
                </a:solidFill>
              </a:defRPr>
            </a:lvl1pPr>
          </a:lstStyle>
          <a:p>
            <a:r>
              <a:rPr lang="en-US" dirty="0"/>
              <a:t>Click to Edit Master Title Style</a:t>
            </a:r>
          </a:p>
        </p:txBody>
      </p:sp>
      <p:sp>
        <p:nvSpPr>
          <p:cNvPr id="3" name="Subtitle 2"/>
          <p:cNvSpPr>
            <a:spLocks noGrp="1"/>
          </p:cNvSpPr>
          <p:nvPr>
            <p:ph type="subTitle" idx="1" hasCustomPrompt="1"/>
          </p:nvPr>
        </p:nvSpPr>
        <p:spPr>
          <a:xfrm>
            <a:off x="4238432" y="5326843"/>
            <a:ext cx="6502400" cy="1202765"/>
          </a:xfrm>
        </p:spPr>
        <p:txBody>
          <a:bodyPr/>
          <a:lstStyle>
            <a:lvl1pPr marL="0" indent="0" algn="l">
              <a:buNone/>
              <a:defRPr sz="160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668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ctrTitle" hasCustomPrompt="1"/>
          </p:nvPr>
        </p:nvSpPr>
        <p:spPr>
          <a:xfrm>
            <a:off x="4238432" y="4318002"/>
            <a:ext cx="6502400" cy="1008841"/>
          </a:xfrm>
        </p:spPr>
        <p:txBody>
          <a:bodyPr anchor="b">
            <a:normAutofit/>
          </a:bodyPr>
          <a:lstStyle>
            <a:lvl1pPr algn="l">
              <a:defRPr sz="2800">
                <a:solidFill>
                  <a:srgbClr val="262626"/>
                </a:solidFill>
              </a:defRPr>
            </a:lvl1pPr>
          </a:lstStyle>
          <a:p>
            <a:r>
              <a:rPr lang="en-US" dirty="0"/>
              <a:t>Click to Edit Master Title Style</a:t>
            </a:r>
          </a:p>
        </p:txBody>
      </p:sp>
      <p:sp>
        <p:nvSpPr>
          <p:cNvPr id="3" name="Subtitle 2"/>
          <p:cNvSpPr>
            <a:spLocks noGrp="1"/>
          </p:cNvSpPr>
          <p:nvPr>
            <p:ph type="subTitle" idx="1" hasCustomPrompt="1"/>
          </p:nvPr>
        </p:nvSpPr>
        <p:spPr>
          <a:xfrm>
            <a:off x="4238432" y="5326843"/>
            <a:ext cx="6502400" cy="1202765"/>
          </a:xfrm>
        </p:spPr>
        <p:txBody>
          <a:bodyPr/>
          <a:lstStyle>
            <a:lvl1pPr marL="0" indent="0" algn="l">
              <a:buNone/>
              <a:defRPr sz="160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073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lumMod val="85000"/>
                    <a:lumOff val="15000"/>
                  </a:schemeClr>
                </a:solidFill>
              </a:defRPr>
            </a:lvl1pPr>
          </a:lstStyle>
          <a:p>
            <a:r>
              <a:rPr lang="en-US" dirty="0"/>
              <a:t>Click to Edit Master Title Style</a:t>
            </a:r>
          </a:p>
        </p:txBody>
      </p:sp>
      <p:sp>
        <p:nvSpPr>
          <p:cNvPr id="3" name="Content Placeholder 2"/>
          <p:cNvSpPr>
            <a:spLocks noGrp="1"/>
          </p:cNvSpPr>
          <p:nvPr>
            <p:ph idx="1" hasCustomPrompt="1"/>
          </p:nvPr>
        </p:nvSpPr>
        <p:spPr>
          <a:xfrm>
            <a:off x="508000" y="1733550"/>
            <a:ext cx="11074400" cy="4438650"/>
          </a:xfrm>
        </p:spPr>
        <p:txBody>
          <a:bodyPr/>
          <a:lstStyle>
            <a:lvl1pPr>
              <a:defRPr sz="1800">
                <a:solidFill>
                  <a:schemeClr val="tx1">
                    <a:lumMod val="85000"/>
                    <a:lumOff val="15000"/>
                  </a:schemeClr>
                </a:solidFill>
              </a:defRPr>
            </a:lvl1pPr>
            <a:lvl2pPr>
              <a:buFont typeface="Arial" pitchFamily="34" charset="0"/>
              <a:buChar cha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10718800" y="6477000"/>
            <a:ext cx="914400" cy="228600"/>
          </a:xfrm>
        </p:spPr>
        <p:txBody>
          <a:bodyPr/>
          <a:lstStyle>
            <a:lvl1pPr>
              <a:defRPr/>
            </a:lvl1pPr>
          </a:lstStyle>
          <a:p>
            <a:fld id="{A118B7D9-1AD7-4D41-BC25-5F79E2E30934}" type="slidenum">
              <a:rPr lang="en-GB" smtClean="0"/>
              <a:t>‹#›</a:t>
            </a:fld>
            <a:endParaRPr lang="en-GB"/>
          </a:p>
        </p:txBody>
      </p:sp>
    </p:spTree>
    <p:extLst>
      <p:ext uri="{BB962C8B-B14F-4D97-AF65-F5344CB8AC3E}">
        <p14:creationId xmlns:p14="http://schemas.microsoft.com/office/powerpoint/2010/main" val="211666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lumMod val="85000"/>
                    <a:lumOff val="15000"/>
                  </a:schemeClr>
                </a:solidFill>
              </a:defRPr>
            </a:lvl1pPr>
          </a:lstStyle>
          <a:p>
            <a:r>
              <a:rPr lang="en-US" dirty="0"/>
              <a:t>Click to Edit Master Title Style</a:t>
            </a:r>
          </a:p>
        </p:txBody>
      </p:sp>
      <p:sp>
        <p:nvSpPr>
          <p:cNvPr id="3" name="Slide Number Placeholder 2"/>
          <p:cNvSpPr>
            <a:spLocks noGrp="1"/>
          </p:cNvSpPr>
          <p:nvPr>
            <p:ph type="sldNum" sz="quarter" idx="10"/>
          </p:nvPr>
        </p:nvSpPr>
        <p:spPr>
          <a:xfrm>
            <a:off x="10718800" y="6477000"/>
            <a:ext cx="914400" cy="228600"/>
          </a:xfrm>
        </p:spPr>
        <p:txBody>
          <a:bodyPr/>
          <a:lstStyle/>
          <a:p>
            <a:fld id="{A118B7D9-1AD7-4D41-BC25-5F79E2E30934}" type="slidenum">
              <a:rPr lang="en-GB" smtClean="0"/>
              <a:t>‹#›</a:t>
            </a:fld>
            <a:endParaRPr lang="en-GB"/>
          </a:p>
        </p:txBody>
      </p:sp>
      <p:sp>
        <p:nvSpPr>
          <p:cNvPr id="4" name="Content Placeholder 2"/>
          <p:cNvSpPr>
            <a:spLocks noGrp="1"/>
          </p:cNvSpPr>
          <p:nvPr>
            <p:ph idx="1" hasCustomPrompt="1"/>
          </p:nvPr>
        </p:nvSpPr>
        <p:spPr>
          <a:xfrm>
            <a:off x="508000" y="1733550"/>
            <a:ext cx="5181600" cy="4438650"/>
          </a:xfrm>
        </p:spPr>
        <p:txBody>
          <a:bodyPr/>
          <a:lstStyle>
            <a:lvl1pPr>
              <a:defRPr>
                <a:solidFill>
                  <a:schemeClr val="tx1">
                    <a:lumMod val="85000"/>
                    <a:lumOff val="15000"/>
                  </a:schemeClr>
                </a:solidFill>
              </a:defRPr>
            </a:lvl1pPr>
            <a:lvl2pPr>
              <a:buFont typeface="Arial" pitchFamily="34" charset="0"/>
              <a:buChar cha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hasCustomPrompt="1"/>
          </p:nvPr>
        </p:nvSpPr>
        <p:spPr>
          <a:xfrm>
            <a:off x="6197600" y="1733550"/>
            <a:ext cx="5181600" cy="4438650"/>
          </a:xfrm>
        </p:spPr>
        <p:txBody>
          <a:bodyPr/>
          <a:lstStyle>
            <a:lvl1pPr>
              <a:defRPr>
                <a:solidFill>
                  <a:schemeClr val="tx1">
                    <a:lumMod val="85000"/>
                    <a:lumOff val="15000"/>
                  </a:schemeClr>
                </a:solidFill>
              </a:defRPr>
            </a:lvl1pPr>
            <a:lvl2pPr>
              <a:buFont typeface="Arial" pitchFamily="34" charset="0"/>
              <a:buChar cha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705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Slide">
    <p:spTree>
      <p:nvGrpSpPr>
        <p:cNvPr id="1" name=""/>
        <p:cNvGrpSpPr/>
        <p:nvPr/>
      </p:nvGrpSpPr>
      <p:grpSpPr>
        <a:xfrm>
          <a:off x="0" y="0"/>
          <a:ext cx="0" cy="0"/>
          <a:chOff x="0" y="0"/>
          <a:chExt cx="0" cy="0"/>
        </a:xfrm>
      </p:grpSpPr>
      <p:sp>
        <p:nvSpPr>
          <p:cNvPr id="6" name="Rectangle 5"/>
          <p:cNvSpPr/>
          <p:nvPr/>
        </p:nvSpPr>
        <p:spPr>
          <a:xfrm>
            <a:off x="-13497" y="1238250"/>
            <a:ext cx="12205497" cy="4821028"/>
          </a:xfrm>
          <a:prstGeom prst="rect">
            <a:avLst/>
          </a:prstGeom>
          <a:gradFill flip="none" rotWithShape="1">
            <a:gsLst>
              <a:gs pos="0">
                <a:srgbClr val="B3B2B5">
                  <a:tint val="66000"/>
                  <a:satMod val="160000"/>
                </a:srgbClr>
              </a:gs>
              <a:gs pos="50000">
                <a:srgbClr val="B3B2B5">
                  <a:tint val="44500"/>
                  <a:satMod val="160000"/>
                </a:srgbClr>
              </a:gs>
              <a:gs pos="100000">
                <a:srgbClr val="B3B2B5">
                  <a:tint val="23500"/>
                  <a:satMod val="1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lide Number Placeholder 5"/>
          <p:cNvSpPr>
            <a:spLocks noGrp="1"/>
          </p:cNvSpPr>
          <p:nvPr>
            <p:ph type="sldNum" sz="quarter" idx="10"/>
          </p:nvPr>
        </p:nvSpPr>
        <p:spPr>
          <a:xfrm>
            <a:off x="10718800" y="6477000"/>
            <a:ext cx="914400" cy="228600"/>
          </a:xfrm>
        </p:spPr>
        <p:txBody>
          <a:bodyPr/>
          <a:lstStyle>
            <a:lvl1pPr>
              <a:defRPr/>
            </a:lvl1pPr>
          </a:lstStyle>
          <a:p>
            <a:fld id="{A118B7D9-1AD7-4D41-BC25-5F79E2E30934}" type="slidenum">
              <a:rPr lang="en-GB" smtClean="0"/>
              <a:t>‹#›</a:t>
            </a:fld>
            <a:endParaRPr lang="en-GB"/>
          </a:p>
        </p:txBody>
      </p:sp>
      <p:sp>
        <p:nvSpPr>
          <p:cNvPr id="5" name="Title 1"/>
          <p:cNvSpPr>
            <a:spLocks noGrp="1"/>
          </p:cNvSpPr>
          <p:nvPr>
            <p:ph type="title" hasCustomPrompt="1"/>
          </p:nvPr>
        </p:nvSpPr>
        <p:spPr>
          <a:xfrm>
            <a:off x="508000" y="195263"/>
            <a:ext cx="8128000" cy="838200"/>
          </a:xfrm>
        </p:spPr>
        <p:txBody>
          <a:bodyPr/>
          <a:lstStyle>
            <a:lvl1pPr>
              <a:defRPr>
                <a:solidFill>
                  <a:schemeClr val="tx1">
                    <a:lumMod val="85000"/>
                    <a:lumOff val="15000"/>
                  </a:schemeClr>
                </a:solidFill>
              </a:defRPr>
            </a:lvl1pPr>
          </a:lstStyle>
          <a:p>
            <a:r>
              <a:rPr lang="en-US" dirty="0"/>
              <a:t>Click to Edit Master Title Style</a:t>
            </a:r>
          </a:p>
        </p:txBody>
      </p:sp>
    </p:spTree>
    <p:extLst>
      <p:ext uri="{BB962C8B-B14F-4D97-AF65-F5344CB8AC3E}">
        <p14:creationId xmlns:p14="http://schemas.microsoft.com/office/powerpoint/2010/main" val="259454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hart Slide">
    <p:spTree>
      <p:nvGrpSpPr>
        <p:cNvPr id="1" name=""/>
        <p:cNvGrpSpPr/>
        <p:nvPr/>
      </p:nvGrpSpPr>
      <p:grpSpPr>
        <a:xfrm>
          <a:off x="0" y="0"/>
          <a:ext cx="0" cy="0"/>
          <a:chOff x="0" y="0"/>
          <a:chExt cx="0" cy="0"/>
        </a:xfrm>
      </p:grpSpPr>
      <p:sp>
        <p:nvSpPr>
          <p:cNvPr id="6" name="Rectangle 5"/>
          <p:cNvSpPr/>
          <p:nvPr/>
        </p:nvSpPr>
        <p:spPr>
          <a:xfrm>
            <a:off x="-13497" y="1238250"/>
            <a:ext cx="12205497" cy="4821028"/>
          </a:xfrm>
          <a:prstGeom prst="rect">
            <a:avLst/>
          </a:prstGeom>
          <a:gradFill flip="none" rotWithShape="1">
            <a:gsLst>
              <a:gs pos="0">
                <a:srgbClr val="B3B2B5">
                  <a:tint val="66000"/>
                  <a:satMod val="160000"/>
                </a:srgbClr>
              </a:gs>
              <a:gs pos="50000">
                <a:srgbClr val="B3B2B5">
                  <a:tint val="44500"/>
                  <a:satMod val="160000"/>
                </a:srgbClr>
              </a:gs>
              <a:gs pos="100000">
                <a:srgbClr val="B3B2B5">
                  <a:tint val="23500"/>
                  <a:satMod val="1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Slide Number Placeholder 5"/>
          <p:cNvSpPr>
            <a:spLocks noGrp="1"/>
          </p:cNvSpPr>
          <p:nvPr>
            <p:ph type="sldNum" sz="quarter" idx="10"/>
          </p:nvPr>
        </p:nvSpPr>
        <p:spPr>
          <a:xfrm>
            <a:off x="10718800" y="6477000"/>
            <a:ext cx="914400" cy="228600"/>
          </a:xfrm>
        </p:spPr>
        <p:txBody>
          <a:bodyPr/>
          <a:lstStyle>
            <a:lvl1pPr>
              <a:defRPr/>
            </a:lvl1pPr>
          </a:lstStyle>
          <a:p>
            <a:fld id="{A118B7D9-1AD7-4D41-BC25-5F79E2E30934}" type="slidenum">
              <a:rPr lang="en-GB" smtClean="0"/>
              <a:t>‹#›</a:t>
            </a:fld>
            <a:endParaRPr lang="en-GB"/>
          </a:p>
        </p:txBody>
      </p:sp>
      <p:sp>
        <p:nvSpPr>
          <p:cNvPr id="5" name="Title 1"/>
          <p:cNvSpPr>
            <a:spLocks noGrp="1"/>
          </p:cNvSpPr>
          <p:nvPr>
            <p:ph type="title" hasCustomPrompt="1"/>
          </p:nvPr>
        </p:nvSpPr>
        <p:spPr>
          <a:xfrm>
            <a:off x="508000" y="195263"/>
            <a:ext cx="8128000" cy="838200"/>
          </a:xfrm>
        </p:spPr>
        <p:txBody>
          <a:bodyPr/>
          <a:lstStyle>
            <a:lvl1pPr>
              <a:defRPr>
                <a:solidFill>
                  <a:schemeClr val="tx1">
                    <a:lumMod val="85000"/>
                    <a:lumOff val="15000"/>
                  </a:schemeClr>
                </a:solidFill>
              </a:defRPr>
            </a:lvl1pPr>
          </a:lstStyle>
          <a:p>
            <a:r>
              <a:rPr lang="en-US" dirty="0"/>
              <a:t>Click to Edit Master Title Style</a:t>
            </a:r>
          </a:p>
        </p:txBody>
      </p:sp>
    </p:spTree>
    <p:extLst>
      <p:ext uri="{BB962C8B-B14F-4D97-AF65-F5344CB8AC3E}">
        <p14:creationId xmlns:p14="http://schemas.microsoft.com/office/powerpoint/2010/main" val="174575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p:cNvSpPr>
            <a:spLocks noGrp="1"/>
          </p:cNvSpPr>
          <p:nvPr>
            <p:ph type="sldNum" sz="quarter" idx="10"/>
          </p:nvPr>
        </p:nvSpPr>
        <p:spPr/>
        <p:txBody>
          <a:bodyPr/>
          <a:lstStyle/>
          <a:p>
            <a:fld id="{A118B7D9-1AD7-4D41-BC25-5F79E2E30934}" type="slidenum">
              <a:rPr lang="en-GB" smtClean="0"/>
              <a:t>‹#›</a:t>
            </a:fld>
            <a:endParaRPr lang="en-GB"/>
          </a:p>
        </p:txBody>
      </p:sp>
    </p:spTree>
    <p:extLst>
      <p:ext uri="{BB962C8B-B14F-4D97-AF65-F5344CB8AC3E}">
        <p14:creationId xmlns:p14="http://schemas.microsoft.com/office/powerpoint/2010/main" val="109017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7" name="Rectangle 6"/>
          <p:cNvSpPr/>
          <p:nvPr/>
        </p:nvSpPr>
        <p:spPr>
          <a:xfrm>
            <a:off x="0" y="0"/>
            <a:ext cx="12192000" cy="82371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latin typeface="Calibri" pitchFamily="34" charset="0"/>
            </a:endParaRPr>
          </a:p>
        </p:txBody>
      </p:sp>
      <p:sp>
        <p:nvSpPr>
          <p:cNvPr id="2" name="Title 1"/>
          <p:cNvSpPr>
            <a:spLocks noGrp="1"/>
          </p:cNvSpPr>
          <p:nvPr>
            <p:ph type="title"/>
          </p:nvPr>
        </p:nvSpPr>
        <p:spPr/>
        <p:txBody>
          <a:bodyPr/>
          <a:lstStyle>
            <a:lvl1pPr>
              <a:defRPr>
                <a:solidFill>
                  <a:srgbClr val="646464"/>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227013" indent="-227013">
              <a:lnSpc>
                <a:spcPct val="100000"/>
              </a:lnSpc>
              <a:spcBef>
                <a:spcPts val="672"/>
              </a:spcBef>
              <a:buClr>
                <a:srgbClr val="D1232B"/>
              </a:buClr>
              <a:buSzPct val="120000"/>
              <a:defRPr sz="2400">
                <a:solidFill>
                  <a:srgbClr val="646464"/>
                </a:solidFill>
              </a:defRPr>
            </a:lvl1pPr>
            <a:lvl2pPr marL="574675" indent="-287338">
              <a:lnSpc>
                <a:spcPct val="100000"/>
              </a:lnSpc>
              <a:spcBef>
                <a:spcPts val="672"/>
              </a:spcBef>
              <a:buClr>
                <a:srgbClr val="D1232B"/>
              </a:buClr>
              <a:buSzPct val="120000"/>
              <a:buFont typeface="Arial" pitchFamily="34" charset="0"/>
              <a:buChar char="–"/>
              <a:defRPr sz="2000">
                <a:solidFill>
                  <a:srgbClr val="646464"/>
                </a:solidFill>
              </a:defRPr>
            </a:lvl2pPr>
            <a:lvl3pPr marL="914400" indent="-173038">
              <a:lnSpc>
                <a:spcPct val="100000"/>
              </a:lnSpc>
              <a:spcBef>
                <a:spcPts val="672"/>
              </a:spcBef>
              <a:buClr>
                <a:srgbClr val="D1232B"/>
              </a:buClr>
              <a:buSzPct val="120000"/>
              <a:defRPr sz="1800">
                <a:solidFill>
                  <a:srgbClr val="646464"/>
                </a:solidFill>
              </a:defRPr>
            </a:lvl3pPr>
            <a:lvl4pPr marL="1141413" indent="-227013">
              <a:lnSpc>
                <a:spcPct val="100000"/>
              </a:lnSpc>
              <a:spcBef>
                <a:spcPts val="672"/>
              </a:spcBef>
              <a:buClr>
                <a:srgbClr val="D1232B"/>
              </a:buClr>
              <a:buSzPct val="120000"/>
              <a:buFont typeface="Arial" pitchFamily="34" charset="0"/>
              <a:buChar char="–"/>
              <a:defRPr sz="1600">
                <a:solidFill>
                  <a:srgbClr val="646464"/>
                </a:solidFill>
              </a:defRPr>
            </a:lvl4pPr>
            <a:lvl5pPr>
              <a:lnSpc>
                <a:spcPct val="95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Footer Placeholder 4"/>
          <p:cNvSpPr>
            <a:spLocks noGrp="1" noChangeAspect="1"/>
          </p:cNvSpPr>
          <p:nvPr>
            <p:ph type="ftr" sz="quarter" idx="3"/>
          </p:nvPr>
        </p:nvSpPr>
        <p:spPr>
          <a:xfrm>
            <a:off x="256099" y="6235438"/>
            <a:ext cx="3860800" cy="365125"/>
          </a:xfrm>
          <a:prstGeom prst="rect">
            <a:avLst/>
          </a:prstGeom>
        </p:spPr>
        <p:txBody>
          <a:bodyPr vert="horz" lIns="91440" tIns="45720" rIns="91440" bIns="45720" rtlCol="0" anchor="ctr"/>
          <a:lstStyle>
            <a:lvl1pPr algn="ctr">
              <a:defRPr sz="800" b="0">
                <a:solidFill>
                  <a:srgbClr val="646464"/>
                </a:solidFill>
                <a:latin typeface="Arial" pitchFamily="34" charset="0"/>
                <a:cs typeface="Arial" pitchFamily="34" charset="0"/>
              </a:defRPr>
            </a:lvl1pPr>
          </a:lstStyle>
          <a:p>
            <a:endParaRPr lang="en-GB"/>
          </a:p>
        </p:txBody>
      </p:sp>
      <p:sp>
        <p:nvSpPr>
          <p:cNvPr id="11" name="Slide Number Placeholder 5"/>
          <p:cNvSpPr>
            <a:spLocks noGrp="1"/>
          </p:cNvSpPr>
          <p:nvPr>
            <p:ph type="sldNum" sz="quarter" idx="4"/>
          </p:nvPr>
        </p:nvSpPr>
        <p:spPr>
          <a:xfrm>
            <a:off x="11668047" y="6250553"/>
            <a:ext cx="518915" cy="365125"/>
          </a:xfrm>
          <a:prstGeom prst="rect">
            <a:avLst/>
          </a:prstGeom>
        </p:spPr>
        <p:txBody>
          <a:bodyPr vert="horz" lIns="91440" tIns="45720" rIns="91440" bIns="45720" rtlCol="0" anchor="ctr"/>
          <a:lstStyle>
            <a:lvl1pPr algn="ctr">
              <a:defRPr sz="1100">
                <a:solidFill>
                  <a:srgbClr val="646464"/>
                </a:solidFill>
                <a:latin typeface="Calibri" pitchFamily="34" charset="0"/>
                <a:cs typeface="Arial" pitchFamily="34" charset="0"/>
              </a:defRPr>
            </a:lvl1pPr>
          </a:lstStyle>
          <a:p>
            <a:fld id="{A118B7D9-1AD7-4D41-BC25-5F79E2E30934}" type="slidenum">
              <a:rPr lang="en-GB" smtClean="0"/>
              <a:t>‹#›</a:t>
            </a:fld>
            <a:endParaRPr lang="en-GB"/>
          </a:p>
        </p:txBody>
      </p:sp>
      <p:sp>
        <p:nvSpPr>
          <p:cNvPr id="9" name="Text Placeholder 8"/>
          <p:cNvSpPr>
            <a:spLocks noGrp="1"/>
          </p:cNvSpPr>
          <p:nvPr>
            <p:ph type="body" sz="quarter" idx="10"/>
          </p:nvPr>
        </p:nvSpPr>
        <p:spPr>
          <a:xfrm>
            <a:off x="559903" y="861699"/>
            <a:ext cx="10786533" cy="446087"/>
          </a:xfrm>
        </p:spPr>
        <p:txBody>
          <a:bodyPr>
            <a:noAutofit/>
          </a:bodyPr>
          <a:lstStyle>
            <a:lvl1pPr>
              <a:buNone/>
              <a:defRPr sz="2000"/>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15797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ontent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1" name="Straight Connector 10"/>
          <p:cNvCxnSpPr/>
          <p:nvPr/>
        </p:nvCxnSpPr>
        <p:spPr>
          <a:xfrm>
            <a:off x="617518" y="1271521"/>
            <a:ext cx="10988633" cy="0"/>
          </a:xfrm>
          <a:prstGeom prst="line">
            <a:avLst/>
          </a:prstGeom>
          <a:ln>
            <a:solidFill>
              <a:srgbClr val="007D89"/>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11"/>
          </p:nvPr>
        </p:nvSpPr>
        <p:spPr>
          <a:xfrm>
            <a:off x="10806236" y="6479135"/>
            <a:ext cx="831273" cy="228600"/>
          </a:xfrm>
          <a:prstGeom prst="rect">
            <a:avLst/>
          </a:prstGeom>
        </p:spPr>
        <p:txBody>
          <a:bodyPr lIns="0"/>
          <a:lstStyle>
            <a:lvl1pPr algn="r">
              <a:defRPr sz="1200" b="1">
                <a:solidFill>
                  <a:schemeClr val="bg1"/>
                </a:solidFill>
                <a:latin typeface="+mj-lt"/>
                <a:cs typeface="Arial" pitchFamily="34" charset="0"/>
              </a:defRPr>
            </a:lvl1pPr>
          </a:lstStyle>
          <a:p>
            <a:fld id="{A118B7D9-1AD7-4D41-BC25-5F79E2E30934}" type="slidenum">
              <a:rPr lang="en-GB" smtClean="0"/>
              <a:t>‹#›</a:t>
            </a:fld>
            <a:endParaRPr lang="en-GB"/>
          </a:p>
        </p:txBody>
      </p:sp>
    </p:spTree>
    <p:extLst>
      <p:ext uri="{BB962C8B-B14F-4D97-AF65-F5344CB8AC3E}">
        <p14:creationId xmlns:p14="http://schemas.microsoft.com/office/powerpoint/2010/main" val="354293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w="9525">
            <a:noFill/>
            <a:miter lim="800000"/>
            <a:headEnd/>
            <a:tailEnd/>
          </a:ln>
        </p:spPr>
      </p:pic>
      <p:sp>
        <p:nvSpPr>
          <p:cNvPr id="1026" name="Title Placeholder 1"/>
          <p:cNvSpPr>
            <a:spLocks noGrp="1"/>
          </p:cNvSpPr>
          <p:nvPr>
            <p:ph type="title"/>
          </p:nvPr>
        </p:nvSpPr>
        <p:spPr bwMode="auto">
          <a:xfrm>
            <a:off x="508000" y="195263"/>
            <a:ext cx="8128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508000" y="1733550"/>
            <a:ext cx="11074400" cy="4438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718800" y="6477979"/>
            <a:ext cx="914400" cy="228600"/>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6E6F70"/>
                </a:solidFill>
                <a:cs typeface="Arial" charset="0"/>
              </a:defRPr>
            </a:lvl1pPr>
          </a:lstStyle>
          <a:p>
            <a:fld id="{A118B7D9-1AD7-4D41-BC25-5F79E2E30934}" type="slidenum">
              <a:rPr lang="en-GB" smtClean="0"/>
              <a:t>‹#›</a:t>
            </a:fld>
            <a:endParaRPr lang="en-GB"/>
          </a:p>
        </p:txBody>
      </p:sp>
    </p:spTree>
    <p:extLst>
      <p:ext uri="{BB962C8B-B14F-4D97-AF65-F5344CB8AC3E}">
        <p14:creationId xmlns:p14="http://schemas.microsoft.com/office/powerpoint/2010/main" val="2033853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457200" rtl="0" eaLnBrk="1" fontAlgn="base" hangingPunct="1">
        <a:spcBef>
          <a:spcPct val="0"/>
        </a:spcBef>
        <a:spcAft>
          <a:spcPct val="0"/>
        </a:spcAft>
        <a:defRPr sz="2800" kern="1200">
          <a:solidFill>
            <a:schemeClr val="tx1">
              <a:lumMod val="85000"/>
              <a:lumOff val="15000"/>
            </a:schemeClr>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p:titleStyle>
    <p:bodyStyle>
      <a:lvl1pPr marL="173038" indent="-173038" algn="l" defTabSz="457200" rtl="0" eaLnBrk="1" fontAlgn="base" hangingPunct="1">
        <a:spcBef>
          <a:spcPct val="20000"/>
        </a:spcBef>
        <a:spcAft>
          <a:spcPct val="0"/>
        </a:spcAft>
        <a:buClr>
          <a:srgbClr val="4F6F19"/>
        </a:buClr>
        <a:buSzPct val="120000"/>
        <a:buFont typeface="Arial" charset="0"/>
        <a:buChar char="•"/>
        <a:defRPr sz="1800" kern="1200">
          <a:solidFill>
            <a:schemeClr val="tx1">
              <a:lumMod val="85000"/>
              <a:lumOff val="15000"/>
            </a:schemeClr>
          </a:solidFill>
          <a:latin typeface="+mn-lt"/>
          <a:ea typeface="+mn-ea"/>
          <a:cs typeface="Arial"/>
        </a:defRPr>
      </a:lvl1pPr>
      <a:lvl2pPr marL="400050" indent="-230188" algn="l" defTabSz="457200" rtl="0" eaLnBrk="1" fontAlgn="base" hangingPunct="1">
        <a:spcBef>
          <a:spcPct val="20000"/>
        </a:spcBef>
        <a:spcAft>
          <a:spcPct val="0"/>
        </a:spcAft>
        <a:buClr>
          <a:srgbClr val="8DC63F"/>
        </a:buClr>
        <a:buSzPct val="110000"/>
        <a:buFont typeface="Arial" charset="0"/>
        <a:buChar char="–"/>
        <a:defRPr sz="1600" kern="1200">
          <a:solidFill>
            <a:schemeClr val="tx1">
              <a:lumMod val="85000"/>
              <a:lumOff val="15000"/>
            </a:schemeClr>
          </a:solidFill>
          <a:latin typeface="+mn-lt"/>
          <a:ea typeface="+mn-ea"/>
          <a:cs typeface="Arial"/>
        </a:defRPr>
      </a:lvl2pPr>
      <a:lvl3pPr marL="514350" indent="-117475" algn="l" defTabSz="457200" rtl="0" eaLnBrk="1" fontAlgn="base" hangingPunct="1">
        <a:spcBef>
          <a:spcPct val="20000"/>
        </a:spcBef>
        <a:spcAft>
          <a:spcPct val="0"/>
        </a:spcAft>
        <a:buClr>
          <a:srgbClr val="807F83"/>
        </a:buClr>
        <a:buFont typeface="Arial" charset="0"/>
        <a:buChar char="•"/>
        <a:defRPr sz="1400" kern="1200">
          <a:solidFill>
            <a:schemeClr val="tx1">
              <a:lumMod val="85000"/>
              <a:lumOff val="15000"/>
            </a:schemeClr>
          </a:solidFill>
          <a:latin typeface="+mn-lt"/>
          <a:ea typeface="+mn-ea"/>
          <a:cs typeface="Arial"/>
        </a:defRPr>
      </a:lvl3pPr>
      <a:lvl4pPr marL="682625" indent="-173038" algn="l" defTabSz="457200" rtl="0" eaLnBrk="1" fontAlgn="base" hangingPunct="1">
        <a:spcBef>
          <a:spcPct val="20000"/>
        </a:spcBef>
        <a:spcAft>
          <a:spcPct val="0"/>
        </a:spcAft>
        <a:buClr>
          <a:srgbClr val="A3CF63"/>
        </a:buClr>
        <a:buFont typeface="Arial" charset="0"/>
        <a:buChar char="–"/>
        <a:defRPr sz="1200" kern="1200">
          <a:solidFill>
            <a:schemeClr val="tx1">
              <a:lumMod val="85000"/>
              <a:lumOff val="15000"/>
            </a:schemeClr>
          </a:solidFill>
          <a:latin typeface="+mn-lt"/>
          <a:ea typeface="+mn-ea"/>
          <a:cs typeface="Arial"/>
        </a:defRPr>
      </a:lvl4pPr>
      <a:lvl5pPr marL="803275" indent="-122238" algn="l" defTabSz="457200" rtl="0" eaLnBrk="1" fontAlgn="base" hangingPunct="1">
        <a:spcBef>
          <a:spcPct val="20000"/>
        </a:spcBef>
        <a:spcAft>
          <a:spcPct val="0"/>
        </a:spcAft>
        <a:buClr>
          <a:srgbClr val="B9DA89"/>
        </a:buClr>
        <a:buFont typeface="Arial" charset="0"/>
        <a:buChar char="•"/>
        <a:defRPr sz="1200" kern="1200">
          <a:solidFill>
            <a:schemeClr val="tx1">
              <a:lumMod val="85000"/>
              <a:lumOff val="15000"/>
            </a:schemeClr>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ibm.com/support/knowledgecenter/SS4EKN_7.2.0/com.ibm.itm.doc_6.3/logfile/klo_conffile.htm"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ibm.com/support/knowledgecenter/SS4EKN_7.2.0/com.ibm.itm.doc_6.3/logfile/fac_attributes_descriptions.htm#attr_group_KLOLOGEVTS"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hyperlink" Target="https://www.ibm.com/support/knowledgecenter/SS4EKN_7.2.0/com.ibm.itm.doc_6.3/logfile/klo_summary_interval.htm?view=kc#klo_summary_interva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www.ibm.com/support/knowledgecenter/SS4EKN_7.2.0/com.ibm.itm.doc_6.3/logfile/klo_viewing_filtering.ht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Log File Agent</a:t>
            </a:r>
          </a:p>
        </p:txBody>
      </p:sp>
      <p:sp>
        <p:nvSpPr>
          <p:cNvPr id="3" name="Subtitle 2"/>
          <p:cNvSpPr>
            <a:spLocks noGrp="1"/>
          </p:cNvSpPr>
          <p:nvPr>
            <p:ph type="subTitle" idx="1"/>
          </p:nvPr>
        </p:nvSpPr>
        <p:spPr/>
        <p:txBody>
          <a:bodyPr/>
          <a:lstStyle/>
          <a:p>
            <a:r>
              <a:rPr lang="en-GB" dirty="0"/>
              <a:t>27</a:t>
            </a:r>
            <a:r>
              <a:rPr lang="en-GB" baseline="30000" dirty="0"/>
              <a:t>th</a:t>
            </a:r>
            <a:r>
              <a:rPr lang="en-GB" dirty="0"/>
              <a:t> May 2020</a:t>
            </a:r>
          </a:p>
          <a:p>
            <a:endParaRPr lang="en-GB" dirty="0"/>
          </a:p>
        </p:txBody>
      </p:sp>
    </p:spTree>
    <p:extLst>
      <p:ext uri="{BB962C8B-B14F-4D97-AF65-F5344CB8AC3E}">
        <p14:creationId xmlns:p14="http://schemas.microsoft.com/office/powerpoint/2010/main" val="1017156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4F0C-739D-4FDA-B78E-D5A7F8F9ECC8}"/>
              </a:ext>
            </a:extLst>
          </p:cNvPr>
          <p:cNvSpPr>
            <a:spLocks noGrp="1"/>
          </p:cNvSpPr>
          <p:nvPr>
            <p:ph type="title"/>
          </p:nvPr>
        </p:nvSpPr>
        <p:spPr>
          <a:xfrm>
            <a:off x="508000" y="420550"/>
            <a:ext cx="8128000" cy="1103450"/>
          </a:xfrm>
        </p:spPr>
        <p:txBody>
          <a:bodyPr/>
          <a:lstStyle/>
          <a:p>
            <a:r>
              <a:rPr lang="en-US" sz="1800" dirty="0">
                <a:latin typeface="+mn-lt"/>
              </a:rPr>
              <a:t>Review the "Data Collection Status" workspace view in the TEP</a:t>
            </a:r>
            <a:br>
              <a:rPr lang="en-US" sz="1800" dirty="0">
                <a:latin typeface="+mn-lt"/>
              </a:rPr>
            </a:br>
            <a:br>
              <a:rPr lang="en-US" sz="1800" dirty="0">
                <a:latin typeface="+mn-lt"/>
              </a:rPr>
            </a:br>
            <a:r>
              <a:rPr lang="en-US" sz="1800" dirty="0">
                <a:latin typeface="+mn-lt"/>
              </a:rPr>
              <a:t>Confirm if the desired log to monitor is found and has Object Status "ACTIVE" and File Status "OK".</a:t>
            </a:r>
          </a:p>
        </p:txBody>
      </p:sp>
      <p:pic>
        <p:nvPicPr>
          <p:cNvPr id="4" name="Content Placeholder 3">
            <a:extLst>
              <a:ext uri="{FF2B5EF4-FFF2-40B4-BE49-F238E27FC236}">
                <a16:creationId xmlns:a16="http://schemas.microsoft.com/office/drawing/2014/main" id="{0E9DCC5E-D944-4CDC-80CB-3E8BA64DE265}"/>
              </a:ext>
            </a:extLst>
          </p:cNvPr>
          <p:cNvPicPr>
            <a:picLocks noGrp="1"/>
          </p:cNvPicPr>
          <p:nvPr>
            <p:ph idx="1"/>
          </p:nvPr>
        </p:nvPicPr>
        <p:blipFill>
          <a:blip r:embed="rId2"/>
          <a:stretch>
            <a:fillRect/>
          </a:stretch>
        </p:blipFill>
        <p:spPr>
          <a:xfrm>
            <a:off x="508000" y="1775791"/>
            <a:ext cx="11074400" cy="4412973"/>
          </a:xfrm>
          <a:prstGeom prst="rect">
            <a:avLst/>
          </a:prstGeom>
        </p:spPr>
      </p:pic>
    </p:spTree>
    <p:extLst>
      <p:ext uri="{BB962C8B-B14F-4D97-AF65-F5344CB8AC3E}">
        <p14:creationId xmlns:p14="http://schemas.microsoft.com/office/powerpoint/2010/main" val="125943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ADB1-9ED1-49E8-9633-E67E57506F8A}"/>
              </a:ext>
            </a:extLst>
          </p:cNvPr>
          <p:cNvSpPr>
            <a:spLocks noGrp="1"/>
          </p:cNvSpPr>
          <p:nvPr>
            <p:ph type="title"/>
          </p:nvPr>
        </p:nvSpPr>
        <p:spPr/>
        <p:txBody>
          <a:bodyPr/>
          <a:lstStyle/>
          <a:p>
            <a:r>
              <a:rPr lang="en-US" sz="1800" dirty="0">
                <a:latin typeface="+mn-lt"/>
              </a:rPr>
              <a:t>Confirm that log entries are being parsed from the monitored log.</a:t>
            </a:r>
          </a:p>
        </p:txBody>
      </p:sp>
      <p:sp>
        <p:nvSpPr>
          <p:cNvPr id="3" name="Content Placeholder 2">
            <a:extLst>
              <a:ext uri="{FF2B5EF4-FFF2-40B4-BE49-F238E27FC236}">
                <a16:creationId xmlns:a16="http://schemas.microsoft.com/office/drawing/2014/main" id="{292BE5BE-1FA3-4800-B1F3-9FBC2D4B951B}"/>
              </a:ext>
            </a:extLst>
          </p:cNvPr>
          <p:cNvSpPr>
            <a:spLocks noGrp="1"/>
          </p:cNvSpPr>
          <p:nvPr>
            <p:ph idx="1"/>
          </p:nvPr>
        </p:nvSpPr>
        <p:spPr>
          <a:xfrm>
            <a:off x="508000" y="1033462"/>
            <a:ext cx="11074400" cy="5195059"/>
          </a:xfrm>
        </p:spPr>
        <p:txBody>
          <a:bodyPr/>
          <a:lstStyle/>
          <a:p>
            <a:r>
              <a:rPr lang="en-US" dirty="0"/>
              <a:t>If logs are being monitored, and the status is OK, but log entries as not showing up as expected, confirm if log entries are being written to the unmatch log, and whether the values in the "Monitored File Status" workspace are being updated for the log.</a:t>
            </a:r>
          </a:p>
          <a:p>
            <a:r>
              <a:rPr lang="en-US" dirty="0"/>
              <a:t>The values for Number of Records Matched / Number of Records Not Matched / Number of Records Processed / Current File Position should be changing if the LO agent is detecting newly written data and is processing those log entries against the stanzas in the FORMAT (.fmt) file.</a:t>
            </a:r>
          </a:p>
          <a:p>
            <a:endParaRPr lang="en-US" dirty="0"/>
          </a:p>
          <a:p>
            <a:pPr marL="0" indent="0">
              <a:buNone/>
            </a:pPr>
            <a:endParaRPr lang="en-US" dirty="0"/>
          </a:p>
          <a:p>
            <a:pPr marL="0" indent="0">
              <a:buNone/>
            </a:pPr>
            <a:endParaRPr lang="en-US" dirty="0"/>
          </a:p>
          <a:p>
            <a:r>
              <a:rPr lang="en-US" dirty="0"/>
              <a:t>Initially there is no "new" data to process since the LO agent has been started as the number of records processed / matched / not matched are all zero.</a:t>
            </a:r>
          </a:p>
          <a:p>
            <a:endParaRPr lang="en-US" dirty="0"/>
          </a:p>
          <a:p>
            <a:pPr marL="0" indent="0">
              <a:buNone/>
            </a:pPr>
            <a:endParaRPr lang="en-US" dirty="0"/>
          </a:p>
          <a:p>
            <a:r>
              <a:rPr lang="en-US" dirty="0"/>
              <a:t>For debugging, it is always recommended that an unmatch log be specified using UnmatchLog parameter in the CONF (.conf) file.</a:t>
            </a:r>
          </a:p>
          <a:p>
            <a:endParaRPr lang="en-US" dirty="0"/>
          </a:p>
        </p:txBody>
      </p:sp>
      <p:pic>
        <p:nvPicPr>
          <p:cNvPr id="5" name="Picture 4">
            <a:extLst>
              <a:ext uri="{FF2B5EF4-FFF2-40B4-BE49-F238E27FC236}">
                <a16:creationId xmlns:a16="http://schemas.microsoft.com/office/drawing/2014/main" id="{B90CFFD3-5D04-4F6A-B56A-0586405039FF}"/>
              </a:ext>
            </a:extLst>
          </p:cNvPr>
          <p:cNvPicPr/>
          <p:nvPr/>
        </p:nvPicPr>
        <p:blipFill>
          <a:blip r:embed="rId2"/>
          <a:stretch>
            <a:fillRect/>
          </a:stretch>
        </p:blipFill>
        <p:spPr>
          <a:xfrm>
            <a:off x="715618" y="2888974"/>
            <a:ext cx="9634330" cy="742017"/>
          </a:xfrm>
          <a:prstGeom prst="rect">
            <a:avLst/>
          </a:prstGeom>
        </p:spPr>
      </p:pic>
      <p:pic>
        <p:nvPicPr>
          <p:cNvPr id="6" name="Picture 5">
            <a:extLst>
              <a:ext uri="{FF2B5EF4-FFF2-40B4-BE49-F238E27FC236}">
                <a16:creationId xmlns:a16="http://schemas.microsoft.com/office/drawing/2014/main" id="{A0149003-A5E2-4F66-B917-7387C9E421EA}"/>
              </a:ext>
            </a:extLst>
          </p:cNvPr>
          <p:cNvPicPr/>
          <p:nvPr/>
        </p:nvPicPr>
        <p:blipFill>
          <a:blip r:embed="rId3"/>
          <a:stretch>
            <a:fillRect/>
          </a:stretch>
        </p:blipFill>
        <p:spPr>
          <a:xfrm>
            <a:off x="715618" y="4155799"/>
            <a:ext cx="9634330" cy="674618"/>
          </a:xfrm>
          <a:prstGeom prst="rect">
            <a:avLst/>
          </a:prstGeom>
        </p:spPr>
      </p:pic>
    </p:spTree>
    <p:extLst>
      <p:ext uri="{BB962C8B-B14F-4D97-AF65-F5344CB8AC3E}">
        <p14:creationId xmlns:p14="http://schemas.microsoft.com/office/powerpoint/2010/main" val="3806863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AEDC-5755-4E35-954C-D66D85B4348F}"/>
              </a:ext>
            </a:extLst>
          </p:cNvPr>
          <p:cNvSpPr>
            <a:spLocks noGrp="1"/>
          </p:cNvSpPr>
          <p:nvPr>
            <p:ph type="title"/>
          </p:nvPr>
        </p:nvSpPr>
        <p:spPr/>
        <p:txBody>
          <a:bodyPr/>
          <a:lstStyle/>
          <a:p>
            <a:r>
              <a:rPr lang="en-US" dirty="0"/>
              <a:t>Log File Agent Work Flow</a:t>
            </a:r>
          </a:p>
        </p:txBody>
      </p:sp>
      <p:sp>
        <p:nvSpPr>
          <p:cNvPr id="3" name="Content Placeholder 2">
            <a:extLst>
              <a:ext uri="{FF2B5EF4-FFF2-40B4-BE49-F238E27FC236}">
                <a16:creationId xmlns:a16="http://schemas.microsoft.com/office/drawing/2014/main" id="{840B588B-6DF9-4E9D-B276-026199A39BD0}"/>
              </a:ext>
            </a:extLst>
          </p:cNvPr>
          <p:cNvSpPr>
            <a:spLocks noGrp="1"/>
          </p:cNvSpPr>
          <p:nvPr>
            <p:ph idx="1"/>
          </p:nvPr>
        </p:nvSpPr>
        <p:spPr>
          <a:xfrm>
            <a:off x="508000" y="1033463"/>
            <a:ext cx="11074400" cy="5138737"/>
          </a:xfrm>
        </p:spPr>
        <p:txBody>
          <a:bodyPr/>
          <a:lstStyle/>
          <a:p>
            <a:r>
              <a:rPr lang="en-US" dirty="0"/>
              <a:t>When log file agent is started, it monitors the log files as mentioned in the conf file. If Log file is not available in the defined path, agent starts monitoring the same as soon the file is available.</a:t>
            </a:r>
          </a:p>
          <a:p>
            <a:r>
              <a:rPr lang="en-US" dirty="0"/>
              <a:t>When an entry is written in the monitored logs </a:t>
            </a:r>
            <a:r>
              <a:rPr lang="en-US" dirty="0" err="1"/>
              <a:t>i.e</a:t>
            </a:r>
            <a:r>
              <a:rPr lang="en-US" dirty="0"/>
              <a:t> a match is found, it is read into a “record” and is evaluated against the REGEX defined in the format file.</a:t>
            </a:r>
          </a:p>
          <a:p>
            <a:r>
              <a:rPr lang="en-US" dirty="0"/>
              <a:t>If the record matches against a stanza, it is parsed into the attribute values matching the stanza.</a:t>
            </a:r>
          </a:p>
          <a:p>
            <a:r>
              <a:rPr lang="en-US" dirty="0"/>
              <a:t>If the parsed values, matches the filter criteria it is passed to the TEMS by the TEMA layer for evaluation against the situation formula.</a:t>
            </a:r>
          </a:p>
          <a:p>
            <a:r>
              <a:rPr lang="en-US" dirty="0"/>
              <a:t>The data collection ("matched" records in this case) rows are passed to TEMS for display of attribute data in TEP workspace view. At the TEMS, the "matched" records are displayed in the workspace for the LO agent in response to SQL query from TEPS for populating the </a:t>
            </a:r>
            <a:r>
              <a:rPr lang="en-US" dirty="0" err="1"/>
              <a:t>LogfileEvents</a:t>
            </a:r>
            <a:r>
              <a:rPr lang="en-US" dirty="0"/>
              <a:t> (or LogfileProfileEvents) workspace. </a:t>
            </a:r>
          </a:p>
          <a:p>
            <a:r>
              <a:rPr lang="en-US" dirty="0"/>
              <a:t>The TEMS evaluates the values that passed filters against the situation definition and if "TRUE" the situation fires, creating a situation alert in the TEP navigator if the situation is associated to a navigator icon.</a:t>
            </a:r>
          </a:p>
          <a:p>
            <a:r>
              <a:rPr lang="en-US" dirty="0"/>
              <a:t>If the situation is being forwarded to an event receiver, the TEMS forwards the details to the event receiver.</a:t>
            </a:r>
          </a:p>
        </p:txBody>
      </p:sp>
    </p:spTree>
    <p:extLst>
      <p:ext uri="{BB962C8B-B14F-4D97-AF65-F5344CB8AC3E}">
        <p14:creationId xmlns:p14="http://schemas.microsoft.com/office/powerpoint/2010/main" val="402074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8D25-BC05-477E-BB57-E1B92C3C51F0}"/>
              </a:ext>
            </a:extLst>
          </p:cNvPr>
          <p:cNvSpPr>
            <a:spLocks noGrp="1"/>
          </p:cNvSpPr>
          <p:nvPr>
            <p:ph type="title"/>
          </p:nvPr>
        </p:nvSpPr>
        <p:spPr>
          <a:xfrm>
            <a:off x="508000" y="195263"/>
            <a:ext cx="7913511" cy="1780293"/>
          </a:xfrm>
        </p:spPr>
        <p:txBody>
          <a:bodyPr/>
          <a:lstStyle/>
          <a:p>
            <a:pPr marL="285750" indent="-285750">
              <a:buFont typeface="Arial" panose="020B0604020202020204" pitchFamily="34" charset="0"/>
              <a:buChar char="•"/>
            </a:pPr>
            <a:r>
              <a:rPr lang="en-US" sz="1800" dirty="0"/>
              <a:t>When you click on the alert icon chain link, it opens the Situation Event Console and displays the "Initial Situation Values" as you see above. The values highlighted in the same color code / severity as the alert icon are those fields that are used as part of the situation formula, and the rest of the details would be the attribute values that would be used in any attribute substitution</a:t>
            </a:r>
            <a:br>
              <a:rPr lang="en-US" sz="1800" dirty="0"/>
            </a:br>
            <a:endParaRPr lang="en-US" sz="1800" dirty="0"/>
          </a:p>
        </p:txBody>
      </p:sp>
      <p:sp>
        <p:nvSpPr>
          <p:cNvPr id="3" name="Content Placeholder 2">
            <a:extLst>
              <a:ext uri="{FF2B5EF4-FFF2-40B4-BE49-F238E27FC236}">
                <a16:creationId xmlns:a16="http://schemas.microsoft.com/office/drawing/2014/main" id="{93A5E8CD-45D8-4F5B-BD92-CCE28007F1C4}"/>
              </a:ext>
            </a:extLst>
          </p:cNvPr>
          <p:cNvSpPr>
            <a:spLocks noGrp="1"/>
          </p:cNvSpPr>
          <p:nvPr>
            <p:ph idx="1"/>
          </p:nvPr>
        </p:nvSpPr>
        <p:spPr>
          <a:xfrm>
            <a:off x="508000" y="1772356"/>
            <a:ext cx="11074400" cy="4399843"/>
          </a:xfrm>
        </p:spPr>
        <p:txBody>
          <a:bodyPr/>
          <a:lstStyle/>
          <a:p>
            <a:r>
              <a:rPr lang="en-US" dirty="0"/>
              <a:t>Situation alerts are either "pure" or "polling" based on the situation definition. For LO agent, the situations are "pure" alerts that are evaluated when the log entry is parsed and sent to the TEMS. A "pure" alert will remain open until acknowledged / closed manually, or IF you are using "UNTIL" clause, the alert will be closed automatically when the UNTIL clause is met. An UNTIL clause can be a Time To Live (TTL) so that the pure events close automatically after a set specific time, or the "UNTIL" clause can be another situation evaluating to True, so the pure event could be closed when some other condition is met. </a:t>
            </a:r>
          </a:p>
          <a:p>
            <a:endParaRPr lang="en-US" dirty="0"/>
          </a:p>
          <a:p>
            <a:endParaRPr lang="en-US" dirty="0"/>
          </a:p>
        </p:txBody>
      </p:sp>
      <p:pic>
        <p:nvPicPr>
          <p:cNvPr id="4" name="Picture 3">
            <a:extLst>
              <a:ext uri="{FF2B5EF4-FFF2-40B4-BE49-F238E27FC236}">
                <a16:creationId xmlns:a16="http://schemas.microsoft.com/office/drawing/2014/main" id="{294D03BF-2BFA-4FDA-9E33-D10B0E4C3547}"/>
              </a:ext>
            </a:extLst>
          </p:cNvPr>
          <p:cNvPicPr>
            <a:picLocks noChangeAspect="1"/>
          </p:cNvPicPr>
          <p:nvPr/>
        </p:nvPicPr>
        <p:blipFill>
          <a:blip r:embed="rId2"/>
          <a:stretch>
            <a:fillRect/>
          </a:stretch>
        </p:blipFill>
        <p:spPr>
          <a:xfrm>
            <a:off x="793573" y="3777545"/>
            <a:ext cx="5705475" cy="2209800"/>
          </a:xfrm>
          <a:prstGeom prst="rect">
            <a:avLst/>
          </a:prstGeom>
        </p:spPr>
      </p:pic>
    </p:spTree>
    <p:extLst>
      <p:ext uri="{BB962C8B-B14F-4D97-AF65-F5344CB8AC3E}">
        <p14:creationId xmlns:p14="http://schemas.microsoft.com/office/powerpoint/2010/main" val="377700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251F-78CF-4BE1-B3B1-BB573B94D4CB}"/>
              </a:ext>
            </a:extLst>
          </p:cNvPr>
          <p:cNvSpPr>
            <a:spLocks noGrp="1"/>
          </p:cNvSpPr>
          <p:nvPr>
            <p:ph type="title"/>
          </p:nvPr>
        </p:nvSpPr>
        <p:spPr/>
        <p:txBody>
          <a:bodyPr/>
          <a:lstStyle/>
          <a:p>
            <a:r>
              <a:rPr lang="en-US" dirty="0"/>
              <a:t>Configuration File</a:t>
            </a:r>
          </a:p>
        </p:txBody>
      </p:sp>
      <p:sp>
        <p:nvSpPr>
          <p:cNvPr id="3" name="Content Placeholder 2">
            <a:extLst>
              <a:ext uri="{FF2B5EF4-FFF2-40B4-BE49-F238E27FC236}">
                <a16:creationId xmlns:a16="http://schemas.microsoft.com/office/drawing/2014/main" id="{43F24392-7D6B-4CE6-A1EA-B8D096942286}"/>
              </a:ext>
            </a:extLst>
          </p:cNvPr>
          <p:cNvSpPr>
            <a:spLocks noGrp="1"/>
          </p:cNvSpPr>
          <p:nvPr>
            <p:ph idx="1"/>
          </p:nvPr>
        </p:nvSpPr>
        <p:spPr>
          <a:xfrm>
            <a:off x="508000" y="1128889"/>
            <a:ext cx="11074400" cy="5043311"/>
          </a:xfrm>
        </p:spPr>
        <p:txBody>
          <a:bodyPr/>
          <a:lstStyle/>
          <a:p>
            <a:r>
              <a:rPr lang="en-US" dirty="0"/>
              <a:t>The configuration file is read by the agent when it starts, and is monitored for changes to its timestamp every 60 seconds thereafter. If the timestamp of the file changes, the agent reinitializes its configuration dynamically, without requiring a restart.</a:t>
            </a:r>
          </a:p>
          <a:p>
            <a:endParaRPr lang="en-US" dirty="0"/>
          </a:p>
          <a:p>
            <a:r>
              <a:rPr lang="en-US" dirty="0"/>
              <a:t>The .conf file for the Log File agent accepts these options:</a:t>
            </a:r>
          </a:p>
          <a:p>
            <a:pPr marL="0" indent="0">
              <a:buNone/>
            </a:pPr>
            <a:endParaRPr lang="en-US" dirty="0"/>
          </a:p>
          <a:p>
            <a:pPr>
              <a:buFont typeface="Wingdings" panose="05000000000000000000" pitchFamily="2" charset="2"/>
              <a:buChar char="Ø"/>
            </a:pPr>
            <a:r>
              <a:rPr lang="en-US" dirty="0"/>
              <a:t> </a:t>
            </a:r>
            <a:r>
              <a:rPr lang="en-US" b="1" dirty="0" err="1"/>
              <a:t>LogSources</a:t>
            </a:r>
            <a:endParaRPr lang="en-US" b="1" dirty="0"/>
          </a:p>
          <a:p>
            <a:r>
              <a:rPr lang="en-US" dirty="0"/>
              <a:t>Specifies the text log files to poll for messages. Complete path name to each file must be mentioned and they must be separated by commas.</a:t>
            </a:r>
          </a:p>
          <a:p>
            <a:r>
              <a:rPr lang="en-US" dirty="0"/>
              <a:t>Within each file name wildcards like (*) which represents any sequence of character or (?) to represent a single character, can be used.</a:t>
            </a:r>
          </a:p>
          <a:p>
            <a:r>
              <a:rPr lang="en-US" dirty="0"/>
              <a:t>These wildcards are supported only within the filename, the path must be specified explicitly. </a:t>
            </a:r>
          </a:p>
          <a:p>
            <a:r>
              <a:rPr lang="en-US" dirty="0"/>
              <a:t>A log file source is not required to exist when the agent is started, it is polled when the same is created.</a:t>
            </a:r>
          </a:p>
          <a:p>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9632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FE18-D4B2-4CEF-8CF2-7CA915752F7B}"/>
              </a:ext>
            </a:extLst>
          </p:cNvPr>
          <p:cNvSpPr>
            <a:spLocks noGrp="1"/>
          </p:cNvSpPr>
          <p:nvPr>
            <p:ph type="title"/>
          </p:nvPr>
        </p:nvSpPr>
        <p:spPr>
          <a:xfrm>
            <a:off x="508000" y="195263"/>
            <a:ext cx="8128000" cy="662693"/>
          </a:xfrm>
        </p:spPr>
        <p:txBody>
          <a:bodyPr/>
          <a:lstStyle/>
          <a:p>
            <a:pPr marL="285750" indent="-285750">
              <a:buFont typeface="Wingdings" panose="05000000000000000000" pitchFamily="2" charset="2"/>
              <a:buChar char="Ø"/>
            </a:pPr>
            <a:r>
              <a:rPr lang="en-US" sz="1800" b="1" dirty="0" err="1"/>
              <a:t>RegexLogSources</a:t>
            </a:r>
            <a:br>
              <a:rPr lang="en-US" sz="1800" b="1" dirty="0"/>
            </a:br>
            <a:endParaRPr lang="en-US" sz="1800" dirty="0">
              <a:latin typeface="+mn-lt"/>
            </a:endParaRPr>
          </a:p>
        </p:txBody>
      </p:sp>
      <p:sp>
        <p:nvSpPr>
          <p:cNvPr id="3" name="Content Placeholder 2">
            <a:extLst>
              <a:ext uri="{FF2B5EF4-FFF2-40B4-BE49-F238E27FC236}">
                <a16:creationId xmlns:a16="http://schemas.microsoft.com/office/drawing/2014/main" id="{A3DAB08C-D8A3-4CCA-9603-4A0FBFD2C5A0}"/>
              </a:ext>
            </a:extLst>
          </p:cNvPr>
          <p:cNvSpPr>
            <a:spLocks noGrp="1"/>
          </p:cNvSpPr>
          <p:nvPr>
            <p:ph idx="1"/>
          </p:nvPr>
        </p:nvSpPr>
        <p:spPr>
          <a:xfrm>
            <a:off x="508000" y="688623"/>
            <a:ext cx="11074400" cy="5881510"/>
          </a:xfrm>
        </p:spPr>
        <p:txBody>
          <a:bodyPr/>
          <a:lstStyle/>
          <a:p>
            <a:pPr>
              <a:buFont typeface="Arial" panose="020B0604020202020204" pitchFamily="34" charset="0"/>
              <a:buChar char="•"/>
            </a:pPr>
            <a:r>
              <a:rPr lang="en-US" dirty="0"/>
              <a:t>Specifies the text log files to poll for messages.</a:t>
            </a:r>
          </a:p>
          <a:p>
            <a:pPr>
              <a:buFont typeface="Arial" panose="020B0604020202020204" pitchFamily="34" charset="0"/>
              <a:buChar char="•"/>
            </a:pPr>
            <a:r>
              <a:rPr lang="en-US" dirty="0"/>
              <a:t>It differs from log sources option, in that regular meta characters can be used in the base name portion of the file name and at most one subdirectory of the file name. This provides the greater flexibility.</a:t>
            </a:r>
          </a:p>
          <a:p>
            <a:pPr>
              <a:buFont typeface="Arial" panose="020B0604020202020204" pitchFamily="34" charset="0"/>
              <a:buChar char="•"/>
            </a:pPr>
            <a:r>
              <a:rPr lang="en-US" dirty="0"/>
              <a:t>For example, specifying /var/log/</a:t>
            </a:r>
            <a:r>
              <a:rPr lang="en-US" dirty="0" err="1"/>
              <a:t>mylog</a:t>
            </a:r>
            <a:r>
              <a:rPr lang="en-US" dirty="0"/>
              <a:t>* for the </a:t>
            </a:r>
            <a:r>
              <a:rPr lang="en-US" dirty="0" err="1"/>
              <a:t>LogSources</a:t>
            </a:r>
            <a:r>
              <a:rPr lang="en-US" dirty="0"/>
              <a:t> statement is identical to using the dot (.) meta character followed by an asterisk (*) meta character to form /var/log/mylog.* in the </a:t>
            </a:r>
            <a:r>
              <a:rPr lang="en-US" dirty="0" err="1"/>
              <a:t>RegexLogSources</a:t>
            </a:r>
            <a:r>
              <a:rPr lang="en-US" dirty="0"/>
              <a:t> statement. This type of qualifier results in polling all log files in the /var/log directory whose base names begin with </a:t>
            </a:r>
            <a:r>
              <a:rPr lang="en-US" dirty="0" err="1"/>
              <a:t>mylog</a:t>
            </a:r>
            <a:r>
              <a:rPr lang="en-US" dirty="0"/>
              <a:t> and are followed by zero or more characters. A /var/log/</a:t>
            </a:r>
            <a:r>
              <a:rPr lang="en-US" dirty="0" err="1"/>
              <a:t>mylog</a:t>
            </a:r>
            <a:r>
              <a:rPr lang="en-US" dirty="0"/>
              <a:t>.+ qualifier results in polling all log files in the /var/log directory whose names begin with </a:t>
            </a:r>
            <a:r>
              <a:rPr lang="en-US" dirty="0" err="1"/>
              <a:t>mylog</a:t>
            </a:r>
            <a:r>
              <a:rPr lang="en-US" dirty="0"/>
              <a:t> and are followed by one or more characters.</a:t>
            </a:r>
          </a:p>
          <a:p>
            <a:pPr>
              <a:buFont typeface="Arial" panose="020B0604020202020204" pitchFamily="34" charset="0"/>
              <a:buChar char="•"/>
            </a:pPr>
            <a:endParaRPr lang="en-US" dirty="0"/>
          </a:p>
          <a:p>
            <a:pPr marL="0" indent="0">
              <a:buNone/>
            </a:pPr>
            <a:r>
              <a:rPr lang="en-US" dirty="0"/>
              <a:t>- Similar to </a:t>
            </a:r>
            <a:r>
              <a:rPr lang="en-US" dirty="0" err="1"/>
              <a:t>LogSources</a:t>
            </a:r>
            <a:r>
              <a:rPr lang="en-US" dirty="0"/>
              <a:t>, the complete path to each file must be specified and the file names must be separated by commas.</a:t>
            </a:r>
          </a:p>
          <a:p>
            <a:pPr marL="0" indent="0">
              <a:buNone/>
            </a:pPr>
            <a:r>
              <a:rPr lang="en-US" dirty="0"/>
              <a:t>- However, the comma is also a valid character inside a regular expression. In order to distinguish between a comma that is used as part of a regular expression and one used to separate file names, commas that are used as part of a regular expression must be escaped with the backslash (\) character.</a:t>
            </a:r>
          </a:p>
          <a:p>
            <a:pPr marL="0" indent="0">
              <a:buNone/>
            </a:pPr>
            <a:r>
              <a:rPr lang="en-US" dirty="0"/>
              <a:t>- If more than one subdirectory contains meta characters, a trace message is also issued. For example, c:/[0-9\.]*/temp.files/mylog.* has two subdirectories with meta characters. [0-9\.]* is the first subdirectory with meta characters and </a:t>
            </a:r>
            <a:r>
              <a:rPr lang="en-US" dirty="0" err="1"/>
              <a:t>temp.files</a:t>
            </a:r>
            <a:r>
              <a:rPr lang="en-US" dirty="0"/>
              <a:t> is the second subdirectory that used a dot (.) meta character. In this case, the agent assumes that the first subdirectory with the meta character is used and the subsequent directories with meta characters are ignored.</a:t>
            </a:r>
          </a:p>
          <a:p>
            <a:pPr marL="0" indent="0">
              <a:buNone/>
            </a:pPr>
            <a:endParaRPr lang="en-US" dirty="0"/>
          </a:p>
          <a:p>
            <a:endParaRPr lang="en-US" dirty="0"/>
          </a:p>
        </p:txBody>
      </p:sp>
    </p:spTree>
    <p:extLst>
      <p:ext uri="{BB962C8B-B14F-4D97-AF65-F5344CB8AC3E}">
        <p14:creationId xmlns:p14="http://schemas.microsoft.com/office/powerpoint/2010/main" val="82275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0A7D-B16D-42D6-96A3-E07B4C9BDB09}"/>
              </a:ext>
            </a:extLst>
          </p:cNvPr>
          <p:cNvSpPr>
            <a:spLocks noGrp="1"/>
          </p:cNvSpPr>
          <p:nvPr>
            <p:ph type="title"/>
          </p:nvPr>
        </p:nvSpPr>
        <p:spPr>
          <a:xfrm>
            <a:off x="508000" y="195263"/>
            <a:ext cx="8128000" cy="606248"/>
          </a:xfrm>
        </p:spPr>
        <p:txBody>
          <a:bodyPr/>
          <a:lstStyle/>
          <a:p>
            <a:pPr marL="285750" indent="-285750">
              <a:buFont typeface="Wingdings" panose="05000000000000000000" pitchFamily="2" charset="2"/>
              <a:buChar char="Ø"/>
            </a:pPr>
            <a:r>
              <a:rPr lang="en-US" sz="1800" b="1" dirty="0" err="1"/>
              <a:t>LognameIsBasename</a:t>
            </a:r>
            <a:endParaRPr lang="en-US" sz="1800" dirty="0">
              <a:latin typeface="+mn-lt"/>
            </a:endParaRPr>
          </a:p>
        </p:txBody>
      </p:sp>
      <p:sp>
        <p:nvSpPr>
          <p:cNvPr id="3" name="Content Placeholder 2">
            <a:extLst>
              <a:ext uri="{FF2B5EF4-FFF2-40B4-BE49-F238E27FC236}">
                <a16:creationId xmlns:a16="http://schemas.microsoft.com/office/drawing/2014/main" id="{FE3C95A6-C925-40CE-ACFC-AFF98FFD29C1}"/>
              </a:ext>
            </a:extLst>
          </p:cNvPr>
          <p:cNvSpPr>
            <a:spLocks noGrp="1"/>
          </p:cNvSpPr>
          <p:nvPr>
            <p:ph idx="1"/>
          </p:nvPr>
        </p:nvSpPr>
        <p:spPr>
          <a:xfrm>
            <a:off x="508000" y="948267"/>
            <a:ext cx="11074400" cy="5714470"/>
          </a:xfrm>
        </p:spPr>
        <p:txBody>
          <a:bodyPr/>
          <a:lstStyle/>
          <a:p>
            <a:pPr>
              <a:buFont typeface="Arial" panose="020B0604020202020204" pitchFamily="34" charset="0"/>
              <a:buChar char="•"/>
            </a:pPr>
            <a:r>
              <a:rPr lang="en-US" dirty="0"/>
              <a:t> When set to Y, the value of the Log name attribute in ITM is the base name of the log file in which the event was found. Example: /data/logs/mylog.log becomes mylog.log.</a:t>
            </a:r>
          </a:p>
          <a:p>
            <a:pPr>
              <a:buFont typeface="Arial" panose="020B0604020202020204" pitchFamily="34" charset="0"/>
              <a:buChar char="•"/>
            </a:pPr>
            <a:r>
              <a:rPr lang="en-US" dirty="0"/>
              <a:t>If this value is set to n, then we get the full path name. However this attribute is limited to 64 characters and hence name gets truncated if it is longer.</a:t>
            </a:r>
          </a:p>
          <a:p>
            <a:r>
              <a:rPr lang="en-US" dirty="0"/>
              <a:t>To see full path name in a longer attribute, we can specify in the mapping section of the format file. Like filename </a:t>
            </a:r>
            <a:r>
              <a:rPr lang="en-US" dirty="0" err="1"/>
              <a:t>FILENAME</a:t>
            </a:r>
            <a:r>
              <a:rPr lang="en-US" dirty="0"/>
              <a:t> CustomSlot1. CustomSlot1 can accommodate 256 characters. </a:t>
            </a:r>
          </a:p>
          <a:p>
            <a:endParaRPr lang="en-US" dirty="0"/>
          </a:p>
          <a:p>
            <a:pPr>
              <a:buFont typeface="Wingdings" panose="05000000000000000000" pitchFamily="2" charset="2"/>
              <a:buChar char="Ø"/>
            </a:pPr>
            <a:r>
              <a:rPr lang="en-US" b="1" dirty="0" err="1"/>
              <a:t>NumEventsToCatchUp</a:t>
            </a:r>
            <a:endParaRPr lang="en-US" b="1" dirty="0"/>
          </a:p>
          <a:p>
            <a:r>
              <a:rPr lang="en-US" dirty="0"/>
              <a:t>Specifies the event in the log the agent starts with. This option provides some flexibility if the source that is being monitored is new or the agent is stopped for an extended time.</a:t>
            </a:r>
          </a:p>
          <a:p>
            <a:r>
              <a:rPr lang="en-US" dirty="0"/>
              <a:t>For text files , values 0 and -1 apply. For Windows event log, values 0, 1 and n applies</a:t>
            </a:r>
          </a:p>
          <a:p>
            <a:r>
              <a:rPr lang="en-US" dirty="0"/>
              <a:t>0 – starts with the next event in the log, this is the default value.</a:t>
            </a:r>
          </a:p>
          <a:p>
            <a:r>
              <a:rPr lang="en-US" dirty="0"/>
              <a:t>-1 – The agent saves a place where the file is being monitored, so that when the agent is stopped and restarted later it can process any events which were written when the agent was stopped. If not mentioned, when the agent is started the search is done from the initiated from the end of the file. This setting doesn’t apply to any pipes, or syslog monitoring in Unix and Linux.</a:t>
            </a:r>
          </a:p>
          <a:p>
            <a:r>
              <a:rPr lang="en-US" dirty="0"/>
              <a:t>n – Set to a positive integer. Starts with the </a:t>
            </a:r>
            <a:r>
              <a:rPr lang="en-US" dirty="0" err="1"/>
              <a:t>n’th</a:t>
            </a:r>
            <a:r>
              <a:rPr lang="en-US" dirty="0"/>
              <a:t> event from the most current event in the event logs. It is applied only for windows event log.</a:t>
            </a:r>
          </a:p>
          <a:p>
            <a:pPr marL="0" indent="0">
              <a:buNone/>
            </a:pPr>
            <a:endParaRPr lang="en-US" dirty="0"/>
          </a:p>
        </p:txBody>
      </p:sp>
    </p:spTree>
    <p:extLst>
      <p:ext uri="{BB962C8B-B14F-4D97-AF65-F5344CB8AC3E}">
        <p14:creationId xmlns:p14="http://schemas.microsoft.com/office/powerpoint/2010/main" val="192994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0020-D3B0-4349-81F2-ECA7218CE9B1}"/>
              </a:ext>
            </a:extLst>
          </p:cNvPr>
          <p:cNvSpPr>
            <a:spLocks noGrp="1"/>
          </p:cNvSpPr>
          <p:nvPr>
            <p:ph type="title"/>
          </p:nvPr>
        </p:nvSpPr>
        <p:spPr>
          <a:xfrm>
            <a:off x="508000" y="456626"/>
            <a:ext cx="8128000" cy="458347"/>
          </a:xfrm>
        </p:spPr>
        <p:txBody>
          <a:bodyPr/>
          <a:lstStyle/>
          <a:p>
            <a:pPr marL="285750" indent="-285750">
              <a:buFont typeface="Wingdings" panose="05000000000000000000" pitchFamily="2" charset="2"/>
              <a:buChar char="Ø"/>
            </a:pPr>
            <a:r>
              <a:rPr lang="en-US" sz="1800" b="1" dirty="0" err="1"/>
              <a:t>PollInterval</a:t>
            </a:r>
            <a:br>
              <a:rPr lang="en-US" sz="1800" b="1" dirty="0"/>
            </a:br>
            <a:br>
              <a:rPr lang="en-US" sz="1800" dirty="0"/>
            </a:br>
            <a:endParaRPr lang="en-US" sz="1800" dirty="0">
              <a:latin typeface="+mn-lt"/>
            </a:endParaRPr>
          </a:p>
        </p:txBody>
      </p:sp>
      <p:sp>
        <p:nvSpPr>
          <p:cNvPr id="3" name="Content Placeholder 2">
            <a:extLst>
              <a:ext uri="{FF2B5EF4-FFF2-40B4-BE49-F238E27FC236}">
                <a16:creationId xmlns:a16="http://schemas.microsoft.com/office/drawing/2014/main" id="{E68667AF-9896-4908-8BB6-690149A44594}"/>
              </a:ext>
            </a:extLst>
          </p:cNvPr>
          <p:cNvSpPr>
            <a:spLocks noGrp="1"/>
          </p:cNvSpPr>
          <p:nvPr>
            <p:ph idx="1"/>
          </p:nvPr>
        </p:nvSpPr>
        <p:spPr>
          <a:xfrm>
            <a:off x="508000" y="575733"/>
            <a:ext cx="11074400" cy="5596467"/>
          </a:xfrm>
        </p:spPr>
        <p:txBody>
          <a:bodyPr/>
          <a:lstStyle/>
          <a:p>
            <a:r>
              <a:rPr lang="en-US" dirty="0"/>
              <a:t>Specifies the frequency in seconds, to poll each log file mentioned. </a:t>
            </a:r>
            <a:br>
              <a:rPr lang="en-US" dirty="0"/>
            </a:br>
            <a:r>
              <a:rPr lang="en-US" dirty="0"/>
              <a:t>The default value is 5 seconds.</a:t>
            </a:r>
          </a:p>
          <a:p>
            <a:endParaRPr lang="en-US" dirty="0"/>
          </a:p>
          <a:p>
            <a:pPr>
              <a:buFont typeface="Wingdings" panose="05000000000000000000" pitchFamily="2" charset="2"/>
              <a:buChar char="Ø"/>
            </a:pPr>
            <a:r>
              <a:rPr lang="en-US" b="1" dirty="0" err="1"/>
              <a:t>DupDetectionKeyAttributes</a:t>
            </a:r>
            <a:endParaRPr lang="en-US" b="1" dirty="0"/>
          </a:p>
          <a:p>
            <a:pPr marL="341312" lvl="2" indent="0">
              <a:buNone/>
            </a:pPr>
            <a:r>
              <a:rPr lang="en-US" sz="1800" dirty="0"/>
              <a:t>A comma-separated list of IBM Tivoli Monitoring that are used to determine which events are duplicates and which are not. If all the named attributes are same in two events, then those 2 events are considered to be duplicates.</a:t>
            </a:r>
          </a:p>
          <a:p>
            <a:pPr marL="627062" lvl="2" indent="-285750">
              <a:buFont typeface="Wingdings" panose="05000000000000000000" pitchFamily="2" charset="2"/>
              <a:buChar char="v"/>
            </a:pPr>
            <a:r>
              <a:rPr lang="en-US" sz="1800" dirty="0"/>
              <a:t>The attributes are case sensitive and you must enter the names exactly as described.</a:t>
            </a:r>
          </a:p>
          <a:p>
            <a:pPr marL="627062" lvl="2" indent="-285750">
              <a:buFont typeface="Wingdings" panose="05000000000000000000" pitchFamily="2" charset="2"/>
              <a:buChar char="v"/>
            </a:pPr>
            <a:r>
              <a:rPr lang="en-US" sz="1800" dirty="0"/>
              <a:t>If you do not provide a list of attributes, the values are defaulted to Class and </a:t>
            </a:r>
            <a:r>
              <a:rPr lang="en-US" sz="1800" dirty="0" err="1"/>
              <a:t>Logname</a:t>
            </a:r>
            <a:endParaRPr lang="en-US" sz="1800" dirty="0"/>
          </a:p>
          <a:p>
            <a:endParaRPr lang="en-US" dirty="0"/>
          </a:p>
          <a:p>
            <a:pPr>
              <a:buFont typeface="Wingdings" panose="05000000000000000000" pitchFamily="2" charset="2"/>
              <a:buChar char="Ø"/>
            </a:pPr>
            <a:r>
              <a:rPr lang="en-US" b="1" dirty="0" err="1"/>
              <a:t>UnmatchLog</a:t>
            </a:r>
            <a:endParaRPr lang="en-US" b="1" dirty="0"/>
          </a:p>
          <a:p>
            <a:r>
              <a:rPr lang="en-US" dirty="0"/>
              <a:t>Specifies a file to log discarded events that cannot be parsed into an event class </a:t>
            </a:r>
            <a:br>
              <a:rPr lang="en-US" dirty="0"/>
            </a:br>
            <a:r>
              <a:rPr lang="en-US" dirty="0"/>
              <a:t>by the agent.</a:t>
            </a:r>
          </a:p>
          <a:p>
            <a:r>
              <a:rPr lang="en-US" dirty="0"/>
              <a:t>The discarded events can then be analyzed to determine whether modifications are needed to the agent format file.</a:t>
            </a:r>
          </a:p>
          <a:p>
            <a:r>
              <a:rPr lang="en-US" dirty="0"/>
              <a:t>Events that match a pattern that uses *DISCARD* do not appear in the </a:t>
            </a:r>
            <a:r>
              <a:rPr lang="en-US" dirty="0" err="1"/>
              <a:t>unmatch</a:t>
            </a:r>
            <a:r>
              <a:rPr lang="en-US" dirty="0"/>
              <a:t> log because they did match a pattern.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1815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1BBF-12C5-4553-AEE0-A01A6BD0012E}"/>
              </a:ext>
            </a:extLst>
          </p:cNvPr>
          <p:cNvSpPr>
            <a:spLocks noGrp="1"/>
          </p:cNvSpPr>
          <p:nvPr>
            <p:ph type="title"/>
          </p:nvPr>
        </p:nvSpPr>
        <p:spPr>
          <a:xfrm>
            <a:off x="508000" y="1151466"/>
            <a:ext cx="8128000" cy="158045"/>
          </a:xfrm>
        </p:spPr>
        <p:txBody>
          <a:bodyPr/>
          <a:lstStyle/>
          <a:p>
            <a:pPr marL="457200" indent="-457200">
              <a:buFont typeface="Wingdings" panose="05000000000000000000" pitchFamily="2" charset="2"/>
              <a:buChar char="Ø"/>
            </a:pPr>
            <a:r>
              <a:rPr lang="en-US" sz="1800" b="1" dirty="0" err="1"/>
              <a:t>EventSummaryInterval</a:t>
            </a:r>
            <a:br>
              <a:rPr lang="en-US" sz="1800" b="1" dirty="0"/>
            </a:br>
            <a:br>
              <a:rPr lang="en-US" dirty="0"/>
            </a:br>
            <a:br>
              <a:rPr lang="en-US" b="1" dirty="0"/>
            </a:br>
            <a:endParaRPr lang="en-US" dirty="0"/>
          </a:p>
        </p:txBody>
      </p:sp>
      <p:sp>
        <p:nvSpPr>
          <p:cNvPr id="3" name="Content Placeholder 2">
            <a:extLst>
              <a:ext uri="{FF2B5EF4-FFF2-40B4-BE49-F238E27FC236}">
                <a16:creationId xmlns:a16="http://schemas.microsoft.com/office/drawing/2014/main" id="{9BA9D33C-C018-4DDD-831B-B757FB749B61}"/>
              </a:ext>
            </a:extLst>
          </p:cNvPr>
          <p:cNvSpPr>
            <a:spLocks noGrp="1"/>
          </p:cNvSpPr>
          <p:nvPr>
            <p:ph idx="1"/>
          </p:nvPr>
        </p:nvSpPr>
        <p:spPr>
          <a:xfrm>
            <a:off x="508000" y="869244"/>
            <a:ext cx="11074400" cy="5302955"/>
          </a:xfrm>
        </p:spPr>
        <p:txBody>
          <a:bodyPr/>
          <a:lstStyle/>
          <a:p>
            <a:r>
              <a:rPr lang="en-US" dirty="0"/>
              <a:t>Specifies the number of seconds the agent searches for duplicate events to suppress.</a:t>
            </a:r>
          </a:p>
          <a:p>
            <a:r>
              <a:rPr lang="en-US" dirty="0"/>
              <a:t>Need to set to a positive integer.</a:t>
            </a:r>
          </a:p>
          <a:p>
            <a:endParaRPr lang="en-US" dirty="0"/>
          </a:p>
          <a:p>
            <a:pPr>
              <a:buFont typeface="Wingdings" panose="05000000000000000000" pitchFamily="2" charset="2"/>
              <a:buChar char="Ø"/>
            </a:pPr>
            <a:r>
              <a:rPr lang="en-US" b="1" dirty="0" err="1"/>
              <a:t>EventFloodThreshold</a:t>
            </a:r>
            <a:endParaRPr lang="en-US" b="1" dirty="0"/>
          </a:p>
          <a:p>
            <a:pPr marL="0" indent="0">
              <a:buNone/>
            </a:pPr>
            <a:endParaRPr lang="en-US" dirty="0"/>
          </a:p>
          <a:p>
            <a:r>
              <a:rPr lang="en-US" dirty="0"/>
              <a:t>Specifies which events are sent when duplicates are detected.</a:t>
            </a:r>
          </a:p>
          <a:p>
            <a:r>
              <a:rPr lang="en-US" dirty="0"/>
              <a:t>Set to </a:t>
            </a:r>
            <a:r>
              <a:rPr lang="en-US" dirty="0" err="1"/>
              <a:t>send_none</a:t>
            </a:r>
            <a:r>
              <a:rPr lang="en-US" dirty="0"/>
              <a:t>, </a:t>
            </a:r>
            <a:r>
              <a:rPr lang="en-US" dirty="0" err="1"/>
              <a:t>send_all</a:t>
            </a:r>
            <a:r>
              <a:rPr lang="en-US" dirty="0"/>
              <a:t>, </a:t>
            </a:r>
            <a:r>
              <a:rPr lang="en-US" dirty="0" err="1"/>
              <a:t>send_first</a:t>
            </a:r>
            <a:r>
              <a:rPr lang="en-US" dirty="0"/>
              <a:t> or a positive integer.</a:t>
            </a:r>
          </a:p>
          <a:p>
            <a:pPr marL="0" indent="0">
              <a:buNone/>
            </a:pPr>
            <a:endParaRPr lang="en-US" dirty="0"/>
          </a:p>
          <a:p>
            <a:pPr marL="285750" indent="-342900">
              <a:buFont typeface="Wingdings" panose="05000000000000000000" pitchFamily="2" charset="2"/>
              <a:buChar char="Ø"/>
            </a:pPr>
            <a:r>
              <a:rPr lang="en-US" b="1" dirty="0" err="1"/>
              <a:t>FileComparisonMode</a:t>
            </a:r>
            <a:endParaRPr lang="en-US" b="1" dirty="0"/>
          </a:p>
          <a:p>
            <a:r>
              <a:rPr lang="en-US" dirty="0"/>
              <a:t>Specifies which log files are monitored when more than one matches a wildcard pattern.</a:t>
            </a:r>
          </a:p>
          <a:p>
            <a:pPr marL="512762" lvl="1" indent="-285750">
              <a:buFont typeface="Wingdings" panose="05000000000000000000" pitchFamily="2" charset="2"/>
              <a:buChar char="v"/>
            </a:pPr>
            <a:r>
              <a:rPr lang="en-US" sz="1800" b="1" dirty="0" err="1"/>
              <a:t>CompareByAllMatches</a:t>
            </a:r>
            <a:r>
              <a:rPr lang="en-US" sz="1800" b="1" dirty="0"/>
              <a:t>- </a:t>
            </a:r>
            <a:r>
              <a:rPr lang="en-US" sz="1800" dirty="0"/>
              <a:t>This value is a default behavior. All Files that match the wildcard pattern that is specified in log sources are monitored.</a:t>
            </a:r>
          </a:p>
          <a:p>
            <a:pPr marL="512762" lvl="1" indent="-285750">
              <a:buFont typeface="Wingdings" panose="05000000000000000000" pitchFamily="2" charset="2"/>
              <a:buChar char="v"/>
            </a:pPr>
            <a:r>
              <a:rPr lang="en-US" sz="1800" b="1" dirty="0" err="1"/>
              <a:t>CompareByLastUpdate</a:t>
            </a:r>
            <a:r>
              <a:rPr lang="en-US" sz="1800" b="1" dirty="0"/>
              <a:t>- </a:t>
            </a:r>
            <a:r>
              <a:rPr lang="en-US" sz="1800" dirty="0"/>
              <a:t>Of the files that match the wildcard pattern that is specified in log sources, the file with the most recent  last update timestamp is monitored.</a:t>
            </a:r>
          </a:p>
          <a:p>
            <a:pPr marL="0" indent="0">
              <a:buNone/>
            </a:pPr>
            <a:endParaRPr lang="en-US" dirty="0"/>
          </a:p>
          <a:p>
            <a:endParaRPr lang="en-US" dirty="0"/>
          </a:p>
        </p:txBody>
      </p:sp>
    </p:spTree>
    <p:extLst>
      <p:ext uri="{BB962C8B-B14F-4D97-AF65-F5344CB8AC3E}">
        <p14:creationId xmlns:p14="http://schemas.microsoft.com/office/powerpoint/2010/main" val="293380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7B77-F538-4E43-B94A-01DC0C9F3CB2}"/>
              </a:ext>
            </a:extLst>
          </p:cNvPr>
          <p:cNvSpPr>
            <a:spLocks noGrp="1"/>
          </p:cNvSpPr>
          <p:nvPr>
            <p:ph type="title"/>
          </p:nvPr>
        </p:nvSpPr>
        <p:spPr>
          <a:xfrm>
            <a:off x="508000" y="195263"/>
            <a:ext cx="8128000" cy="2423759"/>
          </a:xfrm>
        </p:spPr>
        <p:txBody>
          <a:bodyPr/>
          <a:lstStyle/>
          <a:p>
            <a:pPr marL="285750" indent="-285750">
              <a:buFont typeface="Wingdings" panose="05000000000000000000" pitchFamily="2" charset="2"/>
              <a:buChar char="v"/>
            </a:pPr>
            <a:r>
              <a:rPr lang="en-US" sz="1800" b="1" dirty="0" err="1"/>
              <a:t>CompareBySize</a:t>
            </a:r>
            <a:r>
              <a:rPr lang="en-US" sz="1800" b="1" dirty="0"/>
              <a:t>- </a:t>
            </a:r>
            <a:r>
              <a:rPr lang="en-US" sz="1800" dirty="0"/>
              <a:t>Of the two or more files that match the name pattern criteria, the bigger file is selected for monitoring. It is advised not to use this parameter in cases with multiple matching files that are updated at the same time and increasing their file sizes. If the largest file subjected to frequent change, monitoring might continually restart at the beginning of the newly selected file. Use this parameter when there is a set of matching files but only one file is getting updated at any specific time. </a:t>
            </a:r>
            <a:br>
              <a:rPr lang="en-US" sz="1800" dirty="0"/>
            </a:br>
            <a:endParaRPr lang="en-US" sz="1800" dirty="0">
              <a:latin typeface="+mn-lt"/>
            </a:endParaRPr>
          </a:p>
        </p:txBody>
      </p:sp>
      <p:sp>
        <p:nvSpPr>
          <p:cNvPr id="3" name="Content Placeholder 2">
            <a:extLst>
              <a:ext uri="{FF2B5EF4-FFF2-40B4-BE49-F238E27FC236}">
                <a16:creationId xmlns:a16="http://schemas.microsoft.com/office/drawing/2014/main" id="{8AFBDE44-7B6D-490F-BB91-DB8352B30DA2}"/>
              </a:ext>
            </a:extLst>
          </p:cNvPr>
          <p:cNvSpPr>
            <a:spLocks noGrp="1"/>
          </p:cNvSpPr>
          <p:nvPr>
            <p:ph idx="1"/>
          </p:nvPr>
        </p:nvSpPr>
        <p:spPr>
          <a:xfrm>
            <a:off x="508000" y="2415822"/>
            <a:ext cx="11074400" cy="3756377"/>
          </a:xfrm>
        </p:spPr>
        <p:txBody>
          <a:bodyPr/>
          <a:lstStyle/>
          <a:p>
            <a:pPr>
              <a:buFont typeface="Wingdings" panose="05000000000000000000" pitchFamily="2" charset="2"/>
              <a:buChar char="v"/>
            </a:pPr>
            <a:r>
              <a:rPr lang="en-US" b="1" dirty="0" err="1"/>
              <a:t>CompareByCreationTime</a:t>
            </a:r>
            <a:r>
              <a:rPr lang="en-US" b="1" dirty="0"/>
              <a:t>- </a:t>
            </a:r>
            <a:r>
              <a:rPr lang="en-US" dirty="0"/>
              <a:t>Of the files that match the wildcard pattern that is specified in the Log Sources, the file </a:t>
            </a:r>
            <a:br>
              <a:rPr lang="en-US" dirty="0"/>
            </a:br>
            <a:r>
              <a:rPr lang="en-US" dirty="0"/>
              <a:t>with the most recent time stamp is monitored.</a:t>
            </a:r>
          </a:p>
          <a:p>
            <a:pPr marL="0" indent="0">
              <a:buNone/>
            </a:pPr>
            <a:endParaRPr lang="en-US" dirty="0"/>
          </a:p>
          <a:p>
            <a:pPr marL="285750" indent="-285750">
              <a:buFont typeface="Wingdings" panose="05000000000000000000" pitchFamily="2" charset="2"/>
              <a:buChar char="q"/>
            </a:pPr>
            <a:r>
              <a:rPr lang="en-US" dirty="0">
                <a:solidFill>
                  <a:schemeClr val="tx1"/>
                </a:solidFill>
              </a:rPr>
              <a:t>The </a:t>
            </a:r>
            <a:r>
              <a:rPr lang="en-US" dirty="0" err="1">
                <a:solidFill>
                  <a:schemeClr val="tx1"/>
                </a:solidFill>
              </a:rPr>
              <a:t>CompareByLastUpdate</a:t>
            </a:r>
            <a:r>
              <a:rPr lang="en-US" dirty="0">
                <a:solidFill>
                  <a:schemeClr val="tx1"/>
                </a:solidFill>
              </a:rPr>
              <a:t>, </a:t>
            </a:r>
            <a:r>
              <a:rPr lang="en-US" dirty="0" err="1">
                <a:solidFill>
                  <a:schemeClr val="tx1"/>
                </a:solidFill>
              </a:rPr>
              <a:t>CompareBySize</a:t>
            </a:r>
            <a:r>
              <a:rPr lang="en-US" dirty="0">
                <a:solidFill>
                  <a:schemeClr val="tx1"/>
                </a:solidFill>
              </a:rPr>
              <a:t>, and </a:t>
            </a:r>
            <a:r>
              <a:rPr lang="en-US" dirty="0" err="1">
                <a:solidFill>
                  <a:schemeClr val="tx1"/>
                </a:solidFill>
              </a:rPr>
              <a:t>CompareByCreationTime</a:t>
            </a:r>
            <a:r>
              <a:rPr lang="en-US" dirty="0">
                <a:solidFill>
                  <a:schemeClr val="tx1"/>
                </a:solidFill>
              </a:rPr>
              <a:t> values can all be used for rolling log files. </a:t>
            </a:r>
            <a:r>
              <a:rPr lang="en-US" dirty="0" err="1">
                <a:solidFill>
                  <a:schemeClr val="tx1"/>
                </a:solidFill>
              </a:rPr>
              <a:t>CompareByLastUpdate</a:t>
            </a:r>
            <a:r>
              <a:rPr lang="en-US" dirty="0">
                <a:solidFill>
                  <a:schemeClr val="tx1"/>
                </a:solidFill>
              </a:rPr>
              <a:t> is normally used for these files.</a:t>
            </a:r>
          </a:p>
          <a:p>
            <a:pPr marL="285750" indent="-285750">
              <a:buFont typeface="Wingdings" panose="05000000000000000000" pitchFamily="2" charset="2"/>
              <a:buChar char="q"/>
            </a:pPr>
            <a:r>
              <a:rPr lang="en-US" dirty="0">
                <a:solidFill>
                  <a:schemeClr val="tx1"/>
                </a:solidFill>
              </a:rPr>
              <a:t>The </a:t>
            </a:r>
            <a:r>
              <a:rPr lang="en-US" dirty="0" err="1">
                <a:solidFill>
                  <a:schemeClr val="tx1"/>
                </a:solidFill>
              </a:rPr>
              <a:t>CompareByCreationTime</a:t>
            </a:r>
            <a:r>
              <a:rPr lang="en-US" dirty="0">
                <a:solidFill>
                  <a:schemeClr val="tx1"/>
                </a:solidFill>
              </a:rPr>
              <a:t> value:</a:t>
            </a:r>
          </a:p>
          <a:p>
            <a:pPr lvl="1"/>
            <a:r>
              <a:rPr lang="en-US" dirty="0">
                <a:solidFill>
                  <a:schemeClr val="tx1"/>
                </a:solidFill>
              </a:rPr>
              <a:t>Is applicable only to Windows Operating systems as Unix and Linux servers don’t store a true creation time for files</a:t>
            </a:r>
          </a:p>
          <a:p>
            <a:pPr lvl="1"/>
            <a:r>
              <a:rPr lang="en-US" dirty="0">
                <a:solidFill>
                  <a:schemeClr val="tx1"/>
                </a:solidFill>
              </a:rPr>
              <a:t>Is not supported by remote files that you monitor by using </a:t>
            </a:r>
            <a:r>
              <a:rPr lang="en-US" dirty="0" err="1">
                <a:solidFill>
                  <a:schemeClr val="tx1"/>
                </a:solidFill>
              </a:rPr>
              <a:t>ssh</a:t>
            </a:r>
            <a:r>
              <a:rPr lang="en-US" dirty="0">
                <a:solidFill>
                  <a:schemeClr val="tx1"/>
                </a:solidFill>
              </a:rPr>
              <a:t> protocol.</a:t>
            </a:r>
            <a:endParaRPr lang="en-US" dirty="0"/>
          </a:p>
          <a:p>
            <a:pPr marL="0" indent="0">
              <a:buNone/>
            </a:pPr>
            <a:endParaRPr lang="en-US" dirty="0"/>
          </a:p>
          <a:p>
            <a:pPr marL="0" indent="0">
              <a:buNone/>
            </a:pPr>
            <a:r>
              <a:rPr lang="en-US" dirty="0"/>
              <a:t>Of the files that match the wildcard pattern that is specified in the Log Sources, the file </a:t>
            </a:r>
            <a:br>
              <a:rPr lang="en-US" dirty="0"/>
            </a:br>
            <a:r>
              <a:rPr lang="en-US" dirty="0"/>
              <a:t>with the most recent time stamp is monitored.</a:t>
            </a:r>
          </a:p>
          <a:p>
            <a:pPr marL="0" indent="0">
              <a:buNone/>
            </a:pPr>
            <a:endParaRPr lang="en-US" dirty="0"/>
          </a:p>
        </p:txBody>
      </p:sp>
    </p:spTree>
    <p:extLst>
      <p:ext uri="{BB962C8B-B14F-4D97-AF65-F5344CB8AC3E}">
        <p14:creationId xmlns:p14="http://schemas.microsoft.com/office/powerpoint/2010/main" val="68669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Introduction</a:t>
            </a:r>
          </a:p>
        </p:txBody>
      </p:sp>
      <p:sp>
        <p:nvSpPr>
          <p:cNvPr id="3" name="Content Placeholder 2"/>
          <p:cNvSpPr>
            <a:spLocks noGrp="1"/>
          </p:cNvSpPr>
          <p:nvPr>
            <p:ph idx="4294967295"/>
          </p:nvPr>
        </p:nvSpPr>
        <p:spPr>
          <a:xfrm>
            <a:off x="508000" y="648435"/>
            <a:ext cx="9947965" cy="1722783"/>
          </a:xfrm>
        </p:spPr>
        <p:txBody>
          <a:bodyPr>
            <a:noAutofit/>
          </a:bodyPr>
          <a:lstStyle/>
          <a:p>
            <a:pPr marL="0" indent="0">
              <a:buNone/>
            </a:pPr>
            <a:r>
              <a:rPr lang="en-US" sz="1600" dirty="0"/>
              <a:t> </a:t>
            </a:r>
          </a:p>
          <a:p>
            <a:pPr lvl="0"/>
            <a:r>
              <a:rPr lang="en-US" sz="1600" dirty="0"/>
              <a:t>It is an agent which can be configured to monitor the log files using regular expressions.</a:t>
            </a:r>
          </a:p>
          <a:p>
            <a:pPr lvl="0"/>
            <a:r>
              <a:rPr lang="en-US" sz="1600" dirty="0"/>
              <a:t>We define 2 files while setting up the monitoring configuration and format file which has the regular expression details.</a:t>
            </a:r>
          </a:p>
          <a:p>
            <a:pPr lvl="0"/>
            <a:r>
              <a:rPr lang="en-US" sz="1600" dirty="0"/>
              <a:t>The agent can either be configured to send events to TEMS or to the EIF probe directly.</a:t>
            </a:r>
          </a:p>
          <a:p>
            <a:pPr lvl="0"/>
            <a:r>
              <a:rPr lang="en-US" sz="1600" dirty="0"/>
              <a:t>Product code is LO</a:t>
            </a:r>
          </a:p>
          <a:p>
            <a:endParaRPr lang="en-IN" sz="1600" dirty="0"/>
          </a:p>
        </p:txBody>
      </p:sp>
      <p:sp>
        <p:nvSpPr>
          <p:cNvPr id="4" name="Title 1">
            <a:extLst>
              <a:ext uri="{FF2B5EF4-FFF2-40B4-BE49-F238E27FC236}">
                <a16:creationId xmlns:a16="http://schemas.microsoft.com/office/drawing/2014/main" id="{0F3485BC-FD6C-422A-B155-1EDAD0B7175C}"/>
              </a:ext>
            </a:extLst>
          </p:cNvPr>
          <p:cNvSpPr txBox="1">
            <a:spLocks/>
          </p:cNvSpPr>
          <p:nvPr/>
        </p:nvSpPr>
        <p:spPr bwMode="auto">
          <a:xfrm>
            <a:off x="508000" y="2423307"/>
            <a:ext cx="8128000" cy="7060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defTabSz="457200" rtl="0" eaLnBrk="1" fontAlgn="base" hangingPunct="1">
              <a:spcBef>
                <a:spcPct val="0"/>
              </a:spcBef>
              <a:spcAft>
                <a:spcPct val="0"/>
              </a:spcAft>
              <a:defRPr sz="2800" kern="1200">
                <a:solidFill>
                  <a:schemeClr val="tx1">
                    <a:lumMod val="85000"/>
                    <a:lumOff val="15000"/>
                  </a:schemeClr>
                </a:solidFill>
                <a:latin typeface="+mj-lt"/>
                <a:ea typeface="+mj-ea"/>
                <a:cs typeface="Arial"/>
              </a:defRPr>
            </a:lvl1pPr>
            <a:lvl2pPr algn="l" defTabSz="457200" rtl="0" eaLnBrk="1" fontAlgn="base" hangingPunct="1">
              <a:spcBef>
                <a:spcPct val="0"/>
              </a:spcBef>
              <a:spcAft>
                <a:spcPct val="0"/>
              </a:spcAft>
              <a:defRPr sz="2400">
                <a:solidFill>
                  <a:srgbClr val="807F83"/>
                </a:solidFill>
                <a:latin typeface="Arial" charset="0"/>
                <a:cs typeface="Arial" charset="0"/>
              </a:defRPr>
            </a:lvl2pPr>
            <a:lvl3pPr algn="l" defTabSz="457200" rtl="0" eaLnBrk="1" fontAlgn="base" hangingPunct="1">
              <a:spcBef>
                <a:spcPct val="0"/>
              </a:spcBef>
              <a:spcAft>
                <a:spcPct val="0"/>
              </a:spcAft>
              <a:defRPr sz="2400">
                <a:solidFill>
                  <a:srgbClr val="807F83"/>
                </a:solidFill>
                <a:latin typeface="Arial" charset="0"/>
                <a:cs typeface="Arial" charset="0"/>
              </a:defRPr>
            </a:lvl3pPr>
            <a:lvl4pPr algn="l" defTabSz="457200" rtl="0" eaLnBrk="1" fontAlgn="base" hangingPunct="1">
              <a:spcBef>
                <a:spcPct val="0"/>
              </a:spcBef>
              <a:spcAft>
                <a:spcPct val="0"/>
              </a:spcAft>
              <a:defRPr sz="2400">
                <a:solidFill>
                  <a:srgbClr val="807F83"/>
                </a:solidFill>
                <a:latin typeface="Arial" charset="0"/>
                <a:cs typeface="Arial" charset="0"/>
              </a:defRPr>
            </a:lvl4pPr>
            <a:lvl5pPr algn="l" defTabSz="457200" rtl="0" eaLnBrk="1" fontAlgn="base" hangingPunct="1">
              <a:spcBef>
                <a:spcPct val="0"/>
              </a:spcBef>
              <a:spcAft>
                <a:spcPct val="0"/>
              </a:spcAft>
              <a:defRPr sz="2400">
                <a:solidFill>
                  <a:srgbClr val="807F83"/>
                </a:solidFill>
                <a:latin typeface="Arial" charset="0"/>
                <a:cs typeface="Arial" charset="0"/>
              </a:defRPr>
            </a:lvl5pPr>
            <a:lvl6pPr marL="457200" algn="l" defTabSz="457200" rtl="0" eaLnBrk="1" fontAlgn="base" hangingPunct="1">
              <a:spcBef>
                <a:spcPct val="0"/>
              </a:spcBef>
              <a:spcAft>
                <a:spcPct val="0"/>
              </a:spcAft>
              <a:defRPr sz="2400">
                <a:solidFill>
                  <a:schemeClr val="tx2"/>
                </a:solidFill>
                <a:latin typeface="Arial" charset="0"/>
                <a:cs typeface="Arial" charset="0"/>
              </a:defRPr>
            </a:lvl6pPr>
            <a:lvl7pPr marL="914400" algn="l" defTabSz="457200" rtl="0" eaLnBrk="1" fontAlgn="base" hangingPunct="1">
              <a:spcBef>
                <a:spcPct val="0"/>
              </a:spcBef>
              <a:spcAft>
                <a:spcPct val="0"/>
              </a:spcAft>
              <a:defRPr sz="2400">
                <a:solidFill>
                  <a:schemeClr val="tx2"/>
                </a:solidFill>
                <a:latin typeface="Arial" charset="0"/>
                <a:cs typeface="Arial" charset="0"/>
              </a:defRPr>
            </a:lvl7pPr>
            <a:lvl8pPr marL="1371600" algn="l" defTabSz="457200" rtl="0" eaLnBrk="1" fontAlgn="base" hangingPunct="1">
              <a:spcBef>
                <a:spcPct val="0"/>
              </a:spcBef>
              <a:spcAft>
                <a:spcPct val="0"/>
              </a:spcAft>
              <a:defRPr sz="2400">
                <a:solidFill>
                  <a:schemeClr val="tx2"/>
                </a:solidFill>
                <a:latin typeface="Arial" charset="0"/>
                <a:cs typeface="Arial" charset="0"/>
              </a:defRPr>
            </a:lvl8pPr>
            <a:lvl9pPr marL="1828800" algn="l" defTabSz="457200" rtl="0" eaLnBrk="1" fontAlgn="base" hangingPunct="1">
              <a:spcBef>
                <a:spcPct val="0"/>
              </a:spcBef>
              <a:spcAft>
                <a:spcPct val="0"/>
              </a:spcAft>
              <a:defRPr sz="2400">
                <a:solidFill>
                  <a:schemeClr val="tx2"/>
                </a:solidFill>
                <a:latin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IN" sz="2400" b="0" i="0" u="none" strike="noStrike" kern="1200" cap="none" spc="0" normalizeH="0" baseline="0" noProof="0" dirty="0">
                <a:ln>
                  <a:noFill/>
                </a:ln>
                <a:solidFill>
                  <a:prstClr val="black">
                    <a:lumMod val="85000"/>
                    <a:lumOff val="15000"/>
                  </a:prstClr>
                </a:solidFill>
                <a:effectLst/>
                <a:uLnTx/>
                <a:uFillTx/>
                <a:latin typeface="Calibri"/>
                <a:ea typeface="+mj-ea"/>
                <a:cs typeface="Arial"/>
              </a:rPr>
              <a:t>Agent Capabilities </a:t>
            </a:r>
          </a:p>
        </p:txBody>
      </p:sp>
      <p:sp>
        <p:nvSpPr>
          <p:cNvPr id="5" name="Content Placeholder 2">
            <a:extLst>
              <a:ext uri="{FF2B5EF4-FFF2-40B4-BE49-F238E27FC236}">
                <a16:creationId xmlns:a16="http://schemas.microsoft.com/office/drawing/2014/main" id="{3F34E1F2-3B47-47DF-AA8B-3D94F3813C6A}"/>
              </a:ext>
            </a:extLst>
          </p:cNvPr>
          <p:cNvSpPr txBox="1">
            <a:spLocks/>
          </p:cNvSpPr>
          <p:nvPr/>
        </p:nvSpPr>
        <p:spPr bwMode="auto">
          <a:xfrm>
            <a:off x="508000" y="3233530"/>
            <a:ext cx="10515600" cy="2928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173038" indent="-173038" algn="l" defTabSz="457200" rtl="0" eaLnBrk="1" fontAlgn="base" hangingPunct="1">
              <a:spcBef>
                <a:spcPct val="20000"/>
              </a:spcBef>
              <a:spcAft>
                <a:spcPct val="0"/>
              </a:spcAft>
              <a:buClr>
                <a:srgbClr val="4F6F19"/>
              </a:buClr>
              <a:buSzPct val="120000"/>
              <a:buFont typeface="Arial" charset="0"/>
              <a:buChar char="•"/>
              <a:defRPr sz="1800" kern="1200">
                <a:solidFill>
                  <a:schemeClr val="tx1">
                    <a:lumMod val="85000"/>
                    <a:lumOff val="15000"/>
                  </a:schemeClr>
                </a:solidFill>
                <a:latin typeface="+mn-lt"/>
                <a:ea typeface="+mn-ea"/>
                <a:cs typeface="Arial"/>
              </a:defRPr>
            </a:lvl1pPr>
            <a:lvl2pPr marL="400050" indent="-230188" algn="l" defTabSz="457200" rtl="0" eaLnBrk="1" fontAlgn="base" hangingPunct="1">
              <a:spcBef>
                <a:spcPct val="20000"/>
              </a:spcBef>
              <a:spcAft>
                <a:spcPct val="0"/>
              </a:spcAft>
              <a:buClr>
                <a:srgbClr val="8DC63F"/>
              </a:buClr>
              <a:buSzPct val="110000"/>
              <a:buFont typeface="Arial" charset="0"/>
              <a:buChar char="–"/>
              <a:defRPr sz="1600" kern="1200">
                <a:solidFill>
                  <a:schemeClr val="tx1">
                    <a:lumMod val="85000"/>
                    <a:lumOff val="15000"/>
                  </a:schemeClr>
                </a:solidFill>
                <a:latin typeface="+mn-lt"/>
                <a:ea typeface="+mn-ea"/>
                <a:cs typeface="Arial"/>
              </a:defRPr>
            </a:lvl2pPr>
            <a:lvl3pPr marL="514350" indent="-117475" algn="l" defTabSz="457200" rtl="0" eaLnBrk="1" fontAlgn="base" hangingPunct="1">
              <a:spcBef>
                <a:spcPct val="20000"/>
              </a:spcBef>
              <a:spcAft>
                <a:spcPct val="0"/>
              </a:spcAft>
              <a:buClr>
                <a:srgbClr val="807F83"/>
              </a:buClr>
              <a:buFont typeface="Arial" charset="0"/>
              <a:buChar char="•"/>
              <a:defRPr sz="1400" kern="1200">
                <a:solidFill>
                  <a:schemeClr val="tx1">
                    <a:lumMod val="85000"/>
                    <a:lumOff val="15000"/>
                  </a:schemeClr>
                </a:solidFill>
                <a:latin typeface="+mn-lt"/>
                <a:ea typeface="+mn-ea"/>
                <a:cs typeface="Arial"/>
              </a:defRPr>
            </a:lvl3pPr>
            <a:lvl4pPr marL="682625" indent="-173038" algn="l" defTabSz="457200" rtl="0" eaLnBrk="1" fontAlgn="base" hangingPunct="1">
              <a:spcBef>
                <a:spcPct val="20000"/>
              </a:spcBef>
              <a:spcAft>
                <a:spcPct val="0"/>
              </a:spcAft>
              <a:buClr>
                <a:srgbClr val="A3CF63"/>
              </a:buClr>
              <a:buFont typeface="Arial" charset="0"/>
              <a:buChar char="–"/>
              <a:defRPr sz="1200" kern="1200">
                <a:solidFill>
                  <a:schemeClr val="tx1">
                    <a:lumMod val="85000"/>
                    <a:lumOff val="15000"/>
                  </a:schemeClr>
                </a:solidFill>
                <a:latin typeface="+mn-lt"/>
                <a:ea typeface="+mn-ea"/>
                <a:cs typeface="Arial"/>
              </a:defRPr>
            </a:lvl4pPr>
            <a:lvl5pPr marL="803275" indent="-122238" algn="l" defTabSz="457200" rtl="0" eaLnBrk="1" fontAlgn="base" hangingPunct="1">
              <a:spcBef>
                <a:spcPct val="20000"/>
              </a:spcBef>
              <a:spcAft>
                <a:spcPct val="0"/>
              </a:spcAft>
              <a:buClr>
                <a:srgbClr val="B9DA89"/>
              </a:buClr>
              <a:buFont typeface="Arial" charset="0"/>
              <a:buChar char="•"/>
              <a:defRPr sz="1200" kern="1200">
                <a:solidFill>
                  <a:schemeClr val="tx1">
                    <a:lumMod val="85000"/>
                    <a:lumOff val="15000"/>
                  </a:schemeClr>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038" marR="0" lvl="0" indent="-173038" algn="l" defTabSz="457200" rtl="0" eaLnBrk="1" fontAlgn="base" latinLnBrk="0" hangingPunct="1">
              <a:lnSpc>
                <a:spcPct val="100000"/>
              </a:lnSpc>
              <a:spcBef>
                <a:spcPct val="20000"/>
              </a:spcBef>
              <a:spcAft>
                <a:spcPct val="0"/>
              </a:spcAft>
              <a:buClr>
                <a:srgbClr val="4F6F19"/>
              </a:buClr>
              <a:buSzPct val="120000"/>
              <a:buFont typeface="Arial" charset="0"/>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Agent uses the file system to monitor the following log file types:</a:t>
            </a:r>
          </a:p>
          <a:p>
            <a:pPr marL="0" marR="0" lvl="0" indent="0" algn="l" defTabSz="457200" rtl="0" eaLnBrk="1" fontAlgn="base" latinLnBrk="0" hangingPunct="1">
              <a:lnSpc>
                <a:spcPct val="100000"/>
              </a:lnSpc>
              <a:spcBef>
                <a:spcPct val="20000"/>
              </a:spcBef>
              <a:spcAft>
                <a:spcPct val="0"/>
              </a:spcAft>
              <a:buClr>
                <a:srgbClr val="4F6F19"/>
              </a:buClr>
              <a:buSzPct val="120000"/>
              <a:buFont typeface="Arial" charset="0"/>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	Application Log Files</a:t>
            </a:r>
          </a:p>
          <a:p>
            <a:pPr marL="0" marR="0" lvl="0" indent="0" algn="l" defTabSz="457200" rtl="0" eaLnBrk="1" fontAlgn="base" latinLnBrk="0" hangingPunct="1">
              <a:lnSpc>
                <a:spcPct val="100000"/>
              </a:lnSpc>
              <a:spcBef>
                <a:spcPct val="20000"/>
              </a:spcBef>
              <a:spcAft>
                <a:spcPct val="0"/>
              </a:spcAft>
              <a:buClr>
                <a:srgbClr val="4F6F19"/>
              </a:buClr>
              <a:buSzPct val="120000"/>
              <a:buFont typeface="Arial" charset="0"/>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	Windows Event Logs</a:t>
            </a:r>
          </a:p>
          <a:p>
            <a:pPr marL="0" marR="0" lvl="0" indent="0" algn="l" defTabSz="457200" rtl="0" eaLnBrk="1" fontAlgn="base" latinLnBrk="0" hangingPunct="1">
              <a:lnSpc>
                <a:spcPct val="100000"/>
              </a:lnSpc>
              <a:spcBef>
                <a:spcPct val="20000"/>
              </a:spcBef>
              <a:spcAft>
                <a:spcPct val="0"/>
              </a:spcAft>
              <a:buClr>
                <a:srgbClr val="4F6F19"/>
              </a:buClr>
              <a:buSzPct val="120000"/>
              <a:buFont typeface="Arial" charset="0"/>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	Unix System Logs</a:t>
            </a:r>
          </a:p>
          <a:p>
            <a:pPr marL="0" marR="0" lvl="0" indent="0" algn="l" defTabSz="457200" rtl="0" eaLnBrk="1" fontAlgn="base" latinLnBrk="0" hangingPunct="1">
              <a:lnSpc>
                <a:spcPct val="100000"/>
              </a:lnSpc>
              <a:spcBef>
                <a:spcPct val="20000"/>
              </a:spcBef>
              <a:spcAft>
                <a:spcPct val="0"/>
              </a:spcAft>
              <a:buClr>
                <a:srgbClr val="4F6F19"/>
              </a:buClr>
              <a:buSzPct val="120000"/>
              <a:buFont typeface="Arial" charset="0"/>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	AIX error report command log</a:t>
            </a:r>
          </a:p>
          <a:p>
            <a:pPr marL="173038" marR="0" lvl="0" indent="-173038" algn="l" defTabSz="457200" rtl="0" eaLnBrk="1" fontAlgn="base" latinLnBrk="0" hangingPunct="1">
              <a:lnSpc>
                <a:spcPct val="100000"/>
              </a:lnSpc>
              <a:spcBef>
                <a:spcPct val="20000"/>
              </a:spcBef>
              <a:spcAft>
                <a:spcPct val="0"/>
              </a:spcAft>
              <a:buClr>
                <a:srgbClr val="4F6F19"/>
              </a:buClr>
              <a:buSzPct val="120000"/>
              <a:buFont typeface="Arial" charset="0"/>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Monitor alerts/errors on the system that you are managing using predefined or custom situation.</a:t>
            </a:r>
          </a:p>
          <a:p>
            <a:pPr marL="173038" marR="0" lvl="0" indent="-173038" algn="l" defTabSz="457200" rtl="0" eaLnBrk="1" fontAlgn="base" latinLnBrk="0" hangingPunct="1">
              <a:lnSpc>
                <a:spcPct val="100000"/>
              </a:lnSpc>
              <a:spcBef>
                <a:spcPct val="20000"/>
              </a:spcBef>
              <a:spcAft>
                <a:spcPct val="0"/>
              </a:spcAft>
              <a:buClr>
                <a:srgbClr val="4F6F19"/>
              </a:buClr>
              <a:buSzPct val="120000"/>
              <a:buFont typeface="Arial" charset="0"/>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Establish your own performance threshold.</a:t>
            </a:r>
          </a:p>
          <a:p>
            <a:pPr marL="173038" marR="0" lvl="0" indent="-173038" algn="l" defTabSz="457200" rtl="0" eaLnBrk="1" fontAlgn="base" latinLnBrk="0" hangingPunct="1">
              <a:lnSpc>
                <a:spcPct val="100000"/>
              </a:lnSpc>
              <a:spcBef>
                <a:spcPct val="20000"/>
              </a:spcBef>
              <a:spcAft>
                <a:spcPct val="0"/>
              </a:spcAft>
              <a:buClr>
                <a:srgbClr val="4F6F19"/>
              </a:buClr>
              <a:buSzPct val="120000"/>
              <a:buFont typeface="Arial" charset="0"/>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Trace the causes leading to an alert.</a:t>
            </a:r>
          </a:p>
          <a:p>
            <a:pPr marL="173038" marR="0" lvl="0" indent="-173038" algn="l" defTabSz="457200" rtl="0" eaLnBrk="1" fontAlgn="base" latinLnBrk="0" hangingPunct="1">
              <a:lnSpc>
                <a:spcPct val="100000"/>
              </a:lnSpc>
              <a:spcBef>
                <a:spcPct val="20000"/>
              </a:spcBef>
              <a:spcAft>
                <a:spcPct val="0"/>
              </a:spcAft>
              <a:buClr>
                <a:srgbClr val="4F6F19"/>
              </a:buClr>
              <a:buSzPct val="120000"/>
              <a:buFont typeface="Arial" charset="0"/>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Gather comprehensive data about system conditions.</a:t>
            </a:r>
          </a:p>
          <a:p>
            <a:pPr marL="173038" marR="0" lvl="0" indent="-173038" algn="l" defTabSz="457200" rtl="0" eaLnBrk="1" fontAlgn="base" latinLnBrk="0" hangingPunct="1">
              <a:lnSpc>
                <a:spcPct val="100000"/>
              </a:lnSpc>
              <a:spcBef>
                <a:spcPct val="20000"/>
              </a:spcBef>
              <a:spcAft>
                <a:spcPct val="0"/>
              </a:spcAft>
              <a:buClr>
                <a:srgbClr val="4F6F19"/>
              </a:buClr>
              <a:buSzPct val="120000"/>
              <a:buFont typeface="Arial" charset="0"/>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Arial"/>
              </a:rPr>
              <a:t>Use policies to take action, schedule work or automate manual tasks.</a:t>
            </a:r>
          </a:p>
        </p:txBody>
      </p:sp>
    </p:spTree>
    <p:extLst>
      <p:ext uri="{BB962C8B-B14F-4D97-AF65-F5344CB8AC3E}">
        <p14:creationId xmlns:p14="http://schemas.microsoft.com/office/powerpoint/2010/main" val="2017369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7354-C01E-475E-9BFF-95FD78FED047}"/>
              </a:ext>
            </a:extLst>
          </p:cNvPr>
          <p:cNvSpPr>
            <a:spLocks noGrp="1"/>
          </p:cNvSpPr>
          <p:nvPr>
            <p:ph type="title"/>
          </p:nvPr>
        </p:nvSpPr>
        <p:spPr>
          <a:xfrm>
            <a:off x="508000" y="195263"/>
            <a:ext cx="8128000" cy="888470"/>
          </a:xfrm>
        </p:spPr>
        <p:txBody>
          <a:bodyPr/>
          <a:lstStyle/>
          <a:p>
            <a:r>
              <a:rPr lang="en-US" sz="1800" dirty="0"/>
              <a:t>The following options apply only where events are being forwarded to EIF:</a:t>
            </a:r>
            <a:br>
              <a:rPr lang="en-US" sz="1800" dirty="0"/>
            </a:br>
            <a:br>
              <a:rPr lang="en-US" sz="1800" b="1" dirty="0"/>
            </a:br>
            <a:endParaRPr lang="en-US" sz="1800" dirty="0">
              <a:latin typeface="+mn-lt"/>
            </a:endParaRPr>
          </a:p>
        </p:txBody>
      </p:sp>
      <p:sp>
        <p:nvSpPr>
          <p:cNvPr id="3" name="Content Placeholder 2">
            <a:extLst>
              <a:ext uri="{FF2B5EF4-FFF2-40B4-BE49-F238E27FC236}">
                <a16:creationId xmlns:a16="http://schemas.microsoft.com/office/drawing/2014/main" id="{C6717E15-B55F-4E99-BC39-855DAA0E2A0A}"/>
              </a:ext>
            </a:extLst>
          </p:cNvPr>
          <p:cNvSpPr>
            <a:spLocks noGrp="1"/>
          </p:cNvSpPr>
          <p:nvPr>
            <p:ph idx="1"/>
          </p:nvPr>
        </p:nvSpPr>
        <p:spPr>
          <a:xfrm>
            <a:off x="508000" y="564444"/>
            <a:ext cx="11074400" cy="6098293"/>
          </a:xfrm>
        </p:spPr>
        <p:txBody>
          <a:bodyPr/>
          <a:lstStyle/>
          <a:p>
            <a:pPr>
              <a:buFont typeface="Wingdings" panose="05000000000000000000" pitchFamily="2" charset="2"/>
              <a:buChar char="Ø"/>
            </a:pPr>
            <a:r>
              <a:rPr lang="en-US" b="1" dirty="0" err="1"/>
              <a:t>BufferEvents</a:t>
            </a:r>
            <a:endParaRPr lang="en-US" dirty="0"/>
          </a:p>
          <a:p>
            <a:r>
              <a:rPr lang="en-US" dirty="0"/>
              <a:t>Specifies how event buffering is enabled. The possible values are:</a:t>
            </a:r>
          </a:p>
          <a:p>
            <a:pPr lvl="1">
              <a:buFont typeface="Wingdings" panose="05000000000000000000" pitchFamily="2" charset="2"/>
              <a:buChar char="ü"/>
            </a:pPr>
            <a:r>
              <a:rPr lang="en-US" sz="1800" b="1" dirty="0"/>
              <a:t>YES</a:t>
            </a:r>
            <a:r>
              <a:rPr lang="en-US" sz="1800" dirty="0"/>
              <a:t> - Stores events in the file that is specified by the </a:t>
            </a:r>
            <a:r>
              <a:rPr lang="en-US" sz="1800" dirty="0" err="1"/>
              <a:t>BufEvtPath</a:t>
            </a:r>
            <a:r>
              <a:rPr lang="en-US" sz="1800" dirty="0"/>
              <a:t> option (This value is the default).</a:t>
            </a:r>
          </a:p>
          <a:p>
            <a:pPr lvl="1">
              <a:buFont typeface="Wingdings" panose="05000000000000000000" pitchFamily="2" charset="2"/>
              <a:buChar char="ü"/>
            </a:pPr>
            <a:r>
              <a:rPr lang="en-US" sz="1800" b="1" dirty="0"/>
              <a:t>MEMORY_ONLY</a:t>
            </a:r>
            <a:r>
              <a:rPr lang="en-US" sz="1800" dirty="0"/>
              <a:t> - Buffers events in memory.</a:t>
            </a:r>
          </a:p>
          <a:p>
            <a:pPr lvl="1">
              <a:buFont typeface="Wingdings" panose="05000000000000000000" pitchFamily="2" charset="2"/>
              <a:buChar char="ü"/>
            </a:pPr>
            <a:r>
              <a:rPr lang="en-US" sz="1800" b="1" dirty="0"/>
              <a:t>NO</a:t>
            </a:r>
            <a:r>
              <a:rPr lang="en-US" sz="1800" dirty="0"/>
              <a:t> - Does not store or buffer events.</a:t>
            </a:r>
          </a:p>
          <a:p>
            <a:pPr>
              <a:buFont typeface="Wingdings" panose="05000000000000000000" pitchFamily="2" charset="2"/>
              <a:buChar char="Ø"/>
            </a:pPr>
            <a:r>
              <a:rPr lang="en-US" b="1" dirty="0" err="1"/>
              <a:t>BufEvtPath</a:t>
            </a:r>
            <a:br>
              <a:rPr lang="en-US" dirty="0"/>
            </a:br>
            <a:r>
              <a:rPr lang="en-US" dirty="0"/>
              <a:t>Specifies the full path name of the agent cache file. If this path is not mentioned the default is:</a:t>
            </a:r>
            <a:br>
              <a:rPr lang="en-US" dirty="0"/>
            </a:br>
            <a:r>
              <a:rPr lang="en-US" dirty="0"/>
              <a:t>UNIX systems: For more information/</a:t>
            </a:r>
            <a:r>
              <a:rPr lang="en-US" dirty="0" err="1"/>
              <a:t>etc</a:t>
            </a:r>
            <a:r>
              <a:rPr lang="en-US" dirty="0"/>
              <a:t>/Tivoli/</a:t>
            </a:r>
            <a:r>
              <a:rPr lang="en-US" dirty="0" err="1"/>
              <a:t>tec</a:t>
            </a:r>
            <a:r>
              <a:rPr lang="en-US" dirty="0"/>
              <a:t>/cache</a:t>
            </a:r>
            <a:br>
              <a:rPr lang="en-US" dirty="0"/>
            </a:br>
            <a:r>
              <a:rPr lang="en-US" dirty="0"/>
              <a:t>Windows systems: \</a:t>
            </a:r>
            <a:r>
              <a:rPr lang="en-US" dirty="0" err="1"/>
              <a:t>etc</a:t>
            </a:r>
            <a:r>
              <a:rPr lang="en-US" dirty="0"/>
              <a:t>\Tivoli\</a:t>
            </a:r>
            <a:r>
              <a:rPr lang="en-US" dirty="0" err="1"/>
              <a:t>tec</a:t>
            </a:r>
            <a:r>
              <a:rPr lang="en-US" dirty="0"/>
              <a:t>\cache</a:t>
            </a:r>
            <a:br>
              <a:rPr lang="en-US" dirty="0"/>
            </a:br>
            <a:br>
              <a:rPr lang="en-US" dirty="0"/>
            </a:br>
            <a:r>
              <a:rPr lang="en-US" dirty="0"/>
              <a:t>If events are being forwarded to more than one server, a </a:t>
            </a:r>
            <a:r>
              <a:rPr lang="en-US" i="1" dirty="0" err="1"/>
              <a:t>BufEvtPath</a:t>
            </a:r>
            <a:r>
              <a:rPr lang="en-US" dirty="0"/>
              <a:t> value must be specified for each forwarding channel. An index number is appended to the </a:t>
            </a:r>
            <a:r>
              <a:rPr lang="en-US" i="1" dirty="0" err="1"/>
              <a:t>BufEvtPath</a:t>
            </a:r>
            <a:r>
              <a:rPr lang="en-US" dirty="0"/>
              <a:t> name for each additional entry. For example, use </a:t>
            </a:r>
            <a:r>
              <a:rPr lang="en-US" i="1" dirty="0"/>
              <a:t>BufEvtPath1</a:t>
            </a:r>
            <a:r>
              <a:rPr lang="en-US" dirty="0"/>
              <a:t> to indicate the path name of the agent cache file for forwarding to the first additional server. The value that is set in each </a:t>
            </a:r>
            <a:r>
              <a:rPr lang="en-US" i="1" dirty="0" err="1"/>
              <a:t>BufEvtPath</a:t>
            </a:r>
            <a:r>
              <a:rPr lang="en-US" dirty="0"/>
              <a:t> must be unique.</a:t>
            </a:r>
          </a:p>
          <a:p>
            <a:pPr marL="0" indent="0">
              <a:buNone/>
            </a:pPr>
            <a:br>
              <a:rPr lang="en-US" dirty="0"/>
            </a:br>
            <a:endParaRPr lang="en-US" dirty="0"/>
          </a:p>
        </p:txBody>
      </p:sp>
    </p:spTree>
    <p:extLst>
      <p:ext uri="{BB962C8B-B14F-4D97-AF65-F5344CB8AC3E}">
        <p14:creationId xmlns:p14="http://schemas.microsoft.com/office/powerpoint/2010/main" val="127117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8597-3AFE-4388-9912-3580C8B129E5}"/>
              </a:ext>
            </a:extLst>
          </p:cNvPr>
          <p:cNvSpPr>
            <a:spLocks noGrp="1"/>
          </p:cNvSpPr>
          <p:nvPr>
            <p:ph type="title"/>
          </p:nvPr>
        </p:nvSpPr>
        <p:spPr>
          <a:xfrm>
            <a:off x="508000" y="251707"/>
            <a:ext cx="8128000" cy="798159"/>
          </a:xfrm>
        </p:spPr>
        <p:txBody>
          <a:bodyPr/>
          <a:lstStyle/>
          <a:p>
            <a:pPr marL="285750" indent="-285750">
              <a:buFont typeface="Wingdings" panose="05000000000000000000" pitchFamily="2" charset="2"/>
              <a:buChar char="Ø"/>
            </a:pPr>
            <a:r>
              <a:rPr lang="en-US" sz="1800" dirty="0" err="1">
                <a:latin typeface="+mn-lt"/>
              </a:rPr>
              <a:t>BufEvtMaxSize</a:t>
            </a:r>
            <a:endParaRPr lang="en-US" sz="1800" dirty="0">
              <a:latin typeface="+mn-lt"/>
            </a:endParaRPr>
          </a:p>
        </p:txBody>
      </p:sp>
      <p:sp>
        <p:nvSpPr>
          <p:cNvPr id="3" name="Content Placeholder 2">
            <a:extLst>
              <a:ext uri="{FF2B5EF4-FFF2-40B4-BE49-F238E27FC236}">
                <a16:creationId xmlns:a16="http://schemas.microsoft.com/office/drawing/2014/main" id="{3B4AC284-B33B-4EE8-A66C-0B67379B35C8}"/>
              </a:ext>
            </a:extLst>
          </p:cNvPr>
          <p:cNvSpPr>
            <a:spLocks noGrp="1"/>
          </p:cNvSpPr>
          <p:nvPr>
            <p:ph idx="1"/>
          </p:nvPr>
        </p:nvSpPr>
        <p:spPr>
          <a:xfrm>
            <a:off x="508000" y="1049866"/>
            <a:ext cx="11074400" cy="5122333"/>
          </a:xfrm>
        </p:spPr>
        <p:txBody>
          <a:bodyPr/>
          <a:lstStyle/>
          <a:p>
            <a:pPr marL="0" indent="0">
              <a:buNone/>
            </a:pPr>
            <a:r>
              <a:rPr lang="en-US" dirty="0"/>
              <a:t>Specifies the maximum size, in KB, of the agent cache file. The default value is 64. The cache file stores events on disk when the </a:t>
            </a:r>
            <a:r>
              <a:rPr lang="en-US" i="1" dirty="0" err="1"/>
              <a:t>BufferEvents</a:t>
            </a:r>
            <a:r>
              <a:rPr lang="en-US" dirty="0"/>
              <a:t> option is set to Yes. The minimum size for the file is 8 KB. File sizes specified less that this level is ignored, and 8 KB is used. There is no upper limit to the value you specify for the maximum file size.</a:t>
            </a:r>
            <a:endParaRPr lang="en-US" dirty="0">
              <a:hlinkClick r:id="rId2"/>
            </a:endParaRPr>
          </a:p>
          <a:p>
            <a:endParaRPr lang="en-US" dirty="0"/>
          </a:p>
          <a:p>
            <a:endParaRPr lang="en-US" dirty="0"/>
          </a:p>
          <a:p>
            <a:pPr>
              <a:buFont typeface="Wingdings" panose="05000000000000000000" pitchFamily="2" charset="2"/>
              <a:buChar char="Ø"/>
            </a:pPr>
            <a:r>
              <a:rPr lang="en-US" dirty="0" err="1"/>
              <a:t>SubnodeName</a:t>
            </a:r>
            <a:endParaRPr lang="en-US" dirty="0"/>
          </a:p>
          <a:p>
            <a:pPr marL="0" indent="0">
              <a:buNone/>
            </a:pPr>
            <a:r>
              <a:rPr lang="en-US" dirty="0"/>
              <a:t>A string value that can be used to override the default name that is assigned to a monitoring profile </a:t>
            </a:r>
            <a:r>
              <a:rPr lang="en-US" dirty="0" err="1"/>
              <a:t>subnode</a:t>
            </a:r>
            <a:r>
              <a:rPr lang="en-US" dirty="0"/>
              <a:t>. By default the </a:t>
            </a:r>
            <a:r>
              <a:rPr lang="en-US" dirty="0" err="1"/>
              <a:t>subnode</a:t>
            </a:r>
            <a:r>
              <a:rPr lang="en-US" dirty="0"/>
              <a:t> name that is assigned to a monitoring profile corresponds to the base name of the configuration file that is used for that profile. Using this setting a different </a:t>
            </a:r>
            <a:r>
              <a:rPr lang="en-US" dirty="0" err="1"/>
              <a:t>subnode</a:t>
            </a:r>
            <a:r>
              <a:rPr lang="en-US" dirty="0"/>
              <a:t> name can be assigned.</a:t>
            </a:r>
          </a:p>
          <a:p>
            <a:pPr marL="0" indent="0">
              <a:buNone/>
            </a:pPr>
            <a:endParaRPr lang="en-US" dirty="0"/>
          </a:p>
          <a:p>
            <a:pPr marL="0" indent="0">
              <a:buNone/>
            </a:pPr>
            <a:r>
              <a:rPr lang="en-US" dirty="0">
                <a:hlinkClick r:id="rId2"/>
              </a:rPr>
              <a:t>https://www.ibm.com/support/knowledgecenter/SS4EKN_7.2.0/com.ibm.itm.doc_6.3/logfile/klo_conffile.htm</a:t>
            </a:r>
            <a:endParaRPr lang="en-US" dirty="0"/>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7115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42CB-266B-44E1-B82A-95C5AC3D16B1}"/>
              </a:ext>
            </a:extLst>
          </p:cNvPr>
          <p:cNvSpPr>
            <a:spLocks noGrp="1"/>
          </p:cNvSpPr>
          <p:nvPr>
            <p:ph type="title"/>
          </p:nvPr>
        </p:nvSpPr>
        <p:spPr>
          <a:xfrm>
            <a:off x="508000" y="195263"/>
            <a:ext cx="8128000" cy="679380"/>
          </a:xfrm>
        </p:spPr>
        <p:txBody>
          <a:bodyPr/>
          <a:lstStyle/>
          <a:p>
            <a:r>
              <a:rPr lang="en-US" dirty="0"/>
              <a:t>Log File Attributes</a:t>
            </a:r>
          </a:p>
        </p:txBody>
      </p:sp>
      <p:sp>
        <p:nvSpPr>
          <p:cNvPr id="3" name="Content Placeholder 2">
            <a:extLst>
              <a:ext uri="{FF2B5EF4-FFF2-40B4-BE49-F238E27FC236}">
                <a16:creationId xmlns:a16="http://schemas.microsoft.com/office/drawing/2014/main" id="{35773700-DE28-4295-B323-C05C1641A1F3}"/>
              </a:ext>
            </a:extLst>
          </p:cNvPr>
          <p:cNvSpPr>
            <a:spLocks noGrp="1"/>
          </p:cNvSpPr>
          <p:nvPr>
            <p:ph idx="1"/>
          </p:nvPr>
        </p:nvSpPr>
        <p:spPr>
          <a:xfrm>
            <a:off x="508000" y="874643"/>
            <a:ext cx="11074400" cy="5297557"/>
          </a:xfrm>
        </p:spPr>
        <p:txBody>
          <a:bodyPr/>
          <a:lstStyle/>
          <a:p>
            <a:pPr marL="0" indent="0">
              <a:buNone/>
            </a:pPr>
            <a:r>
              <a:rPr lang="en-US" dirty="0"/>
              <a:t>The following list contains information about each attribute in the LogfileEvents </a:t>
            </a:r>
            <a:br>
              <a:rPr lang="en-US" dirty="0"/>
            </a:br>
            <a:r>
              <a:rPr lang="en-US" dirty="0"/>
              <a:t>attribute group:</a:t>
            </a:r>
          </a:p>
          <a:p>
            <a:pPr marL="0" indent="0">
              <a:buNone/>
            </a:pPr>
            <a:r>
              <a:rPr lang="en-US" b="1" u="sng" dirty="0"/>
              <a:t>Node attribute</a:t>
            </a:r>
            <a:r>
              <a:rPr lang="en-US" b="1" dirty="0"/>
              <a:t>: This attribute is a key attribute.</a:t>
            </a:r>
          </a:p>
          <a:p>
            <a:pPr marL="227012" lvl="1" indent="0">
              <a:buNone/>
            </a:pPr>
            <a:r>
              <a:rPr lang="en-US" sz="1800" b="1" dirty="0"/>
              <a:t>Description</a:t>
            </a:r>
            <a:endParaRPr lang="en-US" sz="1800" dirty="0"/>
          </a:p>
          <a:p>
            <a:pPr lvl="1">
              <a:buFont typeface="Arial" panose="020B0604020202020204" pitchFamily="34" charset="0"/>
              <a:buChar char="•"/>
            </a:pPr>
            <a:r>
              <a:rPr lang="en-US" sz="1800" dirty="0"/>
              <a:t>The managed system name of the agent.</a:t>
            </a:r>
          </a:p>
          <a:p>
            <a:pPr marL="227012" lvl="1" indent="0">
              <a:buNone/>
            </a:pPr>
            <a:r>
              <a:rPr lang="en-US" sz="1800" b="1" dirty="0"/>
              <a:t>Type </a:t>
            </a:r>
            <a:endParaRPr lang="en-US" sz="1800" dirty="0"/>
          </a:p>
          <a:p>
            <a:pPr lvl="1">
              <a:buFont typeface="Arial" panose="020B0604020202020204" pitchFamily="34" charset="0"/>
              <a:buChar char="•"/>
            </a:pPr>
            <a:r>
              <a:rPr lang="en-US" sz="1800" dirty="0"/>
              <a:t>String</a:t>
            </a:r>
          </a:p>
          <a:p>
            <a:pPr marL="227012" lvl="1" indent="0">
              <a:buNone/>
            </a:pPr>
            <a:r>
              <a:rPr lang="en-US" sz="1800" b="1" dirty="0"/>
              <a:t>Source</a:t>
            </a:r>
            <a:endParaRPr lang="en-US" sz="1800" dirty="0"/>
          </a:p>
          <a:p>
            <a:pPr lvl="1">
              <a:buFont typeface="Arial" panose="020B0604020202020204" pitchFamily="34" charset="0"/>
              <a:buChar char="•"/>
            </a:pPr>
            <a:r>
              <a:rPr lang="en-US" sz="1800" dirty="0"/>
              <a:t>The source for this attribute is the agent.</a:t>
            </a:r>
          </a:p>
          <a:p>
            <a:pPr marL="0" indent="0">
              <a:buNone/>
            </a:pPr>
            <a:r>
              <a:rPr lang="en-US" b="1" u="sng" dirty="0"/>
              <a:t>Timestamp attribute</a:t>
            </a:r>
            <a:endParaRPr lang="en-US" dirty="0"/>
          </a:p>
          <a:p>
            <a:pPr marL="512762" lvl="1" indent="-285750">
              <a:buFont typeface="Arial" panose="020B0604020202020204" pitchFamily="34" charset="0"/>
              <a:buChar char="•"/>
            </a:pPr>
            <a:r>
              <a:rPr lang="en-US" sz="1800" b="1" dirty="0"/>
              <a:t>Description</a:t>
            </a:r>
            <a:endParaRPr lang="en-US" sz="1800" dirty="0"/>
          </a:p>
          <a:p>
            <a:pPr lvl="1">
              <a:buFont typeface="Arial" panose="020B0604020202020204" pitchFamily="34" charset="0"/>
              <a:buChar char="•"/>
            </a:pPr>
            <a:r>
              <a:rPr lang="en-US" sz="1800" dirty="0"/>
              <a:t>The local time at the agent when the data was collected.</a:t>
            </a:r>
          </a:p>
          <a:p>
            <a:pPr marL="512762" lvl="1" indent="-285750">
              <a:buFont typeface="Arial" panose="020B0604020202020204" pitchFamily="34" charset="0"/>
              <a:buChar char="•"/>
            </a:pPr>
            <a:r>
              <a:rPr lang="en-US" sz="1800" b="1" dirty="0"/>
              <a:t>Type </a:t>
            </a:r>
            <a:endParaRPr lang="en-US" sz="1800" dirty="0"/>
          </a:p>
          <a:p>
            <a:pPr lvl="1">
              <a:buFont typeface="Arial" panose="020B0604020202020204" pitchFamily="34" charset="0"/>
              <a:buChar char="•"/>
            </a:pPr>
            <a:r>
              <a:rPr lang="en-US" sz="1800" dirty="0"/>
              <a:t>String</a:t>
            </a:r>
          </a:p>
          <a:p>
            <a:pPr marL="512762" lvl="1" indent="-285750">
              <a:buFont typeface="Arial" panose="020B0604020202020204" pitchFamily="34" charset="0"/>
              <a:buChar char="•"/>
            </a:pPr>
            <a:r>
              <a:rPr lang="en-US" sz="1800" b="1" dirty="0"/>
              <a:t>Source</a:t>
            </a:r>
            <a:endParaRPr lang="en-US" sz="1800" dirty="0"/>
          </a:p>
          <a:p>
            <a:pPr lvl="1">
              <a:buFont typeface="Arial" panose="020B0604020202020204" pitchFamily="34" charset="0"/>
              <a:buChar char="•"/>
            </a:pPr>
            <a:r>
              <a:rPr lang="en-US" sz="1800" dirty="0"/>
              <a:t>The source for this attribute is the agent.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866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38A5-A94E-495C-B9BF-410313EFAF0D}"/>
              </a:ext>
            </a:extLst>
          </p:cNvPr>
          <p:cNvSpPr>
            <a:spLocks noGrp="1"/>
          </p:cNvSpPr>
          <p:nvPr>
            <p:ph type="title"/>
          </p:nvPr>
        </p:nvSpPr>
        <p:spPr>
          <a:xfrm>
            <a:off x="508000" y="195261"/>
            <a:ext cx="8128000" cy="2282895"/>
          </a:xfrm>
        </p:spPr>
        <p:txBody>
          <a:bodyPr/>
          <a:lstStyle/>
          <a:p>
            <a:r>
              <a:rPr lang="en-US" sz="1800" b="1" u="sng" dirty="0">
                <a:latin typeface="+mn-lt"/>
              </a:rPr>
              <a:t>Class attribute</a:t>
            </a:r>
            <a:r>
              <a:rPr lang="en-US" sz="1800" b="1" dirty="0">
                <a:latin typeface="+mn-lt"/>
              </a:rPr>
              <a:t>: This attribute is a key attribute.</a:t>
            </a:r>
            <a:br>
              <a:rPr lang="en-US" sz="1800" dirty="0">
                <a:latin typeface="+mn-lt"/>
              </a:rPr>
            </a:br>
            <a:r>
              <a:rPr lang="en-US" sz="1800" b="1" dirty="0">
                <a:latin typeface="+mn-lt"/>
              </a:rPr>
              <a:t>Description</a:t>
            </a:r>
            <a:br>
              <a:rPr lang="en-US" sz="1800" dirty="0">
                <a:latin typeface="+mn-lt"/>
              </a:rPr>
            </a:br>
            <a:r>
              <a:rPr lang="en-US" sz="1800" dirty="0">
                <a:latin typeface="+mn-lt"/>
              </a:rPr>
              <a:t>The Class name of the log file event, as defined in the configured format (.fmt) file.</a:t>
            </a:r>
            <a:br>
              <a:rPr lang="en-US" sz="1800" dirty="0">
                <a:latin typeface="+mn-lt"/>
              </a:rPr>
            </a:br>
            <a:r>
              <a:rPr lang="en-US" sz="1800" b="1" dirty="0">
                <a:latin typeface="+mn-lt"/>
              </a:rPr>
              <a:t>Type </a:t>
            </a:r>
            <a:br>
              <a:rPr lang="en-US" sz="1800" dirty="0">
                <a:latin typeface="+mn-lt"/>
              </a:rPr>
            </a:br>
            <a:r>
              <a:rPr lang="en-US" sz="1800" dirty="0">
                <a:latin typeface="+mn-lt"/>
              </a:rPr>
              <a:t>String</a:t>
            </a:r>
            <a:br>
              <a:rPr lang="en-US" sz="1800" dirty="0">
                <a:latin typeface="+mn-lt"/>
              </a:rPr>
            </a:br>
            <a:r>
              <a:rPr lang="en-US" sz="1800" b="1" dirty="0">
                <a:latin typeface="+mn-lt"/>
              </a:rPr>
              <a:t>Source</a:t>
            </a:r>
            <a:br>
              <a:rPr lang="en-US" sz="1800" dirty="0">
                <a:latin typeface="+mn-lt"/>
              </a:rPr>
            </a:br>
            <a:r>
              <a:rPr lang="en-US" sz="1800" dirty="0">
                <a:latin typeface="+mn-lt"/>
              </a:rPr>
              <a:t>The source for this attribute is Log File Data.</a:t>
            </a:r>
            <a:br>
              <a:rPr lang="en-US" sz="1800" dirty="0">
                <a:latin typeface="+mn-lt"/>
              </a:rPr>
            </a:br>
            <a:endParaRPr lang="en-US" sz="1800" dirty="0">
              <a:latin typeface="+mn-lt"/>
            </a:endParaRPr>
          </a:p>
        </p:txBody>
      </p:sp>
      <p:sp>
        <p:nvSpPr>
          <p:cNvPr id="3" name="Content Placeholder 2">
            <a:extLst>
              <a:ext uri="{FF2B5EF4-FFF2-40B4-BE49-F238E27FC236}">
                <a16:creationId xmlns:a16="http://schemas.microsoft.com/office/drawing/2014/main" id="{16B6DE62-5731-4456-8136-ED941DFAFE02}"/>
              </a:ext>
            </a:extLst>
          </p:cNvPr>
          <p:cNvSpPr>
            <a:spLocks noGrp="1"/>
          </p:cNvSpPr>
          <p:nvPr>
            <p:ph idx="1"/>
          </p:nvPr>
        </p:nvSpPr>
        <p:spPr>
          <a:xfrm>
            <a:off x="508000" y="2266121"/>
            <a:ext cx="11074400" cy="3694043"/>
          </a:xfrm>
        </p:spPr>
        <p:txBody>
          <a:bodyPr/>
          <a:lstStyle/>
          <a:p>
            <a:pPr marL="0" indent="0">
              <a:buNone/>
            </a:pPr>
            <a:r>
              <a:rPr lang="en-US" b="1" u="sng" dirty="0" err="1"/>
              <a:t>Logname</a:t>
            </a:r>
            <a:r>
              <a:rPr lang="en-US" b="1" u="sng" dirty="0"/>
              <a:t> attribute</a:t>
            </a:r>
            <a:r>
              <a:rPr lang="en-US" b="1" dirty="0"/>
              <a:t>: This attribute is a key attribute.</a:t>
            </a:r>
            <a:endParaRPr lang="en-US" dirty="0"/>
          </a:p>
          <a:p>
            <a:r>
              <a:rPr lang="en-US" b="1" dirty="0"/>
              <a:t>Description</a:t>
            </a:r>
            <a:endParaRPr lang="en-US" dirty="0"/>
          </a:p>
          <a:p>
            <a:pPr marL="0" indent="0">
              <a:buNone/>
            </a:pPr>
            <a:r>
              <a:rPr lang="en-US" dirty="0"/>
              <a:t>The name of the log in which the matching record was found.</a:t>
            </a:r>
          </a:p>
          <a:p>
            <a:r>
              <a:rPr lang="en-US" b="1" dirty="0"/>
              <a:t>Type </a:t>
            </a:r>
            <a:endParaRPr lang="en-US" dirty="0"/>
          </a:p>
          <a:p>
            <a:pPr marL="0" indent="0">
              <a:buNone/>
            </a:pPr>
            <a:r>
              <a:rPr lang="en-US" dirty="0"/>
              <a:t>String</a:t>
            </a:r>
          </a:p>
          <a:p>
            <a:r>
              <a:rPr lang="en-US" b="1" dirty="0"/>
              <a:t>Source</a:t>
            </a:r>
            <a:endParaRPr lang="en-US" dirty="0"/>
          </a:p>
          <a:p>
            <a:pPr marL="0" indent="0">
              <a:buNone/>
            </a:pPr>
            <a:r>
              <a:rPr lang="en-US" dirty="0"/>
              <a:t>The source for this attribute is Log File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7060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3EA2-0871-480D-BEB1-45DF05C74F83}"/>
              </a:ext>
            </a:extLst>
          </p:cNvPr>
          <p:cNvSpPr>
            <a:spLocks noGrp="1"/>
          </p:cNvSpPr>
          <p:nvPr>
            <p:ph type="title"/>
          </p:nvPr>
        </p:nvSpPr>
        <p:spPr>
          <a:xfrm>
            <a:off x="508000" y="195263"/>
            <a:ext cx="8128000" cy="2574442"/>
          </a:xfrm>
        </p:spPr>
        <p:txBody>
          <a:bodyPr/>
          <a:lstStyle/>
          <a:p>
            <a:r>
              <a:rPr lang="en-US" sz="1800" b="1" u="sng" dirty="0">
                <a:latin typeface="+mn-lt"/>
              </a:rPr>
              <a:t>CustomSlot1-10 attribute</a:t>
            </a:r>
            <a:br>
              <a:rPr lang="en-US" sz="1800" b="1" u="sng" dirty="0">
                <a:latin typeface="+mn-lt"/>
              </a:rPr>
            </a:br>
            <a:r>
              <a:rPr lang="en-US" sz="1800" b="1" dirty="0">
                <a:latin typeface="+mn-lt"/>
              </a:rPr>
              <a:t>Description</a:t>
            </a:r>
            <a:br>
              <a:rPr lang="en-US" sz="1800" dirty="0">
                <a:latin typeface="+mn-lt"/>
              </a:rPr>
            </a:br>
            <a:r>
              <a:rPr lang="en-US" sz="1800" dirty="0">
                <a:latin typeface="+mn-lt"/>
              </a:rPr>
              <a:t>User-defined slot from the EIF event.</a:t>
            </a:r>
            <a:br>
              <a:rPr lang="en-US" sz="1800" dirty="0">
                <a:latin typeface="+mn-lt"/>
              </a:rPr>
            </a:br>
            <a:r>
              <a:rPr lang="en-US" sz="1800" b="1" dirty="0">
                <a:latin typeface="+mn-lt"/>
              </a:rPr>
              <a:t>Type </a:t>
            </a:r>
            <a:br>
              <a:rPr lang="en-US" sz="1800" dirty="0">
                <a:latin typeface="+mn-lt"/>
              </a:rPr>
            </a:br>
            <a:r>
              <a:rPr lang="en-US" sz="1800" dirty="0">
                <a:latin typeface="+mn-lt"/>
              </a:rPr>
              <a:t>String</a:t>
            </a:r>
            <a:br>
              <a:rPr lang="en-US" sz="1800" dirty="0">
                <a:latin typeface="+mn-lt"/>
              </a:rPr>
            </a:br>
            <a:r>
              <a:rPr lang="en-US" sz="1800" b="1" dirty="0">
                <a:latin typeface="+mn-lt"/>
              </a:rPr>
              <a:t>Source</a:t>
            </a:r>
            <a:br>
              <a:rPr lang="en-US" sz="1800" dirty="0">
                <a:latin typeface="+mn-lt"/>
              </a:rPr>
            </a:br>
            <a:r>
              <a:rPr lang="en-US" sz="1800" dirty="0">
                <a:latin typeface="+mn-lt"/>
              </a:rPr>
              <a:t>The source for this attribute is Log File Data.</a:t>
            </a:r>
            <a:br>
              <a:rPr lang="en-US" sz="1800" dirty="0">
                <a:latin typeface="+mn-lt"/>
              </a:rPr>
            </a:br>
            <a:br>
              <a:rPr lang="en-US" sz="1800" b="1" u="sng" dirty="0">
                <a:latin typeface="+mn-lt"/>
              </a:rPr>
            </a:br>
            <a:endParaRPr lang="en-US" sz="1800" dirty="0">
              <a:latin typeface="+mn-lt"/>
            </a:endParaRPr>
          </a:p>
        </p:txBody>
      </p:sp>
      <p:sp>
        <p:nvSpPr>
          <p:cNvPr id="3" name="Content Placeholder 2">
            <a:extLst>
              <a:ext uri="{FF2B5EF4-FFF2-40B4-BE49-F238E27FC236}">
                <a16:creationId xmlns:a16="http://schemas.microsoft.com/office/drawing/2014/main" id="{B008D665-439D-4474-B4C7-D05FA32DA44F}"/>
              </a:ext>
            </a:extLst>
          </p:cNvPr>
          <p:cNvSpPr>
            <a:spLocks noGrp="1"/>
          </p:cNvSpPr>
          <p:nvPr>
            <p:ph idx="1"/>
          </p:nvPr>
        </p:nvSpPr>
        <p:spPr>
          <a:xfrm>
            <a:off x="508000" y="2398644"/>
            <a:ext cx="11074400" cy="3773556"/>
          </a:xfrm>
        </p:spPr>
        <p:txBody>
          <a:bodyPr/>
          <a:lstStyle/>
          <a:p>
            <a:pPr marL="0" indent="0">
              <a:buNone/>
            </a:pPr>
            <a:r>
              <a:rPr lang="en-US" b="1" u="sng" dirty="0"/>
              <a:t>Occurrence Count attribute</a:t>
            </a:r>
            <a:endParaRPr lang="en-US" dirty="0"/>
          </a:p>
          <a:p>
            <a:r>
              <a:rPr lang="en-US" b="1" dirty="0"/>
              <a:t>Description</a:t>
            </a:r>
            <a:endParaRPr lang="en-US" dirty="0"/>
          </a:p>
          <a:p>
            <a:pPr marL="0" indent="0">
              <a:buNone/>
            </a:pPr>
            <a:r>
              <a:rPr lang="en-US" dirty="0"/>
              <a:t>The number of times this event occurred over the current flood control summary interval.</a:t>
            </a:r>
          </a:p>
          <a:p>
            <a:r>
              <a:rPr lang="en-US" b="1" dirty="0"/>
              <a:t>Type </a:t>
            </a:r>
            <a:endParaRPr lang="en-US" dirty="0"/>
          </a:p>
          <a:p>
            <a:pPr lvl="1">
              <a:buFont typeface="Wingdings" panose="05000000000000000000" pitchFamily="2" charset="2"/>
              <a:buChar char="ü"/>
            </a:pPr>
            <a:r>
              <a:rPr lang="en-US" sz="1800" dirty="0"/>
              <a:t>Integer (32-bit gauge) with enumerated values. The strings are displayed in the Tivoli Enterprise Portal. The warehouse and queries return the values that are shown in parentheses. The following values are defined:</a:t>
            </a:r>
          </a:p>
          <a:p>
            <a:pPr lvl="1">
              <a:buFont typeface="Wingdings" panose="05000000000000000000" pitchFamily="2" charset="2"/>
              <a:buChar char="ü"/>
            </a:pPr>
            <a:r>
              <a:rPr lang="en-US" sz="1800" dirty="0"/>
              <a:t>Value Exceeds Maximum (2147483647)</a:t>
            </a:r>
          </a:p>
          <a:p>
            <a:pPr lvl="1">
              <a:buFont typeface="Wingdings" panose="05000000000000000000" pitchFamily="2" charset="2"/>
              <a:buChar char="ü"/>
            </a:pPr>
            <a:r>
              <a:rPr lang="en-US" sz="1800" dirty="0"/>
              <a:t>Value Exceeds Minimum (-2147483648)</a:t>
            </a:r>
          </a:p>
          <a:p>
            <a:pPr lvl="1">
              <a:buFont typeface="Wingdings" panose="05000000000000000000" pitchFamily="2" charset="2"/>
              <a:buChar char="ü"/>
            </a:pPr>
            <a:r>
              <a:rPr lang="en-US" sz="1800" dirty="0"/>
              <a:t>Any other value is the value that is returned by the agent in the Tivoli Enterprise Portal.</a:t>
            </a:r>
          </a:p>
          <a:p>
            <a:r>
              <a:rPr lang="en-US" b="1" dirty="0"/>
              <a:t>Source</a:t>
            </a:r>
            <a:endParaRPr lang="en-US" dirty="0"/>
          </a:p>
          <a:p>
            <a:pPr marL="0" indent="0">
              <a:buNone/>
            </a:pPr>
            <a:r>
              <a:rPr lang="en-US" dirty="0"/>
              <a:t>The source for this attribute is derived: </a:t>
            </a:r>
            <a:r>
              <a:rPr lang="en-US" dirty="0" err="1"/>
              <a:t>occurrenceCount</a:t>
            </a:r>
            <a:r>
              <a:rPr lang="en-US" dirty="0"/>
              <a:t>().</a:t>
            </a:r>
          </a:p>
          <a:p>
            <a:endParaRPr lang="en-US" dirty="0"/>
          </a:p>
        </p:txBody>
      </p:sp>
    </p:spTree>
    <p:extLst>
      <p:ext uri="{BB962C8B-B14F-4D97-AF65-F5344CB8AC3E}">
        <p14:creationId xmlns:p14="http://schemas.microsoft.com/office/powerpoint/2010/main" val="214708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7BB7-43C0-43DA-BF49-30F44B429E85}"/>
              </a:ext>
            </a:extLst>
          </p:cNvPr>
          <p:cNvSpPr>
            <a:spLocks noGrp="1"/>
          </p:cNvSpPr>
          <p:nvPr>
            <p:ph type="title"/>
          </p:nvPr>
        </p:nvSpPr>
        <p:spPr>
          <a:xfrm>
            <a:off x="508000" y="195262"/>
            <a:ext cx="8649252" cy="4191208"/>
          </a:xfrm>
        </p:spPr>
        <p:txBody>
          <a:bodyPr/>
          <a:lstStyle/>
          <a:p>
            <a:r>
              <a:rPr lang="en-US" sz="1800" b="1" u="sng" dirty="0">
                <a:latin typeface="+mn-lt"/>
              </a:rPr>
              <a:t>Event Type attribute</a:t>
            </a:r>
            <a:br>
              <a:rPr lang="en-US" sz="1800" dirty="0">
                <a:latin typeface="+mn-lt"/>
              </a:rPr>
            </a:br>
            <a:r>
              <a:rPr lang="en-US" sz="1800" b="1" dirty="0">
                <a:latin typeface="+mn-lt"/>
              </a:rPr>
              <a:t>Description</a:t>
            </a:r>
            <a:br>
              <a:rPr lang="en-US" sz="1800" dirty="0">
                <a:latin typeface="+mn-lt"/>
              </a:rPr>
            </a:br>
            <a:r>
              <a:rPr lang="en-US" sz="1800" dirty="0">
                <a:latin typeface="+mn-lt"/>
              </a:rPr>
              <a:t>A flag indicating whether the current event is a flood control summary event.</a:t>
            </a:r>
            <a:br>
              <a:rPr lang="en-US" sz="1800" dirty="0">
                <a:latin typeface="+mn-lt"/>
              </a:rPr>
            </a:br>
            <a:r>
              <a:rPr lang="en-US" sz="1800" b="1" dirty="0">
                <a:latin typeface="+mn-lt"/>
              </a:rPr>
              <a:t>Type </a:t>
            </a:r>
            <a:br>
              <a:rPr lang="en-US" sz="1800" dirty="0">
                <a:latin typeface="+mn-lt"/>
              </a:rPr>
            </a:br>
            <a:r>
              <a:rPr lang="en-US" sz="1800" dirty="0">
                <a:latin typeface="+mn-lt"/>
              </a:rPr>
              <a:t>Integer (32-bit numeric property) with enumerated values. The strings are displayed in the Tivoli Enterprise Portal. The warehouse and queries return the values that are shown in parentheses. The following values are defined:</a:t>
            </a:r>
            <a:br>
              <a:rPr lang="en-US" sz="1800" dirty="0">
                <a:latin typeface="+mn-lt"/>
              </a:rPr>
            </a:br>
            <a:r>
              <a:rPr lang="en-US" sz="1800" dirty="0">
                <a:latin typeface="+mn-lt"/>
              </a:rPr>
              <a:t>Event (0)</a:t>
            </a:r>
            <a:br>
              <a:rPr lang="en-US" sz="1800" dirty="0">
                <a:latin typeface="+mn-lt"/>
              </a:rPr>
            </a:br>
            <a:r>
              <a:rPr lang="en-US" sz="1800" dirty="0">
                <a:latin typeface="+mn-lt"/>
              </a:rPr>
              <a:t>Summary Event (1)</a:t>
            </a:r>
            <a:br>
              <a:rPr lang="en-US" sz="1800" dirty="0">
                <a:latin typeface="+mn-lt"/>
              </a:rPr>
            </a:br>
            <a:r>
              <a:rPr lang="en-US" sz="1800" dirty="0">
                <a:latin typeface="+mn-lt"/>
              </a:rPr>
              <a:t>Any other value is the value that is returned by the agent in the Tivoli Enterprise Portal.</a:t>
            </a:r>
            <a:br>
              <a:rPr lang="en-US" sz="1800" dirty="0">
                <a:latin typeface="+mn-lt"/>
              </a:rPr>
            </a:br>
            <a:r>
              <a:rPr lang="en-US" sz="1800" b="1" dirty="0">
                <a:latin typeface="+mn-lt"/>
              </a:rPr>
              <a:t>Source</a:t>
            </a:r>
            <a:br>
              <a:rPr lang="en-US" sz="1800" dirty="0">
                <a:latin typeface="+mn-lt"/>
              </a:rPr>
            </a:br>
            <a:r>
              <a:rPr lang="en-US" sz="1800" dirty="0">
                <a:latin typeface="+mn-lt"/>
              </a:rPr>
              <a:t>The source for this attribute is derived: isSummaryEvent().</a:t>
            </a:r>
            <a:br>
              <a:rPr lang="en-US" sz="1800" dirty="0">
                <a:latin typeface="+mn-lt"/>
              </a:rPr>
            </a:br>
            <a:endParaRPr lang="en-US" sz="1800" dirty="0">
              <a:latin typeface="+mn-lt"/>
            </a:endParaRPr>
          </a:p>
        </p:txBody>
      </p:sp>
      <p:sp>
        <p:nvSpPr>
          <p:cNvPr id="3" name="Content Placeholder 2">
            <a:extLst>
              <a:ext uri="{FF2B5EF4-FFF2-40B4-BE49-F238E27FC236}">
                <a16:creationId xmlns:a16="http://schemas.microsoft.com/office/drawing/2014/main" id="{2006B43F-EBB8-4875-858D-80FFC83FD8F8}"/>
              </a:ext>
            </a:extLst>
          </p:cNvPr>
          <p:cNvSpPr>
            <a:spLocks noGrp="1"/>
          </p:cNvSpPr>
          <p:nvPr>
            <p:ph idx="1"/>
          </p:nvPr>
        </p:nvSpPr>
        <p:spPr>
          <a:xfrm>
            <a:off x="508000" y="4028661"/>
            <a:ext cx="11074400" cy="2143539"/>
          </a:xfrm>
        </p:spPr>
        <p:txBody>
          <a:bodyPr/>
          <a:lstStyle/>
          <a:p>
            <a:pPr marL="0" indent="0">
              <a:buNone/>
            </a:pPr>
            <a:r>
              <a:rPr lang="en-US" b="1" u="sng" dirty="0"/>
              <a:t>CustomInteger1-3 attribute</a:t>
            </a:r>
            <a:endParaRPr lang="en-US" dirty="0"/>
          </a:p>
          <a:p>
            <a:r>
              <a:rPr lang="en-US" b="1" dirty="0"/>
              <a:t>Description</a:t>
            </a:r>
            <a:endParaRPr lang="en-US" dirty="0"/>
          </a:p>
          <a:p>
            <a:pPr marL="0" indent="0">
              <a:buNone/>
            </a:pPr>
            <a:r>
              <a:rPr lang="en-US" dirty="0"/>
              <a:t>User-defined slot with integral type from the EIF event.</a:t>
            </a:r>
          </a:p>
          <a:p>
            <a:r>
              <a:rPr lang="en-US" b="1" dirty="0"/>
              <a:t>Type </a:t>
            </a:r>
            <a:endParaRPr lang="en-US" dirty="0"/>
          </a:p>
          <a:p>
            <a:pPr marL="0" indent="0">
              <a:buNone/>
            </a:pPr>
            <a:r>
              <a:rPr lang="en-US" dirty="0"/>
              <a:t>Integer (64-bit gauge) with enumerated values. The strings are displayed in the Tivoli Enterprise Portal. The warehouse and queries return the values that are shown in parentheses. </a:t>
            </a:r>
          </a:p>
          <a:p>
            <a:pPr marL="0" indent="0">
              <a:buNone/>
            </a:pPr>
            <a:endParaRPr lang="en-US" dirty="0"/>
          </a:p>
          <a:p>
            <a:endParaRPr lang="en-US" dirty="0"/>
          </a:p>
        </p:txBody>
      </p:sp>
    </p:spTree>
    <p:extLst>
      <p:ext uri="{BB962C8B-B14F-4D97-AF65-F5344CB8AC3E}">
        <p14:creationId xmlns:p14="http://schemas.microsoft.com/office/powerpoint/2010/main" val="1246047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B27B-66E0-4B2E-82B9-9673731F8B4D}"/>
              </a:ext>
            </a:extLst>
          </p:cNvPr>
          <p:cNvSpPr>
            <a:spLocks noGrp="1"/>
          </p:cNvSpPr>
          <p:nvPr>
            <p:ph type="title"/>
          </p:nvPr>
        </p:nvSpPr>
        <p:spPr>
          <a:xfrm>
            <a:off x="508000" y="314532"/>
            <a:ext cx="8128000" cy="1925085"/>
          </a:xfrm>
        </p:spPr>
        <p:txBody>
          <a:bodyPr/>
          <a:lstStyle/>
          <a:p>
            <a:pPr lvl="0"/>
            <a:r>
              <a:rPr lang="en-US" sz="1800" dirty="0">
                <a:latin typeface="+mn-lt"/>
              </a:rPr>
              <a:t>Value Exceeds Maximum (9223372036854775807) and Value Exceeds Minimum (-9223372036854775808)</a:t>
            </a:r>
            <a:br>
              <a:rPr lang="en-US" sz="1800" dirty="0">
                <a:latin typeface="+mn-lt"/>
              </a:rPr>
            </a:br>
            <a:r>
              <a:rPr lang="en-US" sz="1800" dirty="0">
                <a:latin typeface="+mn-lt"/>
              </a:rPr>
              <a:t>Any other value is the value that is returned by the agent in the Tivoli Enterprise Portal.</a:t>
            </a:r>
            <a:br>
              <a:rPr lang="en-US" sz="1800" dirty="0">
                <a:latin typeface="+mn-lt"/>
              </a:rPr>
            </a:br>
            <a:r>
              <a:rPr lang="en-US" sz="1800" b="1" dirty="0">
                <a:latin typeface="+mn-lt"/>
              </a:rPr>
              <a:t>Source</a:t>
            </a:r>
            <a:br>
              <a:rPr lang="en-US" sz="1800" dirty="0">
                <a:latin typeface="+mn-lt"/>
              </a:rPr>
            </a:br>
            <a:r>
              <a:rPr lang="en-US" sz="1800" dirty="0">
                <a:latin typeface="+mn-lt"/>
              </a:rPr>
              <a:t>The source for this attribute is Log File Data.</a:t>
            </a:r>
            <a:br>
              <a:rPr lang="en-US" sz="1800" dirty="0">
                <a:latin typeface="+mn-lt"/>
              </a:rPr>
            </a:br>
            <a:endParaRPr lang="en-US" sz="1800" dirty="0">
              <a:latin typeface="+mn-lt"/>
            </a:endParaRPr>
          </a:p>
        </p:txBody>
      </p:sp>
      <p:sp>
        <p:nvSpPr>
          <p:cNvPr id="3" name="Content Placeholder 2">
            <a:extLst>
              <a:ext uri="{FF2B5EF4-FFF2-40B4-BE49-F238E27FC236}">
                <a16:creationId xmlns:a16="http://schemas.microsoft.com/office/drawing/2014/main" id="{E81E0A48-608A-4697-9375-51E912BE6FA3}"/>
              </a:ext>
            </a:extLst>
          </p:cNvPr>
          <p:cNvSpPr>
            <a:spLocks noGrp="1"/>
          </p:cNvSpPr>
          <p:nvPr>
            <p:ph idx="1"/>
          </p:nvPr>
        </p:nvSpPr>
        <p:spPr>
          <a:xfrm>
            <a:off x="508000" y="2239616"/>
            <a:ext cx="11074400" cy="3932583"/>
          </a:xfrm>
        </p:spPr>
        <p:txBody>
          <a:bodyPr/>
          <a:lstStyle/>
          <a:p>
            <a:pPr marL="0" indent="0">
              <a:buNone/>
            </a:pPr>
            <a:endParaRPr lang="en-US" dirty="0"/>
          </a:p>
          <a:p>
            <a:pPr marL="0" indent="0">
              <a:buNone/>
            </a:pPr>
            <a:r>
              <a:rPr lang="en-US" dirty="0">
                <a:hlinkClick r:id="rId2"/>
              </a:rPr>
              <a:t>https://www.ibm.com/support/knowledgecenter/SS4EKN_7.2.0/com.ibm.itm.doc_6.3/logfile/fac_attributes_descriptions.htm#attr_group_KLOLOGEVTS</a:t>
            </a:r>
            <a:endParaRPr lang="en-US" dirty="0"/>
          </a:p>
          <a:p>
            <a:pPr marL="0" indent="0">
              <a:buNone/>
            </a:pPr>
            <a:endParaRPr lang="en-US" dirty="0"/>
          </a:p>
        </p:txBody>
      </p:sp>
    </p:spTree>
    <p:extLst>
      <p:ext uri="{BB962C8B-B14F-4D97-AF65-F5344CB8AC3E}">
        <p14:creationId xmlns:p14="http://schemas.microsoft.com/office/powerpoint/2010/main" val="1037208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A66D-D416-4CC9-A63A-2D758AB3FD99}"/>
              </a:ext>
            </a:extLst>
          </p:cNvPr>
          <p:cNvSpPr>
            <a:spLocks noGrp="1"/>
          </p:cNvSpPr>
          <p:nvPr>
            <p:ph type="title"/>
          </p:nvPr>
        </p:nvSpPr>
        <p:spPr>
          <a:xfrm>
            <a:off x="508000" y="195263"/>
            <a:ext cx="8128000" cy="586615"/>
          </a:xfrm>
        </p:spPr>
        <p:txBody>
          <a:bodyPr/>
          <a:lstStyle/>
          <a:p>
            <a:r>
              <a:rPr lang="en-US" dirty="0"/>
              <a:t>Format File</a:t>
            </a:r>
          </a:p>
        </p:txBody>
      </p:sp>
      <p:sp>
        <p:nvSpPr>
          <p:cNvPr id="3" name="Content Placeholder 2">
            <a:extLst>
              <a:ext uri="{FF2B5EF4-FFF2-40B4-BE49-F238E27FC236}">
                <a16:creationId xmlns:a16="http://schemas.microsoft.com/office/drawing/2014/main" id="{3E744504-CC64-40ED-9685-5BDE951A556E}"/>
              </a:ext>
            </a:extLst>
          </p:cNvPr>
          <p:cNvSpPr>
            <a:spLocks noGrp="1"/>
          </p:cNvSpPr>
          <p:nvPr>
            <p:ph idx="1"/>
          </p:nvPr>
        </p:nvSpPr>
        <p:spPr>
          <a:xfrm>
            <a:off x="508000" y="781878"/>
            <a:ext cx="11074400" cy="5390322"/>
          </a:xfrm>
        </p:spPr>
        <p:txBody>
          <a:bodyPr/>
          <a:lstStyle/>
          <a:p>
            <a:r>
              <a:rPr lang="en-US" dirty="0"/>
              <a:t>The Tivoli Log File Agent extracts information from system log messages and then </a:t>
            </a:r>
            <a:br>
              <a:rPr lang="en-US" dirty="0"/>
            </a:br>
            <a:r>
              <a:rPr lang="en-US" dirty="0"/>
              <a:t>matches different log messages to event classes. A format file serves as a lookup file for matching log messages to event classes, telling the event class what to read, what to match, and how to format the data.</a:t>
            </a:r>
          </a:p>
          <a:p>
            <a:r>
              <a:rPr lang="en-US" dirty="0"/>
              <a:t>When the format file is used as a lookup file, all format specifications in the file are compared from the beginning to the end of the file. When two classes match or there are multiple matching classes for a message, the first expression from the end that matches is used. If no match is found, the event is discarded. A discarded event is written to the unmatch log if it is defined in the .conf file.</a:t>
            </a:r>
          </a:p>
          <a:p>
            <a:endParaRPr lang="en-US" dirty="0"/>
          </a:p>
          <a:p>
            <a:pPr>
              <a:buFont typeface="Wingdings" panose="05000000000000000000" pitchFamily="2" charset="2"/>
              <a:buChar char="Ø"/>
            </a:pPr>
            <a:r>
              <a:rPr lang="en-US" b="1" dirty="0"/>
              <a:t>Format file specifications</a:t>
            </a:r>
          </a:p>
          <a:p>
            <a:pPr marL="227012" lvl="1" indent="0">
              <a:buNone/>
            </a:pPr>
            <a:r>
              <a:rPr lang="en-US" sz="1800" dirty="0"/>
              <a:t>The format file describes the patterns that the agent looks for to match events in the monitored logs. The format file consists one or more format specifications.</a:t>
            </a:r>
          </a:p>
          <a:p>
            <a:pPr marL="227012" lvl="1" indent="0">
              <a:buNone/>
            </a:pPr>
            <a:r>
              <a:rPr lang="en-US" sz="1800" dirty="0"/>
              <a:t>If we change the format file while an agent instance is running. The file is read by the agent when it starts, and is monitored for changes to its timestamp every 60 seconds thereafter. If the timestamp of the file changes, the agent reinitializes its configuration dynamically, without requiring a restart.</a:t>
            </a:r>
          </a:p>
          <a:p>
            <a:pPr marL="227012" lvl="1" indent="0">
              <a:buNone/>
            </a:pPr>
            <a:endParaRPr lang="en-US" sz="1800" dirty="0"/>
          </a:p>
          <a:p>
            <a:pPr marL="227012" lvl="1" indent="0">
              <a:buNone/>
            </a:pPr>
            <a:endParaRPr lang="en-US" sz="1800" dirty="0"/>
          </a:p>
          <a:p>
            <a:pPr marL="0" indent="0">
              <a:buNone/>
            </a:pPr>
            <a:endParaRPr lang="en-US" sz="2000" dirty="0"/>
          </a:p>
        </p:txBody>
      </p:sp>
    </p:spTree>
    <p:extLst>
      <p:ext uri="{BB962C8B-B14F-4D97-AF65-F5344CB8AC3E}">
        <p14:creationId xmlns:p14="http://schemas.microsoft.com/office/powerpoint/2010/main" val="1805502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36E1-4113-44B5-871D-08CE1C535973}"/>
              </a:ext>
            </a:extLst>
          </p:cNvPr>
          <p:cNvSpPr>
            <a:spLocks noGrp="1"/>
          </p:cNvSpPr>
          <p:nvPr>
            <p:ph type="title"/>
          </p:nvPr>
        </p:nvSpPr>
        <p:spPr>
          <a:xfrm>
            <a:off x="508000" y="195263"/>
            <a:ext cx="8128000" cy="2176876"/>
          </a:xfrm>
        </p:spPr>
        <p:txBody>
          <a:bodyPr/>
          <a:lstStyle/>
          <a:p>
            <a:r>
              <a:rPr lang="en-US" sz="1800" dirty="0">
                <a:latin typeface="+mn-lt"/>
              </a:rPr>
              <a:t>To create new patterns to match an event, use the new regular expression syntax that consists of the following parts:</a:t>
            </a:r>
            <a:br>
              <a:rPr lang="en-US" sz="1800" dirty="0">
                <a:latin typeface="+mn-lt"/>
              </a:rPr>
            </a:br>
            <a:br>
              <a:rPr lang="en-US" sz="1800" dirty="0">
                <a:latin typeface="+mn-lt"/>
              </a:rPr>
            </a:br>
            <a:r>
              <a:rPr lang="en-US" sz="1800" dirty="0">
                <a:latin typeface="+mn-lt"/>
              </a:rPr>
              <a:t>Format header</a:t>
            </a:r>
            <a:br>
              <a:rPr lang="en-US" sz="1800" dirty="0">
                <a:latin typeface="+mn-lt"/>
              </a:rPr>
            </a:br>
            <a:r>
              <a:rPr lang="en-US" sz="1800" dirty="0">
                <a:latin typeface="+mn-lt"/>
              </a:rPr>
              <a:t>Regular expression</a:t>
            </a:r>
            <a:br>
              <a:rPr lang="en-US" sz="1800" dirty="0">
                <a:latin typeface="+mn-lt"/>
              </a:rPr>
            </a:br>
            <a:r>
              <a:rPr lang="en-US" sz="1800" dirty="0">
                <a:latin typeface="+mn-lt"/>
              </a:rPr>
              <a:t>Slot mappings</a:t>
            </a:r>
            <a:br>
              <a:rPr lang="en-US" sz="1800" dirty="0">
                <a:latin typeface="+mn-lt"/>
              </a:rPr>
            </a:br>
            <a:r>
              <a:rPr lang="en-US" sz="1800" dirty="0">
                <a:latin typeface="+mn-lt"/>
              </a:rPr>
              <a:t>End statement</a:t>
            </a:r>
          </a:p>
        </p:txBody>
      </p:sp>
      <p:sp>
        <p:nvSpPr>
          <p:cNvPr id="3" name="Content Placeholder 2">
            <a:extLst>
              <a:ext uri="{FF2B5EF4-FFF2-40B4-BE49-F238E27FC236}">
                <a16:creationId xmlns:a16="http://schemas.microsoft.com/office/drawing/2014/main" id="{11FAC738-61A9-41EB-947A-69D90101F18E}"/>
              </a:ext>
            </a:extLst>
          </p:cNvPr>
          <p:cNvSpPr>
            <a:spLocks noGrp="1"/>
          </p:cNvSpPr>
          <p:nvPr>
            <p:ph idx="1"/>
          </p:nvPr>
        </p:nvSpPr>
        <p:spPr>
          <a:xfrm>
            <a:off x="375477" y="2372139"/>
            <a:ext cx="11405705" cy="3800061"/>
          </a:xfrm>
        </p:spPr>
        <p:txBody>
          <a:bodyPr/>
          <a:lstStyle/>
          <a:p>
            <a:pPr>
              <a:buFont typeface="Wingdings" panose="05000000000000000000" pitchFamily="2" charset="2"/>
              <a:buChar char="Ø"/>
            </a:pPr>
            <a:r>
              <a:rPr lang="en-US" dirty="0"/>
              <a:t> Format Header</a:t>
            </a:r>
          </a:p>
          <a:p>
            <a:pPr marL="0" indent="0">
              <a:buNone/>
            </a:pPr>
            <a:r>
              <a:rPr lang="en-US" dirty="0"/>
              <a:t>It contains the keyword REGEX, this informs the agent that a regular expression is used to match a pattern in log file.</a:t>
            </a:r>
          </a:p>
          <a:p>
            <a:pPr marL="0" indent="0">
              <a:buNone/>
            </a:pPr>
            <a:r>
              <a:rPr lang="en-US" dirty="0"/>
              <a:t>We assign this regular expression to an event class as shown in the following example:</a:t>
            </a:r>
          </a:p>
          <a:p>
            <a:pPr marL="0" indent="0">
              <a:buNone/>
            </a:pPr>
            <a:r>
              <a:rPr lang="en-US" dirty="0"/>
              <a:t>	REGEX </a:t>
            </a:r>
            <a:r>
              <a:rPr lang="en-US" dirty="0" err="1"/>
              <a:t>REExample</a:t>
            </a:r>
            <a:endParaRPr lang="en-US" dirty="0"/>
          </a:p>
          <a:p>
            <a:pPr marL="0" indent="0">
              <a:buNone/>
            </a:pPr>
            <a:r>
              <a:rPr lang="en-US" dirty="0"/>
              <a:t>If you use the special predefined event class *DISCARD* as your event class, any log records matching the associated pattern are discarded, and no events are generated for them. For example:</a:t>
            </a:r>
          </a:p>
          <a:p>
            <a:pPr marL="0" indent="0">
              <a:buNone/>
            </a:pPr>
            <a:r>
              <a:rPr lang="en-US" dirty="0"/>
              <a:t>	REGEX *DISCARD*</a:t>
            </a:r>
          </a:p>
          <a:p>
            <a:pPr marL="0" indent="0">
              <a:buNone/>
            </a:pPr>
            <a:r>
              <a:rPr lang="en-US" dirty="0"/>
              <a:t>You can assign multiple event definitions to either the same event class or to different event classes. The class name is arbitrary and you can use it to indicate the type of event or to group events in various ways.</a:t>
            </a:r>
          </a:p>
          <a:p>
            <a:pPr marL="0" indent="0">
              <a:buNone/>
            </a:pPr>
            <a:endParaRPr lang="en-US" dirty="0"/>
          </a:p>
        </p:txBody>
      </p:sp>
    </p:spTree>
    <p:extLst>
      <p:ext uri="{BB962C8B-B14F-4D97-AF65-F5344CB8AC3E}">
        <p14:creationId xmlns:p14="http://schemas.microsoft.com/office/powerpoint/2010/main" val="403349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20B5-F989-41C6-A1A0-8CEBA23CF8EF}"/>
              </a:ext>
            </a:extLst>
          </p:cNvPr>
          <p:cNvSpPr>
            <a:spLocks noGrp="1"/>
          </p:cNvSpPr>
          <p:nvPr>
            <p:ph type="title"/>
          </p:nvPr>
        </p:nvSpPr>
        <p:spPr>
          <a:xfrm>
            <a:off x="507999" y="195263"/>
            <a:ext cx="8370957" cy="838200"/>
          </a:xfrm>
        </p:spPr>
        <p:txBody>
          <a:bodyPr/>
          <a:lstStyle/>
          <a:p>
            <a:pPr marL="285750" indent="-285750">
              <a:buFont typeface="Arial" panose="020B0604020202020204" pitchFamily="34" charset="0"/>
              <a:buChar char="•"/>
            </a:pPr>
            <a:r>
              <a:rPr lang="en-US" sz="1800" dirty="0">
                <a:latin typeface="+mn-lt"/>
              </a:rPr>
              <a:t>The format content consists of a regular expression on the first line, followed by mappings. Each mapping is shown on a separate line and these mappings</a:t>
            </a:r>
          </a:p>
        </p:txBody>
      </p:sp>
      <p:sp>
        <p:nvSpPr>
          <p:cNvPr id="3" name="Content Placeholder 2">
            <a:extLst>
              <a:ext uri="{FF2B5EF4-FFF2-40B4-BE49-F238E27FC236}">
                <a16:creationId xmlns:a16="http://schemas.microsoft.com/office/drawing/2014/main" id="{9CEB0F80-4A79-43DD-96D2-5CC5EC9C420C}"/>
              </a:ext>
            </a:extLst>
          </p:cNvPr>
          <p:cNvSpPr>
            <a:spLocks noGrp="1"/>
          </p:cNvSpPr>
          <p:nvPr>
            <p:ph idx="1"/>
          </p:nvPr>
        </p:nvSpPr>
        <p:spPr>
          <a:xfrm>
            <a:off x="507999" y="1033462"/>
            <a:ext cx="11074400" cy="5138737"/>
          </a:xfrm>
        </p:spPr>
        <p:txBody>
          <a:bodyPr/>
          <a:lstStyle/>
          <a:p>
            <a:pPr>
              <a:buFont typeface="Wingdings" panose="05000000000000000000" pitchFamily="2" charset="2"/>
              <a:buChar char="Ø"/>
            </a:pPr>
            <a:r>
              <a:rPr lang="en-US" dirty="0"/>
              <a:t> Regular Expression</a:t>
            </a:r>
          </a:p>
          <a:p>
            <a:r>
              <a:rPr lang="en-US" dirty="0"/>
              <a:t>All lines that match the regular expressions are selected and sent to the monitoring server as events.</a:t>
            </a:r>
          </a:p>
          <a:p>
            <a:r>
              <a:rPr lang="en-US" dirty="0"/>
              <a:t>The regular expression contains sub expressions. You can use the sub expressions to match specific parts of these lines that match, to a variable called a 'slot' in the Event Integration Facility.</a:t>
            </a:r>
          </a:p>
          <a:p>
            <a:endParaRPr lang="en-US" dirty="0"/>
          </a:p>
          <a:p>
            <a:pPr>
              <a:buFont typeface="Wingdings" panose="05000000000000000000" pitchFamily="2" charset="2"/>
              <a:buChar char="Ø"/>
            </a:pPr>
            <a:r>
              <a:rPr lang="en-US" dirty="0"/>
              <a:t> Slot Mappings</a:t>
            </a:r>
          </a:p>
          <a:p>
            <a:pPr marL="0" indent="0">
              <a:buNone/>
            </a:pPr>
            <a:r>
              <a:rPr lang="en-US" dirty="0"/>
              <a:t>The regular expression must match the lines that begin with Error: and also include a sub expression. The sub expression is denoted by parentheses and it must match only the input text that you want to assign to the msg slot. The value of $1 to the </a:t>
            </a:r>
            <a:r>
              <a:rPr lang="en-US" i="1" dirty="0"/>
              <a:t>msg</a:t>
            </a:r>
            <a:r>
              <a:rPr lang="en-US" dirty="0"/>
              <a:t> slot, will assign the value of the first sub expression.</a:t>
            </a:r>
          </a:p>
          <a:p>
            <a:pPr marL="0" indent="0">
              <a:buNone/>
            </a:pPr>
            <a:r>
              <a:rPr lang="en-US" dirty="0"/>
              <a:t>The Tivoli Log File agent includes the following 13 predefined attributes:</a:t>
            </a:r>
            <a:br>
              <a:rPr lang="en-US" dirty="0"/>
            </a:br>
            <a:endParaRPr lang="en-US" dirty="0"/>
          </a:p>
          <a:p>
            <a:r>
              <a:rPr lang="en-US" dirty="0"/>
              <a:t>10 string type attributes ranging from CustomSlot1 to CustomSlot10.</a:t>
            </a:r>
          </a:p>
          <a:p>
            <a:r>
              <a:rPr lang="en-US" dirty="0"/>
              <a:t>Three integer type attributes ranging from CustomInteger1 to CustomInteger3.</a:t>
            </a:r>
          </a:p>
          <a:p>
            <a:pPr marL="0" indent="0">
              <a:buNone/>
            </a:pPr>
            <a:endParaRPr lang="en-US" dirty="0"/>
          </a:p>
          <a:p>
            <a:pPr marL="0" indent="0">
              <a:buNone/>
            </a:pPr>
            <a:r>
              <a:rPr lang="en-US" dirty="0"/>
              <a:t>Using these attribute names in the format file populates IBM Tivoli Monitoring attributes of the same name</a:t>
            </a:r>
          </a:p>
          <a:p>
            <a:pPr marL="0" indent="0">
              <a:buNone/>
            </a:pPr>
            <a:endParaRPr lang="en-US" dirty="0"/>
          </a:p>
          <a:p>
            <a:endParaRPr lang="en-US" dirty="0"/>
          </a:p>
        </p:txBody>
      </p:sp>
    </p:spTree>
    <p:extLst>
      <p:ext uri="{BB962C8B-B14F-4D97-AF65-F5344CB8AC3E}">
        <p14:creationId xmlns:p14="http://schemas.microsoft.com/office/powerpoint/2010/main" val="325035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5263"/>
            <a:ext cx="8128000" cy="626372"/>
          </a:xfrm>
        </p:spPr>
        <p:txBody>
          <a:bodyPr/>
          <a:lstStyle/>
          <a:p>
            <a:r>
              <a:rPr lang="en-IN" dirty="0"/>
              <a:t>Installation and Configuration</a:t>
            </a:r>
          </a:p>
        </p:txBody>
      </p:sp>
      <p:sp>
        <p:nvSpPr>
          <p:cNvPr id="3" name="Rectangle 2">
            <a:extLst>
              <a:ext uri="{FF2B5EF4-FFF2-40B4-BE49-F238E27FC236}">
                <a16:creationId xmlns:a16="http://schemas.microsoft.com/office/drawing/2014/main" id="{FF2F7275-C592-4E2A-A196-4C4752B01805}"/>
              </a:ext>
            </a:extLst>
          </p:cNvPr>
          <p:cNvSpPr/>
          <p:nvPr/>
        </p:nvSpPr>
        <p:spPr>
          <a:xfrm>
            <a:off x="507999" y="892688"/>
            <a:ext cx="11445461"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Manual Method</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Download the agent package and install using install.sh on AIX/Linux, setup.exe on Windows.</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Configuration on Windows</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40B5015-7383-4FC6-9928-B29F2C948EEB}"/>
              </a:ext>
            </a:extLst>
          </p:cNvPr>
          <p:cNvPicPr/>
          <p:nvPr/>
        </p:nvPicPr>
        <p:blipFill>
          <a:blip r:embed="rId2"/>
          <a:stretch>
            <a:fillRect/>
          </a:stretch>
        </p:blipFill>
        <p:spPr>
          <a:xfrm>
            <a:off x="507999" y="1887071"/>
            <a:ext cx="10080488" cy="4765520"/>
          </a:xfrm>
          <a:prstGeom prst="rect">
            <a:avLst/>
          </a:prstGeom>
        </p:spPr>
      </p:pic>
    </p:spTree>
    <p:extLst>
      <p:ext uri="{BB962C8B-B14F-4D97-AF65-F5344CB8AC3E}">
        <p14:creationId xmlns:p14="http://schemas.microsoft.com/office/powerpoint/2010/main" val="361673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56B0-F562-4609-BE15-26B4EBC20855}"/>
              </a:ext>
            </a:extLst>
          </p:cNvPr>
          <p:cNvSpPr>
            <a:spLocks noGrp="1"/>
          </p:cNvSpPr>
          <p:nvPr>
            <p:ph type="title"/>
          </p:nvPr>
        </p:nvSpPr>
        <p:spPr/>
        <p:txBody>
          <a:bodyPr/>
          <a:lstStyle/>
          <a:p>
            <a:pPr marL="457200" indent="-457200">
              <a:buFont typeface="Wingdings" panose="05000000000000000000" pitchFamily="2" charset="2"/>
              <a:buChar char="Ø"/>
            </a:pPr>
            <a:r>
              <a:rPr lang="en-US" sz="1800" dirty="0">
                <a:latin typeface="+mn-lt"/>
              </a:rPr>
              <a:t>End Statement</a:t>
            </a:r>
          </a:p>
        </p:txBody>
      </p:sp>
      <p:sp>
        <p:nvSpPr>
          <p:cNvPr id="3" name="Content Placeholder 2">
            <a:extLst>
              <a:ext uri="{FF2B5EF4-FFF2-40B4-BE49-F238E27FC236}">
                <a16:creationId xmlns:a16="http://schemas.microsoft.com/office/drawing/2014/main" id="{4A3EB0EE-4818-4DA8-B193-543F9E0B9E1D}"/>
              </a:ext>
            </a:extLst>
          </p:cNvPr>
          <p:cNvSpPr>
            <a:spLocks noGrp="1"/>
          </p:cNvSpPr>
          <p:nvPr>
            <p:ph idx="1"/>
          </p:nvPr>
        </p:nvSpPr>
        <p:spPr>
          <a:xfrm>
            <a:off x="508000" y="1033463"/>
            <a:ext cx="11074400" cy="5138737"/>
          </a:xfrm>
        </p:spPr>
        <p:txBody>
          <a:bodyPr/>
          <a:lstStyle/>
          <a:p>
            <a:r>
              <a:rPr lang="en-US" dirty="0"/>
              <a:t>The END keyword completes the format specification. The format header, regular expression, and the END keyword must each begin on a new line.</a:t>
            </a:r>
          </a:p>
          <a:p>
            <a:pPr marL="227012" lvl="1" indent="0">
              <a:buNone/>
            </a:pPr>
            <a:r>
              <a:rPr lang="en-US" sz="1800" dirty="0"/>
              <a:t>REGEX </a:t>
            </a:r>
            <a:r>
              <a:rPr lang="en-US" sz="1800" dirty="0" err="1"/>
              <a:t>REExample</a:t>
            </a:r>
            <a:r>
              <a:rPr lang="en-US" sz="1800" dirty="0"/>
              <a:t> </a:t>
            </a:r>
          </a:p>
          <a:p>
            <a:pPr marL="227012" lvl="1" indent="0">
              <a:buNone/>
            </a:pPr>
            <a:endParaRPr lang="en-US" sz="1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37636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7D7D-9012-415E-84D3-9F52628B5484}"/>
              </a:ext>
            </a:extLst>
          </p:cNvPr>
          <p:cNvSpPr>
            <a:spLocks noGrp="1"/>
          </p:cNvSpPr>
          <p:nvPr>
            <p:ph type="title"/>
          </p:nvPr>
        </p:nvSpPr>
        <p:spPr>
          <a:xfrm>
            <a:off x="508000" y="215347"/>
            <a:ext cx="8128000" cy="520354"/>
          </a:xfrm>
        </p:spPr>
        <p:txBody>
          <a:bodyPr/>
          <a:lstStyle/>
          <a:p>
            <a:pPr marL="285750" indent="-285750">
              <a:buFont typeface="Wingdings" panose="05000000000000000000" pitchFamily="2" charset="2"/>
              <a:buChar char="Ø"/>
            </a:pPr>
            <a:r>
              <a:rPr lang="en-US" sz="1800" b="1" dirty="0">
                <a:latin typeface="+mn-lt"/>
              </a:rPr>
              <a:t>Inheritance</a:t>
            </a:r>
          </a:p>
        </p:txBody>
      </p:sp>
      <p:sp>
        <p:nvSpPr>
          <p:cNvPr id="3" name="Content Placeholder 2">
            <a:extLst>
              <a:ext uri="{FF2B5EF4-FFF2-40B4-BE49-F238E27FC236}">
                <a16:creationId xmlns:a16="http://schemas.microsoft.com/office/drawing/2014/main" id="{014143EF-96B3-4BE9-9D43-ECBBBBE6F735}"/>
              </a:ext>
            </a:extLst>
          </p:cNvPr>
          <p:cNvSpPr>
            <a:spLocks noGrp="1"/>
          </p:cNvSpPr>
          <p:nvPr>
            <p:ph idx="1"/>
          </p:nvPr>
        </p:nvSpPr>
        <p:spPr>
          <a:xfrm>
            <a:off x="508000" y="715617"/>
            <a:ext cx="11074400" cy="5456583"/>
          </a:xfrm>
        </p:spPr>
        <p:txBody>
          <a:bodyPr/>
          <a:lstStyle/>
          <a:p>
            <a:pPr marL="0" indent="0">
              <a:buNone/>
            </a:pPr>
            <a:r>
              <a:rPr lang="en-US" dirty="0"/>
              <a:t>Format file uses inheritance to derive slot definitions from a previously defined </a:t>
            </a:r>
            <a:br>
              <a:rPr lang="en-US" dirty="0"/>
            </a:br>
            <a:r>
              <a:rPr lang="en-US" dirty="0"/>
              <a:t>format specification.</a:t>
            </a:r>
          </a:p>
          <a:p>
            <a:pPr marL="0" indent="0">
              <a:buNone/>
            </a:pPr>
            <a:r>
              <a:rPr lang="en-US" dirty="0"/>
              <a:t>Use the FOLLOWS relationship to build specific format specifications from generic format specifications by using inheritance.</a:t>
            </a:r>
          </a:p>
          <a:p>
            <a:pPr marL="0" indent="0">
              <a:buNone/>
            </a:pPr>
            <a:r>
              <a:rPr lang="en-US" dirty="0"/>
              <a:t>First, you define a base class and call it </a:t>
            </a:r>
            <a:r>
              <a:rPr lang="en-US" dirty="0" err="1"/>
              <a:t>DiskFailure</a:t>
            </a:r>
            <a:r>
              <a:rPr lang="en-US" dirty="0"/>
              <a:t>, for example, as shown here:</a:t>
            </a:r>
          </a:p>
          <a:p>
            <a:pPr marL="227012" lvl="1" indent="0">
              <a:buNone/>
            </a:pPr>
            <a:r>
              <a:rPr lang="en-US" sz="1800" dirty="0"/>
              <a:t>REGEX </a:t>
            </a:r>
            <a:r>
              <a:rPr lang="en-US" sz="1800" dirty="0" err="1"/>
              <a:t>DiskFailure</a:t>
            </a:r>
            <a:r>
              <a:rPr lang="en-US" sz="1800" dirty="0"/>
              <a:t> </a:t>
            </a:r>
          </a:p>
          <a:p>
            <a:pPr marL="227012" lvl="1" indent="0">
              <a:buNone/>
            </a:pPr>
            <a:r>
              <a:rPr lang="en-US" sz="1800" dirty="0"/>
              <a:t>Disk Failure on device (.*)</a:t>
            </a:r>
          </a:p>
          <a:p>
            <a:pPr marL="227012" lvl="1" indent="0">
              <a:buNone/>
            </a:pPr>
            <a:r>
              <a:rPr lang="en-US" sz="1800" dirty="0"/>
              <a:t>device $1 CustomSlot1 </a:t>
            </a:r>
          </a:p>
          <a:p>
            <a:pPr marL="227012" lvl="1" indent="0">
              <a:buNone/>
            </a:pPr>
            <a:r>
              <a:rPr lang="en-US" sz="1800" dirty="0"/>
              <a:t>END</a:t>
            </a:r>
          </a:p>
          <a:p>
            <a:pPr marL="0" indent="0">
              <a:buNone/>
            </a:pPr>
            <a:r>
              <a:rPr lang="en-US" dirty="0"/>
              <a:t>This regular expression matches the Disk Failure on device/dev/sd0 errors in the monitoring log so that the /dev/sd0 value is assigned to the device slot.</a:t>
            </a:r>
          </a:p>
          <a:p>
            <a:pPr marL="0" indent="0">
              <a:buNone/>
            </a:pPr>
            <a:endParaRPr lang="en-US" dirty="0"/>
          </a:p>
          <a:p>
            <a:pPr marL="0" indent="0">
              <a:buNone/>
            </a:pPr>
            <a:r>
              <a:rPr lang="en-US" dirty="0"/>
              <a:t>Consider the below error:</a:t>
            </a:r>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D1037FD0-E779-4FD9-9835-FE09BFFDCF0B}"/>
              </a:ext>
            </a:extLst>
          </p:cNvPr>
          <p:cNvSpPr/>
          <p:nvPr/>
        </p:nvSpPr>
        <p:spPr>
          <a:xfrm>
            <a:off x="508000" y="4969565"/>
            <a:ext cx="6157843" cy="7023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Disk Failure on device /dev/sd0, error code: 13 error message.</a:t>
            </a:r>
          </a:p>
        </p:txBody>
      </p:sp>
    </p:spTree>
    <p:extLst>
      <p:ext uri="{BB962C8B-B14F-4D97-AF65-F5344CB8AC3E}">
        <p14:creationId xmlns:p14="http://schemas.microsoft.com/office/powerpoint/2010/main" val="96163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6407-C34C-4ADD-91D7-922A0B92B307}"/>
              </a:ext>
            </a:extLst>
          </p:cNvPr>
          <p:cNvSpPr>
            <a:spLocks noGrp="1"/>
          </p:cNvSpPr>
          <p:nvPr>
            <p:ph type="title"/>
          </p:nvPr>
        </p:nvSpPr>
        <p:spPr>
          <a:xfrm>
            <a:off x="508000" y="195263"/>
            <a:ext cx="8128000" cy="1448008"/>
          </a:xfrm>
        </p:spPr>
        <p:txBody>
          <a:bodyPr/>
          <a:lstStyle/>
          <a:p>
            <a:pPr marL="227012" lvl="1" indent="0"/>
            <a:r>
              <a:rPr lang="en-US" sz="1800" dirty="0">
                <a:latin typeface="+mn-lt"/>
              </a:rPr>
              <a:t>REGEX </a:t>
            </a:r>
            <a:r>
              <a:rPr lang="en-US" sz="1800" dirty="0" err="1">
                <a:latin typeface="+mn-lt"/>
              </a:rPr>
              <a:t>DiskFailureError</a:t>
            </a:r>
            <a:r>
              <a:rPr lang="en-US" sz="1800" dirty="0">
                <a:latin typeface="+mn-lt"/>
              </a:rPr>
              <a:t> FOLLOWS </a:t>
            </a:r>
            <a:r>
              <a:rPr lang="en-US" sz="1800" dirty="0" err="1">
                <a:latin typeface="+mn-lt"/>
              </a:rPr>
              <a:t>DiskFailure</a:t>
            </a:r>
            <a:r>
              <a:rPr lang="en-US" sz="1800" dirty="0">
                <a:latin typeface="+mn-lt"/>
              </a:rPr>
              <a:t> </a:t>
            </a:r>
            <a:br>
              <a:rPr lang="en-US" sz="1800" dirty="0">
                <a:latin typeface="+mn-lt"/>
              </a:rPr>
            </a:br>
            <a:r>
              <a:rPr lang="en-US" sz="1800" dirty="0">
                <a:latin typeface="+mn-lt"/>
              </a:rPr>
              <a:t>Disk Failure on device (.*), error code: ([0-9]*)</a:t>
            </a:r>
            <a:br>
              <a:rPr lang="en-US" sz="1800" dirty="0">
                <a:latin typeface="+mn-lt"/>
              </a:rPr>
            </a:br>
            <a:r>
              <a:rPr lang="en-US" sz="1800" dirty="0" err="1">
                <a:latin typeface="+mn-lt"/>
              </a:rPr>
              <a:t>errcode</a:t>
            </a:r>
            <a:r>
              <a:rPr lang="en-US" sz="1800" dirty="0">
                <a:latin typeface="+mn-lt"/>
              </a:rPr>
              <a:t> $2 CustomSlot2</a:t>
            </a:r>
            <a:br>
              <a:rPr lang="en-US" sz="1800" dirty="0">
                <a:latin typeface="+mn-lt"/>
              </a:rPr>
            </a:br>
            <a:r>
              <a:rPr lang="en-US" sz="1800" dirty="0">
                <a:latin typeface="+mn-lt"/>
              </a:rPr>
              <a:t>END</a:t>
            </a:r>
            <a:endParaRPr lang="en-US" dirty="0">
              <a:latin typeface="+mn-lt"/>
            </a:endParaRPr>
          </a:p>
        </p:txBody>
      </p:sp>
      <p:sp>
        <p:nvSpPr>
          <p:cNvPr id="3" name="Content Placeholder 2">
            <a:extLst>
              <a:ext uri="{FF2B5EF4-FFF2-40B4-BE49-F238E27FC236}">
                <a16:creationId xmlns:a16="http://schemas.microsoft.com/office/drawing/2014/main" id="{B8000966-0A46-44C1-BC8B-5C40744EE171}"/>
              </a:ext>
            </a:extLst>
          </p:cNvPr>
          <p:cNvSpPr>
            <a:spLocks noGrp="1"/>
          </p:cNvSpPr>
          <p:nvPr>
            <p:ph idx="1"/>
          </p:nvPr>
        </p:nvSpPr>
        <p:spPr>
          <a:xfrm>
            <a:off x="508000" y="1643271"/>
            <a:ext cx="11074400" cy="4528929"/>
          </a:xfrm>
        </p:spPr>
        <p:txBody>
          <a:bodyPr/>
          <a:lstStyle/>
          <a:p>
            <a:r>
              <a:rPr lang="en-US" dirty="0"/>
              <a:t>Now, the event includes the device slot and the </a:t>
            </a:r>
            <a:r>
              <a:rPr lang="en-US" dirty="0" err="1"/>
              <a:t>errcode</a:t>
            </a:r>
            <a:r>
              <a:rPr lang="en-US" dirty="0"/>
              <a:t> slot. As the </a:t>
            </a:r>
            <a:r>
              <a:rPr lang="en-US" dirty="0" err="1"/>
              <a:t>DiskFailure</a:t>
            </a:r>
            <a:r>
              <a:rPr lang="en-US" dirty="0"/>
              <a:t> event class defined a slot for the device name already, you allow the subclass to inherit that slot, and this inheritance saves you from declaring it a second time. The slot is defined as $1 so the first sub expression in the regular expression is assigned to that slot.</a:t>
            </a:r>
          </a:p>
          <a:p>
            <a:r>
              <a:rPr lang="en-US" dirty="0"/>
              <a:t>the </a:t>
            </a:r>
            <a:r>
              <a:rPr lang="en-US" dirty="0" err="1"/>
              <a:t>DiskFailureError</a:t>
            </a:r>
            <a:r>
              <a:rPr lang="en-US" dirty="0"/>
              <a:t> class also defines a second sub expression. You can assign this sub expression to a new slot called </a:t>
            </a:r>
            <a:r>
              <a:rPr lang="en-US" dirty="0" err="1"/>
              <a:t>errcode</a:t>
            </a:r>
            <a:r>
              <a:rPr lang="en-US" dirty="0"/>
              <a:t> and define it as $2 to refer to the second sub expression in the regular expression.</a:t>
            </a:r>
          </a:p>
          <a:p>
            <a:pPr marL="0" indent="0">
              <a:buNone/>
            </a:pPr>
            <a:endParaRPr lang="en-US" dirty="0"/>
          </a:p>
          <a:p>
            <a:pPr>
              <a:buFont typeface="Wingdings" panose="05000000000000000000" pitchFamily="2" charset="2"/>
              <a:buChar char="Ø"/>
            </a:pPr>
            <a:r>
              <a:rPr lang="en-US" b="1" dirty="0"/>
              <a:t> </a:t>
            </a:r>
            <a:r>
              <a:rPr lang="en-US" b="1" dirty="0" err="1"/>
              <a:t>MultiLine</a:t>
            </a:r>
            <a:endParaRPr lang="en-US" b="1" dirty="0"/>
          </a:p>
          <a:p>
            <a:r>
              <a:rPr lang="en-US" dirty="0"/>
              <a:t>Multi-line syntax is used to match records that span more than one line to patterns in the log that you are monitoring.</a:t>
            </a:r>
          </a:p>
          <a:p>
            <a:r>
              <a:rPr lang="en-US" dirty="0"/>
              <a:t>We specify the \n newline character as part of the regular expression to indicate where the line breaks occur in the monitoring log.</a:t>
            </a:r>
          </a:p>
          <a:p>
            <a:r>
              <a:rPr lang="en-US" dirty="0"/>
              <a:t>On Windows, you specify a \r\n carriage-return and newline combination.</a:t>
            </a:r>
          </a:p>
        </p:txBody>
      </p:sp>
    </p:spTree>
    <p:extLst>
      <p:ext uri="{BB962C8B-B14F-4D97-AF65-F5344CB8AC3E}">
        <p14:creationId xmlns:p14="http://schemas.microsoft.com/office/powerpoint/2010/main" val="3060098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9798-B80B-48DD-8534-BD4846003D7F}"/>
              </a:ext>
            </a:extLst>
          </p:cNvPr>
          <p:cNvSpPr>
            <a:spLocks noGrp="1"/>
          </p:cNvSpPr>
          <p:nvPr>
            <p:ph type="title"/>
          </p:nvPr>
        </p:nvSpPr>
        <p:spPr/>
        <p:txBody>
          <a:bodyPr/>
          <a:lstStyle/>
          <a:p>
            <a:r>
              <a:rPr lang="en-US" sz="1800" dirty="0">
                <a:latin typeface="+mn-lt"/>
              </a:rPr>
              <a:t>If the following error messages are reported in the log text, the </a:t>
            </a:r>
            <a:r>
              <a:rPr lang="en-US" sz="1800" dirty="0" err="1">
                <a:latin typeface="+mn-lt"/>
              </a:rPr>
              <a:t>REMultiLine</a:t>
            </a:r>
            <a:r>
              <a:rPr lang="en-US" sz="1800" dirty="0">
                <a:latin typeface="+mn-lt"/>
              </a:rPr>
              <a:t> event is created:</a:t>
            </a:r>
          </a:p>
        </p:txBody>
      </p:sp>
      <p:sp>
        <p:nvSpPr>
          <p:cNvPr id="3" name="Content Placeholder 2">
            <a:extLst>
              <a:ext uri="{FF2B5EF4-FFF2-40B4-BE49-F238E27FC236}">
                <a16:creationId xmlns:a16="http://schemas.microsoft.com/office/drawing/2014/main" id="{11F65D91-DDAA-4D72-9506-D5EE4AFE9648}"/>
              </a:ext>
            </a:extLst>
          </p:cNvPr>
          <p:cNvSpPr>
            <a:spLocks noGrp="1"/>
          </p:cNvSpPr>
          <p:nvPr>
            <p:ph idx="1"/>
          </p:nvPr>
        </p:nvSpPr>
        <p:spPr>
          <a:xfrm>
            <a:off x="508000" y="1033463"/>
            <a:ext cx="11074400" cy="5138737"/>
          </a:xfrm>
        </p:spPr>
        <p:txBody>
          <a:bodyPr/>
          <a:lstStyle/>
          <a:p>
            <a:pPr marL="0" indent="0">
              <a:buNone/>
            </a:pPr>
            <a:r>
              <a:rPr lang="en-US" dirty="0"/>
              <a:t>Log errors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227012" lvl="1" indent="0">
              <a:buNone/>
            </a:pPr>
            <a:r>
              <a:rPr lang="en-US" sz="1800" dirty="0"/>
              <a:t>REGEX </a:t>
            </a:r>
            <a:r>
              <a:rPr lang="en-US" sz="1800" dirty="0" err="1"/>
              <a:t>REMultiLine</a:t>
            </a:r>
            <a:r>
              <a:rPr lang="en-US" sz="1800" dirty="0"/>
              <a:t> </a:t>
            </a:r>
          </a:p>
          <a:p>
            <a:pPr marL="227012" lvl="1" indent="0">
              <a:buNone/>
            </a:pPr>
            <a:r>
              <a:rPr lang="en-US" sz="1800" dirty="0"/>
              <a:t>Line1:(.*)\nLine2(.*)</a:t>
            </a:r>
          </a:p>
          <a:p>
            <a:pPr marL="227012" lvl="1" indent="0">
              <a:buNone/>
            </a:pPr>
            <a:r>
              <a:rPr lang="en-US" sz="1800" dirty="0" err="1"/>
              <a:t>msg</a:t>
            </a:r>
            <a:r>
              <a:rPr lang="en-US" sz="1800" dirty="0"/>
              <a:t> $1</a:t>
            </a:r>
          </a:p>
          <a:p>
            <a:pPr marL="227012" lvl="1" indent="0">
              <a:buNone/>
            </a:pPr>
            <a:r>
              <a:rPr lang="en-US" sz="1800" dirty="0" err="1"/>
              <a:t>second_msg</a:t>
            </a:r>
            <a:r>
              <a:rPr lang="en-US" sz="1800" dirty="0"/>
              <a:t> $2</a:t>
            </a:r>
          </a:p>
          <a:p>
            <a:pPr marL="227012" lvl="1" indent="0">
              <a:buNone/>
            </a:pPr>
            <a:r>
              <a:rPr lang="en-US" sz="1800" dirty="0"/>
              <a:t>END</a:t>
            </a:r>
          </a:p>
          <a:p>
            <a:pPr marL="227012" lvl="1" indent="0">
              <a:buNone/>
            </a:pPr>
            <a:endParaRPr lang="en-US" sz="1800" dirty="0"/>
          </a:p>
          <a:p>
            <a:pPr marL="0" indent="0">
              <a:buNone/>
            </a:pPr>
            <a:r>
              <a:rPr lang="en-US" sz="2000" dirty="0"/>
              <a:t>The </a:t>
            </a:r>
            <a:r>
              <a:rPr lang="en-US" sz="2000" dirty="0" err="1"/>
              <a:t>msg</a:t>
            </a:r>
            <a:r>
              <a:rPr lang="en-US" sz="2000" dirty="0"/>
              <a:t> slot is assigned the value of An error occurred and the </a:t>
            </a:r>
            <a:r>
              <a:rPr lang="en-US" sz="2000" dirty="0" err="1"/>
              <a:t>second_msg</a:t>
            </a:r>
            <a:r>
              <a:rPr lang="en-US" sz="2000" dirty="0"/>
              <a:t> slot is assigned the value of The error was "disk error".</a:t>
            </a:r>
          </a:p>
        </p:txBody>
      </p:sp>
      <p:sp>
        <p:nvSpPr>
          <p:cNvPr id="4" name="Rectangle 3">
            <a:extLst>
              <a:ext uri="{FF2B5EF4-FFF2-40B4-BE49-F238E27FC236}">
                <a16:creationId xmlns:a16="http://schemas.microsoft.com/office/drawing/2014/main" id="{FAB83E3E-C509-47DF-90A1-D33AD90CA862}"/>
              </a:ext>
            </a:extLst>
          </p:cNvPr>
          <p:cNvSpPr/>
          <p:nvPr/>
        </p:nvSpPr>
        <p:spPr>
          <a:xfrm>
            <a:off x="649357" y="1510748"/>
            <a:ext cx="4929808"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Line1: An error occurred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Line2: The error was "disk </a:t>
            </a:r>
            <a:r>
              <a:rPr kumimoji="0" lang="en-US" sz="1800" b="1" i="0" u="none" strike="noStrike" kern="1200" cap="none" spc="0" normalizeH="0" baseline="0" noProof="0" dirty="0" err="1">
                <a:ln>
                  <a:noFill/>
                </a:ln>
                <a:solidFill>
                  <a:prstClr val="black"/>
                </a:solidFill>
                <a:effectLst/>
                <a:uLnTx/>
                <a:uFillTx/>
                <a:latin typeface="Calibri"/>
                <a:ea typeface="+mn-ea"/>
                <a:cs typeface="+mn-cs"/>
              </a:rPr>
              <a:t>error"copy</a:t>
            </a:r>
            <a:r>
              <a:rPr kumimoji="0" lang="en-US" sz="1800" b="1" i="0" u="none" strike="noStrike" kern="1200" cap="none" spc="0" normalizeH="0" baseline="0" noProof="0" dirty="0">
                <a:ln>
                  <a:noFill/>
                </a:ln>
                <a:solidFill>
                  <a:prstClr val="black"/>
                </a:solidFill>
                <a:effectLst/>
                <a:uLnTx/>
                <a:uFillTx/>
                <a:latin typeface="Calibri"/>
                <a:ea typeface="+mn-ea"/>
                <a:cs typeface="+mn-cs"/>
              </a:rPr>
              <a:t> to clipboard</a:t>
            </a:r>
          </a:p>
        </p:txBody>
      </p:sp>
    </p:spTree>
    <p:extLst>
      <p:ext uri="{BB962C8B-B14F-4D97-AF65-F5344CB8AC3E}">
        <p14:creationId xmlns:p14="http://schemas.microsoft.com/office/powerpoint/2010/main" val="1358257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EC12-F371-482A-85A7-013981786191}"/>
              </a:ext>
            </a:extLst>
          </p:cNvPr>
          <p:cNvSpPr>
            <a:spLocks noGrp="1"/>
          </p:cNvSpPr>
          <p:nvPr>
            <p:ph type="title"/>
          </p:nvPr>
        </p:nvSpPr>
        <p:spPr>
          <a:xfrm>
            <a:off x="508000" y="195263"/>
            <a:ext cx="8128000" cy="520354"/>
          </a:xfrm>
        </p:spPr>
        <p:txBody>
          <a:bodyPr/>
          <a:lstStyle/>
          <a:p>
            <a:pPr marL="285750" indent="-285750">
              <a:buFont typeface="Wingdings" panose="05000000000000000000" pitchFamily="2" charset="2"/>
              <a:buChar char="Ø"/>
            </a:pPr>
            <a:r>
              <a:rPr lang="en-US" sz="1800" b="1" dirty="0">
                <a:latin typeface="+mn-lt"/>
              </a:rPr>
              <a:t>Mappings</a:t>
            </a:r>
          </a:p>
        </p:txBody>
      </p:sp>
      <p:sp>
        <p:nvSpPr>
          <p:cNvPr id="3" name="Content Placeholder 2">
            <a:extLst>
              <a:ext uri="{FF2B5EF4-FFF2-40B4-BE49-F238E27FC236}">
                <a16:creationId xmlns:a16="http://schemas.microsoft.com/office/drawing/2014/main" id="{3A6A6C70-CC6D-406E-A539-ACB87F0B1B58}"/>
              </a:ext>
            </a:extLst>
          </p:cNvPr>
          <p:cNvSpPr>
            <a:spLocks noGrp="1"/>
          </p:cNvSpPr>
          <p:nvPr>
            <p:ph idx="1"/>
          </p:nvPr>
        </p:nvSpPr>
        <p:spPr>
          <a:xfrm>
            <a:off x="508000" y="715617"/>
            <a:ext cx="11074400" cy="5456583"/>
          </a:xfrm>
        </p:spPr>
        <p:txBody>
          <a:bodyPr/>
          <a:lstStyle/>
          <a:p>
            <a:r>
              <a:rPr lang="en-US" dirty="0"/>
              <a:t>The Tivoli Log File Agent uses mappings to determine the event class for </a:t>
            </a:r>
            <a:br>
              <a:rPr lang="en-US" dirty="0"/>
            </a:br>
            <a:r>
              <a:rPr lang="en-US" dirty="0"/>
              <a:t>a system log message. The agent determines the event class by matching the message to a pattern in the format file.</a:t>
            </a:r>
          </a:p>
          <a:p>
            <a:r>
              <a:rPr lang="en-US" dirty="0"/>
              <a:t>The agent translates log messages in to event class instances that contain attribute name=value pairs. </a:t>
            </a:r>
          </a:p>
          <a:p>
            <a:r>
              <a:rPr lang="en-US" dirty="0"/>
              <a:t>Attribute values come from various sources, such as:</a:t>
            </a:r>
          </a:p>
          <a:p>
            <a:pPr lvl="1"/>
            <a:r>
              <a:rPr lang="en-US" sz="1800" dirty="0"/>
              <a:t>Default values provided by the agent.</a:t>
            </a:r>
          </a:p>
          <a:p>
            <a:pPr lvl="1"/>
            <a:r>
              <a:rPr lang="en-US" sz="1800" dirty="0"/>
              <a:t>Log text that matches specific sub expressions in regular expressions.</a:t>
            </a:r>
          </a:p>
          <a:p>
            <a:pPr marL="0" indent="-57150">
              <a:buNone/>
            </a:pPr>
            <a:endParaRPr lang="en-US" sz="2000" dirty="0"/>
          </a:p>
          <a:p>
            <a:pPr marL="228600" indent="-285750"/>
            <a:r>
              <a:rPr lang="en-US" dirty="0"/>
              <a:t>Value specifiers</a:t>
            </a:r>
          </a:p>
          <a:p>
            <a:pPr marL="227012" lvl="1" indent="0">
              <a:buNone/>
            </a:pPr>
            <a:r>
              <a:rPr lang="en-US" sz="1800" dirty="0"/>
              <a:t>The mapping part of a format specification consists of the following types of value specifiers:</a:t>
            </a:r>
          </a:p>
          <a:p>
            <a:pPr marL="227012" lvl="1" indent="0">
              <a:buNone/>
            </a:pPr>
            <a:r>
              <a:rPr lang="en-US" sz="1800" dirty="0"/>
              <a:t>$</a:t>
            </a:r>
            <a:r>
              <a:rPr lang="en-US" sz="1800" dirty="0" err="1"/>
              <a:t>i</a:t>
            </a:r>
            <a:endParaRPr lang="en-US" sz="1800" dirty="0"/>
          </a:p>
          <a:p>
            <a:pPr marL="227012" lvl="1" indent="0">
              <a:buNone/>
            </a:pPr>
            <a:r>
              <a:rPr lang="en-US" sz="1800" dirty="0"/>
              <a:t>String constant</a:t>
            </a:r>
          </a:p>
          <a:p>
            <a:pPr marL="227012" lvl="1" indent="0">
              <a:buNone/>
            </a:pPr>
            <a:r>
              <a:rPr lang="en-US" sz="1800" dirty="0"/>
              <a:t>PRINTF statement</a:t>
            </a:r>
          </a:p>
          <a:p>
            <a:pPr marL="341312" lvl="2" indent="0">
              <a:buNone/>
            </a:pPr>
            <a:r>
              <a:rPr lang="en-US" sz="1800" b="1" dirty="0"/>
              <a:t>$</a:t>
            </a:r>
            <a:r>
              <a:rPr lang="en-US" sz="1800" b="1" dirty="0" err="1"/>
              <a:t>i</a:t>
            </a:r>
            <a:endParaRPr lang="en-US" sz="1800" b="1" dirty="0"/>
          </a:p>
          <a:p>
            <a:pPr marL="341312" lvl="2" indent="0">
              <a:buNone/>
            </a:pPr>
            <a:r>
              <a:rPr lang="en-US" sz="1800" dirty="0"/>
              <a:t>The </a:t>
            </a:r>
            <a:r>
              <a:rPr lang="en-US" sz="1800" dirty="0" err="1"/>
              <a:t>i</a:t>
            </a:r>
            <a:r>
              <a:rPr lang="en-US" sz="1800" dirty="0"/>
              <a:t> indicates the position of a sub expression in a format string. Each sub expression is numbered from 1 to the maximum number of sub expressions in the format string.</a:t>
            </a:r>
          </a:p>
          <a:p>
            <a:pPr marL="0" indent="0">
              <a:buNone/>
            </a:pPr>
            <a:endParaRPr lang="en-US" dirty="0"/>
          </a:p>
          <a:p>
            <a:pPr marL="0" indent="-57150">
              <a:buNone/>
            </a:pPr>
            <a:endParaRPr lang="en-US" sz="2000" dirty="0"/>
          </a:p>
          <a:p>
            <a:endParaRPr lang="en-US" dirty="0"/>
          </a:p>
          <a:p>
            <a:endParaRPr lang="en-US" dirty="0"/>
          </a:p>
        </p:txBody>
      </p:sp>
    </p:spTree>
    <p:extLst>
      <p:ext uri="{BB962C8B-B14F-4D97-AF65-F5344CB8AC3E}">
        <p14:creationId xmlns:p14="http://schemas.microsoft.com/office/powerpoint/2010/main" val="347232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13FB-DAFB-4D77-8BCB-7BCCBF110D27}"/>
              </a:ext>
            </a:extLst>
          </p:cNvPr>
          <p:cNvSpPr>
            <a:spLocks noGrp="1"/>
          </p:cNvSpPr>
          <p:nvPr>
            <p:ph type="title"/>
          </p:nvPr>
        </p:nvSpPr>
        <p:spPr/>
        <p:txBody>
          <a:bodyPr/>
          <a:lstStyle/>
          <a:p>
            <a:r>
              <a:rPr lang="en-US" sz="1600" dirty="0">
                <a:latin typeface="+mn-lt"/>
              </a:rPr>
              <a:t>The value of a $</a:t>
            </a:r>
            <a:r>
              <a:rPr lang="en-US" sz="1600" dirty="0" err="1">
                <a:latin typeface="+mn-lt"/>
              </a:rPr>
              <a:t>i</a:t>
            </a:r>
            <a:r>
              <a:rPr lang="en-US" sz="1600" dirty="0">
                <a:latin typeface="+mn-lt"/>
              </a:rPr>
              <a:t> value specifier (also known as a variable, slot, or attribute) is the portion of the system log message that is matched by the corresponding sub expression.</a:t>
            </a:r>
          </a:p>
        </p:txBody>
      </p:sp>
      <p:sp>
        <p:nvSpPr>
          <p:cNvPr id="3" name="Content Placeholder 2">
            <a:extLst>
              <a:ext uri="{FF2B5EF4-FFF2-40B4-BE49-F238E27FC236}">
                <a16:creationId xmlns:a16="http://schemas.microsoft.com/office/drawing/2014/main" id="{A58CA4B3-3ED2-47BE-B830-7AF4B4D26BDB}"/>
              </a:ext>
            </a:extLst>
          </p:cNvPr>
          <p:cNvSpPr>
            <a:spLocks noGrp="1"/>
          </p:cNvSpPr>
          <p:nvPr>
            <p:ph idx="1"/>
          </p:nvPr>
        </p:nvSpPr>
        <p:spPr>
          <a:xfrm>
            <a:off x="508000" y="1033463"/>
            <a:ext cx="11074400" cy="5605876"/>
          </a:xfrm>
        </p:spPr>
        <p:txBody>
          <a:bodyPr/>
          <a:lstStyle/>
          <a:p>
            <a:pPr marL="341312" lvl="2" indent="0">
              <a:buNone/>
            </a:pPr>
            <a:r>
              <a:rPr lang="en-US" sz="1800" b="1" dirty="0"/>
              <a:t>string constant</a:t>
            </a:r>
          </a:p>
          <a:p>
            <a:pPr marL="341312" lvl="2" indent="0">
              <a:buNone/>
            </a:pPr>
            <a:r>
              <a:rPr lang="en-US" sz="1800" dirty="0"/>
              <a:t>The string constant declares that the value of the attribute is the specified string. If the attribute value is a single constant without any spaces, you specify it without surrounding double quotation marks (" ")</a:t>
            </a:r>
          </a:p>
          <a:p>
            <a:pPr marL="341312" lvl="2" indent="0">
              <a:buNone/>
            </a:pPr>
            <a:endParaRPr lang="en-US" sz="1800" b="1" dirty="0"/>
          </a:p>
          <a:p>
            <a:pPr marL="341312" lvl="2" indent="0">
              <a:buNone/>
            </a:pPr>
            <a:r>
              <a:rPr lang="en-US" sz="1800" b="1" dirty="0"/>
              <a:t>PRINTF statement</a:t>
            </a:r>
          </a:p>
          <a:p>
            <a:pPr marL="341312" lvl="2" indent="0">
              <a:buNone/>
            </a:pPr>
            <a:r>
              <a:rPr lang="en-US" sz="1800" dirty="0"/>
              <a:t>The PRINTF statement creates more complex attribute values from other attribute values. The PRINTF statement 	consists of the keyword PRINTF followed by a </a:t>
            </a:r>
            <a:r>
              <a:rPr lang="en-US" sz="1800" dirty="0" err="1"/>
              <a:t>printf</a:t>
            </a:r>
            <a:r>
              <a:rPr lang="en-US" sz="1800" dirty="0"/>
              <a:t>() C-style format string and one or more attribute names.</a:t>
            </a:r>
          </a:p>
          <a:p>
            <a:pPr marL="341312" lvl="2" indent="0">
              <a:buNone/>
            </a:pPr>
            <a:r>
              <a:rPr lang="en-US" sz="1800" dirty="0"/>
              <a:t>The format string supports only the %s component specifier. The values of the attributes that are used in the 	PRINTF statement must be derived from either a $</a:t>
            </a:r>
            <a:r>
              <a:rPr lang="en-US" sz="1800" dirty="0" err="1"/>
              <a:t>i</a:t>
            </a:r>
            <a:r>
              <a:rPr lang="en-US" sz="1800" dirty="0"/>
              <a:t> value specification or a constant string value specification.</a:t>
            </a:r>
          </a:p>
          <a:p>
            <a:pPr marL="341312" lvl="2" indent="0">
              <a:buNone/>
            </a:pPr>
            <a:r>
              <a:rPr lang="en-US" sz="1800" dirty="0"/>
              <a:t>To use an integer slot in a PRINTF statement, you still identify it with “%s”, not “%d”</a:t>
            </a:r>
          </a:p>
          <a:p>
            <a:pPr marL="341312" lvl="2" indent="0">
              <a:buNone/>
            </a:pPr>
            <a:endParaRPr lang="en-US" sz="1800" dirty="0"/>
          </a:p>
          <a:p>
            <a:r>
              <a:rPr lang="en-US" dirty="0"/>
              <a:t>Keywords</a:t>
            </a:r>
          </a:p>
          <a:p>
            <a:pPr marL="341312" lvl="2" indent="0">
              <a:buNone/>
            </a:pPr>
            <a:r>
              <a:rPr lang="en-US" sz="1800" dirty="0"/>
              <a:t>Following keywords expand at run time:</a:t>
            </a:r>
          </a:p>
          <a:p>
            <a:pPr lvl="2"/>
            <a:r>
              <a:rPr lang="en-US" sz="1800" dirty="0"/>
              <a:t>DEFAULT</a:t>
            </a:r>
          </a:p>
          <a:p>
            <a:pPr lvl="2"/>
            <a:r>
              <a:rPr lang="en-US" sz="1800" dirty="0"/>
              <a:t>FILENAME</a:t>
            </a:r>
          </a:p>
          <a:p>
            <a:pPr lvl="2"/>
            <a:r>
              <a:rPr lang="en-US" sz="1800" dirty="0"/>
              <a:t>LABEL</a:t>
            </a:r>
          </a:p>
          <a:p>
            <a:pPr lvl="2"/>
            <a:r>
              <a:rPr lang="en-US" sz="1800" dirty="0"/>
              <a:t>REGEX </a:t>
            </a:r>
          </a:p>
          <a:p>
            <a:pPr marL="0" indent="0">
              <a:buNone/>
            </a:pPr>
            <a:endParaRPr lang="en-US" sz="2200" dirty="0"/>
          </a:p>
          <a:p>
            <a:pPr marL="341312" lvl="2" indent="0">
              <a:buNone/>
            </a:pPr>
            <a:endParaRPr lang="en-US" sz="1800" dirty="0"/>
          </a:p>
        </p:txBody>
      </p:sp>
    </p:spTree>
    <p:extLst>
      <p:ext uri="{BB962C8B-B14F-4D97-AF65-F5344CB8AC3E}">
        <p14:creationId xmlns:p14="http://schemas.microsoft.com/office/powerpoint/2010/main" val="2734925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2A95-CBD3-4B74-A014-5021193C8303}"/>
              </a:ext>
            </a:extLst>
          </p:cNvPr>
          <p:cNvSpPr>
            <a:spLocks noGrp="1"/>
          </p:cNvSpPr>
          <p:nvPr>
            <p:ph type="title"/>
          </p:nvPr>
        </p:nvSpPr>
        <p:spPr>
          <a:xfrm>
            <a:off x="508000" y="195263"/>
            <a:ext cx="8128000" cy="454094"/>
          </a:xfrm>
        </p:spPr>
        <p:txBody>
          <a:bodyPr/>
          <a:lstStyle/>
          <a:p>
            <a:r>
              <a:rPr lang="en-US" sz="1800" b="1" dirty="0">
                <a:latin typeface="+mn-lt"/>
              </a:rPr>
              <a:t>FILENAME</a:t>
            </a:r>
            <a:endParaRPr lang="en-US" sz="1800" dirty="0">
              <a:latin typeface="+mn-lt"/>
            </a:endParaRPr>
          </a:p>
        </p:txBody>
      </p:sp>
      <p:sp>
        <p:nvSpPr>
          <p:cNvPr id="3" name="Content Placeholder 2">
            <a:extLst>
              <a:ext uri="{FF2B5EF4-FFF2-40B4-BE49-F238E27FC236}">
                <a16:creationId xmlns:a16="http://schemas.microsoft.com/office/drawing/2014/main" id="{51C2B78F-F80B-4074-9268-A0D584EB6A20}"/>
              </a:ext>
            </a:extLst>
          </p:cNvPr>
          <p:cNvSpPr>
            <a:spLocks noGrp="1"/>
          </p:cNvSpPr>
          <p:nvPr>
            <p:ph idx="1"/>
          </p:nvPr>
        </p:nvSpPr>
        <p:spPr>
          <a:xfrm>
            <a:off x="508000" y="649357"/>
            <a:ext cx="11074400" cy="5883965"/>
          </a:xfrm>
        </p:spPr>
        <p:txBody>
          <a:bodyPr/>
          <a:lstStyle/>
          <a:p>
            <a:r>
              <a:rPr lang="en-US" dirty="0"/>
              <a:t>The FILENAME keyword indicates the fully qualified file name (including the path) </a:t>
            </a:r>
            <a:br>
              <a:rPr lang="en-US" dirty="0"/>
            </a:br>
            <a:r>
              <a:rPr lang="en-US" dirty="0"/>
              <a:t>of the log file that contains the message. </a:t>
            </a:r>
          </a:p>
          <a:p>
            <a:r>
              <a:rPr lang="en-US" dirty="0"/>
              <a:t>If you use a single agent to monitor multiple log files, and you need to identify the source of the event, use this keyword to populate an event attribute with the file name. </a:t>
            </a:r>
          </a:p>
          <a:p>
            <a:r>
              <a:rPr lang="en-US" dirty="0"/>
              <a:t>If the message comes from the system log, then mapping is set to </a:t>
            </a:r>
            <a:r>
              <a:rPr lang="en-US" dirty="0" err="1"/>
              <a:t>EventLog</a:t>
            </a:r>
            <a:r>
              <a:rPr lang="en-US" dirty="0"/>
              <a:t> for Windows agents and </a:t>
            </a:r>
            <a:r>
              <a:rPr lang="en-US" dirty="0" err="1"/>
              <a:t>SysLogD</a:t>
            </a:r>
            <a:r>
              <a:rPr lang="en-US" dirty="0"/>
              <a:t> for UNIX logfile agents.</a:t>
            </a:r>
          </a:p>
          <a:p>
            <a:pPr marL="0" indent="0">
              <a:buNone/>
            </a:pPr>
            <a:endParaRPr lang="en-US" dirty="0"/>
          </a:p>
          <a:p>
            <a:pPr marL="0" indent="0">
              <a:buNone/>
            </a:pPr>
            <a:r>
              <a:rPr lang="en-US" b="1" dirty="0"/>
              <a:t>LABEL</a:t>
            </a:r>
            <a:endParaRPr lang="en-US" dirty="0"/>
          </a:p>
          <a:p>
            <a:r>
              <a:rPr lang="en-US" dirty="0"/>
              <a:t>The LABEL keyword indicates the host name of the system where the agent is currently running.</a:t>
            </a:r>
          </a:p>
          <a:p>
            <a:endParaRPr lang="en-US" dirty="0"/>
          </a:p>
          <a:p>
            <a:pPr marL="0" indent="0">
              <a:buNone/>
            </a:pPr>
            <a:r>
              <a:rPr lang="en-US" b="1" dirty="0"/>
              <a:t>REGEX</a:t>
            </a:r>
            <a:endParaRPr lang="en-US" dirty="0"/>
          </a:p>
          <a:p>
            <a:r>
              <a:rPr lang="en-US" dirty="0"/>
              <a:t>The REGEX keyword expands to the regular expression that matched the message and caused the event.</a:t>
            </a:r>
          </a:p>
          <a:p>
            <a:endParaRPr lang="en-US" dirty="0"/>
          </a:p>
          <a:p>
            <a:pPr marL="0" indent="0">
              <a:buNone/>
            </a:pPr>
            <a:endParaRPr lang="en-US" dirty="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58499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A7B0-AD46-42A6-A9EE-3A0FB98D282A}"/>
              </a:ext>
            </a:extLst>
          </p:cNvPr>
          <p:cNvSpPr>
            <a:spLocks noGrp="1"/>
          </p:cNvSpPr>
          <p:nvPr>
            <p:ph type="title"/>
          </p:nvPr>
        </p:nvSpPr>
        <p:spPr>
          <a:xfrm>
            <a:off x="508000" y="195263"/>
            <a:ext cx="8128000" cy="753004"/>
          </a:xfrm>
        </p:spPr>
        <p:txBody>
          <a:bodyPr/>
          <a:lstStyle/>
          <a:p>
            <a:pPr marL="285750" indent="-285750">
              <a:buFont typeface="Wingdings" panose="05000000000000000000" pitchFamily="2" charset="2"/>
              <a:buChar char="Ø"/>
            </a:pPr>
            <a:r>
              <a:rPr lang="en-US" sz="1800" b="1" dirty="0">
                <a:latin typeface="+mn-lt"/>
              </a:rPr>
              <a:t> Maximum Message length</a:t>
            </a:r>
            <a:endParaRPr lang="en-US" sz="1800" dirty="0">
              <a:latin typeface="+mn-lt"/>
            </a:endParaRPr>
          </a:p>
        </p:txBody>
      </p:sp>
      <p:sp>
        <p:nvSpPr>
          <p:cNvPr id="3" name="Content Placeholder 2">
            <a:extLst>
              <a:ext uri="{FF2B5EF4-FFF2-40B4-BE49-F238E27FC236}">
                <a16:creationId xmlns:a16="http://schemas.microsoft.com/office/drawing/2014/main" id="{A4F7AE64-1A58-4B4E-B524-3757A6A416A3}"/>
              </a:ext>
            </a:extLst>
          </p:cNvPr>
          <p:cNvSpPr>
            <a:spLocks noGrp="1"/>
          </p:cNvSpPr>
          <p:nvPr>
            <p:ph idx="1"/>
          </p:nvPr>
        </p:nvSpPr>
        <p:spPr>
          <a:xfrm>
            <a:off x="508000" y="948267"/>
            <a:ext cx="11074400" cy="5223933"/>
          </a:xfrm>
        </p:spPr>
        <p:txBody>
          <a:bodyPr/>
          <a:lstStyle/>
          <a:p>
            <a:r>
              <a:rPr lang="en-US" dirty="0"/>
              <a:t>This value is the maximum message length that the Log File agent can receive without truncating the message.</a:t>
            </a:r>
          </a:p>
          <a:p>
            <a:pPr marL="0" indent="0">
              <a:buNone/>
            </a:pPr>
            <a:r>
              <a:rPr lang="en-US" b="1" dirty="0"/>
              <a:t>Tivoli Monitoring</a:t>
            </a:r>
            <a:endParaRPr lang="en-US" dirty="0"/>
          </a:p>
          <a:p>
            <a:r>
              <a:rPr lang="en-US" dirty="0"/>
              <a:t>For events sent to IBM® Tivoli Monitoring, the </a:t>
            </a:r>
            <a:r>
              <a:rPr lang="en-US" dirty="0" err="1"/>
              <a:t>msg</a:t>
            </a:r>
            <a:r>
              <a:rPr lang="en-US" dirty="0"/>
              <a:t> attribute is limited to 2048 bytes. Messages greater in length are truncated.</a:t>
            </a:r>
          </a:p>
          <a:p>
            <a:pPr marL="0" indent="0">
              <a:buNone/>
            </a:pPr>
            <a:r>
              <a:rPr lang="en-US" b="1" dirty="0"/>
              <a:t>Tivoli Netcool/</a:t>
            </a:r>
            <a:r>
              <a:rPr lang="en-US" b="1" dirty="0" err="1"/>
              <a:t>OMNIbus</a:t>
            </a:r>
            <a:endParaRPr lang="en-US" dirty="0"/>
          </a:p>
          <a:p>
            <a:r>
              <a:rPr lang="en-US" dirty="0"/>
              <a:t>For events sent through the Probe for Tivoli EIF to Netcool/</a:t>
            </a:r>
            <a:r>
              <a:rPr lang="en-US" dirty="0" err="1"/>
              <a:t>OMNIbus</a:t>
            </a:r>
            <a:r>
              <a:rPr lang="en-US" dirty="0"/>
              <a:t>, the total size of the event, including the class name and all slots and their values cannot exceed 4096 bytes </a:t>
            </a:r>
          </a:p>
        </p:txBody>
      </p:sp>
    </p:spTree>
    <p:extLst>
      <p:ext uri="{BB962C8B-B14F-4D97-AF65-F5344CB8AC3E}">
        <p14:creationId xmlns:p14="http://schemas.microsoft.com/office/powerpoint/2010/main" val="3759461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AD94-D858-4F0B-8C92-A55C8517D966}"/>
              </a:ext>
            </a:extLst>
          </p:cNvPr>
          <p:cNvSpPr>
            <a:spLocks noGrp="1"/>
          </p:cNvSpPr>
          <p:nvPr>
            <p:ph type="title"/>
          </p:nvPr>
        </p:nvSpPr>
        <p:spPr>
          <a:xfrm>
            <a:off x="508000" y="195263"/>
            <a:ext cx="8128000" cy="493850"/>
          </a:xfrm>
        </p:spPr>
        <p:txBody>
          <a:bodyPr/>
          <a:lstStyle/>
          <a:p>
            <a:r>
              <a:rPr lang="en-US" sz="1800" dirty="0"/>
              <a:t>This example illustrates the use of a custom integer attribute:</a:t>
            </a:r>
            <a:endParaRPr lang="en-US" sz="1800" dirty="0">
              <a:latin typeface="+mn-lt"/>
            </a:endParaRPr>
          </a:p>
        </p:txBody>
      </p:sp>
      <p:sp>
        <p:nvSpPr>
          <p:cNvPr id="3" name="Content Placeholder 2">
            <a:extLst>
              <a:ext uri="{FF2B5EF4-FFF2-40B4-BE49-F238E27FC236}">
                <a16:creationId xmlns:a16="http://schemas.microsoft.com/office/drawing/2014/main" id="{A549A63B-132A-4C50-9DAB-153A7A6E4F02}"/>
              </a:ext>
            </a:extLst>
          </p:cNvPr>
          <p:cNvSpPr>
            <a:spLocks noGrp="1"/>
          </p:cNvSpPr>
          <p:nvPr>
            <p:ph idx="1"/>
          </p:nvPr>
        </p:nvSpPr>
        <p:spPr>
          <a:xfrm>
            <a:off x="508000" y="1325217"/>
            <a:ext cx="11074400" cy="5141844"/>
          </a:xfrm>
        </p:spPr>
        <p:txBody>
          <a:bodyPr/>
          <a:lstStyle/>
          <a:p>
            <a:pPr marL="0" indent="0">
              <a:buNone/>
            </a:pPr>
            <a:endParaRPr lang="en-US" dirty="0"/>
          </a:p>
          <a:p>
            <a:pPr marL="0" indent="0">
              <a:buNone/>
            </a:pPr>
            <a:endParaRPr lang="en-US" dirty="0"/>
          </a:p>
          <a:p>
            <a:pPr marL="0" indent="0">
              <a:buNone/>
            </a:pPr>
            <a:endParaRPr lang="en-US" dirty="0"/>
          </a:p>
          <a:p>
            <a:pPr marL="227012" lvl="1" indent="0">
              <a:buNone/>
            </a:pPr>
            <a:r>
              <a:rPr lang="en-US" sz="1800" dirty="0"/>
              <a:t>REGEX </a:t>
            </a:r>
            <a:r>
              <a:rPr lang="en-US" sz="1800" dirty="0" err="1"/>
              <a:t>DPP_WS_Malfunction</a:t>
            </a:r>
            <a:endParaRPr lang="en-US" sz="1800" dirty="0"/>
          </a:p>
          <a:p>
            <a:pPr marL="227012" lvl="1" indent="0">
              <a:buNone/>
            </a:pPr>
            <a:r>
              <a:rPr lang="en-US" sz="1800" dirty="0"/>
              <a:t>^([0-9]{4}-[0-9]{2}-[0-9]{2}) ([0-9]{2}:[0-9]{2}:[0-9]{2}),(.*?),(.*?),(.*?),909,([0-9]*)$</a:t>
            </a:r>
          </a:p>
          <a:p>
            <a:pPr marL="227012" lvl="1" indent="0">
              <a:buNone/>
            </a:pPr>
            <a:r>
              <a:rPr lang="en-US" sz="1800" dirty="0"/>
              <a:t>Date     $1    CustomSlot1</a:t>
            </a:r>
          </a:p>
          <a:p>
            <a:pPr marL="227012" lvl="1" indent="0">
              <a:buNone/>
            </a:pPr>
            <a:r>
              <a:rPr lang="en-US" sz="1800" dirty="0"/>
              <a:t>Time     $2    CustomSlot2</a:t>
            </a:r>
          </a:p>
          <a:p>
            <a:pPr marL="227012" lvl="1" indent="0">
              <a:buNone/>
            </a:pPr>
            <a:r>
              <a:rPr lang="en-US" sz="1800" dirty="0"/>
              <a:t>Host     $3    CustomSlot3</a:t>
            </a:r>
          </a:p>
          <a:p>
            <a:pPr marL="227012" lvl="1" indent="0">
              <a:buNone/>
            </a:pPr>
            <a:r>
              <a:rPr lang="en-US" sz="1800" dirty="0"/>
              <a:t>Service  $4   CustomSlot4</a:t>
            </a:r>
          </a:p>
          <a:p>
            <a:pPr marL="227012" lvl="1" indent="0">
              <a:buNone/>
            </a:pPr>
            <a:r>
              <a:rPr lang="en-US" sz="1800" dirty="0"/>
              <a:t>Client   $5    CustomSlot5</a:t>
            </a:r>
          </a:p>
          <a:p>
            <a:pPr marL="227012" lvl="1" indent="0">
              <a:buNone/>
            </a:pPr>
            <a:r>
              <a:rPr lang="en-US" sz="1800" dirty="0"/>
              <a:t>Errors   $6    CustomInteger1 </a:t>
            </a:r>
          </a:p>
          <a:p>
            <a:pPr marL="227012" lvl="1" indent="0">
              <a:buNone/>
            </a:pPr>
            <a:r>
              <a:rPr lang="en-US" sz="1800" dirty="0" err="1"/>
              <a:t>msg</a:t>
            </a:r>
            <a:r>
              <a:rPr lang="en-US" sz="1800" dirty="0"/>
              <a:t> PRINTF("DPP Web-Services - System Malfunction detected for %s in service %s on host %s (occurrences: %s, code: 909)", Client, Service, Host, Errors)</a:t>
            </a:r>
          </a:p>
          <a:p>
            <a:pPr marL="227012" lvl="1" indent="0">
              <a:buNone/>
            </a:pPr>
            <a:r>
              <a:rPr lang="en-US" sz="1800" dirty="0"/>
              <a:t>END</a:t>
            </a:r>
          </a:p>
        </p:txBody>
      </p:sp>
      <p:sp>
        <p:nvSpPr>
          <p:cNvPr id="4" name="Rectangle 3">
            <a:extLst>
              <a:ext uri="{FF2B5EF4-FFF2-40B4-BE49-F238E27FC236}">
                <a16:creationId xmlns:a16="http://schemas.microsoft.com/office/drawing/2014/main" id="{D1B6F2BD-C560-43EB-BD5F-66DC9A8C138C}"/>
              </a:ext>
            </a:extLst>
          </p:cNvPr>
          <p:cNvSpPr/>
          <p:nvPr/>
        </p:nvSpPr>
        <p:spPr>
          <a:xfrm>
            <a:off x="508000" y="589722"/>
            <a:ext cx="7814366" cy="1470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2018-08-15 03:00:00,ukbiprdjblx04,RAP-WS-2_46_0,GRG,909,26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2018-08-15 03:00:00,ukbiprdjblx04,RAP-WS-2_46_0,GRG,909,26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2018-08-15 03:00:00,ukbiprdjblx04,RAP-WS-2_46_0,GRG,909,26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2018-08-15 03:00:00,ukbiprdjblx04,RAP-WS-2_46_0,GRG,909,26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2018-08-15 03:00:00,ukbiprdjblx04,RAP-WS-2_46_0,GRG,909,26</a:t>
            </a:r>
          </a:p>
        </p:txBody>
      </p:sp>
    </p:spTree>
    <p:extLst>
      <p:ext uri="{BB962C8B-B14F-4D97-AF65-F5344CB8AC3E}">
        <p14:creationId xmlns:p14="http://schemas.microsoft.com/office/powerpoint/2010/main" val="754072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7DBC-75F2-4A88-A146-0822E4C5DF92}"/>
              </a:ext>
            </a:extLst>
          </p:cNvPr>
          <p:cNvSpPr>
            <a:spLocks noGrp="1"/>
          </p:cNvSpPr>
          <p:nvPr>
            <p:ph type="title"/>
          </p:nvPr>
        </p:nvSpPr>
        <p:spPr>
          <a:xfrm>
            <a:off x="508000" y="195263"/>
            <a:ext cx="8128000" cy="573363"/>
          </a:xfrm>
        </p:spPr>
        <p:txBody>
          <a:bodyPr/>
          <a:lstStyle/>
          <a:p>
            <a:r>
              <a:rPr lang="en-US" dirty="0"/>
              <a:t>Event filtering and summarization</a:t>
            </a:r>
          </a:p>
        </p:txBody>
      </p:sp>
      <p:sp>
        <p:nvSpPr>
          <p:cNvPr id="3" name="Content Placeholder 2">
            <a:extLst>
              <a:ext uri="{FF2B5EF4-FFF2-40B4-BE49-F238E27FC236}">
                <a16:creationId xmlns:a16="http://schemas.microsoft.com/office/drawing/2014/main" id="{BE926DE9-4F55-4FE5-B778-2A38B575FF3C}"/>
              </a:ext>
            </a:extLst>
          </p:cNvPr>
          <p:cNvSpPr>
            <a:spLocks noGrp="1"/>
          </p:cNvSpPr>
          <p:nvPr>
            <p:ph idx="1"/>
          </p:nvPr>
        </p:nvSpPr>
        <p:spPr>
          <a:xfrm>
            <a:off x="508000" y="768626"/>
            <a:ext cx="11074400" cy="5403574"/>
          </a:xfrm>
        </p:spPr>
        <p:txBody>
          <a:bodyPr/>
          <a:lstStyle/>
          <a:p>
            <a:r>
              <a:rPr lang="en-US" dirty="0"/>
              <a:t>Use the event filtering and summarization options that you set in the configuration (.conf) file to control how duplicate events are handled by the Tivoli Log File Agent.</a:t>
            </a:r>
          </a:p>
          <a:p>
            <a:pPr marL="0" indent="0">
              <a:buNone/>
            </a:pPr>
            <a:endParaRPr lang="en-US" dirty="0"/>
          </a:p>
          <a:p>
            <a:pPr>
              <a:buFont typeface="Wingdings" panose="05000000000000000000" pitchFamily="2" charset="2"/>
              <a:buChar char="v"/>
            </a:pPr>
            <a:r>
              <a:rPr lang="en-US" dirty="0"/>
              <a:t>Detecting and filtering duplicate events</a:t>
            </a:r>
          </a:p>
          <a:p>
            <a:r>
              <a:rPr lang="en-US" dirty="0"/>
              <a:t>It is done by DupDetectionKeyAttributes</a:t>
            </a:r>
          </a:p>
          <a:p>
            <a:pPr marL="0" indent="0">
              <a:buNone/>
            </a:pPr>
            <a:endParaRPr lang="en-US" dirty="0"/>
          </a:p>
          <a:p>
            <a:pPr>
              <a:buFont typeface="Wingdings" panose="05000000000000000000" pitchFamily="2" charset="2"/>
              <a:buChar char="v"/>
            </a:pPr>
            <a:r>
              <a:rPr lang="en-US" dirty="0"/>
              <a:t>Summary interval</a:t>
            </a:r>
          </a:p>
          <a:p>
            <a:r>
              <a:rPr lang="en-US" dirty="0"/>
              <a:t>The duplication detection procedure operates over a time period known as the Summary Interval.</a:t>
            </a:r>
          </a:p>
          <a:p>
            <a:r>
              <a:rPr lang="en-US" dirty="0"/>
              <a:t>Duplicate events are counted during this interval and then reset when the interval expires. The counter starts the count again beginning at 0 at the start of each new summary interval.</a:t>
            </a:r>
          </a:p>
          <a:p>
            <a:r>
              <a:rPr lang="en-US" dirty="0"/>
              <a:t>The agent sends a summary event for each event set that it monitors during the interval. The summary event contains the attribute values of the first event that matched. The summary event also contains a count that indicates how many duplicates of that event occurred during the summary interval.</a:t>
            </a:r>
          </a:p>
          <a:p>
            <a:r>
              <a:rPr lang="en-US" dirty="0"/>
              <a:t>The value assigned to the summary interval is in seconds, so in this example, the summary interval is 5 minutes.</a:t>
            </a:r>
          </a:p>
          <a:p>
            <a:pPr marL="341312" lvl="2" indent="0">
              <a:buNone/>
            </a:pPr>
            <a:r>
              <a:rPr lang="en-US" sz="1800" dirty="0"/>
              <a:t>EventSummaryInterval=300</a:t>
            </a:r>
          </a:p>
        </p:txBody>
      </p:sp>
    </p:spTree>
    <p:extLst>
      <p:ext uri="{BB962C8B-B14F-4D97-AF65-F5344CB8AC3E}">
        <p14:creationId xmlns:p14="http://schemas.microsoft.com/office/powerpoint/2010/main" val="69543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7C9E46-6752-4619-96E0-CF7761B9068E}"/>
              </a:ext>
            </a:extLst>
          </p:cNvPr>
          <p:cNvPicPr/>
          <p:nvPr/>
        </p:nvPicPr>
        <p:blipFill>
          <a:blip r:embed="rId2"/>
          <a:stretch>
            <a:fillRect/>
          </a:stretch>
        </p:blipFill>
        <p:spPr>
          <a:xfrm>
            <a:off x="593035" y="823014"/>
            <a:ext cx="11055626" cy="4226063"/>
          </a:xfrm>
          <a:prstGeom prst="rect">
            <a:avLst/>
          </a:prstGeom>
        </p:spPr>
      </p:pic>
    </p:spTree>
    <p:extLst>
      <p:ext uri="{BB962C8B-B14F-4D97-AF65-F5344CB8AC3E}">
        <p14:creationId xmlns:p14="http://schemas.microsoft.com/office/powerpoint/2010/main" val="2061558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01B4-B626-47EE-B4E7-9EB8970E2647}"/>
              </a:ext>
            </a:extLst>
          </p:cNvPr>
          <p:cNvSpPr>
            <a:spLocks noGrp="1"/>
          </p:cNvSpPr>
          <p:nvPr>
            <p:ph type="title"/>
          </p:nvPr>
        </p:nvSpPr>
        <p:spPr>
          <a:xfrm>
            <a:off x="508000" y="195263"/>
            <a:ext cx="8128000" cy="520354"/>
          </a:xfrm>
        </p:spPr>
        <p:txBody>
          <a:bodyPr/>
          <a:lstStyle/>
          <a:p>
            <a:pPr marL="457200" indent="-457200">
              <a:buFont typeface="Wingdings" panose="05000000000000000000" pitchFamily="2" charset="2"/>
              <a:buChar char="v"/>
            </a:pPr>
            <a:r>
              <a:rPr lang="en-US" sz="1800" dirty="0">
                <a:latin typeface="+mn-lt"/>
              </a:rPr>
              <a:t>Filtering events</a:t>
            </a:r>
          </a:p>
        </p:txBody>
      </p:sp>
      <p:sp>
        <p:nvSpPr>
          <p:cNvPr id="3" name="Content Placeholder 2">
            <a:extLst>
              <a:ext uri="{FF2B5EF4-FFF2-40B4-BE49-F238E27FC236}">
                <a16:creationId xmlns:a16="http://schemas.microsoft.com/office/drawing/2014/main" id="{591D58C4-6A25-480A-9883-C3D8B9060173}"/>
              </a:ext>
            </a:extLst>
          </p:cNvPr>
          <p:cNvSpPr>
            <a:spLocks noGrp="1"/>
          </p:cNvSpPr>
          <p:nvPr>
            <p:ph idx="1"/>
          </p:nvPr>
        </p:nvSpPr>
        <p:spPr>
          <a:xfrm>
            <a:off x="508000" y="715617"/>
            <a:ext cx="11074400" cy="5456583"/>
          </a:xfrm>
        </p:spPr>
        <p:txBody>
          <a:bodyPr/>
          <a:lstStyle/>
          <a:p>
            <a:r>
              <a:rPr lang="en-US" dirty="0"/>
              <a:t>If filtering of events is running, the EventFloodThreshold setting in the configuration</a:t>
            </a:r>
            <a:br>
              <a:rPr lang="en-US" dirty="0"/>
            </a:br>
            <a:r>
              <a:rPr lang="en-US" dirty="0"/>
              <a:t> (.conf) file informs the agent when to send an event.</a:t>
            </a:r>
          </a:p>
          <a:p>
            <a:pPr marL="0" indent="0">
              <a:buNone/>
            </a:pPr>
            <a:endParaRPr lang="en-US" dirty="0"/>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2E4AC0E1-E005-4C16-9E07-7E69017A5330}"/>
              </a:ext>
            </a:extLst>
          </p:cNvPr>
          <p:cNvGraphicFramePr>
            <a:graphicFrameLocks noGrp="1"/>
          </p:cNvGraphicFramePr>
          <p:nvPr/>
        </p:nvGraphicFramePr>
        <p:xfrm>
          <a:off x="684987" y="1525139"/>
          <a:ext cx="10720426" cy="3837538"/>
        </p:xfrm>
        <a:graphic>
          <a:graphicData uri="http://schemas.openxmlformats.org/drawingml/2006/table">
            <a:tbl>
              <a:tblPr firstRow="1" firstCol="1" bandRow="1">
                <a:tableStyleId>{5C22544A-7EE6-4342-B048-85BDC9FD1C3A}</a:tableStyleId>
              </a:tblPr>
              <a:tblGrid>
                <a:gridCol w="2734074">
                  <a:extLst>
                    <a:ext uri="{9D8B030D-6E8A-4147-A177-3AD203B41FA5}">
                      <a16:colId xmlns:a16="http://schemas.microsoft.com/office/drawing/2014/main" val="4156252734"/>
                    </a:ext>
                  </a:extLst>
                </a:gridCol>
                <a:gridCol w="7986352">
                  <a:extLst>
                    <a:ext uri="{9D8B030D-6E8A-4147-A177-3AD203B41FA5}">
                      <a16:colId xmlns:a16="http://schemas.microsoft.com/office/drawing/2014/main" val="3575684988"/>
                    </a:ext>
                  </a:extLst>
                </a:gridCol>
              </a:tblGrid>
              <a:tr h="376321">
                <a:tc>
                  <a:txBody>
                    <a:bodyPr/>
                    <a:lstStyle/>
                    <a:p>
                      <a:pPr marL="0" marR="0">
                        <a:lnSpc>
                          <a:spcPct val="107000"/>
                        </a:lnSpc>
                        <a:spcBef>
                          <a:spcPts val="0"/>
                        </a:spcBef>
                        <a:spcAft>
                          <a:spcPts val="0"/>
                        </a:spcAft>
                      </a:pPr>
                      <a:r>
                        <a:rPr lang="en-US" sz="1700">
                          <a:effectLst/>
                        </a:rPr>
                        <a:t>EventFloodThreshold values</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nchor="b"/>
                </a:tc>
                <a:tc>
                  <a:txBody>
                    <a:bodyPr/>
                    <a:lstStyle/>
                    <a:p>
                      <a:pPr marL="0" marR="0">
                        <a:lnSpc>
                          <a:spcPct val="107000"/>
                        </a:lnSpc>
                        <a:spcBef>
                          <a:spcPts val="0"/>
                        </a:spcBef>
                        <a:spcAft>
                          <a:spcPts val="0"/>
                        </a:spcAft>
                      </a:pPr>
                      <a:r>
                        <a:rPr lang="en-US" sz="1700">
                          <a:effectLst/>
                        </a:rPr>
                        <a:t>Description</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nchor="b"/>
                </a:tc>
                <a:extLst>
                  <a:ext uri="{0D108BD9-81ED-4DB2-BD59-A6C34878D82A}">
                    <a16:rowId xmlns:a16="http://schemas.microsoft.com/office/drawing/2014/main" val="1759285369"/>
                  </a:ext>
                </a:extLst>
              </a:tr>
              <a:tr h="660437">
                <a:tc>
                  <a:txBody>
                    <a:bodyPr/>
                    <a:lstStyle/>
                    <a:p>
                      <a:pPr marL="0" marR="0">
                        <a:lnSpc>
                          <a:spcPct val="107000"/>
                        </a:lnSpc>
                        <a:spcBef>
                          <a:spcPts val="0"/>
                        </a:spcBef>
                        <a:spcAft>
                          <a:spcPts val="0"/>
                        </a:spcAft>
                      </a:pPr>
                      <a:r>
                        <a:rPr lang="en-US" sz="1700">
                          <a:effectLst/>
                        </a:rPr>
                        <a:t>send_all</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tc>
                <a:tc>
                  <a:txBody>
                    <a:bodyPr/>
                    <a:lstStyle/>
                    <a:p>
                      <a:pPr marL="0" marR="0">
                        <a:lnSpc>
                          <a:spcPct val="107000"/>
                        </a:lnSpc>
                        <a:spcBef>
                          <a:spcPts val="0"/>
                        </a:spcBef>
                        <a:spcAft>
                          <a:spcPts val="0"/>
                        </a:spcAft>
                      </a:pPr>
                      <a:r>
                        <a:rPr lang="en-US" sz="1700">
                          <a:effectLst/>
                        </a:rPr>
                        <a:t>The send_all value is the default value. All events are sent even if these events are duplicate events.</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tc>
                <a:extLst>
                  <a:ext uri="{0D108BD9-81ED-4DB2-BD59-A6C34878D82A}">
                    <a16:rowId xmlns:a16="http://schemas.microsoft.com/office/drawing/2014/main" val="3456073876"/>
                  </a:ext>
                </a:extLst>
              </a:tr>
              <a:tr h="660437">
                <a:tc>
                  <a:txBody>
                    <a:bodyPr/>
                    <a:lstStyle/>
                    <a:p>
                      <a:pPr marL="0" marR="0">
                        <a:lnSpc>
                          <a:spcPct val="107000"/>
                        </a:lnSpc>
                        <a:spcBef>
                          <a:spcPts val="0"/>
                        </a:spcBef>
                        <a:spcAft>
                          <a:spcPts val="0"/>
                        </a:spcAft>
                      </a:pPr>
                      <a:r>
                        <a:rPr lang="en-US" sz="1700">
                          <a:effectLst/>
                        </a:rPr>
                        <a:t>send_none</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tc>
                <a:tc>
                  <a:txBody>
                    <a:bodyPr/>
                    <a:lstStyle/>
                    <a:p>
                      <a:pPr marL="0" marR="0">
                        <a:lnSpc>
                          <a:spcPct val="107000"/>
                        </a:lnSpc>
                        <a:spcBef>
                          <a:spcPts val="0"/>
                        </a:spcBef>
                        <a:spcAft>
                          <a:spcPts val="0"/>
                        </a:spcAft>
                      </a:pPr>
                      <a:r>
                        <a:rPr lang="en-US" sz="1700">
                          <a:effectLst/>
                        </a:rPr>
                        <a:t>The send_none value means that no individual events are sent. Only the summary events are sent.</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tc>
                <a:extLst>
                  <a:ext uri="{0D108BD9-81ED-4DB2-BD59-A6C34878D82A}">
                    <a16:rowId xmlns:a16="http://schemas.microsoft.com/office/drawing/2014/main" val="155114018"/>
                  </a:ext>
                </a:extLst>
              </a:tr>
              <a:tr h="876212">
                <a:tc>
                  <a:txBody>
                    <a:bodyPr/>
                    <a:lstStyle/>
                    <a:p>
                      <a:pPr marL="0" marR="0">
                        <a:lnSpc>
                          <a:spcPct val="107000"/>
                        </a:lnSpc>
                        <a:spcBef>
                          <a:spcPts val="0"/>
                        </a:spcBef>
                        <a:spcAft>
                          <a:spcPts val="0"/>
                        </a:spcAft>
                      </a:pPr>
                      <a:r>
                        <a:rPr lang="en-US" sz="1700">
                          <a:effectLst/>
                        </a:rPr>
                        <a:t>send_first</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tc>
                <a:tc>
                  <a:txBody>
                    <a:bodyPr/>
                    <a:lstStyle/>
                    <a:p>
                      <a:pPr marL="0" marR="0">
                        <a:lnSpc>
                          <a:spcPct val="107000"/>
                        </a:lnSpc>
                        <a:spcBef>
                          <a:spcPts val="0"/>
                        </a:spcBef>
                        <a:spcAft>
                          <a:spcPts val="0"/>
                        </a:spcAft>
                      </a:pPr>
                      <a:r>
                        <a:rPr lang="en-US" sz="1700">
                          <a:effectLst/>
                        </a:rPr>
                        <a:t>Use the send_first value to send the first event as soon as it is encountered. If duplicates of that first event occur within a specified time, then subsequent duplicates of this first event are not sent. For more information, see </a:t>
                      </a:r>
                      <a:r>
                        <a:rPr lang="en-US" sz="1700" u="sng">
                          <a:effectLst/>
                          <a:hlinkClick r:id="rId2"/>
                        </a:rPr>
                        <a:t>Summary interval</a:t>
                      </a:r>
                      <a:r>
                        <a:rPr lang="en-US" sz="1700">
                          <a:effectLst/>
                        </a:rPr>
                        <a:t>.</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tc>
                <a:extLst>
                  <a:ext uri="{0D108BD9-81ED-4DB2-BD59-A6C34878D82A}">
                    <a16:rowId xmlns:a16="http://schemas.microsoft.com/office/drawing/2014/main" val="3735798235"/>
                  </a:ext>
                </a:extLst>
              </a:tr>
              <a:tr h="1228669">
                <a:tc>
                  <a:txBody>
                    <a:bodyPr/>
                    <a:lstStyle/>
                    <a:p>
                      <a:pPr marL="0" marR="0">
                        <a:lnSpc>
                          <a:spcPct val="107000"/>
                        </a:lnSpc>
                        <a:spcBef>
                          <a:spcPts val="0"/>
                        </a:spcBef>
                        <a:spcAft>
                          <a:spcPts val="0"/>
                        </a:spcAft>
                      </a:pPr>
                      <a:r>
                        <a:rPr lang="en-US" sz="1700">
                          <a:effectLst/>
                        </a:rPr>
                        <a:t>n integer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tc>
                <a:tc>
                  <a:txBody>
                    <a:bodyPr/>
                    <a:lstStyle/>
                    <a:p>
                      <a:pPr marL="0" marR="0">
                        <a:lnSpc>
                          <a:spcPct val="107000"/>
                        </a:lnSpc>
                        <a:spcBef>
                          <a:spcPts val="0"/>
                        </a:spcBef>
                        <a:spcAft>
                          <a:spcPts val="0"/>
                        </a:spcAft>
                      </a:pPr>
                      <a:r>
                        <a:rPr lang="en-US" sz="1700" dirty="0">
                          <a:effectLst/>
                        </a:rPr>
                        <a:t>Use the n integer value to send only every n occurrence of an event (for example every fifth duplicate) during a specific time. For more information, see </a:t>
                      </a:r>
                      <a:r>
                        <a:rPr lang="en-US" sz="1700" u="sng" dirty="0">
                          <a:effectLst/>
                          <a:hlinkClick r:id="rId2"/>
                        </a:rPr>
                        <a:t>Summary interval</a:t>
                      </a:r>
                      <a:r>
                        <a:rPr lang="en-US" sz="1700" dirty="0">
                          <a:effectLst/>
                        </a:rPr>
                        <a:t>.</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46103" marR="46103" marT="46103" marB="46103"/>
                </a:tc>
                <a:extLst>
                  <a:ext uri="{0D108BD9-81ED-4DB2-BD59-A6C34878D82A}">
                    <a16:rowId xmlns:a16="http://schemas.microsoft.com/office/drawing/2014/main" val="3469349608"/>
                  </a:ext>
                </a:extLst>
              </a:tr>
            </a:tbl>
          </a:graphicData>
        </a:graphic>
      </p:graphicFrame>
    </p:spTree>
    <p:extLst>
      <p:ext uri="{BB962C8B-B14F-4D97-AF65-F5344CB8AC3E}">
        <p14:creationId xmlns:p14="http://schemas.microsoft.com/office/powerpoint/2010/main" val="237104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FDB0-2219-44D0-827D-B3C680135959}"/>
              </a:ext>
            </a:extLst>
          </p:cNvPr>
          <p:cNvSpPr>
            <a:spLocks noGrp="1"/>
          </p:cNvSpPr>
          <p:nvPr>
            <p:ph type="title"/>
          </p:nvPr>
        </p:nvSpPr>
        <p:spPr>
          <a:xfrm>
            <a:off x="508000" y="195263"/>
            <a:ext cx="8128000" cy="599867"/>
          </a:xfrm>
        </p:spPr>
        <p:txBody>
          <a:bodyPr/>
          <a:lstStyle/>
          <a:p>
            <a:pPr marL="285750" indent="-285750">
              <a:buFont typeface="Wingdings" panose="05000000000000000000" pitchFamily="2" charset="2"/>
              <a:buChar char="v"/>
            </a:pPr>
            <a:r>
              <a:rPr lang="en-US" sz="1800" dirty="0">
                <a:latin typeface="+mn-lt"/>
              </a:rPr>
              <a:t>Summarization attributes</a:t>
            </a:r>
          </a:p>
        </p:txBody>
      </p:sp>
      <p:sp>
        <p:nvSpPr>
          <p:cNvPr id="3" name="Content Placeholder 2">
            <a:extLst>
              <a:ext uri="{FF2B5EF4-FFF2-40B4-BE49-F238E27FC236}">
                <a16:creationId xmlns:a16="http://schemas.microsoft.com/office/drawing/2014/main" id="{A56C73FA-E5DE-42EE-8F68-8D9010A7659B}"/>
              </a:ext>
            </a:extLst>
          </p:cNvPr>
          <p:cNvSpPr>
            <a:spLocks noGrp="1"/>
          </p:cNvSpPr>
          <p:nvPr>
            <p:ph idx="1"/>
          </p:nvPr>
        </p:nvSpPr>
        <p:spPr>
          <a:xfrm>
            <a:off x="508000" y="795130"/>
            <a:ext cx="11074400" cy="5377070"/>
          </a:xfrm>
        </p:spPr>
        <p:txBody>
          <a:bodyPr/>
          <a:lstStyle/>
          <a:p>
            <a:r>
              <a:rPr lang="en-US" dirty="0"/>
              <a:t>The Event Type and Occurrence Count attributes are used to help summarize events.</a:t>
            </a:r>
          </a:p>
          <a:p>
            <a:r>
              <a:rPr lang="en-US" dirty="0"/>
              <a:t>When event summarization is enabled, the Event Type and Occurrence Count attributes become meaningful. The Event Type attribute indicates the type of the event, being either an </a:t>
            </a:r>
            <a:r>
              <a:rPr lang="en-US" i="1" dirty="0"/>
              <a:t>Event</a:t>
            </a:r>
            <a:r>
              <a:rPr lang="en-US" dirty="0"/>
              <a:t> or a </a:t>
            </a:r>
            <a:r>
              <a:rPr lang="en-US" i="1" dirty="0"/>
              <a:t>Summary Event</a:t>
            </a:r>
            <a:r>
              <a:rPr lang="en-US" dirty="0"/>
              <a:t>. </a:t>
            </a:r>
          </a:p>
          <a:p>
            <a:r>
              <a:rPr lang="en-US" dirty="0"/>
              <a:t>General events that correspond to records found in the log on a one-to-one basis are tagged as </a:t>
            </a:r>
            <a:r>
              <a:rPr lang="en-US" i="1" dirty="0"/>
              <a:t>Event</a:t>
            </a:r>
            <a:r>
              <a:rPr lang="en-US" dirty="0"/>
              <a:t>. </a:t>
            </a:r>
          </a:p>
          <a:p>
            <a:r>
              <a:rPr lang="en-US" dirty="0"/>
              <a:t>Summary events that are sent at the end of the Summary Interval, are tagged as </a:t>
            </a:r>
            <a:r>
              <a:rPr lang="en-US" i="1" dirty="0"/>
              <a:t>Summary Event</a:t>
            </a:r>
            <a:r>
              <a:rPr lang="en-US" dirty="0"/>
              <a:t>.</a:t>
            </a:r>
          </a:p>
          <a:p>
            <a:r>
              <a:rPr lang="en-US" dirty="0"/>
              <a:t>The Occurrence Count attribute indicates the total amount of duplicate records found in the log for the event. Summary events include this count as it shows the number of events received that matched the summary event during the previous summary interval.</a:t>
            </a:r>
          </a:p>
          <a:p>
            <a:r>
              <a:rPr lang="en-US" dirty="0"/>
              <a:t>Regardless of the filter value as described in Filtering events, you always get the summary events at the end of each summary interval, for any event that occurred at least once during that interval. If you are not expecting the summary events your situations can be accidentally triggered. To avoid this accidental triggering of a situation, include a clause in the situation for Event Type== Event or Event Type!= Summary Event.</a:t>
            </a:r>
          </a:p>
          <a:p>
            <a:pPr marL="0" indent="0">
              <a:buNone/>
            </a:pPr>
            <a:endParaRPr lang="en-US" dirty="0"/>
          </a:p>
          <a:p>
            <a:pPr>
              <a:buFont typeface="Wingdings" panose="05000000000000000000" pitchFamily="2" charset="2"/>
              <a:buChar char="v"/>
            </a:pPr>
            <a:r>
              <a:rPr lang="en-US" dirty="0"/>
              <a:t>Viewing event filtering and summarization in the Tivoli Enterprise Portal</a:t>
            </a:r>
          </a:p>
          <a:p>
            <a:pPr marL="0" indent="0">
              <a:buNone/>
            </a:pPr>
            <a:endParaRPr lang="en-US" dirty="0"/>
          </a:p>
          <a:p>
            <a:pPr marL="0" indent="0">
              <a:buNone/>
            </a:pPr>
            <a:r>
              <a:rPr lang="en-US" u="sng" dirty="0">
                <a:hlinkClick r:id="rId2"/>
              </a:rPr>
              <a:t>https://www.ibm.com/support/knowledgecenter/SS4EKN_7.2.0/com.ibm.itm.doc_6.3/logfile/klo_viewing_filtering.htm</a:t>
            </a:r>
            <a:endParaRPr lang="en-US" dirty="0"/>
          </a:p>
          <a:p>
            <a:pPr marL="0" indent="0">
              <a:buNone/>
            </a:pPr>
            <a:endParaRPr lang="en-US" dirty="0"/>
          </a:p>
        </p:txBody>
      </p:sp>
    </p:spTree>
    <p:extLst>
      <p:ext uri="{BB962C8B-B14F-4D97-AF65-F5344CB8AC3E}">
        <p14:creationId xmlns:p14="http://schemas.microsoft.com/office/powerpoint/2010/main" val="302205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8128000" cy="838200"/>
          </a:xfrm>
        </p:spPr>
        <p:txBody>
          <a:bodyPr/>
          <a:lstStyle/>
          <a:p>
            <a:r>
              <a:rPr lang="en-IN" dirty="0"/>
              <a:t>Configuration on UNIX/Linux</a:t>
            </a:r>
          </a:p>
        </p:txBody>
      </p:sp>
      <p:sp>
        <p:nvSpPr>
          <p:cNvPr id="3" name="Rectangle 2">
            <a:extLst>
              <a:ext uri="{FF2B5EF4-FFF2-40B4-BE49-F238E27FC236}">
                <a16:creationId xmlns:a16="http://schemas.microsoft.com/office/drawing/2014/main" id="{F8C06957-D936-4401-BE73-2BEF3A73FA71}"/>
              </a:ext>
            </a:extLst>
          </p:cNvPr>
          <p:cNvSpPr/>
          <p:nvPr/>
        </p:nvSpPr>
        <p:spPr>
          <a:xfrm>
            <a:off x="238540" y="1274026"/>
            <a:ext cx="11794434" cy="3539430"/>
          </a:xfrm>
          <a:prstGeom prst="rect">
            <a:avLst/>
          </a:prstGeom>
        </p:spPr>
        <p:txBody>
          <a:bodyPr wrap="square">
            <a:spAutoFit/>
          </a:bodyPr>
          <a:lstStyle/>
          <a:p>
            <a:pPr marL="457200" marR="0" lvl="0" indent="0" algn="l" defTabSz="914400" rtl="0" eaLnBrk="1" fontAlgn="auto" latinLnBrk="0" hangingPunct="1">
              <a:lnSpc>
                <a:spcPct val="100000"/>
              </a:lnSpc>
              <a:spcBef>
                <a:spcPts val="375"/>
              </a:spcBef>
              <a:spcAft>
                <a:spcPts val="0"/>
              </a:spcAft>
              <a:buClrTx/>
              <a:buSzTx/>
              <a:buFontTx/>
              <a:buNone/>
              <a:tabLst/>
              <a:defRPr/>
            </a:pP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 ./itmcmd config -A lo</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Agent configuration started...</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Enter instance name (default is: ): 51494LO </a:t>
            </a:r>
            <a:r>
              <a:rPr kumimoji="0" lang="en-US" sz="1400" b="1" i="0" u="none" strike="noStrike" kern="1200" cap="none" spc="0" normalizeH="0" baseline="0" noProof="0" dirty="0">
                <a:ln>
                  <a:noFill/>
                </a:ln>
                <a:solidFill>
                  <a:srgbClr val="FF0000"/>
                </a:solidFill>
                <a:effectLst/>
                <a:uLnTx/>
                <a:uFillTx/>
                <a:latin typeface="Calibri"/>
                <a:ea typeface="Times New Roman" panose="02020603050405020304" pitchFamily="18" charset="0"/>
                <a:cs typeface="+mn-cs"/>
              </a:rPr>
              <a:t>&lt;--- LO agent instance name</a:t>
            </a:r>
            <a:br>
              <a:rPr kumimoji="0" lang="en-US" sz="1400" b="1"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Edit "Tivoli Log File Agent" settings? [ 1=Yes, 2=No ] (default is: 1): 1</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Edit 'Log File Adapter Configuration' settings? [ 1=Yes, 2=No ] (default is: 1): 1</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Conf file (default is: ):  </a:t>
            </a:r>
            <a:r>
              <a:rPr kumimoji="0" lang="en-US" sz="1400" b="1" i="0" u="none" strike="noStrike" kern="1200" cap="none" spc="0" normalizeH="0" baseline="0" noProof="0" dirty="0">
                <a:ln>
                  <a:noFill/>
                </a:ln>
                <a:solidFill>
                  <a:srgbClr val="FF0000"/>
                </a:solidFill>
                <a:effectLst/>
                <a:uLnTx/>
                <a:uFillTx/>
                <a:latin typeface="Calibri"/>
                <a:ea typeface="Times New Roman" panose="02020603050405020304" pitchFamily="18" charset="0"/>
                <a:cs typeface="+mn-cs"/>
              </a:rPr>
              <a:t>&lt;--- Conf file for the "base" instance - KLO_CONF_FILE.  This value can be left blank if relying on sub nodes and auto discovery.</a:t>
            </a:r>
            <a:br>
              <a:rPr kumimoji="0" lang="en-US" sz="1400" b="1"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Format File (default is: ): </a:t>
            </a:r>
            <a:r>
              <a:rPr kumimoji="0" lang="en-US" sz="1400" b="1" i="0" u="none" strike="noStrike" kern="1200" cap="none" spc="0" normalizeH="0" baseline="0" noProof="0" dirty="0">
                <a:ln>
                  <a:noFill/>
                </a:ln>
                <a:solidFill>
                  <a:srgbClr val="FF0000"/>
                </a:solidFill>
                <a:effectLst/>
                <a:uLnTx/>
                <a:uFillTx/>
                <a:latin typeface="Calibri"/>
                <a:ea typeface="Times New Roman" panose="02020603050405020304" pitchFamily="18" charset="0"/>
                <a:cs typeface="+mn-cs"/>
              </a:rPr>
              <a:t>&lt;--- Format file for the "base" instance - KLO_FORMAT_FILE.  This value can be left blank if relying on sub nodes and auto discovery.</a:t>
            </a:r>
            <a:br>
              <a:rPr kumimoji="0" lang="en-US" sz="1400" b="1"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Send EIF Events to Omnibus [ 1=Yes, 2=No ] (default is: 1): 2</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Send ITM Events [ 1=Yes, 2=No ] (default is: 1): 1</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Automatically initialize UNIX syslog [ 1=Yes, 2=No, 3=Use .conf file value ] (default is: 3): 3</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Edit 'Log File Adapter Global Settings' settings? [ 1=Yes, 2=No ] (default is: 1): 1</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Process Priority Class [ 1=A, 2=B, 3=C, 4=D, 5=E, 6=F, 7=Use .conf file value ] (default is: 7): 7</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Process maximum CPU percentage (default is: 100):</a:t>
            </a:r>
            <a:b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br>
            <a:r>
              <a:rPr kumimoji="0" lang="en-US" sz="1400" b="0"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Configuration file auto discovery directory (default is: ${CANDLE_HOME}/config/lo):</a:t>
            </a:r>
            <a:r>
              <a:rPr kumimoji="0" lang="en-US" sz="1400" b="1" i="0" u="none" strike="noStrike" kern="1200" cap="none" spc="0" normalizeH="0" baseline="0" noProof="0" dirty="0">
                <a:ln>
                  <a:noFill/>
                </a:ln>
                <a:solidFill>
                  <a:srgbClr val="222222"/>
                </a:solidFill>
                <a:effectLst/>
                <a:uLnTx/>
                <a:uFillTx/>
                <a:latin typeface="Calibri"/>
                <a:ea typeface="Times New Roman" panose="02020603050405020304" pitchFamily="18" charset="0"/>
                <a:cs typeface="+mn-cs"/>
              </a:rPr>
              <a:t> </a:t>
            </a:r>
            <a:r>
              <a:rPr kumimoji="0" lang="en-US" sz="1400" b="1" i="0" u="none" strike="noStrike" kern="1200" cap="none" spc="0" normalizeH="0" baseline="0" noProof="0" dirty="0">
                <a:ln>
                  <a:noFill/>
                </a:ln>
                <a:solidFill>
                  <a:srgbClr val="FF0000"/>
                </a:solidFill>
                <a:effectLst/>
                <a:uLnTx/>
                <a:uFillTx/>
                <a:latin typeface="Calibri"/>
                <a:ea typeface="Times New Roman" panose="02020603050405020304" pitchFamily="18" charset="0"/>
                <a:cs typeface="+mn-cs"/>
              </a:rPr>
              <a:t>&lt;-- The auto discovery directory to search for .conf / .</a:t>
            </a:r>
            <a:r>
              <a:rPr kumimoji="0" lang="en-US" sz="1400" b="1" i="0" u="none" strike="noStrike" kern="1200" cap="none" spc="0" normalizeH="0" baseline="0" noProof="0" dirty="0" err="1">
                <a:ln>
                  <a:noFill/>
                </a:ln>
                <a:solidFill>
                  <a:srgbClr val="FF0000"/>
                </a:solidFill>
                <a:effectLst/>
                <a:uLnTx/>
                <a:uFillTx/>
                <a:latin typeface="Calibri"/>
                <a:ea typeface="Times New Roman" panose="02020603050405020304" pitchFamily="18" charset="0"/>
                <a:cs typeface="+mn-cs"/>
              </a:rPr>
              <a:t>fmt</a:t>
            </a:r>
            <a:r>
              <a:rPr kumimoji="0" lang="en-US" sz="1400" b="1" i="0" u="none" strike="noStrike" kern="1200" cap="none" spc="0" normalizeH="0" baseline="0" noProof="0" dirty="0">
                <a:ln>
                  <a:noFill/>
                </a:ln>
                <a:solidFill>
                  <a:srgbClr val="FF0000"/>
                </a:solidFill>
                <a:effectLst/>
                <a:uLnTx/>
                <a:uFillTx/>
                <a:latin typeface="Calibri"/>
                <a:ea typeface="Times New Roman" panose="02020603050405020304" pitchFamily="18" charset="0"/>
                <a:cs typeface="+mn-cs"/>
              </a:rPr>
              <a:t> pairs - KLO_FILE_DISCOVERY_DIR.</a:t>
            </a:r>
          </a:p>
        </p:txBody>
      </p:sp>
    </p:spTree>
    <p:extLst>
      <p:ext uri="{BB962C8B-B14F-4D97-AF65-F5344CB8AC3E}">
        <p14:creationId xmlns:p14="http://schemas.microsoft.com/office/powerpoint/2010/main" val="391677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7951-AF7E-4699-8E64-A2E8C60457E5}"/>
              </a:ext>
            </a:extLst>
          </p:cNvPr>
          <p:cNvSpPr>
            <a:spLocks noGrp="1"/>
          </p:cNvSpPr>
          <p:nvPr>
            <p:ph type="title"/>
          </p:nvPr>
        </p:nvSpPr>
        <p:spPr>
          <a:xfrm>
            <a:off x="198783" y="645836"/>
            <a:ext cx="9276521" cy="3263555"/>
          </a:xfrm>
        </p:spPr>
        <p:txBody>
          <a:bodyPr/>
          <a:lstStyle/>
          <a:p>
            <a:pPr marL="457200" marR="0">
              <a:spcBef>
                <a:spcPts val="375"/>
              </a:spcBef>
              <a:spcAft>
                <a:spcPts val="0"/>
              </a:spcAft>
            </a:pPr>
            <a:r>
              <a:rPr lang="en-US" sz="1400" dirty="0">
                <a:solidFill>
                  <a:srgbClr val="222222"/>
                </a:solidFill>
                <a:ea typeface="Times New Roman" panose="02020603050405020304" pitchFamily="18" charset="0"/>
              </a:rPr>
              <a:t>Will this agent connect to a TEMS? [1=YES, 2=NO] (Default is: 1): 1</a:t>
            </a:r>
            <a:br>
              <a:rPr lang="en-US" sz="1400" dirty="0">
                <a:solidFill>
                  <a:srgbClr val="222222"/>
                </a:solidFill>
                <a:ea typeface="Times New Roman" panose="02020603050405020304" pitchFamily="18" charset="0"/>
              </a:rPr>
            </a:br>
            <a:r>
              <a:rPr lang="en-US" sz="1400" dirty="0">
                <a:solidFill>
                  <a:srgbClr val="222222"/>
                </a:solidFill>
                <a:ea typeface="Times New Roman" panose="02020603050405020304" pitchFamily="18" charset="0"/>
              </a:rPr>
              <a:t>TEMS Host Name (Default is: NMP136): test.system.ibm.com</a:t>
            </a:r>
            <a:br>
              <a:rPr lang="en-US" sz="1400" dirty="0">
                <a:ea typeface="Times New Roman" panose="02020603050405020304" pitchFamily="18" charset="0"/>
              </a:rPr>
            </a:br>
            <a:r>
              <a:rPr lang="en-US" sz="1400" dirty="0">
                <a:solidFill>
                  <a:srgbClr val="222222"/>
                </a:solidFill>
                <a:ea typeface="Times New Roman" panose="02020603050405020304" pitchFamily="18" charset="0"/>
              </a:rPr>
              <a:t>Network Protocol [ip, sna, ip.pipe or ip.spipe] (Default is: ip.pipe):</a:t>
            </a:r>
            <a:br>
              <a:rPr lang="en-US" sz="1400" dirty="0">
                <a:ea typeface="Times New Roman" panose="02020603050405020304" pitchFamily="18" charset="0"/>
              </a:rPr>
            </a:br>
            <a:r>
              <a:rPr lang="en-US" sz="1400" dirty="0">
                <a:solidFill>
                  <a:srgbClr val="222222"/>
                </a:solidFill>
                <a:ea typeface="Times New Roman" panose="02020603050405020304" pitchFamily="18" charset="0"/>
              </a:rPr>
              <a:t>     Now choose the next protocol from one of these:</a:t>
            </a:r>
            <a:br>
              <a:rPr lang="en-US" sz="1400" dirty="0">
                <a:solidFill>
                  <a:srgbClr val="222222"/>
                </a:solidFill>
                <a:ea typeface="Times New Roman" panose="02020603050405020304" pitchFamily="18" charset="0"/>
              </a:rPr>
            </a:br>
            <a:r>
              <a:rPr lang="en-US" sz="1400" dirty="0">
                <a:solidFill>
                  <a:srgbClr val="222222"/>
                </a:solidFill>
                <a:ea typeface="Times New Roman" panose="02020603050405020304" pitchFamily="18" charset="0"/>
              </a:rPr>
              <a:t>     - ip</a:t>
            </a:r>
            <a:br>
              <a:rPr lang="en-US" sz="1400" dirty="0">
                <a:solidFill>
                  <a:srgbClr val="222222"/>
                </a:solidFill>
                <a:ea typeface="Times New Roman" panose="02020603050405020304" pitchFamily="18" charset="0"/>
              </a:rPr>
            </a:br>
            <a:r>
              <a:rPr lang="en-US" sz="1400" dirty="0">
                <a:solidFill>
                  <a:srgbClr val="222222"/>
                </a:solidFill>
                <a:ea typeface="Times New Roman" panose="02020603050405020304" pitchFamily="18" charset="0"/>
              </a:rPr>
              <a:t>     - sna</a:t>
            </a:r>
            <a:br>
              <a:rPr lang="en-US" sz="1400" dirty="0">
                <a:solidFill>
                  <a:srgbClr val="222222"/>
                </a:solidFill>
                <a:ea typeface="Times New Roman" panose="02020603050405020304" pitchFamily="18" charset="0"/>
              </a:rPr>
            </a:br>
            <a:r>
              <a:rPr lang="en-US" sz="1400" dirty="0">
                <a:solidFill>
                  <a:srgbClr val="222222"/>
                </a:solidFill>
                <a:ea typeface="Times New Roman" panose="02020603050405020304" pitchFamily="18" charset="0"/>
              </a:rPr>
              <a:t>     - ip.spipe</a:t>
            </a:r>
            <a:br>
              <a:rPr lang="en-US" sz="1400" dirty="0">
                <a:solidFill>
                  <a:srgbClr val="222222"/>
                </a:solidFill>
                <a:ea typeface="Times New Roman" panose="02020603050405020304" pitchFamily="18" charset="0"/>
              </a:rPr>
            </a:br>
            <a:r>
              <a:rPr lang="en-US" sz="1400" dirty="0">
                <a:solidFill>
                  <a:srgbClr val="222222"/>
                </a:solidFill>
                <a:ea typeface="Times New Roman" panose="02020603050405020304" pitchFamily="18" charset="0"/>
              </a:rPr>
              <a:t>     - 0 for none</a:t>
            </a:r>
            <a:br>
              <a:rPr lang="en-US" sz="1400" dirty="0">
                <a:solidFill>
                  <a:srgbClr val="222222"/>
                </a:solidFill>
                <a:ea typeface="Times New Roman" panose="02020603050405020304" pitchFamily="18" charset="0"/>
              </a:rPr>
            </a:br>
            <a:br>
              <a:rPr lang="en-US" sz="1400" dirty="0">
                <a:ea typeface="Times New Roman" panose="02020603050405020304" pitchFamily="18" charset="0"/>
              </a:rPr>
            </a:br>
            <a:endParaRPr lang="en-US" sz="1400" dirty="0">
              <a:latin typeface="+mn-lt"/>
            </a:endParaRPr>
          </a:p>
        </p:txBody>
      </p:sp>
      <p:sp>
        <p:nvSpPr>
          <p:cNvPr id="3" name="Content Placeholder 2">
            <a:extLst>
              <a:ext uri="{FF2B5EF4-FFF2-40B4-BE49-F238E27FC236}">
                <a16:creationId xmlns:a16="http://schemas.microsoft.com/office/drawing/2014/main" id="{BDA950A5-7AF9-4419-ACC7-F44D2F323BF8}"/>
              </a:ext>
            </a:extLst>
          </p:cNvPr>
          <p:cNvSpPr>
            <a:spLocks noGrp="1"/>
          </p:cNvSpPr>
          <p:nvPr>
            <p:ph idx="1"/>
          </p:nvPr>
        </p:nvSpPr>
        <p:spPr>
          <a:xfrm>
            <a:off x="198783" y="2957689"/>
            <a:ext cx="11074400" cy="2869955"/>
          </a:xfrm>
        </p:spPr>
        <p:txBody>
          <a:bodyPr/>
          <a:lstStyle/>
          <a:p>
            <a:pPr marL="341312" lvl="2" indent="0">
              <a:buNone/>
            </a:pPr>
            <a:r>
              <a:rPr lang="en-US" dirty="0">
                <a:solidFill>
                  <a:srgbClr val="222222"/>
                </a:solidFill>
                <a:latin typeface="+mj-lt"/>
                <a:ea typeface="Times New Roman" panose="02020603050405020304" pitchFamily="18" charset="0"/>
              </a:rPr>
              <a:t>Network Protocol 2 (Default is: 0):</a:t>
            </a:r>
            <a:br>
              <a:rPr lang="en-US" dirty="0">
                <a:solidFill>
                  <a:srgbClr val="222222"/>
                </a:solidFill>
                <a:latin typeface="+mj-lt"/>
                <a:ea typeface="Times New Roman" panose="02020603050405020304" pitchFamily="18" charset="0"/>
              </a:rPr>
            </a:br>
            <a:r>
              <a:rPr lang="en-US" dirty="0">
                <a:solidFill>
                  <a:srgbClr val="222222"/>
                </a:solidFill>
                <a:latin typeface="+mj-lt"/>
                <a:ea typeface="Times New Roman" panose="02020603050405020304" pitchFamily="18" charset="0"/>
              </a:rPr>
              <a:t>IP.PIPE Port Number (Default is: 1918):</a:t>
            </a:r>
            <a:br>
              <a:rPr lang="en-US" dirty="0">
                <a:solidFill>
                  <a:srgbClr val="222222"/>
                </a:solidFill>
                <a:latin typeface="+mj-lt"/>
                <a:ea typeface="Times New Roman" panose="02020603050405020304" pitchFamily="18" charset="0"/>
              </a:rPr>
            </a:br>
            <a:r>
              <a:rPr lang="en-US" dirty="0">
                <a:solidFill>
                  <a:srgbClr val="222222"/>
                </a:solidFill>
                <a:latin typeface="+mj-lt"/>
                <a:ea typeface="Times New Roman" panose="02020603050405020304" pitchFamily="18" charset="0"/>
              </a:rPr>
              <a:t>Enter name of KDC_PARTITION (Default is: null):</a:t>
            </a:r>
            <a:br>
              <a:rPr lang="en-US" dirty="0">
                <a:latin typeface="+mj-lt"/>
                <a:ea typeface="Times New Roman" panose="02020603050405020304" pitchFamily="18" charset="0"/>
              </a:rPr>
            </a:br>
            <a:r>
              <a:rPr lang="en-US" dirty="0">
                <a:solidFill>
                  <a:srgbClr val="222222"/>
                </a:solidFill>
                <a:latin typeface="+mj-lt"/>
                <a:ea typeface="Times New Roman" panose="02020603050405020304" pitchFamily="18" charset="0"/>
              </a:rPr>
              <a:t>Configure connection for a secondary TEMS? [1=YES, 2=NO] (Default is: 2):</a:t>
            </a:r>
            <a:br>
              <a:rPr lang="en-US" dirty="0">
                <a:solidFill>
                  <a:srgbClr val="222222"/>
                </a:solidFill>
                <a:latin typeface="+mj-lt"/>
                <a:ea typeface="Times New Roman" panose="02020603050405020304" pitchFamily="18" charset="0"/>
              </a:rPr>
            </a:br>
            <a:r>
              <a:rPr lang="en-US" dirty="0">
                <a:solidFill>
                  <a:srgbClr val="222222"/>
                </a:solidFill>
                <a:latin typeface="+mj-lt"/>
                <a:ea typeface="Times New Roman" panose="02020603050405020304" pitchFamily="18" charset="0"/>
              </a:rPr>
              <a:t>Enter Optional Primary Network Name or 0 for "none" (Default is: 0):</a:t>
            </a:r>
            <a:br>
              <a:rPr lang="en-US" dirty="0">
                <a:solidFill>
                  <a:srgbClr val="222222"/>
                </a:solidFill>
                <a:latin typeface="+mj-lt"/>
                <a:ea typeface="Times New Roman" panose="02020603050405020304" pitchFamily="18" charset="0"/>
              </a:rPr>
            </a:br>
            <a:r>
              <a:rPr lang="en-US" dirty="0">
                <a:solidFill>
                  <a:srgbClr val="222222"/>
                </a:solidFill>
                <a:latin typeface="+mj-lt"/>
                <a:ea typeface="Times New Roman" panose="02020603050405020304" pitchFamily="18" charset="0"/>
              </a:rPr>
              <a:t>Agent configuration completed...</a:t>
            </a:r>
            <a:endParaRPr lang="en-US" dirty="0">
              <a:latin typeface="+mj-lt"/>
            </a:endParaRPr>
          </a:p>
        </p:txBody>
      </p:sp>
    </p:spTree>
    <p:extLst>
      <p:ext uri="{BB962C8B-B14F-4D97-AF65-F5344CB8AC3E}">
        <p14:creationId xmlns:p14="http://schemas.microsoft.com/office/powerpoint/2010/main" val="273088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22EF-34A1-4645-A10B-4DB17C969D77}"/>
              </a:ext>
            </a:extLst>
          </p:cNvPr>
          <p:cNvSpPr>
            <a:spLocks noGrp="1"/>
          </p:cNvSpPr>
          <p:nvPr>
            <p:ph type="title"/>
          </p:nvPr>
        </p:nvSpPr>
        <p:spPr/>
        <p:txBody>
          <a:bodyPr/>
          <a:lstStyle/>
          <a:p>
            <a:r>
              <a:rPr lang="en-US" dirty="0"/>
              <a:t>Remote Installation (Using AddSystems)</a:t>
            </a:r>
          </a:p>
        </p:txBody>
      </p:sp>
      <p:sp>
        <p:nvSpPr>
          <p:cNvPr id="3" name="Content Placeholder 2">
            <a:extLst>
              <a:ext uri="{FF2B5EF4-FFF2-40B4-BE49-F238E27FC236}">
                <a16:creationId xmlns:a16="http://schemas.microsoft.com/office/drawing/2014/main" id="{20B5B3CF-EB43-47A0-A102-944E524A59E4}"/>
              </a:ext>
            </a:extLst>
          </p:cNvPr>
          <p:cNvSpPr>
            <a:spLocks noGrp="1"/>
          </p:cNvSpPr>
          <p:nvPr>
            <p:ph idx="1"/>
          </p:nvPr>
        </p:nvSpPr>
        <p:spPr>
          <a:xfrm>
            <a:off x="508000" y="1033463"/>
            <a:ext cx="11074400" cy="5138737"/>
          </a:xfrm>
        </p:spPr>
        <p:txBody>
          <a:bodyPr/>
          <a:lstStyle/>
          <a:p>
            <a:pPr lvl="0"/>
            <a:r>
              <a:rPr lang="en-US" dirty="0"/>
              <a:t>Command Line mode- Using tacmd command</a:t>
            </a:r>
          </a:p>
          <a:p>
            <a:pPr marL="227012" lvl="1" indent="0">
              <a:buNone/>
            </a:pPr>
            <a:r>
              <a:rPr lang="en-US" dirty="0"/>
              <a:t>tacmd addSystem {-t|--type} </a:t>
            </a:r>
            <a:r>
              <a:rPr lang="en-US" i="1" dirty="0"/>
              <a:t>pc</a:t>
            </a:r>
            <a:r>
              <a:rPr lang="en-US" dirty="0"/>
              <a:t> </a:t>
            </a:r>
            <a:br>
              <a:rPr lang="en-US" dirty="0"/>
            </a:br>
            <a:r>
              <a:rPr lang="en-US" dirty="0"/>
              <a:t>                   {-n|--node} </a:t>
            </a:r>
            <a:r>
              <a:rPr lang="en-US" i="1" dirty="0"/>
              <a:t>managed-</a:t>
            </a:r>
            <a:r>
              <a:rPr lang="en-US" i="1" dirty="0" err="1"/>
              <a:t>os</a:t>
            </a:r>
            <a:br>
              <a:rPr lang="en-US" dirty="0"/>
            </a:br>
            <a:r>
              <a:rPr lang="en-US" dirty="0"/>
              <a:t>                   {-p|--property} </a:t>
            </a:r>
            <a:r>
              <a:rPr lang="en-US" i="1" dirty="0"/>
              <a:t>section.name</a:t>
            </a:r>
            <a:r>
              <a:rPr lang="en-US" dirty="0"/>
              <a:t>=</a:t>
            </a:r>
            <a:r>
              <a:rPr lang="en-US" i="1" dirty="0"/>
              <a:t>value</a:t>
            </a:r>
            <a:r>
              <a:rPr lang="en-US" dirty="0"/>
              <a:t> ...</a:t>
            </a:r>
          </a:p>
          <a:p>
            <a:pPr marL="227012" lvl="1" indent="0">
              <a:buNone/>
            </a:pPr>
            <a:r>
              <a:rPr lang="en-US" dirty="0"/>
              <a:t>where:</a:t>
            </a:r>
          </a:p>
          <a:p>
            <a:pPr marL="227012" lvl="1" indent="0">
              <a:buNone/>
            </a:pPr>
            <a:r>
              <a:rPr lang="en-US" dirty="0"/>
              <a:t>-t|--type </a:t>
            </a:r>
            <a:r>
              <a:rPr lang="en-US" i="1" dirty="0"/>
              <a:t>product code</a:t>
            </a:r>
            <a:endParaRPr lang="en-US" dirty="0"/>
          </a:p>
          <a:p>
            <a:pPr marL="227012" lvl="1" indent="0">
              <a:buNone/>
            </a:pPr>
            <a:r>
              <a:rPr lang="en-US" dirty="0"/>
              <a:t>-n|--node </a:t>
            </a:r>
            <a:r>
              <a:rPr lang="en-US" i="1" dirty="0"/>
              <a:t>managed-</a:t>
            </a:r>
            <a:r>
              <a:rPr lang="en-US" i="1" dirty="0" err="1"/>
              <a:t>os</a:t>
            </a:r>
            <a:endParaRPr lang="en-US" dirty="0"/>
          </a:p>
          <a:p>
            <a:pPr marL="227012" lvl="1" indent="0">
              <a:buNone/>
            </a:pPr>
            <a:r>
              <a:rPr lang="en-US" dirty="0"/>
              <a:t>-p|--property </a:t>
            </a:r>
            <a:r>
              <a:rPr lang="en-US" i="1" dirty="0"/>
              <a:t>section.name</a:t>
            </a:r>
            <a:r>
              <a:rPr lang="en-US" dirty="0"/>
              <a:t>=</a:t>
            </a:r>
            <a:r>
              <a:rPr lang="en-US" i="1" dirty="0"/>
              <a:t>value</a:t>
            </a:r>
            <a:r>
              <a:rPr lang="en-US" dirty="0"/>
              <a:t>...</a:t>
            </a:r>
          </a:p>
          <a:p>
            <a:pPr marL="227012" lvl="1" indent="0">
              <a:buNone/>
            </a:pPr>
            <a:endParaRPr lang="en-US" dirty="0"/>
          </a:p>
          <a:p>
            <a:pPr marL="227012" lvl="1" indent="0">
              <a:buNone/>
            </a:pPr>
            <a:r>
              <a:rPr lang="en-US" dirty="0" err="1"/>
              <a:t>tacmd</a:t>
            </a:r>
            <a:r>
              <a:rPr lang="en-US" dirty="0"/>
              <a:t> </a:t>
            </a:r>
            <a:r>
              <a:rPr lang="en-US" dirty="0" err="1"/>
              <a:t>addSystem</a:t>
            </a:r>
            <a:r>
              <a:rPr lang="en-US" dirty="0"/>
              <a:t> -t LO -n </a:t>
            </a:r>
            <a:r>
              <a:rPr lang="en-US" dirty="0" err="1"/>
              <a:t>sample.node.name:KUX</a:t>
            </a:r>
            <a:r>
              <a:rPr lang="en-US" dirty="0"/>
              <a:t> -p LOG_FILE_ADAPTER_CONFIGURATION.KLO_AUTO_INIT_SYSLOG=No LOG_FILE_ADAPTER_CONFIGURATION.KLO_SEND_EIF_EVENTS=No LOG_FILE_ADAPTER_CONFIGURATION.KLO_SEND_ITM_EVENTS=Yes LOG_FILE_ADAPTER_GLOBAL_SETTINGS.KLO_FILE_DISCOVERY_DIR=/opt/IBM/ITM/FIS/KLO/</a:t>
            </a:r>
            <a:r>
              <a:rPr lang="en-US" dirty="0" err="1"/>
              <a:t>AppLog</a:t>
            </a:r>
            <a:r>
              <a:rPr lang="en-US" dirty="0"/>
              <a:t> LOG_FILE_ADAPTER_GLOBAL_SETTINGS.KLO_PROCESS_MAX_CPU_PCT=100 INSTANCE="inst2”</a:t>
            </a:r>
          </a:p>
          <a:p>
            <a:pPr marL="227012" lvl="1" indent="0">
              <a:buNone/>
            </a:pPr>
            <a:endParaRPr lang="en-US" dirty="0"/>
          </a:p>
          <a:p>
            <a:r>
              <a:rPr lang="en-US" dirty="0"/>
              <a:t>./</a:t>
            </a:r>
            <a:r>
              <a:rPr lang="en-US" dirty="0" err="1"/>
              <a:t>tacmd</a:t>
            </a:r>
            <a:r>
              <a:rPr lang="en-US" dirty="0"/>
              <a:t> </a:t>
            </a:r>
            <a:r>
              <a:rPr lang="en-US" dirty="0" err="1"/>
              <a:t>putfile</a:t>
            </a:r>
            <a:r>
              <a:rPr lang="en-US" dirty="0"/>
              <a:t> -m </a:t>
            </a:r>
            <a:r>
              <a:rPr lang="en-US" dirty="0" err="1"/>
              <a:t>Primary:WINDOWS:NT</a:t>
            </a:r>
            <a:r>
              <a:rPr lang="en-US" dirty="0"/>
              <a:t> -s /</a:t>
            </a:r>
            <a:r>
              <a:rPr lang="en-US" dirty="0" err="1"/>
              <a:t>nfs</a:t>
            </a:r>
            <a:r>
              <a:rPr lang="en-US" dirty="0"/>
              <a:t>/app1/</a:t>
            </a:r>
            <a:r>
              <a:rPr lang="en-US" dirty="0" err="1"/>
              <a:t>KLO_distributions</a:t>
            </a:r>
            <a:r>
              <a:rPr lang="en-US" dirty="0"/>
              <a:t>/&lt;</a:t>
            </a:r>
            <a:r>
              <a:rPr lang="en-US" dirty="0" err="1"/>
              <a:t>file_name</a:t>
            </a:r>
            <a:r>
              <a:rPr lang="en-US" dirty="0"/>
              <a:t>&gt; -d &lt;destination&gt; -t text</a:t>
            </a:r>
          </a:p>
          <a:p>
            <a:pPr marL="0" indent="0">
              <a:buNone/>
            </a:pPr>
            <a:r>
              <a:rPr lang="en-US" dirty="0"/>
              <a:t>	where destination can be C:/IBM/ITM/FIS/KLO/AppLog/AppLog.conf or /opt/IBM/ITM/FIS/KLO/</a:t>
            </a:r>
            <a:r>
              <a:rPr lang="en-US" dirty="0" err="1"/>
              <a:t>AppLog</a:t>
            </a:r>
            <a:r>
              <a:rPr lang="en-US" dirty="0"/>
              <a:t>/</a:t>
            </a:r>
            <a:r>
              <a:rPr lang="en-US" dirty="0" err="1"/>
              <a:t>AppLog.conf</a:t>
            </a:r>
            <a:endParaRPr lang="en-US" dirty="0"/>
          </a:p>
        </p:txBody>
      </p:sp>
    </p:spTree>
    <p:extLst>
      <p:ext uri="{BB962C8B-B14F-4D97-AF65-F5344CB8AC3E}">
        <p14:creationId xmlns:p14="http://schemas.microsoft.com/office/powerpoint/2010/main" val="268475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D91-8368-473A-B2D0-9A70CBCE1A92}"/>
              </a:ext>
            </a:extLst>
          </p:cNvPr>
          <p:cNvSpPr>
            <a:spLocks noGrp="1"/>
          </p:cNvSpPr>
          <p:nvPr>
            <p:ph type="title"/>
          </p:nvPr>
        </p:nvSpPr>
        <p:spPr/>
        <p:txBody>
          <a:bodyPr/>
          <a:lstStyle/>
          <a:p>
            <a:r>
              <a:rPr lang="en-US" dirty="0"/>
              <a:t>GUI- From TEPS</a:t>
            </a:r>
          </a:p>
        </p:txBody>
      </p:sp>
      <p:pic>
        <p:nvPicPr>
          <p:cNvPr id="4" name="Content Placeholder 3">
            <a:extLst>
              <a:ext uri="{FF2B5EF4-FFF2-40B4-BE49-F238E27FC236}">
                <a16:creationId xmlns:a16="http://schemas.microsoft.com/office/drawing/2014/main" id="{C0E3F12C-2BA3-44EF-9C53-4174058AD86B}"/>
              </a:ext>
            </a:extLst>
          </p:cNvPr>
          <p:cNvPicPr>
            <a:picLocks noGrp="1"/>
          </p:cNvPicPr>
          <p:nvPr>
            <p:ph idx="1"/>
          </p:nvPr>
        </p:nvPicPr>
        <p:blipFill>
          <a:blip r:embed="rId2"/>
          <a:stretch>
            <a:fillRect/>
          </a:stretch>
        </p:blipFill>
        <p:spPr>
          <a:xfrm>
            <a:off x="733777" y="1485017"/>
            <a:ext cx="3476978" cy="3990093"/>
          </a:xfrm>
          <a:prstGeom prst="rect">
            <a:avLst/>
          </a:prstGeom>
        </p:spPr>
      </p:pic>
      <p:pic>
        <p:nvPicPr>
          <p:cNvPr id="5" name="Picture 4">
            <a:extLst>
              <a:ext uri="{FF2B5EF4-FFF2-40B4-BE49-F238E27FC236}">
                <a16:creationId xmlns:a16="http://schemas.microsoft.com/office/drawing/2014/main" id="{EC58E3D1-56D5-4BC8-8D9E-17AC71EAD7CC}"/>
              </a:ext>
            </a:extLst>
          </p:cNvPr>
          <p:cNvPicPr/>
          <p:nvPr/>
        </p:nvPicPr>
        <p:blipFill>
          <a:blip r:embed="rId3"/>
          <a:stretch>
            <a:fillRect/>
          </a:stretch>
        </p:blipFill>
        <p:spPr>
          <a:xfrm>
            <a:off x="5323010" y="1380330"/>
            <a:ext cx="5085345" cy="4693091"/>
          </a:xfrm>
          <a:prstGeom prst="rect">
            <a:avLst/>
          </a:prstGeom>
        </p:spPr>
      </p:pic>
    </p:spTree>
    <p:extLst>
      <p:ext uri="{BB962C8B-B14F-4D97-AF65-F5344CB8AC3E}">
        <p14:creationId xmlns:p14="http://schemas.microsoft.com/office/powerpoint/2010/main" val="407688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BEA8-820A-4C8D-8146-EF8317945078}"/>
              </a:ext>
            </a:extLst>
          </p:cNvPr>
          <p:cNvSpPr>
            <a:spLocks noGrp="1"/>
          </p:cNvSpPr>
          <p:nvPr>
            <p:ph type="title"/>
          </p:nvPr>
        </p:nvSpPr>
        <p:spPr/>
        <p:txBody>
          <a:bodyPr/>
          <a:lstStyle/>
          <a:p>
            <a:r>
              <a:rPr lang="en-US" dirty="0"/>
              <a:t>Configurations</a:t>
            </a:r>
          </a:p>
        </p:txBody>
      </p:sp>
      <p:pic>
        <p:nvPicPr>
          <p:cNvPr id="7" name="Content Placeholder 6">
            <a:extLst>
              <a:ext uri="{FF2B5EF4-FFF2-40B4-BE49-F238E27FC236}">
                <a16:creationId xmlns:a16="http://schemas.microsoft.com/office/drawing/2014/main" id="{3BFF9C7B-3F4E-4815-806A-4FEC087D7C03}"/>
              </a:ext>
            </a:extLst>
          </p:cNvPr>
          <p:cNvPicPr>
            <a:picLocks noGrp="1"/>
          </p:cNvPicPr>
          <p:nvPr>
            <p:ph idx="1"/>
          </p:nvPr>
        </p:nvPicPr>
        <p:blipFill>
          <a:blip r:embed="rId2"/>
          <a:stretch>
            <a:fillRect/>
          </a:stretch>
        </p:blipFill>
        <p:spPr>
          <a:xfrm>
            <a:off x="508000" y="1293284"/>
            <a:ext cx="4414613" cy="4938182"/>
          </a:xfrm>
          <a:prstGeom prst="rect">
            <a:avLst/>
          </a:prstGeom>
        </p:spPr>
      </p:pic>
      <p:pic>
        <p:nvPicPr>
          <p:cNvPr id="8" name="Content Placeholder 7">
            <a:extLst>
              <a:ext uri="{FF2B5EF4-FFF2-40B4-BE49-F238E27FC236}">
                <a16:creationId xmlns:a16="http://schemas.microsoft.com/office/drawing/2014/main" id="{776652C7-E01A-4BE2-B995-A28B42C64C32}"/>
              </a:ext>
            </a:extLst>
          </p:cNvPr>
          <p:cNvPicPr>
            <a:picLocks noGrp="1"/>
          </p:cNvPicPr>
          <p:nvPr>
            <p:ph idx="11"/>
          </p:nvPr>
        </p:nvPicPr>
        <p:blipFill>
          <a:blip r:embed="rId3"/>
          <a:stretch>
            <a:fillRect/>
          </a:stretch>
        </p:blipFill>
        <p:spPr>
          <a:xfrm>
            <a:off x="6389512" y="1293283"/>
            <a:ext cx="4750551" cy="4938183"/>
          </a:xfrm>
          <a:prstGeom prst="rect">
            <a:avLst/>
          </a:prstGeom>
        </p:spPr>
      </p:pic>
    </p:spTree>
    <p:extLst>
      <p:ext uri="{BB962C8B-B14F-4D97-AF65-F5344CB8AC3E}">
        <p14:creationId xmlns:p14="http://schemas.microsoft.com/office/powerpoint/2010/main" val="543184815"/>
      </p:ext>
    </p:extLst>
  </p:cSld>
  <p:clrMapOvr>
    <a:masterClrMapping/>
  </p:clrMapOvr>
</p:sld>
</file>

<file path=ppt/theme/theme1.xml><?xml version="1.0" encoding="utf-8"?>
<a:theme xmlns:a="http://schemas.openxmlformats.org/drawingml/2006/main" name="FIS Corporate Presentation Template 1">
  <a:themeElements>
    <a:clrScheme name="FIS Approved Full Color">
      <a:dk1>
        <a:sysClr val="windowText" lastClr="000000"/>
      </a:dk1>
      <a:lt1>
        <a:sysClr val="window" lastClr="FFFFFF"/>
      </a:lt1>
      <a:dk2>
        <a:srgbClr val="4F6F19"/>
      </a:dk2>
      <a:lt2>
        <a:srgbClr val="EEECE1"/>
      </a:lt2>
      <a:accent1>
        <a:srgbClr val="4F6F19"/>
      </a:accent1>
      <a:accent2>
        <a:srgbClr val="8DC63F"/>
      </a:accent2>
      <a:accent3>
        <a:srgbClr val="807F83"/>
      </a:accent3>
      <a:accent4>
        <a:srgbClr val="642566"/>
      </a:accent4>
      <a:accent5>
        <a:srgbClr val="41C4DC"/>
      </a:accent5>
      <a:accent6>
        <a:srgbClr val="FFC82E"/>
      </a:accent6>
      <a:hlink>
        <a:srgbClr val="41C4DC"/>
      </a:hlink>
      <a:folHlink>
        <a:srgbClr val="E282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latin typeface="Arial"/>
            <a:cs typeface="Aria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4005</TotalTime>
  <Words>6161</Words>
  <Application>Microsoft Office PowerPoint</Application>
  <PresentationFormat>Widescreen</PresentationFormat>
  <Paragraphs>364</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Times New Roman</vt:lpstr>
      <vt:lpstr>Wingdings</vt:lpstr>
      <vt:lpstr>FIS Corporate Presentation Template 1</vt:lpstr>
      <vt:lpstr>Log File Agent</vt:lpstr>
      <vt:lpstr>Introduction</vt:lpstr>
      <vt:lpstr>Installation and Configuration</vt:lpstr>
      <vt:lpstr>PowerPoint Presentation</vt:lpstr>
      <vt:lpstr>Configuration on UNIX/Linux</vt:lpstr>
      <vt:lpstr>Will this agent connect to a TEMS? [1=YES, 2=NO] (Default is: 1): 1 TEMS Host Name (Default is: NMP136): test.system.ibm.com Network Protocol [ip, sna, ip.pipe or ip.spipe] (Default is: ip.pipe):      Now choose the next protocol from one of these:      - ip      - sna      - ip.spipe      - 0 for none  </vt:lpstr>
      <vt:lpstr>Remote Installation (Using AddSystems)</vt:lpstr>
      <vt:lpstr>GUI- From TEPS</vt:lpstr>
      <vt:lpstr>Configurations</vt:lpstr>
      <vt:lpstr>Review the "Data Collection Status" workspace view in the TEP  Confirm if the desired log to monitor is found and has Object Status "ACTIVE" and File Status "OK".</vt:lpstr>
      <vt:lpstr>Confirm that log entries are being parsed from the monitored log.</vt:lpstr>
      <vt:lpstr>Log File Agent Work Flow</vt:lpstr>
      <vt:lpstr>When you click on the alert icon chain link, it opens the Situation Event Console and displays the "Initial Situation Values" as you see above. The values highlighted in the same color code / severity as the alert icon are those fields that are used as part of the situation formula, and the rest of the details would be the attribute values that would be used in any attribute substitution </vt:lpstr>
      <vt:lpstr>Configuration File</vt:lpstr>
      <vt:lpstr>RegexLogSources </vt:lpstr>
      <vt:lpstr>LognameIsBasename</vt:lpstr>
      <vt:lpstr>PollInterval  </vt:lpstr>
      <vt:lpstr>EventSummaryInterval   </vt:lpstr>
      <vt:lpstr>CompareBySize- Of the two or more files that match the name pattern criteria, the bigger file is selected for monitoring. It is advised not to use this parameter in cases with multiple matching files that are updated at the same time and increasing their file sizes. If the largest file subjected to frequent change, monitoring might continually restart at the beginning of the newly selected file. Use this parameter when there is a set of matching files but only one file is getting updated at any specific time.  </vt:lpstr>
      <vt:lpstr>The following options apply only where events are being forwarded to EIF:  </vt:lpstr>
      <vt:lpstr>BufEvtMaxSize</vt:lpstr>
      <vt:lpstr>Log File Attributes</vt:lpstr>
      <vt:lpstr>Class attribute: This attribute is a key attribute. Description The Class name of the log file event, as defined in the configured format (.fmt) file. Type  String Source The source for this attribute is Log File Data. </vt:lpstr>
      <vt:lpstr>CustomSlot1-10 attribute Description User-defined slot from the EIF event. Type  String Source The source for this attribute is Log File Data.  </vt:lpstr>
      <vt:lpstr>Event Type attribute Description A flag indicating whether the current event is a flood control summary event. Type  Integer (32-bit numeric property) with enumerated values. The strings are displayed in the Tivoli Enterprise Portal. The warehouse and queries return the values that are shown in parentheses. The following values are defined: Event (0) Summary Event (1) Any other value is the value that is returned by the agent in the Tivoli Enterprise Portal. Source The source for this attribute is derived: isSummaryEvent(). </vt:lpstr>
      <vt:lpstr>Value Exceeds Maximum (9223372036854775807) and Value Exceeds Minimum (-9223372036854775808) Any other value is the value that is returned by the agent in the Tivoli Enterprise Portal. Source The source for this attribute is Log File Data. </vt:lpstr>
      <vt:lpstr>Format File</vt:lpstr>
      <vt:lpstr>To create new patterns to match an event, use the new regular expression syntax that consists of the following parts:  Format header Regular expression Slot mappings End statement</vt:lpstr>
      <vt:lpstr>The format content consists of a regular expression on the first line, followed by mappings. Each mapping is shown on a separate line and these mappings</vt:lpstr>
      <vt:lpstr>End Statement</vt:lpstr>
      <vt:lpstr>Inheritance</vt:lpstr>
      <vt:lpstr>REGEX DiskFailureError FOLLOWS DiskFailure  Disk Failure on device (.*), error code: ([0-9]*) errcode $2 CustomSlot2 END</vt:lpstr>
      <vt:lpstr>If the following error messages are reported in the log text, the REMultiLine event is created:</vt:lpstr>
      <vt:lpstr>Mappings</vt:lpstr>
      <vt:lpstr>The value of a $i value specifier (also known as a variable, slot, or attribute) is the portion of the system log message that is matched by the corresponding sub expression.</vt:lpstr>
      <vt:lpstr>FILENAME</vt:lpstr>
      <vt:lpstr> Maximum Message length</vt:lpstr>
      <vt:lpstr>This example illustrates the use of a custom integer attribute:</vt:lpstr>
      <vt:lpstr>Event filtering and summarization</vt:lpstr>
      <vt:lpstr>Filtering events</vt:lpstr>
      <vt:lpstr>Summarization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File Agent</dc:title>
  <dc:creator>S, Kunguma Tarika</dc:creator>
  <cp:lastModifiedBy>B, Nalinsivaprasad</cp:lastModifiedBy>
  <cp:revision>20</cp:revision>
  <dcterms:created xsi:type="dcterms:W3CDTF">2020-05-25T10:31:46Z</dcterms:created>
  <dcterms:modified xsi:type="dcterms:W3CDTF">2024-09-12T08:11:42Z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e1e58c1-766d-4ff4-9619-b604fc37898b_Enabled">
    <vt:lpwstr>true</vt:lpwstr>
  </property>
  <property fmtid="{D5CDD505-2E9C-101B-9397-08002B2CF9AE}" pid="3" name="MSIP_Label_9e1e58c1-766d-4ff4-9619-b604fc37898b_SetDate">
    <vt:lpwstr>2024-09-12T08:10:18Z</vt:lpwstr>
  </property>
  <property fmtid="{D5CDD505-2E9C-101B-9397-08002B2CF9AE}" pid="4" name="MSIP_Label_9e1e58c1-766d-4ff4-9619-b604fc37898b_Method">
    <vt:lpwstr>Standard</vt:lpwstr>
  </property>
  <property fmtid="{D5CDD505-2E9C-101B-9397-08002B2CF9AE}" pid="5" name="MSIP_Label_9e1e58c1-766d-4ff4-9619-b604fc37898b_Name">
    <vt:lpwstr>Internal Use</vt:lpwstr>
  </property>
  <property fmtid="{D5CDD505-2E9C-101B-9397-08002B2CF9AE}" pid="6" name="MSIP_Label_9e1e58c1-766d-4ff4-9619-b604fc37898b_SiteId">
    <vt:lpwstr>e3ff91d8-34c8-4b15-a0b4-18910a6ac575</vt:lpwstr>
  </property>
  <property fmtid="{D5CDD505-2E9C-101B-9397-08002B2CF9AE}" pid="7" name="MSIP_Label_9e1e58c1-766d-4ff4-9619-b604fc37898b_ActionId">
    <vt:lpwstr>d8cb52cb-6fc7-49f2-9f36-6178fd72f1be</vt:lpwstr>
  </property>
  <property fmtid="{D5CDD505-2E9C-101B-9397-08002B2CF9AE}" pid="8" name="MSIP_Label_9e1e58c1-766d-4ff4-9619-b604fc37898b_ContentBits">
    <vt:lpwstr>0</vt:lpwstr>
  </property>
</Properties>
</file>