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K Grotesk Bold" charset="1" panose="00000800000000000000"/>
      <p:regular r:id="rId19"/>
    </p:embeddedFont>
    <p:embeddedFont>
      <p:font typeface="Open Sans" charset="1" panose="020B0606030504020204"/>
      <p:regular r:id="rId20"/>
    </p:embeddedFont>
    <p:embeddedFont>
      <p:font typeface="Arimo Bold" charset="1" panose="020B0704020202020204"/>
      <p:regular r:id="rId21"/>
    </p:embeddedFont>
    <p:embeddedFont>
      <p:font typeface="HK Grotesk Light" charset="1" panose="000004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316071" cy="4687856"/>
            <a:chOff x="0" y="0"/>
            <a:chExt cx="13754762" cy="62504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4775"/>
              <a:ext cx="13754762" cy="4938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40"/>
                </a:lnSpc>
              </a:pPr>
              <a:r>
                <a:rPr lang="en-US" sz="12919" spc="-387">
                  <a:solidFill>
                    <a:srgbClr val="FFFFFF"/>
                  </a:solidFill>
                  <a:latin typeface="HK Grotesk Bold"/>
                </a:rPr>
                <a:t>Consistência de Dados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632057"/>
              <a:ext cx="7714532" cy="618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30652" y="7061766"/>
            <a:ext cx="1928648" cy="2074442"/>
            <a:chOff x="0" y="0"/>
            <a:chExt cx="2571531" cy="2765923"/>
          </a:xfrm>
        </p:grpSpPr>
        <p:sp>
          <p:nvSpPr>
            <p:cNvPr name="AutoShape 7" id="7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2571531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36445">
            <a:off x="3821047" y="20876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8541713" y="1028700"/>
            <a:ext cx="8100629" cy="7333706"/>
            <a:chOff x="0" y="0"/>
            <a:chExt cx="5580380" cy="5052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635000" y="-673100"/>
              <a:ext cx="6488430" cy="6027420"/>
            </a:xfrm>
            <a:custGeom>
              <a:avLst/>
              <a:gdLst/>
              <a:ahLst/>
              <a:cxnLst/>
              <a:rect r="r" b="b" t="t" l="l"/>
              <a:pathLst>
                <a:path h="6027420" w="648843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blipFill>
              <a:blip r:embed="rId4"/>
              <a:stretch>
                <a:fillRect l="-17943" t="0" r="-17943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084814"/>
            <a:ext cx="5910916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ETL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4918" y="2497454"/>
            <a:ext cx="7542665" cy="18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2919" spc="-58">
                <a:solidFill>
                  <a:srgbClr val="FFFFFF"/>
                </a:solidFill>
                <a:latin typeface="HK Grotesk Light"/>
              </a:rPr>
              <a:t>ETL (Extract, Transform, Load) é um processo utilizado para extrair, transformar e carregar dados de diferentes fontes para um destino específico.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4918" y="5023133"/>
            <a:ext cx="8115300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sz="2399">
                <a:solidFill>
                  <a:srgbClr val="57FFDC"/>
                </a:solidFill>
                <a:latin typeface="HK Grotesk Bold"/>
              </a:rPr>
              <a:t>EXEMPLOS DE USO DE ETL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9" id="9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07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44918" y="5785036"/>
            <a:ext cx="8115300" cy="2577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8092" indent="-339046" lvl="1">
              <a:lnSpc>
                <a:spcPts val="4082"/>
              </a:lnSpc>
              <a:buFont typeface="Arial"/>
              <a:buChar char="•"/>
            </a:pPr>
            <a:r>
              <a:rPr lang="en-US" sz="3140" spc="-62">
                <a:solidFill>
                  <a:srgbClr val="FFFFFF"/>
                </a:solidFill>
                <a:latin typeface="HK Grotesk Light"/>
              </a:rPr>
              <a:t>Migração de Dados</a:t>
            </a:r>
          </a:p>
          <a:p>
            <a:pPr algn="l" marL="678092" indent="-339046" lvl="1">
              <a:lnSpc>
                <a:spcPts val="4082"/>
              </a:lnSpc>
              <a:buFont typeface="Arial"/>
              <a:buChar char="•"/>
            </a:pPr>
            <a:r>
              <a:rPr lang="en-US" sz="3140" spc="-62">
                <a:solidFill>
                  <a:srgbClr val="FFFFFF"/>
                </a:solidFill>
                <a:latin typeface="HK Grotesk Light"/>
              </a:rPr>
              <a:t>Data Warehousing</a:t>
            </a:r>
          </a:p>
          <a:p>
            <a:pPr algn="l" marL="678092" indent="-339046" lvl="1">
              <a:lnSpc>
                <a:spcPts val="4082"/>
              </a:lnSpc>
              <a:buFont typeface="Arial"/>
              <a:buChar char="•"/>
            </a:pPr>
            <a:r>
              <a:rPr lang="en-US" sz="3140" spc="-62">
                <a:solidFill>
                  <a:srgbClr val="FFFFFF"/>
                </a:solidFill>
                <a:latin typeface="HK Grotesk Light"/>
              </a:rPr>
              <a:t>Integração de Dado</a:t>
            </a:r>
          </a:p>
          <a:p>
            <a:pPr algn="l" marL="678092" indent="-339046" lvl="1">
              <a:lnSpc>
                <a:spcPts val="4082"/>
              </a:lnSpc>
              <a:buFont typeface="Arial"/>
              <a:buChar char="•"/>
            </a:pPr>
            <a:r>
              <a:rPr lang="en-US" sz="3140" spc="-62">
                <a:solidFill>
                  <a:srgbClr val="FFFFFF"/>
                </a:solidFill>
                <a:latin typeface="HK Grotesk Light"/>
              </a:rPr>
              <a:t>Consolidação de Dados</a:t>
            </a:r>
          </a:p>
          <a:p>
            <a:pPr algn="l" marL="678092" indent="-339046" lvl="1">
              <a:lnSpc>
                <a:spcPts val="4082"/>
              </a:lnSpc>
              <a:buFont typeface="Arial"/>
              <a:buChar char="•"/>
            </a:pPr>
            <a:r>
              <a:rPr lang="en-US" sz="3140" spc="-62">
                <a:solidFill>
                  <a:srgbClr val="FFFFFF"/>
                </a:solidFill>
                <a:latin typeface="HK Grotesk Light"/>
              </a:rPr>
              <a:t>Business Intelligence (BI)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1100" y="1066800"/>
            <a:ext cx="13722898" cy="170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14"/>
              </a:lnSpc>
            </a:pPr>
            <a:r>
              <a:rPr lang="en-US" sz="5959" spc="-178">
                <a:solidFill>
                  <a:srgbClr val="FFFFFF"/>
                </a:solidFill>
                <a:latin typeface="HK Grotesk Bold"/>
              </a:rPr>
              <a:t>Principais Desafios na Garantia da Consistência de Dados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231817">
            <a:off x="-1779115" y="5748991"/>
            <a:ext cx="21853999" cy="7390754"/>
          </a:xfrm>
          <a:custGeom>
            <a:avLst/>
            <a:gdLst/>
            <a:ahLst/>
            <a:cxnLst/>
            <a:rect r="r" b="b" t="t" l="l"/>
            <a:pathLst>
              <a:path h="7390754" w="21853999">
                <a:moveTo>
                  <a:pt x="21853999" y="0"/>
                </a:moveTo>
                <a:lnTo>
                  <a:pt x="0" y="0"/>
                </a:lnTo>
                <a:lnTo>
                  <a:pt x="0" y="7390754"/>
                </a:lnTo>
                <a:lnTo>
                  <a:pt x="21853999" y="7390754"/>
                </a:lnTo>
                <a:lnTo>
                  <a:pt x="218539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1100" y="2869164"/>
            <a:ext cx="5107388" cy="215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228" indent="-267614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Coordenação de Réplicas</a:t>
            </a:r>
          </a:p>
          <a:p>
            <a:pPr algn="l" marL="535228" indent="-267614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Consistência e Disponibilidade</a:t>
            </a:r>
          </a:p>
          <a:p>
            <a:pPr algn="l" marL="535228" indent="-267614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Transações Distribuídas</a:t>
            </a:r>
          </a:p>
          <a:p>
            <a:pPr algn="l" marL="535228" indent="-267614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Concorrência e Conflitos</a:t>
            </a:r>
          </a:p>
          <a:p>
            <a:pPr algn="l" marL="535228" indent="-267614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Resiliência a Falhas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73169"/>
            <a:ext cx="13722898" cy="93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6559" spc="-196">
                <a:solidFill>
                  <a:srgbClr val="FFFFFF"/>
                </a:solidFill>
                <a:latin typeface="HK Grotesk Bold"/>
              </a:rPr>
              <a:t>Melhores Práticas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1100" y="6654268"/>
            <a:ext cx="11941814" cy="2604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227" indent="-267613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Protocolos de Sincronização</a:t>
            </a:r>
          </a:p>
          <a:p>
            <a:pPr algn="l" marL="535227" indent="-267613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Gerenciamento de Transações Distribuídas</a:t>
            </a:r>
          </a:p>
          <a:p>
            <a:pPr algn="l" marL="535227" indent="-267613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Auditoria de Logs e Eventos</a:t>
            </a:r>
          </a:p>
          <a:p>
            <a:pPr algn="l" marL="535227" indent="-267613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Utilização de Métricas de Saúde do Sistema</a:t>
            </a:r>
          </a:p>
          <a:p>
            <a:pPr algn="l" marL="535227" indent="-267613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Testes de Performance</a:t>
            </a:r>
          </a:p>
          <a:p>
            <a:pPr algn="l" marL="535227" indent="-267613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Open Sans"/>
              </a:rPr>
              <a:t>Simulação de Falhas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355953">
            <a:off x="6686149" y="5146061"/>
            <a:ext cx="14698520" cy="4731386"/>
          </a:xfrm>
          <a:custGeom>
            <a:avLst/>
            <a:gdLst/>
            <a:ahLst/>
            <a:cxnLst/>
            <a:rect r="r" b="b" t="t" l="l"/>
            <a:pathLst>
              <a:path h="4731386" w="14698520">
                <a:moveTo>
                  <a:pt x="0" y="0"/>
                </a:moveTo>
                <a:lnTo>
                  <a:pt x="14698520" y="0"/>
                </a:lnTo>
                <a:lnTo>
                  <a:pt x="14698520" y="4731386"/>
                </a:lnTo>
                <a:lnTo>
                  <a:pt x="0" y="4731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6844" y="1237266"/>
            <a:ext cx="4591617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 spc="-240">
                <a:solidFill>
                  <a:srgbClr val="57FFDC"/>
                </a:solidFill>
                <a:latin typeface="HK Grotesk Bold"/>
              </a:rPr>
              <a:t>Conclusão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9393" y="3006004"/>
            <a:ext cx="13952461" cy="3450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6"/>
              </a:lnSpc>
            </a:pPr>
            <a:r>
              <a:rPr lang="en-US" sz="3551" spc="-71">
                <a:solidFill>
                  <a:srgbClr val="FFFFFF"/>
                </a:solidFill>
                <a:latin typeface="HK Grotesk Light"/>
              </a:rPr>
              <a:t>A consistência de dados não é apenas um objetivo técnico, mas sim um pilar fundamental para a tomada de decisões informadas e bem-sucedidas em qualquer organização. Ao implementar as técnicas e ferramentas discutidas, as empresas estarão melhores posicionadas para aproveitar ao máximo o potencial dos dados, impulsionando inovação, competitividade e crescimento sustentável.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0440"/>
            <a:ext cx="6739905" cy="25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00"/>
              </a:lnSpc>
            </a:pPr>
            <a:r>
              <a:rPr lang="en-US" sz="9009" spc="-270">
                <a:solidFill>
                  <a:srgbClr val="FFFFFF"/>
                </a:solidFill>
                <a:latin typeface="HK Grotesk Bold"/>
              </a:rPr>
              <a:t>Consistência de Dados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-2228806">
            <a:off x="937623" y="2656177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6874465"/>
                </a:moveTo>
                <a:lnTo>
                  <a:pt x="21356206" y="6874465"/>
                </a:lnTo>
                <a:lnTo>
                  <a:pt x="21356206" y="0"/>
                </a:lnTo>
                <a:lnTo>
                  <a:pt x="0" y="0"/>
                </a:lnTo>
                <a:lnTo>
                  <a:pt x="0" y="68744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62180" y="7359208"/>
            <a:ext cx="4710381" cy="2691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29"/>
              </a:lnSpc>
            </a:pPr>
            <a:r>
              <a:rPr lang="en-US" sz="1868" spc="-37">
                <a:solidFill>
                  <a:srgbClr val="FFFFFF"/>
                </a:solidFill>
                <a:latin typeface="HK Grotesk Light"/>
              </a:rPr>
              <a:t>Arthur Oliveira Leal</a:t>
            </a:r>
          </a:p>
          <a:p>
            <a:pPr algn="r">
              <a:lnSpc>
                <a:spcPts val="2429"/>
              </a:lnSpc>
            </a:pPr>
            <a:r>
              <a:rPr lang="en-US" sz="1868" spc="-37">
                <a:solidFill>
                  <a:srgbClr val="FFFFFF"/>
                </a:solidFill>
                <a:latin typeface="HK Grotesk Light"/>
              </a:rPr>
              <a:t>Vinícius Ramos de Souza</a:t>
            </a:r>
          </a:p>
          <a:p>
            <a:pPr algn="r">
              <a:lnSpc>
                <a:spcPts val="2429"/>
              </a:lnSpc>
            </a:pPr>
            <a:r>
              <a:rPr lang="en-US" sz="1868" spc="-37">
                <a:solidFill>
                  <a:srgbClr val="FFFFFF"/>
                </a:solidFill>
                <a:latin typeface="HK Grotesk Light"/>
              </a:rPr>
              <a:t>Guilherme Oliveira Ribeiro</a:t>
            </a:r>
          </a:p>
          <a:p>
            <a:pPr algn="r">
              <a:lnSpc>
                <a:spcPts val="2429"/>
              </a:lnSpc>
            </a:pPr>
            <a:r>
              <a:rPr lang="en-US" sz="1868" spc="-37">
                <a:solidFill>
                  <a:srgbClr val="FFFFFF"/>
                </a:solidFill>
                <a:latin typeface="HK Grotesk Light"/>
              </a:rPr>
              <a:t>Caio Augusto da Silva </a:t>
            </a:r>
          </a:p>
          <a:p>
            <a:pPr algn="r">
              <a:lnSpc>
                <a:spcPts val="2429"/>
              </a:lnSpc>
            </a:pPr>
            <a:r>
              <a:rPr lang="en-US" sz="1868" spc="-37">
                <a:solidFill>
                  <a:srgbClr val="FFFFFF"/>
                </a:solidFill>
                <a:latin typeface="HK Grotesk Light"/>
              </a:rPr>
              <a:t>Ana Alice Andrade</a:t>
            </a:r>
          </a:p>
          <a:p>
            <a:pPr algn="r">
              <a:lnSpc>
                <a:spcPts val="2429"/>
              </a:lnSpc>
            </a:pPr>
            <a:r>
              <a:rPr lang="en-US" sz="1868" spc="-37">
                <a:solidFill>
                  <a:srgbClr val="FFFFFF"/>
                </a:solidFill>
                <a:latin typeface="HK Grotesk Light"/>
              </a:rPr>
              <a:t>Matheus Lopes Silva</a:t>
            </a:r>
          </a:p>
          <a:p>
            <a:pPr algn="r">
              <a:lnSpc>
                <a:spcPts val="2429"/>
              </a:lnSpc>
            </a:pPr>
            <a:r>
              <a:rPr lang="en-US" sz="1868" spc="-37">
                <a:solidFill>
                  <a:srgbClr val="FFFFFF"/>
                </a:solidFill>
                <a:latin typeface="HK Grotesk Light"/>
              </a:rPr>
              <a:t>Vittor Hugo Di Blasio</a:t>
            </a:r>
          </a:p>
          <a:p>
            <a:pPr algn="r">
              <a:lnSpc>
                <a:spcPts val="2429"/>
              </a:lnSpc>
            </a:pPr>
            <a:r>
              <a:rPr lang="en-US" sz="1868" spc="-37">
                <a:solidFill>
                  <a:srgbClr val="FFFFFF"/>
                </a:solidFill>
                <a:latin typeface="HK Grotesk Light"/>
              </a:rPr>
              <a:t>Gabriel de Souza Gonçalves</a:t>
            </a:r>
          </a:p>
          <a:p>
            <a:pPr algn="r">
              <a:lnSpc>
                <a:spcPts val="2429"/>
              </a:lnSpc>
            </a:pPr>
            <a:r>
              <a:rPr lang="en-US" sz="1868" spc="-37">
                <a:solidFill>
                  <a:srgbClr val="FFFFFF"/>
                </a:solidFill>
                <a:latin typeface="HK Grotesk Light"/>
              </a:rPr>
              <a:t>Florisvaldo Neto Moreira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1686228" cy="3082182"/>
            <a:chOff x="0" y="0"/>
            <a:chExt cx="15581637" cy="410957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15581637" cy="3039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O que é Consistência de Dados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370279"/>
              <a:ext cx="13296005" cy="739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4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677201" y="826364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984960" y="3191992"/>
            <a:ext cx="14653561" cy="249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6"/>
              </a:lnSpc>
            </a:pPr>
          </a:p>
          <a:p>
            <a:pPr algn="l">
              <a:lnSpc>
                <a:spcPts val="3976"/>
              </a:lnSpc>
            </a:pPr>
            <a:r>
              <a:rPr lang="en-US" sz="2840">
                <a:solidFill>
                  <a:srgbClr val="FFFFFF"/>
                </a:solidFill>
                <a:latin typeface="Open Sans"/>
              </a:rPr>
              <a:t> A consistência de dados refere-se à qualidade dos dados em um sistema, garantindo que eles sejam corretos, precisos e estejam atualizados de acordo com as regras definidas. </a:t>
            </a:r>
          </a:p>
          <a:p>
            <a:pPr algn="l">
              <a:lnSpc>
                <a:spcPts val="397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84960" y="5289249"/>
            <a:ext cx="15450877" cy="199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6"/>
              </a:lnSpc>
            </a:pPr>
            <a:r>
              <a:rPr lang="en-US" sz="2840">
                <a:solidFill>
                  <a:srgbClr val="FFFFFF"/>
                </a:solidFill>
                <a:latin typeface="Open Sans"/>
              </a:rPr>
              <a:t>Na programação, a consistência de dados refere-se à garantia de que os dados mantidos e manipulados por um programa ou sistema estejam corretos, válidos e livres de contradições em todos os momentos. Isso é crucial para garantir a integridade dos dados e a correta funcionalidade do software.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0591" y="1667210"/>
            <a:ext cx="11686228" cy="1962968"/>
            <a:chOff x="0" y="0"/>
            <a:chExt cx="15581637" cy="26172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15581637" cy="154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Importância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77993"/>
              <a:ext cx="13296005" cy="739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4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677201" y="826364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170591" y="3563503"/>
            <a:ext cx="13322953" cy="390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4"/>
              </a:lnSpc>
            </a:pPr>
            <a:r>
              <a:rPr lang="en-US" sz="3145">
                <a:solidFill>
                  <a:srgbClr val="FFFFFF"/>
                </a:solidFill>
                <a:latin typeface="Open Sans"/>
              </a:rPr>
              <a:t>A consistência de dados desempenha um papel crucial em várias áreas, como finanças, saúde, comércio eletrônico e muito mais. Quando os dados não são consistentes, podem ocorrer problemas graves, como transações financeiras incorretas, erros médicos, envio de produtos errados aos clientes, entre outros. Além disso, a falta de consistência de dados pode levar a decisões erradas e prejudicar a reputação de uma empresa.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0591" y="1667210"/>
            <a:ext cx="11686228" cy="1962968"/>
            <a:chOff x="0" y="0"/>
            <a:chExt cx="15581637" cy="26172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15581637" cy="154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Controle de concorrência 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77993"/>
              <a:ext cx="13296005" cy="739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4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677201" y="826364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170591" y="3563503"/>
            <a:ext cx="13322953" cy="390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4"/>
              </a:lnSpc>
            </a:pPr>
            <a:r>
              <a:rPr lang="en-US" sz="3145">
                <a:solidFill>
                  <a:srgbClr val="FFFFFF"/>
                </a:solidFill>
                <a:latin typeface="Open Sans"/>
              </a:rPr>
              <a:t>A consistência de dados desempenha um papel crucial em várias áreas, como finanças, saúde, comércio eletrônico e muito mais. Quando os dados não são consistentes, podem ocorrer problemas graves, como transações financeiras incorretas, erros médicos, envio de produtos errados aos clientes, entre outros. Além disso, a falta de consistência de dados pode levar a decisões erradas e prejudicar a reputação de uma empresa.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5935" y="892073"/>
            <a:ext cx="11364909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Controle de concorrência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25515"/>
            <a:ext cx="4790891" cy="477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2919">
                <a:solidFill>
                  <a:srgbClr val="57FFDC"/>
                </a:solidFill>
                <a:latin typeface="Arimo Bold"/>
              </a:rPr>
              <a:t>BLOQUEIOS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613838" y="7493354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212357" y="2563615"/>
            <a:ext cx="4790891" cy="2280337"/>
            <a:chOff x="0" y="0"/>
            <a:chExt cx="6387855" cy="304045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6387855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BLOQUEIO OTIMISTA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63949"/>
              <a:ext cx="6387855" cy="2176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69"/>
                </a:lnSpc>
              </a:pPr>
              <a:r>
                <a:rPr lang="en-US" sz="2514" spc="-50">
                  <a:solidFill>
                    <a:srgbClr val="FFFFFF"/>
                  </a:solidFill>
                  <a:latin typeface="HK Grotesk Light"/>
                </a:rPr>
                <a:t>O controle otimista não bloqueia registro quando os lê. Esse tipo de controle geralmente é utilizado quando se tem baixo fluxo de dados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21466" y="6409115"/>
            <a:ext cx="4790891" cy="2849185"/>
            <a:chOff x="0" y="0"/>
            <a:chExt cx="6387855" cy="379891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6387855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BLOQUEIO PESSIMISTA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63949"/>
              <a:ext cx="6387855" cy="272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69"/>
                </a:lnSpc>
              </a:pPr>
              <a:r>
                <a:rPr lang="en-US" sz="2514" spc="-50">
                  <a:solidFill>
                    <a:srgbClr val="FFFFFF"/>
                  </a:solidFill>
                  <a:latin typeface="HK Grotesk Light"/>
                </a:rPr>
                <a:t>Controle pessimista trabalha com o conceito de bloqueio do registro na fonte de dados, impedindo que os usuários alterem os dados de uma forma que afeta outros usuários.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86809" y="3461185"/>
            <a:ext cx="7534120" cy="246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9"/>
              </a:lnSpc>
            </a:pPr>
            <a:r>
              <a:rPr lang="en-US" sz="2514" spc="-50">
                <a:solidFill>
                  <a:srgbClr val="FFFFFF"/>
                </a:solidFill>
                <a:latin typeface="HK Grotesk Light"/>
              </a:rPr>
              <a:t> A técnica de bloqueio em duas fases para controle de concorrência é baseado no bloqueio de itens de dados. Este bloqueio pode ser binário , assim, o item de dados pode estar, ou não, bloqueado, o que permite que o item de dado só esteja acessível para uma transação apenas se a variável não estiver bloqueada 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020742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5" y="0"/>
                </a:lnTo>
                <a:lnTo>
                  <a:pt x="18528255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0591" y="1667210"/>
            <a:ext cx="11686228" cy="1962968"/>
            <a:chOff x="0" y="0"/>
            <a:chExt cx="15581637" cy="26172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15581637" cy="154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Consistência eventual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77993"/>
              <a:ext cx="13296005" cy="739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4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677201" y="826364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170591" y="3161478"/>
            <a:ext cx="13322953" cy="334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4"/>
              </a:lnSpc>
            </a:pPr>
            <a:r>
              <a:rPr lang="en-US" sz="3145">
                <a:solidFill>
                  <a:srgbClr val="FFFFFF"/>
                </a:solidFill>
                <a:latin typeface="Open Sans"/>
              </a:rPr>
              <a:t>Termo criado por Douglas Terry  no ano de 1995, a</a:t>
            </a:r>
            <a:r>
              <a:rPr lang="en-US" sz="3145">
                <a:solidFill>
                  <a:srgbClr val="FFFFFF"/>
                </a:solidFill>
                <a:latin typeface="Open Sans"/>
              </a:rPr>
              <a:t> consistência eventual é um modelo de consistência de dados que permite que os armazenamentos de dados estejam altamente disponíveis. </a:t>
            </a:r>
          </a:p>
          <a:p>
            <a:pPr algn="l">
              <a:lnSpc>
                <a:spcPts val="4404"/>
              </a:lnSpc>
            </a:pPr>
            <a:r>
              <a:rPr lang="en-US" sz="3145">
                <a:solidFill>
                  <a:srgbClr val="FFFFFF"/>
                </a:solidFill>
                <a:latin typeface="Open Sans"/>
              </a:rPr>
              <a:t>Também é conhecido como replicação otimista e é fundamental para sistemas distribuídos. </a:t>
            </a:r>
          </a:p>
          <a:p>
            <a:pPr algn="l">
              <a:lnSpc>
                <a:spcPts val="440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70591" y="6465042"/>
            <a:ext cx="11659892" cy="53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3299">
                <a:solidFill>
                  <a:srgbClr val="57FFDC"/>
                </a:solidFill>
                <a:latin typeface="HK Grotesk Bold"/>
              </a:rPr>
              <a:t>FERRAMENTAS QUE SUPORTAM CONSISTÊNCIA EVENTUAL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9279" y="6986570"/>
            <a:ext cx="5448449" cy="313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</a:p>
          <a:p>
            <a:pPr algn="l" marL="544721" indent="-272361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Open Sans"/>
              </a:rPr>
              <a:t>Amazon DynamoDB </a:t>
            </a:r>
          </a:p>
          <a:p>
            <a:pPr algn="l" marL="544721" indent="-272361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Open Sans"/>
              </a:rPr>
              <a:t>Couchbase </a:t>
            </a:r>
          </a:p>
          <a:p>
            <a:pPr algn="l" marL="544721" indent="-272361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Open Sans"/>
              </a:rPr>
              <a:t>Riak </a:t>
            </a:r>
          </a:p>
          <a:p>
            <a:pPr algn="l" marL="544721" indent="-272361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Open Sans"/>
              </a:rPr>
              <a:t>Cassandra e MongoDB</a:t>
            </a:r>
          </a:p>
          <a:p>
            <a:pPr algn="l">
              <a:lnSpc>
                <a:spcPts val="3532"/>
              </a:lnSpc>
            </a:pPr>
            <a:r>
              <a:rPr lang="en-US" sz="2523">
                <a:solidFill>
                  <a:srgbClr val="FFFFFF"/>
                </a:solidFill>
                <a:latin typeface="Open Sans"/>
              </a:rPr>
              <a:t> </a:t>
            </a:r>
          </a:p>
          <a:p>
            <a:pPr algn="l">
              <a:lnSpc>
                <a:spcPts val="353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57431">
            <a:off x="6018518" y="1275199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2" y="0"/>
                </a:lnTo>
                <a:lnTo>
                  <a:pt x="17016202" y="6180151"/>
                </a:lnTo>
                <a:lnTo>
                  <a:pt x="0" y="6180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3098" y="764296"/>
            <a:ext cx="6788617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Principio BASE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7211675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2892047" y="2669760"/>
            <a:ext cx="456656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spc="-70">
                <a:solidFill>
                  <a:srgbClr val="FFFFFF"/>
                </a:solidFill>
                <a:latin typeface="HK Grotesk Light"/>
              </a:rPr>
              <a:t>Basically Available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297952" y="2801653"/>
            <a:ext cx="339465" cy="339465"/>
            <a:chOff x="6705600" y="1371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892047" y="4841875"/>
            <a:ext cx="3521131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spc="-70">
                <a:solidFill>
                  <a:srgbClr val="FFFFFF"/>
                </a:solidFill>
                <a:latin typeface="HK Grotesk Light"/>
              </a:rPr>
              <a:t>Soft State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92047" y="7051966"/>
            <a:ext cx="4049231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spc="-70">
                <a:solidFill>
                  <a:srgbClr val="FFFFFF"/>
                </a:solidFill>
                <a:latin typeface="HK Grotesk Light"/>
              </a:rPr>
              <a:t>Eventual Consistency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297952" y="4976842"/>
            <a:ext cx="339465" cy="339465"/>
            <a:chOff x="6705600" y="1371600"/>
            <a:chExt cx="10972800" cy="1097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2297952" y="7183858"/>
            <a:ext cx="339465" cy="339465"/>
            <a:chOff x="6705600" y="1371600"/>
            <a:chExt cx="10972800" cy="1097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63318" y="3406360"/>
            <a:ext cx="9958429" cy="67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O CONCEITO DE “BASICALLY AVAILABLE” TEM RELAÇÃO COM A DURABILIDADE E DISPONIBILIDADE DE UMA ALTERAÇÃO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3318" y="5578475"/>
            <a:ext cx="9958429" cy="100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O CONCEITO DE "SOFT STATE" REFERE-SE A UMA ABORDAGEM EM QUE OS DISPOSITIVOS MANTÊM ESTADOS QUE PODEM SER TEMPORÁRIOS OU VOLÁTEIS.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63318" y="7916418"/>
            <a:ext cx="9958429" cy="1341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4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É UM PRINCÍPIO UTILIZADO PARA GARANTIR QUE TODOS OS NÓS OU COMPONENTES DO SISTEMA EVENTUALMENTE CHEGUEM A UM ESTADO CONSISTENTE, MESMO QUE INICIALMENTE HAJA DISCREPÂNCIAS OU ATRASOS NA PROPAGAÇÃO DAS ATUALIZAÇÕES.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8138756" y="1028700"/>
            <a:ext cx="76029" cy="6432312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170591" y="1720158"/>
            <a:ext cx="3782873" cy="168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37"/>
              </a:lnSpc>
            </a:pPr>
            <a:r>
              <a:rPr lang="en-US" sz="11745" spc="-352">
                <a:solidFill>
                  <a:srgbClr val="57FFDC"/>
                </a:solidFill>
                <a:latin typeface="HK Grotesk Bold"/>
              </a:rPr>
              <a:t>ACID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144000" y="868276"/>
            <a:ext cx="9144000" cy="1445007"/>
            <a:chOff x="0" y="0"/>
            <a:chExt cx="12192000" cy="192667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5569"/>
              <a:ext cx="12192000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ATOMICIDADE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43297"/>
              <a:ext cx="12192000" cy="913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2153" spc="-43">
                  <a:solidFill>
                    <a:srgbClr val="FFFFFF"/>
                  </a:solidFill>
                  <a:latin typeface="HK Grotesk Light"/>
                </a:rPr>
                <a:t>Garante que uma transação seja realizada completamente ou não seja realizada de forma alguma, evitando estados intermediários inconsistentes. 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2800372"/>
            <a:ext cx="8115300" cy="46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2919">
                <a:solidFill>
                  <a:srgbClr val="57FFDC"/>
                </a:solidFill>
                <a:latin typeface="HK Grotesk Bold"/>
              </a:rPr>
              <a:t>CONSISTÊNCIA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347346"/>
            <a:ext cx="8115300" cy="68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153" spc="-43">
                <a:solidFill>
                  <a:srgbClr val="FFFFFF"/>
                </a:solidFill>
                <a:latin typeface="HK Grotesk Light"/>
              </a:rPr>
              <a:t>Assegura que apenas transações válidas e que respeitam as regras do banco de dados sejam aceitas, mantendo a integridade dos dados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144000" y="4420997"/>
            <a:ext cx="9144000" cy="1445007"/>
            <a:chOff x="0" y="0"/>
            <a:chExt cx="12192000" cy="192667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5569"/>
              <a:ext cx="12192000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ISOLAMENTO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43297"/>
              <a:ext cx="12192000" cy="913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2153" spc="-43">
                  <a:solidFill>
                    <a:srgbClr val="FFFFFF"/>
                  </a:solidFill>
                  <a:latin typeface="HK Grotesk Light"/>
                </a:rPr>
                <a:t> Garante que o resultado de uma transação seja independente de outras transações em execução simultaneamente, evitando interferências entre elas.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6197357"/>
            <a:ext cx="9144000" cy="1445007"/>
            <a:chOff x="0" y="0"/>
            <a:chExt cx="12192000" cy="192667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5569"/>
              <a:ext cx="12192000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DURABILIDADE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43297"/>
              <a:ext cx="12192000" cy="913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2153" spc="-43">
                  <a:solidFill>
                    <a:srgbClr val="FFFFFF"/>
                  </a:solidFill>
                  <a:latin typeface="HK Grotesk Light"/>
                </a:rPr>
                <a:t>Garante que as alterações realizadas por uma transação confirmada sejam permanentemente salvas no sistema, mesmo em caso de falhas.</a:t>
              </a: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979987" y="1405820"/>
            <a:ext cx="369918" cy="369918"/>
            <a:chOff x="6705600" y="1371600"/>
            <a:chExt cx="10972800" cy="1097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7979987" y="3182180"/>
            <a:ext cx="369918" cy="369918"/>
            <a:chOff x="6705600" y="1371600"/>
            <a:chExt cx="10972800" cy="1097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979987" y="4958541"/>
            <a:ext cx="369918" cy="369918"/>
            <a:chOff x="6705600" y="1371600"/>
            <a:chExt cx="10972800" cy="1097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7979987" y="6734901"/>
            <a:ext cx="369918" cy="369918"/>
            <a:chOff x="6705600" y="1371600"/>
            <a:chExt cx="10972800" cy="1097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28700" y="3663736"/>
            <a:ext cx="5578955" cy="17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0"/>
              </a:lnSpc>
            </a:pPr>
            <a:r>
              <a:rPr lang="en-US" sz="2623">
                <a:solidFill>
                  <a:srgbClr val="FFFFFF"/>
                </a:solidFill>
                <a:latin typeface="HK Grotesk Bold"/>
              </a:rPr>
              <a:t>TRANSAÇÕES ACID SÃO UM CONJUNTO DE PROPRIEDADES ESSENCIAIS EM SISTEMAS DE BANCO DE DADOS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63476" y="5915564"/>
            <a:ext cx="7033280" cy="97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7"/>
              </a:lnSpc>
            </a:pPr>
            <a:r>
              <a:rPr lang="en-US" sz="1990">
                <a:solidFill>
                  <a:srgbClr val="57FFDC"/>
                </a:solidFill>
                <a:latin typeface="HK Grotesk Bold"/>
              </a:rPr>
              <a:t>AS PRINCIPAIS FERRAMENTAS DE BANCOS DE DADOS QUE SUPORTAM TRANSAÇÕES ACID SÃO</a:t>
            </a:r>
          </a:p>
          <a:p>
            <a:pPr algn="l">
              <a:lnSpc>
                <a:spcPts val="2587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752665" y="7076245"/>
            <a:ext cx="7970396" cy="254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6963" indent="-243482" lvl="1">
              <a:lnSpc>
                <a:spcPts val="2932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HK Grotesk Bold"/>
              </a:rPr>
              <a:t>ORACLE DATABASE </a:t>
            </a:r>
          </a:p>
          <a:p>
            <a:pPr algn="l" marL="486963" indent="-243482" lvl="1">
              <a:lnSpc>
                <a:spcPts val="2932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HK Grotesk Bold"/>
              </a:rPr>
              <a:t>SQL SERVER (MICROSOFT) </a:t>
            </a:r>
          </a:p>
          <a:p>
            <a:pPr algn="l" marL="486963" indent="-243482" lvl="1">
              <a:lnSpc>
                <a:spcPts val="2932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HK Grotesk Bold"/>
              </a:rPr>
              <a:t>SQLITE </a:t>
            </a:r>
          </a:p>
          <a:p>
            <a:pPr algn="l" marL="486963" indent="-243482" lvl="1">
              <a:lnSpc>
                <a:spcPts val="2932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HK Grotesk Bold"/>
              </a:rPr>
              <a:t>MARIADB </a:t>
            </a:r>
          </a:p>
          <a:p>
            <a:pPr algn="l" marL="486963" indent="-243482" lvl="1">
              <a:lnSpc>
                <a:spcPts val="2932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HK Grotesk Bold"/>
              </a:rPr>
              <a:t>POSTGRESQL </a:t>
            </a:r>
          </a:p>
          <a:p>
            <a:pPr algn="l" marL="486963" indent="-243482" lvl="1">
              <a:lnSpc>
                <a:spcPts val="2932"/>
              </a:lnSpc>
              <a:buFont typeface="Arial"/>
              <a:buChar char="•"/>
            </a:pPr>
            <a:r>
              <a:rPr lang="en-US" sz="2255">
                <a:solidFill>
                  <a:srgbClr val="FFFFFF"/>
                </a:solidFill>
                <a:latin typeface="HK Grotesk Bold"/>
              </a:rPr>
              <a:t>MYSQL </a:t>
            </a:r>
          </a:p>
          <a:p>
            <a:pPr algn="l">
              <a:lnSpc>
                <a:spcPts val="293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9405615" cy="226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Integração de Dados </a:t>
            </a:r>
          </a:p>
          <a:p>
            <a:pPr algn="l">
              <a:lnSpc>
                <a:spcPts val="88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32585" y="4557278"/>
            <a:ext cx="8115300" cy="46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2919">
                <a:solidFill>
                  <a:srgbClr val="57FFDC"/>
                </a:solidFill>
                <a:latin typeface="HK Grotesk Bold"/>
              </a:rPr>
              <a:t>PRINCIPAIS TÉCNICAS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231817">
            <a:off x="-1779115" y="5748991"/>
            <a:ext cx="21853999" cy="7390754"/>
          </a:xfrm>
          <a:custGeom>
            <a:avLst/>
            <a:gdLst/>
            <a:ahLst/>
            <a:cxnLst/>
            <a:rect r="r" b="b" t="t" l="l"/>
            <a:pathLst>
              <a:path h="7390754" w="21853999">
                <a:moveTo>
                  <a:pt x="21853999" y="0"/>
                </a:moveTo>
                <a:lnTo>
                  <a:pt x="0" y="0"/>
                </a:lnTo>
                <a:lnTo>
                  <a:pt x="0" y="7390754"/>
                </a:lnTo>
                <a:lnTo>
                  <a:pt x="21853999" y="7390754"/>
                </a:lnTo>
                <a:lnTo>
                  <a:pt x="218539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4960" y="2580114"/>
            <a:ext cx="13322953" cy="2223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4"/>
              </a:lnSpc>
            </a:pPr>
            <a:r>
              <a:rPr lang="en-US" sz="3145" spc="-94">
                <a:solidFill>
                  <a:srgbClr val="FFFFFF"/>
                </a:solidFill>
                <a:latin typeface="Open Sans"/>
              </a:rPr>
              <a:t>São técnicas </a:t>
            </a:r>
            <a:r>
              <a:rPr lang="en-US" sz="3145" spc="-94">
                <a:solidFill>
                  <a:srgbClr val="FFFFFF"/>
                </a:solidFill>
                <a:latin typeface="Open Sans"/>
              </a:rPr>
              <a:t>essenciais para manter a integridade e a confiabilidade dos dados em sistemas integrados, assegurando que todas as partes do sistema tenham uma visão precisa e atualizada dos dados em tempo real</a:t>
            </a:r>
          </a:p>
          <a:p>
            <a:pPr algn="l">
              <a:lnSpc>
                <a:spcPts val="440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84960" y="5076825"/>
            <a:ext cx="7962146" cy="53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9173" indent="-339587" lvl="1">
              <a:lnSpc>
                <a:spcPts val="4404"/>
              </a:lnSpc>
              <a:buFont typeface="Arial"/>
              <a:buChar char="•"/>
            </a:pPr>
            <a:r>
              <a:rPr lang="en-US" sz="3145">
                <a:solidFill>
                  <a:srgbClr val="FFFFFF"/>
                </a:solidFill>
                <a:latin typeface="Open Sans"/>
              </a:rPr>
              <a:t>Modelos de Consistência de Dados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4960" y="5679896"/>
            <a:ext cx="6661476" cy="53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9173" indent="-339587" lvl="1">
              <a:lnSpc>
                <a:spcPts val="4404"/>
              </a:lnSpc>
              <a:buFont typeface="Arial"/>
              <a:buChar char="•"/>
            </a:pPr>
            <a:r>
              <a:rPr lang="en-US" sz="3145">
                <a:solidFill>
                  <a:srgbClr val="FFFFFF"/>
                </a:solidFill>
                <a:latin typeface="Open Sans"/>
              </a:rPr>
              <a:t>Transações Distribuídas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4960" y="6282967"/>
            <a:ext cx="9191869" cy="53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9173" indent="-339587" lvl="1">
              <a:lnSpc>
                <a:spcPts val="4404"/>
              </a:lnSpc>
              <a:buFont typeface="Arial"/>
              <a:buChar char="•"/>
            </a:pPr>
            <a:r>
              <a:rPr lang="en-US" sz="3145">
                <a:solidFill>
                  <a:srgbClr val="FFFFFF"/>
                </a:solidFill>
                <a:latin typeface="Open Sans"/>
              </a:rPr>
              <a:t>Protocolos de Comunicação e Sincronização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4960" y="6886037"/>
            <a:ext cx="6661476" cy="53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9173" indent="-339587" lvl="1">
              <a:lnSpc>
                <a:spcPts val="4404"/>
              </a:lnSpc>
              <a:buFont typeface="Arial"/>
              <a:buChar char="•"/>
            </a:pPr>
            <a:r>
              <a:rPr lang="en-US" sz="3145">
                <a:solidFill>
                  <a:srgbClr val="FFFFFF"/>
                </a:solidFill>
                <a:latin typeface="Open Sans"/>
              </a:rPr>
              <a:t>Monitoramento e Auditoria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DAGJcQ18jL8</dc:identifier>
  <dcterms:modified xsi:type="dcterms:W3CDTF">2011-08-01T06:04:30Z</dcterms:modified>
  <cp:revision>1</cp:revision>
  <dc:title>APRESENTAÇAO PROZ</dc:title>
</cp:coreProperties>
</file>