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6" r:id="rId2"/>
    <p:sldId id="360" r:id="rId3"/>
    <p:sldId id="361" r:id="rId4"/>
    <p:sldId id="405" r:id="rId5"/>
    <p:sldId id="407" r:id="rId6"/>
    <p:sldId id="408" r:id="rId7"/>
    <p:sldId id="411" r:id="rId8"/>
    <p:sldId id="412" r:id="rId9"/>
    <p:sldId id="409" r:id="rId10"/>
    <p:sldId id="410" r:id="rId11"/>
    <p:sldId id="363" r:id="rId12"/>
    <p:sldId id="364" r:id="rId13"/>
    <p:sldId id="366" r:id="rId14"/>
    <p:sldId id="365" r:id="rId15"/>
    <p:sldId id="367" r:id="rId16"/>
    <p:sldId id="414" r:id="rId17"/>
    <p:sldId id="415" r:id="rId18"/>
    <p:sldId id="416" r:id="rId19"/>
    <p:sldId id="422" r:id="rId20"/>
    <p:sldId id="417" r:id="rId21"/>
    <p:sldId id="418" r:id="rId22"/>
    <p:sldId id="419" r:id="rId23"/>
    <p:sldId id="420" r:id="rId24"/>
    <p:sldId id="421" r:id="rId25"/>
    <p:sldId id="423" r:id="rId26"/>
  </p:sldIdLst>
  <p:sldSz cx="10080625" cy="7559675"/>
  <p:notesSz cx="7559675" cy="10691813"/>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76D9F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560"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7" d="100"/>
          <a:sy n="57" d="100"/>
        </p:scale>
        <p:origin x="-343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2B4EF06E-BD71-46FF-9A3B-6BE43BF20A76}" type="datetimeFigureOut">
              <a:rPr lang="en-US" smtClean="0"/>
              <a:pPr/>
              <a:t>11/27/2017</a:t>
            </a:fld>
            <a:endParaRPr lang="en-US" dirty="0"/>
          </a:p>
        </p:txBody>
      </p:sp>
      <p:sp>
        <p:nvSpPr>
          <p:cNvPr id="4" name="页脚占位符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dirty="0"/>
          </a:p>
        </p:txBody>
      </p:sp>
      <p:sp>
        <p:nvSpPr>
          <p:cNvPr id="5" name="灯片编号占位符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345E4166-0BD0-4322-8787-7A251ECF7AE6}"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Rot="1" noChangeAspect="1" noChangeArrowheads="1"/>
          </p:cNvSpPr>
          <p:nvPr>
            <p:ph type="sldImg"/>
          </p:nvPr>
        </p:nvSpPr>
        <p:spPr bwMode="auto">
          <a:xfrm>
            <a:off x="1371600" y="763588"/>
            <a:ext cx="5027613" cy="3770312"/>
          </a:xfrm>
          <a:prstGeom prst="rect">
            <a:avLst/>
          </a:prstGeom>
          <a:noFill/>
          <a:ln w="9525" cap="flat">
            <a:noFill/>
            <a:round/>
            <a:headEnd/>
            <a:tailEnd/>
          </a:ln>
          <a:effectLst/>
        </p:spPr>
      </p:sp>
      <p:sp>
        <p:nvSpPr>
          <p:cNvPr id="8194" name="Rectangle 2"/>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8195" name="Rectangle 3"/>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dirty="0"/>
          </a:p>
        </p:txBody>
      </p:sp>
      <p:sp>
        <p:nvSpPr>
          <p:cNvPr id="8196" name="Rectangle 4"/>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dirty="0"/>
          </a:p>
        </p:txBody>
      </p:sp>
      <p:sp>
        <p:nvSpPr>
          <p:cNvPr id="8197" name="Rectangle 5"/>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dirty="0"/>
          </a:p>
        </p:txBody>
      </p:sp>
      <p:sp>
        <p:nvSpPr>
          <p:cNvPr id="8198" name="Rectangle 6"/>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fld id="{42B23E4A-1284-4681-83F8-69EDBA398673}"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10</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11</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12</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13</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14</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15</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16</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17</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18</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19</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20</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21</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22</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23</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24</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25</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3</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4</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5</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6</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7</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8</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9</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45112" y="274637"/>
            <a:ext cx="457200"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301625"/>
            <a:ext cx="2266950" cy="58499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1625" cy="584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45112" y="274637"/>
            <a:ext cx="457200" cy="6858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45112" y="274637"/>
            <a:ext cx="457200" cy="6858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59288"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76D9F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6" name="Picture 4" descr="http://www.windsim.com/images/sky/sky_107.bmp"/>
          <p:cNvPicPr>
            <a:picLocks noChangeAspect="1" noChangeArrowheads="1"/>
          </p:cNvPicPr>
          <p:nvPr userDrawn="1"/>
        </p:nvPicPr>
        <p:blipFill>
          <a:blip r:embed="rId13" cstate="print"/>
          <a:srcRect/>
          <a:stretch>
            <a:fillRect/>
          </a:stretch>
        </p:blipFill>
        <p:spPr bwMode="auto">
          <a:xfrm>
            <a:off x="0" y="0"/>
            <a:ext cx="10080624" cy="1112837"/>
          </a:xfrm>
          <a:prstGeom prst="rect">
            <a:avLst/>
          </a:prstGeom>
          <a:noFill/>
        </p:spPr>
      </p:pic>
      <p:sp>
        <p:nvSpPr>
          <p:cNvPr id="1028" name="Rectangle 4"/>
          <p:cNvSpPr>
            <a:spLocks noGrp="1" noChangeArrowheads="1"/>
          </p:cNvSpPr>
          <p:nvPr>
            <p:ph type="body" idx="1"/>
          </p:nvPr>
        </p:nvSpPr>
        <p:spPr bwMode="auto">
          <a:xfrm>
            <a:off x="503238" y="1768475"/>
            <a:ext cx="9070975" cy="4383088"/>
          </a:xfrm>
          <a:prstGeom prst="rect">
            <a:avLst/>
          </a:prstGeom>
          <a:noFill/>
          <a:ln w="9525" cap="flat">
            <a:noFill/>
            <a:round/>
            <a:headEnd/>
            <a:tailEnd/>
          </a:ln>
          <a:effectLst/>
        </p:spPr>
        <p:txBody>
          <a:bodyPr vert="horz" wrap="square" lIns="0" tIns="28224"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a:t>
            </a:r>
            <a:r>
              <a:rPr lang="en-GB" dirty="0" err="1" smtClean="0"/>
              <a:t>LevelFourth</a:t>
            </a:r>
            <a:r>
              <a:rPr lang="en-GB" dirty="0" smtClean="0"/>
              <a:t> Outline Level</a:t>
            </a:r>
          </a:p>
          <a:p>
            <a:pPr lvl="4"/>
            <a:r>
              <a:rPr lang="en-GB" dirty="0" smtClean="0"/>
              <a:t>Fifth Outline Level</a:t>
            </a:r>
          </a:p>
          <a:p>
            <a:pPr lvl="4"/>
            <a:r>
              <a:rPr lang="en-GB" dirty="0" smtClean="0"/>
              <a:t>Sixth Outline Level</a:t>
            </a:r>
          </a:p>
          <a:p>
            <a:pPr lvl="4"/>
            <a:r>
              <a:rPr lang="en-GB" dirty="0" smtClean="0"/>
              <a:t>Seventh Outline Level</a:t>
            </a:r>
          </a:p>
        </p:txBody>
      </p:sp>
      <p:pic>
        <p:nvPicPr>
          <p:cNvPr id="8" name="图片 7" descr="detroit5.png"/>
          <p:cNvPicPr>
            <a:picLocks noChangeAspect="1"/>
          </p:cNvPicPr>
          <p:nvPr userDrawn="1"/>
        </p:nvPicPr>
        <p:blipFill>
          <a:blip r:embed="rId14" cstate="print"/>
          <a:stretch>
            <a:fillRect/>
          </a:stretch>
        </p:blipFill>
        <p:spPr>
          <a:xfrm>
            <a:off x="344716" y="7102411"/>
            <a:ext cx="9735909" cy="457264"/>
          </a:xfrm>
          <a:prstGeom prst="rect">
            <a:avLst/>
          </a:prstGeom>
        </p:spPr>
      </p:pic>
      <p:pic>
        <p:nvPicPr>
          <p:cNvPr id="7" name="图片 6" descr="LOGO.png"/>
          <p:cNvPicPr>
            <a:picLocks noChangeAspect="1"/>
          </p:cNvPicPr>
          <p:nvPr userDrawn="1"/>
        </p:nvPicPr>
        <p:blipFill>
          <a:blip r:embed="rId15" cstate="print"/>
          <a:stretch>
            <a:fillRect/>
          </a:stretch>
        </p:blipFill>
        <p:spPr>
          <a:xfrm>
            <a:off x="0" y="6910450"/>
            <a:ext cx="2304293" cy="649225"/>
          </a:xfrm>
          <a:prstGeom prst="rect">
            <a:avLst/>
          </a:prstGeom>
        </p:spPr>
      </p:pic>
      <p:pic>
        <p:nvPicPr>
          <p:cNvPr id="1026" name="Picture 2"/>
          <p:cNvPicPr>
            <a:picLocks noChangeAspect="1" noChangeArrowheads="1"/>
          </p:cNvPicPr>
          <p:nvPr/>
        </p:nvPicPr>
        <p:blipFill>
          <a:blip r:embed="rId16" cstate="print"/>
          <a:srcRect/>
          <a:stretch>
            <a:fillRect/>
          </a:stretch>
        </p:blipFill>
        <p:spPr bwMode="auto">
          <a:xfrm>
            <a:off x="8412163" y="6675438"/>
            <a:ext cx="1666875" cy="873125"/>
          </a:xfrm>
          <a:prstGeom prst="rect">
            <a:avLst/>
          </a:prstGeom>
          <a:noFill/>
          <a:ln w="9525" cap="flat">
            <a:noFill/>
            <a:round/>
            <a:headEnd/>
            <a:tailEnd/>
          </a:ln>
          <a:effec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chemeClr val="tx1"/>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239712" y="-86543"/>
            <a:ext cx="9220200" cy="1351780"/>
          </a:xfrm>
          <a:prstGeom prst="rect">
            <a:avLst/>
          </a:prstGeom>
          <a:noFill/>
        </p:spPr>
        <p:txBody>
          <a:bodyPr wrap="square" rtlCol="0">
            <a:spAutoFit/>
          </a:bodyPr>
          <a:lstStyle/>
          <a:p>
            <a:pPr algn="ctr"/>
            <a:r>
              <a:rPr lang="en-US" sz="4400" dirty="0" smtClean="0">
                <a:solidFill>
                  <a:schemeClr val="accent3"/>
                </a:solidFill>
              </a:rPr>
              <a:t>Cassandra: a </a:t>
            </a:r>
            <a:r>
              <a:rPr lang="en-US" sz="4400" dirty="0" err="1" smtClean="0">
                <a:solidFill>
                  <a:schemeClr val="accent3"/>
                </a:solidFill>
              </a:rPr>
              <a:t>NoSQL</a:t>
            </a:r>
            <a:r>
              <a:rPr lang="en-US" sz="4400" dirty="0" smtClean="0">
                <a:solidFill>
                  <a:schemeClr val="accent3"/>
                </a:solidFill>
              </a:rPr>
              <a:t> Big Data Database System</a:t>
            </a:r>
            <a:endParaRPr lang="en-US" sz="4400" dirty="0">
              <a:solidFill>
                <a:schemeClr val="accent3"/>
              </a:solidFill>
            </a:endParaRPr>
          </a:p>
        </p:txBody>
      </p:sp>
      <p:sp>
        <p:nvSpPr>
          <p:cNvPr id="7" name="TextBox 6"/>
          <p:cNvSpPr txBox="1"/>
          <p:nvPr/>
        </p:nvSpPr>
        <p:spPr>
          <a:xfrm>
            <a:off x="696912" y="2713037"/>
            <a:ext cx="8686800" cy="2639697"/>
          </a:xfrm>
          <a:prstGeom prst="rect">
            <a:avLst/>
          </a:prstGeom>
          <a:noFill/>
        </p:spPr>
        <p:txBody>
          <a:bodyPr wrap="square" rtlCol="0">
            <a:spAutoFit/>
          </a:bodyPr>
          <a:lstStyle/>
          <a:p>
            <a:pPr algn="ctr"/>
            <a:r>
              <a:rPr lang="en-US" sz="3200" dirty="0">
                <a:solidFill>
                  <a:srgbClr val="002060"/>
                </a:solidFill>
              </a:rPr>
              <a:t>Dr. Shiyong </a:t>
            </a:r>
            <a:r>
              <a:rPr lang="en-US" sz="3200" dirty="0" smtClean="0">
                <a:solidFill>
                  <a:srgbClr val="002060"/>
                </a:solidFill>
              </a:rPr>
              <a:t>Lu</a:t>
            </a:r>
          </a:p>
          <a:p>
            <a:pPr algn="ctr"/>
            <a:r>
              <a:rPr lang="en-US" sz="3200" dirty="0" smtClean="0">
                <a:solidFill>
                  <a:srgbClr val="002060"/>
                </a:solidFill>
              </a:rPr>
              <a:t>Big Data Research Laboratory</a:t>
            </a:r>
            <a:endParaRPr lang="en-US" sz="3200" dirty="0">
              <a:solidFill>
                <a:srgbClr val="002060"/>
              </a:solidFill>
            </a:endParaRPr>
          </a:p>
          <a:p>
            <a:pPr algn="ctr"/>
            <a:r>
              <a:rPr lang="en-US" sz="3200" dirty="0">
                <a:solidFill>
                  <a:srgbClr val="002060"/>
                </a:solidFill>
              </a:rPr>
              <a:t>Department of Computer Science</a:t>
            </a:r>
          </a:p>
          <a:p>
            <a:pPr algn="ctr"/>
            <a:r>
              <a:rPr lang="en-US" sz="3200" dirty="0">
                <a:solidFill>
                  <a:srgbClr val="002060"/>
                </a:solidFill>
              </a:rPr>
              <a:t>Wayne State </a:t>
            </a:r>
            <a:r>
              <a:rPr lang="en-US" sz="3200" dirty="0" smtClean="0">
                <a:solidFill>
                  <a:srgbClr val="002060"/>
                </a:solidFill>
              </a:rPr>
              <a:t>University</a:t>
            </a:r>
          </a:p>
          <a:p>
            <a:pPr algn="ctr"/>
            <a:r>
              <a:rPr lang="en-US" sz="3200" dirty="0" smtClean="0">
                <a:solidFill>
                  <a:srgbClr val="002060"/>
                </a:solidFill>
              </a:rPr>
              <a:t>shiyong@wayne.edu</a:t>
            </a:r>
            <a:endParaRPr lang="en-US" sz="3200" dirty="0">
              <a:solidFill>
                <a:srgbClr val="002060"/>
              </a:solidFill>
            </a:endParaRPr>
          </a:p>
          <a:p>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smtClean="0">
                <a:solidFill>
                  <a:schemeClr val="accent3"/>
                </a:solidFill>
              </a:rPr>
              <a:t>Delete Data</a:t>
            </a:r>
            <a:endParaRPr lang="en-US" sz="4400" dirty="0">
              <a:solidFill>
                <a:schemeClr val="accent3"/>
              </a:solidFill>
            </a:endParaRP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a:p>
            <a:pPr marL="1257300" lvl="1" indent="-514350"/>
            <a:endParaRPr lang="en-US" sz="3200" dirty="0" smtClean="0">
              <a:solidFill>
                <a:srgbClr val="002060"/>
              </a:solidFill>
            </a:endParaRPr>
          </a:p>
          <a:p>
            <a:pPr marL="1085850" lvl="1" indent="-342900">
              <a:buFont typeface="Arial" pitchFamily="34" charset="0"/>
              <a:buChar char="•"/>
            </a:pPr>
            <a:endParaRPr lang="en-US" sz="3200" dirty="0" smtClean="0">
              <a:solidFill>
                <a:srgbClr val="002060"/>
              </a:solidFill>
            </a:endParaRPr>
          </a:p>
        </p:txBody>
      </p:sp>
      <p:sp>
        <p:nvSpPr>
          <p:cNvPr id="204801" name="Rectangle 1"/>
          <p:cNvSpPr>
            <a:spLocks noChangeArrowheads="1"/>
          </p:cNvSpPr>
          <p:nvPr/>
        </p:nvSpPr>
        <p:spPr bwMode="auto">
          <a:xfrm>
            <a:off x="1077912" y="1716485"/>
            <a:ext cx="7864653"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hangingPunct="1">
              <a:lnSpc>
                <a:spcPct val="100000"/>
              </a:lnSpc>
              <a:buClrTx/>
              <a:buSzTx/>
            </a:pPr>
            <a:endParaRPr lang="en-US" sz="2000" dirty="0" smtClean="0">
              <a:latin typeface="Arial" pitchFamily="34" charset="0"/>
              <a:cs typeface="Arial" pitchFamily="34" charset="0"/>
            </a:endParaRPr>
          </a:p>
          <a:p>
            <a:pPr lvl="0"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a:t>
            </a:r>
          </a:p>
          <a:p>
            <a:pPr lvl="0" defTabSz="914400" hangingPunct="1">
              <a:lnSpc>
                <a:spcPct val="100000"/>
              </a:lnSpc>
              <a:buClrTx/>
              <a:buSzTx/>
            </a:pPr>
            <a:endParaRPr lang="en-US" sz="2000" dirty="0" smtClean="0">
              <a:latin typeface="Arial" pitchFamily="34" charset="0"/>
              <a:cs typeface="Arial" pitchFamily="34" charset="0"/>
            </a:endParaRPr>
          </a:p>
          <a:p>
            <a:pPr defTabSz="914400" hangingPunct="1">
              <a:lnSpc>
                <a:spcPct val="100000"/>
              </a:lnSpc>
              <a:buClrTx/>
              <a:buSzTx/>
            </a:pPr>
            <a:r>
              <a:rPr lang="en-US" sz="2000" dirty="0" smtClean="0">
                <a:latin typeface="Arial" pitchFamily="34" charset="0"/>
                <a:cs typeface="Arial" pitchFamily="34" charset="0"/>
              </a:rPr>
              <a:t>cqlsh:lukeyspace1&gt; </a:t>
            </a:r>
            <a:r>
              <a:rPr lang="en-US" sz="2000" dirty="0" smtClean="0"/>
              <a:t>DELETE </a:t>
            </a:r>
            <a:r>
              <a:rPr lang="en-US" sz="2000" dirty="0" err="1" smtClean="0"/>
              <a:t>emp_sal</a:t>
            </a:r>
            <a:r>
              <a:rPr lang="en-US" sz="2000" dirty="0" smtClean="0"/>
              <a:t> FROM </a:t>
            </a:r>
            <a:r>
              <a:rPr lang="en-US" sz="2000" dirty="0" err="1" smtClean="0"/>
              <a:t>emp</a:t>
            </a:r>
            <a:r>
              <a:rPr lang="en-US" sz="2000" dirty="0" smtClean="0"/>
              <a:t> WHERE </a:t>
            </a:r>
            <a:r>
              <a:rPr lang="en-US" sz="2000" dirty="0" err="1" smtClean="0"/>
              <a:t>emp_id</a:t>
            </a:r>
            <a:r>
              <a:rPr lang="en-US" sz="2000" dirty="0" smtClean="0"/>
              <a:t>=3; </a:t>
            </a:r>
          </a:p>
          <a:p>
            <a:pPr lvl="0" defTabSz="914400" hangingPunct="1">
              <a:lnSpc>
                <a:spcPct val="100000"/>
              </a:lnSpc>
              <a:buClrTx/>
              <a:buSzTx/>
            </a:pPr>
            <a:endParaRPr lang="en-US" sz="2000" dirty="0" smtClean="0">
              <a:latin typeface="Arial" pitchFamily="34" charset="0"/>
              <a:cs typeface="Arial" pitchFamily="34" charset="0"/>
            </a:endParaRPr>
          </a:p>
          <a:p>
            <a:pPr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a:t>
            </a:r>
          </a:p>
          <a:p>
            <a:pPr lvl="0" defTabSz="914400" hangingPunct="1">
              <a:lnSpc>
                <a:spcPct val="100000"/>
              </a:lnSpc>
              <a:buClrTx/>
              <a:buSzTx/>
            </a:pPr>
            <a:endParaRPr lang="en-US" sz="2000" dirty="0" smtClean="0">
              <a:latin typeface="Arial" pitchFamily="34" charset="0"/>
              <a:cs typeface="Arial" pitchFamily="34" charset="0"/>
            </a:endParaRPr>
          </a:p>
          <a:p>
            <a:pPr defTabSz="914400" hangingPunct="1">
              <a:lnSpc>
                <a:spcPct val="100000"/>
              </a:lnSpc>
              <a:buClrTx/>
              <a:buSzTx/>
            </a:pPr>
            <a:r>
              <a:rPr lang="en-US" sz="2000" dirty="0" smtClean="0">
                <a:latin typeface="Arial" pitchFamily="34" charset="0"/>
                <a:cs typeface="Arial" pitchFamily="34" charset="0"/>
              </a:rPr>
              <a:t>cqlsh:lukeyspace1&gt; </a:t>
            </a:r>
            <a:r>
              <a:rPr lang="en-US" sz="2000" dirty="0" smtClean="0"/>
              <a:t>DELETE FROM </a:t>
            </a:r>
            <a:r>
              <a:rPr lang="en-US" sz="2000" dirty="0" err="1" smtClean="0"/>
              <a:t>emp</a:t>
            </a:r>
            <a:r>
              <a:rPr lang="en-US" sz="2000" dirty="0" smtClean="0"/>
              <a:t> WHERE </a:t>
            </a:r>
            <a:r>
              <a:rPr lang="en-US" sz="2000" dirty="0" err="1" smtClean="0"/>
              <a:t>emp_id</a:t>
            </a:r>
            <a:r>
              <a:rPr lang="en-US" sz="2000" dirty="0" smtClean="0"/>
              <a:t>=3; </a:t>
            </a:r>
          </a:p>
          <a:p>
            <a:pPr defTabSz="914400" hangingPunct="1">
              <a:lnSpc>
                <a:spcPct val="100000"/>
              </a:lnSpc>
              <a:buClrTx/>
              <a:buSzTx/>
            </a:pPr>
            <a:endParaRPr lang="en-US" sz="2000" dirty="0" smtClean="0">
              <a:latin typeface="Arial" pitchFamily="34" charset="0"/>
              <a:cs typeface="Arial" pitchFamily="34" charset="0"/>
            </a:endParaRPr>
          </a:p>
          <a:p>
            <a:pPr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smtClean="0">
                <a:solidFill>
                  <a:schemeClr val="accent3"/>
                </a:solidFill>
              </a:rPr>
              <a:t>Single-row partition</a:t>
            </a:r>
            <a:endParaRPr lang="en-US" sz="4400" dirty="0">
              <a:solidFill>
                <a:schemeClr val="accent3"/>
              </a:solidFill>
            </a:endParaRPr>
          </a:p>
        </p:txBody>
      </p:sp>
      <p:pic>
        <p:nvPicPr>
          <p:cNvPr id="2050" name="Picture 2"/>
          <p:cNvPicPr>
            <a:picLocks noChangeAspect="1" noChangeArrowheads="1"/>
          </p:cNvPicPr>
          <p:nvPr/>
        </p:nvPicPr>
        <p:blipFill>
          <a:blip r:embed="rId3" cstate="print"/>
          <a:srcRect/>
          <a:stretch>
            <a:fillRect/>
          </a:stretch>
        </p:blipFill>
        <p:spPr bwMode="auto">
          <a:xfrm>
            <a:off x="620712" y="1570037"/>
            <a:ext cx="8402578" cy="44958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smtClean="0">
                <a:solidFill>
                  <a:schemeClr val="accent3"/>
                </a:solidFill>
              </a:rPr>
              <a:t>Multiple-row partitions</a:t>
            </a:r>
            <a:endParaRPr lang="en-US" sz="4400" dirty="0">
              <a:solidFill>
                <a:schemeClr val="accent3"/>
              </a:solidFill>
            </a:endParaRPr>
          </a:p>
        </p:txBody>
      </p:sp>
      <p:pic>
        <p:nvPicPr>
          <p:cNvPr id="3074" name="Picture 2"/>
          <p:cNvPicPr>
            <a:picLocks noChangeAspect="1" noChangeArrowheads="1"/>
          </p:cNvPicPr>
          <p:nvPr/>
        </p:nvPicPr>
        <p:blipFill>
          <a:blip r:embed="rId3" cstate="print"/>
          <a:srcRect/>
          <a:stretch>
            <a:fillRect/>
          </a:stretch>
        </p:blipFill>
        <p:spPr bwMode="auto">
          <a:xfrm>
            <a:off x="1839912" y="1112837"/>
            <a:ext cx="7848600" cy="626841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smtClean="0">
                <a:solidFill>
                  <a:schemeClr val="accent3"/>
                </a:solidFill>
              </a:rPr>
              <a:t>Cassandra Query Restrictions</a:t>
            </a:r>
            <a:endParaRPr lang="en-US" sz="4400" dirty="0">
              <a:solidFill>
                <a:schemeClr val="accent3"/>
              </a:solidFill>
            </a:endParaRPr>
          </a:p>
        </p:txBody>
      </p:sp>
      <p:sp>
        <p:nvSpPr>
          <p:cNvPr id="7" name="TextBox 6"/>
          <p:cNvSpPr txBox="1"/>
          <p:nvPr/>
        </p:nvSpPr>
        <p:spPr>
          <a:xfrm>
            <a:off x="-1" y="1189037"/>
            <a:ext cx="10080625" cy="6961521"/>
          </a:xfrm>
          <a:prstGeom prst="rect">
            <a:avLst/>
          </a:prstGeom>
          <a:noFill/>
        </p:spPr>
        <p:txBody>
          <a:bodyPr wrap="square" rtlCol="0">
            <a:spAutoFit/>
          </a:bodyPr>
          <a:lstStyle/>
          <a:p>
            <a:pPr marL="1257300" lvl="1" indent="-514350">
              <a:buFont typeface="+mj-lt"/>
              <a:buAutoNum type="arabicPeriod"/>
            </a:pPr>
            <a:r>
              <a:rPr lang="en-US" sz="3200" dirty="0" smtClean="0">
                <a:solidFill>
                  <a:srgbClr val="002060"/>
                </a:solidFill>
              </a:rPr>
              <a:t>Each CQL query involves one table exactly.</a:t>
            </a:r>
          </a:p>
          <a:p>
            <a:pPr marL="1257300" lvl="1" indent="-514350">
              <a:buFont typeface="+mj-lt"/>
              <a:buAutoNum type="arabicPeriod"/>
            </a:pPr>
            <a:r>
              <a:rPr lang="en-US" sz="3200" dirty="0" smtClean="0">
                <a:solidFill>
                  <a:srgbClr val="002060"/>
                </a:solidFill>
              </a:rPr>
              <a:t>The where clause consists of a prefix </a:t>
            </a:r>
            <a:r>
              <a:rPr lang="en-US" sz="3200" i="1" dirty="0" smtClean="0">
                <a:solidFill>
                  <a:srgbClr val="002060"/>
                </a:solidFill>
              </a:rPr>
              <a:t>p</a:t>
            </a:r>
            <a:r>
              <a:rPr lang="en-US" sz="3200" dirty="0" smtClean="0">
                <a:solidFill>
                  <a:srgbClr val="002060"/>
                </a:solidFill>
              </a:rPr>
              <a:t> of the ordered columns of the primary key; no other columns can occur in the where clause.</a:t>
            </a:r>
          </a:p>
          <a:p>
            <a:pPr marL="1257300" lvl="1" indent="-514350">
              <a:buFont typeface="+mj-lt"/>
              <a:buAutoNum type="arabicPeriod"/>
            </a:pPr>
            <a:r>
              <a:rPr lang="en-US" sz="3200" dirty="0" smtClean="0">
                <a:solidFill>
                  <a:srgbClr val="002060"/>
                </a:solidFill>
              </a:rPr>
              <a:t>The where clause must contain equality conditions for all partition key columns.</a:t>
            </a:r>
          </a:p>
          <a:p>
            <a:pPr marL="1257300" lvl="1" indent="-514350">
              <a:buFont typeface="+mj-lt"/>
              <a:buAutoNum type="arabicPeriod"/>
            </a:pPr>
            <a:r>
              <a:rPr lang="en-US" sz="3200" dirty="0" smtClean="0">
                <a:solidFill>
                  <a:srgbClr val="002060"/>
                </a:solidFill>
              </a:rPr>
              <a:t>Only the last column of p can be involved in a inequality condition, provided that the column is a clustering key column.</a:t>
            </a:r>
          </a:p>
          <a:p>
            <a:pPr marL="1257300" lvl="1" indent="-514350">
              <a:buFont typeface="+mj-lt"/>
              <a:buAutoNum type="arabicPeriod"/>
            </a:pPr>
            <a:endParaRPr lang="en-US" sz="3200" dirty="0" smtClean="0">
              <a:solidFill>
                <a:srgbClr val="002060"/>
              </a:solidFill>
            </a:endParaRPr>
          </a:p>
          <a:p>
            <a:pPr marL="1257300" lvl="1" indent="-514350">
              <a:buFont typeface="+mj-lt"/>
              <a:buAutoNum type="arabicPeriod"/>
            </a:pPr>
            <a:endParaRPr lang="en-US" sz="3200" dirty="0" smtClean="0">
              <a:solidFill>
                <a:srgbClr val="002060"/>
              </a:solidFill>
            </a:endParaRPr>
          </a:p>
          <a:p>
            <a:pPr marL="1257300" lvl="1" indent="-514350">
              <a:buFont typeface="Arial" pitchFamily="34" charset="0"/>
              <a:buChar char="•"/>
            </a:pPr>
            <a:endParaRPr lang="en-US" sz="3200" dirty="0" smtClean="0">
              <a:solidFill>
                <a:srgbClr val="002060"/>
              </a:solidFill>
            </a:endParaRPr>
          </a:p>
          <a:p>
            <a:pPr marL="1257300" lvl="1" indent="-514350">
              <a:buFont typeface="+mj-lt"/>
              <a:buAutoNum type="arabicPeriod"/>
            </a:pPr>
            <a:endParaRPr lang="en-US" sz="3200" dirty="0" smtClean="0">
              <a:solidFill>
                <a:srgbClr val="002060"/>
              </a:solidFill>
            </a:endParaRPr>
          </a:p>
          <a:p>
            <a:pPr marL="1257300" lvl="1" indent="-514350"/>
            <a:endParaRPr lang="en-US" sz="3200" dirty="0" smtClean="0">
              <a:solidFill>
                <a:srgbClr val="002060"/>
              </a:solidFill>
            </a:endParaRPr>
          </a:p>
          <a:p>
            <a:pPr marL="1085850" lvl="1" indent="-342900">
              <a:buFont typeface="Arial" pitchFamily="34" charset="0"/>
              <a:buChar char="•"/>
            </a:pPr>
            <a:endParaRPr lang="en-US" sz="3200" dirty="0" smtClean="0">
              <a:solidFill>
                <a:srgbClr val="00206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smtClean="0">
                <a:solidFill>
                  <a:schemeClr val="accent3"/>
                </a:solidFill>
              </a:rPr>
              <a:t>CQL Example</a:t>
            </a:r>
            <a:endParaRPr lang="en-US" sz="4400" dirty="0">
              <a:solidFill>
                <a:schemeClr val="accent3"/>
              </a:solidFill>
            </a:endParaRPr>
          </a:p>
        </p:txBody>
      </p:sp>
      <p:sp>
        <p:nvSpPr>
          <p:cNvPr id="4" name="TextBox 3"/>
          <p:cNvSpPr txBox="1"/>
          <p:nvPr/>
        </p:nvSpPr>
        <p:spPr>
          <a:xfrm>
            <a:off x="1458912" y="3094037"/>
            <a:ext cx="7315200" cy="2382062"/>
          </a:xfrm>
          <a:prstGeom prst="rect">
            <a:avLst/>
          </a:prstGeom>
          <a:noFill/>
        </p:spPr>
        <p:txBody>
          <a:bodyPr wrap="square" rtlCol="0">
            <a:spAutoFit/>
          </a:bodyPr>
          <a:lstStyle/>
          <a:p>
            <a:r>
              <a:rPr lang="en-US" sz="3200" dirty="0" smtClean="0"/>
              <a:t>SELECT </a:t>
            </a:r>
            <a:r>
              <a:rPr lang="en-US" sz="3200" dirty="0" err="1" smtClean="0"/>
              <a:t>artifact_id</a:t>
            </a:r>
            <a:r>
              <a:rPr lang="en-US" sz="3200" dirty="0" smtClean="0"/>
              <a:t>, title</a:t>
            </a:r>
          </a:p>
          <a:p>
            <a:r>
              <a:rPr lang="en-US" sz="3200" dirty="0" smtClean="0"/>
              <a:t>FROM </a:t>
            </a:r>
            <a:r>
              <a:rPr lang="en-US" sz="3200" dirty="0" err="1" smtClean="0"/>
              <a:t>artifacts_by_venue</a:t>
            </a:r>
            <a:endParaRPr lang="en-US" sz="3200" dirty="0" smtClean="0"/>
          </a:p>
          <a:p>
            <a:r>
              <a:rPr lang="en-US" sz="3200" dirty="0" smtClean="0"/>
              <a:t>WHERE </a:t>
            </a:r>
            <a:r>
              <a:rPr lang="en-US" sz="3200" dirty="0" err="1" smtClean="0"/>
              <a:t>venue_name</a:t>
            </a:r>
            <a:r>
              <a:rPr lang="en-US" sz="3200" dirty="0" smtClean="0"/>
              <a:t>=‘SCC’ AND year=2013</a:t>
            </a:r>
          </a:p>
          <a:p>
            <a:endParaRPr lang="en-US" sz="3200" dirty="0"/>
          </a:p>
        </p:txBody>
      </p:sp>
      <p:sp>
        <p:nvSpPr>
          <p:cNvPr id="7" name="TextBox 6"/>
          <p:cNvSpPr txBox="1"/>
          <p:nvPr/>
        </p:nvSpPr>
        <p:spPr>
          <a:xfrm>
            <a:off x="1382712" y="1493837"/>
            <a:ext cx="7696200" cy="1008225"/>
          </a:xfrm>
          <a:prstGeom prst="rect">
            <a:avLst/>
          </a:prstGeom>
          <a:noFill/>
        </p:spPr>
        <p:txBody>
          <a:bodyPr wrap="square" rtlCol="0">
            <a:spAutoFit/>
          </a:bodyPr>
          <a:lstStyle/>
          <a:p>
            <a:r>
              <a:rPr lang="en-US" sz="3200" dirty="0" smtClean="0"/>
              <a:t>Retrieve all rows of a partition (specified by restricting all partition key columns)</a:t>
            </a:r>
            <a:endParaRPr lang="en-US" sz="32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smtClean="0">
                <a:solidFill>
                  <a:schemeClr val="accent3"/>
                </a:solidFill>
              </a:rPr>
              <a:t>CQL Example</a:t>
            </a:r>
            <a:endParaRPr lang="en-US" sz="4400" dirty="0">
              <a:solidFill>
                <a:schemeClr val="accent3"/>
              </a:solidFill>
            </a:endParaRPr>
          </a:p>
        </p:txBody>
      </p:sp>
      <p:sp>
        <p:nvSpPr>
          <p:cNvPr id="4" name="TextBox 3"/>
          <p:cNvSpPr txBox="1"/>
          <p:nvPr/>
        </p:nvSpPr>
        <p:spPr>
          <a:xfrm>
            <a:off x="1458912" y="3703637"/>
            <a:ext cx="7315200" cy="2840008"/>
          </a:xfrm>
          <a:prstGeom prst="rect">
            <a:avLst/>
          </a:prstGeom>
          <a:noFill/>
        </p:spPr>
        <p:txBody>
          <a:bodyPr wrap="square" rtlCol="0">
            <a:spAutoFit/>
          </a:bodyPr>
          <a:lstStyle/>
          <a:p>
            <a:r>
              <a:rPr lang="en-US" sz="3200" dirty="0" smtClean="0"/>
              <a:t>SELECT </a:t>
            </a:r>
            <a:r>
              <a:rPr lang="en-US" sz="3200" dirty="0" err="1" smtClean="0"/>
              <a:t>artifact_id</a:t>
            </a:r>
            <a:r>
              <a:rPr lang="en-US" sz="3200" dirty="0" smtClean="0"/>
              <a:t>, title</a:t>
            </a:r>
          </a:p>
          <a:p>
            <a:r>
              <a:rPr lang="en-US" sz="3200" dirty="0" smtClean="0"/>
              <a:t>FROM </a:t>
            </a:r>
            <a:r>
              <a:rPr lang="en-US" sz="3200" dirty="0" err="1" smtClean="0"/>
              <a:t>artifacts_by_venue</a:t>
            </a:r>
            <a:endParaRPr lang="en-US" sz="3200" dirty="0" smtClean="0"/>
          </a:p>
          <a:p>
            <a:r>
              <a:rPr lang="en-US" sz="3200" dirty="0" smtClean="0"/>
              <a:t>WHERE </a:t>
            </a:r>
            <a:r>
              <a:rPr lang="en-US" sz="3200" dirty="0" err="1" smtClean="0"/>
              <a:t>venue_name</a:t>
            </a:r>
            <a:r>
              <a:rPr lang="en-US" sz="3200" dirty="0" smtClean="0"/>
              <a:t>=‘SCC’ AND year=2013 AND</a:t>
            </a:r>
          </a:p>
          <a:p>
            <a:r>
              <a:rPr lang="en-US" sz="3200" dirty="0" err="1" smtClean="0"/>
              <a:t>artifact_id</a:t>
            </a:r>
            <a:r>
              <a:rPr lang="en-US" sz="3200" dirty="0" smtClean="0"/>
              <a:t> &gt;=1 AND </a:t>
            </a:r>
            <a:r>
              <a:rPr lang="en-US" sz="3200" dirty="0" err="1" smtClean="0"/>
              <a:t>artifact_id</a:t>
            </a:r>
            <a:r>
              <a:rPr lang="en-US" sz="3200" dirty="0" smtClean="0"/>
              <a:t> &lt;=20;</a:t>
            </a:r>
          </a:p>
          <a:p>
            <a:endParaRPr lang="en-US" sz="3200" dirty="0"/>
          </a:p>
        </p:txBody>
      </p:sp>
      <p:sp>
        <p:nvSpPr>
          <p:cNvPr id="7" name="TextBox 6"/>
          <p:cNvSpPr txBox="1"/>
          <p:nvPr/>
        </p:nvSpPr>
        <p:spPr>
          <a:xfrm>
            <a:off x="1382712" y="1189037"/>
            <a:ext cx="7696200" cy="1924116"/>
          </a:xfrm>
          <a:prstGeom prst="rect">
            <a:avLst/>
          </a:prstGeom>
          <a:noFill/>
        </p:spPr>
        <p:txBody>
          <a:bodyPr wrap="square" rtlCol="0">
            <a:spAutoFit/>
          </a:bodyPr>
          <a:lstStyle/>
          <a:p>
            <a:r>
              <a:rPr lang="en-US" sz="3200" dirty="0" smtClean="0"/>
              <a:t>Retrieve some rows of a partition (specified by restricting all partition key columns, and then restricting a clustering key column </a:t>
            </a:r>
            <a:r>
              <a:rPr lang="en-US" sz="3200" dirty="0" err="1" smtClean="0"/>
              <a:t>artifact_id</a:t>
            </a:r>
            <a:r>
              <a:rPr lang="en-US" sz="3200" dirty="0" smtClean="0"/>
              <a:t>)</a:t>
            </a:r>
            <a:endParaRPr lang="en-US" sz="32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smtClean="0">
                <a:solidFill>
                  <a:schemeClr val="accent3"/>
                </a:solidFill>
              </a:rPr>
              <a:t>Data distribution in Cassandra cluster</a:t>
            </a:r>
            <a:endParaRPr lang="en-US" sz="4400" dirty="0">
              <a:solidFill>
                <a:schemeClr val="accent3"/>
              </a:solidFill>
            </a:endParaRPr>
          </a:p>
        </p:txBody>
      </p:sp>
      <p:pic>
        <p:nvPicPr>
          <p:cNvPr id="6" name="图片 5" descr="ring.png"/>
          <p:cNvPicPr>
            <a:picLocks noChangeAspect="1"/>
          </p:cNvPicPr>
          <p:nvPr/>
        </p:nvPicPr>
        <p:blipFill>
          <a:blip r:embed="rId3" cstate="print"/>
          <a:stretch>
            <a:fillRect/>
          </a:stretch>
        </p:blipFill>
        <p:spPr>
          <a:xfrm>
            <a:off x="1593380" y="1112837"/>
            <a:ext cx="6886395" cy="64468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smtClean="0">
                <a:solidFill>
                  <a:schemeClr val="accent3"/>
                </a:solidFill>
              </a:rPr>
              <a:t>Data Distribution </a:t>
            </a:r>
            <a:r>
              <a:rPr lang="en-US" sz="4400" dirty="0" smtClean="0">
                <a:solidFill>
                  <a:schemeClr val="accent3"/>
                </a:solidFill>
              </a:rPr>
              <a:t>Using Virtual Nodes</a:t>
            </a:r>
            <a:endParaRPr lang="en-US" sz="4400" dirty="0">
              <a:solidFill>
                <a:schemeClr val="accent3"/>
              </a:solidFill>
            </a:endParaRPr>
          </a:p>
        </p:txBody>
      </p:sp>
      <p:pic>
        <p:nvPicPr>
          <p:cNvPr id="7" name="图片 6" descr="vnodes.jpg"/>
          <p:cNvPicPr>
            <a:picLocks noChangeAspect="1"/>
          </p:cNvPicPr>
          <p:nvPr/>
        </p:nvPicPr>
        <p:blipFill>
          <a:blip r:embed="rId3" cstate="print"/>
          <a:stretch>
            <a:fillRect/>
          </a:stretch>
        </p:blipFill>
        <p:spPr>
          <a:xfrm>
            <a:off x="1001712" y="1189037"/>
            <a:ext cx="7620000" cy="572097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smtClean="0">
                <a:solidFill>
                  <a:schemeClr val="accent3"/>
                </a:solidFill>
              </a:rPr>
              <a:t>Cassandra </a:t>
            </a:r>
            <a:r>
              <a:rPr lang="en-US" sz="4400" dirty="0" err="1" smtClean="0">
                <a:solidFill>
                  <a:schemeClr val="accent3"/>
                </a:solidFill>
              </a:rPr>
              <a:t>Partitioners</a:t>
            </a:r>
            <a:endParaRPr lang="en-US" sz="4400" dirty="0">
              <a:solidFill>
                <a:schemeClr val="accent3"/>
              </a:solidFill>
            </a:endParaRP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p:txBody>
      </p:sp>
      <p:sp>
        <p:nvSpPr>
          <p:cNvPr id="28" name="TextBox 27"/>
          <p:cNvSpPr txBox="1"/>
          <p:nvPr/>
        </p:nvSpPr>
        <p:spPr>
          <a:xfrm>
            <a:off x="392112" y="1798637"/>
            <a:ext cx="8763000" cy="5187061"/>
          </a:xfrm>
          <a:prstGeom prst="rect">
            <a:avLst/>
          </a:prstGeom>
          <a:noFill/>
        </p:spPr>
        <p:txBody>
          <a:bodyPr wrap="square" rtlCol="0">
            <a:spAutoFit/>
          </a:bodyPr>
          <a:lstStyle/>
          <a:p>
            <a:pPr marL="971550" lvl="1" indent="-514350">
              <a:buFont typeface="+mj-lt"/>
              <a:buAutoNum type="arabicPeriod"/>
            </a:pPr>
            <a:r>
              <a:rPr lang="en-US" sz="3200" dirty="0" smtClean="0"/>
              <a:t>A </a:t>
            </a:r>
            <a:r>
              <a:rPr lang="en-US" sz="3200" dirty="0" err="1" smtClean="0"/>
              <a:t>partitioner</a:t>
            </a:r>
            <a:r>
              <a:rPr lang="en-US" sz="3200" dirty="0" smtClean="0"/>
              <a:t> decides how data is distributed across the nodes in the cluster (including replicas).</a:t>
            </a:r>
          </a:p>
          <a:p>
            <a:pPr marL="971550" lvl="1" indent="-514350">
              <a:buFont typeface="+mj-lt"/>
              <a:buAutoNum type="arabicPeriod"/>
            </a:pPr>
            <a:r>
              <a:rPr lang="en-US" sz="3200" dirty="0" smtClean="0"/>
              <a:t>A </a:t>
            </a:r>
            <a:r>
              <a:rPr lang="en-US" sz="3200" dirty="0" err="1" smtClean="0"/>
              <a:t>partitioner</a:t>
            </a:r>
            <a:r>
              <a:rPr lang="en-US" sz="3200" dirty="0" smtClean="0"/>
              <a:t> is a hash function that computes the hash value (token) of a </a:t>
            </a:r>
            <a:r>
              <a:rPr lang="en-US" sz="3200" smtClean="0"/>
              <a:t>partition key.</a:t>
            </a:r>
            <a:endParaRPr lang="en-US" sz="3200" dirty="0" smtClean="0"/>
          </a:p>
          <a:p>
            <a:pPr marL="971550" lvl="1" indent="-514350">
              <a:buFont typeface="+mj-lt"/>
              <a:buAutoNum type="arabicPeriod"/>
            </a:pPr>
            <a:r>
              <a:rPr lang="en-US" sz="3200" dirty="0" smtClean="0"/>
              <a:t>Three </a:t>
            </a:r>
            <a:r>
              <a:rPr lang="en-US" sz="3200" dirty="0" err="1" smtClean="0"/>
              <a:t>partitioners</a:t>
            </a:r>
            <a:r>
              <a:rPr lang="en-US" sz="3200" dirty="0" smtClean="0"/>
              <a:t>: Murmur3Partitioner (default),  </a:t>
            </a:r>
            <a:r>
              <a:rPr lang="en-US" sz="3200" dirty="0" err="1" smtClean="0"/>
              <a:t>RandomPartitioner</a:t>
            </a:r>
            <a:r>
              <a:rPr lang="en-US" sz="3200" dirty="0" smtClean="0"/>
              <a:t> and </a:t>
            </a:r>
            <a:r>
              <a:rPr lang="en-US" sz="3200" dirty="0" err="1" smtClean="0"/>
              <a:t>ByteOrderedPartitioner</a:t>
            </a:r>
            <a:r>
              <a:rPr lang="en-US" sz="3200" dirty="0" smtClean="0"/>
              <a:t>.</a:t>
            </a:r>
          </a:p>
          <a:p>
            <a:pPr marL="971550" lvl="1" indent="-514350">
              <a:buFont typeface="+mj-lt"/>
              <a:buAutoNum type="arabicPeriod"/>
            </a:pPr>
            <a:endParaRPr lang="en-US" sz="3200" dirty="0" smtClean="0"/>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p:txBody>
      </p:sp>
      <p:sp>
        <p:nvSpPr>
          <p:cNvPr id="28" name="TextBox 27"/>
          <p:cNvSpPr txBox="1"/>
          <p:nvPr/>
        </p:nvSpPr>
        <p:spPr>
          <a:xfrm>
            <a:off x="468312" y="3246437"/>
            <a:ext cx="8763000" cy="1265859"/>
          </a:xfrm>
          <a:prstGeom prst="rect">
            <a:avLst/>
          </a:prstGeom>
          <a:noFill/>
        </p:spPr>
        <p:txBody>
          <a:bodyPr wrap="square" rtlCol="0">
            <a:spAutoFit/>
          </a:bodyPr>
          <a:lstStyle/>
          <a:p>
            <a:pPr marL="971550" lvl="1" indent="-514350" algn="ctr"/>
            <a:r>
              <a:rPr lang="en-US" sz="3200" dirty="0" smtClean="0"/>
              <a:t>How to Install Cassandra </a:t>
            </a:r>
          </a:p>
          <a:p>
            <a:pPr marL="971550" lvl="1" indent="-514350" algn="ctr"/>
            <a:r>
              <a:rPr lang="en-US" sz="3200" dirty="0" smtClean="0"/>
              <a:t>in a Machine with </a:t>
            </a:r>
            <a:r>
              <a:rPr lang="en-US" sz="3200" dirty="0" err="1" smtClean="0"/>
              <a:t>Ubuntu</a:t>
            </a:r>
            <a:r>
              <a:rPr lang="en-US" sz="3200" dirty="0" smtClean="0"/>
              <a:t> </a:t>
            </a:r>
            <a:endParaRPr lang="en-US" dirty="0" smtClean="0"/>
          </a:p>
          <a:p>
            <a:pPr>
              <a:buFont typeface="Arial" pitchFamily="34" charset="0"/>
              <a:buChar char="•"/>
            </a:pP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smtClean="0">
                <a:solidFill>
                  <a:schemeClr val="accent3"/>
                </a:solidFill>
              </a:rPr>
              <a:t>An Introduction of Cassandra</a:t>
            </a:r>
            <a:endParaRPr lang="en-US" sz="4400" dirty="0">
              <a:solidFill>
                <a:schemeClr val="accent3"/>
              </a:solidFill>
            </a:endParaRPr>
          </a:p>
        </p:txBody>
      </p:sp>
      <p:sp>
        <p:nvSpPr>
          <p:cNvPr id="7" name="TextBox 6"/>
          <p:cNvSpPr txBox="1"/>
          <p:nvPr/>
        </p:nvSpPr>
        <p:spPr>
          <a:xfrm>
            <a:off x="0" y="1722437"/>
            <a:ext cx="9917112" cy="5587683"/>
          </a:xfrm>
          <a:prstGeom prst="rect">
            <a:avLst/>
          </a:prstGeom>
          <a:noFill/>
        </p:spPr>
        <p:txBody>
          <a:bodyPr wrap="square" rtlCol="0">
            <a:spAutoFit/>
          </a:bodyPr>
          <a:lstStyle/>
          <a:p>
            <a:pPr marL="1257300" lvl="1" indent="-514350">
              <a:buFont typeface="Arial" pitchFamily="34" charset="0"/>
              <a:buChar char="•"/>
            </a:pPr>
            <a:r>
              <a:rPr lang="en-US" sz="3200" dirty="0" smtClean="0">
                <a:solidFill>
                  <a:srgbClr val="002060"/>
                </a:solidFill>
              </a:rPr>
              <a:t>A leading transactional, scalable,  and  highly-available  distributed  database.</a:t>
            </a:r>
          </a:p>
          <a:p>
            <a:pPr marL="1257300" lvl="1" indent="-514350">
              <a:buFont typeface="Arial" pitchFamily="34" charset="0"/>
              <a:buChar char="•"/>
            </a:pPr>
            <a:r>
              <a:rPr lang="en-US" sz="3200" dirty="0" smtClean="0">
                <a:solidFill>
                  <a:srgbClr val="002060"/>
                </a:solidFill>
              </a:rPr>
              <a:t>A scalable and fault-tolerant peer-to-peer architecture.</a:t>
            </a:r>
          </a:p>
          <a:p>
            <a:pPr marL="1257300" lvl="1" indent="-514350">
              <a:buFont typeface="Arial" pitchFamily="34" charset="0"/>
              <a:buChar char="•"/>
            </a:pPr>
            <a:r>
              <a:rPr lang="en-US" sz="3200" dirty="0" smtClean="0">
                <a:solidFill>
                  <a:srgbClr val="002060"/>
                </a:solidFill>
              </a:rPr>
              <a:t>A versatile and flexible data model that evolved from the </a:t>
            </a:r>
            <a:r>
              <a:rPr lang="en-US" sz="3200" dirty="0" err="1" smtClean="0">
                <a:solidFill>
                  <a:srgbClr val="002060"/>
                </a:solidFill>
              </a:rPr>
              <a:t>BigTable</a:t>
            </a:r>
            <a:r>
              <a:rPr lang="en-US" sz="3200" dirty="0" smtClean="0">
                <a:solidFill>
                  <a:srgbClr val="002060"/>
                </a:solidFill>
              </a:rPr>
              <a:t> data model.</a:t>
            </a:r>
          </a:p>
          <a:p>
            <a:pPr marL="1257300" lvl="1" indent="-514350">
              <a:buFont typeface="Arial" pitchFamily="34" charset="0"/>
              <a:buChar char="•"/>
            </a:pPr>
            <a:r>
              <a:rPr lang="en-US" sz="3200" dirty="0" smtClean="0">
                <a:solidFill>
                  <a:srgbClr val="002060"/>
                </a:solidFill>
              </a:rPr>
              <a:t>A declarative and user-friendly Cassandra Query Language, CQL.</a:t>
            </a:r>
          </a:p>
          <a:p>
            <a:pPr marL="1257300" lvl="1" indent="-514350">
              <a:buFont typeface="Arial" pitchFamily="34" charset="0"/>
              <a:buChar char="•"/>
            </a:pPr>
            <a:r>
              <a:rPr lang="en-US" sz="3200" dirty="0" smtClean="0">
                <a:solidFill>
                  <a:srgbClr val="002060"/>
                </a:solidFill>
              </a:rPr>
              <a:t>High performance read and write.</a:t>
            </a:r>
          </a:p>
          <a:p>
            <a:pPr marL="1257300" lvl="1" indent="-514350">
              <a:buFont typeface="+mj-lt"/>
              <a:buAutoNum type="arabicPeriod"/>
            </a:pPr>
            <a:endParaRPr lang="en-US" sz="3200" dirty="0" smtClean="0">
              <a:solidFill>
                <a:srgbClr val="002060"/>
              </a:solidFill>
            </a:endParaRPr>
          </a:p>
          <a:p>
            <a:pPr marL="1257300" lvl="1" indent="-514350"/>
            <a:endParaRPr lang="en-US" sz="3200" dirty="0" smtClean="0">
              <a:solidFill>
                <a:srgbClr val="002060"/>
              </a:solidFill>
            </a:endParaRPr>
          </a:p>
          <a:p>
            <a:pPr marL="1085850" lvl="1" indent="-342900">
              <a:buFont typeface="Arial" pitchFamily="34" charset="0"/>
              <a:buChar char="•"/>
            </a:pPr>
            <a:endParaRPr lang="en-US" sz="3200" dirty="0" smtClean="0">
              <a:solidFill>
                <a:srgbClr val="00206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smtClean="0">
                <a:solidFill>
                  <a:schemeClr val="accent3"/>
                </a:solidFill>
              </a:rPr>
              <a:t>Step 1: Installing Oracle Java</a:t>
            </a:r>
            <a:endParaRPr lang="en-US" sz="4400" dirty="0">
              <a:solidFill>
                <a:schemeClr val="accent3"/>
              </a:solidFill>
            </a:endParaRP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p:txBody>
      </p:sp>
      <p:pic>
        <p:nvPicPr>
          <p:cNvPr id="9" name="图片 8" descr="step1.png"/>
          <p:cNvPicPr>
            <a:picLocks noChangeAspect="1"/>
          </p:cNvPicPr>
          <p:nvPr/>
        </p:nvPicPr>
        <p:blipFill>
          <a:blip r:embed="rId3" cstate="print"/>
          <a:stretch>
            <a:fillRect/>
          </a:stretch>
        </p:blipFill>
        <p:spPr>
          <a:xfrm>
            <a:off x="1992312" y="1265237"/>
            <a:ext cx="6335010" cy="6144483"/>
          </a:xfrm>
          <a:prstGeom prst="rect">
            <a:avLst/>
          </a:prstGeom>
        </p:spPr>
      </p:pic>
      <p:sp>
        <p:nvSpPr>
          <p:cNvPr id="6" name="TextBox 5"/>
          <p:cNvSpPr txBox="1"/>
          <p:nvPr/>
        </p:nvSpPr>
        <p:spPr>
          <a:xfrm>
            <a:off x="2068512" y="2865437"/>
            <a:ext cx="6248400" cy="349968"/>
          </a:xfrm>
          <a:prstGeom prst="rect">
            <a:avLst/>
          </a:prstGeom>
          <a:solidFill>
            <a:schemeClr val="bg1"/>
          </a:solidFill>
        </p:spPr>
        <p:txBody>
          <a:bodyPr wrap="square" rtlCol="0">
            <a:spAutoFit/>
          </a:bodyPr>
          <a:lstStyle/>
          <a:p>
            <a:r>
              <a:rPr lang="en-US" dirty="0" smtClean="0"/>
              <a:t>$ </a:t>
            </a:r>
            <a:r>
              <a:rPr lang="en-US" dirty="0" err="1" smtClean="0"/>
              <a:t>sudo</a:t>
            </a:r>
            <a:r>
              <a:rPr lang="en-US" dirty="0" smtClean="0"/>
              <a:t> add-apt-repository ppa:webupd8team/java</a:t>
            </a:r>
            <a:endParaRPr lang="en-US" dirty="0"/>
          </a:p>
        </p:txBody>
      </p:sp>
      <p:sp>
        <p:nvSpPr>
          <p:cNvPr id="8" name="TextBox 7"/>
          <p:cNvSpPr txBox="1"/>
          <p:nvPr/>
        </p:nvSpPr>
        <p:spPr>
          <a:xfrm>
            <a:off x="2144712" y="3779837"/>
            <a:ext cx="6248400" cy="349968"/>
          </a:xfrm>
          <a:prstGeom prst="rect">
            <a:avLst/>
          </a:prstGeom>
          <a:solidFill>
            <a:schemeClr val="bg1"/>
          </a:solidFill>
        </p:spPr>
        <p:txBody>
          <a:bodyPr wrap="square" rtlCol="0">
            <a:spAutoFit/>
          </a:bodyPr>
          <a:lstStyle/>
          <a:p>
            <a:r>
              <a:rPr lang="en-US" dirty="0" smtClean="0"/>
              <a:t>$ </a:t>
            </a:r>
            <a:r>
              <a:rPr lang="en-US" dirty="0" err="1" smtClean="0"/>
              <a:t>sudo</a:t>
            </a:r>
            <a:r>
              <a:rPr lang="en-US" dirty="0" smtClean="0"/>
              <a:t> apt-get update</a:t>
            </a:r>
            <a:endParaRPr lang="en-US" dirty="0"/>
          </a:p>
        </p:txBody>
      </p:sp>
      <p:sp>
        <p:nvSpPr>
          <p:cNvPr id="10" name="TextBox 9"/>
          <p:cNvSpPr txBox="1"/>
          <p:nvPr/>
        </p:nvSpPr>
        <p:spPr>
          <a:xfrm>
            <a:off x="2144712" y="4999037"/>
            <a:ext cx="6248400" cy="349968"/>
          </a:xfrm>
          <a:prstGeom prst="rect">
            <a:avLst/>
          </a:prstGeom>
          <a:solidFill>
            <a:schemeClr val="bg1"/>
          </a:solidFill>
        </p:spPr>
        <p:txBody>
          <a:bodyPr wrap="square" rtlCol="0">
            <a:spAutoFit/>
          </a:bodyPr>
          <a:lstStyle/>
          <a:p>
            <a:r>
              <a:rPr lang="en-US" dirty="0" smtClean="0"/>
              <a:t>$ </a:t>
            </a:r>
            <a:r>
              <a:rPr lang="en-US" dirty="0" err="1" smtClean="0"/>
              <a:t>sudo</a:t>
            </a:r>
            <a:r>
              <a:rPr lang="en-US" dirty="0" smtClean="0"/>
              <a:t> apt-get install oracle-java8-set-default</a:t>
            </a:r>
            <a:endParaRPr lang="en-US" dirty="0"/>
          </a:p>
        </p:txBody>
      </p:sp>
      <p:sp>
        <p:nvSpPr>
          <p:cNvPr id="11" name="TextBox 10"/>
          <p:cNvSpPr txBox="1"/>
          <p:nvPr/>
        </p:nvSpPr>
        <p:spPr>
          <a:xfrm>
            <a:off x="2144712" y="5989637"/>
            <a:ext cx="6248400" cy="349968"/>
          </a:xfrm>
          <a:prstGeom prst="rect">
            <a:avLst/>
          </a:prstGeom>
          <a:solidFill>
            <a:schemeClr val="bg1"/>
          </a:solidFill>
        </p:spPr>
        <p:txBody>
          <a:bodyPr wrap="square" rtlCol="0">
            <a:spAutoFit/>
          </a:bodyPr>
          <a:lstStyle/>
          <a:p>
            <a:r>
              <a:rPr lang="en-US" dirty="0" smtClean="0"/>
              <a:t>$ java -version</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smtClean="0">
                <a:solidFill>
                  <a:schemeClr val="accent3"/>
                </a:solidFill>
              </a:rPr>
              <a:t>Step 2: Adding the repo</a:t>
            </a:r>
            <a:endParaRPr lang="en-US" sz="4400" dirty="0">
              <a:solidFill>
                <a:schemeClr val="accent3"/>
              </a:solidFill>
            </a:endParaRP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p:txBody>
      </p:sp>
      <p:sp>
        <p:nvSpPr>
          <p:cNvPr id="6" name="TextBox 5"/>
          <p:cNvSpPr txBox="1"/>
          <p:nvPr/>
        </p:nvSpPr>
        <p:spPr>
          <a:xfrm>
            <a:off x="392112" y="1722437"/>
            <a:ext cx="8763000" cy="2926314"/>
          </a:xfrm>
          <a:prstGeom prst="rect">
            <a:avLst/>
          </a:prstGeom>
          <a:noFill/>
        </p:spPr>
        <p:txBody>
          <a:bodyPr wrap="square" rtlCol="0">
            <a:spAutoFit/>
          </a:bodyPr>
          <a:lstStyle/>
          <a:p>
            <a:r>
              <a:rPr lang="en-US" dirty="0" smtClean="0"/>
              <a:t>We'll install Cassandra using packages from the official Apache Software Foundation repositories, so start by adding the repo so that the packages are available to your system. Note that Cassandra 2.2.2 is the latest version at the time of this publication. Change the 22x to match the latest version. For example, use 23x if Cassandra 2.3 is the latest version:</a:t>
            </a:r>
          </a:p>
          <a:p>
            <a:endParaRPr lang="en-US" dirty="0" smtClean="0"/>
          </a:p>
          <a:p>
            <a:r>
              <a:rPr lang="en-US" dirty="0" smtClean="0"/>
              <a:t>$echo "</a:t>
            </a:r>
            <a:r>
              <a:rPr lang="en-US" dirty="0" err="1" smtClean="0"/>
              <a:t>deb</a:t>
            </a:r>
            <a:r>
              <a:rPr lang="en-US" dirty="0" smtClean="0"/>
              <a:t> http://www.apache.org/dist/cassandra/debian 22x main" | </a:t>
            </a:r>
            <a:r>
              <a:rPr lang="en-US" dirty="0" err="1" smtClean="0"/>
              <a:t>sudo</a:t>
            </a:r>
            <a:r>
              <a:rPr lang="en-US" dirty="0" smtClean="0"/>
              <a:t> tee -a /etc/apt/</a:t>
            </a:r>
            <a:r>
              <a:rPr lang="en-US" dirty="0" err="1" smtClean="0"/>
              <a:t>sources.list.d</a:t>
            </a:r>
            <a:r>
              <a:rPr lang="en-US" dirty="0" smtClean="0"/>
              <a:t>/</a:t>
            </a:r>
            <a:r>
              <a:rPr lang="en-US" dirty="0" err="1" smtClean="0"/>
              <a:t>cassandra.sources.list</a:t>
            </a:r>
            <a:endParaRPr lang="en-US" dirty="0" smtClean="0"/>
          </a:p>
          <a:p>
            <a:endParaRPr lang="en-US" dirty="0" smtClean="0"/>
          </a:p>
          <a:p>
            <a:r>
              <a:rPr lang="en-US" dirty="0" smtClean="0"/>
              <a:t>$echo "</a:t>
            </a:r>
            <a:r>
              <a:rPr lang="en-US" dirty="0" err="1" smtClean="0"/>
              <a:t>deb-src</a:t>
            </a:r>
            <a:r>
              <a:rPr lang="en-US" dirty="0" smtClean="0"/>
              <a:t> http://www.apache.org/dist/cassandra/debian 22x main" | </a:t>
            </a:r>
            <a:r>
              <a:rPr lang="en-US" dirty="0" err="1" smtClean="0"/>
              <a:t>sudo</a:t>
            </a:r>
            <a:r>
              <a:rPr lang="en-US" dirty="0" smtClean="0"/>
              <a:t> tee -a /etc/apt/</a:t>
            </a:r>
            <a:r>
              <a:rPr lang="en-US" dirty="0" err="1" smtClean="0"/>
              <a:t>sources.list.d</a:t>
            </a:r>
            <a:r>
              <a:rPr lang="en-US" dirty="0" smtClean="0"/>
              <a:t>/</a:t>
            </a:r>
            <a:r>
              <a:rPr lang="en-US" dirty="0" err="1" smtClean="0"/>
              <a:t>cassandra.sources.list</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smtClean="0">
                <a:solidFill>
                  <a:schemeClr val="accent3"/>
                </a:solidFill>
              </a:rPr>
              <a:t>Step 3: Adding three public keys</a:t>
            </a:r>
            <a:endParaRPr lang="en-US" sz="4400" dirty="0">
              <a:solidFill>
                <a:schemeClr val="accent3"/>
              </a:solidFill>
            </a:endParaRP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p:txBody>
      </p:sp>
      <p:pic>
        <p:nvPicPr>
          <p:cNvPr id="8" name="图片 7" descr="three_keys.png"/>
          <p:cNvPicPr>
            <a:picLocks noChangeAspect="1"/>
          </p:cNvPicPr>
          <p:nvPr/>
        </p:nvPicPr>
        <p:blipFill>
          <a:blip r:embed="rId3" cstate="print"/>
          <a:stretch>
            <a:fillRect/>
          </a:stretch>
        </p:blipFill>
        <p:spPr>
          <a:xfrm>
            <a:off x="1077912" y="1112837"/>
            <a:ext cx="8229600" cy="5826882"/>
          </a:xfrm>
          <a:prstGeom prst="rect">
            <a:avLst/>
          </a:prstGeom>
        </p:spPr>
      </p:pic>
      <p:sp>
        <p:nvSpPr>
          <p:cNvPr id="6" name="TextBox 5"/>
          <p:cNvSpPr txBox="1"/>
          <p:nvPr/>
        </p:nvSpPr>
        <p:spPr>
          <a:xfrm>
            <a:off x="1230312" y="2255837"/>
            <a:ext cx="7696200" cy="607602"/>
          </a:xfrm>
          <a:prstGeom prst="rect">
            <a:avLst/>
          </a:prstGeom>
          <a:solidFill>
            <a:schemeClr val="bg1">
              <a:lumMod val="95000"/>
            </a:schemeClr>
          </a:solidFill>
        </p:spPr>
        <p:txBody>
          <a:bodyPr wrap="square" rtlCol="0">
            <a:spAutoFit/>
          </a:bodyPr>
          <a:lstStyle/>
          <a:p>
            <a:r>
              <a:rPr lang="en-US" dirty="0" smtClean="0"/>
              <a:t>$ </a:t>
            </a:r>
            <a:r>
              <a:rPr lang="en-US" dirty="0" err="1" smtClean="0"/>
              <a:t>gpg</a:t>
            </a:r>
            <a:r>
              <a:rPr lang="en-US" dirty="0" smtClean="0"/>
              <a:t> --</a:t>
            </a:r>
            <a:r>
              <a:rPr lang="en-US" dirty="0" err="1" smtClean="0"/>
              <a:t>keyserver</a:t>
            </a:r>
            <a:r>
              <a:rPr lang="en-US" dirty="0" smtClean="0"/>
              <a:t> pgp.mit.edu --</a:t>
            </a:r>
            <a:r>
              <a:rPr lang="en-US" dirty="0" err="1" smtClean="0"/>
              <a:t>recv</a:t>
            </a:r>
            <a:r>
              <a:rPr lang="en-US" dirty="0" smtClean="0"/>
              <a:t>-keys F758CE318D77295D</a:t>
            </a:r>
          </a:p>
          <a:p>
            <a:r>
              <a:rPr lang="en-US" dirty="0" smtClean="0"/>
              <a:t>$ </a:t>
            </a:r>
            <a:r>
              <a:rPr lang="en-US" dirty="0" err="1" smtClean="0"/>
              <a:t>gpg</a:t>
            </a:r>
            <a:r>
              <a:rPr lang="en-US" dirty="0" smtClean="0"/>
              <a:t> --export --armor F758CE318D77295D | </a:t>
            </a:r>
            <a:r>
              <a:rPr lang="en-US" dirty="0" err="1" smtClean="0"/>
              <a:t>sudo</a:t>
            </a:r>
            <a:r>
              <a:rPr lang="en-US" dirty="0" smtClean="0"/>
              <a:t> apt-key add -</a:t>
            </a:r>
            <a:endParaRPr lang="en-US" dirty="0"/>
          </a:p>
        </p:txBody>
      </p:sp>
      <p:sp>
        <p:nvSpPr>
          <p:cNvPr id="9" name="TextBox 8"/>
          <p:cNvSpPr txBox="1"/>
          <p:nvPr/>
        </p:nvSpPr>
        <p:spPr>
          <a:xfrm>
            <a:off x="1306512" y="3627437"/>
            <a:ext cx="7696200" cy="607602"/>
          </a:xfrm>
          <a:prstGeom prst="rect">
            <a:avLst/>
          </a:prstGeom>
          <a:solidFill>
            <a:schemeClr val="bg1">
              <a:lumMod val="95000"/>
            </a:schemeClr>
          </a:solidFill>
        </p:spPr>
        <p:txBody>
          <a:bodyPr wrap="square" rtlCol="0">
            <a:spAutoFit/>
          </a:bodyPr>
          <a:lstStyle/>
          <a:p>
            <a:r>
              <a:rPr lang="en-US" dirty="0" smtClean="0"/>
              <a:t>$ </a:t>
            </a:r>
            <a:r>
              <a:rPr lang="en-US" dirty="0" err="1" smtClean="0"/>
              <a:t>gpg</a:t>
            </a:r>
            <a:r>
              <a:rPr lang="en-US" dirty="0" smtClean="0"/>
              <a:t> --</a:t>
            </a:r>
            <a:r>
              <a:rPr lang="en-US" dirty="0" err="1" smtClean="0"/>
              <a:t>keyserver</a:t>
            </a:r>
            <a:r>
              <a:rPr lang="en-US" dirty="0" smtClean="0"/>
              <a:t> pgp.mit.edu --</a:t>
            </a:r>
            <a:r>
              <a:rPr lang="en-US" dirty="0" err="1" smtClean="0"/>
              <a:t>recv</a:t>
            </a:r>
            <a:r>
              <a:rPr lang="en-US" dirty="0" smtClean="0"/>
              <a:t>-keys 2B5C1B00</a:t>
            </a:r>
          </a:p>
          <a:p>
            <a:r>
              <a:rPr lang="en-US" dirty="0" smtClean="0"/>
              <a:t>$ </a:t>
            </a:r>
            <a:r>
              <a:rPr lang="en-US" dirty="0" err="1" smtClean="0"/>
              <a:t>gpg</a:t>
            </a:r>
            <a:r>
              <a:rPr lang="en-US" dirty="0" smtClean="0"/>
              <a:t> --export --armor 2B5C1B00  | </a:t>
            </a:r>
            <a:r>
              <a:rPr lang="en-US" dirty="0" err="1" smtClean="0"/>
              <a:t>sudo</a:t>
            </a:r>
            <a:r>
              <a:rPr lang="en-US" dirty="0" smtClean="0"/>
              <a:t> apt-key add -</a:t>
            </a:r>
            <a:endParaRPr lang="en-US" dirty="0"/>
          </a:p>
        </p:txBody>
      </p:sp>
      <p:sp>
        <p:nvSpPr>
          <p:cNvPr id="10" name="TextBox 9"/>
          <p:cNvSpPr txBox="1"/>
          <p:nvPr/>
        </p:nvSpPr>
        <p:spPr>
          <a:xfrm>
            <a:off x="1230312" y="4999037"/>
            <a:ext cx="7696200" cy="607602"/>
          </a:xfrm>
          <a:prstGeom prst="rect">
            <a:avLst/>
          </a:prstGeom>
          <a:solidFill>
            <a:schemeClr val="bg1">
              <a:lumMod val="95000"/>
            </a:schemeClr>
          </a:solidFill>
        </p:spPr>
        <p:txBody>
          <a:bodyPr wrap="square" rtlCol="0">
            <a:spAutoFit/>
          </a:bodyPr>
          <a:lstStyle/>
          <a:p>
            <a:r>
              <a:rPr lang="en-US" dirty="0" smtClean="0"/>
              <a:t>$ </a:t>
            </a:r>
            <a:r>
              <a:rPr lang="en-US" dirty="0" err="1" smtClean="0"/>
              <a:t>gpg</a:t>
            </a:r>
            <a:r>
              <a:rPr lang="en-US" dirty="0" smtClean="0"/>
              <a:t> --</a:t>
            </a:r>
            <a:r>
              <a:rPr lang="en-US" dirty="0" err="1" smtClean="0"/>
              <a:t>keyserver</a:t>
            </a:r>
            <a:r>
              <a:rPr lang="en-US" dirty="0" smtClean="0"/>
              <a:t> pgp.mit.edu --</a:t>
            </a:r>
            <a:r>
              <a:rPr lang="en-US" dirty="0" err="1" smtClean="0"/>
              <a:t>recv</a:t>
            </a:r>
            <a:r>
              <a:rPr lang="en-US" dirty="0" smtClean="0"/>
              <a:t>-keys 0353B12C</a:t>
            </a:r>
          </a:p>
          <a:p>
            <a:r>
              <a:rPr lang="en-US" dirty="0" smtClean="0"/>
              <a:t>$ </a:t>
            </a:r>
            <a:r>
              <a:rPr lang="en-US" dirty="0" err="1" smtClean="0"/>
              <a:t>gpg</a:t>
            </a:r>
            <a:r>
              <a:rPr lang="en-US" dirty="0" smtClean="0"/>
              <a:t> --export --armor 0353B12C  | </a:t>
            </a:r>
            <a:r>
              <a:rPr lang="en-US" dirty="0" err="1" smtClean="0"/>
              <a:t>sudo</a:t>
            </a:r>
            <a:r>
              <a:rPr lang="en-US" dirty="0" smtClean="0"/>
              <a:t> apt-key add -</a:t>
            </a:r>
            <a:endParaRPr lang="en-US" dirty="0"/>
          </a:p>
        </p:txBody>
      </p:sp>
      <p:sp>
        <p:nvSpPr>
          <p:cNvPr id="11" name="TextBox 10"/>
          <p:cNvSpPr txBox="1"/>
          <p:nvPr/>
        </p:nvSpPr>
        <p:spPr>
          <a:xfrm>
            <a:off x="1306512" y="6218237"/>
            <a:ext cx="7696200" cy="349968"/>
          </a:xfrm>
          <a:prstGeom prst="rect">
            <a:avLst/>
          </a:prstGeom>
          <a:solidFill>
            <a:schemeClr val="bg1">
              <a:lumMod val="95000"/>
            </a:schemeClr>
          </a:solidFill>
        </p:spPr>
        <p:txBody>
          <a:bodyPr wrap="square" rtlCol="0">
            <a:spAutoFit/>
          </a:bodyPr>
          <a:lstStyle/>
          <a:p>
            <a:r>
              <a:rPr lang="en-US" dirty="0" smtClean="0"/>
              <a:t>$ </a:t>
            </a:r>
            <a:r>
              <a:rPr lang="en-US" dirty="0" err="1" smtClean="0"/>
              <a:t>sudo</a:t>
            </a:r>
            <a:r>
              <a:rPr lang="en-US" dirty="0" smtClean="0"/>
              <a:t> apt-get update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smtClean="0">
                <a:solidFill>
                  <a:schemeClr val="accent3"/>
                </a:solidFill>
              </a:rPr>
              <a:t>Step 4: Install Cassandra </a:t>
            </a:r>
            <a:endParaRPr lang="en-US" sz="4400" dirty="0">
              <a:solidFill>
                <a:schemeClr val="accent3"/>
              </a:solidFill>
            </a:endParaRP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p:txBody>
      </p:sp>
      <p:sp>
        <p:nvSpPr>
          <p:cNvPr id="10" name="TextBox 9"/>
          <p:cNvSpPr txBox="1"/>
          <p:nvPr/>
        </p:nvSpPr>
        <p:spPr>
          <a:xfrm>
            <a:off x="392112" y="2103437"/>
            <a:ext cx="9917112" cy="3755900"/>
          </a:xfrm>
          <a:prstGeom prst="rect">
            <a:avLst/>
          </a:prstGeom>
          <a:noFill/>
        </p:spPr>
        <p:txBody>
          <a:bodyPr wrap="square" rtlCol="0">
            <a:spAutoFit/>
          </a:bodyPr>
          <a:lstStyle/>
          <a:p>
            <a:pPr marL="1257300" lvl="1" indent="-514350">
              <a:buFont typeface="Arial" pitchFamily="34" charset="0"/>
              <a:buChar char="•"/>
            </a:pPr>
            <a:r>
              <a:rPr lang="en-US" sz="3200" dirty="0" smtClean="0"/>
              <a:t>$ </a:t>
            </a:r>
            <a:r>
              <a:rPr lang="en-US" sz="3200" dirty="0" err="1" smtClean="0"/>
              <a:t>sudo</a:t>
            </a:r>
            <a:r>
              <a:rPr lang="en-US" sz="3200" dirty="0" smtClean="0"/>
              <a:t> apt-get update</a:t>
            </a:r>
          </a:p>
          <a:p>
            <a:pPr marL="1257300" lvl="1" indent="-514350">
              <a:buFont typeface="Arial" pitchFamily="34" charset="0"/>
              <a:buChar char="•"/>
            </a:pPr>
            <a:r>
              <a:rPr lang="en-US" sz="3200" dirty="0" smtClean="0"/>
              <a:t>$ </a:t>
            </a:r>
            <a:r>
              <a:rPr lang="en-US" sz="3200" dirty="0" err="1" smtClean="0"/>
              <a:t>sudo</a:t>
            </a:r>
            <a:r>
              <a:rPr lang="en-US" sz="3200" dirty="0" smtClean="0"/>
              <a:t> apt-get install </a:t>
            </a:r>
            <a:r>
              <a:rPr lang="en-US" sz="3200" dirty="0" err="1" smtClean="0"/>
              <a:t>cassandra</a:t>
            </a:r>
            <a:endParaRPr lang="en-US" sz="3200" dirty="0" smtClean="0"/>
          </a:p>
          <a:p>
            <a:pPr marL="1257300" lvl="1" indent="-514350">
              <a:buFont typeface="Arial" pitchFamily="34" charset="0"/>
              <a:buChar char="•"/>
            </a:pPr>
            <a:r>
              <a:rPr lang="en-US" sz="3200" dirty="0" smtClean="0"/>
              <a:t>$ </a:t>
            </a:r>
            <a:r>
              <a:rPr lang="en-US" sz="3200" dirty="0" err="1" smtClean="0"/>
              <a:t>sudo</a:t>
            </a:r>
            <a:r>
              <a:rPr lang="en-US" sz="3200" dirty="0" smtClean="0"/>
              <a:t> service </a:t>
            </a:r>
            <a:r>
              <a:rPr lang="en-US" sz="3200" dirty="0" err="1" smtClean="0"/>
              <a:t>cassandra</a:t>
            </a:r>
            <a:r>
              <a:rPr lang="en-US" sz="3200" dirty="0" smtClean="0"/>
              <a:t> status</a:t>
            </a:r>
          </a:p>
          <a:p>
            <a:pPr marL="1257300" lvl="1" indent="-514350"/>
            <a:r>
              <a:rPr lang="en-US" sz="3200" dirty="0" smtClean="0"/>
              <a:t>     * Cassandra is running</a:t>
            </a:r>
          </a:p>
          <a:p>
            <a:pPr marL="1257300" lvl="1" indent="-514350">
              <a:buFont typeface="Arial" pitchFamily="34" charset="0"/>
              <a:buChar char="•"/>
            </a:pPr>
            <a:r>
              <a:rPr lang="en-US" sz="3200" dirty="0" smtClean="0"/>
              <a:t>$ </a:t>
            </a:r>
            <a:r>
              <a:rPr lang="en-US" sz="3200" dirty="0" err="1" smtClean="0"/>
              <a:t>sudo</a:t>
            </a:r>
            <a:r>
              <a:rPr lang="en-US" sz="3200" dirty="0" smtClean="0"/>
              <a:t> </a:t>
            </a:r>
            <a:r>
              <a:rPr lang="en-US" sz="3200" dirty="0" err="1" smtClean="0"/>
              <a:t>nodetool</a:t>
            </a:r>
            <a:r>
              <a:rPr lang="en-US" sz="3200" dirty="0" smtClean="0"/>
              <a:t> status</a:t>
            </a:r>
            <a:br>
              <a:rPr lang="en-US" sz="3200" dirty="0" smtClean="0"/>
            </a:br>
            <a:endParaRPr lang="en-US" sz="3200" dirty="0" smtClean="0"/>
          </a:p>
          <a:p>
            <a:pPr marL="1257300" lvl="1" indent="-514350"/>
            <a:endParaRPr lang="en-US" sz="3200" dirty="0" smtClean="0"/>
          </a:p>
          <a:p>
            <a:pPr marL="1257300" lvl="1" indent="-514350">
              <a:buFont typeface="Arial" pitchFamily="34" charset="0"/>
              <a:buChar char="•"/>
            </a:pPr>
            <a:endParaRPr lang="en-US" sz="3200" dirty="0" smtClean="0">
              <a:solidFill>
                <a:srgbClr val="00206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smtClean="0">
                <a:solidFill>
                  <a:schemeClr val="accent3"/>
                </a:solidFill>
              </a:rPr>
              <a:t>Running CQL shell </a:t>
            </a:r>
            <a:endParaRPr lang="en-US" sz="4400" dirty="0">
              <a:solidFill>
                <a:schemeClr val="accent3"/>
              </a:solidFill>
            </a:endParaRP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p:txBody>
      </p:sp>
      <p:pic>
        <p:nvPicPr>
          <p:cNvPr id="6" name="图片 5" descr="cassandra_cql.png"/>
          <p:cNvPicPr>
            <a:picLocks noChangeAspect="1"/>
          </p:cNvPicPr>
          <p:nvPr/>
        </p:nvPicPr>
        <p:blipFill>
          <a:blip r:embed="rId3" cstate="print"/>
          <a:stretch>
            <a:fillRect/>
          </a:stretch>
        </p:blipFill>
        <p:spPr>
          <a:xfrm>
            <a:off x="0" y="1417637"/>
            <a:ext cx="9987796" cy="381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smtClean="0">
                <a:solidFill>
                  <a:schemeClr val="accent3"/>
                </a:solidFill>
              </a:rPr>
              <a:t>What version is My Cassandra?</a:t>
            </a:r>
            <a:endParaRPr lang="en-US" sz="4400" dirty="0">
              <a:solidFill>
                <a:schemeClr val="accent3"/>
              </a:solidFill>
            </a:endParaRP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p:txBody>
      </p:sp>
      <p:sp>
        <p:nvSpPr>
          <p:cNvPr id="8" name="TextBox 7"/>
          <p:cNvSpPr txBox="1"/>
          <p:nvPr/>
        </p:nvSpPr>
        <p:spPr>
          <a:xfrm>
            <a:off x="0" y="2103437"/>
            <a:ext cx="10309224" cy="2382062"/>
          </a:xfrm>
          <a:prstGeom prst="rect">
            <a:avLst/>
          </a:prstGeom>
          <a:noFill/>
        </p:spPr>
        <p:txBody>
          <a:bodyPr wrap="square" rtlCol="0">
            <a:spAutoFit/>
          </a:bodyPr>
          <a:lstStyle/>
          <a:p>
            <a:pPr marL="1257300" lvl="1" indent="-514350">
              <a:buFont typeface="Arial" pitchFamily="34" charset="0"/>
              <a:buChar char="•"/>
            </a:pPr>
            <a:r>
              <a:rPr lang="en-US" sz="3200" dirty="0" smtClean="0"/>
              <a:t>select peer, </a:t>
            </a:r>
            <a:r>
              <a:rPr lang="en-US" sz="3200" dirty="0" err="1" smtClean="0"/>
              <a:t>release_version</a:t>
            </a:r>
            <a:r>
              <a:rPr lang="en-US" sz="3200" dirty="0" smtClean="0"/>
              <a:t> from </a:t>
            </a:r>
            <a:r>
              <a:rPr lang="en-US" sz="3200" dirty="0" err="1" smtClean="0"/>
              <a:t>system.peers</a:t>
            </a:r>
            <a:r>
              <a:rPr lang="en-US" sz="3200" dirty="0" smtClean="0"/>
              <a:t>; </a:t>
            </a:r>
          </a:p>
          <a:p>
            <a:pPr marL="1257300" lvl="1" indent="-514350">
              <a:buFont typeface="Arial" pitchFamily="34" charset="0"/>
              <a:buChar char="•"/>
            </a:pPr>
            <a:r>
              <a:rPr lang="en-US" sz="3200" dirty="0" smtClean="0"/>
              <a:t>select </a:t>
            </a:r>
            <a:r>
              <a:rPr lang="en-US" sz="3200" dirty="0" err="1" smtClean="0"/>
              <a:t>release_version</a:t>
            </a:r>
            <a:r>
              <a:rPr lang="en-US" sz="3200" dirty="0" smtClean="0"/>
              <a:t> from </a:t>
            </a:r>
            <a:r>
              <a:rPr lang="en-US" sz="3200" dirty="0" err="1" smtClean="0"/>
              <a:t>system.local</a:t>
            </a:r>
            <a:r>
              <a:rPr lang="en-US" sz="3200" dirty="0" smtClean="0"/>
              <a:t>;</a:t>
            </a:r>
            <a:br>
              <a:rPr lang="en-US" sz="3200" dirty="0" smtClean="0"/>
            </a:br>
            <a:r>
              <a:rPr lang="en-US" sz="3200" dirty="0" smtClean="0"/>
              <a:t/>
            </a:r>
            <a:br>
              <a:rPr lang="en-US" sz="3200" dirty="0" smtClean="0"/>
            </a:br>
            <a:endParaRPr lang="en-US" sz="3200" dirty="0" smtClean="0"/>
          </a:p>
          <a:p>
            <a:pPr marL="1257300" lvl="1" indent="-514350">
              <a:buFont typeface="Arial" pitchFamily="34" charset="0"/>
              <a:buChar char="•"/>
            </a:pPr>
            <a:endParaRPr lang="en-US" sz="3200" dirty="0" smtClean="0">
              <a:solidFill>
                <a:srgbClr val="002060"/>
              </a:solidFill>
            </a:endParaRPr>
          </a:p>
        </p:txBody>
      </p:sp>
      <p:sp>
        <p:nvSpPr>
          <p:cNvPr id="9" name="矩形 8"/>
          <p:cNvSpPr/>
          <p:nvPr/>
        </p:nvSpPr>
        <p:spPr>
          <a:xfrm>
            <a:off x="1763712" y="3856037"/>
            <a:ext cx="5038725" cy="865237"/>
          </a:xfrm>
          <a:prstGeom prst="rect">
            <a:avLst/>
          </a:prstGeom>
        </p:spPr>
        <p:txBody>
          <a:bodyPr>
            <a:spAutoFit/>
          </a:bodyPr>
          <a:lstStyle/>
          <a:p>
            <a:r>
              <a:rPr lang="en-US" dirty="0" smtClean="0"/>
              <a:t> </a:t>
            </a:r>
            <a:r>
              <a:rPr lang="en-US" dirty="0" err="1" smtClean="0"/>
              <a:t>release_version</a:t>
            </a:r>
            <a:endParaRPr lang="en-US" dirty="0" smtClean="0"/>
          </a:p>
          <a:p>
            <a:r>
              <a:rPr lang="en-US" dirty="0" smtClean="0"/>
              <a:t>-----------------</a:t>
            </a:r>
          </a:p>
          <a:p>
            <a:r>
              <a:rPr lang="en-US" dirty="0" smtClean="0"/>
              <a:t>           2.2.4</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smtClean="0">
                <a:solidFill>
                  <a:schemeClr val="accent3"/>
                </a:solidFill>
              </a:rPr>
              <a:t>The Cassandra Data Model</a:t>
            </a:r>
            <a:endParaRPr lang="en-US" sz="4400" dirty="0">
              <a:solidFill>
                <a:schemeClr val="accent3"/>
              </a:solidFill>
            </a:endParaRPr>
          </a:p>
        </p:txBody>
      </p:sp>
      <p:sp>
        <p:nvSpPr>
          <p:cNvPr id="7" name="TextBox 6"/>
          <p:cNvSpPr txBox="1"/>
          <p:nvPr/>
        </p:nvSpPr>
        <p:spPr>
          <a:xfrm>
            <a:off x="0" y="1722437"/>
            <a:ext cx="9917112" cy="4671792"/>
          </a:xfrm>
          <a:prstGeom prst="rect">
            <a:avLst/>
          </a:prstGeom>
          <a:noFill/>
        </p:spPr>
        <p:txBody>
          <a:bodyPr wrap="square" rtlCol="0">
            <a:spAutoFit/>
          </a:bodyPr>
          <a:lstStyle/>
          <a:p>
            <a:pPr marL="1257300" lvl="1" indent="-514350">
              <a:buFont typeface="Arial" pitchFamily="34" charset="0"/>
              <a:buChar char="•"/>
            </a:pPr>
            <a:r>
              <a:rPr lang="en-US" sz="3200" b="1" dirty="0" err="1" smtClean="0">
                <a:solidFill>
                  <a:srgbClr val="002060"/>
                </a:solidFill>
              </a:rPr>
              <a:t>Keyspace</a:t>
            </a:r>
            <a:r>
              <a:rPr lang="en-US" sz="3200" dirty="0" smtClean="0">
                <a:solidFill>
                  <a:srgbClr val="002060"/>
                </a:solidFill>
              </a:rPr>
              <a:t>: A   database   schema   in   Cassandra   is   represented   by   a </a:t>
            </a:r>
            <a:r>
              <a:rPr lang="en-US" sz="3200" dirty="0" err="1" smtClean="0">
                <a:solidFill>
                  <a:srgbClr val="002060"/>
                </a:solidFill>
              </a:rPr>
              <a:t>keyspace</a:t>
            </a:r>
            <a:r>
              <a:rPr lang="en-US" sz="3200" dirty="0" smtClean="0">
                <a:solidFill>
                  <a:srgbClr val="002060"/>
                </a:solidFill>
              </a:rPr>
              <a:t> that serves as a top-level namespace where all other data objects, such as tables, reside. </a:t>
            </a:r>
          </a:p>
          <a:p>
            <a:pPr marL="1257300" lvl="1" indent="-514350">
              <a:buFont typeface="Arial" pitchFamily="34" charset="0"/>
              <a:buChar char="•"/>
            </a:pPr>
            <a:r>
              <a:rPr lang="en-US" sz="3200" b="1" dirty="0" smtClean="0">
                <a:solidFill>
                  <a:srgbClr val="002060"/>
                </a:solidFill>
              </a:rPr>
              <a:t>Tables</a:t>
            </a:r>
            <a:r>
              <a:rPr lang="en-US" sz="3200" dirty="0" smtClean="0">
                <a:solidFill>
                  <a:srgbClr val="002060"/>
                </a:solidFill>
              </a:rPr>
              <a:t>: Within a </a:t>
            </a:r>
            <a:r>
              <a:rPr lang="en-US" sz="3200" dirty="0" err="1" smtClean="0">
                <a:solidFill>
                  <a:srgbClr val="002060"/>
                </a:solidFill>
              </a:rPr>
              <a:t>keyspace</a:t>
            </a:r>
            <a:r>
              <a:rPr lang="en-US" sz="3200" dirty="0" smtClean="0">
                <a:solidFill>
                  <a:srgbClr val="002060"/>
                </a:solidFill>
              </a:rPr>
              <a:t>, a set of CQL tables is defined to store and query data for a particular application.</a:t>
            </a:r>
          </a:p>
          <a:p>
            <a:pPr marL="1257300" lvl="1" indent="-514350">
              <a:buFont typeface="+mj-lt"/>
              <a:buAutoNum type="arabicPeriod"/>
            </a:pPr>
            <a:endParaRPr lang="en-US" sz="3200" dirty="0" smtClean="0">
              <a:solidFill>
                <a:srgbClr val="002060"/>
              </a:solidFill>
            </a:endParaRPr>
          </a:p>
          <a:p>
            <a:pPr marL="1257300" lvl="1" indent="-514350"/>
            <a:endParaRPr lang="en-US" sz="3200" dirty="0" smtClean="0">
              <a:solidFill>
                <a:srgbClr val="002060"/>
              </a:solidFill>
            </a:endParaRPr>
          </a:p>
          <a:p>
            <a:pPr marL="1085850" lvl="1" indent="-342900">
              <a:buFont typeface="Arial" pitchFamily="34" charset="0"/>
              <a:buChar char="•"/>
            </a:pPr>
            <a:endParaRPr lang="en-US" sz="3200" dirty="0" smtClean="0">
              <a:solidFill>
                <a:srgbClr val="002060"/>
              </a:solidFill>
            </a:endParaRPr>
          </a:p>
        </p:txBody>
      </p:sp>
      <p:sp>
        <p:nvSpPr>
          <p:cNvPr id="37889" name="Rectangle 1"/>
          <p:cNvSpPr>
            <a:spLocks noChangeArrowheads="1"/>
          </p:cNvSpPr>
          <p:nvPr/>
        </p:nvSpPr>
        <p:spPr bwMode="auto">
          <a:xfrm>
            <a:off x="0" y="0"/>
            <a:ext cx="100806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Unicode MS" pitchFamily="34" charset="-122"/>
                <a:cs typeface="Arial" pitchFamily="34" charset="0"/>
              </a:rPr>
              <a:t>CREATE KEYSPACE Excelsior WITH REPLICATION = { 'class' : 'SimpleStrategy', 'replication_factor' : 3 };</a:t>
            </a:r>
            <a:r>
              <a:rPr kumimoji="0" lang="en-US" sz="7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smtClean="0">
                <a:solidFill>
                  <a:schemeClr val="accent3"/>
                </a:solidFill>
              </a:rPr>
              <a:t>Create a </a:t>
            </a:r>
            <a:r>
              <a:rPr lang="en-US" sz="4400" dirty="0" err="1" smtClean="0">
                <a:solidFill>
                  <a:schemeClr val="accent3"/>
                </a:solidFill>
              </a:rPr>
              <a:t>Keyspace</a:t>
            </a:r>
            <a:endParaRPr lang="en-US" sz="4400" dirty="0">
              <a:solidFill>
                <a:schemeClr val="accent3"/>
              </a:solidFill>
            </a:endParaRP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a:p>
            <a:pPr marL="1257300" lvl="1" indent="-514350"/>
            <a:endParaRPr lang="en-US" sz="3200" dirty="0" smtClean="0">
              <a:solidFill>
                <a:srgbClr val="002060"/>
              </a:solidFill>
            </a:endParaRPr>
          </a:p>
          <a:p>
            <a:pPr marL="1085850" lvl="1" indent="-342900">
              <a:buFont typeface="Arial" pitchFamily="34" charset="0"/>
              <a:buChar char="•"/>
            </a:pPr>
            <a:endParaRPr lang="en-US" sz="3200" dirty="0" smtClean="0">
              <a:solidFill>
                <a:srgbClr val="002060"/>
              </a:solidFill>
            </a:endParaRPr>
          </a:p>
        </p:txBody>
      </p:sp>
      <p:sp>
        <p:nvSpPr>
          <p:cNvPr id="37889" name="Rectangle 1"/>
          <p:cNvSpPr>
            <a:spLocks noChangeArrowheads="1"/>
          </p:cNvSpPr>
          <p:nvPr/>
        </p:nvSpPr>
        <p:spPr bwMode="auto">
          <a:xfrm>
            <a:off x="620712" y="1637309"/>
            <a:ext cx="7906332" cy="255454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err="1" smtClean="0">
                <a:latin typeface="Arial Unicode MS" pitchFamily="34" charset="-122"/>
                <a:cs typeface="Arial" pitchFamily="34" charset="0"/>
              </a:rPr>
              <a:t>cqlsh</a:t>
            </a:r>
            <a:r>
              <a:rPr lang="en-US" sz="2000" dirty="0" smtClean="0">
                <a:latin typeface="Arial Unicode MS" pitchFamily="34" charset="-122"/>
                <a:cs typeface="Arial" pitchFamily="34" charset="0"/>
              </a:rPr>
              <a:t>&gt; </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CREATE KEYSPACE lukeyspace1 WITH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REPLICATION = { 'class' : '</a:t>
            </a:r>
            <a:r>
              <a:rPr kumimoji="0" lang="en-US" sz="2000" b="0" i="0" u="none" strike="noStrike" cap="none" normalizeH="0" baseline="0" dirty="0" err="1" smtClean="0">
                <a:ln>
                  <a:noFill/>
                </a:ln>
                <a:solidFill>
                  <a:schemeClr val="tx1"/>
                </a:solidFill>
                <a:effectLst/>
                <a:latin typeface="Arial Unicode MS" pitchFamily="34" charset="-122"/>
                <a:cs typeface="Arial" pitchFamily="34" charset="0"/>
              </a:rPr>
              <a:t>SimpleStrategy</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2"/>
                <a:cs typeface="Arial" pitchFamily="34" charset="0"/>
              </a:rPr>
              <a:t>replication_factor</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 : 1 };</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err="1" smtClean="0">
                <a:latin typeface="Arial" pitchFamily="34" charset="0"/>
                <a:cs typeface="Arial" pitchFamily="34" charset="0"/>
              </a:rPr>
              <a:t>c</a:t>
            </a:r>
            <a:r>
              <a:rPr kumimoji="0" lang="en-US" sz="2000" b="0" i="0" u="none" strike="noStrike" cap="none" normalizeH="0" baseline="0" dirty="0" err="1" smtClean="0">
                <a:ln>
                  <a:noFill/>
                </a:ln>
                <a:solidFill>
                  <a:schemeClr val="tx1"/>
                </a:solidFill>
                <a:effectLst/>
                <a:latin typeface="Arial" pitchFamily="34" charset="0"/>
                <a:cs typeface="Arial" pitchFamily="34" charset="0"/>
              </a:rPr>
              <a:t>qlsh</a:t>
            </a:r>
            <a:r>
              <a:rPr kumimoji="0" lang="en-US" sz="2000" b="0" i="0" u="none" strike="noStrike" cap="none" normalizeH="0" baseline="0" dirty="0" smtClean="0">
                <a:ln>
                  <a:noFill/>
                </a:ln>
                <a:solidFill>
                  <a:schemeClr val="tx1"/>
                </a:solidFill>
                <a:effectLst/>
                <a:latin typeface="Arial" pitchFamily="34" charset="0"/>
                <a:cs typeface="Arial" pitchFamily="34" charset="0"/>
              </a:rPr>
              <a:t>&gt; use lukeyspace1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lvl="0" defTabSz="914400" hangingPunct="1">
              <a:lnSpc>
                <a:spcPct val="100000"/>
              </a:lnSpc>
              <a:buClrTx/>
              <a:buSzTx/>
            </a:pPr>
            <a:r>
              <a:rPr lang="en-US" sz="2000" dirty="0" err="1" smtClean="0">
                <a:latin typeface="Arial" pitchFamily="34" charset="0"/>
                <a:cs typeface="Arial" pitchFamily="34" charset="0"/>
              </a:rPr>
              <a:t>c</a:t>
            </a:r>
            <a:r>
              <a:rPr kumimoji="0" lang="en-US" sz="2000" b="0" i="0" u="none" strike="noStrike" cap="none" normalizeH="0" baseline="0" dirty="0" err="1" smtClean="0">
                <a:ln>
                  <a:noFill/>
                </a:ln>
                <a:solidFill>
                  <a:schemeClr val="tx1"/>
                </a:solidFill>
                <a:effectLst/>
                <a:latin typeface="Arial" pitchFamily="34" charset="0"/>
                <a:cs typeface="Arial" pitchFamily="34" charset="0"/>
              </a:rPr>
              <a:t>qlsh</a:t>
            </a:r>
            <a:r>
              <a:rPr kumimoji="0" lang="en-US" sz="2000" b="0" i="0" u="none" strike="noStrike" cap="none" normalizeH="0" baseline="0" dirty="0" smtClean="0">
                <a:ln>
                  <a:noFill/>
                </a:ln>
                <a:solidFill>
                  <a:schemeClr val="tx1"/>
                </a:solidFill>
                <a:effectLst/>
                <a:latin typeface="Arial" pitchFamily="34" charset="0"/>
                <a:cs typeface="Arial" pitchFamily="34" charset="0"/>
              </a:rPr>
              <a:t>&gt; </a:t>
            </a:r>
            <a:r>
              <a:rPr lang="en-US" sz="2000" dirty="0" smtClean="0"/>
              <a:t>SELECT * FROM </a:t>
            </a:r>
            <a:r>
              <a:rPr lang="en-US" sz="2000" dirty="0" err="1" smtClean="0"/>
              <a:t>system.schema_keyspaces</a:t>
            </a:r>
            <a:r>
              <a:rPr lang="en-US" sz="2000" dirty="0" smtClean="0"/>
              <a:t>;</a:t>
            </a:r>
          </a:p>
          <a:p>
            <a:pPr lvl="0" defTabSz="914400" hangingPunct="1">
              <a:lnSpc>
                <a:spcPct val="100000"/>
              </a:lnSpc>
              <a:buClrTx/>
              <a:buSzTx/>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defTabSz="914400" hangingPunct="1">
              <a:lnSpc>
                <a:spcPct val="100000"/>
              </a:lnSpc>
              <a:buClrTx/>
              <a:buSzTx/>
            </a:pPr>
            <a:r>
              <a:rPr lang="en-US" sz="2000" dirty="0" err="1" smtClean="0">
                <a:latin typeface="Arial" pitchFamily="34" charset="0"/>
                <a:cs typeface="Arial" pitchFamily="34" charset="0"/>
              </a:rPr>
              <a:t>cqlsh</a:t>
            </a:r>
            <a:r>
              <a:rPr lang="en-US" sz="2000" dirty="0" smtClean="0">
                <a:latin typeface="Arial" pitchFamily="34" charset="0"/>
                <a:cs typeface="Arial" pitchFamily="34" charset="0"/>
              </a:rPr>
              <a:t>&gt; exit;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smtClean="0">
                <a:solidFill>
                  <a:schemeClr val="accent3"/>
                </a:solidFill>
              </a:rPr>
              <a:t>Create a table</a:t>
            </a:r>
            <a:endParaRPr lang="en-US" sz="4400" dirty="0">
              <a:solidFill>
                <a:schemeClr val="accent3"/>
              </a:solidFill>
            </a:endParaRP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a:p>
            <a:pPr marL="1257300" lvl="1" indent="-514350"/>
            <a:endParaRPr lang="en-US" sz="3200" dirty="0" smtClean="0">
              <a:solidFill>
                <a:srgbClr val="002060"/>
              </a:solidFill>
            </a:endParaRPr>
          </a:p>
          <a:p>
            <a:pPr marL="1085850" lvl="1" indent="-342900">
              <a:buFont typeface="Arial" pitchFamily="34" charset="0"/>
              <a:buChar char="•"/>
            </a:pPr>
            <a:endParaRPr lang="en-US" sz="3200" dirty="0" smtClean="0">
              <a:solidFill>
                <a:srgbClr val="002060"/>
              </a:solidFill>
            </a:endParaRPr>
          </a:p>
        </p:txBody>
      </p:sp>
      <p:sp>
        <p:nvSpPr>
          <p:cNvPr id="204801" name="Rectangle 1"/>
          <p:cNvSpPr>
            <a:spLocks noChangeArrowheads="1"/>
          </p:cNvSpPr>
          <p:nvPr/>
        </p:nvSpPr>
        <p:spPr bwMode="auto">
          <a:xfrm>
            <a:off x="849312" y="2136709"/>
            <a:ext cx="7864653"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CREATE TABLE </a:t>
            </a:r>
            <a:r>
              <a:rPr kumimoji="0" lang="en-US" sz="2000" b="0" i="0" u="none" strike="noStrike" cap="none" normalizeH="0" baseline="0" dirty="0" err="1" smtClean="0">
                <a:ln>
                  <a:noFill/>
                </a:ln>
                <a:solidFill>
                  <a:schemeClr val="tx1"/>
                </a:solidFill>
                <a:effectLst/>
                <a:latin typeface="Arial Unicode MS" pitchFamily="34" charset="-122"/>
                <a:cs typeface="Arial" pitchFamily="34" charset="0"/>
              </a:rPr>
              <a:t>emp</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2"/>
                <a:cs typeface="Arial" pitchFamily="34" charset="0"/>
              </a:rPr>
              <a:t>emp_id</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2"/>
                <a:cs typeface="Arial" pitchFamily="34" charset="0"/>
              </a:rPr>
              <a:t>int</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 PRIMARY KEY, </a:t>
            </a:r>
            <a:r>
              <a:rPr kumimoji="0" lang="en-US" sz="2000" b="0" i="0" u="none" strike="noStrike" cap="none" normalizeH="0" baseline="0" dirty="0" err="1" smtClean="0">
                <a:ln>
                  <a:noFill/>
                </a:ln>
                <a:solidFill>
                  <a:schemeClr val="tx1"/>
                </a:solidFill>
                <a:effectLst/>
                <a:latin typeface="Arial Unicode MS" pitchFamily="34" charset="-122"/>
                <a:cs typeface="Arial" pitchFamily="34" charset="0"/>
              </a:rPr>
              <a:t>emp_name</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 text,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Unicode MS" pitchFamily="34" charset="-122"/>
                <a:cs typeface="Arial" pitchFamily="34" charset="0"/>
              </a:rPr>
              <a:t>emp_city</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 text, </a:t>
            </a:r>
            <a:r>
              <a:rPr kumimoji="0" lang="en-US" sz="2000" b="0" i="0" u="none" strike="noStrike" cap="none" normalizeH="0" baseline="0" dirty="0" err="1" smtClean="0">
                <a:ln>
                  <a:noFill/>
                </a:ln>
                <a:solidFill>
                  <a:schemeClr val="tx1"/>
                </a:solidFill>
                <a:effectLst/>
                <a:latin typeface="Arial Unicode MS" pitchFamily="34" charset="-122"/>
                <a:cs typeface="Arial" pitchFamily="34" charset="0"/>
              </a:rPr>
              <a:t>emp_sal</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2"/>
                <a:cs typeface="Arial" pitchFamily="34" charset="0"/>
              </a:rPr>
              <a:t>varint</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2"/>
                <a:cs typeface="Arial" pitchFamily="34" charset="0"/>
              </a:rPr>
              <a:t>emp_phone</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smtClean="0">
                <a:ln>
                  <a:noFill/>
                </a:ln>
                <a:solidFill>
                  <a:schemeClr val="tx1"/>
                </a:solidFill>
                <a:effectLst/>
                <a:latin typeface="Arial Unicode MS" pitchFamily="34" charset="-122"/>
                <a:cs typeface="Arial" pitchFamily="34" charset="0"/>
              </a:rPr>
              <a:t>varint</a:t>
            </a:r>
            <a:r>
              <a:rPr kumimoji="0" lang="en-US" sz="2000" b="0" i="0" u="none" strike="noStrike" cap="none" normalizeH="0" baseline="0" dirty="0" smtClean="0">
                <a:ln>
                  <a:noFill/>
                </a:ln>
                <a:solidFill>
                  <a:schemeClr val="tx1"/>
                </a:solidFill>
                <a:effectLst/>
                <a:latin typeface="Arial Unicode MS" pitchFamily="34" charset="-122"/>
                <a:cs typeface="Arial" pitchFamily="34" charset="0"/>
              </a:rPr>
              <a:t> );</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pitchFamily="34" charset="0"/>
                <a:cs typeface="Arial" pitchFamily="34" charset="0"/>
              </a:rPr>
              <a:t>SELECT</a:t>
            </a:r>
            <a:r>
              <a:rPr kumimoji="0" lang="en-US" sz="2000" b="0" i="0" u="none" strike="noStrike" cap="none" normalizeH="0" baseline="0" dirty="0" smtClean="0">
                <a:ln>
                  <a:noFill/>
                </a:ln>
                <a:solidFill>
                  <a:schemeClr val="tx1"/>
                </a:solidFill>
                <a:effectLst/>
                <a:latin typeface="Arial" pitchFamily="34" charset="0"/>
                <a:cs typeface="Arial" pitchFamily="34" charset="0"/>
              </a:rPr>
              <a:t> * FROM </a:t>
            </a:r>
            <a:r>
              <a:rPr kumimoji="0" lang="en-US" sz="2000" b="0" i="0" u="none" strike="noStrike" cap="none" normalizeH="0" baseline="0" dirty="0" err="1" smtClean="0">
                <a:ln>
                  <a:noFill/>
                </a:ln>
                <a:solidFill>
                  <a:schemeClr val="tx1"/>
                </a:solidFill>
                <a:effectLst/>
                <a:latin typeface="Arial" pitchFamily="34" charset="0"/>
                <a:cs typeface="Arial" pitchFamily="34" charset="0"/>
              </a:rPr>
              <a:t>emp</a:t>
            </a:r>
            <a:r>
              <a:rPr kumimoji="0" lang="en-US" sz="20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
            </a:r>
            <a:br>
              <a:rPr kumimoji="0" lang="en-US" sz="2000" b="0" i="0" u="none" strike="noStrike" cap="none" normalizeH="0" baseline="0" dirty="0" smtClean="0">
                <a:ln>
                  <a:noFill/>
                </a:ln>
                <a:solidFill>
                  <a:schemeClr val="tx1"/>
                </a:solidFill>
                <a:effectLst/>
                <a:latin typeface="Arial" pitchFamily="34" charset="0"/>
                <a:cs typeface="Arial" pitchFamily="34" charset="0"/>
              </a:rPr>
            </a:b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smtClean="0">
                <a:solidFill>
                  <a:schemeClr val="accent3"/>
                </a:solidFill>
              </a:rPr>
              <a:t>Insert data into table</a:t>
            </a:r>
            <a:endParaRPr lang="en-US" sz="4400" dirty="0">
              <a:solidFill>
                <a:schemeClr val="accent3"/>
              </a:solidFill>
            </a:endParaRP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a:p>
            <a:pPr marL="1257300" lvl="1" indent="-514350"/>
            <a:endParaRPr lang="en-US" sz="3200" dirty="0" smtClean="0">
              <a:solidFill>
                <a:srgbClr val="002060"/>
              </a:solidFill>
            </a:endParaRPr>
          </a:p>
          <a:p>
            <a:pPr marL="1085850" lvl="1" indent="-342900">
              <a:buFont typeface="Arial" pitchFamily="34" charset="0"/>
              <a:buChar char="•"/>
            </a:pPr>
            <a:endParaRPr lang="en-US" sz="3200" dirty="0" smtClean="0">
              <a:solidFill>
                <a:srgbClr val="002060"/>
              </a:solidFill>
            </a:endParaRPr>
          </a:p>
        </p:txBody>
      </p:sp>
      <p:sp>
        <p:nvSpPr>
          <p:cNvPr id="204801" name="Rectangle 1"/>
          <p:cNvSpPr>
            <a:spLocks noChangeArrowheads="1"/>
          </p:cNvSpPr>
          <p:nvPr/>
        </p:nvSpPr>
        <p:spPr bwMode="auto">
          <a:xfrm>
            <a:off x="1001712" y="1570037"/>
            <a:ext cx="7864653"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hangingPunct="1">
              <a:lnSpc>
                <a:spcPct val="100000"/>
              </a:lnSpc>
              <a:buClrTx/>
              <a:buSzTx/>
            </a:pPr>
            <a:r>
              <a:rPr lang="en-US" sz="2000" dirty="0" smtClean="0"/>
              <a:t>cqlsh:lukeyspace1&gt; INSERT INTO </a:t>
            </a:r>
            <a:r>
              <a:rPr lang="en-US" sz="2000" dirty="0" err="1" smtClean="0"/>
              <a:t>emp</a:t>
            </a:r>
            <a:r>
              <a:rPr lang="en-US" sz="2000" dirty="0" smtClean="0"/>
              <a:t> (</a:t>
            </a:r>
            <a:r>
              <a:rPr lang="en-US" sz="2000" dirty="0" err="1" smtClean="0"/>
              <a:t>emp_id</a:t>
            </a:r>
            <a:r>
              <a:rPr lang="en-US" sz="2000" dirty="0" smtClean="0"/>
              <a:t>, </a:t>
            </a:r>
            <a:r>
              <a:rPr lang="en-US" sz="2000" dirty="0" err="1" smtClean="0"/>
              <a:t>emp_name</a:t>
            </a:r>
            <a:r>
              <a:rPr lang="en-US" sz="2000" dirty="0" smtClean="0"/>
              <a:t>, </a:t>
            </a:r>
            <a:r>
              <a:rPr lang="en-US" sz="2000" dirty="0" err="1" smtClean="0"/>
              <a:t>emp_city</a:t>
            </a:r>
            <a:r>
              <a:rPr lang="en-US" sz="2000" dirty="0" smtClean="0"/>
              <a:t>, </a:t>
            </a:r>
            <a:r>
              <a:rPr lang="en-US" sz="2000" dirty="0" err="1" smtClean="0"/>
              <a:t>emp_phone</a:t>
            </a:r>
            <a:r>
              <a:rPr lang="en-US" sz="2000" dirty="0" smtClean="0"/>
              <a:t>, </a:t>
            </a:r>
            <a:r>
              <a:rPr lang="en-US" sz="2000" dirty="0" err="1" smtClean="0"/>
              <a:t>emp_sal</a:t>
            </a:r>
            <a:r>
              <a:rPr lang="en-US" sz="2000" dirty="0" smtClean="0"/>
              <a:t>) VALUES(1,'ram', 'Hyderabad', 9848022338, 50000); </a:t>
            </a:r>
          </a:p>
          <a:p>
            <a:pPr lvl="0" defTabSz="914400" hangingPunct="1">
              <a:lnSpc>
                <a:spcPct val="100000"/>
              </a:lnSpc>
              <a:buClrTx/>
              <a:buSzTx/>
            </a:pPr>
            <a:endParaRPr lang="en-US" sz="2000" dirty="0" smtClean="0"/>
          </a:p>
          <a:p>
            <a:pPr lvl="0" defTabSz="914400" hangingPunct="1">
              <a:lnSpc>
                <a:spcPct val="100000"/>
              </a:lnSpc>
              <a:buClrTx/>
              <a:buSzTx/>
            </a:pPr>
            <a:r>
              <a:rPr lang="en-US" sz="2000" dirty="0" smtClean="0"/>
              <a:t>cqlsh:lukeyspace1&gt; INSERT INTO </a:t>
            </a:r>
            <a:r>
              <a:rPr lang="en-US" sz="2000" dirty="0" err="1" smtClean="0"/>
              <a:t>emp</a:t>
            </a:r>
            <a:r>
              <a:rPr lang="en-US" sz="2000" dirty="0" smtClean="0"/>
              <a:t> (</a:t>
            </a:r>
            <a:r>
              <a:rPr lang="en-US" sz="2000" dirty="0" err="1" smtClean="0"/>
              <a:t>emp_id</a:t>
            </a:r>
            <a:r>
              <a:rPr lang="en-US" sz="2000" dirty="0" smtClean="0"/>
              <a:t>, </a:t>
            </a:r>
            <a:r>
              <a:rPr lang="en-US" sz="2000" dirty="0" err="1" smtClean="0"/>
              <a:t>emp_name</a:t>
            </a:r>
            <a:r>
              <a:rPr lang="en-US" sz="2000" dirty="0" smtClean="0"/>
              <a:t>, </a:t>
            </a:r>
            <a:r>
              <a:rPr lang="en-US" sz="2000" dirty="0" err="1" smtClean="0"/>
              <a:t>emp_city</a:t>
            </a:r>
            <a:r>
              <a:rPr lang="en-US" sz="2000" dirty="0" smtClean="0"/>
              <a:t>, </a:t>
            </a:r>
            <a:r>
              <a:rPr lang="en-US" sz="2000" dirty="0" err="1" smtClean="0"/>
              <a:t>emp_phone</a:t>
            </a:r>
            <a:r>
              <a:rPr lang="en-US" sz="2000" dirty="0" smtClean="0"/>
              <a:t>, </a:t>
            </a:r>
            <a:r>
              <a:rPr lang="en-US" sz="2000" dirty="0" err="1" smtClean="0"/>
              <a:t>emp_sal</a:t>
            </a:r>
            <a:r>
              <a:rPr lang="en-US" sz="2000" dirty="0" smtClean="0"/>
              <a:t>) VALUES(2,'robin', 'Hyderabad', 9848022339, 40000); </a:t>
            </a:r>
          </a:p>
          <a:p>
            <a:pPr lvl="0" defTabSz="914400" hangingPunct="1">
              <a:lnSpc>
                <a:spcPct val="100000"/>
              </a:lnSpc>
              <a:buClrTx/>
              <a:buSzTx/>
            </a:pPr>
            <a:endParaRPr lang="en-US" sz="2000" dirty="0" smtClean="0"/>
          </a:p>
          <a:p>
            <a:pPr lvl="0" defTabSz="914400" hangingPunct="1">
              <a:lnSpc>
                <a:spcPct val="100000"/>
              </a:lnSpc>
              <a:buClrTx/>
              <a:buSzTx/>
            </a:pPr>
            <a:r>
              <a:rPr lang="en-US" sz="2000" dirty="0" smtClean="0"/>
              <a:t>cqlsh:lukeyspace1&gt; INSERT INTO </a:t>
            </a:r>
            <a:r>
              <a:rPr lang="en-US" sz="2000" dirty="0" err="1" smtClean="0"/>
              <a:t>emp</a:t>
            </a:r>
            <a:r>
              <a:rPr lang="en-US" sz="2000" dirty="0" smtClean="0"/>
              <a:t> (</a:t>
            </a:r>
            <a:r>
              <a:rPr lang="en-US" sz="2000" dirty="0" err="1" smtClean="0"/>
              <a:t>emp_id</a:t>
            </a:r>
            <a:r>
              <a:rPr lang="en-US" sz="2000" dirty="0" smtClean="0"/>
              <a:t>, </a:t>
            </a:r>
            <a:r>
              <a:rPr lang="en-US" sz="2000" dirty="0" err="1" smtClean="0"/>
              <a:t>emp_name</a:t>
            </a:r>
            <a:r>
              <a:rPr lang="en-US" sz="2000" dirty="0" smtClean="0"/>
              <a:t>, </a:t>
            </a:r>
            <a:r>
              <a:rPr lang="en-US" sz="2000" dirty="0" err="1" smtClean="0"/>
              <a:t>emp_city</a:t>
            </a:r>
            <a:r>
              <a:rPr lang="en-US" sz="2000" dirty="0" smtClean="0"/>
              <a:t>, </a:t>
            </a:r>
            <a:r>
              <a:rPr lang="en-US" sz="2000" dirty="0" err="1" smtClean="0"/>
              <a:t>emp_phone</a:t>
            </a:r>
            <a:r>
              <a:rPr lang="en-US" sz="2000" dirty="0" smtClean="0"/>
              <a:t>, </a:t>
            </a:r>
            <a:r>
              <a:rPr lang="en-US" sz="2000" dirty="0" err="1" smtClean="0"/>
              <a:t>emp_sal</a:t>
            </a:r>
            <a:r>
              <a:rPr lang="en-US" sz="2000" dirty="0" smtClean="0"/>
              <a:t>) VALUES(3,'rahman', 'Chennai', 9848022330, 45000);</a:t>
            </a:r>
          </a:p>
          <a:p>
            <a:pPr lvl="0" defTabSz="914400" hangingPunct="1">
              <a:lnSpc>
                <a:spcPct val="100000"/>
              </a:lnSpc>
              <a:buClrTx/>
              <a:buSzTx/>
            </a:pPr>
            <a:endParaRPr lang="en-US" sz="2000" dirty="0" smtClean="0">
              <a:latin typeface="Arial" pitchFamily="34" charset="0"/>
              <a:cs typeface="Arial" pitchFamily="34" charset="0"/>
            </a:endParaRPr>
          </a:p>
          <a:p>
            <a:pPr lvl="0"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a:t>
            </a:r>
          </a:p>
          <a:p>
            <a:pPr lvl="0" defTabSz="914400" hangingPunct="1">
              <a:lnSpc>
                <a:spcPct val="100000"/>
              </a:lnSpc>
              <a:buClrTx/>
              <a:buSzTx/>
            </a:pPr>
            <a:endParaRPr lang="en-US" sz="2000" dirty="0" smtClean="0">
              <a:latin typeface="Arial" pitchFamily="34" charset="0"/>
              <a:cs typeface="Arial" pitchFamily="34" charset="0"/>
            </a:endParaRPr>
          </a:p>
          <a:p>
            <a:pPr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 WHERE </a:t>
            </a:r>
            <a:r>
              <a:rPr lang="en-US" sz="2000" dirty="0" err="1" smtClean="0">
                <a:latin typeface="Arial" pitchFamily="34" charset="0"/>
                <a:cs typeface="Arial" pitchFamily="34" charset="0"/>
              </a:rPr>
              <a:t>emp_id</a:t>
            </a:r>
            <a:r>
              <a:rPr lang="en-US" sz="2000" dirty="0" smtClean="0">
                <a:latin typeface="Arial" pitchFamily="34" charset="0"/>
                <a:cs typeface="Arial" pitchFamily="34" charset="0"/>
              </a:rPr>
              <a:t> = 3;</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smtClean="0">
                <a:solidFill>
                  <a:schemeClr val="accent3"/>
                </a:solidFill>
              </a:rPr>
              <a:t>Read data from a table</a:t>
            </a:r>
            <a:endParaRPr lang="en-US" sz="4400" dirty="0">
              <a:solidFill>
                <a:schemeClr val="accent3"/>
              </a:solidFill>
            </a:endParaRP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a:p>
            <a:pPr marL="1257300" lvl="1" indent="-514350"/>
            <a:endParaRPr lang="en-US" sz="3200" dirty="0" smtClean="0">
              <a:solidFill>
                <a:srgbClr val="002060"/>
              </a:solidFill>
            </a:endParaRPr>
          </a:p>
          <a:p>
            <a:pPr marL="1085850" lvl="1" indent="-342900">
              <a:buFont typeface="Arial" pitchFamily="34" charset="0"/>
              <a:buChar char="•"/>
            </a:pPr>
            <a:endParaRPr lang="en-US" sz="3200" dirty="0" smtClean="0">
              <a:solidFill>
                <a:srgbClr val="002060"/>
              </a:solidFill>
            </a:endParaRPr>
          </a:p>
        </p:txBody>
      </p:sp>
      <p:sp>
        <p:nvSpPr>
          <p:cNvPr id="204801" name="Rectangle 1"/>
          <p:cNvSpPr>
            <a:spLocks noChangeArrowheads="1"/>
          </p:cNvSpPr>
          <p:nvPr/>
        </p:nvSpPr>
        <p:spPr bwMode="auto">
          <a:xfrm>
            <a:off x="849312" y="1189037"/>
            <a:ext cx="7864653"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hangingPunct="1">
              <a:lnSpc>
                <a:spcPct val="100000"/>
              </a:lnSpc>
              <a:buClrTx/>
              <a:buSzTx/>
            </a:pPr>
            <a:r>
              <a:rPr lang="en-US" sz="2000" dirty="0" smtClean="0">
                <a:solidFill>
                  <a:srgbClr val="FF0000"/>
                </a:solidFill>
              </a:rPr>
              <a:t>A WHERE clause can be used only on the columns that are a part of primary key or have a secondary index on them.</a:t>
            </a:r>
          </a:p>
          <a:p>
            <a:pPr lvl="0" defTabSz="914400" hangingPunct="1">
              <a:lnSpc>
                <a:spcPct val="100000"/>
              </a:lnSpc>
              <a:buClrTx/>
              <a:buSzTx/>
            </a:pPr>
            <a:endParaRPr lang="en-US" sz="2000" dirty="0" smtClean="0"/>
          </a:p>
          <a:p>
            <a:pPr lvl="0"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a:t>
            </a:r>
          </a:p>
          <a:p>
            <a:pPr lvl="0" defTabSz="914400" hangingPunct="1">
              <a:lnSpc>
                <a:spcPct val="100000"/>
              </a:lnSpc>
              <a:buClrTx/>
              <a:buSzTx/>
            </a:pPr>
            <a:endParaRPr lang="en-US" sz="2000" dirty="0" smtClean="0">
              <a:latin typeface="Arial" pitchFamily="34" charset="0"/>
              <a:cs typeface="Arial" pitchFamily="34" charset="0"/>
            </a:endParaRPr>
          </a:p>
          <a:p>
            <a:pPr lvl="0"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 where </a:t>
            </a:r>
            <a:r>
              <a:rPr lang="en-US" sz="2000" dirty="0" err="1" smtClean="0">
                <a:latin typeface="Arial" pitchFamily="34" charset="0"/>
                <a:cs typeface="Arial" pitchFamily="34" charset="0"/>
              </a:rPr>
              <a:t>emp_sal</a:t>
            </a:r>
            <a:r>
              <a:rPr lang="en-US" sz="2000" dirty="0" smtClean="0">
                <a:latin typeface="Arial" pitchFamily="34" charset="0"/>
                <a:cs typeface="Arial" pitchFamily="34" charset="0"/>
              </a:rPr>
              <a:t> = 50000;</a:t>
            </a:r>
          </a:p>
          <a:p>
            <a:pPr lvl="0" defTabSz="914400" hangingPunct="1">
              <a:lnSpc>
                <a:spcPct val="100000"/>
              </a:lnSpc>
              <a:buClrTx/>
              <a:buSzTx/>
            </a:pPr>
            <a:r>
              <a:rPr lang="en-US" sz="2000" dirty="0" err="1" smtClean="0">
                <a:latin typeface="Arial" pitchFamily="34" charset="0"/>
                <a:cs typeface="Arial" pitchFamily="34" charset="0"/>
              </a:rPr>
              <a:t>InvalidRequest</a:t>
            </a:r>
            <a:r>
              <a:rPr lang="en-US" sz="2000" dirty="0" smtClean="0">
                <a:latin typeface="Arial" pitchFamily="34" charset="0"/>
                <a:cs typeface="Arial" pitchFamily="34" charset="0"/>
              </a:rPr>
              <a:t>: code=2200 [Invalid query] message="No secondary indexes on the restricted columns support the provided operators: “</a:t>
            </a:r>
          </a:p>
          <a:p>
            <a:pPr lvl="0" defTabSz="914400" hangingPunct="1">
              <a:lnSpc>
                <a:spcPct val="100000"/>
              </a:lnSpc>
              <a:buClrTx/>
              <a:buSzTx/>
            </a:pPr>
            <a:endParaRPr lang="en-US" sz="2000" dirty="0" smtClean="0">
              <a:latin typeface="Arial" pitchFamily="34" charset="0"/>
              <a:cs typeface="Arial" pitchFamily="34" charset="0"/>
            </a:endParaRPr>
          </a:p>
          <a:p>
            <a:pPr lvl="0" defTabSz="914400" hangingPunct="1">
              <a:lnSpc>
                <a:spcPct val="100000"/>
              </a:lnSpc>
              <a:buClrTx/>
              <a:buSzTx/>
            </a:pPr>
            <a:r>
              <a:rPr lang="en-US" sz="2000" dirty="0" smtClean="0">
                <a:latin typeface="Arial" pitchFamily="34" charset="0"/>
                <a:cs typeface="Arial" pitchFamily="34" charset="0"/>
              </a:rPr>
              <a:t>cqlsh:lukeyspace1&gt; </a:t>
            </a:r>
            <a:r>
              <a:rPr lang="en-US" sz="2000" dirty="0" smtClean="0"/>
              <a:t>CREATE INDEX ON </a:t>
            </a:r>
            <a:r>
              <a:rPr lang="en-US" sz="2000" dirty="0" err="1" smtClean="0"/>
              <a:t>emp</a:t>
            </a:r>
            <a:r>
              <a:rPr lang="en-US" sz="2000" dirty="0" smtClean="0"/>
              <a:t>(</a:t>
            </a:r>
            <a:r>
              <a:rPr lang="en-US" sz="2000" dirty="0" err="1" smtClean="0"/>
              <a:t>emp_sal</a:t>
            </a:r>
            <a:r>
              <a:rPr lang="en-US" sz="2000" dirty="0" smtClean="0"/>
              <a:t>);</a:t>
            </a:r>
            <a:r>
              <a:rPr lang="en-US" sz="2000" dirty="0" smtClean="0">
                <a:latin typeface="Arial" pitchFamily="34" charset="0"/>
                <a:cs typeface="Arial" pitchFamily="34" charset="0"/>
              </a:rPr>
              <a:t> </a:t>
            </a:r>
          </a:p>
          <a:p>
            <a:pPr lvl="0" defTabSz="914400" hangingPunct="1">
              <a:lnSpc>
                <a:spcPct val="100000"/>
              </a:lnSpc>
              <a:buClrTx/>
              <a:buSzTx/>
            </a:pPr>
            <a:endParaRPr lang="en-US" sz="2000" dirty="0" smtClean="0">
              <a:latin typeface="Arial" pitchFamily="34" charset="0"/>
              <a:cs typeface="Arial" pitchFamily="34" charset="0"/>
            </a:endParaRPr>
          </a:p>
          <a:p>
            <a:pPr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 where </a:t>
            </a:r>
            <a:r>
              <a:rPr lang="en-US" sz="2000" dirty="0" err="1" smtClean="0">
                <a:latin typeface="Arial" pitchFamily="34" charset="0"/>
                <a:cs typeface="Arial" pitchFamily="34" charset="0"/>
              </a:rPr>
              <a:t>emp_sal</a:t>
            </a:r>
            <a:r>
              <a:rPr lang="en-US" sz="2000" dirty="0" smtClean="0">
                <a:latin typeface="Arial" pitchFamily="34" charset="0"/>
                <a:cs typeface="Arial" pitchFamily="34" charset="0"/>
              </a:rPr>
              <a:t> = 50000;</a:t>
            </a:r>
          </a:p>
          <a:p>
            <a:pPr lvl="0" defTabSz="914400" hangingPunct="1">
              <a:lnSpc>
                <a:spcPct val="100000"/>
              </a:lnSpc>
              <a:buClrTx/>
              <a:buSzTx/>
            </a:pPr>
            <a:endParaRPr lang="en-US" sz="2000" dirty="0" smtClean="0">
              <a:latin typeface="Arial" pitchFamily="34" charset="0"/>
              <a:cs typeface="Arial" pitchFamily="34" charset="0"/>
            </a:endParaRPr>
          </a:p>
          <a:p>
            <a:pPr lvl="0" defTabSz="914400" hangingPunct="1">
              <a:lnSpc>
                <a:spcPct val="100000"/>
              </a:lnSpc>
              <a:buClrTx/>
              <a:buSzTx/>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emp_id</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emp_city</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emp_name</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emp_phone</a:t>
            </a:r>
            <a:r>
              <a:rPr lang="en-US" sz="2000" dirty="0" smtClean="0">
                <a:latin typeface="Arial" pitchFamily="34" charset="0"/>
                <a:cs typeface="Arial" pitchFamily="34" charset="0"/>
              </a:rPr>
              <a:t>  | </a:t>
            </a:r>
            <a:r>
              <a:rPr lang="en-US" sz="2000" dirty="0" err="1" smtClean="0">
                <a:latin typeface="Arial" pitchFamily="34" charset="0"/>
                <a:cs typeface="Arial" pitchFamily="34" charset="0"/>
              </a:rPr>
              <a:t>emp_sal</a:t>
            </a:r>
            <a:endParaRPr lang="en-US" sz="2000" dirty="0" smtClean="0">
              <a:latin typeface="Arial" pitchFamily="34" charset="0"/>
              <a:cs typeface="Arial" pitchFamily="34" charset="0"/>
            </a:endParaRPr>
          </a:p>
          <a:p>
            <a:pPr lvl="0" defTabSz="914400" hangingPunct="1">
              <a:lnSpc>
                <a:spcPct val="100000"/>
              </a:lnSpc>
              <a:buClrTx/>
              <a:buSzTx/>
            </a:pPr>
            <a:r>
              <a:rPr lang="en-US" sz="2000" dirty="0" smtClean="0">
                <a:latin typeface="Arial" pitchFamily="34" charset="0"/>
                <a:cs typeface="Arial" pitchFamily="34" charset="0"/>
              </a:rPr>
              <a:t>--------+-----------+----------+------------+---------</a:t>
            </a:r>
          </a:p>
          <a:p>
            <a:pPr lvl="0" defTabSz="914400" hangingPunct="1">
              <a:lnSpc>
                <a:spcPct val="100000"/>
              </a:lnSpc>
              <a:buClrTx/>
              <a:buSzTx/>
            </a:pPr>
            <a:r>
              <a:rPr lang="en-US" sz="2000" dirty="0" smtClean="0">
                <a:latin typeface="Arial" pitchFamily="34" charset="0"/>
                <a:cs typeface="Arial" pitchFamily="34" charset="0"/>
              </a:rPr>
              <a:t>      1 | Hyderabad |      ram | 9848022338 |   50000</a:t>
            </a:r>
          </a:p>
          <a:p>
            <a:pPr lvl="0" defTabSz="914400" hangingPunct="1">
              <a:lnSpc>
                <a:spcPct val="100000"/>
              </a:lnSpc>
              <a:buClrTx/>
              <a:buSzTx/>
            </a:pPr>
            <a:r>
              <a:rPr lang="en-US" sz="2000" dirty="0" smtClean="0">
                <a:latin typeface="Arial" pitchFamily="34" charset="0"/>
                <a:cs typeface="Arial" pitchFamily="34" charset="0"/>
              </a:rPr>
              <a:t>      2 |     Delhi |    robin | 9848022339 |   50000</a:t>
            </a:r>
          </a:p>
          <a:p>
            <a:pPr lvl="0" defTabSz="914400" hangingPunct="1">
              <a:lnSpc>
                <a:spcPct val="100000"/>
              </a:lnSpc>
              <a:buClrTx/>
              <a:buSzTx/>
            </a:pPr>
            <a:endParaRPr lang="en-US" sz="2000" dirty="0" smtClean="0">
              <a:latin typeface="Arial" pitchFamily="34" charset="0"/>
              <a:cs typeface="Arial" pitchFamily="34" charset="0"/>
            </a:endParaRPr>
          </a:p>
          <a:p>
            <a:pPr lvl="0" defTabSz="914400" hangingPunct="1">
              <a:lnSpc>
                <a:spcPct val="100000"/>
              </a:lnSpc>
              <a:buClrTx/>
              <a:buSzTx/>
            </a:pPr>
            <a:endParaRPr lang="en-US" sz="2000" dirty="0" smtClean="0">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smtClean="0">
                <a:solidFill>
                  <a:schemeClr val="accent3"/>
                </a:solidFill>
              </a:rPr>
              <a:t>Insert data into table</a:t>
            </a:r>
            <a:endParaRPr lang="en-US" sz="4400" dirty="0">
              <a:solidFill>
                <a:schemeClr val="accent3"/>
              </a:solidFill>
            </a:endParaRP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a:p>
            <a:pPr marL="1257300" lvl="1" indent="-514350"/>
            <a:endParaRPr lang="en-US" sz="3200" dirty="0" smtClean="0">
              <a:solidFill>
                <a:srgbClr val="002060"/>
              </a:solidFill>
            </a:endParaRPr>
          </a:p>
          <a:p>
            <a:pPr marL="1085850" lvl="1" indent="-342900">
              <a:buFont typeface="Arial" pitchFamily="34" charset="0"/>
              <a:buChar char="•"/>
            </a:pPr>
            <a:endParaRPr lang="en-US" sz="3200" dirty="0" smtClean="0">
              <a:solidFill>
                <a:srgbClr val="002060"/>
              </a:solidFill>
            </a:endParaRPr>
          </a:p>
        </p:txBody>
      </p:sp>
      <p:sp>
        <p:nvSpPr>
          <p:cNvPr id="204801" name="Rectangle 1"/>
          <p:cNvSpPr>
            <a:spLocks noChangeArrowheads="1"/>
          </p:cNvSpPr>
          <p:nvPr/>
        </p:nvSpPr>
        <p:spPr bwMode="auto">
          <a:xfrm>
            <a:off x="1001712" y="1570037"/>
            <a:ext cx="7864653"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hangingPunct="1">
              <a:lnSpc>
                <a:spcPct val="100000"/>
              </a:lnSpc>
              <a:buClrTx/>
              <a:buSzTx/>
            </a:pPr>
            <a:r>
              <a:rPr lang="en-US" sz="2000" dirty="0" smtClean="0"/>
              <a:t>cqlsh:lukeyspace1&gt; INSERT INTO </a:t>
            </a:r>
            <a:r>
              <a:rPr lang="en-US" sz="2000" dirty="0" err="1" smtClean="0"/>
              <a:t>emp</a:t>
            </a:r>
            <a:r>
              <a:rPr lang="en-US" sz="2000" dirty="0" smtClean="0"/>
              <a:t> (</a:t>
            </a:r>
            <a:r>
              <a:rPr lang="en-US" sz="2000" dirty="0" err="1" smtClean="0"/>
              <a:t>emp_id</a:t>
            </a:r>
            <a:r>
              <a:rPr lang="en-US" sz="2000" dirty="0" smtClean="0"/>
              <a:t>, </a:t>
            </a:r>
            <a:r>
              <a:rPr lang="en-US" sz="2000" dirty="0" err="1" smtClean="0"/>
              <a:t>emp_name</a:t>
            </a:r>
            <a:r>
              <a:rPr lang="en-US" sz="2000" dirty="0" smtClean="0"/>
              <a:t>, </a:t>
            </a:r>
            <a:r>
              <a:rPr lang="en-US" sz="2000" dirty="0" err="1" smtClean="0"/>
              <a:t>emp_city</a:t>
            </a:r>
            <a:r>
              <a:rPr lang="en-US" sz="2000" dirty="0" smtClean="0"/>
              <a:t>, </a:t>
            </a:r>
            <a:r>
              <a:rPr lang="en-US" sz="2000" dirty="0" err="1" smtClean="0"/>
              <a:t>emp_phone</a:t>
            </a:r>
            <a:r>
              <a:rPr lang="en-US" sz="2000" dirty="0" smtClean="0"/>
              <a:t>, </a:t>
            </a:r>
            <a:r>
              <a:rPr lang="en-US" sz="2000" dirty="0" err="1" smtClean="0"/>
              <a:t>emp_sal</a:t>
            </a:r>
            <a:r>
              <a:rPr lang="en-US" sz="2000" dirty="0" smtClean="0"/>
              <a:t>) VALUES(1,'ram', 'Hyderabad', 9848022338, 50000); </a:t>
            </a:r>
          </a:p>
          <a:p>
            <a:pPr lvl="0" defTabSz="914400" hangingPunct="1">
              <a:lnSpc>
                <a:spcPct val="100000"/>
              </a:lnSpc>
              <a:buClrTx/>
              <a:buSzTx/>
            </a:pPr>
            <a:endParaRPr lang="en-US" sz="2000" dirty="0" smtClean="0"/>
          </a:p>
          <a:p>
            <a:pPr lvl="0" defTabSz="914400" hangingPunct="1">
              <a:lnSpc>
                <a:spcPct val="100000"/>
              </a:lnSpc>
              <a:buClrTx/>
              <a:buSzTx/>
            </a:pPr>
            <a:r>
              <a:rPr lang="en-US" sz="2000" dirty="0" smtClean="0"/>
              <a:t>cqlsh:lukeyspace1&gt; INSERT INTO </a:t>
            </a:r>
            <a:r>
              <a:rPr lang="en-US" sz="2000" dirty="0" err="1" smtClean="0"/>
              <a:t>emp</a:t>
            </a:r>
            <a:r>
              <a:rPr lang="en-US" sz="2000" dirty="0" smtClean="0"/>
              <a:t> (</a:t>
            </a:r>
            <a:r>
              <a:rPr lang="en-US" sz="2000" dirty="0" err="1" smtClean="0"/>
              <a:t>emp_id</a:t>
            </a:r>
            <a:r>
              <a:rPr lang="en-US" sz="2000" dirty="0" smtClean="0"/>
              <a:t>, </a:t>
            </a:r>
            <a:r>
              <a:rPr lang="en-US" sz="2000" dirty="0" err="1" smtClean="0"/>
              <a:t>emp_name</a:t>
            </a:r>
            <a:r>
              <a:rPr lang="en-US" sz="2000" dirty="0" smtClean="0"/>
              <a:t>, </a:t>
            </a:r>
            <a:r>
              <a:rPr lang="en-US" sz="2000" dirty="0" err="1" smtClean="0"/>
              <a:t>emp_city</a:t>
            </a:r>
            <a:r>
              <a:rPr lang="en-US" sz="2000" dirty="0" smtClean="0"/>
              <a:t>, </a:t>
            </a:r>
            <a:r>
              <a:rPr lang="en-US" sz="2000" dirty="0" err="1" smtClean="0"/>
              <a:t>emp_phone</a:t>
            </a:r>
            <a:r>
              <a:rPr lang="en-US" sz="2000" dirty="0" smtClean="0"/>
              <a:t>, </a:t>
            </a:r>
            <a:r>
              <a:rPr lang="en-US" sz="2000" dirty="0" err="1" smtClean="0"/>
              <a:t>emp_sal</a:t>
            </a:r>
            <a:r>
              <a:rPr lang="en-US" sz="2000" dirty="0" smtClean="0"/>
              <a:t>) VALUES(2,'robin', 'Hyderabad', 9848022339, 40000); </a:t>
            </a:r>
          </a:p>
          <a:p>
            <a:pPr lvl="0" defTabSz="914400" hangingPunct="1">
              <a:lnSpc>
                <a:spcPct val="100000"/>
              </a:lnSpc>
              <a:buClrTx/>
              <a:buSzTx/>
            </a:pPr>
            <a:endParaRPr lang="en-US" sz="2000" dirty="0" smtClean="0"/>
          </a:p>
          <a:p>
            <a:pPr lvl="0" defTabSz="914400" hangingPunct="1">
              <a:lnSpc>
                <a:spcPct val="100000"/>
              </a:lnSpc>
              <a:buClrTx/>
              <a:buSzTx/>
            </a:pPr>
            <a:r>
              <a:rPr lang="en-US" sz="2000" dirty="0" smtClean="0"/>
              <a:t>cqlsh:lukeyspace1&gt; INSERT INTO </a:t>
            </a:r>
            <a:r>
              <a:rPr lang="en-US" sz="2000" dirty="0" err="1" smtClean="0"/>
              <a:t>emp</a:t>
            </a:r>
            <a:r>
              <a:rPr lang="en-US" sz="2000" dirty="0" smtClean="0"/>
              <a:t> (</a:t>
            </a:r>
            <a:r>
              <a:rPr lang="en-US" sz="2000" dirty="0" err="1" smtClean="0"/>
              <a:t>emp_id</a:t>
            </a:r>
            <a:r>
              <a:rPr lang="en-US" sz="2000" dirty="0" smtClean="0"/>
              <a:t>, </a:t>
            </a:r>
            <a:r>
              <a:rPr lang="en-US" sz="2000" dirty="0" err="1" smtClean="0"/>
              <a:t>emp_name</a:t>
            </a:r>
            <a:r>
              <a:rPr lang="en-US" sz="2000" dirty="0" smtClean="0"/>
              <a:t>, </a:t>
            </a:r>
            <a:r>
              <a:rPr lang="en-US" sz="2000" dirty="0" err="1" smtClean="0"/>
              <a:t>emp_city</a:t>
            </a:r>
            <a:r>
              <a:rPr lang="en-US" sz="2000" dirty="0" smtClean="0"/>
              <a:t>, </a:t>
            </a:r>
            <a:r>
              <a:rPr lang="en-US" sz="2000" dirty="0" err="1" smtClean="0"/>
              <a:t>emp_phone</a:t>
            </a:r>
            <a:r>
              <a:rPr lang="en-US" sz="2000" dirty="0" smtClean="0"/>
              <a:t>, </a:t>
            </a:r>
            <a:r>
              <a:rPr lang="en-US" sz="2000" dirty="0" err="1" smtClean="0"/>
              <a:t>emp_sal</a:t>
            </a:r>
            <a:r>
              <a:rPr lang="en-US" sz="2000" dirty="0" smtClean="0"/>
              <a:t>) VALUES(3,'rahman', 'Chennai', 9848022330, 45000</a:t>
            </a:r>
          </a:p>
          <a:p>
            <a:pPr lvl="0" defTabSz="914400" hangingPunct="1">
              <a:lnSpc>
                <a:spcPct val="100000"/>
              </a:lnSpc>
              <a:buClrTx/>
              <a:buSzTx/>
            </a:pPr>
            <a:endParaRPr lang="en-US" sz="2000" dirty="0" smtClean="0">
              <a:latin typeface="Arial" pitchFamily="34" charset="0"/>
              <a:cs typeface="Arial" pitchFamily="34" charset="0"/>
            </a:endParaRPr>
          </a:p>
          <a:p>
            <a:pPr lvl="0"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a:t>
            </a:r>
          </a:p>
          <a:p>
            <a:pPr lvl="0" defTabSz="914400" hangingPunct="1">
              <a:lnSpc>
                <a:spcPct val="100000"/>
              </a:lnSpc>
              <a:buClrTx/>
              <a:buSzTx/>
            </a:pPr>
            <a:endParaRPr lang="en-US" sz="2000" dirty="0" smtClean="0">
              <a:latin typeface="Arial" pitchFamily="34" charset="0"/>
              <a:cs typeface="Arial" pitchFamily="34" charset="0"/>
            </a:endParaRPr>
          </a:p>
          <a:p>
            <a:pPr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 WHERE </a:t>
            </a:r>
            <a:r>
              <a:rPr lang="en-US" sz="2000" dirty="0" err="1" smtClean="0">
                <a:latin typeface="Arial" pitchFamily="34" charset="0"/>
                <a:cs typeface="Arial" pitchFamily="34" charset="0"/>
              </a:rPr>
              <a:t>emp_id</a:t>
            </a:r>
            <a:r>
              <a:rPr lang="en-US" sz="2000" dirty="0" smtClean="0">
                <a:latin typeface="Arial" pitchFamily="34" charset="0"/>
                <a:cs typeface="Arial" pitchFamily="34" charset="0"/>
              </a:rPr>
              <a:t> = 3;</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smtClean="0">
                <a:solidFill>
                  <a:schemeClr val="accent3"/>
                </a:solidFill>
              </a:rPr>
              <a:t>Update Data</a:t>
            </a:r>
            <a:endParaRPr lang="en-US" sz="4400" dirty="0">
              <a:solidFill>
                <a:schemeClr val="accent3"/>
              </a:solidFill>
            </a:endParaRP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smtClean="0">
              <a:solidFill>
                <a:srgbClr val="002060"/>
              </a:solidFill>
            </a:endParaRPr>
          </a:p>
          <a:p>
            <a:pPr marL="1257300" lvl="1" indent="-514350"/>
            <a:endParaRPr lang="en-US" sz="3200" dirty="0" smtClean="0">
              <a:solidFill>
                <a:srgbClr val="002060"/>
              </a:solidFill>
            </a:endParaRPr>
          </a:p>
          <a:p>
            <a:pPr marL="1085850" lvl="1" indent="-342900">
              <a:buFont typeface="Arial" pitchFamily="34" charset="0"/>
              <a:buChar char="•"/>
            </a:pPr>
            <a:endParaRPr lang="en-US" sz="3200" dirty="0" smtClean="0">
              <a:solidFill>
                <a:srgbClr val="002060"/>
              </a:solidFill>
            </a:endParaRPr>
          </a:p>
        </p:txBody>
      </p:sp>
      <p:sp>
        <p:nvSpPr>
          <p:cNvPr id="204801" name="Rectangle 1"/>
          <p:cNvSpPr>
            <a:spLocks noChangeArrowheads="1"/>
          </p:cNvSpPr>
          <p:nvPr/>
        </p:nvSpPr>
        <p:spPr bwMode="auto">
          <a:xfrm>
            <a:off x="1077912" y="2332037"/>
            <a:ext cx="7864653"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hangingPunct="1">
              <a:lnSpc>
                <a:spcPct val="100000"/>
              </a:lnSpc>
              <a:buClrTx/>
              <a:buSzTx/>
            </a:pPr>
            <a:endParaRPr lang="en-US" sz="2000" dirty="0" smtClean="0">
              <a:latin typeface="Arial" pitchFamily="34" charset="0"/>
              <a:cs typeface="Arial" pitchFamily="34" charset="0"/>
            </a:endParaRPr>
          </a:p>
          <a:p>
            <a:pPr lvl="0"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a:t>
            </a:r>
          </a:p>
          <a:p>
            <a:pPr lvl="0" defTabSz="914400" hangingPunct="1">
              <a:lnSpc>
                <a:spcPct val="100000"/>
              </a:lnSpc>
              <a:buClrTx/>
              <a:buSzTx/>
            </a:pPr>
            <a:endParaRPr lang="en-US" sz="2000" dirty="0" smtClean="0">
              <a:latin typeface="Arial" pitchFamily="34" charset="0"/>
              <a:cs typeface="Arial" pitchFamily="34" charset="0"/>
            </a:endParaRPr>
          </a:p>
          <a:p>
            <a:pPr defTabSz="914400" hangingPunct="1">
              <a:lnSpc>
                <a:spcPct val="100000"/>
              </a:lnSpc>
              <a:buClrTx/>
              <a:buSzTx/>
            </a:pPr>
            <a:r>
              <a:rPr lang="en-US" sz="2000" dirty="0" smtClean="0">
                <a:latin typeface="Arial" pitchFamily="34" charset="0"/>
                <a:cs typeface="Arial" pitchFamily="34" charset="0"/>
              </a:rPr>
              <a:t>cqlsh:lukeyspace1&gt; </a:t>
            </a:r>
            <a:r>
              <a:rPr lang="en-US" sz="2000" dirty="0" smtClean="0"/>
              <a:t>UPDATE </a:t>
            </a:r>
            <a:r>
              <a:rPr lang="en-US" sz="2000" dirty="0" err="1" smtClean="0"/>
              <a:t>emp</a:t>
            </a:r>
            <a:r>
              <a:rPr lang="en-US" sz="2000" dirty="0" smtClean="0"/>
              <a:t> SET </a:t>
            </a:r>
            <a:r>
              <a:rPr lang="en-US" sz="2000" dirty="0" err="1" smtClean="0"/>
              <a:t>emp_city</a:t>
            </a:r>
            <a:r>
              <a:rPr lang="en-US" sz="2000" dirty="0" smtClean="0"/>
              <a:t>='</a:t>
            </a:r>
            <a:r>
              <a:rPr lang="en-US" sz="2000" dirty="0" err="1" smtClean="0"/>
              <a:t>Delhi',emp_sal</a:t>
            </a:r>
            <a:r>
              <a:rPr lang="en-US" sz="2000" dirty="0" smtClean="0"/>
              <a:t>=50000 WHERE </a:t>
            </a:r>
            <a:r>
              <a:rPr lang="en-US" sz="2000" dirty="0" err="1" smtClean="0"/>
              <a:t>emp_id</a:t>
            </a:r>
            <a:r>
              <a:rPr lang="en-US" sz="2000" dirty="0" smtClean="0"/>
              <a:t>=2;</a:t>
            </a:r>
          </a:p>
          <a:p>
            <a:pPr defTabSz="914400" hangingPunct="1">
              <a:lnSpc>
                <a:spcPct val="100000"/>
              </a:lnSpc>
              <a:buClrTx/>
              <a:buSzTx/>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defTabSz="914400" hangingPunct="1">
              <a:lnSpc>
                <a:spcPct val="100000"/>
              </a:lnSpc>
              <a:buClrTx/>
              <a:buSzTx/>
            </a:pPr>
            <a:r>
              <a:rPr lang="en-US" sz="2000" dirty="0" smtClean="0">
                <a:latin typeface="Arial" pitchFamily="34" charset="0"/>
                <a:cs typeface="Arial" pitchFamily="34" charset="0"/>
              </a:rPr>
              <a:t>cqlsh:lukeyspace1&gt; SELECT * from </a:t>
            </a:r>
            <a:r>
              <a:rPr lang="en-US" sz="2000" dirty="0" err="1" smtClean="0">
                <a:latin typeface="Arial" pitchFamily="34" charset="0"/>
                <a:cs typeface="Arial" pitchFamily="34" charset="0"/>
              </a:rPr>
              <a:t>emp</a:t>
            </a:r>
            <a:r>
              <a:rPr lang="en-US" sz="2000" dirty="0" smtClean="0">
                <a:latin typeface="Arial" pitchFamily="34"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2874</TotalTime>
  <Words>1107</Words>
  <Application>Microsoft Office PowerPoint</Application>
  <PresentationFormat>自定义</PresentationFormat>
  <Paragraphs>184</Paragraphs>
  <Slides>25</Slides>
  <Notes>25</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Shiyong Lu</dc:creator>
  <cp:lastModifiedBy>Shiyong Lu</cp:lastModifiedBy>
  <cp:revision>231</cp:revision>
  <cp:lastPrinted>1601-01-01T00:00:00Z</cp:lastPrinted>
  <dcterms:created xsi:type="dcterms:W3CDTF">1601-01-01T00:00:00Z</dcterms:created>
  <dcterms:modified xsi:type="dcterms:W3CDTF">2017-11-27T19:16:16Z</dcterms:modified>
</cp:coreProperties>
</file>