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8"/>
  </p:notesMasterIdLst>
  <p:sldIdLst>
    <p:sldId id="287" r:id="rId2"/>
    <p:sldId id="285" r:id="rId3"/>
    <p:sldId id="258" r:id="rId4"/>
    <p:sldId id="301" r:id="rId5"/>
    <p:sldId id="259" r:id="rId6"/>
    <p:sldId id="260" r:id="rId7"/>
    <p:sldId id="261" r:id="rId8"/>
    <p:sldId id="265" r:id="rId9"/>
    <p:sldId id="266" r:id="rId10"/>
    <p:sldId id="267" r:id="rId11"/>
    <p:sldId id="268" r:id="rId12"/>
    <p:sldId id="269" r:id="rId13"/>
    <p:sldId id="270" r:id="rId14"/>
    <p:sldId id="271" r:id="rId15"/>
    <p:sldId id="280" r:id="rId16"/>
    <p:sldId id="282" r:id="rId17"/>
    <p:sldId id="283" r:id="rId18"/>
    <p:sldId id="284" r:id="rId19"/>
    <p:sldId id="279" r:id="rId20"/>
    <p:sldId id="275" r:id="rId21"/>
    <p:sldId id="276" r:id="rId22"/>
    <p:sldId id="277" r:id="rId23"/>
    <p:sldId id="302" r:id="rId24"/>
    <p:sldId id="278" r:id="rId25"/>
    <p:sldId id="312" r:id="rId26"/>
    <p:sldId id="305" r:id="rId27"/>
    <p:sldId id="311" r:id="rId28"/>
    <p:sldId id="313" r:id="rId29"/>
    <p:sldId id="298" r:id="rId30"/>
    <p:sldId id="303" r:id="rId31"/>
    <p:sldId id="309" r:id="rId32"/>
    <p:sldId id="299" r:id="rId33"/>
    <p:sldId id="308" r:id="rId34"/>
    <p:sldId id="300" r:id="rId35"/>
    <p:sldId id="304" r:id="rId36"/>
    <p:sldId id="310" r:id="rId37"/>
  </p:sldIdLst>
  <p:sldSz cx="9144000" cy="6858000" type="screen4x3"/>
  <p:notesSz cx="6858000" cy="9144000"/>
  <p:defaultTextStyle>
    <a:defPPr>
      <a:defRPr lang="en-US"/>
    </a:defPPr>
    <a:lvl1pPr algn="l" rtl="0" eaLnBrk="0" fontAlgn="base" hangingPunct="0">
      <a:spcBef>
        <a:spcPct val="0"/>
      </a:spcBef>
      <a:spcAft>
        <a:spcPct val="0"/>
      </a:spcAft>
      <a:defRPr sz="32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32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32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32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26" autoAdjust="0"/>
    <p:restoredTop sz="90971" autoAdjust="0"/>
  </p:normalViewPr>
  <p:slideViewPr>
    <p:cSldViewPr>
      <p:cViewPr>
        <p:scale>
          <a:sx n="66" d="100"/>
          <a:sy n="66" d="100"/>
        </p:scale>
        <p:origin x="-2928" y="-9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9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1267"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355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269"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1271"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DFE3BEF-BE7C-4993-BA15-44E694A5F98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9458" name="Rectangle 1026"/>
          <p:cNvSpPr>
            <a:spLocks noGrp="1" noChangeArrowheads="1"/>
          </p:cNvSpPr>
          <p:nvPr>
            <p:ph type="ctrTitle"/>
          </p:nvPr>
        </p:nvSpPr>
        <p:spPr>
          <a:xfrm>
            <a:off x="5257800" y="914400"/>
            <a:ext cx="3200400" cy="1295400"/>
          </a:xfrm>
        </p:spPr>
        <p:txBody>
          <a:bodyPr/>
          <a:lstStyle>
            <a:lvl1pPr algn="l">
              <a:defRPr>
                <a:solidFill>
                  <a:schemeClr val="bg1"/>
                </a:solidFill>
              </a:defRPr>
            </a:lvl1pPr>
          </a:lstStyle>
          <a:p>
            <a:r>
              <a:rPr lang="en-US"/>
              <a:t>Click to edit Master title style</a:t>
            </a:r>
          </a:p>
        </p:txBody>
      </p:sp>
      <p:sp>
        <p:nvSpPr>
          <p:cNvPr id="19459" name="Rectangle 1027"/>
          <p:cNvSpPr>
            <a:spLocks noGrp="1" noChangeArrowheads="1"/>
          </p:cNvSpPr>
          <p:nvPr>
            <p:ph type="subTitle" idx="1"/>
          </p:nvPr>
        </p:nvSpPr>
        <p:spPr>
          <a:xfrm>
            <a:off x="5257800" y="2743200"/>
            <a:ext cx="3276600" cy="1752600"/>
          </a:xfrm>
        </p:spPr>
        <p:txBody>
          <a:bodyPr/>
          <a:lstStyle>
            <a:lvl1pPr marL="0" indent="0">
              <a:buFontTx/>
              <a:buNone/>
              <a:defRPr/>
            </a:lvl1pPr>
          </a:lstStyle>
          <a:p>
            <a:r>
              <a:rPr lang="en-US"/>
              <a:t>Click to edit Master subtitle style</a:t>
            </a:r>
          </a:p>
        </p:txBody>
      </p:sp>
      <p:sp>
        <p:nvSpPr>
          <p:cNvPr id="4" name="Rectangle 1028"/>
          <p:cNvSpPr>
            <a:spLocks noGrp="1" noChangeArrowheads="1"/>
          </p:cNvSpPr>
          <p:nvPr>
            <p:ph type="dt" sz="half" idx="10"/>
          </p:nvPr>
        </p:nvSpPr>
        <p:spPr/>
        <p:txBody>
          <a:bodyPr/>
          <a:lstStyle>
            <a:lvl1pPr>
              <a:defRPr/>
            </a:lvl1pPr>
          </a:lstStyle>
          <a:p>
            <a:pPr>
              <a:defRPr/>
            </a:pPr>
            <a:endParaRPr lang="en-US"/>
          </a:p>
        </p:txBody>
      </p:sp>
      <p:sp>
        <p:nvSpPr>
          <p:cNvPr id="5" name="Rectangle 1029"/>
          <p:cNvSpPr>
            <a:spLocks noGrp="1" noChangeArrowheads="1"/>
          </p:cNvSpPr>
          <p:nvPr>
            <p:ph type="ftr" sz="quarter" idx="11"/>
          </p:nvPr>
        </p:nvSpPr>
        <p:spPr/>
        <p:txBody>
          <a:bodyPr/>
          <a:lstStyle>
            <a:lvl1pPr>
              <a:defRPr/>
            </a:lvl1pPr>
          </a:lstStyle>
          <a:p>
            <a:pPr>
              <a:defRPr/>
            </a:pPr>
            <a:endParaRPr lang="en-US"/>
          </a:p>
        </p:txBody>
      </p:sp>
      <p:sp>
        <p:nvSpPr>
          <p:cNvPr id="6" name="Rectangle 1030"/>
          <p:cNvSpPr>
            <a:spLocks noGrp="1" noChangeArrowheads="1"/>
          </p:cNvSpPr>
          <p:nvPr>
            <p:ph type="sldNum" sz="quarter" idx="12"/>
          </p:nvPr>
        </p:nvSpPr>
        <p:spPr/>
        <p:txBody>
          <a:bodyPr/>
          <a:lstStyle>
            <a:lvl1pPr>
              <a:defRPr/>
            </a:lvl1pPr>
          </a:lstStyle>
          <a:p>
            <a:pPr>
              <a:defRPr/>
            </a:pPr>
            <a:fld id="{6E32EA0B-9B6D-4F16-81DB-743D2F13A10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0F1F1F-B857-4504-A4CC-E21A6D70A9A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AB69C8-A007-4B5C-923E-B4767AB4040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39A0121-DD1E-4386-8A7F-DE4CB6ECCFB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7AB20A5-3CAC-436B-9CC6-8D67D062F43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2E86222-F049-463A-A914-83F0872F27B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5448979-F253-42F0-A842-ED9C47DBDD0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A61B5A1-BFCD-4001-8C8E-97655188340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88F0A6E-B7A4-4290-AF44-975B346C209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0C7517B-DCE9-47A8-9199-D9E09361EC1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EE1922B-91C4-4EB5-8EC0-2470A32D6AE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CA69AC5-9BC8-491E-B24F-0C15C3156D3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mysql.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mysql.com/"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youtube.com/watch?v=iOlJxOkp6sI&amp;spfreload=10" TargetMode="External"/><Relationship Id="rId2" Type="http://schemas.openxmlformats.org/officeDocument/2006/relationships/hyperlink" Target="http://dev.mysql.com/downloads/mysq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ysql.com/" TargetMode="External"/><Relationship Id="rId2" Type="http://schemas.openxmlformats.org/officeDocument/2006/relationships/hyperlink" Target="https://www.oracle.com/database/index.html" TargetMode="External"/><Relationship Id="rId1" Type="http://schemas.openxmlformats.org/officeDocument/2006/relationships/slideLayout" Target="../slideLayouts/slideLayout2.xml"/><Relationship Id="rId4" Type="http://schemas.openxmlformats.org/officeDocument/2006/relationships/hyperlink" Target="http://www.microsoft.com/en-us/server-cloud/products/sql-serv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sz="4000" b="1" smtClean="0">
                <a:latin typeface="Arial" charset="0"/>
              </a:rPr>
              <a:t>Chapter 1</a:t>
            </a:r>
            <a:endParaRPr lang="en-US" smtClean="0"/>
          </a:p>
        </p:txBody>
      </p:sp>
      <p:sp>
        <p:nvSpPr>
          <p:cNvPr id="3075" name="Rectangle 3"/>
          <p:cNvSpPr>
            <a:spLocks noGrp="1" noChangeArrowheads="1"/>
          </p:cNvSpPr>
          <p:nvPr>
            <p:ph type="subTitle" idx="1"/>
          </p:nvPr>
        </p:nvSpPr>
        <p:spPr/>
        <p:txBody>
          <a:bodyPr/>
          <a:lstStyle/>
          <a:p>
            <a:r>
              <a:rPr lang="en-US" smtClean="0"/>
              <a:t>Overview of Databases and Transaction Processing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Roles in Design, Implementation, and Maintenance of a TPS</a:t>
            </a:r>
          </a:p>
        </p:txBody>
      </p:sp>
      <p:sp>
        <p:nvSpPr>
          <p:cNvPr id="11267" name="Rectangle 3"/>
          <p:cNvSpPr>
            <a:spLocks noGrp="1" noChangeArrowheads="1"/>
          </p:cNvSpPr>
          <p:nvPr>
            <p:ph idx="1"/>
          </p:nvPr>
        </p:nvSpPr>
        <p:spPr>
          <a:xfrm>
            <a:off x="685800" y="1981200"/>
            <a:ext cx="8229600" cy="4114800"/>
          </a:xfrm>
        </p:spPr>
        <p:txBody>
          <a:bodyPr/>
          <a:lstStyle/>
          <a:p>
            <a:r>
              <a:rPr lang="en-US" sz="2800" b="1" dirty="0" smtClean="0"/>
              <a:t>System Analyst</a:t>
            </a:r>
            <a:r>
              <a:rPr lang="en-US" sz="2800" dirty="0" smtClean="0"/>
              <a:t> - specifies system using input from customer; provides complete description of functionality from customer’s and user’s point of view</a:t>
            </a:r>
          </a:p>
          <a:p>
            <a:r>
              <a:rPr lang="en-US" sz="2800" b="1" dirty="0" smtClean="0">
                <a:solidFill>
                  <a:srgbClr val="00B050"/>
                </a:solidFill>
              </a:rPr>
              <a:t>Data Scientists: </a:t>
            </a:r>
            <a:r>
              <a:rPr lang="en-US" sz="2800" dirty="0" smtClean="0"/>
              <a:t>use all available data sources (internal and external) to analyze and gain insights to help decision makers.</a:t>
            </a:r>
            <a:endParaRPr lang="en-US" sz="2800" b="1" dirty="0" smtClean="0">
              <a:solidFill>
                <a:srgbClr val="00B050"/>
              </a:solidFill>
            </a:endParaRPr>
          </a:p>
          <a:p>
            <a:r>
              <a:rPr lang="en-US" sz="2800" b="1" dirty="0" smtClean="0"/>
              <a:t>Database Designer</a:t>
            </a:r>
            <a:r>
              <a:rPr lang="en-US" sz="2800" dirty="0" smtClean="0"/>
              <a:t> - specifies structure of data that will be stored in database.</a:t>
            </a:r>
          </a:p>
        </p:txBody>
      </p:sp>
      <p:sp>
        <p:nvSpPr>
          <p:cNvPr id="11268" name="Slide Number Placeholder 5"/>
          <p:cNvSpPr>
            <a:spLocks noGrp="1"/>
          </p:cNvSpPr>
          <p:nvPr>
            <p:ph type="sldNum" sz="quarter" idx="12"/>
          </p:nvPr>
        </p:nvSpPr>
        <p:spPr>
          <a:noFill/>
        </p:spPr>
        <p:txBody>
          <a:bodyPr/>
          <a:lstStyle/>
          <a:p>
            <a:fld id="{16E2530E-0333-450B-A475-1481B005EBE5}"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Roles in Design, Implementation and Maintenance of a TPS (con’t)</a:t>
            </a:r>
          </a:p>
        </p:txBody>
      </p:sp>
      <p:sp>
        <p:nvSpPr>
          <p:cNvPr id="12291" name="Rectangle 3"/>
          <p:cNvSpPr>
            <a:spLocks noGrp="1" noChangeArrowheads="1"/>
          </p:cNvSpPr>
          <p:nvPr>
            <p:ph idx="1"/>
          </p:nvPr>
        </p:nvSpPr>
        <p:spPr>
          <a:xfrm>
            <a:off x="685800" y="1981200"/>
            <a:ext cx="7924800" cy="4572000"/>
          </a:xfrm>
        </p:spPr>
        <p:txBody>
          <a:bodyPr/>
          <a:lstStyle/>
          <a:p>
            <a:r>
              <a:rPr lang="en-US" sz="2800" b="1" dirty="0" smtClean="0"/>
              <a:t>Application Programmer</a:t>
            </a:r>
            <a:r>
              <a:rPr lang="en-US" sz="2800" dirty="0" smtClean="0"/>
              <a:t> - implements application programs (transactions) that access data and support enterprise rules</a:t>
            </a:r>
          </a:p>
          <a:p>
            <a:r>
              <a:rPr lang="en-US" sz="2800" b="1" dirty="0" smtClean="0"/>
              <a:t>Database Administrator</a:t>
            </a:r>
            <a:r>
              <a:rPr lang="en-US" sz="2800" dirty="0" smtClean="0"/>
              <a:t> - maintains database once system is operational: space allocation, performance optimization, database security</a:t>
            </a:r>
          </a:p>
          <a:p>
            <a:r>
              <a:rPr lang="en-US" sz="2800" b="1" dirty="0" smtClean="0"/>
              <a:t>System Administrator</a:t>
            </a:r>
            <a:r>
              <a:rPr lang="en-US" sz="2800" dirty="0" smtClean="0"/>
              <a:t> - maintains transaction processing system: monitors interconnection of HW and SW modules, deals with failures and congestion</a:t>
            </a:r>
          </a:p>
        </p:txBody>
      </p:sp>
      <p:sp>
        <p:nvSpPr>
          <p:cNvPr id="12292" name="Slide Number Placeholder 5"/>
          <p:cNvSpPr>
            <a:spLocks noGrp="1"/>
          </p:cNvSpPr>
          <p:nvPr>
            <p:ph type="sldNum" sz="quarter" idx="12"/>
          </p:nvPr>
        </p:nvSpPr>
        <p:spPr>
          <a:noFill/>
        </p:spPr>
        <p:txBody>
          <a:bodyPr/>
          <a:lstStyle/>
          <a:p>
            <a:fld id="{6000B6A6-0154-4BEE-B583-BB8B4CC61409}"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OLTP  vs.  OLAP</a:t>
            </a:r>
          </a:p>
        </p:txBody>
      </p:sp>
      <p:sp>
        <p:nvSpPr>
          <p:cNvPr id="13315" name="Rectangle 3"/>
          <p:cNvSpPr>
            <a:spLocks noGrp="1" noChangeArrowheads="1"/>
          </p:cNvSpPr>
          <p:nvPr>
            <p:ph idx="1"/>
          </p:nvPr>
        </p:nvSpPr>
        <p:spPr/>
        <p:txBody>
          <a:bodyPr/>
          <a:lstStyle/>
          <a:p>
            <a:r>
              <a:rPr lang="en-US" b="1" smtClean="0"/>
              <a:t>On-line Transaction Processing</a:t>
            </a:r>
            <a:r>
              <a:rPr lang="en-US" smtClean="0"/>
              <a:t> (OLTP) </a:t>
            </a:r>
          </a:p>
          <a:p>
            <a:pPr lvl="1"/>
            <a:r>
              <a:rPr lang="en-US" smtClean="0"/>
              <a:t>Day-to-day handling of transactions that result from enterprise operation </a:t>
            </a:r>
          </a:p>
          <a:p>
            <a:pPr lvl="1"/>
            <a:r>
              <a:rPr lang="en-US" smtClean="0"/>
              <a:t>Maintains correspondence between database state and enterprise state</a:t>
            </a:r>
          </a:p>
          <a:p>
            <a:r>
              <a:rPr lang="en-US" b="1" smtClean="0"/>
              <a:t>On-line Analytic Processing</a:t>
            </a:r>
            <a:r>
              <a:rPr lang="en-US" smtClean="0"/>
              <a:t> (OLAP) </a:t>
            </a:r>
          </a:p>
          <a:p>
            <a:pPr lvl="1"/>
            <a:r>
              <a:rPr lang="en-US" smtClean="0"/>
              <a:t>Analysis of information in a database for the purpose of making management decisions</a:t>
            </a:r>
          </a:p>
        </p:txBody>
      </p:sp>
      <p:sp>
        <p:nvSpPr>
          <p:cNvPr id="13316" name="Slide Number Placeholder 5"/>
          <p:cNvSpPr>
            <a:spLocks noGrp="1"/>
          </p:cNvSpPr>
          <p:nvPr>
            <p:ph type="sldNum" sz="quarter" idx="12"/>
          </p:nvPr>
        </p:nvSpPr>
        <p:spPr>
          <a:noFill/>
        </p:spPr>
        <p:txBody>
          <a:bodyPr/>
          <a:lstStyle/>
          <a:p>
            <a:fld id="{29012EB1-8211-436D-8FFB-D8A3EF03A987}" type="slidenum">
              <a:rPr lang="en-US" smtClean="0"/>
              <a:pPr/>
              <a:t>12</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0"/>
            <a:ext cx="7772400" cy="1143000"/>
          </a:xfrm>
        </p:spPr>
        <p:txBody>
          <a:bodyPr/>
          <a:lstStyle/>
          <a:p>
            <a:r>
              <a:rPr lang="en-US" smtClean="0"/>
              <a:t>OLAP</a:t>
            </a:r>
          </a:p>
        </p:txBody>
      </p:sp>
      <p:sp>
        <p:nvSpPr>
          <p:cNvPr id="14339" name="Rectangle 3"/>
          <p:cNvSpPr>
            <a:spLocks noGrp="1" noChangeArrowheads="1"/>
          </p:cNvSpPr>
          <p:nvPr>
            <p:ph idx="1"/>
          </p:nvPr>
        </p:nvSpPr>
        <p:spPr>
          <a:xfrm>
            <a:off x="762000" y="1219200"/>
            <a:ext cx="7772400" cy="4114800"/>
          </a:xfrm>
        </p:spPr>
        <p:txBody>
          <a:bodyPr/>
          <a:lstStyle/>
          <a:p>
            <a:r>
              <a:rPr lang="en-US" smtClean="0"/>
              <a:t>Analyzes historical data (terabytes) using complex queries</a:t>
            </a:r>
          </a:p>
          <a:p>
            <a:r>
              <a:rPr lang="en-US" smtClean="0"/>
              <a:t>Due to volume of data and complexity of queries, OLAP often uses a data warehouse</a:t>
            </a:r>
          </a:p>
          <a:p>
            <a:r>
              <a:rPr lang="en-US" b="1" smtClean="0"/>
              <a:t>Data Warehouse - </a:t>
            </a:r>
            <a:r>
              <a:rPr lang="en-US" smtClean="0"/>
              <a:t>(offline) repository of historical data generated from OLTP or other sources</a:t>
            </a:r>
          </a:p>
          <a:p>
            <a:r>
              <a:rPr lang="en-US" b="1" smtClean="0"/>
              <a:t>Data Mining</a:t>
            </a:r>
            <a:r>
              <a:rPr lang="en-US" smtClean="0"/>
              <a:t> - use of warehouse data to </a:t>
            </a:r>
            <a:r>
              <a:rPr lang="en-US" i="1" smtClean="0"/>
              <a:t>discover</a:t>
            </a:r>
            <a:r>
              <a:rPr lang="en-US" smtClean="0"/>
              <a:t> relationships that might influence enterprise strategy</a:t>
            </a:r>
          </a:p>
        </p:txBody>
      </p:sp>
      <p:sp>
        <p:nvSpPr>
          <p:cNvPr id="14340" name="Slide Number Placeholder 5"/>
          <p:cNvSpPr>
            <a:spLocks noGrp="1"/>
          </p:cNvSpPr>
          <p:nvPr>
            <p:ph type="sldNum" sz="quarter" idx="12"/>
          </p:nvPr>
        </p:nvSpPr>
        <p:spPr>
          <a:noFill/>
        </p:spPr>
        <p:txBody>
          <a:bodyPr/>
          <a:lstStyle/>
          <a:p>
            <a:fld id="{A2D3D880-0D09-4EF6-B900-67C0A5035AF5}"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381000"/>
            <a:ext cx="7772400" cy="1143000"/>
          </a:xfrm>
        </p:spPr>
        <p:txBody>
          <a:bodyPr/>
          <a:lstStyle/>
          <a:p>
            <a:r>
              <a:rPr lang="en-US" smtClean="0"/>
              <a:t>Examples - Supermarket</a:t>
            </a:r>
          </a:p>
        </p:txBody>
      </p:sp>
      <p:sp>
        <p:nvSpPr>
          <p:cNvPr id="15363" name="Rectangle 3"/>
          <p:cNvSpPr>
            <a:spLocks noGrp="1" noChangeArrowheads="1"/>
          </p:cNvSpPr>
          <p:nvPr>
            <p:ph idx="1"/>
          </p:nvPr>
        </p:nvSpPr>
        <p:spPr>
          <a:xfrm>
            <a:off x="685800" y="1600200"/>
            <a:ext cx="7772400" cy="4572000"/>
          </a:xfrm>
        </p:spPr>
        <p:txBody>
          <a:bodyPr/>
          <a:lstStyle/>
          <a:p>
            <a:r>
              <a:rPr lang="en-US" smtClean="0"/>
              <a:t>OLTP</a:t>
            </a:r>
          </a:p>
          <a:p>
            <a:pPr lvl="1"/>
            <a:r>
              <a:rPr lang="en-US" smtClean="0"/>
              <a:t>Event is 3 cans of soup and 1 box of crackers bought; update database to reflect that event</a:t>
            </a:r>
          </a:p>
          <a:p>
            <a:r>
              <a:rPr lang="en-US" smtClean="0"/>
              <a:t>OLAP</a:t>
            </a:r>
          </a:p>
          <a:p>
            <a:pPr lvl="1"/>
            <a:r>
              <a:rPr lang="en-US" smtClean="0"/>
              <a:t>Last winter in all stores in northeast, how many customers bought soup and crackers together?</a:t>
            </a:r>
          </a:p>
          <a:p>
            <a:r>
              <a:rPr lang="en-US" smtClean="0"/>
              <a:t>Data Mining</a:t>
            </a:r>
          </a:p>
          <a:p>
            <a:pPr lvl="1"/>
            <a:r>
              <a:rPr lang="en-US" smtClean="0"/>
              <a:t>Are there any interesting combinations of foods that customers frequently bought together?</a:t>
            </a:r>
          </a:p>
        </p:txBody>
      </p:sp>
      <p:sp>
        <p:nvSpPr>
          <p:cNvPr id="15364" name="Slide Number Placeholder 5"/>
          <p:cNvSpPr>
            <a:spLocks noGrp="1"/>
          </p:cNvSpPr>
          <p:nvPr>
            <p:ph type="sldNum" sz="quarter" idx="12"/>
          </p:nvPr>
        </p:nvSpPr>
        <p:spPr>
          <a:noFill/>
        </p:spPr>
        <p:txBody>
          <a:bodyPr/>
          <a:lstStyle/>
          <a:p>
            <a:fld id="{E3E55D17-C831-46F3-8B83-14436821D73C}" type="slidenum">
              <a:rPr lang="en-US" smtClean="0"/>
              <a:pPr/>
              <a:t>14</a:t>
            </a:fld>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381000"/>
            <a:ext cx="7772400" cy="1143000"/>
          </a:xfrm>
        </p:spPr>
        <p:txBody>
          <a:bodyPr/>
          <a:lstStyle/>
          <a:p>
            <a:r>
              <a:rPr lang="en-US" dirty="0" smtClean="0"/>
              <a:t>Big Data Era</a:t>
            </a:r>
          </a:p>
        </p:txBody>
      </p:sp>
      <p:sp>
        <p:nvSpPr>
          <p:cNvPr id="16387" name="Rectangle 3"/>
          <p:cNvSpPr>
            <a:spLocks noGrp="1" noChangeArrowheads="1"/>
          </p:cNvSpPr>
          <p:nvPr>
            <p:ph idx="1"/>
          </p:nvPr>
        </p:nvSpPr>
        <p:spPr>
          <a:xfrm>
            <a:off x="228600" y="1600200"/>
            <a:ext cx="8610600" cy="4953000"/>
          </a:xfrm>
        </p:spPr>
        <p:txBody>
          <a:bodyPr/>
          <a:lstStyle/>
          <a:p>
            <a:r>
              <a:rPr lang="en-US" dirty="0" smtClean="0"/>
              <a:t>Every 2 days we create as much information as we did from the dawn of civilization up to 2003. (2010, Eric </a:t>
            </a:r>
            <a:r>
              <a:rPr lang="en-US" dirty="0" err="1" smtClean="0"/>
              <a:t>Shmidt</a:t>
            </a:r>
            <a:r>
              <a:rPr lang="en-US" dirty="0" smtClean="0"/>
              <a:t>, Google)</a:t>
            </a:r>
          </a:p>
          <a:p>
            <a:r>
              <a:rPr lang="en-US" dirty="0" smtClean="0"/>
              <a:t>Science: Astronomy, Physics, Bioinformatics, </a:t>
            </a:r>
            <a:r>
              <a:rPr lang="en-US" dirty="0" err="1" smtClean="0"/>
              <a:t>Neuroinfomatics</a:t>
            </a:r>
            <a:r>
              <a:rPr lang="en-US" dirty="0" smtClean="0"/>
              <a:t>, earth science, etc.</a:t>
            </a:r>
          </a:p>
          <a:p>
            <a:r>
              <a:rPr lang="en-US" dirty="0" smtClean="0"/>
              <a:t>Business: Automobile, Healthcare, Financial, </a:t>
            </a:r>
            <a:r>
              <a:rPr lang="en-US" dirty="0" err="1" smtClean="0"/>
              <a:t>infotaiment</a:t>
            </a:r>
            <a:endParaRPr lang="en-US" dirty="0" smtClean="0"/>
          </a:p>
          <a:p>
            <a:r>
              <a:rPr lang="en-US" dirty="0" smtClean="0"/>
              <a:t>The automotive industry will likely become the 2nd largest generator of data in the near future.</a:t>
            </a:r>
          </a:p>
          <a:p>
            <a:pPr>
              <a:buFontTx/>
              <a:buNone/>
            </a:pPr>
            <a:endParaRPr lang="en-US" dirty="0" smtClean="0"/>
          </a:p>
          <a:p>
            <a:endParaRPr lang="en-US" dirty="0" smtClean="0"/>
          </a:p>
        </p:txBody>
      </p:sp>
      <p:sp>
        <p:nvSpPr>
          <p:cNvPr id="16388" name="Slide Number Placeholder 5"/>
          <p:cNvSpPr>
            <a:spLocks noGrp="1"/>
          </p:cNvSpPr>
          <p:nvPr>
            <p:ph type="sldNum" sz="quarter" idx="12"/>
          </p:nvPr>
        </p:nvSpPr>
        <p:spPr>
          <a:noFill/>
        </p:spPr>
        <p:txBody>
          <a:bodyPr/>
          <a:lstStyle/>
          <a:p>
            <a:fld id="{BCBB984D-90F7-4792-91CE-45C5D2011CB3}" type="slidenum">
              <a:rPr lang="en-US" smtClean="0"/>
              <a:pPr/>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81000"/>
            <a:ext cx="7772400" cy="1143000"/>
          </a:xfrm>
        </p:spPr>
        <p:txBody>
          <a:bodyPr/>
          <a:lstStyle/>
          <a:p>
            <a:r>
              <a:rPr lang="en-US" smtClean="0"/>
              <a:t>Big Data Opportunities to Auto</a:t>
            </a:r>
          </a:p>
        </p:txBody>
      </p:sp>
      <p:sp>
        <p:nvSpPr>
          <p:cNvPr id="17411" name="Rectangle 3"/>
          <p:cNvSpPr>
            <a:spLocks noGrp="1" noChangeArrowheads="1"/>
          </p:cNvSpPr>
          <p:nvPr>
            <p:ph idx="1"/>
          </p:nvPr>
        </p:nvSpPr>
        <p:spPr>
          <a:xfrm>
            <a:off x="685800" y="1600200"/>
            <a:ext cx="7772400" cy="4572000"/>
          </a:xfrm>
        </p:spPr>
        <p:txBody>
          <a:bodyPr/>
          <a:lstStyle/>
          <a:p>
            <a:r>
              <a:rPr lang="en-US" dirty="0" smtClean="0"/>
              <a:t>Google self-driving car (generates 1GB/s).</a:t>
            </a:r>
          </a:p>
          <a:p>
            <a:r>
              <a:rPr lang="en-US" dirty="0" smtClean="0"/>
              <a:t>Recommendation/alert to customers.</a:t>
            </a:r>
          </a:p>
          <a:p>
            <a:r>
              <a:rPr lang="en-US" dirty="0" smtClean="0"/>
              <a:t>Manufactures can better understand customers and market trends.</a:t>
            </a:r>
          </a:p>
          <a:p>
            <a:r>
              <a:rPr lang="en-US" dirty="0" smtClean="0"/>
              <a:t>Better driving behaviors, better cars, less accidents, and the bottom line is </a:t>
            </a:r>
            <a:r>
              <a:rPr lang="en-US" dirty="0" smtClean="0">
                <a:solidFill>
                  <a:srgbClr val="00B050"/>
                </a:solidFill>
              </a:rPr>
              <a:t>happier customers</a:t>
            </a:r>
            <a:r>
              <a:rPr lang="en-US" dirty="0" smtClean="0"/>
              <a:t>.</a:t>
            </a:r>
          </a:p>
          <a:p>
            <a:endParaRPr lang="en-US" dirty="0" smtClean="0"/>
          </a:p>
        </p:txBody>
      </p:sp>
      <p:sp>
        <p:nvSpPr>
          <p:cNvPr id="17412" name="Slide Number Placeholder 5"/>
          <p:cNvSpPr>
            <a:spLocks noGrp="1"/>
          </p:cNvSpPr>
          <p:nvPr>
            <p:ph type="sldNum" sz="quarter" idx="12"/>
          </p:nvPr>
        </p:nvSpPr>
        <p:spPr>
          <a:noFill/>
        </p:spPr>
        <p:txBody>
          <a:bodyPr/>
          <a:lstStyle/>
          <a:p>
            <a:fld id="{0357792E-B59C-485D-AD1F-DF67D1465484}" type="slidenum">
              <a:rPr lang="en-US" smtClean="0"/>
              <a:pPr/>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81000"/>
            <a:ext cx="7772400" cy="1143000"/>
          </a:xfrm>
        </p:spPr>
        <p:txBody>
          <a:bodyPr/>
          <a:lstStyle/>
          <a:p>
            <a:r>
              <a:rPr lang="en-US" dirty="0" smtClean="0"/>
              <a:t>Big Data Opportunities to Auto</a:t>
            </a:r>
          </a:p>
        </p:txBody>
      </p:sp>
      <p:sp>
        <p:nvSpPr>
          <p:cNvPr id="17411" name="Rectangle 3"/>
          <p:cNvSpPr>
            <a:spLocks noGrp="1" noChangeArrowheads="1"/>
          </p:cNvSpPr>
          <p:nvPr>
            <p:ph idx="1"/>
          </p:nvPr>
        </p:nvSpPr>
        <p:spPr>
          <a:xfrm>
            <a:off x="685800" y="1600200"/>
            <a:ext cx="7772400" cy="4572000"/>
          </a:xfrm>
        </p:spPr>
        <p:txBody>
          <a:bodyPr/>
          <a:lstStyle/>
          <a:p>
            <a:r>
              <a:rPr lang="en-US" dirty="0" smtClean="0"/>
              <a:t>Google self-driving car (generates 1GB/s).</a:t>
            </a:r>
          </a:p>
          <a:p>
            <a:r>
              <a:rPr lang="en-US" dirty="0" smtClean="0"/>
              <a:t>Recommendation/alert to customers.</a:t>
            </a:r>
          </a:p>
          <a:p>
            <a:r>
              <a:rPr lang="en-US" dirty="0" smtClean="0"/>
              <a:t>Manufactures can better understand customers and market trends.</a:t>
            </a:r>
          </a:p>
          <a:p>
            <a:r>
              <a:rPr lang="en-US" dirty="0" smtClean="0"/>
              <a:t>Better driving behaviors, better cars, less accidents, and the bottom line is </a:t>
            </a:r>
            <a:r>
              <a:rPr lang="en-US" dirty="0" smtClean="0">
                <a:solidFill>
                  <a:srgbClr val="00B050"/>
                </a:solidFill>
              </a:rPr>
              <a:t>happier customers</a:t>
            </a:r>
            <a:r>
              <a:rPr lang="en-US" dirty="0" smtClean="0"/>
              <a:t>.</a:t>
            </a:r>
          </a:p>
          <a:p>
            <a:endParaRPr lang="en-US" dirty="0" smtClean="0"/>
          </a:p>
        </p:txBody>
      </p:sp>
      <p:sp>
        <p:nvSpPr>
          <p:cNvPr id="17412" name="Slide Number Placeholder 5"/>
          <p:cNvSpPr>
            <a:spLocks noGrp="1"/>
          </p:cNvSpPr>
          <p:nvPr>
            <p:ph type="sldNum" sz="quarter" idx="12"/>
          </p:nvPr>
        </p:nvSpPr>
        <p:spPr>
          <a:noFill/>
        </p:spPr>
        <p:txBody>
          <a:bodyPr/>
          <a:lstStyle/>
          <a:p>
            <a:fld id="{0357792E-B59C-485D-AD1F-DF67D1465484}"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28600"/>
            <a:ext cx="8686800" cy="914400"/>
          </a:xfrm>
        </p:spPr>
        <p:txBody>
          <a:bodyPr/>
          <a:lstStyle/>
          <a:p>
            <a:pPr eaLnBrk="1" hangingPunct="1"/>
            <a:r>
              <a:rPr lang="en-US" altLang="zh-CN" sz="2800" dirty="0" smtClean="0">
                <a:ea typeface="宋体" pitchFamily="2" charset="-122"/>
              </a:rPr>
              <a:t>Why is Database Important in the Future?</a:t>
            </a:r>
          </a:p>
        </p:txBody>
      </p:sp>
      <p:sp>
        <p:nvSpPr>
          <p:cNvPr id="8" name="TextBox 7"/>
          <p:cNvSpPr txBox="1"/>
          <p:nvPr/>
        </p:nvSpPr>
        <p:spPr>
          <a:xfrm>
            <a:off x="381000" y="2057400"/>
            <a:ext cx="5334000" cy="3505200"/>
          </a:xfrm>
          <a:prstGeom prst="rect">
            <a:avLst/>
          </a:prstGeom>
          <a:blipFill>
            <a:blip r:embed="rId2" cstate="print"/>
            <a:tile tx="0" ty="0" sx="100000" sy="100000" flip="none" algn="tl"/>
          </a:blipFill>
        </p:spPr>
        <p:txBody>
          <a:bodyPr wrap="square" rtlCol="0">
            <a:spAutoFit/>
          </a:bodyPr>
          <a:lstStyle/>
          <a:p>
            <a:pPr algn="l"/>
            <a:r>
              <a:rPr lang="en-US" sz="2400" dirty="0" smtClean="0"/>
              <a:t>“In the future, … any given discipline advances is likely to depend on… </a:t>
            </a:r>
            <a:r>
              <a:rPr lang="en-US" sz="2400" b="1" dirty="0" smtClean="0"/>
              <a:t>database</a:t>
            </a:r>
            <a:r>
              <a:rPr lang="en-US" sz="2400" dirty="0" smtClean="0"/>
              <a:t>, workflow management, visualization, and cloud computing technologies. “</a:t>
            </a:r>
          </a:p>
          <a:p>
            <a:pPr algn="l"/>
            <a:endParaRPr lang="en-US" sz="2400" dirty="0" smtClean="0"/>
          </a:p>
          <a:p>
            <a:pPr lvl="0" algn="l"/>
            <a:r>
              <a:rPr lang="en-US" sz="2400" dirty="0" smtClean="0"/>
              <a:t>G. Bell, T. Hey, A. </a:t>
            </a:r>
            <a:r>
              <a:rPr lang="en-US" sz="2400" dirty="0" err="1" smtClean="0"/>
              <a:t>Szalay</a:t>
            </a:r>
            <a:r>
              <a:rPr lang="en-US" sz="2400" dirty="0" smtClean="0"/>
              <a:t>, “Beyond the Data Deluge,” Science, Vol. 323, no. 5919, pp. 1297-1298, 2009.</a:t>
            </a:r>
            <a:endParaRPr lang="en-US" sz="2400" dirty="0"/>
          </a:p>
        </p:txBody>
      </p:sp>
      <p:pic>
        <p:nvPicPr>
          <p:cNvPr id="10" name="Picture 9" descr="science_mag.bmp"/>
          <p:cNvPicPr>
            <a:picLocks noChangeAspect="1"/>
          </p:cNvPicPr>
          <p:nvPr/>
        </p:nvPicPr>
        <p:blipFill>
          <a:blip r:embed="rId3" cstate="print"/>
          <a:stretch>
            <a:fillRect/>
          </a:stretch>
        </p:blipFill>
        <p:spPr>
          <a:xfrm>
            <a:off x="5715000" y="2057400"/>
            <a:ext cx="2790826" cy="351003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a:noFill/>
        </p:spPr>
        <p:txBody>
          <a:bodyPr/>
          <a:lstStyle/>
          <a:p>
            <a:fld id="{A804961F-158B-4465-A7C1-E8CC227111EE}" type="slidenum">
              <a:rPr lang="en-US" smtClean="0"/>
              <a:pPr/>
              <a:t>19</a:t>
            </a:fld>
            <a:endParaRPr lang="en-US" smtClean="0"/>
          </a:p>
        </p:txBody>
      </p:sp>
      <p:sp>
        <p:nvSpPr>
          <p:cNvPr id="18435" name="Rectangle 2"/>
          <p:cNvSpPr>
            <a:spLocks noGrp="1" noChangeArrowheads="1"/>
          </p:cNvSpPr>
          <p:nvPr>
            <p:ph type="title"/>
          </p:nvPr>
        </p:nvSpPr>
        <p:spPr>
          <a:xfrm>
            <a:off x="685800" y="533400"/>
            <a:ext cx="7772400" cy="1143000"/>
          </a:xfrm>
        </p:spPr>
        <p:txBody>
          <a:bodyPr/>
          <a:lstStyle/>
          <a:p>
            <a:r>
              <a:rPr lang="en-US" altLang="zh-CN" smtClean="0">
                <a:ea typeface="SimSun" pitchFamily="2" charset="-122"/>
              </a:rPr>
              <a:t>Turing Awardees in DB</a:t>
            </a:r>
          </a:p>
        </p:txBody>
      </p:sp>
      <p:pic>
        <p:nvPicPr>
          <p:cNvPr id="18436" name="Picture 4" descr="CharlieBachman"/>
          <p:cNvPicPr>
            <a:picLocks noGrp="1" noChangeAspect="1" noChangeArrowheads="1"/>
          </p:cNvPicPr>
          <p:nvPr>
            <p:ph sz="half" idx="1"/>
          </p:nvPr>
        </p:nvPicPr>
        <p:blipFill>
          <a:blip r:embed="rId2" cstate="print"/>
          <a:srcRect/>
          <a:stretch>
            <a:fillRect/>
          </a:stretch>
        </p:blipFill>
        <p:spPr>
          <a:xfrm>
            <a:off x="0" y="1905000"/>
            <a:ext cx="2246313" cy="2514600"/>
          </a:xfrm>
          <a:noFill/>
        </p:spPr>
      </p:pic>
      <p:pic>
        <p:nvPicPr>
          <p:cNvPr id="18437" name="Picture 6" descr="edgar"/>
          <p:cNvPicPr>
            <a:picLocks noChangeAspect="1" noChangeArrowheads="1"/>
          </p:cNvPicPr>
          <p:nvPr/>
        </p:nvPicPr>
        <p:blipFill>
          <a:blip r:embed="rId3" cstate="print"/>
          <a:srcRect/>
          <a:stretch>
            <a:fillRect/>
          </a:stretch>
        </p:blipFill>
        <p:spPr bwMode="auto">
          <a:xfrm>
            <a:off x="2286000" y="1981200"/>
            <a:ext cx="2068513" cy="2514600"/>
          </a:xfrm>
          <a:prstGeom prst="rect">
            <a:avLst/>
          </a:prstGeom>
          <a:noFill/>
          <a:ln w="9525">
            <a:noFill/>
            <a:miter lim="800000"/>
            <a:headEnd/>
            <a:tailEnd/>
          </a:ln>
        </p:spPr>
      </p:pic>
      <p:pic>
        <p:nvPicPr>
          <p:cNvPr id="18438" name="Picture 8" descr="jim"/>
          <p:cNvPicPr>
            <a:picLocks noChangeAspect="1" noChangeArrowheads="1"/>
          </p:cNvPicPr>
          <p:nvPr/>
        </p:nvPicPr>
        <p:blipFill>
          <a:blip r:embed="rId4" cstate="print"/>
          <a:srcRect/>
          <a:stretch>
            <a:fillRect/>
          </a:stretch>
        </p:blipFill>
        <p:spPr bwMode="auto">
          <a:xfrm>
            <a:off x="4343400" y="1981200"/>
            <a:ext cx="1889125" cy="2590800"/>
          </a:xfrm>
          <a:prstGeom prst="rect">
            <a:avLst/>
          </a:prstGeom>
          <a:noFill/>
          <a:ln w="9525">
            <a:noFill/>
            <a:miter lim="800000"/>
            <a:headEnd/>
            <a:tailEnd/>
          </a:ln>
        </p:spPr>
      </p:pic>
      <p:sp>
        <p:nvSpPr>
          <p:cNvPr id="18439" name="Text Box 10"/>
          <p:cNvSpPr txBox="1">
            <a:spLocks noChangeArrowheads="1"/>
          </p:cNvSpPr>
          <p:nvPr/>
        </p:nvSpPr>
        <p:spPr bwMode="auto">
          <a:xfrm>
            <a:off x="4572000" y="4572000"/>
            <a:ext cx="1524000" cy="641350"/>
          </a:xfrm>
          <a:prstGeom prst="rect">
            <a:avLst/>
          </a:prstGeom>
          <a:noFill/>
          <a:ln w="9525">
            <a:noFill/>
            <a:miter lim="800000"/>
            <a:headEnd/>
            <a:tailEnd/>
          </a:ln>
        </p:spPr>
        <p:txBody>
          <a:bodyPr>
            <a:spAutoFit/>
          </a:bodyPr>
          <a:lstStyle/>
          <a:p>
            <a:pPr>
              <a:spcBef>
                <a:spcPct val="50000"/>
              </a:spcBef>
            </a:pPr>
            <a:r>
              <a:rPr lang="en-US" altLang="zh-CN" sz="1800" dirty="0">
                <a:ea typeface="SimSun" pitchFamily="2" charset="-122"/>
              </a:rPr>
              <a:t>Jim Gray (1998)</a:t>
            </a:r>
          </a:p>
        </p:txBody>
      </p:sp>
      <p:sp>
        <p:nvSpPr>
          <p:cNvPr id="18440" name="Text Box 11"/>
          <p:cNvSpPr txBox="1">
            <a:spLocks noChangeArrowheads="1"/>
          </p:cNvSpPr>
          <p:nvPr/>
        </p:nvSpPr>
        <p:spPr bwMode="auto">
          <a:xfrm>
            <a:off x="2514600" y="4495800"/>
            <a:ext cx="1524000" cy="641350"/>
          </a:xfrm>
          <a:prstGeom prst="rect">
            <a:avLst/>
          </a:prstGeom>
          <a:noFill/>
          <a:ln w="9525">
            <a:noFill/>
            <a:miter lim="800000"/>
            <a:headEnd/>
            <a:tailEnd/>
          </a:ln>
        </p:spPr>
        <p:txBody>
          <a:bodyPr>
            <a:spAutoFit/>
          </a:bodyPr>
          <a:lstStyle/>
          <a:p>
            <a:pPr>
              <a:spcBef>
                <a:spcPct val="50000"/>
              </a:spcBef>
            </a:pPr>
            <a:r>
              <a:rPr lang="en-US" altLang="zh-CN" sz="1800" dirty="0">
                <a:ea typeface="SimSun" pitchFamily="2" charset="-122"/>
              </a:rPr>
              <a:t>Edgar F. </a:t>
            </a:r>
            <a:r>
              <a:rPr lang="en-US" altLang="zh-CN" sz="1800" dirty="0" err="1">
                <a:ea typeface="SimSun" pitchFamily="2" charset="-122"/>
              </a:rPr>
              <a:t>Codd</a:t>
            </a:r>
            <a:r>
              <a:rPr lang="en-US" altLang="zh-CN" sz="1800" dirty="0">
                <a:ea typeface="SimSun" pitchFamily="2" charset="-122"/>
              </a:rPr>
              <a:t> (1981)</a:t>
            </a:r>
          </a:p>
        </p:txBody>
      </p:sp>
      <p:sp>
        <p:nvSpPr>
          <p:cNvPr id="18441" name="Text Box 12"/>
          <p:cNvSpPr txBox="1">
            <a:spLocks noChangeArrowheads="1"/>
          </p:cNvSpPr>
          <p:nvPr/>
        </p:nvSpPr>
        <p:spPr bwMode="auto">
          <a:xfrm>
            <a:off x="304800" y="4419600"/>
            <a:ext cx="1828800" cy="641350"/>
          </a:xfrm>
          <a:prstGeom prst="rect">
            <a:avLst/>
          </a:prstGeom>
          <a:noFill/>
          <a:ln w="9525">
            <a:noFill/>
            <a:miter lim="800000"/>
            <a:headEnd/>
            <a:tailEnd/>
          </a:ln>
        </p:spPr>
        <p:txBody>
          <a:bodyPr>
            <a:spAutoFit/>
          </a:bodyPr>
          <a:lstStyle/>
          <a:p>
            <a:pPr>
              <a:spcBef>
                <a:spcPct val="50000"/>
              </a:spcBef>
            </a:pPr>
            <a:r>
              <a:rPr lang="en-US" altLang="zh-CN" sz="1800" dirty="0">
                <a:ea typeface="SimSun" pitchFamily="2" charset="-122"/>
              </a:rPr>
              <a:t>Charles Bachman (1973)</a:t>
            </a:r>
          </a:p>
        </p:txBody>
      </p:sp>
      <p:pic>
        <p:nvPicPr>
          <p:cNvPr id="10" name="图片 9" descr="michael_stonebraker.jpg"/>
          <p:cNvPicPr>
            <a:picLocks noChangeAspect="1"/>
          </p:cNvPicPr>
          <p:nvPr/>
        </p:nvPicPr>
        <p:blipFill>
          <a:blip r:embed="rId5" cstate="print"/>
          <a:stretch>
            <a:fillRect/>
          </a:stretch>
        </p:blipFill>
        <p:spPr>
          <a:xfrm>
            <a:off x="6248400" y="1981200"/>
            <a:ext cx="2514600" cy="2590800"/>
          </a:xfrm>
          <a:prstGeom prst="rect">
            <a:avLst/>
          </a:prstGeom>
        </p:spPr>
      </p:pic>
      <p:sp>
        <p:nvSpPr>
          <p:cNvPr id="11" name="Text Box 10"/>
          <p:cNvSpPr txBox="1">
            <a:spLocks noChangeArrowheads="1"/>
          </p:cNvSpPr>
          <p:nvPr/>
        </p:nvSpPr>
        <p:spPr bwMode="auto">
          <a:xfrm>
            <a:off x="6781800" y="4648200"/>
            <a:ext cx="1524000" cy="923330"/>
          </a:xfrm>
          <a:prstGeom prst="rect">
            <a:avLst/>
          </a:prstGeom>
          <a:noFill/>
          <a:ln w="9525">
            <a:noFill/>
            <a:miter lim="800000"/>
            <a:headEnd/>
            <a:tailEnd/>
          </a:ln>
        </p:spPr>
        <p:txBody>
          <a:bodyPr>
            <a:spAutoFit/>
          </a:bodyPr>
          <a:lstStyle/>
          <a:p>
            <a:pPr>
              <a:spcBef>
                <a:spcPct val="50000"/>
              </a:spcBef>
            </a:pPr>
            <a:r>
              <a:rPr lang="en-US" altLang="zh-CN" sz="1800" dirty="0" smtClean="0">
                <a:ea typeface="SimSun" pitchFamily="2" charset="-122"/>
              </a:rPr>
              <a:t>Michael </a:t>
            </a:r>
            <a:r>
              <a:rPr lang="en-US" altLang="zh-CN" sz="1800" dirty="0" err="1" smtClean="0">
                <a:ea typeface="SimSun" pitchFamily="2" charset="-122"/>
              </a:rPr>
              <a:t>Stonebraker</a:t>
            </a:r>
            <a:r>
              <a:rPr lang="en-US" altLang="zh-CN" sz="1800" dirty="0" smtClean="0">
                <a:ea typeface="SimSun" pitchFamily="2" charset="-122"/>
              </a:rPr>
              <a:t> (2014)</a:t>
            </a:r>
            <a:endParaRPr lang="en-US" altLang="zh-CN" sz="1800" dirty="0">
              <a:ea typeface="SimSun"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62000" y="304800"/>
            <a:ext cx="7772400" cy="1143000"/>
          </a:xfrm>
        </p:spPr>
        <p:txBody>
          <a:bodyPr/>
          <a:lstStyle/>
          <a:p>
            <a:r>
              <a:rPr lang="en-US" smtClean="0"/>
              <a:t>What is a Database?</a:t>
            </a:r>
          </a:p>
        </p:txBody>
      </p:sp>
      <p:sp>
        <p:nvSpPr>
          <p:cNvPr id="4099" name="Rectangle 3"/>
          <p:cNvSpPr>
            <a:spLocks noGrp="1" noChangeArrowheads="1"/>
          </p:cNvSpPr>
          <p:nvPr>
            <p:ph idx="1"/>
          </p:nvPr>
        </p:nvSpPr>
        <p:spPr>
          <a:xfrm>
            <a:off x="838200" y="1752600"/>
            <a:ext cx="7772400" cy="3581400"/>
          </a:xfrm>
        </p:spPr>
        <p:txBody>
          <a:bodyPr/>
          <a:lstStyle/>
          <a:p>
            <a:pPr>
              <a:lnSpc>
                <a:spcPct val="90000"/>
              </a:lnSpc>
            </a:pPr>
            <a:r>
              <a:rPr lang="en-US" smtClean="0"/>
              <a:t>Collection of data central to some enterprise</a:t>
            </a:r>
          </a:p>
          <a:p>
            <a:pPr>
              <a:lnSpc>
                <a:spcPct val="90000"/>
              </a:lnSpc>
            </a:pPr>
            <a:r>
              <a:rPr lang="en-US" smtClean="0"/>
              <a:t>Essential to operation of enterprise</a:t>
            </a:r>
          </a:p>
          <a:p>
            <a:pPr lvl="1">
              <a:lnSpc>
                <a:spcPct val="90000"/>
              </a:lnSpc>
            </a:pPr>
            <a:r>
              <a:rPr lang="en-US" smtClean="0"/>
              <a:t>Contains the only record of enterprise activity</a:t>
            </a:r>
          </a:p>
          <a:p>
            <a:pPr>
              <a:lnSpc>
                <a:spcPct val="90000"/>
              </a:lnSpc>
            </a:pPr>
            <a:r>
              <a:rPr lang="en-US" smtClean="0"/>
              <a:t>An asset in its own right</a:t>
            </a:r>
          </a:p>
          <a:p>
            <a:pPr lvl="1">
              <a:lnSpc>
                <a:spcPct val="90000"/>
              </a:lnSpc>
            </a:pPr>
            <a:r>
              <a:rPr lang="en-US" smtClean="0"/>
              <a:t>Historical data can guide enterprise strategy</a:t>
            </a:r>
          </a:p>
          <a:p>
            <a:pPr lvl="1">
              <a:lnSpc>
                <a:spcPct val="90000"/>
              </a:lnSpc>
            </a:pPr>
            <a:r>
              <a:rPr lang="en-US" smtClean="0"/>
              <a:t>Of interest to other enterprises</a:t>
            </a:r>
          </a:p>
          <a:p>
            <a:pPr>
              <a:lnSpc>
                <a:spcPct val="90000"/>
              </a:lnSpc>
            </a:pPr>
            <a:r>
              <a:rPr lang="en-US" smtClean="0"/>
              <a:t>State of database mirrors state of enterprise</a:t>
            </a:r>
          </a:p>
          <a:p>
            <a:pPr lvl="1">
              <a:lnSpc>
                <a:spcPct val="90000"/>
              </a:lnSpc>
            </a:pPr>
            <a:r>
              <a:rPr lang="en-US" smtClean="0"/>
              <a:t>Database is persistent</a:t>
            </a:r>
          </a:p>
          <a:p>
            <a:pPr>
              <a:lnSpc>
                <a:spcPct val="90000"/>
              </a:lnSpc>
            </a:pPr>
            <a:endParaRPr lang="en-US" sz="2800" smtClean="0"/>
          </a:p>
        </p:txBody>
      </p:sp>
      <p:sp>
        <p:nvSpPr>
          <p:cNvPr id="4100" name="Slide Number Placeholder 5"/>
          <p:cNvSpPr>
            <a:spLocks noGrp="1"/>
          </p:cNvSpPr>
          <p:nvPr>
            <p:ph type="sldNum" sz="quarter" idx="12"/>
          </p:nvPr>
        </p:nvSpPr>
        <p:spPr>
          <a:noFill/>
        </p:spPr>
        <p:txBody>
          <a:bodyPr/>
          <a:lstStyle/>
          <a:p>
            <a:fld id="{033ABFBD-268F-40D9-9DEF-BDBDAE05BE4B}"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Charles Bachman</a:t>
            </a:r>
          </a:p>
        </p:txBody>
      </p:sp>
      <p:pic>
        <p:nvPicPr>
          <p:cNvPr id="19459" name="Picture 4" descr="charles.jpg"/>
          <p:cNvPicPr>
            <a:picLocks noChangeAspect="1"/>
          </p:cNvPicPr>
          <p:nvPr/>
        </p:nvPicPr>
        <p:blipFill>
          <a:blip r:embed="rId2" cstate="print"/>
          <a:srcRect/>
          <a:stretch>
            <a:fillRect/>
          </a:stretch>
        </p:blipFill>
        <p:spPr bwMode="auto">
          <a:xfrm>
            <a:off x="2209800" y="1905000"/>
            <a:ext cx="4800600" cy="3605213"/>
          </a:xfrm>
          <a:prstGeom prst="rect">
            <a:avLst/>
          </a:prstGeom>
          <a:noFill/>
          <a:ln w="9525">
            <a:noFill/>
            <a:miter lim="800000"/>
            <a:headEnd/>
            <a:tailEnd/>
          </a:ln>
        </p:spPr>
      </p:pic>
      <p:sp>
        <p:nvSpPr>
          <p:cNvPr id="19460" name="TextBox 5"/>
          <p:cNvSpPr txBox="1">
            <a:spLocks noChangeArrowheads="1"/>
          </p:cNvSpPr>
          <p:nvPr/>
        </p:nvSpPr>
        <p:spPr bwMode="auto">
          <a:xfrm>
            <a:off x="1295400" y="5791200"/>
            <a:ext cx="7315200" cy="584200"/>
          </a:xfrm>
          <a:prstGeom prst="rect">
            <a:avLst/>
          </a:prstGeom>
          <a:noFill/>
          <a:ln w="9525">
            <a:noFill/>
            <a:miter lim="800000"/>
            <a:headEnd/>
            <a:tailEnd/>
          </a:ln>
        </p:spPr>
        <p:txBody>
          <a:bodyPr>
            <a:spAutoFit/>
          </a:bodyPr>
          <a:lstStyle/>
          <a:p>
            <a:r>
              <a:rPr lang="en-US"/>
              <a:t>Developer of IDS: the first database system</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Edgar. F. Codd</a:t>
            </a:r>
            <a:br>
              <a:rPr lang="en-US" smtClean="0"/>
            </a:br>
            <a:endParaRPr lang="en-US" smtClean="0"/>
          </a:p>
        </p:txBody>
      </p:sp>
      <p:sp>
        <p:nvSpPr>
          <p:cNvPr id="20483" name="Slide Number Placeholder 3"/>
          <p:cNvSpPr>
            <a:spLocks noGrp="1"/>
          </p:cNvSpPr>
          <p:nvPr>
            <p:ph type="sldNum" sz="quarter" idx="12"/>
          </p:nvPr>
        </p:nvSpPr>
        <p:spPr>
          <a:noFill/>
        </p:spPr>
        <p:txBody>
          <a:bodyPr/>
          <a:lstStyle/>
          <a:p>
            <a:fld id="{447B5513-75D1-4635-AE3C-C6CE11D2A146}" type="slidenum">
              <a:rPr lang="en-US" smtClean="0"/>
              <a:pPr/>
              <a:t>21</a:t>
            </a:fld>
            <a:endParaRPr lang="en-US" smtClean="0"/>
          </a:p>
        </p:txBody>
      </p:sp>
      <p:pic>
        <p:nvPicPr>
          <p:cNvPr id="20484" name="Picture 4" descr="150px-Edgar_F_Codd.jpg"/>
          <p:cNvPicPr>
            <a:picLocks noChangeAspect="1"/>
          </p:cNvPicPr>
          <p:nvPr/>
        </p:nvPicPr>
        <p:blipFill>
          <a:blip r:embed="rId2" cstate="print"/>
          <a:srcRect/>
          <a:stretch>
            <a:fillRect/>
          </a:stretch>
        </p:blipFill>
        <p:spPr bwMode="auto">
          <a:xfrm>
            <a:off x="3276600" y="1600200"/>
            <a:ext cx="2590800" cy="3678238"/>
          </a:xfrm>
          <a:prstGeom prst="rect">
            <a:avLst/>
          </a:prstGeom>
          <a:noFill/>
          <a:ln w="9525">
            <a:noFill/>
            <a:miter lim="800000"/>
            <a:headEnd/>
            <a:tailEnd/>
          </a:ln>
        </p:spPr>
      </p:pic>
      <p:sp>
        <p:nvSpPr>
          <p:cNvPr id="20485" name="TextBox 8"/>
          <p:cNvSpPr txBox="1">
            <a:spLocks noChangeArrowheads="1"/>
          </p:cNvSpPr>
          <p:nvPr/>
        </p:nvSpPr>
        <p:spPr bwMode="auto">
          <a:xfrm>
            <a:off x="2057400" y="5867400"/>
            <a:ext cx="6019800" cy="584200"/>
          </a:xfrm>
          <a:prstGeom prst="rect">
            <a:avLst/>
          </a:prstGeom>
          <a:noFill/>
          <a:ln w="9525">
            <a:noFill/>
            <a:miter lim="800000"/>
            <a:headEnd/>
            <a:tailEnd/>
          </a:ln>
        </p:spPr>
        <p:txBody>
          <a:bodyPr>
            <a:spAutoFit/>
          </a:bodyPr>
          <a:lstStyle/>
          <a:p>
            <a:r>
              <a:rPr lang="en-US"/>
              <a:t>Inventor of the Relational Model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Jim Gray</a:t>
            </a:r>
          </a:p>
        </p:txBody>
      </p:sp>
      <p:sp>
        <p:nvSpPr>
          <p:cNvPr id="21507" name="Slide Number Placeholder 3"/>
          <p:cNvSpPr>
            <a:spLocks noGrp="1"/>
          </p:cNvSpPr>
          <p:nvPr>
            <p:ph type="sldNum" sz="quarter" idx="12"/>
          </p:nvPr>
        </p:nvSpPr>
        <p:spPr>
          <a:noFill/>
        </p:spPr>
        <p:txBody>
          <a:bodyPr/>
          <a:lstStyle/>
          <a:p>
            <a:fld id="{DA3BCE16-74D3-4B61-AD48-4A6F541377E3}" type="slidenum">
              <a:rPr lang="en-US" smtClean="0"/>
              <a:pPr/>
              <a:t>22</a:t>
            </a:fld>
            <a:endParaRPr lang="en-US" smtClean="0"/>
          </a:p>
        </p:txBody>
      </p:sp>
      <p:pic>
        <p:nvPicPr>
          <p:cNvPr id="21508" name="Picture 4" descr="Jim_Gray_portrait%2C_1999.jpg"/>
          <p:cNvPicPr>
            <a:picLocks noChangeAspect="1"/>
          </p:cNvPicPr>
          <p:nvPr/>
        </p:nvPicPr>
        <p:blipFill>
          <a:blip r:embed="rId2" cstate="print"/>
          <a:srcRect/>
          <a:stretch>
            <a:fillRect/>
          </a:stretch>
        </p:blipFill>
        <p:spPr bwMode="auto">
          <a:xfrm>
            <a:off x="3200400" y="1676400"/>
            <a:ext cx="2667000" cy="3733800"/>
          </a:xfrm>
          <a:prstGeom prst="rect">
            <a:avLst/>
          </a:prstGeom>
          <a:noFill/>
          <a:ln w="9525">
            <a:noFill/>
            <a:miter lim="800000"/>
            <a:headEnd/>
            <a:tailEnd/>
          </a:ln>
        </p:spPr>
      </p:pic>
      <p:sp>
        <p:nvSpPr>
          <p:cNvPr id="21509" name="TextBox 4"/>
          <p:cNvSpPr txBox="1">
            <a:spLocks noChangeArrowheads="1"/>
          </p:cNvSpPr>
          <p:nvPr/>
        </p:nvSpPr>
        <p:spPr bwMode="auto">
          <a:xfrm>
            <a:off x="1752600" y="5715000"/>
            <a:ext cx="6781800" cy="584200"/>
          </a:xfrm>
          <a:prstGeom prst="rect">
            <a:avLst/>
          </a:prstGeom>
          <a:noFill/>
          <a:ln w="9525">
            <a:noFill/>
            <a:miter lim="800000"/>
            <a:headEnd/>
            <a:tailEnd/>
          </a:ln>
        </p:spPr>
        <p:txBody>
          <a:bodyPr>
            <a:spAutoFit/>
          </a:bodyPr>
          <a:lstStyle/>
          <a:p>
            <a:r>
              <a:rPr lang="en-US"/>
              <a:t>Founder of Transaction Processing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Michael </a:t>
            </a:r>
            <a:r>
              <a:rPr lang="en-US" dirty="0" err="1" smtClean="0"/>
              <a:t>Stonebraker</a:t>
            </a:r>
            <a:endParaRPr lang="en-US" dirty="0" smtClean="0"/>
          </a:p>
        </p:txBody>
      </p:sp>
      <p:sp>
        <p:nvSpPr>
          <p:cNvPr id="21507" name="Slide Number Placeholder 3"/>
          <p:cNvSpPr>
            <a:spLocks noGrp="1"/>
          </p:cNvSpPr>
          <p:nvPr>
            <p:ph type="sldNum" sz="quarter" idx="12"/>
          </p:nvPr>
        </p:nvSpPr>
        <p:spPr>
          <a:noFill/>
        </p:spPr>
        <p:txBody>
          <a:bodyPr/>
          <a:lstStyle/>
          <a:p>
            <a:fld id="{DA3BCE16-74D3-4B61-AD48-4A6F541377E3}" type="slidenum">
              <a:rPr lang="en-US" smtClean="0"/>
              <a:pPr/>
              <a:t>23</a:t>
            </a:fld>
            <a:endParaRPr lang="en-US" smtClean="0"/>
          </a:p>
        </p:txBody>
      </p:sp>
      <p:sp>
        <p:nvSpPr>
          <p:cNvPr id="21509" name="TextBox 4"/>
          <p:cNvSpPr txBox="1">
            <a:spLocks noChangeArrowheads="1"/>
          </p:cNvSpPr>
          <p:nvPr/>
        </p:nvSpPr>
        <p:spPr bwMode="auto">
          <a:xfrm>
            <a:off x="1752600" y="5715000"/>
            <a:ext cx="6781800" cy="584200"/>
          </a:xfrm>
          <a:prstGeom prst="rect">
            <a:avLst/>
          </a:prstGeom>
          <a:noFill/>
          <a:ln w="9525">
            <a:noFill/>
            <a:miter lim="800000"/>
            <a:headEnd/>
            <a:tailEnd/>
          </a:ln>
        </p:spPr>
        <p:txBody>
          <a:bodyPr>
            <a:spAutoFit/>
          </a:bodyPr>
          <a:lstStyle/>
          <a:p>
            <a:r>
              <a:rPr lang="en-US" dirty="0" smtClean="0"/>
              <a:t>Inventor </a:t>
            </a:r>
            <a:r>
              <a:rPr lang="en-US" dirty="0"/>
              <a:t>of </a:t>
            </a:r>
            <a:r>
              <a:rPr lang="en-US" dirty="0" smtClean="0"/>
              <a:t>Ingres and </a:t>
            </a:r>
            <a:r>
              <a:rPr lang="en-US" dirty="0" err="1" smtClean="0"/>
              <a:t>Postgres</a:t>
            </a:r>
            <a:endParaRPr lang="en-US" dirty="0"/>
          </a:p>
        </p:txBody>
      </p:sp>
      <p:pic>
        <p:nvPicPr>
          <p:cNvPr id="6" name="图片 5" descr="michael_stonebraker.jpg"/>
          <p:cNvPicPr>
            <a:picLocks noChangeAspect="1"/>
          </p:cNvPicPr>
          <p:nvPr/>
        </p:nvPicPr>
        <p:blipFill>
          <a:blip r:embed="rId2" cstate="print"/>
          <a:stretch>
            <a:fillRect/>
          </a:stretch>
        </p:blipFill>
        <p:spPr>
          <a:xfrm>
            <a:off x="2571750" y="1828800"/>
            <a:ext cx="4191000" cy="33528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Exercise 1</a:t>
            </a:r>
          </a:p>
        </p:txBody>
      </p:sp>
      <p:sp>
        <p:nvSpPr>
          <p:cNvPr id="22531" name="Content Placeholder 2"/>
          <p:cNvSpPr>
            <a:spLocks noGrp="1"/>
          </p:cNvSpPr>
          <p:nvPr>
            <p:ph idx="1"/>
          </p:nvPr>
        </p:nvSpPr>
        <p:spPr/>
        <p:txBody>
          <a:bodyPr/>
          <a:lstStyle/>
          <a:p>
            <a:r>
              <a:rPr lang="en-US" dirty="0" smtClean="0"/>
              <a:t>Download Java JDK at http://www.oracle.com/technetwork/java/javase/downloads/index.html</a:t>
            </a:r>
          </a:p>
          <a:p>
            <a:r>
              <a:rPr lang="en-US" dirty="0" smtClean="0"/>
              <a:t>Try the first Java program (test1.java at blackboard in Blackboard/Content tab) </a:t>
            </a:r>
          </a:p>
          <a:p>
            <a:r>
              <a:rPr lang="en-US" dirty="0" smtClean="0"/>
              <a:t>java -cp .;lib\classes12.zip;lib\mysql-connector-java-5.1.32-bin.jar test1</a:t>
            </a:r>
          </a:p>
          <a:p>
            <a:pPr>
              <a:buFontTx/>
              <a:buNone/>
            </a:pPr>
            <a:endParaRPr lang="en-US" dirty="0" smtClean="0"/>
          </a:p>
        </p:txBody>
      </p:sp>
      <p:sp>
        <p:nvSpPr>
          <p:cNvPr id="22532" name="Slide Number Placeholder 3"/>
          <p:cNvSpPr>
            <a:spLocks noGrp="1"/>
          </p:cNvSpPr>
          <p:nvPr>
            <p:ph type="sldNum" sz="quarter" idx="12"/>
          </p:nvPr>
        </p:nvSpPr>
        <p:spPr>
          <a:noFill/>
        </p:spPr>
        <p:txBody>
          <a:bodyPr/>
          <a:lstStyle/>
          <a:p>
            <a:fld id="{97264BE2-EF70-450E-B392-7CD59B3C60BF}" type="slidenum">
              <a:rPr lang="en-US" smtClean="0"/>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Exercise 1 Illustration</a:t>
            </a:r>
          </a:p>
        </p:txBody>
      </p:sp>
      <p:sp>
        <p:nvSpPr>
          <p:cNvPr id="22532" name="Slide Number Placeholder 3"/>
          <p:cNvSpPr>
            <a:spLocks noGrp="1"/>
          </p:cNvSpPr>
          <p:nvPr>
            <p:ph type="sldNum" sz="quarter" idx="12"/>
          </p:nvPr>
        </p:nvSpPr>
        <p:spPr>
          <a:noFill/>
        </p:spPr>
        <p:txBody>
          <a:bodyPr/>
          <a:lstStyle/>
          <a:p>
            <a:fld id="{97264BE2-EF70-450E-B392-7CD59B3C60BF}" type="slidenum">
              <a:rPr lang="en-US" smtClean="0"/>
              <a:pPr/>
              <a:t>25</a:t>
            </a:fld>
            <a:endParaRPr lang="en-US" smtClean="0"/>
          </a:p>
        </p:txBody>
      </p:sp>
      <p:pic>
        <p:nvPicPr>
          <p:cNvPr id="1026" name="Picture 2"/>
          <p:cNvPicPr>
            <a:picLocks noChangeAspect="1" noChangeArrowheads="1"/>
          </p:cNvPicPr>
          <p:nvPr/>
        </p:nvPicPr>
        <p:blipFill>
          <a:blip r:embed="rId2"/>
          <a:srcRect/>
          <a:stretch>
            <a:fillRect/>
          </a:stretch>
        </p:blipFill>
        <p:spPr bwMode="auto">
          <a:xfrm>
            <a:off x="2819400" y="1524000"/>
            <a:ext cx="3400425" cy="4289527"/>
          </a:xfrm>
          <a:prstGeom prst="rect">
            <a:avLst/>
          </a:prstGeom>
          <a:noFill/>
          <a:ln w="9525">
            <a:noFill/>
            <a:miter lim="800000"/>
            <a:headEnd/>
            <a:tailEnd/>
          </a:ln>
          <a:effectLst/>
        </p:spPr>
      </p:pic>
      <p:sp>
        <p:nvSpPr>
          <p:cNvPr id="7" name="TextBox 6"/>
          <p:cNvSpPr txBox="1"/>
          <p:nvPr/>
        </p:nvSpPr>
        <p:spPr>
          <a:xfrm>
            <a:off x="990600" y="5867400"/>
            <a:ext cx="7543800" cy="830997"/>
          </a:xfrm>
          <a:prstGeom prst="rect">
            <a:avLst/>
          </a:prstGeom>
          <a:noFill/>
        </p:spPr>
        <p:txBody>
          <a:bodyPr wrap="square" rtlCol="0">
            <a:spAutoFit/>
          </a:bodyPr>
          <a:lstStyle/>
          <a:p>
            <a:r>
              <a:rPr lang="en-US" sz="2400" dirty="0" smtClean="0">
                <a:solidFill>
                  <a:srgbClr val="FF0000"/>
                </a:solidFill>
              </a:rPr>
              <a:t>You do not need to download </a:t>
            </a:r>
            <a:r>
              <a:rPr lang="en-US" sz="2400" dirty="0" err="1" smtClean="0">
                <a:solidFill>
                  <a:srgbClr val="FF0000"/>
                </a:solidFill>
              </a:rPr>
              <a:t>MySQL</a:t>
            </a:r>
            <a:r>
              <a:rPr lang="en-US" sz="2400" dirty="0" smtClean="0">
                <a:solidFill>
                  <a:srgbClr val="FF0000"/>
                </a:solidFill>
              </a:rPr>
              <a:t> for Exercise 1, use the server specified in test1.java. Run exercise 1 on campus.</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Exercise 1 output</a:t>
            </a:r>
          </a:p>
        </p:txBody>
      </p:sp>
      <p:sp>
        <p:nvSpPr>
          <p:cNvPr id="22532" name="Slide Number Placeholder 3"/>
          <p:cNvSpPr>
            <a:spLocks noGrp="1"/>
          </p:cNvSpPr>
          <p:nvPr>
            <p:ph type="sldNum" sz="quarter" idx="12"/>
          </p:nvPr>
        </p:nvSpPr>
        <p:spPr>
          <a:noFill/>
        </p:spPr>
        <p:txBody>
          <a:bodyPr/>
          <a:lstStyle/>
          <a:p>
            <a:fld id="{97264BE2-EF70-450E-B392-7CD59B3C60BF}" type="slidenum">
              <a:rPr lang="en-US" smtClean="0"/>
              <a:pPr/>
              <a:t>26</a:t>
            </a:fld>
            <a:endParaRPr lang="en-US" smtClean="0"/>
          </a:p>
        </p:txBody>
      </p:sp>
      <p:pic>
        <p:nvPicPr>
          <p:cNvPr id="1026" name="Picture 2"/>
          <p:cNvPicPr>
            <a:picLocks noGrp="1" noChangeAspect="1" noChangeArrowheads="1"/>
          </p:cNvPicPr>
          <p:nvPr>
            <p:ph idx="1"/>
          </p:nvPr>
        </p:nvPicPr>
        <p:blipFill>
          <a:blip r:embed="rId2"/>
          <a:srcRect/>
          <a:stretch>
            <a:fillRect/>
          </a:stretch>
        </p:blipFill>
        <p:spPr bwMode="auto">
          <a:xfrm>
            <a:off x="1109662" y="2019300"/>
            <a:ext cx="6924675"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Exercise 2 (connect to your own </a:t>
            </a:r>
            <a:r>
              <a:rPr lang="en-US" dirty="0" err="1" smtClean="0"/>
              <a:t>mysql</a:t>
            </a:r>
            <a:r>
              <a:rPr lang="en-US" dirty="0" smtClean="0"/>
              <a:t>)</a:t>
            </a:r>
          </a:p>
        </p:txBody>
      </p:sp>
      <p:sp>
        <p:nvSpPr>
          <p:cNvPr id="22531" name="Content Placeholder 2"/>
          <p:cNvSpPr>
            <a:spLocks noGrp="1"/>
          </p:cNvSpPr>
          <p:nvPr>
            <p:ph idx="1"/>
          </p:nvPr>
        </p:nvSpPr>
        <p:spPr/>
        <p:txBody>
          <a:bodyPr/>
          <a:lstStyle/>
          <a:p>
            <a:r>
              <a:rPr lang="en-US" dirty="0" smtClean="0"/>
              <a:t>Download  and install </a:t>
            </a:r>
            <a:r>
              <a:rPr lang="en-US" dirty="0" err="1" smtClean="0"/>
              <a:t>mysql</a:t>
            </a:r>
            <a:r>
              <a:rPr lang="en-US" dirty="0" smtClean="0"/>
              <a:t> from </a:t>
            </a:r>
            <a:r>
              <a:rPr lang="en-US" dirty="0" smtClean="0">
                <a:hlinkClick r:id="rId2"/>
              </a:rPr>
              <a:t>www.mysql.com</a:t>
            </a:r>
            <a:endParaRPr lang="en-US" dirty="0" smtClean="0"/>
          </a:p>
          <a:p>
            <a:r>
              <a:rPr lang="en-US" dirty="0" smtClean="0"/>
              <a:t>Create your own database and table locally</a:t>
            </a:r>
          </a:p>
          <a:p>
            <a:r>
              <a:rPr lang="en-US" dirty="0" smtClean="0"/>
              <a:t>Change test1.java line </a:t>
            </a:r>
          </a:p>
          <a:p>
            <a:pPr>
              <a:buNone/>
            </a:pPr>
            <a:r>
              <a:rPr lang="en-US" dirty="0" err="1" smtClean="0">
                <a:solidFill>
                  <a:srgbClr val="FF0000"/>
                </a:solidFill>
              </a:rPr>
              <a:t>jdbc:mysql</a:t>
            </a:r>
            <a:r>
              <a:rPr lang="en-US" dirty="0" smtClean="0">
                <a:solidFill>
                  <a:srgbClr val="FF0000"/>
                </a:solidFill>
              </a:rPr>
              <a:t>://127.0.0.1:3306/test?”             + "user=</a:t>
            </a:r>
            <a:r>
              <a:rPr lang="en-US" dirty="0" err="1" smtClean="0">
                <a:solidFill>
                  <a:srgbClr val="FF0000"/>
                </a:solidFill>
              </a:rPr>
              <a:t>shiyong&amp;password</a:t>
            </a:r>
            <a:r>
              <a:rPr lang="en-US" dirty="0" smtClean="0">
                <a:solidFill>
                  <a:srgbClr val="FF0000"/>
                </a:solidFill>
              </a:rPr>
              <a:t>=view1234”</a:t>
            </a:r>
          </a:p>
          <a:p>
            <a:r>
              <a:rPr lang="en-US" dirty="0" smtClean="0"/>
              <a:t>Run test1.java that connects to a local </a:t>
            </a:r>
            <a:r>
              <a:rPr lang="en-US" dirty="0" err="1" smtClean="0"/>
              <a:t>mysql</a:t>
            </a:r>
            <a:r>
              <a:rPr lang="en-US" dirty="0" smtClean="0"/>
              <a:t> server in your pc.</a:t>
            </a:r>
          </a:p>
          <a:p>
            <a:pPr>
              <a:buNone/>
            </a:pPr>
            <a:endParaRPr lang="en-US" dirty="0" smtClean="0">
              <a:solidFill>
                <a:srgbClr val="FF0000"/>
              </a:solidFill>
            </a:endParaRPr>
          </a:p>
        </p:txBody>
      </p:sp>
      <p:sp>
        <p:nvSpPr>
          <p:cNvPr id="22532" name="Slide Number Placeholder 3"/>
          <p:cNvSpPr>
            <a:spLocks noGrp="1"/>
          </p:cNvSpPr>
          <p:nvPr>
            <p:ph type="sldNum" sz="quarter" idx="12"/>
          </p:nvPr>
        </p:nvSpPr>
        <p:spPr>
          <a:noFill/>
        </p:spPr>
        <p:txBody>
          <a:bodyPr/>
          <a:lstStyle/>
          <a:p>
            <a:fld id="{97264BE2-EF70-450E-B392-7CD59B3C60BF}"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How to connect to </a:t>
            </a:r>
            <a:r>
              <a:rPr lang="en-US" dirty="0" err="1" smtClean="0"/>
              <a:t>MySQL</a:t>
            </a:r>
            <a:r>
              <a:rPr lang="en-US" dirty="0" smtClean="0"/>
              <a:t> in Java</a:t>
            </a:r>
          </a:p>
        </p:txBody>
      </p:sp>
      <p:sp>
        <p:nvSpPr>
          <p:cNvPr id="22532" name="Slide Number Placeholder 3"/>
          <p:cNvSpPr>
            <a:spLocks noGrp="1"/>
          </p:cNvSpPr>
          <p:nvPr>
            <p:ph type="sldNum" sz="quarter" idx="12"/>
          </p:nvPr>
        </p:nvSpPr>
        <p:spPr>
          <a:noFill/>
        </p:spPr>
        <p:txBody>
          <a:bodyPr/>
          <a:lstStyle/>
          <a:p>
            <a:fld id="{97264BE2-EF70-450E-B392-7CD59B3C60BF}" type="slidenum">
              <a:rPr lang="en-US" smtClean="0"/>
              <a:pPr/>
              <a:t>28</a:t>
            </a:fld>
            <a:endParaRPr lang="en-US" smtClean="0"/>
          </a:p>
        </p:txBody>
      </p:sp>
      <p:pic>
        <p:nvPicPr>
          <p:cNvPr id="1026" name="Picture 2"/>
          <p:cNvPicPr>
            <a:picLocks noChangeAspect="1" noChangeArrowheads="1"/>
          </p:cNvPicPr>
          <p:nvPr/>
        </p:nvPicPr>
        <p:blipFill>
          <a:blip r:embed="rId2"/>
          <a:srcRect/>
          <a:stretch>
            <a:fillRect/>
          </a:stretch>
        </p:blipFill>
        <p:spPr bwMode="auto">
          <a:xfrm>
            <a:off x="609599" y="2895600"/>
            <a:ext cx="7924271" cy="1600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xfrm>
            <a:off x="685800" y="260350"/>
            <a:ext cx="7772400" cy="1143000"/>
          </a:xfrm>
        </p:spPr>
        <p:txBody>
          <a:bodyPr/>
          <a:lstStyle/>
          <a:p>
            <a:r>
              <a:rPr lang="en-US" altLang="zh-CN" smtClean="0">
                <a:ea typeface="SimSun" pitchFamily="2" charset="-122"/>
              </a:rPr>
              <a:t>Download Mysql</a:t>
            </a:r>
            <a:endParaRPr lang="zh-CN" altLang="en-US" smtClean="0">
              <a:ea typeface="SimSun" pitchFamily="2" charset="-122"/>
            </a:endParaRPr>
          </a:p>
        </p:txBody>
      </p:sp>
      <p:sp>
        <p:nvSpPr>
          <p:cNvPr id="3075" name="内容占位符 2"/>
          <p:cNvSpPr>
            <a:spLocks noGrp="1"/>
          </p:cNvSpPr>
          <p:nvPr>
            <p:ph idx="1"/>
          </p:nvPr>
        </p:nvSpPr>
        <p:spPr>
          <a:xfrm>
            <a:off x="685800" y="1268413"/>
            <a:ext cx="7772400" cy="4540250"/>
          </a:xfrm>
        </p:spPr>
        <p:txBody>
          <a:bodyPr/>
          <a:lstStyle/>
          <a:p>
            <a:r>
              <a:rPr lang="en-US" altLang="zh-CN" dirty="0" smtClean="0">
                <a:ea typeface="SimSun" pitchFamily="2" charset="-122"/>
                <a:hlinkClick r:id="rId2"/>
              </a:rPr>
              <a:t>www.mysql.com</a:t>
            </a:r>
            <a:endParaRPr lang="en-US" altLang="zh-CN" dirty="0" smtClean="0">
              <a:ea typeface="SimSun" pitchFamily="2" charset="-122"/>
            </a:endParaRPr>
          </a:p>
          <a:p>
            <a:r>
              <a:rPr lang="en-US" altLang="zh-CN" dirty="0" smtClean="0">
                <a:ea typeface="SimSun" pitchFamily="2" charset="-122"/>
              </a:rPr>
              <a:t>Keep the password after setting a new root password, which will be the one you are asked to enter each time </a:t>
            </a:r>
            <a:r>
              <a:rPr lang="en-US" altLang="zh-CN" dirty="0" err="1" smtClean="0">
                <a:ea typeface="SimSun" pitchFamily="2" charset="-122"/>
              </a:rPr>
              <a:t>Mysql</a:t>
            </a:r>
            <a:r>
              <a:rPr lang="en-US" altLang="zh-CN" dirty="0" smtClean="0">
                <a:ea typeface="SimSun" pitchFamily="2" charset="-122"/>
              </a:rPr>
              <a:t> is launched.</a:t>
            </a:r>
            <a:endParaRPr lang="zh-CN" altLang="en-US" dirty="0" smtClean="0">
              <a:ea typeface="SimSun" pitchFamily="2" charset="-122"/>
            </a:endParaRPr>
          </a:p>
        </p:txBody>
      </p:sp>
      <p:pic>
        <p:nvPicPr>
          <p:cNvPr id="3076" name="Picture 2"/>
          <p:cNvPicPr>
            <a:picLocks noChangeAspect="1" noChangeArrowheads="1"/>
          </p:cNvPicPr>
          <p:nvPr/>
        </p:nvPicPr>
        <p:blipFill>
          <a:blip r:embed="rId3" cstate="print"/>
          <a:srcRect/>
          <a:stretch>
            <a:fillRect/>
          </a:stretch>
        </p:blipFill>
        <p:spPr bwMode="auto">
          <a:xfrm>
            <a:off x="611188" y="3573463"/>
            <a:ext cx="3889375" cy="3000375"/>
          </a:xfrm>
          <a:prstGeom prst="rect">
            <a:avLst/>
          </a:prstGeom>
          <a:noFill/>
          <a:ln w="9525">
            <a:noFill/>
            <a:miter lim="800000"/>
            <a:headEnd/>
            <a:tailEnd/>
          </a:ln>
        </p:spPr>
      </p:pic>
      <p:pic>
        <p:nvPicPr>
          <p:cNvPr id="3077" name="Picture 2"/>
          <p:cNvPicPr>
            <a:picLocks noChangeAspect="1" noChangeArrowheads="1"/>
          </p:cNvPicPr>
          <p:nvPr/>
        </p:nvPicPr>
        <p:blipFill>
          <a:blip r:embed="rId4" cstate="print"/>
          <a:srcRect/>
          <a:stretch>
            <a:fillRect/>
          </a:stretch>
        </p:blipFill>
        <p:spPr bwMode="auto">
          <a:xfrm>
            <a:off x="4579938" y="3619500"/>
            <a:ext cx="4313237" cy="2905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t>What is a Database Management System?</a:t>
            </a:r>
          </a:p>
        </p:txBody>
      </p:sp>
      <p:sp>
        <p:nvSpPr>
          <p:cNvPr id="5123" name="Rectangle 3"/>
          <p:cNvSpPr>
            <a:spLocks noGrp="1" noChangeArrowheads="1"/>
          </p:cNvSpPr>
          <p:nvPr>
            <p:ph idx="1"/>
          </p:nvPr>
        </p:nvSpPr>
        <p:spPr/>
        <p:txBody>
          <a:bodyPr/>
          <a:lstStyle/>
          <a:p>
            <a:r>
              <a:rPr lang="en-US" smtClean="0"/>
              <a:t>A Database Management System (DBMS) is a program that manages a database:</a:t>
            </a:r>
          </a:p>
          <a:p>
            <a:pPr lvl="1"/>
            <a:r>
              <a:rPr lang="en-US" smtClean="0"/>
              <a:t>Supports a high-level access language (e.g. SQL).</a:t>
            </a:r>
          </a:p>
          <a:p>
            <a:pPr lvl="1"/>
            <a:r>
              <a:rPr lang="en-US" smtClean="0"/>
              <a:t>Application describes database accesses using that language.</a:t>
            </a:r>
          </a:p>
          <a:p>
            <a:pPr lvl="1"/>
            <a:r>
              <a:rPr lang="en-US" smtClean="0"/>
              <a:t>DBMS interprets statements of language to perform requested database access.</a:t>
            </a:r>
          </a:p>
          <a:p>
            <a:endParaRPr lang="en-US" smtClean="0"/>
          </a:p>
        </p:txBody>
      </p:sp>
      <p:sp>
        <p:nvSpPr>
          <p:cNvPr id="5124" name="Slide Number Placeholder 5"/>
          <p:cNvSpPr>
            <a:spLocks noGrp="1"/>
          </p:cNvSpPr>
          <p:nvPr>
            <p:ph type="sldNum" sz="quarter" idx="12"/>
          </p:nvPr>
        </p:nvSpPr>
        <p:spPr>
          <a:noFill/>
        </p:spPr>
        <p:txBody>
          <a:bodyPr/>
          <a:lstStyle/>
          <a:p>
            <a:fld id="{EF67B523-938D-4535-ABB9-055B4F3F88DF}"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xfrm>
            <a:off x="685800" y="260350"/>
            <a:ext cx="7772400" cy="1143000"/>
          </a:xfrm>
        </p:spPr>
        <p:txBody>
          <a:bodyPr/>
          <a:lstStyle/>
          <a:p>
            <a:r>
              <a:rPr lang="en-US" altLang="zh-CN" dirty="0" smtClean="0">
                <a:ea typeface="SimSun" pitchFamily="2" charset="-122"/>
              </a:rPr>
              <a:t>Download </a:t>
            </a:r>
            <a:r>
              <a:rPr lang="en-US" altLang="zh-CN" dirty="0" err="1" smtClean="0">
                <a:ea typeface="SimSun" pitchFamily="2" charset="-122"/>
              </a:rPr>
              <a:t>Mysql</a:t>
            </a:r>
            <a:endParaRPr lang="zh-CN" altLang="en-US" dirty="0" smtClean="0">
              <a:ea typeface="SimSun" pitchFamily="2" charset="-122"/>
            </a:endParaRPr>
          </a:p>
        </p:txBody>
      </p:sp>
      <p:sp>
        <p:nvSpPr>
          <p:cNvPr id="7" name="内容占位符 2"/>
          <p:cNvSpPr>
            <a:spLocks noGrp="1"/>
          </p:cNvSpPr>
          <p:nvPr>
            <p:ph idx="1"/>
          </p:nvPr>
        </p:nvSpPr>
        <p:spPr>
          <a:xfrm>
            <a:off x="304800" y="1219200"/>
            <a:ext cx="8610600" cy="5818187"/>
          </a:xfrm>
        </p:spPr>
        <p:txBody>
          <a:bodyPr/>
          <a:lstStyle/>
          <a:p>
            <a:r>
              <a:rPr lang="en-US" altLang="zh-CN" sz="2800" dirty="0" smtClean="0">
                <a:ea typeface="SimSun" pitchFamily="2" charset="-122"/>
              </a:rPr>
              <a:t>Download the </a:t>
            </a:r>
            <a:r>
              <a:rPr lang="en-US" altLang="zh-CN" sz="2800" dirty="0" err="1" smtClean="0">
                <a:ea typeface="SimSun" pitchFamily="2" charset="-122"/>
              </a:rPr>
              <a:t>MySQL</a:t>
            </a:r>
            <a:r>
              <a:rPr lang="en-US" altLang="zh-CN" sz="2800" dirty="0" smtClean="0">
                <a:ea typeface="SimSun" pitchFamily="2" charset="-122"/>
              </a:rPr>
              <a:t> Community </a:t>
            </a:r>
            <a:r>
              <a:rPr lang="en-US" altLang="zh-CN" sz="2800" smtClean="0">
                <a:ea typeface="SimSun" pitchFamily="2" charset="-122"/>
              </a:rPr>
              <a:t>Server 5.7.19 </a:t>
            </a:r>
            <a:r>
              <a:rPr lang="en-US" altLang="zh-CN" sz="2800" dirty="0" smtClean="0">
                <a:ea typeface="SimSun" pitchFamily="2" charset="-122"/>
              </a:rPr>
              <a:t>from </a:t>
            </a:r>
            <a:r>
              <a:rPr lang="en-US" altLang="zh-CN" sz="2800" dirty="0" smtClean="0">
                <a:ea typeface="SimSun" pitchFamily="2" charset="-122"/>
                <a:hlinkClick r:id="rId2"/>
              </a:rPr>
              <a:t>http://dev.mysql.com/downloads/mysql/</a:t>
            </a:r>
            <a:endParaRPr lang="en-US" altLang="zh-CN" sz="2800" dirty="0" smtClean="0">
              <a:ea typeface="SimSun" pitchFamily="2" charset="-122"/>
            </a:endParaRPr>
          </a:p>
          <a:p>
            <a:pPr>
              <a:buNone/>
            </a:pPr>
            <a:r>
              <a:rPr lang="en-US" altLang="zh-CN" sz="2800" dirty="0" smtClean="0">
                <a:ea typeface="SimSun" pitchFamily="2" charset="-122"/>
              </a:rPr>
              <a:t>by selecting the right OS platform</a:t>
            </a:r>
          </a:p>
          <a:p>
            <a:r>
              <a:rPr lang="en-US" altLang="zh-CN" sz="2800" dirty="0" smtClean="0">
                <a:ea typeface="SimSun" pitchFamily="2" charset="-122"/>
              </a:rPr>
              <a:t>A </a:t>
            </a:r>
            <a:r>
              <a:rPr lang="en-US" altLang="zh-CN" sz="2800" dirty="0" err="1" smtClean="0">
                <a:ea typeface="SimSun" pitchFamily="2" charset="-122"/>
              </a:rPr>
              <a:t>youtube</a:t>
            </a:r>
            <a:r>
              <a:rPr lang="en-US" altLang="zh-CN" sz="2800" dirty="0" smtClean="0">
                <a:ea typeface="SimSun" pitchFamily="2" charset="-122"/>
              </a:rPr>
              <a:t> for installing </a:t>
            </a:r>
            <a:r>
              <a:rPr lang="en-US" altLang="zh-CN" sz="2800" dirty="0" err="1" smtClean="0">
                <a:ea typeface="SimSun" pitchFamily="2" charset="-122"/>
              </a:rPr>
              <a:t>mysql</a:t>
            </a:r>
            <a:r>
              <a:rPr lang="en-US" altLang="zh-CN" sz="2800" dirty="0" smtClean="0">
                <a:ea typeface="SimSun" pitchFamily="2" charset="-122"/>
              </a:rPr>
              <a:t>: </a:t>
            </a:r>
            <a:r>
              <a:rPr lang="en-US" altLang="zh-CN" sz="2800" dirty="0" smtClean="0">
                <a:ea typeface="SimSun" pitchFamily="2" charset="-122"/>
                <a:hlinkClick r:id="rId3"/>
              </a:rPr>
              <a:t>https://www.youtube.com/watch?v=iOlJxOkp6sI&amp;spfreload=10</a:t>
            </a:r>
            <a:r>
              <a:rPr lang="en-US" altLang="zh-CN" sz="2800" dirty="0" smtClean="0">
                <a:ea typeface="SimSun" pitchFamily="2" charset="-122"/>
              </a:rPr>
              <a:t>. or https://www.youtube.com/watch?v=WuBcTJnIuzo </a:t>
            </a:r>
          </a:p>
          <a:p>
            <a:r>
              <a:rPr lang="en-US" altLang="zh-CN" sz="2800" dirty="0" smtClean="0">
                <a:ea typeface="SimSun" pitchFamily="2" charset="-122"/>
              </a:rPr>
              <a:t>Remember the password.</a:t>
            </a:r>
          </a:p>
          <a:p>
            <a:r>
              <a:rPr lang="en-US" altLang="zh-CN" sz="2800" dirty="0" smtClean="0">
                <a:ea typeface="SimSun" pitchFamily="2" charset="-122"/>
              </a:rPr>
              <a:t>You can use </a:t>
            </a:r>
            <a:r>
              <a:rPr lang="en-US" altLang="zh-CN" sz="2800" dirty="0" err="1" smtClean="0">
                <a:ea typeface="SimSun" pitchFamily="2" charset="-122"/>
              </a:rPr>
              <a:t>mysql</a:t>
            </a:r>
            <a:r>
              <a:rPr lang="en-US" altLang="zh-CN" sz="2800" dirty="0" smtClean="0">
                <a:ea typeface="SimSun" pitchFamily="2" charset="-122"/>
              </a:rPr>
              <a:t> workbench to manage your connection. http://dev.mysql.com/downloads/workbench/.</a:t>
            </a:r>
          </a:p>
          <a:p>
            <a:endParaRPr lang="en-US" altLang="zh-CN" dirty="0" smtClean="0">
              <a:ea typeface="SimSun" pitchFamily="2" charset="-122"/>
            </a:endParaRPr>
          </a:p>
          <a:p>
            <a:pPr>
              <a:buNone/>
            </a:pPr>
            <a:endParaRPr lang="en-US" altLang="zh-CN" dirty="0" smtClean="0">
              <a:ea typeface="SimSun"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xfrm>
            <a:off x="685800" y="260350"/>
            <a:ext cx="7772400" cy="1143000"/>
          </a:xfrm>
        </p:spPr>
        <p:txBody>
          <a:bodyPr/>
          <a:lstStyle/>
          <a:p>
            <a:r>
              <a:rPr lang="en-US" altLang="zh-CN" dirty="0" smtClean="0">
                <a:ea typeface="SimSun" pitchFamily="2" charset="-122"/>
              </a:rPr>
              <a:t>Download </a:t>
            </a:r>
            <a:r>
              <a:rPr lang="en-US" altLang="zh-CN" dirty="0" err="1" smtClean="0">
                <a:ea typeface="SimSun" pitchFamily="2" charset="-122"/>
              </a:rPr>
              <a:t>Mysql</a:t>
            </a:r>
            <a:r>
              <a:rPr lang="en-US" altLang="zh-CN" dirty="0" smtClean="0">
                <a:ea typeface="SimSun" pitchFamily="2" charset="-122"/>
              </a:rPr>
              <a:t> for Windows</a:t>
            </a:r>
            <a:endParaRPr lang="zh-CN" altLang="en-US" dirty="0" smtClean="0">
              <a:ea typeface="SimSun" pitchFamily="2" charset="-122"/>
            </a:endParaRPr>
          </a:p>
        </p:txBody>
      </p:sp>
      <p:sp>
        <p:nvSpPr>
          <p:cNvPr id="7" name="内容占位符 2"/>
          <p:cNvSpPr>
            <a:spLocks noGrp="1"/>
          </p:cNvSpPr>
          <p:nvPr>
            <p:ph idx="1"/>
          </p:nvPr>
        </p:nvSpPr>
        <p:spPr>
          <a:xfrm>
            <a:off x="304800" y="1219200"/>
            <a:ext cx="8610600" cy="5818187"/>
          </a:xfrm>
        </p:spPr>
        <p:txBody>
          <a:bodyPr/>
          <a:lstStyle/>
          <a:p>
            <a:endParaRPr lang="en-US" altLang="zh-CN" dirty="0" smtClean="0">
              <a:ea typeface="SimSun" pitchFamily="2" charset="-122"/>
            </a:endParaRPr>
          </a:p>
          <a:p>
            <a:pPr>
              <a:buNone/>
            </a:pPr>
            <a:endParaRPr lang="en-US" altLang="zh-CN" dirty="0" smtClean="0">
              <a:ea typeface="SimSun" pitchFamily="2" charset="-122"/>
            </a:endParaRPr>
          </a:p>
        </p:txBody>
      </p:sp>
      <p:sp>
        <p:nvSpPr>
          <p:cNvPr id="4" name="TextBox 3"/>
          <p:cNvSpPr txBox="1"/>
          <p:nvPr/>
        </p:nvSpPr>
        <p:spPr>
          <a:xfrm>
            <a:off x="533400" y="1676400"/>
            <a:ext cx="8077200" cy="3046988"/>
          </a:xfrm>
          <a:prstGeom prst="rect">
            <a:avLst/>
          </a:prstGeom>
          <a:noFill/>
        </p:spPr>
        <p:txBody>
          <a:bodyPr wrap="square" rtlCol="0">
            <a:spAutoFit/>
          </a:bodyPr>
          <a:lstStyle/>
          <a:p>
            <a:r>
              <a:rPr lang="en-US" dirty="0" smtClean="0"/>
              <a:t>You can download the windows version from the below website: https://dev.mysql.com/downloads/installer/.  </a:t>
            </a:r>
          </a:p>
          <a:p>
            <a:endParaRPr lang="en-US" dirty="0" smtClean="0"/>
          </a:p>
          <a:p>
            <a:r>
              <a:rPr lang="en-US" dirty="0" smtClean="0"/>
              <a:t>You can download the .</a:t>
            </a:r>
            <a:r>
              <a:rPr lang="en-US" dirty="0" err="1" smtClean="0"/>
              <a:t>msi</a:t>
            </a:r>
            <a:r>
              <a:rPr lang="en-US" dirty="0" smtClean="0"/>
              <a:t> file and double click to run the installation process.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685800" y="260350"/>
            <a:ext cx="7772400" cy="1143000"/>
          </a:xfrm>
        </p:spPr>
        <p:txBody>
          <a:bodyPr/>
          <a:lstStyle/>
          <a:p>
            <a:r>
              <a:rPr lang="en-US" altLang="zh-CN" dirty="0" smtClean="0">
                <a:ea typeface="SimSun" pitchFamily="2" charset="-122"/>
              </a:rPr>
              <a:t>Try Example 1</a:t>
            </a:r>
            <a:endParaRPr lang="zh-CN" altLang="en-US" dirty="0" smtClean="0">
              <a:ea typeface="SimSun" pitchFamily="2" charset="-122"/>
            </a:endParaRPr>
          </a:p>
        </p:txBody>
      </p:sp>
      <p:sp>
        <p:nvSpPr>
          <p:cNvPr id="3" name="内容占位符 2"/>
          <p:cNvSpPr>
            <a:spLocks noGrp="1"/>
          </p:cNvSpPr>
          <p:nvPr>
            <p:ph idx="1"/>
          </p:nvPr>
        </p:nvSpPr>
        <p:spPr>
          <a:xfrm>
            <a:off x="0" y="1295400"/>
            <a:ext cx="9144000" cy="4540250"/>
          </a:xfrm>
        </p:spPr>
        <p:txBody>
          <a:bodyPr/>
          <a:lstStyle/>
          <a:p>
            <a:pPr>
              <a:buFontTx/>
              <a:buNone/>
            </a:pPr>
            <a:r>
              <a:rPr lang="en-US" altLang="zh-CN" sz="2400" dirty="0" smtClean="0">
                <a:solidFill>
                  <a:srgbClr val="0000FF"/>
                </a:solidFill>
                <a:latin typeface="Arial Unicode MS" pitchFamily="34" charset="-122"/>
                <a:ea typeface="Arial Unicode MS" pitchFamily="34" charset="-122"/>
                <a:cs typeface="Arial Unicode MS" pitchFamily="34" charset="-122"/>
              </a:rPr>
              <a:t>show databases; </a:t>
            </a:r>
          </a:p>
          <a:p>
            <a:pPr>
              <a:buFontTx/>
              <a:buNone/>
            </a:pPr>
            <a:r>
              <a:rPr lang="en-US" altLang="zh-CN" sz="2400" dirty="0" smtClean="0">
                <a:solidFill>
                  <a:srgbClr val="0000FF"/>
                </a:solidFill>
                <a:latin typeface="Arial Unicode MS" pitchFamily="34" charset="-122"/>
                <a:ea typeface="Arial Unicode MS" pitchFamily="34" charset="-122"/>
                <a:cs typeface="Arial Unicode MS" pitchFamily="34" charset="-122"/>
              </a:rPr>
              <a:t>CREATE database test;</a:t>
            </a:r>
          </a:p>
          <a:p>
            <a:pPr>
              <a:buFontTx/>
              <a:buNone/>
            </a:pPr>
            <a:r>
              <a:rPr lang="en-US" altLang="zh-CN" sz="2400" dirty="0" smtClean="0">
                <a:solidFill>
                  <a:srgbClr val="0000FF"/>
                </a:solidFill>
                <a:latin typeface="Arial Unicode MS" pitchFamily="34" charset="-122"/>
                <a:ea typeface="Arial Unicode MS" pitchFamily="34" charset="-122"/>
                <a:cs typeface="Arial Unicode MS" pitchFamily="34" charset="-122"/>
              </a:rPr>
              <a:t>use test;</a:t>
            </a:r>
          </a:p>
          <a:p>
            <a:pPr>
              <a:buFontTx/>
              <a:buNone/>
            </a:pPr>
            <a:r>
              <a:rPr lang="en-US" altLang="zh-CN" sz="2400" dirty="0" smtClean="0">
                <a:solidFill>
                  <a:srgbClr val="0000FF"/>
                </a:solidFill>
                <a:latin typeface="Arial Unicode MS" pitchFamily="34" charset="-122"/>
                <a:ea typeface="Arial Unicode MS" pitchFamily="34" charset="-122"/>
                <a:cs typeface="Arial Unicode MS" pitchFamily="34" charset="-122"/>
              </a:rPr>
              <a:t>CREATE TABLE member ( </a:t>
            </a:r>
            <a:br>
              <a:rPr lang="en-US" altLang="zh-CN" sz="2400" dirty="0" smtClean="0">
                <a:solidFill>
                  <a:srgbClr val="0000FF"/>
                </a:solidFill>
                <a:latin typeface="Arial Unicode MS" pitchFamily="34" charset="-122"/>
                <a:ea typeface="Arial Unicode MS" pitchFamily="34" charset="-122"/>
                <a:cs typeface="Arial Unicode MS" pitchFamily="34" charset="-122"/>
              </a:rPr>
            </a:br>
            <a:r>
              <a:rPr lang="en-US" altLang="zh-CN" sz="2400" dirty="0" smtClean="0">
                <a:solidFill>
                  <a:srgbClr val="0000FF"/>
                </a:solidFill>
                <a:latin typeface="Arial Unicode MS" pitchFamily="34" charset="-122"/>
                <a:ea typeface="Arial Unicode MS" pitchFamily="34" charset="-122"/>
                <a:cs typeface="Arial Unicode MS" pitchFamily="34" charset="-122"/>
              </a:rPr>
              <a:t>            name </a:t>
            </a:r>
            <a:r>
              <a:rPr lang="en-US" altLang="zh-CN" sz="2400" dirty="0" err="1" smtClean="0">
                <a:solidFill>
                  <a:srgbClr val="0000FF"/>
                </a:solidFill>
                <a:latin typeface="Arial Unicode MS" pitchFamily="34" charset="-122"/>
                <a:ea typeface="Arial Unicode MS" pitchFamily="34" charset="-122"/>
                <a:cs typeface="Arial Unicode MS" pitchFamily="34" charset="-122"/>
              </a:rPr>
              <a:t>varchar</a:t>
            </a:r>
            <a:r>
              <a:rPr lang="en-US" altLang="zh-CN" sz="2400" dirty="0" smtClean="0">
                <a:solidFill>
                  <a:srgbClr val="0000FF"/>
                </a:solidFill>
                <a:latin typeface="Arial Unicode MS" pitchFamily="34" charset="-122"/>
                <a:ea typeface="Arial Unicode MS" pitchFamily="34" charset="-122"/>
                <a:cs typeface="Arial Unicode MS" pitchFamily="34" charset="-122"/>
              </a:rPr>
              <a:t>(50), </a:t>
            </a:r>
          </a:p>
          <a:p>
            <a:pPr>
              <a:buFontTx/>
              <a:buNone/>
            </a:pPr>
            <a:r>
              <a:rPr lang="en-US" altLang="zh-CN" sz="2400" dirty="0" smtClean="0">
                <a:solidFill>
                  <a:srgbClr val="0000FF"/>
                </a:solidFill>
                <a:latin typeface="Arial Unicode MS" pitchFamily="34" charset="-122"/>
                <a:ea typeface="Arial Unicode MS" pitchFamily="34" charset="-122"/>
                <a:cs typeface="Arial Unicode MS" pitchFamily="34" charset="-122"/>
              </a:rPr>
              <a:t>                email </a:t>
            </a:r>
            <a:r>
              <a:rPr lang="en-US" altLang="zh-CN" sz="2400" dirty="0" err="1" smtClean="0">
                <a:solidFill>
                  <a:srgbClr val="0000FF"/>
                </a:solidFill>
                <a:latin typeface="Arial Unicode MS" pitchFamily="34" charset="-122"/>
                <a:ea typeface="Arial Unicode MS" pitchFamily="34" charset="-122"/>
                <a:cs typeface="Arial Unicode MS" pitchFamily="34" charset="-122"/>
              </a:rPr>
              <a:t>varchar</a:t>
            </a:r>
            <a:r>
              <a:rPr lang="en-US" altLang="zh-CN" sz="2400" dirty="0" smtClean="0">
                <a:solidFill>
                  <a:srgbClr val="0000FF"/>
                </a:solidFill>
                <a:latin typeface="Arial Unicode MS" pitchFamily="34" charset="-122"/>
                <a:ea typeface="Arial Unicode MS" pitchFamily="34" charset="-122"/>
                <a:cs typeface="Arial Unicode MS" pitchFamily="34" charset="-122"/>
              </a:rPr>
              <a:t>(100),</a:t>
            </a:r>
          </a:p>
          <a:p>
            <a:pPr>
              <a:buFontTx/>
              <a:buNone/>
            </a:pPr>
            <a:r>
              <a:rPr lang="en-US" altLang="zh-CN" sz="2400" dirty="0" smtClean="0">
                <a:solidFill>
                  <a:srgbClr val="0000FF"/>
                </a:solidFill>
                <a:latin typeface="Arial Unicode MS" pitchFamily="34" charset="-122"/>
                <a:ea typeface="Arial Unicode MS" pitchFamily="34" charset="-122"/>
                <a:cs typeface="Arial Unicode MS" pitchFamily="34" charset="-122"/>
              </a:rPr>
              <a:t>                country </a:t>
            </a:r>
            <a:r>
              <a:rPr lang="en-US" altLang="zh-CN" sz="2400" dirty="0" err="1" smtClean="0">
                <a:solidFill>
                  <a:srgbClr val="0000FF"/>
                </a:solidFill>
                <a:latin typeface="Arial Unicode MS" pitchFamily="34" charset="-122"/>
                <a:ea typeface="Arial Unicode MS" pitchFamily="34" charset="-122"/>
                <a:cs typeface="Arial Unicode MS" pitchFamily="34" charset="-122"/>
              </a:rPr>
              <a:t>varchar</a:t>
            </a:r>
            <a:r>
              <a:rPr lang="en-US" altLang="zh-CN" sz="2400" dirty="0" smtClean="0">
                <a:solidFill>
                  <a:srgbClr val="0000FF"/>
                </a:solidFill>
                <a:latin typeface="Arial Unicode MS" pitchFamily="34" charset="-122"/>
                <a:ea typeface="Arial Unicode MS" pitchFamily="34" charset="-122"/>
                <a:cs typeface="Arial Unicode MS" pitchFamily="34" charset="-122"/>
              </a:rPr>
              <a:t>(50), </a:t>
            </a:r>
            <a:br>
              <a:rPr lang="en-US" altLang="zh-CN" sz="2400" dirty="0" smtClean="0">
                <a:solidFill>
                  <a:srgbClr val="0000FF"/>
                </a:solidFill>
                <a:latin typeface="Arial Unicode MS" pitchFamily="34" charset="-122"/>
                <a:ea typeface="Arial Unicode MS" pitchFamily="34" charset="-122"/>
                <a:cs typeface="Arial Unicode MS" pitchFamily="34" charset="-122"/>
              </a:rPr>
            </a:br>
            <a:r>
              <a:rPr lang="en-US" altLang="zh-CN" sz="2400" dirty="0" smtClean="0">
                <a:solidFill>
                  <a:srgbClr val="0000FF"/>
                </a:solidFill>
                <a:latin typeface="Arial Unicode MS" pitchFamily="34" charset="-122"/>
                <a:ea typeface="Arial Unicode MS" pitchFamily="34" charset="-122"/>
                <a:cs typeface="Arial Unicode MS" pitchFamily="34" charset="-122"/>
              </a:rPr>
              <a:t>            PRIMARY KEY (name));</a:t>
            </a:r>
          </a:p>
          <a:p>
            <a:pPr>
              <a:buFontTx/>
              <a:buNone/>
            </a:pPr>
            <a:endParaRPr lang="en-US" altLang="zh-CN" sz="2400" dirty="0" smtClean="0">
              <a:solidFill>
                <a:srgbClr val="0000FF"/>
              </a:solidFill>
              <a:latin typeface="Arial Unicode MS" pitchFamily="34" charset="-122"/>
              <a:ea typeface="Arial Unicode MS" pitchFamily="34" charset="-122"/>
              <a:cs typeface="Arial Unicode MS" pitchFamily="34" charset="-122"/>
            </a:endParaRPr>
          </a:p>
          <a:p>
            <a:pPr>
              <a:buFontTx/>
              <a:buNone/>
            </a:pPr>
            <a:r>
              <a:rPr lang="en-US" altLang="zh-CN" sz="2400" dirty="0" smtClean="0">
                <a:solidFill>
                  <a:srgbClr val="0000FF"/>
                </a:solidFill>
                <a:latin typeface="Arial Unicode MS" pitchFamily="34" charset="-122"/>
                <a:ea typeface="Arial Unicode MS" pitchFamily="34" charset="-122"/>
                <a:cs typeface="Arial Unicode MS" pitchFamily="34" charset="-122"/>
              </a:rPr>
              <a:t>INSERT INTO member  VALUES ('Smith‘, ‘smith@gmail.com’, ‘USA’);</a:t>
            </a:r>
          </a:p>
          <a:p>
            <a:pPr>
              <a:buFontTx/>
              <a:buNone/>
            </a:pPr>
            <a:r>
              <a:rPr lang="en-US" altLang="zh-CN" sz="2800" dirty="0" smtClean="0">
                <a:solidFill>
                  <a:srgbClr val="0000FF"/>
                </a:solidFill>
                <a:latin typeface="Arial Unicode MS" pitchFamily="34" charset="-122"/>
                <a:ea typeface="Arial Unicode MS" pitchFamily="34" charset="-122"/>
                <a:cs typeface="Arial Unicode MS" pitchFamily="34" charset="-122"/>
              </a:rPr>
              <a:t>SELECT * from member;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685800" y="260350"/>
            <a:ext cx="7772400" cy="1143000"/>
          </a:xfrm>
        </p:spPr>
        <p:txBody>
          <a:bodyPr/>
          <a:lstStyle/>
          <a:p>
            <a:r>
              <a:rPr lang="en-US" altLang="zh-CN" dirty="0" smtClean="0">
                <a:ea typeface="SimSun" pitchFamily="2" charset="-122"/>
              </a:rPr>
              <a:t>Try Example 2</a:t>
            </a:r>
            <a:endParaRPr lang="zh-CN" altLang="en-US" dirty="0" smtClean="0">
              <a:ea typeface="SimSun" pitchFamily="2" charset="-122"/>
            </a:endParaRPr>
          </a:p>
        </p:txBody>
      </p:sp>
      <p:sp>
        <p:nvSpPr>
          <p:cNvPr id="3" name="内容占位符 2"/>
          <p:cNvSpPr>
            <a:spLocks noGrp="1"/>
          </p:cNvSpPr>
          <p:nvPr>
            <p:ph idx="1"/>
          </p:nvPr>
        </p:nvSpPr>
        <p:spPr>
          <a:xfrm>
            <a:off x="0" y="1295400"/>
            <a:ext cx="8686800" cy="4540250"/>
          </a:xfrm>
        </p:spPr>
        <p:txBody>
          <a:bodyPr/>
          <a:lstStyle/>
          <a:p>
            <a:pPr>
              <a:buFontTx/>
              <a:buNone/>
            </a:pPr>
            <a:r>
              <a:rPr lang="en-US" altLang="zh-CN" sz="2400" dirty="0" smtClean="0">
                <a:solidFill>
                  <a:srgbClr val="0000FF"/>
                </a:solidFill>
                <a:latin typeface="Arial Unicode MS" pitchFamily="34" charset="-122"/>
                <a:ea typeface="Arial Unicode MS" pitchFamily="34" charset="-122"/>
                <a:cs typeface="Arial Unicode MS" pitchFamily="34" charset="-122"/>
              </a:rPr>
              <a:t>CREATE TABLE employee ( </a:t>
            </a:r>
            <a:br>
              <a:rPr lang="en-US" altLang="zh-CN" sz="2400" dirty="0" smtClean="0">
                <a:solidFill>
                  <a:srgbClr val="0000FF"/>
                </a:solidFill>
                <a:latin typeface="Arial Unicode MS" pitchFamily="34" charset="-122"/>
                <a:ea typeface="Arial Unicode MS" pitchFamily="34" charset="-122"/>
                <a:cs typeface="Arial Unicode MS" pitchFamily="34" charset="-122"/>
              </a:rPr>
            </a:br>
            <a:r>
              <a:rPr lang="en-US" altLang="zh-CN"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err="1" smtClean="0">
                <a:solidFill>
                  <a:srgbClr val="0000FF"/>
                </a:solidFill>
                <a:latin typeface="Arial Unicode MS" pitchFamily="34" charset="-122"/>
                <a:ea typeface="Arial Unicode MS" pitchFamily="34" charset="-122"/>
                <a:cs typeface="Arial Unicode MS" pitchFamily="34" charset="-122"/>
              </a:rPr>
              <a:t>empID</a:t>
            </a:r>
            <a:r>
              <a:rPr lang="en-US" altLang="zh-CN"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err="1" smtClean="0">
                <a:solidFill>
                  <a:srgbClr val="0000FF"/>
                </a:solidFill>
                <a:latin typeface="Arial Unicode MS" pitchFamily="34" charset="-122"/>
                <a:ea typeface="Arial Unicode MS" pitchFamily="34" charset="-122"/>
                <a:cs typeface="Arial Unicode MS" pitchFamily="34" charset="-122"/>
              </a:rPr>
              <a:t>int</a:t>
            </a:r>
            <a:r>
              <a:rPr lang="en-US" altLang="zh-CN" sz="2400" dirty="0" smtClean="0">
                <a:solidFill>
                  <a:srgbClr val="0000FF"/>
                </a:solidFill>
                <a:latin typeface="Arial Unicode MS" pitchFamily="34" charset="-122"/>
                <a:ea typeface="Arial Unicode MS" pitchFamily="34" charset="-122"/>
                <a:cs typeface="Arial Unicode MS" pitchFamily="34" charset="-122"/>
              </a:rPr>
              <a:t>(11) NOT NULL  AUTO_INCREMENT, </a:t>
            </a:r>
            <a:br>
              <a:rPr lang="en-US" altLang="zh-CN" sz="2400" dirty="0" smtClean="0">
                <a:solidFill>
                  <a:srgbClr val="0000FF"/>
                </a:solidFill>
                <a:latin typeface="Arial Unicode MS" pitchFamily="34" charset="-122"/>
                <a:ea typeface="Arial Unicode MS" pitchFamily="34" charset="-122"/>
                <a:cs typeface="Arial Unicode MS" pitchFamily="34" charset="-122"/>
              </a:rPr>
            </a:br>
            <a:r>
              <a:rPr lang="en-US" altLang="zh-CN"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err="1" smtClean="0">
                <a:solidFill>
                  <a:srgbClr val="0000FF"/>
                </a:solidFill>
                <a:latin typeface="Arial Unicode MS" pitchFamily="34" charset="-122"/>
                <a:ea typeface="Arial Unicode MS" pitchFamily="34" charset="-122"/>
                <a:cs typeface="Arial Unicode MS" pitchFamily="34" charset="-122"/>
              </a:rPr>
              <a:t>firstName</a:t>
            </a:r>
            <a:r>
              <a:rPr lang="en-US" altLang="zh-CN"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err="1" smtClean="0">
                <a:solidFill>
                  <a:srgbClr val="0000FF"/>
                </a:solidFill>
                <a:latin typeface="Arial Unicode MS" pitchFamily="34" charset="-122"/>
                <a:ea typeface="Arial Unicode MS" pitchFamily="34" charset="-122"/>
                <a:cs typeface="Arial Unicode MS" pitchFamily="34" charset="-122"/>
              </a:rPr>
              <a:t>varchar</a:t>
            </a:r>
            <a:r>
              <a:rPr lang="en-US" altLang="zh-CN" sz="2400" dirty="0" smtClean="0">
                <a:solidFill>
                  <a:srgbClr val="0000FF"/>
                </a:solidFill>
                <a:latin typeface="Arial Unicode MS" pitchFamily="34" charset="-122"/>
                <a:ea typeface="Arial Unicode MS" pitchFamily="34" charset="-122"/>
                <a:cs typeface="Arial Unicode MS" pitchFamily="34" charset="-122"/>
              </a:rPr>
              <a:t>(100) DEFAULT NULL, </a:t>
            </a:r>
            <a:br>
              <a:rPr lang="en-US" altLang="zh-CN" sz="2400" dirty="0" smtClean="0">
                <a:solidFill>
                  <a:srgbClr val="0000FF"/>
                </a:solidFill>
                <a:latin typeface="Arial Unicode MS" pitchFamily="34" charset="-122"/>
                <a:ea typeface="Arial Unicode MS" pitchFamily="34" charset="-122"/>
                <a:cs typeface="Arial Unicode MS" pitchFamily="34" charset="-122"/>
              </a:rPr>
            </a:br>
            <a:r>
              <a:rPr lang="en-US" altLang="zh-CN" sz="2400" dirty="0" smtClean="0">
                <a:solidFill>
                  <a:srgbClr val="0000FF"/>
                </a:solidFill>
                <a:latin typeface="Arial Unicode MS" pitchFamily="34" charset="-122"/>
                <a:ea typeface="Arial Unicode MS" pitchFamily="34" charset="-122"/>
                <a:cs typeface="Arial Unicode MS" pitchFamily="34" charset="-122"/>
              </a:rPr>
              <a:t>            PRIMARY KEY (</a:t>
            </a:r>
            <a:r>
              <a:rPr lang="en-US" altLang="zh-CN" sz="2400" dirty="0" err="1" smtClean="0">
                <a:solidFill>
                  <a:srgbClr val="0000FF"/>
                </a:solidFill>
                <a:latin typeface="Arial Unicode MS" pitchFamily="34" charset="-122"/>
                <a:ea typeface="Arial Unicode MS" pitchFamily="34" charset="-122"/>
                <a:cs typeface="Arial Unicode MS" pitchFamily="34" charset="-122"/>
              </a:rPr>
              <a:t>empID</a:t>
            </a:r>
            <a:r>
              <a:rPr lang="en-US" altLang="zh-CN" sz="2400" dirty="0" smtClean="0">
                <a:solidFill>
                  <a:srgbClr val="0000FF"/>
                </a:solidFill>
                <a:latin typeface="Arial Unicode MS" pitchFamily="34" charset="-122"/>
                <a:ea typeface="Arial Unicode MS" pitchFamily="34" charset="-122"/>
                <a:cs typeface="Arial Unicode MS" pitchFamily="34" charset="-122"/>
              </a:rPr>
              <a:t>));</a:t>
            </a:r>
          </a:p>
          <a:p>
            <a:pPr>
              <a:buFontTx/>
              <a:buNone/>
            </a:pPr>
            <a:endParaRPr lang="en-US" altLang="zh-CN" sz="2400" dirty="0" smtClean="0">
              <a:solidFill>
                <a:srgbClr val="0000FF"/>
              </a:solidFill>
              <a:latin typeface="Arial Unicode MS" pitchFamily="34" charset="-122"/>
              <a:ea typeface="Arial Unicode MS" pitchFamily="34" charset="-122"/>
              <a:cs typeface="Arial Unicode MS" pitchFamily="34" charset="-122"/>
            </a:endParaRPr>
          </a:p>
          <a:p>
            <a:pPr>
              <a:buFontTx/>
              <a:buNone/>
            </a:pPr>
            <a:r>
              <a:rPr lang="en-US" altLang="zh-CN" sz="2400" dirty="0" smtClean="0">
                <a:solidFill>
                  <a:srgbClr val="0000FF"/>
                </a:solidFill>
                <a:latin typeface="Arial Unicode MS" pitchFamily="34" charset="-122"/>
                <a:ea typeface="Arial Unicode MS" pitchFamily="34" charset="-122"/>
                <a:cs typeface="Arial Unicode MS" pitchFamily="34" charset="-122"/>
              </a:rPr>
              <a:t>INSERT INTO employee( </a:t>
            </a:r>
            <a:r>
              <a:rPr lang="en-US" altLang="zh-CN" sz="2400" dirty="0" err="1" smtClean="0">
                <a:solidFill>
                  <a:srgbClr val="0000FF"/>
                </a:solidFill>
                <a:latin typeface="Arial Unicode MS" pitchFamily="34" charset="-122"/>
                <a:ea typeface="Arial Unicode MS" pitchFamily="34" charset="-122"/>
                <a:cs typeface="Arial Unicode MS" pitchFamily="34" charset="-122"/>
              </a:rPr>
              <a:t>firstName</a:t>
            </a:r>
            <a:r>
              <a:rPr lang="en-US" altLang="zh-CN" sz="2400" dirty="0" smtClean="0">
                <a:solidFill>
                  <a:srgbClr val="0000FF"/>
                </a:solidFill>
                <a:latin typeface="Arial Unicode MS" pitchFamily="34" charset="-122"/>
                <a:ea typeface="Arial Unicode MS" pitchFamily="34" charset="-122"/>
                <a:cs typeface="Arial Unicode MS" pitchFamily="34" charset="-122"/>
              </a:rPr>
              <a:t>)   VALUES ('Smith');</a:t>
            </a:r>
          </a:p>
          <a:p>
            <a:pPr>
              <a:buFontTx/>
              <a:buNone/>
            </a:pPr>
            <a:r>
              <a:rPr lang="en-US" altLang="zh-CN" sz="2800" dirty="0" smtClean="0">
                <a:solidFill>
                  <a:srgbClr val="0000FF"/>
                </a:solidFill>
                <a:latin typeface="Arial Unicode MS" pitchFamily="34" charset="-122"/>
                <a:ea typeface="Arial Unicode MS" pitchFamily="34" charset="-122"/>
                <a:cs typeface="Arial Unicode MS" pitchFamily="34" charset="-122"/>
              </a:rPr>
              <a:t>SELECT * from employee;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685800" y="260350"/>
            <a:ext cx="7772400" cy="1143000"/>
          </a:xfrm>
        </p:spPr>
        <p:txBody>
          <a:bodyPr/>
          <a:lstStyle/>
          <a:p>
            <a:r>
              <a:rPr lang="en-US" altLang="zh-CN" smtClean="0">
                <a:ea typeface="SimSun" pitchFamily="2" charset="-122"/>
              </a:rPr>
              <a:t>Some Notes</a:t>
            </a:r>
            <a:endParaRPr lang="zh-CN" altLang="en-US" smtClean="0">
              <a:ea typeface="SimSun" pitchFamily="2" charset="-122"/>
            </a:endParaRPr>
          </a:p>
        </p:txBody>
      </p:sp>
      <p:sp>
        <p:nvSpPr>
          <p:cNvPr id="3" name="内容占位符 2"/>
          <p:cNvSpPr>
            <a:spLocks noGrp="1"/>
          </p:cNvSpPr>
          <p:nvPr>
            <p:ph idx="1"/>
          </p:nvPr>
        </p:nvSpPr>
        <p:spPr>
          <a:xfrm>
            <a:off x="685800" y="1268413"/>
            <a:ext cx="7772400" cy="4540250"/>
          </a:xfrm>
        </p:spPr>
        <p:txBody>
          <a:bodyPr/>
          <a:lstStyle/>
          <a:p>
            <a:pPr>
              <a:defRPr/>
            </a:pPr>
            <a:r>
              <a:rPr lang="en-US" altLang="zh-CN" dirty="0" smtClean="0">
                <a:latin typeface="+mj-lt"/>
                <a:ea typeface="Arial Unicode MS" pitchFamily="34" charset="-122"/>
                <a:cs typeface="Arial Unicode MS" pitchFamily="34" charset="-122"/>
              </a:rPr>
              <a:t>Always end with ‘</a:t>
            </a:r>
            <a:r>
              <a:rPr lang="en-US" altLang="zh-CN" b="1" dirty="0" smtClean="0">
                <a:solidFill>
                  <a:srgbClr val="0000FF"/>
                </a:solidFill>
                <a:latin typeface="+mj-lt"/>
                <a:ea typeface="Arial Unicode MS" pitchFamily="34" charset="-122"/>
                <a:cs typeface="Arial Unicode MS" pitchFamily="34" charset="-122"/>
              </a:rPr>
              <a:t>;</a:t>
            </a:r>
            <a:r>
              <a:rPr lang="en-US" altLang="zh-CN" dirty="0" smtClean="0">
                <a:latin typeface="+mj-lt"/>
                <a:ea typeface="Arial Unicode MS" pitchFamily="34" charset="-122"/>
                <a:cs typeface="Arial Unicode MS" pitchFamily="34" charset="-122"/>
              </a:rPr>
              <a:t>’</a:t>
            </a:r>
          </a:p>
          <a:p>
            <a:pPr>
              <a:defRPr/>
            </a:pPr>
            <a:r>
              <a:rPr lang="en-US" altLang="zh-CN" dirty="0" smtClean="0">
                <a:latin typeface="+mj-lt"/>
                <a:ea typeface="Arial Unicode MS" pitchFamily="34" charset="-122"/>
                <a:cs typeface="Arial Unicode MS" pitchFamily="34" charset="-122"/>
              </a:rPr>
              <a:t>If a column name is repeated, you can get an error message.</a:t>
            </a:r>
          </a:p>
          <a:p>
            <a:pPr>
              <a:defRPr/>
            </a:pPr>
            <a:r>
              <a:rPr lang="en-US" altLang="zh-CN" dirty="0" err="1" smtClean="0">
                <a:latin typeface="+mj-lt"/>
                <a:ea typeface="Arial Unicode MS" pitchFamily="34" charset="-122"/>
                <a:cs typeface="Arial Unicode MS" pitchFamily="34" charset="-122"/>
              </a:rPr>
              <a:t>Mysql</a:t>
            </a:r>
            <a:r>
              <a:rPr lang="en-US" altLang="zh-CN" dirty="0" smtClean="0">
                <a:latin typeface="+mj-lt"/>
                <a:ea typeface="Arial Unicode MS" pitchFamily="34" charset="-122"/>
                <a:cs typeface="Arial Unicode MS" pitchFamily="34" charset="-122"/>
              </a:rPr>
              <a:t> codes are not case sensitive, but the values in any quotation marks are.</a:t>
            </a:r>
          </a:p>
          <a:p>
            <a:pPr>
              <a:buFontTx/>
              <a:buNone/>
              <a:defRPr/>
            </a:pPr>
            <a:endParaRPr lang="en-US" altLang="zh-CN" sz="2800" dirty="0" smtClean="0">
              <a:solidFill>
                <a:srgbClr val="0000FF"/>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685800" y="260350"/>
            <a:ext cx="7772400" cy="1143000"/>
          </a:xfrm>
        </p:spPr>
        <p:txBody>
          <a:bodyPr/>
          <a:lstStyle/>
          <a:p>
            <a:r>
              <a:rPr lang="en-US" altLang="zh-CN" dirty="0" smtClean="0">
                <a:ea typeface="SimSun" pitchFamily="2" charset="-122"/>
              </a:rPr>
              <a:t>An email from a student</a:t>
            </a:r>
            <a:endParaRPr lang="zh-CN" altLang="en-US" dirty="0" smtClean="0">
              <a:ea typeface="SimSun" pitchFamily="2" charset="-122"/>
            </a:endParaRPr>
          </a:p>
        </p:txBody>
      </p:sp>
      <p:pic>
        <p:nvPicPr>
          <p:cNvPr id="1026" name="Picture 2"/>
          <p:cNvPicPr>
            <a:picLocks noChangeAspect="1" noChangeArrowheads="1"/>
          </p:cNvPicPr>
          <p:nvPr/>
        </p:nvPicPr>
        <p:blipFill>
          <a:blip r:embed="rId2" cstate="print"/>
          <a:srcRect/>
          <a:stretch>
            <a:fillRect/>
          </a:stretch>
        </p:blipFill>
        <p:spPr bwMode="auto">
          <a:xfrm>
            <a:off x="762000" y="1524000"/>
            <a:ext cx="8095138" cy="454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Future Exercises</a:t>
            </a:r>
          </a:p>
        </p:txBody>
      </p:sp>
      <p:sp>
        <p:nvSpPr>
          <p:cNvPr id="22531" name="Content Placeholder 2"/>
          <p:cNvSpPr>
            <a:spLocks noGrp="1"/>
          </p:cNvSpPr>
          <p:nvPr>
            <p:ph idx="1"/>
          </p:nvPr>
        </p:nvSpPr>
        <p:spPr/>
        <p:txBody>
          <a:bodyPr/>
          <a:lstStyle/>
          <a:p>
            <a:r>
              <a:rPr lang="en-US" dirty="0" smtClean="0">
                <a:solidFill>
                  <a:srgbClr val="FF0000"/>
                </a:solidFill>
              </a:rPr>
              <a:t>All future exercises should use the </a:t>
            </a:r>
            <a:r>
              <a:rPr lang="en-US" dirty="0" err="1" smtClean="0">
                <a:solidFill>
                  <a:srgbClr val="FF0000"/>
                </a:solidFill>
              </a:rPr>
              <a:t>MySQL</a:t>
            </a:r>
            <a:r>
              <a:rPr lang="en-US" dirty="0" smtClean="0">
                <a:solidFill>
                  <a:srgbClr val="FF0000"/>
                </a:solidFill>
              </a:rPr>
              <a:t> installed on your PC. So it is critical to understand how to install and run </a:t>
            </a:r>
            <a:r>
              <a:rPr lang="en-US" dirty="0" err="1" smtClean="0">
                <a:solidFill>
                  <a:srgbClr val="FF0000"/>
                </a:solidFill>
              </a:rPr>
              <a:t>MySQL</a:t>
            </a:r>
            <a:r>
              <a:rPr lang="en-US" dirty="0" smtClean="0">
                <a:solidFill>
                  <a:srgbClr val="FF0000"/>
                </a:solidFill>
              </a:rPr>
              <a:t> locally;</a:t>
            </a:r>
          </a:p>
          <a:p>
            <a:r>
              <a:rPr lang="en-US" dirty="0" smtClean="0">
                <a:solidFill>
                  <a:srgbClr val="FF0000"/>
                </a:solidFill>
              </a:rPr>
              <a:t>All future exercises and course projects will be based on Java, so it is critical to be familiar with Java. If you are not familiar with Java, please talk to me personally. </a:t>
            </a:r>
          </a:p>
        </p:txBody>
      </p:sp>
      <p:sp>
        <p:nvSpPr>
          <p:cNvPr id="22532" name="Slide Number Placeholder 3"/>
          <p:cNvSpPr>
            <a:spLocks noGrp="1"/>
          </p:cNvSpPr>
          <p:nvPr>
            <p:ph type="sldNum" sz="quarter" idx="12"/>
          </p:nvPr>
        </p:nvSpPr>
        <p:spPr>
          <a:noFill/>
        </p:spPr>
        <p:txBody>
          <a:bodyPr/>
          <a:lstStyle/>
          <a:p>
            <a:fld id="{97264BE2-EF70-450E-B392-7CD59B3C60BF}" type="slidenum">
              <a:rPr lang="en-US" smtClean="0"/>
              <a:pPr/>
              <a:t>36</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Database products</a:t>
            </a:r>
          </a:p>
        </p:txBody>
      </p:sp>
      <p:sp>
        <p:nvSpPr>
          <p:cNvPr id="5123" name="Rectangle 3"/>
          <p:cNvSpPr>
            <a:spLocks noGrp="1" noChangeArrowheads="1"/>
          </p:cNvSpPr>
          <p:nvPr>
            <p:ph idx="1"/>
          </p:nvPr>
        </p:nvSpPr>
        <p:spPr>
          <a:xfrm>
            <a:off x="685800" y="1981200"/>
            <a:ext cx="7848600" cy="4419600"/>
          </a:xfrm>
        </p:spPr>
        <p:txBody>
          <a:bodyPr/>
          <a:lstStyle/>
          <a:p>
            <a:r>
              <a:rPr lang="en-US" dirty="0" smtClean="0"/>
              <a:t>Oracle (</a:t>
            </a:r>
            <a:r>
              <a:rPr lang="en-US" dirty="0" smtClean="0">
                <a:hlinkClick r:id="rId2"/>
              </a:rPr>
              <a:t>https://www.oracle.com/database/index.html</a:t>
            </a:r>
            <a:r>
              <a:rPr lang="en-US" dirty="0" smtClean="0"/>
              <a:t>) </a:t>
            </a:r>
          </a:p>
          <a:p>
            <a:r>
              <a:rPr lang="en-US" dirty="0" err="1" smtClean="0"/>
              <a:t>MySQL</a:t>
            </a:r>
            <a:r>
              <a:rPr lang="en-US" dirty="0" smtClean="0"/>
              <a:t> </a:t>
            </a:r>
            <a:r>
              <a:rPr lang="en-US" dirty="0" smtClean="0">
                <a:hlinkClick r:id="rId3"/>
              </a:rPr>
              <a:t>https://www.mysql.com/</a:t>
            </a:r>
            <a:endParaRPr lang="en-US" dirty="0" smtClean="0"/>
          </a:p>
          <a:p>
            <a:r>
              <a:rPr lang="en-US" dirty="0" smtClean="0"/>
              <a:t>Microsoft SQL server (</a:t>
            </a:r>
            <a:r>
              <a:rPr lang="en-US" dirty="0" smtClean="0">
                <a:hlinkClick r:id="rId4"/>
              </a:rPr>
              <a:t>http://www.microsoft.com/en-us/server-cloud/products/sql-server/</a:t>
            </a:r>
            <a:r>
              <a:rPr lang="en-US" dirty="0" smtClean="0"/>
              <a:t>)</a:t>
            </a:r>
          </a:p>
          <a:p>
            <a:r>
              <a:rPr lang="en-US" dirty="0" smtClean="0"/>
              <a:t>SAP HANA (www.sap.com)</a:t>
            </a:r>
          </a:p>
        </p:txBody>
      </p:sp>
      <p:sp>
        <p:nvSpPr>
          <p:cNvPr id="5124" name="Slide Number Placeholder 5"/>
          <p:cNvSpPr>
            <a:spLocks noGrp="1"/>
          </p:cNvSpPr>
          <p:nvPr>
            <p:ph type="sldNum" sz="quarter" idx="12"/>
          </p:nvPr>
        </p:nvSpPr>
        <p:spPr>
          <a:noFill/>
        </p:spPr>
        <p:txBody>
          <a:bodyPr/>
          <a:lstStyle/>
          <a:p>
            <a:fld id="{EF67B523-938D-4535-ABB9-055B4F3F88DF}" type="slidenum">
              <a:rPr lang="en-US" smtClean="0"/>
              <a:pPr/>
              <a:t>4</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0"/>
            <a:ext cx="7772400" cy="1143000"/>
          </a:xfrm>
        </p:spPr>
        <p:txBody>
          <a:bodyPr/>
          <a:lstStyle/>
          <a:p>
            <a:r>
              <a:rPr lang="en-US" smtClean="0"/>
              <a:t>What is a Transaction?</a:t>
            </a:r>
          </a:p>
        </p:txBody>
      </p:sp>
      <p:sp>
        <p:nvSpPr>
          <p:cNvPr id="6147" name="Rectangle 3"/>
          <p:cNvSpPr>
            <a:spLocks noGrp="1" noChangeArrowheads="1"/>
          </p:cNvSpPr>
          <p:nvPr>
            <p:ph idx="1"/>
          </p:nvPr>
        </p:nvSpPr>
        <p:spPr>
          <a:xfrm>
            <a:off x="685800" y="1447800"/>
            <a:ext cx="7772400" cy="4343400"/>
          </a:xfrm>
        </p:spPr>
        <p:txBody>
          <a:bodyPr/>
          <a:lstStyle/>
          <a:p>
            <a:pPr>
              <a:lnSpc>
                <a:spcPct val="90000"/>
              </a:lnSpc>
            </a:pPr>
            <a:r>
              <a:rPr lang="en-US" smtClean="0"/>
              <a:t>When an event in the real world changes the state of the enterprise, a transaction is executed to cause the corresponding change in the database state</a:t>
            </a:r>
          </a:p>
          <a:p>
            <a:pPr lvl="1">
              <a:lnSpc>
                <a:spcPct val="90000"/>
              </a:lnSpc>
            </a:pPr>
            <a:r>
              <a:rPr lang="en-US" smtClean="0"/>
              <a:t>With an on-line database, the event causes the transaction to be executed in real time</a:t>
            </a:r>
          </a:p>
          <a:p>
            <a:pPr>
              <a:lnSpc>
                <a:spcPct val="90000"/>
              </a:lnSpc>
            </a:pPr>
            <a:r>
              <a:rPr lang="en-US" smtClean="0"/>
              <a:t>A transaction is an application program with special properties - discussed later - to guarantee it maintains database correctness</a:t>
            </a:r>
          </a:p>
        </p:txBody>
      </p:sp>
      <p:sp>
        <p:nvSpPr>
          <p:cNvPr id="6148" name="Slide Number Placeholder 5"/>
          <p:cNvSpPr>
            <a:spLocks noGrp="1"/>
          </p:cNvSpPr>
          <p:nvPr>
            <p:ph type="sldNum" sz="quarter" idx="12"/>
          </p:nvPr>
        </p:nvSpPr>
        <p:spPr>
          <a:noFill/>
        </p:spPr>
        <p:txBody>
          <a:bodyPr/>
          <a:lstStyle/>
          <a:p>
            <a:fld id="{AF14109B-0B36-4B1B-80A0-D7BE7F985F1B}" type="slidenum">
              <a:rPr lang="en-US" smtClean="0"/>
              <a:pPr/>
              <a:t>5</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What is a Transaction Processing System?</a:t>
            </a:r>
          </a:p>
        </p:txBody>
      </p:sp>
      <p:sp>
        <p:nvSpPr>
          <p:cNvPr id="7171" name="Rectangle 3"/>
          <p:cNvSpPr>
            <a:spLocks noGrp="1" noChangeArrowheads="1"/>
          </p:cNvSpPr>
          <p:nvPr>
            <p:ph idx="1"/>
          </p:nvPr>
        </p:nvSpPr>
        <p:spPr/>
        <p:txBody>
          <a:bodyPr/>
          <a:lstStyle/>
          <a:p>
            <a:r>
              <a:rPr lang="en-US" smtClean="0"/>
              <a:t>Transaction execution is controlled by a TP monitor</a:t>
            </a:r>
          </a:p>
          <a:p>
            <a:pPr lvl="1"/>
            <a:r>
              <a:rPr lang="en-US" smtClean="0"/>
              <a:t>Creates the abstraction of a transaction, analogous to the way an operating system creates the abstraction of a process</a:t>
            </a:r>
          </a:p>
          <a:p>
            <a:pPr lvl="1"/>
            <a:r>
              <a:rPr lang="en-US" smtClean="0"/>
              <a:t>TP monitor and DBMS together guarantee the special properties of transactions</a:t>
            </a:r>
          </a:p>
          <a:p>
            <a:r>
              <a:rPr lang="en-US" smtClean="0"/>
              <a:t>A Transaction Processing System consists of TP monitor, databases, and transactions</a:t>
            </a:r>
          </a:p>
        </p:txBody>
      </p:sp>
      <p:sp>
        <p:nvSpPr>
          <p:cNvPr id="7172" name="Slide Number Placeholder 5"/>
          <p:cNvSpPr>
            <a:spLocks noGrp="1"/>
          </p:cNvSpPr>
          <p:nvPr>
            <p:ph type="sldNum" sz="quarter" idx="12"/>
          </p:nvPr>
        </p:nvSpPr>
        <p:spPr>
          <a:noFill/>
        </p:spPr>
        <p:txBody>
          <a:bodyPr/>
          <a:lstStyle/>
          <a:p>
            <a:fld id="{4786A244-0188-4C84-A38C-B23801EF1EEA}" type="slidenum">
              <a:rPr lang="en-US" smtClean="0"/>
              <a:pPr/>
              <a:t>6</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Transaction Processing System</a:t>
            </a:r>
          </a:p>
        </p:txBody>
      </p:sp>
      <p:sp>
        <p:nvSpPr>
          <p:cNvPr id="8195" name="Slide Number Placeholder 4"/>
          <p:cNvSpPr>
            <a:spLocks noGrp="1"/>
          </p:cNvSpPr>
          <p:nvPr>
            <p:ph type="sldNum" sz="quarter" idx="12"/>
          </p:nvPr>
        </p:nvSpPr>
        <p:spPr>
          <a:noFill/>
        </p:spPr>
        <p:txBody>
          <a:bodyPr/>
          <a:lstStyle/>
          <a:p>
            <a:fld id="{9AF27110-E721-4F69-87EB-C6C50EC7AEDF}" type="slidenum">
              <a:rPr lang="en-US" smtClean="0"/>
              <a:pPr/>
              <a:t>7</a:t>
            </a:fld>
            <a:endParaRPr lang="en-US" smtClean="0"/>
          </a:p>
        </p:txBody>
      </p:sp>
      <p:sp>
        <p:nvSpPr>
          <p:cNvPr id="8196" name="Rectangle 3"/>
          <p:cNvSpPr>
            <a:spLocks noChangeArrowheads="1"/>
          </p:cNvSpPr>
          <p:nvPr/>
        </p:nvSpPr>
        <p:spPr bwMode="auto">
          <a:xfrm>
            <a:off x="1219200" y="2362200"/>
            <a:ext cx="685800" cy="9144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197" name="Rectangle 4"/>
          <p:cNvSpPr>
            <a:spLocks noChangeArrowheads="1"/>
          </p:cNvSpPr>
          <p:nvPr/>
        </p:nvSpPr>
        <p:spPr bwMode="auto">
          <a:xfrm>
            <a:off x="1219200" y="3733800"/>
            <a:ext cx="685800" cy="9144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198" name="Rectangle 5"/>
          <p:cNvSpPr>
            <a:spLocks noChangeArrowheads="1"/>
          </p:cNvSpPr>
          <p:nvPr/>
        </p:nvSpPr>
        <p:spPr bwMode="auto">
          <a:xfrm>
            <a:off x="990600" y="5105400"/>
            <a:ext cx="6553200" cy="609600"/>
          </a:xfrm>
          <a:prstGeom prst="rect">
            <a:avLst/>
          </a:prstGeom>
          <a:solidFill>
            <a:schemeClr val="bg1"/>
          </a:solidFill>
          <a:ln w="9525">
            <a:solidFill>
              <a:schemeClr val="tx1"/>
            </a:solidFill>
            <a:miter lim="800000"/>
            <a:headEnd/>
            <a:tailEnd/>
          </a:ln>
        </p:spPr>
        <p:txBody>
          <a:bodyPr wrap="none" anchor="ctr"/>
          <a:lstStyle/>
          <a:p>
            <a:pPr algn="ctr"/>
            <a:r>
              <a:rPr lang="en-US" sz="2400"/>
              <a:t>TP  Monitor</a:t>
            </a:r>
          </a:p>
        </p:txBody>
      </p:sp>
      <p:sp>
        <p:nvSpPr>
          <p:cNvPr id="8199" name="Rectangle 6"/>
          <p:cNvSpPr>
            <a:spLocks noChangeArrowheads="1"/>
          </p:cNvSpPr>
          <p:nvPr/>
        </p:nvSpPr>
        <p:spPr bwMode="auto">
          <a:xfrm>
            <a:off x="4191000" y="3581400"/>
            <a:ext cx="1981200" cy="1143000"/>
          </a:xfrm>
          <a:prstGeom prst="rect">
            <a:avLst/>
          </a:prstGeom>
          <a:solidFill>
            <a:schemeClr val="bg1"/>
          </a:solidFill>
          <a:ln w="9525">
            <a:solidFill>
              <a:schemeClr val="tx1"/>
            </a:solidFill>
            <a:miter lim="800000"/>
            <a:headEnd/>
            <a:tailEnd/>
          </a:ln>
        </p:spPr>
        <p:txBody>
          <a:bodyPr wrap="none" anchor="ctr"/>
          <a:lstStyle/>
          <a:p>
            <a:pPr algn="ctr"/>
            <a:r>
              <a:rPr lang="en-US" sz="2400"/>
              <a:t>DBMS</a:t>
            </a:r>
          </a:p>
        </p:txBody>
      </p:sp>
      <p:sp>
        <p:nvSpPr>
          <p:cNvPr id="8200" name="Oval 7"/>
          <p:cNvSpPr>
            <a:spLocks noChangeArrowheads="1"/>
          </p:cNvSpPr>
          <p:nvPr/>
        </p:nvSpPr>
        <p:spPr bwMode="auto">
          <a:xfrm>
            <a:off x="6934200" y="2362200"/>
            <a:ext cx="609600" cy="228600"/>
          </a:xfrm>
          <a:prstGeom prst="ellipse">
            <a:avLst/>
          </a:prstGeom>
          <a:solidFill>
            <a:schemeClr val="bg1"/>
          </a:solidFill>
          <a:ln w="9525">
            <a:solidFill>
              <a:schemeClr val="tx1"/>
            </a:solidFill>
            <a:round/>
            <a:headEnd/>
            <a:tailEnd/>
          </a:ln>
        </p:spPr>
        <p:txBody>
          <a:bodyPr wrap="none" anchor="ctr"/>
          <a:lstStyle/>
          <a:p>
            <a:endParaRPr lang="en-US"/>
          </a:p>
        </p:txBody>
      </p:sp>
      <p:sp>
        <p:nvSpPr>
          <p:cNvPr id="8201" name="Line 11"/>
          <p:cNvSpPr>
            <a:spLocks noChangeShapeType="1"/>
          </p:cNvSpPr>
          <p:nvPr/>
        </p:nvSpPr>
        <p:spPr bwMode="auto">
          <a:xfrm>
            <a:off x="6172200" y="2819400"/>
            <a:ext cx="762000" cy="0"/>
          </a:xfrm>
          <a:prstGeom prst="line">
            <a:avLst/>
          </a:prstGeom>
          <a:noFill/>
          <a:ln w="9525">
            <a:solidFill>
              <a:schemeClr val="tx1"/>
            </a:solidFill>
            <a:round/>
            <a:headEnd/>
            <a:tailEnd type="triangle" w="med" len="med"/>
          </a:ln>
        </p:spPr>
        <p:txBody>
          <a:bodyPr wrap="none" anchor="ctr"/>
          <a:lstStyle/>
          <a:p>
            <a:endParaRPr lang="en-US"/>
          </a:p>
        </p:txBody>
      </p:sp>
      <p:sp>
        <p:nvSpPr>
          <p:cNvPr id="8202" name="Text Box 17"/>
          <p:cNvSpPr txBox="1">
            <a:spLocks noChangeArrowheads="1"/>
          </p:cNvSpPr>
          <p:nvPr/>
        </p:nvSpPr>
        <p:spPr bwMode="auto">
          <a:xfrm>
            <a:off x="7696200" y="4038600"/>
            <a:ext cx="1231900" cy="457200"/>
          </a:xfrm>
          <a:prstGeom prst="rect">
            <a:avLst/>
          </a:prstGeom>
          <a:noFill/>
          <a:ln w="9525">
            <a:noFill/>
            <a:miter lim="800000"/>
            <a:headEnd/>
            <a:tailEnd/>
          </a:ln>
        </p:spPr>
        <p:txBody>
          <a:bodyPr wrap="none">
            <a:spAutoFit/>
          </a:bodyPr>
          <a:lstStyle/>
          <a:p>
            <a:r>
              <a:rPr lang="en-US" sz="2400"/>
              <a:t>database</a:t>
            </a:r>
          </a:p>
        </p:txBody>
      </p:sp>
      <p:sp>
        <p:nvSpPr>
          <p:cNvPr id="8203" name="AutoShape 18"/>
          <p:cNvSpPr>
            <a:spLocks/>
          </p:cNvSpPr>
          <p:nvPr/>
        </p:nvSpPr>
        <p:spPr bwMode="auto">
          <a:xfrm>
            <a:off x="685800" y="2438400"/>
            <a:ext cx="76200" cy="2286000"/>
          </a:xfrm>
          <a:prstGeom prst="leftBrace">
            <a:avLst>
              <a:gd name="adj1" fmla="val 250000"/>
              <a:gd name="adj2" fmla="val 50000"/>
            </a:avLst>
          </a:prstGeom>
          <a:noFill/>
          <a:ln w="9525">
            <a:solidFill>
              <a:schemeClr val="tx1"/>
            </a:solidFill>
            <a:round/>
            <a:headEnd/>
            <a:tailEnd/>
          </a:ln>
        </p:spPr>
        <p:txBody>
          <a:bodyPr wrap="none" anchor="ctr"/>
          <a:lstStyle/>
          <a:p>
            <a:endParaRPr lang="en-US"/>
          </a:p>
        </p:txBody>
      </p:sp>
      <p:sp>
        <p:nvSpPr>
          <p:cNvPr id="8204" name="Text Box 19"/>
          <p:cNvSpPr txBox="1">
            <a:spLocks noChangeArrowheads="1"/>
          </p:cNvSpPr>
          <p:nvPr/>
        </p:nvSpPr>
        <p:spPr bwMode="auto">
          <a:xfrm rot="-5400000">
            <a:off x="-285750" y="3332163"/>
            <a:ext cx="1638300" cy="457200"/>
          </a:xfrm>
          <a:prstGeom prst="rect">
            <a:avLst/>
          </a:prstGeom>
          <a:noFill/>
          <a:ln w="9525">
            <a:noFill/>
            <a:miter lim="800000"/>
            <a:headEnd/>
            <a:tailEnd/>
          </a:ln>
        </p:spPr>
        <p:txBody>
          <a:bodyPr wrap="none">
            <a:spAutoFit/>
          </a:bodyPr>
          <a:lstStyle/>
          <a:p>
            <a:r>
              <a:rPr lang="en-US" sz="2400"/>
              <a:t>transactions</a:t>
            </a:r>
          </a:p>
        </p:txBody>
      </p:sp>
      <p:sp>
        <p:nvSpPr>
          <p:cNvPr id="8205" name="Rectangle 20"/>
          <p:cNvSpPr>
            <a:spLocks noChangeArrowheads="1"/>
          </p:cNvSpPr>
          <p:nvPr/>
        </p:nvSpPr>
        <p:spPr bwMode="auto">
          <a:xfrm>
            <a:off x="4191000" y="2209800"/>
            <a:ext cx="1981200" cy="1143000"/>
          </a:xfrm>
          <a:prstGeom prst="rect">
            <a:avLst/>
          </a:prstGeom>
          <a:solidFill>
            <a:schemeClr val="bg1"/>
          </a:solidFill>
          <a:ln w="9525">
            <a:solidFill>
              <a:schemeClr val="tx1"/>
            </a:solidFill>
            <a:miter lim="800000"/>
            <a:headEnd/>
            <a:tailEnd/>
          </a:ln>
        </p:spPr>
        <p:txBody>
          <a:bodyPr wrap="none" anchor="ctr"/>
          <a:lstStyle/>
          <a:p>
            <a:pPr algn="ctr"/>
            <a:r>
              <a:rPr lang="en-US" sz="2400"/>
              <a:t>DBMS</a:t>
            </a:r>
          </a:p>
        </p:txBody>
      </p:sp>
      <p:sp>
        <p:nvSpPr>
          <p:cNvPr id="8206" name="Line 21"/>
          <p:cNvSpPr>
            <a:spLocks noChangeShapeType="1"/>
          </p:cNvSpPr>
          <p:nvPr/>
        </p:nvSpPr>
        <p:spPr bwMode="auto">
          <a:xfrm>
            <a:off x="6172200" y="4191000"/>
            <a:ext cx="762000" cy="0"/>
          </a:xfrm>
          <a:prstGeom prst="line">
            <a:avLst/>
          </a:prstGeom>
          <a:noFill/>
          <a:ln w="9525">
            <a:solidFill>
              <a:schemeClr val="tx1"/>
            </a:solidFill>
            <a:round/>
            <a:headEnd/>
            <a:tailEnd type="triangle" w="med" len="med"/>
          </a:ln>
        </p:spPr>
        <p:txBody>
          <a:bodyPr wrap="none" anchor="ctr"/>
          <a:lstStyle/>
          <a:p>
            <a:endParaRPr lang="en-US"/>
          </a:p>
        </p:txBody>
      </p:sp>
      <p:sp>
        <p:nvSpPr>
          <p:cNvPr id="8207" name="Oval 22"/>
          <p:cNvSpPr>
            <a:spLocks noChangeArrowheads="1"/>
          </p:cNvSpPr>
          <p:nvPr/>
        </p:nvSpPr>
        <p:spPr bwMode="auto">
          <a:xfrm>
            <a:off x="6934200" y="4419600"/>
            <a:ext cx="609600" cy="228600"/>
          </a:xfrm>
          <a:prstGeom prst="ellipse">
            <a:avLst/>
          </a:prstGeom>
          <a:solidFill>
            <a:schemeClr val="bg1"/>
          </a:solidFill>
          <a:ln w="9525">
            <a:solidFill>
              <a:schemeClr val="tx1"/>
            </a:solidFill>
            <a:round/>
            <a:headEnd/>
            <a:tailEnd/>
          </a:ln>
        </p:spPr>
        <p:txBody>
          <a:bodyPr wrap="none" anchor="ctr"/>
          <a:lstStyle/>
          <a:p>
            <a:endParaRPr lang="en-US"/>
          </a:p>
        </p:txBody>
      </p:sp>
      <p:sp>
        <p:nvSpPr>
          <p:cNvPr id="8208" name="Oval 23"/>
          <p:cNvSpPr>
            <a:spLocks noChangeArrowheads="1"/>
          </p:cNvSpPr>
          <p:nvPr/>
        </p:nvSpPr>
        <p:spPr bwMode="auto">
          <a:xfrm>
            <a:off x="6934200" y="3886200"/>
            <a:ext cx="609600" cy="228600"/>
          </a:xfrm>
          <a:prstGeom prst="ellipse">
            <a:avLst/>
          </a:prstGeom>
          <a:solidFill>
            <a:schemeClr val="bg1"/>
          </a:solidFill>
          <a:ln w="9525">
            <a:solidFill>
              <a:schemeClr val="tx1"/>
            </a:solidFill>
            <a:round/>
            <a:headEnd/>
            <a:tailEnd/>
          </a:ln>
        </p:spPr>
        <p:txBody>
          <a:bodyPr wrap="none" anchor="ctr"/>
          <a:lstStyle/>
          <a:p>
            <a:endParaRPr lang="en-US"/>
          </a:p>
        </p:txBody>
      </p:sp>
      <p:sp>
        <p:nvSpPr>
          <p:cNvPr id="8209" name="Oval 24"/>
          <p:cNvSpPr>
            <a:spLocks noChangeArrowheads="1"/>
          </p:cNvSpPr>
          <p:nvPr/>
        </p:nvSpPr>
        <p:spPr bwMode="auto">
          <a:xfrm>
            <a:off x="6934200" y="2971800"/>
            <a:ext cx="609600" cy="228600"/>
          </a:xfrm>
          <a:prstGeom prst="ellipse">
            <a:avLst/>
          </a:prstGeom>
          <a:solidFill>
            <a:schemeClr val="bg1"/>
          </a:solidFill>
          <a:ln w="9525">
            <a:solidFill>
              <a:schemeClr val="tx1"/>
            </a:solidFill>
            <a:round/>
            <a:headEnd/>
            <a:tailEnd/>
          </a:ln>
        </p:spPr>
        <p:txBody>
          <a:bodyPr wrap="none" anchor="ctr"/>
          <a:lstStyle/>
          <a:p>
            <a:endParaRPr lang="en-US"/>
          </a:p>
        </p:txBody>
      </p:sp>
      <p:sp>
        <p:nvSpPr>
          <p:cNvPr id="8210" name="Line 25"/>
          <p:cNvSpPr>
            <a:spLocks noChangeShapeType="1"/>
          </p:cNvSpPr>
          <p:nvPr/>
        </p:nvSpPr>
        <p:spPr bwMode="auto">
          <a:xfrm>
            <a:off x="6934200" y="2514600"/>
            <a:ext cx="0" cy="609600"/>
          </a:xfrm>
          <a:prstGeom prst="line">
            <a:avLst/>
          </a:prstGeom>
          <a:noFill/>
          <a:ln w="9525">
            <a:solidFill>
              <a:schemeClr val="tx1"/>
            </a:solidFill>
            <a:round/>
            <a:headEnd/>
            <a:tailEnd/>
          </a:ln>
        </p:spPr>
        <p:txBody>
          <a:bodyPr/>
          <a:lstStyle/>
          <a:p>
            <a:endParaRPr lang="en-US"/>
          </a:p>
        </p:txBody>
      </p:sp>
      <p:sp>
        <p:nvSpPr>
          <p:cNvPr id="8211" name="Line 26"/>
          <p:cNvSpPr>
            <a:spLocks noChangeShapeType="1"/>
          </p:cNvSpPr>
          <p:nvPr/>
        </p:nvSpPr>
        <p:spPr bwMode="auto">
          <a:xfrm>
            <a:off x="7543800" y="2438400"/>
            <a:ext cx="0" cy="685800"/>
          </a:xfrm>
          <a:prstGeom prst="line">
            <a:avLst/>
          </a:prstGeom>
          <a:noFill/>
          <a:ln w="9525">
            <a:solidFill>
              <a:schemeClr val="tx1"/>
            </a:solidFill>
            <a:round/>
            <a:headEnd/>
            <a:tailEnd/>
          </a:ln>
        </p:spPr>
        <p:txBody>
          <a:bodyPr/>
          <a:lstStyle/>
          <a:p>
            <a:endParaRPr lang="en-US"/>
          </a:p>
        </p:txBody>
      </p:sp>
      <p:sp>
        <p:nvSpPr>
          <p:cNvPr id="8212" name="Line 32"/>
          <p:cNvSpPr>
            <a:spLocks noChangeShapeType="1"/>
          </p:cNvSpPr>
          <p:nvPr/>
        </p:nvSpPr>
        <p:spPr bwMode="auto">
          <a:xfrm>
            <a:off x="6934200" y="4038600"/>
            <a:ext cx="0" cy="533400"/>
          </a:xfrm>
          <a:prstGeom prst="line">
            <a:avLst/>
          </a:prstGeom>
          <a:noFill/>
          <a:ln w="9525">
            <a:solidFill>
              <a:schemeClr val="tx1"/>
            </a:solidFill>
            <a:round/>
            <a:headEnd/>
            <a:tailEnd/>
          </a:ln>
        </p:spPr>
        <p:txBody>
          <a:bodyPr/>
          <a:lstStyle/>
          <a:p>
            <a:endParaRPr lang="en-US"/>
          </a:p>
        </p:txBody>
      </p:sp>
      <p:sp>
        <p:nvSpPr>
          <p:cNvPr id="8213" name="Line 34"/>
          <p:cNvSpPr>
            <a:spLocks noChangeShapeType="1"/>
          </p:cNvSpPr>
          <p:nvPr/>
        </p:nvSpPr>
        <p:spPr bwMode="auto">
          <a:xfrm>
            <a:off x="7543800" y="3962400"/>
            <a:ext cx="0" cy="533400"/>
          </a:xfrm>
          <a:prstGeom prst="line">
            <a:avLst/>
          </a:prstGeom>
          <a:noFill/>
          <a:ln w="9525">
            <a:solidFill>
              <a:schemeClr val="tx1"/>
            </a:solidFill>
            <a:round/>
            <a:headEnd/>
            <a:tailEnd/>
          </a:ln>
        </p:spPr>
        <p:txBody>
          <a:bodyPr/>
          <a:lstStyle/>
          <a:p>
            <a:endParaRPr lang="en-US"/>
          </a:p>
        </p:txBody>
      </p:sp>
      <p:sp>
        <p:nvSpPr>
          <p:cNvPr id="8214" name="Text Box 41"/>
          <p:cNvSpPr txBox="1">
            <a:spLocks noChangeArrowheads="1"/>
          </p:cNvSpPr>
          <p:nvPr/>
        </p:nvSpPr>
        <p:spPr bwMode="auto">
          <a:xfrm>
            <a:off x="7680325" y="2555875"/>
            <a:ext cx="1231900" cy="457200"/>
          </a:xfrm>
          <a:prstGeom prst="rect">
            <a:avLst/>
          </a:prstGeom>
          <a:noFill/>
          <a:ln w="9525">
            <a:noFill/>
            <a:miter lim="800000"/>
            <a:headEnd/>
            <a:tailEnd/>
          </a:ln>
        </p:spPr>
        <p:txBody>
          <a:bodyPr wrap="none">
            <a:spAutoFit/>
          </a:bodyPr>
          <a:lstStyle/>
          <a:p>
            <a:r>
              <a:rPr lang="en-US" sz="2400"/>
              <a:t>database</a:t>
            </a:r>
          </a:p>
        </p:txBody>
      </p:sp>
      <p:sp>
        <p:nvSpPr>
          <p:cNvPr id="8215" name="Line 42"/>
          <p:cNvSpPr>
            <a:spLocks noChangeShapeType="1"/>
          </p:cNvSpPr>
          <p:nvPr/>
        </p:nvSpPr>
        <p:spPr bwMode="auto">
          <a:xfrm>
            <a:off x="1905000" y="2743200"/>
            <a:ext cx="2286000" cy="0"/>
          </a:xfrm>
          <a:prstGeom prst="line">
            <a:avLst/>
          </a:prstGeom>
          <a:noFill/>
          <a:ln w="9525">
            <a:solidFill>
              <a:schemeClr val="tx1"/>
            </a:solidFill>
            <a:round/>
            <a:headEnd/>
            <a:tailEnd type="triangle" w="med" len="med"/>
          </a:ln>
        </p:spPr>
        <p:txBody>
          <a:bodyPr/>
          <a:lstStyle/>
          <a:p>
            <a:endParaRPr lang="en-US"/>
          </a:p>
        </p:txBody>
      </p:sp>
      <p:sp>
        <p:nvSpPr>
          <p:cNvPr id="8216" name="Line 43"/>
          <p:cNvSpPr>
            <a:spLocks noChangeShapeType="1"/>
          </p:cNvSpPr>
          <p:nvPr/>
        </p:nvSpPr>
        <p:spPr bwMode="auto">
          <a:xfrm>
            <a:off x="1905000" y="2971800"/>
            <a:ext cx="2286000" cy="914400"/>
          </a:xfrm>
          <a:prstGeom prst="line">
            <a:avLst/>
          </a:prstGeom>
          <a:noFill/>
          <a:ln w="9525">
            <a:solidFill>
              <a:schemeClr val="tx1"/>
            </a:solidFill>
            <a:round/>
            <a:headEnd/>
            <a:tailEnd type="triangle" w="med" len="med"/>
          </a:ln>
        </p:spPr>
        <p:txBody>
          <a:bodyPr/>
          <a:lstStyle/>
          <a:p>
            <a:endParaRPr lang="en-US"/>
          </a:p>
        </p:txBody>
      </p:sp>
      <p:sp>
        <p:nvSpPr>
          <p:cNvPr id="8217" name="Line 44"/>
          <p:cNvSpPr>
            <a:spLocks noChangeShapeType="1"/>
          </p:cNvSpPr>
          <p:nvPr/>
        </p:nvSpPr>
        <p:spPr bwMode="auto">
          <a:xfrm>
            <a:off x="1905000" y="4191000"/>
            <a:ext cx="22860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System Requirements</a:t>
            </a:r>
          </a:p>
        </p:txBody>
      </p:sp>
      <p:sp>
        <p:nvSpPr>
          <p:cNvPr id="9219" name="Rectangle 3"/>
          <p:cNvSpPr>
            <a:spLocks noGrp="1" noChangeArrowheads="1"/>
          </p:cNvSpPr>
          <p:nvPr>
            <p:ph idx="1"/>
          </p:nvPr>
        </p:nvSpPr>
        <p:spPr/>
        <p:txBody>
          <a:bodyPr/>
          <a:lstStyle/>
          <a:p>
            <a:r>
              <a:rPr lang="en-US" b="1" smtClean="0"/>
              <a:t>High Availability</a:t>
            </a:r>
            <a:r>
              <a:rPr lang="en-US" smtClean="0"/>
              <a:t>: on-line =&gt; must be operational while enterprise is functioning</a:t>
            </a:r>
          </a:p>
          <a:p>
            <a:r>
              <a:rPr lang="en-US" b="1" smtClean="0"/>
              <a:t>High Reliability</a:t>
            </a:r>
            <a:r>
              <a:rPr lang="en-US" smtClean="0"/>
              <a:t>: correctly tracks state, does not lose data, controlled concurrency</a:t>
            </a:r>
          </a:p>
          <a:p>
            <a:r>
              <a:rPr lang="en-US" b="1" smtClean="0"/>
              <a:t>High Throughput</a:t>
            </a:r>
            <a:r>
              <a:rPr lang="en-US" smtClean="0"/>
              <a:t>: many users =&gt; many transactions/sec</a:t>
            </a:r>
          </a:p>
          <a:p>
            <a:r>
              <a:rPr lang="en-US" b="1" smtClean="0"/>
              <a:t>Low Response Time</a:t>
            </a:r>
            <a:r>
              <a:rPr lang="en-US" smtClean="0"/>
              <a:t>: on-line =&gt; users are waiting</a:t>
            </a:r>
          </a:p>
        </p:txBody>
      </p:sp>
      <p:sp>
        <p:nvSpPr>
          <p:cNvPr id="9220" name="Slide Number Placeholder 5"/>
          <p:cNvSpPr>
            <a:spLocks noGrp="1"/>
          </p:cNvSpPr>
          <p:nvPr>
            <p:ph type="sldNum" sz="quarter" idx="12"/>
          </p:nvPr>
        </p:nvSpPr>
        <p:spPr>
          <a:noFill/>
        </p:spPr>
        <p:txBody>
          <a:bodyPr/>
          <a:lstStyle/>
          <a:p>
            <a:fld id="{D730F8AC-33EB-48FA-9922-0A1699F4ECD0}" type="slidenum">
              <a:rPr lang="en-US" smtClean="0"/>
              <a:pPr/>
              <a:t>8</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System Requirements (con’t)</a:t>
            </a:r>
          </a:p>
        </p:txBody>
      </p:sp>
      <p:sp>
        <p:nvSpPr>
          <p:cNvPr id="10243" name="Rectangle 3"/>
          <p:cNvSpPr>
            <a:spLocks noGrp="1" noChangeArrowheads="1"/>
          </p:cNvSpPr>
          <p:nvPr>
            <p:ph idx="1"/>
          </p:nvPr>
        </p:nvSpPr>
        <p:spPr/>
        <p:txBody>
          <a:bodyPr/>
          <a:lstStyle/>
          <a:p>
            <a:r>
              <a:rPr lang="en-US" b="1" smtClean="0"/>
              <a:t>Long Lifetime</a:t>
            </a:r>
            <a:r>
              <a:rPr lang="en-US" smtClean="0"/>
              <a:t>: complex systems are not easily replaced</a:t>
            </a:r>
          </a:p>
          <a:p>
            <a:pPr lvl="1"/>
            <a:r>
              <a:rPr lang="en-US" smtClean="0"/>
              <a:t>Must be designed so they can be easily extended as the needs of the enterprise change</a:t>
            </a:r>
          </a:p>
          <a:p>
            <a:r>
              <a:rPr lang="en-US" b="1" smtClean="0"/>
              <a:t>Security</a:t>
            </a:r>
            <a:r>
              <a:rPr lang="en-US" smtClean="0"/>
              <a:t>: sensitive information must be carefully protected since system  is accessible to many users</a:t>
            </a:r>
          </a:p>
          <a:p>
            <a:pPr lvl="1"/>
            <a:r>
              <a:rPr lang="en-US" smtClean="0"/>
              <a:t>Authentication, authorization, encryption</a:t>
            </a:r>
          </a:p>
        </p:txBody>
      </p:sp>
      <p:sp>
        <p:nvSpPr>
          <p:cNvPr id="10244" name="Slide Number Placeholder 5"/>
          <p:cNvSpPr>
            <a:spLocks noGrp="1"/>
          </p:cNvSpPr>
          <p:nvPr>
            <p:ph type="sldNum" sz="quarter" idx="12"/>
          </p:nvPr>
        </p:nvSpPr>
        <p:spPr>
          <a:noFill/>
        </p:spPr>
        <p:txBody>
          <a:bodyPr/>
          <a:lstStyle/>
          <a:p>
            <a:fld id="{FF00E9CA-21D0-404B-9B52-96FE424387F3}" type="slidenum">
              <a:rPr lang="en-US" smtClean="0"/>
              <a:pPr/>
              <a:t>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24352</TotalTime>
  <Words>1333</Words>
  <Application>Microsoft Office PowerPoint</Application>
  <PresentationFormat>全屏显示(4:3)</PresentationFormat>
  <Paragraphs>181</Paragraphs>
  <Slides>36</Slides>
  <Notes>0</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Blank Presentation</vt:lpstr>
      <vt:lpstr>Chapter 1</vt:lpstr>
      <vt:lpstr>What is a Database?</vt:lpstr>
      <vt:lpstr>What is a Database Management System?</vt:lpstr>
      <vt:lpstr>Database products</vt:lpstr>
      <vt:lpstr>What is a Transaction?</vt:lpstr>
      <vt:lpstr>What is a Transaction Processing System?</vt:lpstr>
      <vt:lpstr>Transaction Processing System</vt:lpstr>
      <vt:lpstr>System Requirements</vt:lpstr>
      <vt:lpstr>System Requirements (con’t)</vt:lpstr>
      <vt:lpstr>Roles in Design, Implementation, and Maintenance of a TPS</vt:lpstr>
      <vt:lpstr>Roles in Design, Implementation and Maintenance of a TPS (con’t)</vt:lpstr>
      <vt:lpstr>OLTP  vs.  OLAP</vt:lpstr>
      <vt:lpstr>OLAP</vt:lpstr>
      <vt:lpstr>Examples - Supermarket</vt:lpstr>
      <vt:lpstr>Big Data Era</vt:lpstr>
      <vt:lpstr>Big Data Opportunities to Auto</vt:lpstr>
      <vt:lpstr>Big Data Opportunities to Auto</vt:lpstr>
      <vt:lpstr>Why is Database Important in the Future?</vt:lpstr>
      <vt:lpstr>Turing Awardees in DB</vt:lpstr>
      <vt:lpstr>Charles Bachman</vt:lpstr>
      <vt:lpstr>Edgar. F. Codd </vt:lpstr>
      <vt:lpstr>Jim Gray</vt:lpstr>
      <vt:lpstr>Michael Stonebraker</vt:lpstr>
      <vt:lpstr>Exercise 1</vt:lpstr>
      <vt:lpstr>Exercise 1 Illustration</vt:lpstr>
      <vt:lpstr>Exercise 1 output</vt:lpstr>
      <vt:lpstr>Exercise 2 (connect to your own mysql)</vt:lpstr>
      <vt:lpstr>How to connect to MySQL in Java</vt:lpstr>
      <vt:lpstr>Download Mysql</vt:lpstr>
      <vt:lpstr>Download Mysql</vt:lpstr>
      <vt:lpstr>Download Mysql for Windows</vt:lpstr>
      <vt:lpstr>Try Example 1</vt:lpstr>
      <vt:lpstr>Try Example 2</vt:lpstr>
      <vt:lpstr>Some Notes</vt:lpstr>
      <vt:lpstr>An email from a student</vt:lpstr>
      <vt:lpstr>Future Exercises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Databases and Transaction Processing</dc:title>
  <dc:creator>ARTHUR  BERNSTEIN</dc:creator>
  <cp:lastModifiedBy>Shiyong Lu</cp:lastModifiedBy>
  <cp:revision>102</cp:revision>
  <cp:lastPrinted>2000-08-23T15:30:00Z</cp:lastPrinted>
  <dcterms:created xsi:type="dcterms:W3CDTF">1980-01-04T09:54:02Z</dcterms:created>
  <dcterms:modified xsi:type="dcterms:W3CDTF">2018-01-08T21:28:20Z</dcterms:modified>
</cp:coreProperties>
</file>