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347" r:id="rId2"/>
    <p:sldId id="348" r:id="rId3"/>
    <p:sldId id="256" r:id="rId4"/>
    <p:sldId id="257" r:id="rId5"/>
    <p:sldId id="312" r:id="rId6"/>
    <p:sldId id="258" r:id="rId7"/>
    <p:sldId id="260" r:id="rId8"/>
    <p:sldId id="262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92" r:id="rId18"/>
    <p:sldId id="271" r:id="rId19"/>
    <p:sldId id="272" r:id="rId20"/>
    <p:sldId id="336" r:id="rId21"/>
    <p:sldId id="273" r:id="rId22"/>
    <p:sldId id="335" r:id="rId23"/>
    <p:sldId id="274" r:id="rId24"/>
    <p:sldId id="314" r:id="rId25"/>
    <p:sldId id="339" r:id="rId26"/>
    <p:sldId id="337" r:id="rId27"/>
    <p:sldId id="338" r:id="rId28"/>
    <p:sldId id="278" r:id="rId29"/>
    <p:sldId id="341" r:id="rId30"/>
    <p:sldId id="277" r:id="rId31"/>
    <p:sldId id="281" r:id="rId32"/>
    <p:sldId id="282" r:id="rId33"/>
    <p:sldId id="325" r:id="rId34"/>
    <p:sldId id="329" r:id="rId35"/>
    <p:sldId id="331" r:id="rId36"/>
    <p:sldId id="332" r:id="rId37"/>
    <p:sldId id="333" r:id="rId38"/>
    <p:sldId id="334" r:id="rId39"/>
    <p:sldId id="283" r:id="rId40"/>
    <p:sldId id="284" r:id="rId41"/>
    <p:sldId id="285" r:id="rId42"/>
    <p:sldId id="280" r:id="rId43"/>
    <p:sldId id="286" r:id="rId44"/>
    <p:sldId id="287" r:id="rId45"/>
    <p:sldId id="340" r:id="rId46"/>
    <p:sldId id="288" r:id="rId47"/>
    <p:sldId id="289" r:id="rId48"/>
    <p:sldId id="290" r:id="rId49"/>
    <p:sldId id="315" r:id="rId50"/>
    <p:sldId id="326" r:id="rId51"/>
    <p:sldId id="327" r:id="rId52"/>
    <p:sldId id="293" r:id="rId53"/>
    <p:sldId id="297" r:id="rId54"/>
    <p:sldId id="296" r:id="rId55"/>
    <p:sldId id="298" r:id="rId56"/>
    <p:sldId id="299" r:id="rId57"/>
    <p:sldId id="300" r:id="rId58"/>
    <p:sldId id="301" r:id="rId59"/>
    <p:sldId id="316" r:id="rId60"/>
    <p:sldId id="302" r:id="rId61"/>
    <p:sldId id="317" r:id="rId62"/>
    <p:sldId id="303" r:id="rId63"/>
    <p:sldId id="318" r:id="rId64"/>
    <p:sldId id="304" r:id="rId65"/>
    <p:sldId id="305" r:id="rId66"/>
    <p:sldId id="346" r:id="rId67"/>
    <p:sldId id="306" r:id="rId68"/>
    <p:sldId id="313" r:id="rId69"/>
    <p:sldId id="307" r:id="rId70"/>
    <p:sldId id="308" r:id="rId71"/>
    <p:sldId id="309" r:id="rId72"/>
    <p:sldId id="319" r:id="rId73"/>
    <p:sldId id="310" r:id="rId74"/>
    <p:sldId id="320" r:id="rId75"/>
    <p:sldId id="345" r:id="rId76"/>
    <p:sldId id="343" r:id="rId77"/>
    <p:sldId id="342" r:id="rId78"/>
    <p:sldId id="344" r:id="rId79"/>
  </p:sldIdLst>
  <p:sldSz cx="9144000" cy="6858000" type="screen4x3"/>
  <p:notesSz cx="6946900" cy="9220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206" autoAdjust="0"/>
    <p:restoredTop sz="90929"/>
  </p:normalViewPr>
  <p:slideViewPr>
    <p:cSldViewPr>
      <p:cViewPr>
        <p:scale>
          <a:sx n="66" d="100"/>
          <a:sy n="66" d="100"/>
        </p:scale>
        <p:origin x="-2898" y="-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D71EB80A-E0E3-4C63-A3DF-EE4DB039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9587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4749D51-FC39-41FA-B5DF-EFD0385EE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255AA-49DE-416E-9596-22873AF3B5A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82000-33AC-4B39-86DC-11D406B9754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07DC1-CEC9-4AC9-BB40-8B207E52F27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60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E9821-1675-4876-824B-86A72B8877D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B47B0-B0C4-4B78-B24B-CA30D7BFF9E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2347C-BE76-47B8-8105-8C82B931550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52442-1632-4333-938F-2DE536AC06F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01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0A5E0-7FC8-4F0F-9E79-BCBD2F6025A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11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57BE7-A5D9-4653-9DEE-E090D0DE76E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21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EDEEA-7B23-4734-9B5C-2135D7EB52B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31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E5BA3-EEF0-48F2-9BFC-18A02C24DD1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059C3-44DA-4578-83C8-0DC6F8CE3BB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E5BA3-EEF0-48F2-9BFC-18A02C24DD1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1D6E4-3D95-47FF-AF7D-2ABC4343809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1D6E4-3D95-47FF-AF7D-2ABC4343809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65F421-9727-48D2-A587-DB5921BEAB4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62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C2840-568E-4579-98A8-9814D7E5900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65F421-9727-48D2-A587-DB5921BEAB4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62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2D02D-17F1-49FD-81D7-2C0D59E322A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2D02D-17F1-49FD-81D7-2C0D59E322A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AF6E7-EF42-4DDB-AEE0-60AA15F18AB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ACD48-0610-4DD9-987A-37BEA0D9920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78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C4E7A-67E9-4BB3-AAC6-CC86E2259B1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2657D-F92B-428F-8CF6-FBCDAC2B45F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0778D-DD34-4A74-B917-3D25D6CEDE9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DDDBD-EDFE-4475-B044-91085BA508D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2BEF2-DA63-4FA5-B8A0-98BAE89D24B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602D4-03F4-4D5C-AE93-F36ABBAF9EE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0B333-9A28-4A47-B03C-E928B2498C7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5B150-3906-4FA1-B560-C8BFC637049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251BE-18E7-4F40-94FE-1D0AD19E866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864819-B1EC-4BB6-B6C8-304F4FF2B17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A7A34-64AD-4822-BACC-31FE4C6B679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9B141-6F57-4444-AC08-E7A711AB356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B8CA8-6A97-4801-95C2-6B0D0308495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C24E0-B570-4E16-AA88-AF27E32D642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398AD-39A5-4A8D-8799-783EA28CA53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23D5B-E6C5-4978-9D04-4549F6C836F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23D5B-E6C5-4978-9D04-4549F6C836F7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E1686-2395-4029-82B5-4A25FBD357D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0FC39-3C7E-41FC-8FDF-02E99B9479C5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1392B-C5B5-46DE-8484-2D9F581A2AB9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E2167-23FC-41E2-9674-CC04A4B771C9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F54FD-6137-45DD-8F44-B26F18ADED4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6558D-CF84-4CAC-B445-172FB0B97BE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0EDFD-88B6-4D40-B3B4-535F56570DFA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05205-4519-4BBC-A6FA-77C1E252FE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92BC0-7B14-425C-9C28-B5D6D2FB63A2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26776-79A5-44E8-8622-139FFB9FE55B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329D4-D588-45F2-8FB3-D2511EA847F3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4F77F-DC9C-4F23-A0F9-BEB0B0D192D4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733FC3-BAE5-45D1-9C94-04D5B7FE9C98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C3B83-74BD-422B-9840-B135E76436A7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E43C4-F898-4748-87E6-436252361E5B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7C648-A108-4465-928C-D39AE2382FE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D06B9-148E-4558-8924-013035276F29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B4A2D-4A47-4C7B-AB48-F22052D0587B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46725-D748-4653-8E5A-B75032E17549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7FE4A-00EB-4E91-9178-7006298AAA4F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A5233-1E47-4872-8B3B-8ECC910F2B43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4D138-573A-4660-953C-B5EDA76850BC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4D138-573A-4660-953C-B5EDA76850BC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C0795-092B-4045-9008-670FA1D78FF6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FE5D1-EBAB-40CA-973E-9CF90508CE13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B10B1-3DDB-4F80-B6C4-0C10D573D173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C61A0-F765-49F6-A216-B6B7A0B4DD1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D7EA-B511-4DC9-A6FA-A68E3DFE9C02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6D92AE-F4F5-4296-A892-B21ED8E49495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88181-A66A-4111-8A71-E1954B85D07E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991582-A328-4243-A340-39C8DA53B41A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1BF012-E91B-40D2-A3A3-665452F47A7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29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D22DB-C75D-4EC6-8844-31EEE7A6C61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181600" y="914400"/>
            <a:ext cx="3276600" cy="15240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743200"/>
            <a:ext cx="3200400" cy="289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94630-1ED8-4DCA-A3AC-18DCAFD9E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184C-B3D7-4746-A074-6CE9CB741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B7582-07E5-4853-AFED-8BCC724A1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856B-61F3-4660-BBD0-9A32FC744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FF761-4C4E-45C7-A317-FDC1DC128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345DF-E737-4831-93DA-2091E1F1E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644C4-AF02-416D-A6A3-BF3641B9E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C3DC4-F3D4-4FC6-AB9B-12B9EBBC5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052AA-2B67-4513-B834-9FD358D5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670A1-1F53-49E4-9D27-E5F30AD13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A3882-8377-40FA-9DE8-413F255A4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B0ABC-1F8C-415F-B700-6805F757A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A8CF4D1-0BF1-425E-956F-63C0DF23E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990307-8A48-44C4-9609-F00B94EBA92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</a:rPr>
              <a:t>Chapter 3</a:t>
            </a:r>
            <a:endParaRPr lang="en-US" dirty="0" smtClean="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8D3BC-AE3D-4A84-A94C-EB9D3B633FD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mtClean="0"/>
              <a:t>Relational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A particular way of structuring data (using relations)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Simple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Mathematically based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Expressions (</a:t>
            </a:r>
            <a:r>
              <a:rPr lang="en-US" smtClean="0">
                <a:sym typeface="Symbol" pitchFamily="18" charset="2"/>
              </a:rPr>
              <a:t>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</a:t>
            </a:r>
            <a:r>
              <a:rPr lang="en-US" smtClean="0"/>
              <a:t>) can be analyzed by DBMS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Queries are transformed to equivalent expressions automatically  (</a:t>
            </a:r>
            <a:r>
              <a:rPr lang="en-US" i="1" smtClean="0"/>
              <a:t>query optimization</a:t>
            </a:r>
            <a:r>
              <a:rPr lang="en-US" smtClean="0"/>
              <a:t>)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 smtClean="0"/>
              <a:t>Optimizers have limits (=&gt; programmer needs to know how queries are evaluated and optimized)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29AF4-16F8-4829-9353-94441472008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Relation Instance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2578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Relation is a set  of tuples</a:t>
            </a:r>
          </a:p>
          <a:p>
            <a:pPr lvl="1">
              <a:defRPr/>
            </a:pPr>
            <a:r>
              <a:rPr lang="en-US" sz="2400" smtClean="0"/>
              <a:t>Tuple ordering immaterial</a:t>
            </a:r>
          </a:p>
          <a:p>
            <a:pPr lvl="1">
              <a:defRPr/>
            </a:pPr>
            <a:r>
              <a:rPr lang="en-US" sz="2400" smtClean="0"/>
              <a:t>No duplicates</a:t>
            </a:r>
          </a:p>
          <a:p>
            <a:pPr lvl="1">
              <a:defRPr/>
            </a:pPr>
            <a:r>
              <a:rPr lang="en-US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</a:t>
            </a:r>
            <a:r>
              <a:rPr lang="en-US" sz="2400" smtClean="0"/>
              <a:t> of relation = number of tuples</a:t>
            </a:r>
          </a:p>
          <a:p>
            <a:pPr>
              <a:defRPr/>
            </a:pPr>
            <a:r>
              <a:rPr lang="en-US" sz="2800" smtClean="0"/>
              <a:t>All tuples in a relation have the same structure;  constructed from the same set of attributes</a:t>
            </a:r>
          </a:p>
          <a:p>
            <a:pPr lvl="1">
              <a:defRPr/>
            </a:pPr>
            <a:r>
              <a:rPr lang="en-US" sz="2400" smtClean="0"/>
              <a:t>Attributes are named (ordering is immaterial)</a:t>
            </a:r>
          </a:p>
          <a:p>
            <a:pPr lvl="1">
              <a:defRPr/>
            </a:pPr>
            <a:r>
              <a:rPr lang="en-US" sz="2400" smtClean="0"/>
              <a:t>Value of an attribute is drawn from the attribute’s </a:t>
            </a:r>
            <a:r>
              <a:rPr lang="en-US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domain</a:t>
            </a:r>
            <a:endParaRPr lang="en-US" sz="2400" smtClean="0"/>
          </a:p>
          <a:p>
            <a:pPr lvl="2">
              <a:defRPr/>
            </a:pPr>
            <a:r>
              <a:rPr lang="en-US" sz="2000" smtClean="0"/>
              <a:t>There is also a special value </a:t>
            </a:r>
            <a:r>
              <a:rPr lang="en-US" sz="2000" b="1" smtClean="0"/>
              <a:t>null</a:t>
            </a:r>
            <a:r>
              <a:rPr lang="en-US" sz="2000" smtClean="0"/>
              <a:t> (value unknown or undefined), which belongs to no domain</a:t>
            </a:r>
            <a:endParaRPr lang="en-US" sz="2000" b="1" smtClean="0"/>
          </a:p>
          <a:p>
            <a:pPr lvl="1">
              <a:defRPr/>
            </a:pPr>
            <a:r>
              <a:rPr lang="en-US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Arity</a:t>
            </a:r>
            <a:r>
              <a:rPr lang="en-US" sz="2400" smtClean="0"/>
              <a:t> of relation = number of attributes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9CF08-E7A1-4909-9127-A6423875A81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mtClean="0"/>
              <a:t>Relation Instance (Example)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673100" y="2527300"/>
          <a:ext cx="8356600" cy="3746500"/>
        </p:xfrm>
        <a:graphic>
          <a:graphicData uri="http://schemas.openxmlformats.org/presentationml/2006/ole">
            <p:oleObj spid="_x0000_s1026" name="Document" r:id="rId4" imgW="8833320" imgH="3959280" progId="Word.Document.8">
              <p:embed/>
            </p:oleObj>
          </a:graphicData>
        </a:graphic>
      </p:graphicFrame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334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2438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5791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6200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93725" y="1771650"/>
            <a:ext cx="6316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/>
              <a:t>    </a:t>
            </a:r>
            <a:r>
              <a:rPr lang="en-US" sz="3200" i="1"/>
              <a:t>Id</a:t>
            </a:r>
            <a:r>
              <a:rPr lang="en-US" sz="3200"/>
              <a:t>          </a:t>
            </a:r>
            <a:r>
              <a:rPr lang="en-US" sz="3200" i="1"/>
              <a:t>Name</a:t>
            </a:r>
            <a:r>
              <a:rPr lang="en-US" sz="3200"/>
              <a:t>   </a:t>
            </a:r>
            <a:r>
              <a:rPr lang="en-US" sz="3200" i="1"/>
              <a:t>Address</a:t>
            </a:r>
            <a:r>
              <a:rPr lang="en-US" sz="3200"/>
              <a:t>        </a:t>
            </a:r>
            <a:r>
              <a:rPr lang="en-US" sz="3200" i="1"/>
              <a:t>Status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533400" y="1752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5334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76200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200400" y="5867400"/>
            <a:ext cx="1425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F0E25-1347-4ABB-89B3-DAAE6BFA382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Schema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Relation name</a:t>
            </a:r>
          </a:p>
          <a:p>
            <a:pPr>
              <a:lnSpc>
                <a:spcPct val="90000"/>
              </a:lnSpc>
            </a:pPr>
            <a:r>
              <a:rPr lang="en-US" smtClean="0"/>
              <a:t>Attribute names &amp; domains</a:t>
            </a:r>
          </a:p>
          <a:p>
            <a:pPr>
              <a:lnSpc>
                <a:spcPct val="90000"/>
              </a:lnSpc>
            </a:pPr>
            <a:r>
              <a:rPr lang="en-US" smtClean="0"/>
              <a:t>Integrity constraints like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values of a particular attribute in all tuples are unique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values of a particular attribute in all tuples are greater than 0  </a:t>
            </a:r>
          </a:p>
          <a:p>
            <a:pPr>
              <a:lnSpc>
                <a:spcPct val="90000"/>
              </a:lnSpc>
            </a:pPr>
            <a:r>
              <a:rPr lang="en-US" smtClean="0"/>
              <a:t>Default values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7666C-DB5C-4DB6-9167-F60F1679E74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Database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Finite set of relations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Each relation consists of a schema and an instance</a:t>
            </a:r>
          </a:p>
          <a:p>
            <a:pPr>
              <a:lnSpc>
                <a:spcPct val="90000"/>
              </a:lnSpc>
              <a:defRPr/>
            </a:pP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  <a:r>
              <a:rPr lang="en-US" smtClean="0"/>
              <a:t> =  set of relation schemas constraints among relations (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inter-relational</a:t>
            </a:r>
            <a:r>
              <a:rPr lang="en-US" smtClean="0"/>
              <a:t> constraints)</a:t>
            </a:r>
          </a:p>
          <a:p>
            <a:pPr>
              <a:lnSpc>
                <a:spcPct val="90000"/>
              </a:lnSpc>
              <a:defRPr/>
            </a:pP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instance</a:t>
            </a:r>
            <a:r>
              <a:rPr lang="en-US" smtClean="0"/>
              <a:t> = set of (corresponding) relation instances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FEFF75-CF72-41BC-8C86-72F7EF5AB5A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Schema (Example)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4038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mtClean="0"/>
              <a:t> </a:t>
            </a:r>
            <a:r>
              <a:rPr lang="en-US" sz="2800" smtClean="0"/>
              <a:t>(</a:t>
            </a:r>
            <a:r>
              <a:rPr lang="en-US" sz="2800" i="1" smtClean="0"/>
              <a:t>Id</a:t>
            </a:r>
            <a:r>
              <a:rPr lang="en-US" sz="2800" smtClean="0"/>
              <a:t>: </a:t>
            </a:r>
            <a:r>
              <a:rPr lang="en-US" sz="2400" smtClean="0"/>
              <a:t>INT</a:t>
            </a:r>
            <a:r>
              <a:rPr lang="en-US" sz="2800" smtClean="0"/>
              <a:t>, </a:t>
            </a:r>
            <a:r>
              <a:rPr lang="en-US" sz="2800" i="1" smtClean="0"/>
              <a:t>Name</a:t>
            </a:r>
            <a:r>
              <a:rPr lang="en-US" sz="2800" smtClean="0"/>
              <a:t>: </a:t>
            </a:r>
            <a:r>
              <a:rPr lang="en-US" sz="2400" smtClean="0"/>
              <a:t>STRING</a:t>
            </a:r>
            <a:r>
              <a:rPr lang="en-US" sz="2800" smtClean="0"/>
              <a:t>, </a:t>
            </a:r>
            <a:r>
              <a:rPr lang="en-US" sz="2800" i="1" smtClean="0"/>
              <a:t>Address</a:t>
            </a:r>
            <a:r>
              <a:rPr lang="en-US" sz="2800" smtClean="0"/>
              <a:t>: </a:t>
            </a:r>
            <a:r>
              <a:rPr lang="en-US" sz="2400" smtClean="0"/>
              <a:t>STRING</a:t>
            </a:r>
            <a:r>
              <a:rPr lang="en-US" sz="2800" smtClean="0"/>
              <a:t>,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 smtClean="0"/>
              <a:t>                  Status</a:t>
            </a:r>
            <a:r>
              <a:rPr lang="en-US" sz="2800" smtClean="0"/>
              <a:t>: </a:t>
            </a:r>
            <a:r>
              <a:rPr lang="en-US" sz="2400" smtClean="0"/>
              <a:t>STRING</a:t>
            </a:r>
            <a:r>
              <a:rPr lang="en-US" sz="2800" smtClean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800" smtClean="0"/>
              <a:t> (</a:t>
            </a:r>
            <a:r>
              <a:rPr lang="en-US" sz="2800" i="1" smtClean="0"/>
              <a:t>Id</a:t>
            </a:r>
            <a:r>
              <a:rPr lang="en-US" sz="2800" smtClean="0"/>
              <a:t>: </a:t>
            </a:r>
            <a:r>
              <a:rPr lang="en-US" sz="2400" smtClean="0"/>
              <a:t>INT</a:t>
            </a:r>
            <a:r>
              <a:rPr lang="en-US" sz="2800" smtClean="0"/>
              <a:t>, </a:t>
            </a:r>
            <a:r>
              <a:rPr lang="en-US" sz="2800" i="1" smtClean="0"/>
              <a:t>Name</a:t>
            </a:r>
            <a:r>
              <a:rPr lang="en-US" sz="2800" smtClean="0"/>
              <a:t>: </a:t>
            </a:r>
            <a:r>
              <a:rPr lang="en-US" sz="2400" smtClean="0"/>
              <a:t>STRING</a:t>
            </a:r>
            <a:r>
              <a:rPr lang="en-US" sz="2800" smtClean="0"/>
              <a:t>, </a:t>
            </a:r>
            <a:r>
              <a:rPr lang="en-US" sz="2800" i="1" smtClean="0"/>
              <a:t>DeptId</a:t>
            </a:r>
            <a:r>
              <a:rPr lang="en-US" sz="2800" smtClean="0"/>
              <a:t>: </a:t>
            </a:r>
            <a:r>
              <a:rPr lang="en-US" sz="2400" smtClean="0"/>
              <a:t>DEPTS</a:t>
            </a:r>
            <a:r>
              <a:rPr lang="en-US" sz="2800" smtClean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2800" smtClean="0"/>
              <a:t> (</a:t>
            </a:r>
            <a:r>
              <a:rPr lang="en-US" sz="2800" i="1" smtClean="0"/>
              <a:t>DeptId</a:t>
            </a:r>
            <a:r>
              <a:rPr lang="en-US" sz="2800" smtClean="0"/>
              <a:t>: </a:t>
            </a:r>
            <a:r>
              <a:rPr lang="en-US" sz="2400" smtClean="0"/>
              <a:t>DEPTS</a:t>
            </a:r>
            <a:r>
              <a:rPr lang="en-US" sz="2800" smtClean="0"/>
              <a:t>, </a:t>
            </a:r>
            <a:r>
              <a:rPr lang="en-US" sz="2800" i="1" smtClean="0"/>
              <a:t>CrsName</a:t>
            </a:r>
            <a:r>
              <a:rPr lang="en-US" sz="2800" smtClean="0"/>
              <a:t>: </a:t>
            </a:r>
            <a:r>
              <a:rPr lang="en-US" sz="2400" smtClean="0"/>
              <a:t>STRING</a:t>
            </a:r>
            <a:r>
              <a:rPr lang="en-US" sz="2800" smtClean="0"/>
              <a:t>,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 smtClean="0"/>
              <a:t>                 CrsCode</a:t>
            </a:r>
            <a:r>
              <a:rPr lang="en-US" sz="2800" smtClean="0"/>
              <a:t>: </a:t>
            </a:r>
            <a:r>
              <a:rPr lang="en-US" sz="2400" smtClean="0"/>
              <a:t>COURSES</a:t>
            </a:r>
            <a:r>
              <a:rPr lang="en-US" sz="2800" smtClean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800" smtClean="0"/>
              <a:t> (</a:t>
            </a:r>
            <a:r>
              <a:rPr lang="en-US" sz="2800" i="1" smtClean="0"/>
              <a:t>CrsCode</a:t>
            </a:r>
            <a:r>
              <a:rPr lang="en-US" sz="2800" smtClean="0"/>
              <a:t>: </a:t>
            </a:r>
            <a:r>
              <a:rPr lang="en-US" sz="2400" smtClean="0"/>
              <a:t>COURSES</a:t>
            </a:r>
            <a:r>
              <a:rPr lang="en-US" sz="2800" smtClean="0"/>
              <a:t>, </a:t>
            </a:r>
            <a:r>
              <a:rPr lang="en-US" sz="2800" i="1" smtClean="0"/>
              <a:t>StudId</a:t>
            </a:r>
            <a:r>
              <a:rPr lang="en-US" sz="2800" smtClean="0"/>
              <a:t>: </a:t>
            </a:r>
            <a:r>
              <a:rPr lang="en-US" sz="2400" smtClean="0"/>
              <a:t>INT</a:t>
            </a:r>
            <a:r>
              <a:rPr lang="en-US" sz="2800" smtClean="0"/>
              <a:t>,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smtClean="0"/>
              <a:t>                       </a:t>
            </a:r>
            <a:r>
              <a:rPr lang="en-US" sz="2800" i="1" smtClean="0"/>
              <a:t>Grade</a:t>
            </a:r>
            <a:r>
              <a:rPr lang="en-US" sz="2800" smtClean="0"/>
              <a:t>: </a:t>
            </a:r>
            <a:r>
              <a:rPr lang="en-US" sz="2400" smtClean="0"/>
              <a:t>GRADES</a:t>
            </a:r>
            <a:r>
              <a:rPr lang="en-US" sz="2800" smtClean="0"/>
              <a:t>, </a:t>
            </a:r>
            <a:r>
              <a:rPr lang="en-US" sz="2800" i="1" smtClean="0"/>
              <a:t>Semester</a:t>
            </a:r>
            <a:r>
              <a:rPr lang="en-US" sz="2800" smtClean="0"/>
              <a:t>: </a:t>
            </a:r>
            <a:r>
              <a:rPr lang="en-US" sz="2400" smtClean="0"/>
              <a:t>SEMESTERS</a:t>
            </a:r>
            <a:r>
              <a:rPr lang="en-US" sz="2800" smtClean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2800" smtClean="0"/>
              <a:t>(</a:t>
            </a:r>
            <a:r>
              <a:rPr lang="en-US" sz="2800" i="1" smtClean="0"/>
              <a:t>DeptId</a:t>
            </a:r>
            <a:r>
              <a:rPr lang="en-US" sz="2800" smtClean="0"/>
              <a:t>: </a:t>
            </a:r>
            <a:r>
              <a:rPr lang="en-US" sz="2400" smtClean="0"/>
              <a:t>DEPTS</a:t>
            </a:r>
            <a:r>
              <a:rPr lang="en-US" sz="2800" smtClean="0"/>
              <a:t>, </a:t>
            </a:r>
            <a:r>
              <a:rPr lang="en-US" sz="2800" i="1" smtClean="0"/>
              <a:t>Name</a:t>
            </a:r>
            <a:r>
              <a:rPr lang="en-US" sz="2800" smtClean="0"/>
              <a:t>: </a:t>
            </a:r>
            <a:r>
              <a:rPr lang="en-US" sz="2400" smtClean="0"/>
              <a:t>STRING</a:t>
            </a:r>
            <a:r>
              <a:rPr lang="en-US" sz="2800" smtClean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36972-A86B-4577-B010-A1722EEA388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Part of schema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Restriction on state (or of sequence of states) of a database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Enforced by DBMS</a:t>
            </a:r>
          </a:p>
          <a:p>
            <a:pPr>
              <a:lnSpc>
                <a:spcPct val="90000"/>
              </a:lnSpc>
              <a:defRPr/>
            </a:pPr>
            <a:r>
              <a:rPr lang="en-US" sz="2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Intra-relational</a:t>
            </a:r>
            <a:r>
              <a:rPr lang="en-US" sz="2800" smtClean="0"/>
              <a:t> - involve only one relation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Part of relation schema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e.g., all </a:t>
            </a:r>
            <a:r>
              <a:rPr lang="en-US" sz="2400" i="1" smtClean="0"/>
              <a:t>Id</a:t>
            </a:r>
            <a:r>
              <a:rPr lang="en-US" sz="2400" smtClean="0"/>
              <a:t>s are unique</a:t>
            </a:r>
          </a:p>
          <a:p>
            <a:pPr>
              <a:lnSpc>
                <a:spcPct val="90000"/>
              </a:lnSpc>
              <a:defRPr/>
            </a:pPr>
            <a:r>
              <a:rPr lang="en-US" sz="2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Inter-relational</a:t>
            </a:r>
            <a:r>
              <a:rPr lang="en-US" sz="2800" smtClean="0"/>
              <a:t> - involve several relations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Part of relation schema or database schema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0F744-BE47-4547-8133-452836BFE36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Checking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smtClean="0"/>
              <a:t>Automatically</a:t>
            </a:r>
            <a:r>
              <a:rPr lang="en-US" smtClean="0"/>
              <a:t> checked by DBMS</a:t>
            </a:r>
          </a:p>
          <a:p>
            <a:r>
              <a:rPr lang="en-US" smtClean="0"/>
              <a:t>Protects database from errors</a:t>
            </a:r>
          </a:p>
          <a:p>
            <a:r>
              <a:rPr lang="en-US" smtClean="0"/>
              <a:t>Enforces enterprise rules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AEFD7D-29AF-484A-A79A-1FD90259E4E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Kinds of Integrity Constraints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Static – restricts legal states of database</a:t>
            </a:r>
          </a:p>
          <a:p>
            <a:pPr lvl="1"/>
            <a:r>
              <a:rPr lang="en-US" smtClean="0"/>
              <a:t>Syntactic (structural)</a:t>
            </a:r>
          </a:p>
          <a:p>
            <a:pPr lvl="2"/>
            <a:r>
              <a:rPr lang="en-US" smtClean="0"/>
              <a:t>e.g., all values in a column must be unique</a:t>
            </a:r>
          </a:p>
          <a:p>
            <a:pPr lvl="1"/>
            <a:r>
              <a:rPr lang="en-US" smtClean="0"/>
              <a:t>Semantic (involve meaning of attributes)</a:t>
            </a:r>
          </a:p>
          <a:p>
            <a:pPr lvl="2"/>
            <a:r>
              <a:rPr lang="en-US" smtClean="0"/>
              <a:t>e.g., cannot register for more than 18 credits</a:t>
            </a:r>
          </a:p>
          <a:p>
            <a:r>
              <a:rPr lang="en-US" smtClean="0"/>
              <a:t>Dynamic – limitation on sequences of database states</a:t>
            </a:r>
          </a:p>
          <a:p>
            <a:pPr lvl="2"/>
            <a:r>
              <a:rPr lang="en-US" smtClean="0"/>
              <a:t>e.g., cannot raise salary by more than 5%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F2376-1842-44A0-8496-4F1755606FE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mtClean="0"/>
              <a:t>Key Constraint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A </a:t>
            </a:r>
            <a:r>
              <a:rPr lang="en-US" sz="28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key constraint</a:t>
            </a:r>
            <a:r>
              <a:rPr lang="en-US" sz="2800" smtClean="0"/>
              <a:t> is a sequence of attributes </a:t>
            </a:r>
            <a:r>
              <a:rPr lang="en-US" sz="2800" i="1" smtClean="0"/>
              <a:t>A</a:t>
            </a:r>
            <a:r>
              <a:rPr lang="en-US" sz="2800" i="1" baseline="-25000" smtClean="0"/>
              <a:t>1</a:t>
            </a:r>
            <a:r>
              <a:rPr lang="en-US" sz="2800" smtClean="0"/>
              <a:t>,…,</a:t>
            </a:r>
            <a:r>
              <a:rPr lang="en-US" sz="2800" i="1" smtClean="0"/>
              <a:t>A</a:t>
            </a:r>
            <a:r>
              <a:rPr lang="en-US" sz="2800" i="1" baseline="-25000" smtClean="0"/>
              <a:t>n</a:t>
            </a:r>
            <a:r>
              <a:rPr lang="en-US" sz="2800" smtClean="0"/>
              <a:t> (n=1 possible) of a relation schema, </a:t>
            </a:r>
            <a:r>
              <a:rPr lang="en-US" sz="2800" b="1" smtClean="0"/>
              <a:t>S</a:t>
            </a:r>
            <a:r>
              <a:rPr lang="en-US" sz="2800" smtClean="0"/>
              <a:t>, with the following property: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 A relation instance </a:t>
            </a:r>
            <a:r>
              <a:rPr lang="en-US" sz="2400" b="1" smtClean="0"/>
              <a:t>s </a:t>
            </a:r>
            <a:r>
              <a:rPr lang="en-US" sz="2400" smtClean="0"/>
              <a:t>of</a:t>
            </a:r>
            <a:r>
              <a:rPr lang="en-US" sz="2400" b="1" smtClean="0"/>
              <a:t> S </a:t>
            </a:r>
            <a:r>
              <a:rPr lang="en-US" sz="2400" smtClean="0"/>
              <a:t>satisfies the key constraint iff at most one row in </a:t>
            </a:r>
            <a:r>
              <a:rPr lang="en-US" sz="2400" b="1" smtClean="0"/>
              <a:t>s</a:t>
            </a:r>
            <a:r>
              <a:rPr lang="en-US" sz="2400" smtClean="0"/>
              <a:t> can contain a particular set of values, a</a:t>
            </a:r>
            <a:r>
              <a:rPr lang="en-US" sz="2400" baseline="-25000" smtClean="0"/>
              <a:t>1</a:t>
            </a:r>
            <a:r>
              <a:rPr lang="en-US" sz="2400" smtClean="0"/>
              <a:t>,…,a</a:t>
            </a:r>
            <a:r>
              <a:rPr lang="en-US" sz="2400" baseline="-25000" smtClean="0"/>
              <a:t>n</a:t>
            </a:r>
            <a:r>
              <a:rPr lang="en-US" sz="2400" smtClean="0"/>
              <a:t>, for the attributes </a:t>
            </a:r>
            <a:r>
              <a:rPr lang="en-US" sz="2400" i="1" smtClean="0"/>
              <a:t>A</a:t>
            </a:r>
            <a:r>
              <a:rPr lang="en-US" sz="2400" i="1" baseline="-25000" smtClean="0"/>
              <a:t>1</a:t>
            </a:r>
            <a:r>
              <a:rPr lang="en-US" sz="2400" smtClean="0"/>
              <a:t>,…,</a:t>
            </a:r>
            <a:r>
              <a:rPr lang="en-US" sz="2400" i="1" smtClean="0"/>
              <a:t>A</a:t>
            </a:r>
            <a:r>
              <a:rPr lang="en-US" sz="2400" i="1" baseline="-25000" smtClean="0"/>
              <a:t>n</a:t>
            </a:r>
            <a:r>
              <a:rPr lang="en-US" sz="2400" smtClean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i="1" smtClean="0"/>
              <a:t>Minimality</a:t>
            </a:r>
            <a:r>
              <a:rPr lang="en-US" sz="2400" smtClean="0"/>
              <a:t>:  no subset of </a:t>
            </a:r>
            <a:r>
              <a:rPr lang="en-US" sz="2400" i="1" smtClean="0"/>
              <a:t>A</a:t>
            </a:r>
            <a:r>
              <a:rPr lang="en-US" sz="2400" i="1" baseline="-25000" smtClean="0"/>
              <a:t>1</a:t>
            </a:r>
            <a:r>
              <a:rPr lang="en-US" sz="2400" smtClean="0"/>
              <a:t>,…,</a:t>
            </a:r>
            <a:r>
              <a:rPr lang="en-US" sz="2400" i="1" smtClean="0"/>
              <a:t>A</a:t>
            </a:r>
            <a:r>
              <a:rPr lang="en-US" sz="2400" i="1" baseline="-25000" smtClean="0"/>
              <a:t>n</a:t>
            </a:r>
            <a:r>
              <a:rPr lang="en-US" sz="2400" smtClean="0"/>
              <a:t> is a key constraint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i="1" smtClean="0"/>
              <a:t>Key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smtClean="0"/>
              <a:t> </a:t>
            </a:r>
            <a:r>
              <a:rPr lang="en-US" sz="2400" smtClean="0"/>
              <a:t>Set of attributes mentioned in a key constraint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smtClean="0"/>
              <a:t>e.g., </a:t>
            </a:r>
            <a:r>
              <a:rPr lang="en-US" sz="2000" i="1" smtClean="0"/>
              <a:t>Id</a:t>
            </a:r>
            <a:r>
              <a:rPr lang="en-US" sz="2000" smtClean="0"/>
              <a:t>  in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2000" smtClean="0"/>
              <a:t>,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smtClean="0"/>
              <a:t>e.g., (</a:t>
            </a:r>
            <a:r>
              <a:rPr lang="en-US" sz="2000" i="1" smtClean="0"/>
              <a:t>StudId</a:t>
            </a:r>
            <a:r>
              <a:rPr lang="en-US" sz="2000" smtClean="0"/>
              <a:t>, </a:t>
            </a:r>
            <a:r>
              <a:rPr lang="en-US" sz="2000" i="1" smtClean="0"/>
              <a:t>CrsCode</a:t>
            </a:r>
            <a:r>
              <a:rPr lang="en-US" sz="2000" smtClean="0"/>
              <a:t>, </a:t>
            </a:r>
            <a:r>
              <a:rPr lang="en-US" sz="2000" i="1" smtClean="0"/>
              <a:t>Semester</a:t>
            </a:r>
            <a:r>
              <a:rPr lang="en-US" sz="2000" smtClean="0"/>
              <a:t>) in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It is </a:t>
            </a:r>
            <a:r>
              <a:rPr lang="en-US" sz="2400" i="1" smtClean="0"/>
              <a:t>minimal</a:t>
            </a:r>
            <a:r>
              <a:rPr lang="en-US" sz="2400" smtClean="0"/>
              <a:t>: no subset of a key is a key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smtClean="0"/>
              <a:t>(</a:t>
            </a:r>
            <a:r>
              <a:rPr lang="en-US" sz="2000" i="1" smtClean="0"/>
              <a:t>Id</a:t>
            </a:r>
            <a:r>
              <a:rPr lang="en-US" sz="2000" smtClean="0"/>
              <a:t>, </a:t>
            </a:r>
            <a:r>
              <a:rPr lang="en-US" sz="2000" i="1" smtClean="0"/>
              <a:t>Name</a:t>
            </a:r>
            <a:r>
              <a:rPr lang="en-US" sz="2000" smtClean="0"/>
              <a:t>) is not a key of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D6B1E-EF64-42AD-9730-14D5D5A6048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and Its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Data is actually stored as bits, but it is difficult to work with data at this level.</a:t>
            </a:r>
          </a:p>
          <a:p>
            <a:pPr>
              <a:defRPr/>
            </a:pPr>
            <a:r>
              <a:rPr lang="en-US" sz="2800" smtClean="0"/>
              <a:t>It is convenient to view data at different </a:t>
            </a:r>
            <a:r>
              <a:rPr lang="en-US" sz="2800" i="1" smtClean="0"/>
              <a:t>levels of abstraction</a:t>
            </a:r>
            <a:r>
              <a:rPr lang="en-US" sz="2800" smtClean="0"/>
              <a:t>.</a:t>
            </a:r>
          </a:p>
          <a:p>
            <a:pPr>
              <a:defRPr/>
            </a:pPr>
            <a:r>
              <a:rPr lang="en-US" sz="2800" b="1" i="1" smtClean="0"/>
              <a:t>Schema</a:t>
            </a:r>
            <a:r>
              <a:rPr lang="en-US" sz="2800" smtClean="0"/>
              <a:t>: Description of data at some abstraction level. Each level has its own schema.</a:t>
            </a:r>
          </a:p>
          <a:p>
            <a:pPr>
              <a:defRPr/>
            </a:pPr>
            <a:r>
              <a:rPr lang="en-US" sz="2800" smtClean="0"/>
              <a:t>We will be concerned with three schemas: </a:t>
            </a:r>
            <a:r>
              <a:rPr lang="en-US" sz="2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physical</a:t>
            </a:r>
            <a:r>
              <a:rPr lang="en-US" sz="2800" smtClean="0"/>
              <a:t>, </a:t>
            </a:r>
            <a:r>
              <a:rPr lang="en-US" sz="2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conceptual</a:t>
            </a:r>
            <a:r>
              <a:rPr lang="en-US" sz="2800" smtClean="0"/>
              <a:t>, and </a:t>
            </a:r>
            <a:r>
              <a:rPr lang="en-US" sz="2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</a:t>
            </a:r>
            <a:r>
              <a:rPr lang="en-US" sz="2800" smtClean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F2376-1842-44A0-8496-4F1755606FE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CN" dirty="0" smtClean="0"/>
              <a:t>Why is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StudentId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CrsCode</a:t>
            </a:r>
            <a:r>
              <a:rPr lang="en-US" altLang="zh-CN" dirty="0" smtClean="0"/>
              <a:t>, Semester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a key?</a:t>
            </a:r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981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CrsCode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CSC4710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CSC4710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CSC4710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CSC4710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</a:t>
                      </a:r>
                      <a:r>
                        <a:rPr lang="en-US" baseline="0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CSC4110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r>
                        <a:rPr lang="en-US" baseline="0" dirty="0" smtClean="0"/>
                        <a:t>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CSC4991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9B249-1900-4DE9-BB4B-479129F806F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Superkey</a:t>
            </a:r>
            <a:r>
              <a:rPr lang="en-US" altLang="zh-CN" dirty="0" smtClean="0"/>
              <a:t> 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smtClean="0"/>
              <a:t>Superkey</a:t>
            </a:r>
            <a:r>
              <a:rPr lang="en-US" b="1" smtClean="0"/>
              <a:t> (key container) </a:t>
            </a:r>
            <a:r>
              <a:rPr lang="en-US" smtClean="0"/>
              <a:t>- set of attributes containing key</a:t>
            </a:r>
          </a:p>
          <a:p>
            <a:pPr lvl="1">
              <a:defRPr/>
            </a:pPr>
            <a:r>
              <a:rPr lang="en-US" smtClean="0"/>
              <a:t>(</a:t>
            </a:r>
            <a:r>
              <a:rPr lang="en-US" i="1" smtClean="0"/>
              <a:t>Id</a:t>
            </a:r>
            <a:r>
              <a:rPr lang="en-US" smtClean="0"/>
              <a:t>, </a:t>
            </a:r>
            <a:r>
              <a:rPr lang="en-US" i="1" smtClean="0"/>
              <a:t>Name</a:t>
            </a:r>
            <a:r>
              <a:rPr lang="en-US" smtClean="0"/>
              <a:t>) is a superkey of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  <a:p>
            <a:pPr>
              <a:defRPr/>
            </a:pPr>
            <a:r>
              <a:rPr lang="en-US" smtClean="0"/>
              <a:t>Every relation has a key</a:t>
            </a:r>
          </a:p>
          <a:p>
            <a:pPr>
              <a:defRPr/>
            </a:pPr>
            <a:r>
              <a:rPr lang="en-US" smtClean="0"/>
              <a:t>Relation can have several keys:</a:t>
            </a:r>
          </a:p>
          <a:p>
            <a:pPr lvl="1">
              <a:defRPr/>
            </a:pPr>
            <a:r>
              <a:rPr lang="en-US" b="1" i="1" smtClean="0"/>
              <a:t>primary key:</a:t>
            </a:r>
            <a:r>
              <a:rPr lang="en-US" b="1" smtClean="0"/>
              <a:t>  </a:t>
            </a:r>
            <a:r>
              <a:rPr lang="en-US" i="1" smtClean="0"/>
              <a:t>Id</a:t>
            </a:r>
            <a:r>
              <a:rPr lang="en-US" smtClean="0"/>
              <a:t>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  (can’t be 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n-US" smtClean="0"/>
              <a:t>)</a:t>
            </a:r>
          </a:p>
          <a:p>
            <a:pPr lvl="1">
              <a:defRPr/>
            </a:pPr>
            <a:r>
              <a:rPr lang="en-US" b="1" i="1" smtClean="0"/>
              <a:t>candidate key</a:t>
            </a:r>
            <a:r>
              <a:rPr lang="en-US" b="1" smtClean="0"/>
              <a:t>:  </a:t>
            </a:r>
            <a:r>
              <a:rPr lang="en-US" smtClean="0"/>
              <a:t>(</a:t>
            </a:r>
            <a:r>
              <a:rPr lang="en-US" i="1" smtClean="0"/>
              <a:t>Name</a:t>
            </a:r>
            <a:r>
              <a:rPr lang="en-US" smtClean="0"/>
              <a:t>, </a:t>
            </a:r>
            <a:r>
              <a:rPr lang="en-US" i="1" smtClean="0"/>
              <a:t>Address</a:t>
            </a:r>
            <a:r>
              <a:rPr lang="en-US" smtClean="0"/>
              <a:t>)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9B249-1900-4DE9-BB4B-479129F806F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</a:t>
            </a:r>
            <a:r>
              <a:rPr lang="en-US" dirty="0" err="1" smtClean="0"/>
              <a:t>Superkey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i="1" dirty="0" smtClean="0"/>
              <a:t>Is a </a:t>
            </a:r>
            <a:r>
              <a:rPr lang="en-US" i="1" dirty="0" err="1" smtClean="0"/>
              <a:t>Superkey</a:t>
            </a:r>
            <a:r>
              <a:rPr lang="en-US" i="1" dirty="0" smtClean="0"/>
              <a:t> a key?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i="1" dirty="0" smtClean="0"/>
              <a:t>Is a key a </a:t>
            </a:r>
            <a:r>
              <a:rPr lang="en-US" i="1" dirty="0" err="1" smtClean="0"/>
              <a:t>superkey</a:t>
            </a:r>
            <a:r>
              <a:rPr lang="en-US" i="1" dirty="0" smtClean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i="1" dirty="0" smtClean="0"/>
              <a:t>Does a </a:t>
            </a:r>
            <a:r>
              <a:rPr lang="en-US" i="1" dirty="0" err="1" smtClean="0"/>
              <a:t>superkey</a:t>
            </a:r>
            <a:r>
              <a:rPr lang="en-US" i="1" dirty="0" smtClean="0"/>
              <a:t> contain a key?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i="1" dirty="0" smtClean="0"/>
              <a:t>Does a relation contain a key </a:t>
            </a:r>
            <a:r>
              <a:rPr lang="en-US" i="1" dirty="0" err="1" smtClean="0"/>
              <a:t>necesarrily</a:t>
            </a:r>
            <a:r>
              <a:rPr lang="en-US" i="1" dirty="0" smtClean="0"/>
              <a:t>?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66AD0A-D776-49B1-A5AD-FCD7A644D60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mtClean="0"/>
              <a:t>Foreign Key Constraint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i="1" dirty="0" smtClean="0"/>
              <a:t>R</a:t>
            </a:r>
            <a:r>
              <a:rPr lang="en-US" sz="2400" b="1" i="1" dirty="0" smtClean="0"/>
              <a:t>eferential integrity: </a:t>
            </a:r>
            <a:r>
              <a:rPr lang="en-US" sz="2400" dirty="0" smtClean="0"/>
              <a:t> Item named in one relation must refer to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that describe that item in another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000" dirty="0" smtClean="0"/>
              <a:t> (</a:t>
            </a:r>
            <a:r>
              <a:rPr lang="en-US" sz="2000" i="1" dirty="0" err="1" smtClean="0"/>
              <a:t>CrsCode</a:t>
            </a:r>
            <a:r>
              <a:rPr lang="en-US" sz="2000" dirty="0" smtClean="0"/>
              <a:t>)   references 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2000" dirty="0" smtClean="0"/>
              <a:t>(</a:t>
            </a:r>
            <a:r>
              <a:rPr lang="en-US" sz="2000" i="1" dirty="0" err="1" smtClean="0"/>
              <a:t>CrsCode</a:t>
            </a:r>
            <a:r>
              <a:rPr lang="en-US" sz="2000" dirty="0" smtClean="0"/>
              <a:t> 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000" dirty="0" smtClean="0"/>
              <a:t>(</a:t>
            </a:r>
            <a:r>
              <a:rPr lang="en-US" sz="2000" i="1" dirty="0" err="1" smtClean="0"/>
              <a:t>DeptId</a:t>
            </a:r>
            <a:r>
              <a:rPr lang="en-US" sz="2000" dirty="0" smtClean="0"/>
              <a:t>)   </a:t>
            </a:r>
            <a:r>
              <a:rPr lang="en-US" sz="2400" dirty="0" smtClean="0">
                <a:ea typeface="+mn-ea"/>
                <a:cs typeface="+mn-cs"/>
              </a:rPr>
              <a:t>references</a:t>
            </a:r>
            <a:r>
              <a:rPr lang="en-US" sz="2000" dirty="0" smtClean="0"/>
              <a:t> 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2000" dirty="0" smtClean="0"/>
              <a:t>(</a:t>
            </a:r>
            <a:r>
              <a:rPr lang="en-US" sz="2000" i="1" dirty="0" err="1" smtClean="0"/>
              <a:t>DeptId</a:t>
            </a:r>
            <a:r>
              <a:rPr lang="en-US" sz="2000" dirty="0" smtClean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Attribute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is a </a:t>
            </a:r>
            <a:r>
              <a:rPr lang="en-US" sz="2400" b="1" i="1" dirty="0" smtClean="0"/>
              <a:t>foreign key</a:t>
            </a:r>
            <a:r>
              <a:rPr lang="en-US" sz="2400" dirty="0" smtClean="0"/>
              <a:t> of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R1</a:t>
            </a:r>
            <a:r>
              <a:rPr lang="en-US" sz="2400" dirty="0" smtClean="0"/>
              <a:t> referring to attribute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in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R2</a:t>
            </a:r>
            <a:r>
              <a:rPr lang="en-US" sz="2400" dirty="0" smtClean="0"/>
              <a:t>,  if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1) whenever there is a value </a:t>
            </a:r>
            <a:r>
              <a:rPr lang="en-US" sz="2000" i="1" dirty="0" smtClean="0"/>
              <a:t>v</a:t>
            </a:r>
            <a:r>
              <a:rPr lang="en-US" sz="2000" dirty="0" smtClean="0"/>
              <a:t> of </a:t>
            </a:r>
            <a:r>
              <a:rPr lang="en-US" sz="2000" i="1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there is a </a:t>
            </a:r>
            <a:r>
              <a:rPr lang="en-US" sz="2000" dirty="0" err="1" smtClean="0"/>
              <a:t>tuple</a:t>
            </a:r>
            <a:r>
              <a:rPr lang="en-US" sz="2000" dirty="0" smtClean="0"/>
              <a:t> of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R2</a:t>
            </a:r>
            <a:r>
              <a:rPr lang="en-US" sz="2000" dirty="0" smtClean="0"/>
              <a:t> in which </a:t>
            </a:r>
            <a:r>
              <a:rPr lang="en-US" sz="2000" i="1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has value </a:t>
            </a:r>
            <a:r>
              <a:rPr lang="en-US" sz="2000" i="1" dirty="0" smtClean="0"/>
              <a:t>v, </a:t>
            </a:r>
            <a:r>
              <a:rPr lang="en-US" sz="2000" dirty="0" smtClean="0"/>
              <a:t>and</a:t>
            </a:r>
            <a:r>
              <a:rPr lang="en-US" sz="2000" i="1" dirty="0" smtClean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i="1" dirty="0" smtClean="0"/>
              <a:t>2) A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en-US" sz="2000" dirty="0" smtClean="0"/>
              <a:t>is a key of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CCE92E-3F0D-4F1A-9605-AF8D3DBB355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 Constraint (Example)</a:t>
            </a:r>
          </a:p>
        </p:txBody>
      </p:sp>
      <p:sp>
        <p:nvSpPr>
          <p:cNvPr id="24580" name="Text Box 37"/>
          <p:cNvSpPr txBox="1">
            <a:spLocks noChangeArrowheads="1"/>
          </p:cNvSpPr>
          <p:nvPr/>
        </p:nvSpPr>
        <p:spPr bwMode="auto">
          <a:xfrm>
            <a:off x="5867400" y="2362200"/>
            <a:ext cx="7970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 smtClean="0"/>
              <a:t>FacId</a:t>
            </a:r>
            <a:endParaRPr lang="en-US" sz="2000" dirty="0">
              <a:solidFill>
                <a:srgbClr val="990033"/>
              </a:solidFill>
            </a:endParaRPr>
          </a:p>
          <a:p>
            <a:pPr algn="l"/>
            <a:r>
              <a:rPr lang="en-US" sz="2000" dirty="0" smtClean="0"/>
              <a:t>f3</a:t>
            </a:r>
            <a:endParaRPr lang="en-US" sz="2000" dirty="0"/>
          </a:p>
          <a:p>
            <a:pPr algn="l"/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en-US" sz="2000" dirty="0" smtClean="0">
                <a:solidFill>
                  <a:schemeClr val="accent2"/>
                </a:solidFill>
              </a:rPr>
              <a:t>1</a:t>
            </a:r>
            <a:endParaRPr lang="en-US" sz="2000" dirty="0">
              <a:solidFill>
                <a:schemeClr val="accent2"/>
              </a:solidFill>
            </a:endParaRPr>
          </a:p>
          <a:p>
            <a:pPr algn="l"/>
            <a:r>
              <a:rPr lang="en-US" sz="2000" dirty="0"/>
              <a:t>f</a:t>
            </a:r>
            <a:r>
              <a:rPr lang="en-US" sz="2000" dirty="0" smtClean="0"/>
              <a:t>6</a:t>
            </a:r>
            <a:endParaRPr lang="en-US" sz="2000" dirty="0"/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f</a:t>
            </a:r>
            <a:r>
              <a:rPr lang="en-US" sz="2000" dirty="0" smtClean="0">
                <a:solidFill>
                  <a:schemeClr val="accent1"/>
                </a:solidFill>
              </a:rPr>
              <a:t>2</a:t>
            </a:r>
            <a:endParaRPr lang="en-US" sz="2000" dirty="0">
              <a:solidFill>
                <a:schemeClr val="accent1"/>
              </a:solidFill>
            </a:endParaRPr>
          </a:p>
          <a:p>
            <a:pPr algn="l"/>
            <a:r>
              <a:rPr lang="en-US" sz="2000" dirty="0"/>
              <a:t>f</a:t>
            </a:r>
            <a:r>
              <a:rPr lang="en-US" sz="2000" dirty="0" smtClean="0"/>
              <a:t>7</a:t>
            </a:r>
            <a:endParaRPr lang="en-US" sz="2000" dirty="0"/>
          </a:p>
          <a:p>
            <a:pPr algn="l"/>
            <a:r>
              <a:rPr lang="en-US" sz="2000" dirty="0">
                <a:solidFill>
                  <a:srgbClr val="006600"/>
                </a:solidFill>
              </a:rPr>
              <a:t>f</a:t>
            </a:r>
            <a:r>
              <a:rPr lang="en-US" sz="2000" dirty="0" smtClean="0">
                <a:solidFill>
                  <a:srgbClr val="006600"/>
                </a:solidFill>
              </a:rPr>
              <a:t>4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24581" name="Text Box 38"/>
          <p:cNvSpPr txBox="1">
            <a:spLocks noChangeArrowheads="1"/>
          </p:cNvSpPr>
          <p:nvPr/>
        </p:nvSpPr>
        <p:spPr bwMode="auto">
          <a:xfrm>
            <a:off x="2971800" y="2667000"/>
            <a:ext cx="981359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 dirty="0" smtClean="0"/>
              <a:t>Advisor</a:t>
            </a:r>
            <a:endParaRPr lang="en-US" sz="2000" baseline="-25000" dirty="0"/>
          </a:p>
          <a:p>
            <a:pPr algn="l"/>
            <a:r>
              <a:rPr lang="en-US" sz="2000" dirty="0" smtClean="0">
                <a:solidFill>
                  <a:schemeClr val="accent2"/>
                </a:solidFill>
              </a:rPr>
              <a:t>f6</a:t>
            </a:r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f2</a:t>
            </a:r>
          </a:p>
          <a:p>
            <a:pPr algn="l"/>
            <a:r>
              <a:rPr lang="en-US" sz="2000" dirty="0" smtClean="0">
                <a:solidFill>
                  <a:srgbClr val="990033"/>
                </a:solidFill>
              </a:rPr>
              <a:t>f3</a:t>
            </a:r>
          </a:p>
          <a:p>
            <a:pPr algn="l"/>
            <a:r>
              <a:rPr lang="en-US" sz="2000" dirty="0" smtClean="0">
                <a:solidFill>
                  <a:srgbClr val="006600"/>
                </a:solidFill>
              </a:rPr>
              <a:t>f4</a:t>
            </a:r>
            <a:endParaRPr lang="en-US" sz="2000" dirty="0">
              <a:solidFill>
                <a:srgbClr val="006600"/>
              </a:solidFill>
            </a:endParaRPr>
          </a:p>
          <a:p>
            <a:pPr algn="l"/>
            <a:r>
              <a:rPr lang="en-US" sz="1800" dirty="0"/>
              <a:t>null</a:t>
            </a:r>
          </a:p>
          <a:p>
            <a:pPr algn="l"/>
            <a:r>
              <a:rPr lang="en-US" sz="2000" dirty="0">
                <a:solidFill>
                  <a:srgbClr val="990033"/>
                </a:solidFill>
              </a:rPr>
              <a:t>f</a:t>
            </a:r>
            <a:r>
              <a:rPr lang="en-US" sz="2000" dirty="0" smtClean="0">
                <a:solidFill>
                  <a:srgbClr val="990033"/>
                </a:solidFill>
              </a:rPr>
              <a:t>3</a:t>
            </a:r>
            <a:endParaRPr lang="en-US" sz="2000" dirty="0">
              <a:solidFill>
                <a:srgbClr val="990033"/>
              </a:solidFill>
            </a:endParaRPr>
          </a:p>
        </p:txBody>
      </p:sp>
      <p:sp>
        <p:nvSpPr>
          <p:cNvPr id="24582" name="Line 39"/>
          <p:cNvSpPr>
            <a:spLocks noChangeShapeType="1"/>
          </p:cNvSpPr>
          <p:nvPr/>
        </p:nvSpPr>
        <p:spPr bwMode="auto">
          <a:xfrm>
            <a:off x="2971800" y="3048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70"/>
          <p:cNvSpPr>
            <a:spLocks noChangeShapeType="1"/>
          </p:cNvSpPr>
          <p:nvPr/>
        </p:nvSpPr>
        <p:spPr bwMode="auto">
          <a:xfrm>
            <a:off x="312420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71"/>
          <p:cNvSpPr>
            <a:spLocks noChangeShapeType="1"/>
          </p:cNvSpPr>
          <p:nvPr/>
        </p:nvSpPr>
        <p:spPr bwMode="auto">
          <a:xfrm>
            <a:off x="31242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72"/>
          <p:cNvSpPr>
            <a:spLocks noChangeShapeType="1"/>
          </p:cNvSpPr>
          <p:nvPr/>
        </p:nvSpPr>
        <p:spPr bwMode="auto">
          <a:xfrm>
            <a:off x="31242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73"/>
          <p:cNvSpPr>
            <a:spLocks noChangeShapeType="1"/>
          </p:cNvSpPr>
          <p:nvPr/>
        </p:nvSpPr>
        <p:spPr bwMode="auto">
          <a:xfrm>
            <a:off x="3505200" y="3048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74"/>
          <p:cNvSpPr>
            <a:spLocks noChangeShapeType="1"/>
          </p:cNvSpPr>
          <p:nvPr/>
        </p:nvSpPr>
        <p:spPr bwMode="auto">
          <a:xfrm flipH="1">
            <a:off x="14478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75"/>
          <p:cNvSpPr>
            <a:spLocks noChangeShapeType="1"/>
          </p:cNvSpPr>
          <p:nvPr/>
        </p:nvSpPr>
        <p:spPr bwMode="auto">
          <a:xfrm flipH="1">
            <a:off x="144780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76"/>
          <p:cNvSpPr>
            <a:spLocks noChangeShapeType="1"/>
          </p:cNvSpPr>
          <p:nvPr/>
        </p:nvSpPr>
        <p:spPr bwMode="auto">
          <a:xfrm>
            <a:off x="1447800" y="3048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77"/>
          <p:cNvSpPr>
            <a:spLocks noChangeShapeType="1"/>
          </p:cNvSpPr>
          <p:nvPr/>
        </p:nvSpPr>
        <p:spPr bwMode="auto">
          <a:xfrm>
            <a:off x="3124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78"/>
          <p:cNvSpPr>
            <a:spLocks noChangeShapeType="1"/>
          </p:cNvSpPr>
          <p:nvPr/>
        </p:nvSpPr>
        <p:spPr bwMode="auto">
          <a:xfrm>
            <a:off x="31242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79"/>
          <p:cNvSpPr>
            <a:spLocks noChangeShapeType="1"/>
          </p:cNvSpPr>
          <p:nvPr/>
        </p:nvSpPr>
        <p:spPr bwMode="auto">
          <a:xfrm>
            <a:off x="31242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80"/>
          <p:cNvSpPr>
            <a:spLocks noChangeShapeType="1"/>
          </p:cNvSpPr>
          <p:nvPr/>
        </p:nvSpPr>
        <p:spPr bwMode="auto">
          <a:xfrm>
            <a:off x="31242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Line 81"/>
          <p:cNvSpPr>
            <a:spLocks noChangeShapeType="1"/>
          </p:cNvSpPr>
          <p:nvPr/>
        </p:nvSpPr>
        <p:spPr bwMode="auto">
          <a:xfrm flipH="1">
            <a:off x="1447800" y="3352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82"/>
          <p:cNvSpPr>
            <a:spLocks noChangeShapeType="1"/>
          </p:cNvSpPr>
          <p:nvPr/>
        </p:nvSpPr>
        <p:spPr bwMode="auto">
          <a:xfrm flipH="1">
            <a:off x="14478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83"/>
          <p:cNvSpPr>
            <a:spLocks noChangeShapeType="1"/>
          </p:cNvSpPr>
          <p:nvPr/>
        </p:nvSpPr>
        <p:spPr bwMode="auto">
          <a:xfrm flipH="1">
            <a:off x="1447800" y="3962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84"/>
          <p:cNvSpPr>
            <a:spLocks noChangeShapeType="1"/>
          </p:cNvSpPr>
          <p:nvPr/>
        </p:nvSpPr>
        <p:spPr bwMode="auto">
          <a:xfrm flipH="1">
            <a:off x="1447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Line 85"/>
          <p:cNvSpPr>
            <a:spLocks noChangeShapeType="1"/>
          </p:cNvSpPr>
          <p:nvPr/>
        </p:nvSpPr>
        <p:spPr bwMode="auto">
          <a:xfrm flipH="1">
            <a:off x="1447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Line 97"/>
          <p:cNvSpPr>
            <a:spLocks noChangeShapeType="1"/>
          </p:cNvSpPr>
          <p:nvPr/>
        </p:nvSpPr>
        <p:spPr bwMode="auto">
          <a:xfrm>
            <a:off x="5867400" y="2743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104"/>
          <p:cNvSpPr>
            <a:spLocks noChangeShapeType="1"/>
          </p:cNvSpPr>
          <p:nvPr/>
        </p:nvSpPr>
        <p:spPr bwMode="auto">
          <a:xfrm>
            <a:off x="58674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Line 105"/>
          <p:cNvSpPr>
            <a:spLocks noChangeShapeType="1"/>
          </p:cNvSpPr>
          <p:nvPr/>
        </p:nvSpPr>
        <p:spPr bwMode="auto">
          <a:xfrm>
            <a:off x="80772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Line 106"/>
          <p:cNvSpPr>
            <a:spLocks noChangeShapeType="1"/>
          </p:cNvSpPr>
          <p:nvPr/>
        </p:nvSpPr>
        <p:spPr bwMode="auto">
          <a:xfrm flipH="1">
            <a:off x="5867400" y="4876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Line 107"/>
          <p:cNvSpPr>
            <a:spLocks noChangeShapeType="1"/>
          </p:cNvSpPr>
          <p:nvPr/>
        </p:nvSpPr>
        <p:spPr bwMode="auto">
          <a:xfrm>
            <a:off x="5867400" y="3048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Line 108"/>
          <p:cNvSpPr>
            <a:spLocks noChangeShapeType="1"/>
          </p:cNvSpPr>
          <p:nvPr/>
        </p:nvSpPr>
        <p:spPr bwMode="auto">
          <a:xfrm>
            <a:off x="5867400" y="3352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Line 109"/>
          <p:cNvSpPr>
            <a:spLocks noChangeShapeType="1"/>
          </p:cNvSpPr>
          <p:nvPr/>
        </p:nvSpPr>
        <p:spPr bwMode="auto">
          <a:xfrm>
            <a:off x="5867400" y="3657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110"/>
          <p:cNvSpPr>
            <a:spLocks noChangeShapeType="1"/>
          </p:cNvSpPr>
          <p:nvPr/>
        </p:nvSpPr>
        <p:spPr bwMode="auto">
          <a:xfrm>
            <a:off x="58674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111"/>
          <p:cNvSpPr>
            <a:spLocks noChangeShapeType="1"/>
          </p:cNvSpPr>
          <p:nvPr/>
        </p:nvSpPr>
        <p:spPr bwMode="auto">
          <a:xfrm>
            <a:off x="5867400" y="4267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Line 112"/>
          <p:cNvSpPr>
            <a:spLocks noChangeShapeType="1"/>
          </p:cNvSpPr>
          <p:nvPr/>
        </p:nvSpPr>
        <p:spPr bwMode="auto">
          <a:xfrm>
            <a:off x="5867400" y="4572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Line 113"/>
          <p:cNvSpPr>
            <a:spLocks noChangeShapeType="1"/>
          </p:cNvSpPr>
          <p:nvPr/>
        </p:nvSpPr>
        <p:spPr bwMode="auto">
          <a:xfrm>
            <a:off x="63246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Line 114"/>
          <p:cNvSpPr>
            <a:spLocks noChangeShapeType="1"/>
          </p:cNvSpPr>
          <p:nvPr/>
        </p:nvSpPr>
        <p:spPr bwMode="auto">
          <a:xfrm>
            <a:off x="3505200" y="32004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115"/>
          <p:cNvSpPr>
            <a:spLocks noChangeShapeType="1"/>
          </p:cNvSpPr>
          <p:nvPr/>
        </p:nvSpPr>
        <p:spPr bwMode="auto">
          <a:xfrm>
            <a:off x="3505200" y="35052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116"/>
          <p:cNvSpPr>
            <a:spLocks noChangeShapeType="1"/>
          </p:cNvSpPr>
          <p:nvPr/>
        </p:nvSpPr>
        <p:spPr bwMode="auto">
          <a:xfrm flipV="1">
            <a:off x="3505200" y="2895600"/>
            <a:ext cx="2362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119"/>
          <p:cNvSpPr>
            <a:spLocks noChangeShapeType="1"/>
          </p:cNvSpPr>
          <p:nvPr/>
        </p:nvSpPr>
        <p:spPr bwMode="auto">
          <a:xfrm flipV="1">
            <a:off x="3505200" y="2971800"/>
            <a:ext cx="2362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Line 120"/>
          <p:cNvSpPr>
            <a:spLocks noChangeShapeType="1"/>
          </p:cNvSpPr>
          <p:nvPr/>
        </p:nvSpPr>
        <p:spPr bwMode="auto">
          <a:xfrm>
            <a:off x="3505200" y="41148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5" name="Text Box 121"/>
          <p:cNvSpPr txBox="1">
            <a:spLocks noChangeArrowheads="1"/>
          </p:cNvSpPr>
          <p:nvPr/>
        </p:nvSpPr>
        <p:spPr bwMode="auto">
          <a:xfrm>
            <a:off x="2041525" y="4967288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Students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946" name="Text Box 122"/>
          <p:cNvSpPr txBox="1">
            <a:spLocks noChangeArrowheads="1"/>
          </p:cNvSpPr>
          <p:nvPr/>
        </p:nvSpPr>
        <p:spPr bwMode="auto">
          <a:xfrm>
            <a:off x="6689725" y="4967288"/>
            <a:ext cx="952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Faculty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617" name="Text Box 123"/>
          <p:cNvSpPr txBox="1">
            <a:spLocks noChangeArrowheads="1"/>
          </p:cNvSpPr>
          <p:nvPr/>
        </p:nvSpPr>
        <p:spPr bwMode="auto">
          <a:xfrm>
            <a:off x="3184525" y="5195888"/>
            <a:ext cx="2000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Foreign key </a:t>
            </a:r>
          </a:p>
          <a:p>
            <a:pPr algn="l"/>
            <a:r>
              <a:rPr lang="en-US" sz="2000"/>
              <a:t>(or key reference)</a:t>
            </a:r>
          </a:p>
        </p:txBody>
      </p:sp>
      <p:sp>
        <p:nvSpPr>
          <p:cNvPr id="24618" name="Text Box 124"/>
          <p:cNvSpPr txBox="1">
            <a:spLocks noChangeArrowheads="1"/>
          </p:cNvSpPr>
          <p:nvPr/>
        </p:nvSpPr>
        <p:spPr bwMode="auto">
          <a:xfrm>
            <a:off x="5851525" y="5424488"/>
            <a:ext cx="164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Candidate key</a:t>
            </a:r>
          </a:p>
        </p:txBody>
      </p:sp>
      <p:sp>
        <p:nvSpPr>
          <p:cNvPr id="24619" name="Line 125"/>
          <p:cNvSpPr>
            <a:spLocks noChangeShapeType="1"/>
          </p:cNvSpPr>
          <p:nvPr/>
        </p:nvSpPr>
        <p:spPr bwMode="auto">
          <a:xfrm flipH="1" flipV="1">
            <a:off x="32766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Line 126"/>
          <p:cNvSpPr>
            <a:spLocks noChangeShapeType="1"/>
          </p:cNvSpPr>
          <p:nvPr/>
        </p:nvSpPr>
        <p:spPr bwMode="auto">
          <a:xfrm flipV="1">
            <a:off x="60960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66AD0A-D776-49B1-A5AD-FCD7A644D60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foreign key a key?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i="1" kern="0" dirty="0" smtClean="0">
                <a:latin typeface="+mn-lt"/>
              </a:rPr>
              <a:t>Is a key a foreign key? </a:t>
            </a:r>
            <a:endParaRPr kumimoji="0" lang="en-US" sz="32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a key and a foreign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 in the same table? (see next slide)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4F4257-0611-487B-9D55-4D182675FA8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 (cont’d)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Names of the attrs </a:t>
            </a:r>
            <a:r>
              <a:rPr lang="en-US" sz="2800" i="1" smtClean="0"/>
              <a:t>A</a:t>
            </a:r>
            <a:r>
              <a:rPr lang="en-US" sz="2800" baseline="-25000" smtClean="0"/>
              <a:t>1</a:t>
            </a:r>
            <a:r>
              <a:rPr lang="en-US" sz="2800" smtClean="0"/>
              <a:t> and </a:t>
            </a:r>
            <a:r>
              <a:rPr lang="en-US" sz="2800" i="1" smtClean="0"/>
              <a:t>A</a:t>
            </a:r>
            <a:r>
              <a:rPr lang="en-US" sz="2800" baseline="-25000" smtClean="0"/>
              <a:t>2</a:t>
            </a:r>
            <a:r>
              <a:rPr lang="en-US" sz="2800" smtClean="0"/>
              <a:t> need not be the same.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With tables:</a:t>
            </a:r>
          </a:p>
          <a:p>
            <a:pPr lvl="1">
              <a:lnSpc>
                <a:spcPct val="90000"/>
              </a:lnSpc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i="1" smtClean="0">
                <a:solidFill>
                  <a:schemeClr val="accent2"/>
                </a:solidFill>
              </a:rPr>
              <a:t>ProfId</a:t>
            </a:r>
            <a:r>
              <a:rPr lang="en-US" sz="2400" smtClean="0"/>
              <a:t> attribute of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 smtClean="0"/>
              <a:t> references </a:t>
            </a:r>
            <a:r>
              <a:rPr lang="en-US" sz="2400" i="1" smtClean="0">
                <a:solidFill>
                  <a:schemeClr val="accent2"/>
                </a:solidFill>
              </a:rPr>
              <a:t>Id</a:t>
            </a:r>
            <a:r>
              <a:rPr lang="en-US" sz="2400" smtClean="0"/>
              <a:t> attribute of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R1</a:t>
            </a:r>
            <a:r>
              <a:rPr lang="en-US" sz="2800" smtClean="0"/>
              <a:t> and 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R2</a:t>
            </a:r>
            <a:r>
              <a:rPr lang="en-US" sz="2800" smtClean="0"/>
              <a:t> need not be distinct.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Employee(</a:t>
            </a:r>
            <a:r>
              <a:rPr lang="en-US" sz="2400" i="1" smtClean="0">
                <a:solidFill>
                  <a:schemeClr val="accent2"/>
                </a:solidFill>
              </a:rPr>
              <a:t>Id</a:t>
            </a:r>
            <a:r>
              <a:rPr lang="en-US" sz="2400" smtClean="0"/>
              <a:t>:INT, </a:t>
            </a:r>
            <a:r>
              <a:rPr lang="en-US" sz="2400" i="1" smtClean="0">
                <a:solidFill>
                  <a:schemeClr val="accent2"/>
                </a:solidFill>
              </a:rPr>
              <a:t>MgrId</a:t>
            </a:r>
            <a:r>
              <a:rPr lang="en-US" sz="2400" smtClean="0"/>
              <a:t>:INT, ….)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000" smtClean="0"/>
              <a:t>(</a:t>
            </a:r>
            <a:r>
              <a:rPr lang="en-US" sz="2000" i="1" smtClean="0">
                <a:solidFill>
                  <a:schemeClr val="accent2"/>
                </a:solidFill>
              </a:rPr>
              <a:t>MgrId</a:t>
            </a:r>
            <a:r>
              <a:rPr lang="en-US" sz="2000" smtClean="0"/>
              <a:t>) references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000" smtClean="0"/>
              <a:t>(</a:t>
            </a:r>
            <a:r>
              <a:rPr lang="en-US" sz="2000" i="1" smtClean="0">
                <a:solidFill>
                  <a:schemeClr val="accent2"/>
                </a:solidFill>
              </a:rPr>
              <a:t>Id</a:t>
            </a:r>
            <a:r>
              <a:rPr lang="en-US" sz="2000" smtClean="0"/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Every manager is also an employee and hence has a unique row in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676400" y="29718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00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524000" y="2743200"/>
            <a:ext cx="7015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000"/>
              <a:t>(</a:t>
            </a:r>
            <a:r>
              <a:rPr lang="en-US" sz="2000" i="1"/>
              <a:t>CrsCode</a:t>
            </a:r>
            <a:r>
              <a:rPr lang="en-US" sz="2000"/>
              <a:t>: COURSES,  </a:t>
            </a:r>
            <a:r>
              <a:rPr lang="en-US" sz="2000" i="1"/>
              <a:t>Sem</a:t>
            </a:r>
            <a:r>
              <a:rPr lang="en-US" sz="2000"/>
              <a:t>: SEMESTERS, </a:t>
            </a:r>
            <a:r>
              <a:rPr lang="en-US" sz="2000" i="1">
                <a:solidFill>
                  <a:schemeClr val="accent2"/>
                </a:solidFill>
              </a:rPr>
              <a:t>ProfId</a:t>
            </a:r>
            <a:r>
              <a:rPr lang="en-US" sz="2000"/>
              <a:t>: INT)</a:t>
            </a:r>
          </a:p>
          <a:p>
            <a:pPr algn="l"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000"/>
              <a:t>(</a:t>
            </a:r>
            <a:r>
              <a:rPr lang="en-US" sz="2000" i="1">
                <a:solidFill>
                  <a:schemeClr val="accent2"/>
                </a:solidFill>
              </a:rPr>
              <a:t>Id</a:t>
            </a:r>
            <a:r>
              <a:rPr lang="en-US" sz="2000"/>
              <a:t>: INT, </a:t>
            </a:r>
            <a:r>
              <a:rPr lang="en-US" sz="2000" i="1"/>
              <a:t>Name</a:t>
            </a:r>
            <a:r>
              <a:rPr lang="en-US" sz="2000"/>
              <a:t>: STRING, </a:t>
            </a:r>
            <a:r>
              <a:rPr lang="en-US" sz="2000" i="1"/>
              <a:t>DeptId</a:t>
            </a:r>
            <a:r>
              <a:rPr lang="en-US" sz="2000"/>
              <a:t>: DEPTS)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4F4257-0611-487B-9D55-4D182675FA8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</a:t>
            </a:r>
            <a:r>
              <a:rPr lang="en-US" altLang="zh-CN" dirty="0" smtClean="0"/>
              <a:t>Example</a:t>
            </a:r>
            <a:endParaRPr lang="en-US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47800" y="2057400"/>
          <a:ext cx="6629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/>
                <a:gridCol w="1325880"/>
                <a:gridCol w="1624203"/>
                <a:gridCol w="1027557"/>
                <a:gridCol w="1325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4800600"/>
            <a:ext cx="688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Primary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ID),</a:t>
            </a:r>
          </a:p>
          <a:p>
            <a:pPr algn="l"/>
            <a:r>
              <a:rPr lang="en-US" altLang="zh-CN" dirty="0" smtClean="0"/>
              <a:t>FOREIGN</a:t>
            </a:r>
            <a:r>
              <a:rPr lang="zh-CN" altLang="en-US" dirty="0" smtClean="0"/>
              <a:t>　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MgrId</a:t>
            </a:r>
            <a:r>
              <a:rPr lang="en-US" altLang="zh-CN" dirty="0" smtClean="0"/>
              <a:t>) References Employee(Id)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857314-9CDE-41B4-A81E-2EC1EEF4D2E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Inclusion Dependency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Referential integrity constraint that is not a foreign key constraint</a:t>
            </a:r>
          </a:p>
          <a:p>
            <a:pPr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800" smtClean="0"/>
              <a:t>(</a:t>
            </a:r>
            <a:r>
              <a:rPr lang="en-US" sz="2800" i="1" smtClean="0"/>
              <a:t>CrsCode</a:t>
            </a:r>
            <a:r>
              <a:rPr lang="en-US" sz="2800" smtClean="0"/>
              <a:t>, </a:t>
            </a:r>
            <a:r>
              <a:rPr lang="en-US" sz="2800" i="1" smtClean="0"/>
              <a:t>Semester</a:t>
            </a:r>
            <a:r>
              <a:rPr lang="en-US" sz="2800" smtClean="0"/>
              <a:t>) </a:t>
            </a:r>
            <a:r>
              <a:rPr lang="en-US" sz="2800" u="sng" smtClean="0"/>
              <a:t>references</a:t>
            </a:r>
            <a:r>
              <a:rPr lang="en-US" sz="2800" smtClean="0"/>
              <a:t>   				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800" smtClean="0"/>
              <a:t>(</a:t>
            </a:r>
            <a:r>
              <a:rPr lang="en-US" sz="2800" i="1" smtClean="0"/>
              <a:t>CrsCode</a:t>
            </a:r>
            <a:r>
              <a:rPr lang="en-US" sz="2800" smtClean="0"/>
              <a:t>, </a:t>
            </a:r>
            <a:r>
              <a:rPr lang="en-US" sz="2800" i="1" smtClean="0"/>
              <a:t>Semester</a:t>
            </a:r>
            <a:r>
              <a:rPr lang="en-US" sz="2800" smtClean="0"/>
              <a:t>) </a:t>
            </a:r>
          </a:p>
          <a:p>
            <a:pPr>
              <a:buFontTx/>
              <a:buNone/>
              <a:defRPr/>
            </a:pPr>
            <a:r>
              <a:rPr lang="en-US" sz="2800" smtClean="0"/>
              <a:t>    (no empty classes allowed)</a:t>
            </a:r>
          </a:p>
          <a:p>
            <a:pPr>
              <a:defRPr/>
            </a:pPr>
            <a:r>
              <a:rPr lang="en-US" sz="2800" smtClean="0"/>
              <a:t>Target attributes do not form a candidate key in 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 </a:t>
            </a:r>
            <a:r>
              <a:rPr lang="en-US" sz="2800" smtClean="0"/>
              <a:t>(</a:t>
            </a:r>
            <a:r>
              <a:rPr lang="en-US" sz="2800" i="1" smtClean="0"/>
              <a:t>StudId</a:t>
            </a:r>
            <a:r>
              <a:rPr lang="en-US" sz="2800" smtClean="0"/>
              <a:t> missing)</a:t>
            </a:r>
            <a:endParaRPr 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800" smtClean="0"/>
              <a:t>No simple enforcement mechanism for inclusion dependencies in SQL (requires </a:t>
            </a:r>
            <a:r>
              <a:rPr lang="en-US" sz="2800" i="1" smtClean="0"/>
              <a:t>assertions -- later</a:t>
            </a:r>
            <a:r>
              <a:rPr lang="en-US" sz="2800" smtClean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 smtClean="0"/>
              <a:t>A Sample Exercise email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81915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1" y="44958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667000" y="5943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of Karan </a:t>
            </a:r>
            <a:r>
              <a:rPr lang="en-US" dirty="0" err="1" smtClean="0"/>
              <a:t>Kishinani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0DD49-3F1D-4474-AA95-0F583DA976B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39000" cy="685800"/>
          </a:xfrm>
        </p:spPr>
        <p:txBody>
          <a:bodyPr/>
          <a:lstStyle/>
          <a:p>
            <a:r>
              <a:rPr lang="en-US" smtClean="0"/>
              <a:t>Physical Data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smtClean="0"/>
              <a:t> describes details of how data is stored:  computer/disks, tracks, cylinders, indices etc.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Early applications worked at this level – explicitly dealt with details.</a:t>
            </a:r>
          </a:p>
          <a:p>
            <a:pPr>
              <a:lnSpc>
                <a:spcPct val="90000"/>
              </a:lnSpc>
              <a:defRPr/>
            </a:pPr>
            <a:r>
              <a:rPr lang="en-US" b="1" smtClean="0"/>
              <a:t>Problem:</a:t>
            </a:r>
            <a:r>
              <a:rPr lang="en-US" smtClean="0"/>
              <a:t>  Routines were hard-coded to deal with physical representation.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Changes to data structure difficult to make.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Application code becomes complex since it must deal with details.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Rapid implementation of new features impossible.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7EDCC5-A18D-423E-AB1B-7C53E0FE7B6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for describing database schema and operations on tables</a:t>
            </a:r>
          </a:p>
          <a:p>
            <a:r>
              <a:rPr lang="en-US" b="1" i="1" dirty="0" smtClean="0"/>
              <a:t>Data Definition Language</a:t>
            </a:r>
            <a:r>
              <a:rPr lang="en-US" b="1" dirty="0" smtClean="0"/>
              <a:t>  (</a:t>
            </a:r>
            <a:r>
              <a:rPr lang="en-US" dirty="0" smtClean="0"/>
              <a:t>DDL</a:t>
            </a:r>
            <a:r>
              <a:rPr lang="en-US" b="1" dirty="0" smtClean="0"/>
              <a:t>): </a:t>
            </a:r>
            <a:r>
              <a:rPr lang="en-US" dirty="0" smtClean="0"/>
              <a:t>sublanguage of SQL for describing schema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68452-17E4-4D37-8479-A767B8C34E7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SQL entity that corresponds to a relation</a:t>
            </a:r>
          </a:p>
          <a:p>
            <a:r>
              <a:rPr lang="en-US" smtClean="0"/>
              <a:t>An element of the database schema</a:t>
            </a:r>
          </a:p>
          <a:p>
            <a:r>
              <a:rPr lang="en-US" smtClean="0"/>
              <a:t>SQL-92 is currently the most supported standard but is now superseded  by SQL:1999 and SQL:2003</a:t>
            </a:r>
          </a:p>
          <a:p>
            <a:r>
              <a:rPr lang="en-US" smtClean="0"/>
              <a:t>Database vendors generally deviate from the standard, but eventually converge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10529E-363F-4392-87F6-9927A053A50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Table Declaration</a:t>
            </a:r>
          </a:p>
        </p:txBody>
      </p:sp>
      <p:sp>
        <p:nvSpPr>
          <p:cNvPr id="31748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838200" y="923925"/>
            <a:ext cx="7348538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CREATE TABLE  Student (</a:t>
            </a:r>
          </a:p>
          <a:p>
            <a:pPr algn="l"/>
            <a:r>
              <a:rPr lang="en-US"/>
              <a:t>   Id  INTEGER,</a:t>
            </a:r>
          </a:p>
          <a:p>
            <a:pPr algn="l"/>
            <a:r>
              <a:rPr lang="en-US"/>
              <a:t>   Name  VARCHAR(20),</a:t>
            </a:r>
          </a:p>
          <a:p>
            <a:pPr algn="l"/>
            <a:r>
              <a:rPr lang="en-US"/>
              <a:t>   Address  VARCHAR(50),</a:t>
            </a:r>
          </a:p>
          <a:p>
            <a:pPr algn="l"/>
            <a:r>
              <a:rPr lang="en-US"/>
              <a:t>   Status  VARCHAR(10)</a:t>
            </a:r>
          </a:p>
          <a:p>
            <a:pPr algn="l"/>
            <a:r>
              <a:rPr lang="en-US"/>
              <a:t>);</a:t>
            </a:r>
          </a:p>
          <a:p>
            <a:pPr algn="l"/>
            <a:endParaRPr lang="en-US"/>
          </a:p>
          <a:p>
            <a:pPr algn="l"/>
            <a:r>
              <a:rPr lang="en-US"/>
              <a:t>INSERT INTO Student </a:t>
            </a:r>
          </a:p>
          <a:p>
            <a:pPr algn="l"/>
            <a:r>
              <a:rPr lang="en-US"/>
              <a:t>VALUES (10122233, 'John', '10 Cedar St', 'Freshman');</a:t>
            </a:r>
          </a:p>
          <a:p>
            <a:pPr algn="l"/>
            <a:endParaRPr lang="en-US"/>
          </a:p>
          <a:p>
            <a:pPr algn="l"/>
            <a:r>
              <a:rPr lang="en-US"/>
              <a:t>INSERT INTO Student </a:t>
            </a:r>
          </a:p>
          <a:p>
            <a:pPr algn="l"/>
            <a:r>
              <a:rPr lang="en-US"/>
              <a:t>VALUES (234567890, ‘Mary', ’22 Main St', ‘Sophmore');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5E4F2-FEC3-415C-9050-9932905F93E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409700"/>
            <a:ext cx="8334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MySQL Screenshot</a:t>
            </a: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1828800" y="5715000"/>
            <a:ext cx="518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Credit of </a:t>
            </a:r>
            <a:r>
              <a:rPr lang="en-US" b="1"/>
              <a:t>Hussein Siblini.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E53BFD-D6A2-4D5F-BD3B-902D2098D7C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3795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MySQL Screenshot</a:t>
            </a: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828800" y="5715000"/>
            <a:ext cx="518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Credit of </a:t>
            </a:r>
            <a:r>
              <a:rPr lang="en-US" b="1"/>
              <a:t>Zhipeng Liang</a:t>
            </a:r>
            <a:endParaRPr lang="en-US"/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838" y="1833563"/>
            <a:ext cx="7172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FA12C8-8B76-4216-8FE9-5F7A7038D6B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4819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MySQL Datatypes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79327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FA350-1DFF-4434-AB86-C230FB4A797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MySQL Datatypes (con’t)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7942263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5594B-EDA7-47D1-82F2-46022095418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6867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MySQL Datatypes (con’t)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7951788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F0E2F-70FD-49EF-8583-A6DCBB8869E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7891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mtClean="0"/>
              <a:t>MySQL Datatypes (con’t)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7980363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B3FEFA-FCEE-4494-AD48-DB0850FBD9A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Primary/Candidate Keys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2128838"/>
            <a:ext cx="61737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</a:t>
            </a:r>
            <a:r>
              <a:rPr lang="en-US" i="1"/>
              <a:t>CrsCode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(6),</a:t>
            </a:r>
          </a:p>
          <a:p>
            <a:pPr algn="l">
              <a:defRPr/>
            </a:pPr>
            <a:r>
              <a:rPr lang="en-US"/>
              <a:t>   </a:t>
            </a:r>
            <a:r>
              <a:rPr lang="en-US" i="1"/>
              <a:t>CrsName</a:t>
            </a:r>
            <a:r>
              <a:rPr lang="en-US">
                <a:latin typeface="Century Gothic" pitchFamily="34" charset="0"/>
              </a:rPr>
              <a:t> CHAR</a:t>
            </a:r>
            <a:r>
              <a:rPr lang="en-US"/>
              <a:t>(20),</a:t>
            </a:r>
          </a:p>
          <a:p>
            <a:pPr algn="l">
              <a:defRPr/>
            </a:pPr>
            <a:r>
              <a:rPr lang="en-US"/>
              <a:t>   </a:t>
            </a:r>
            <a:r>
              <a:rPr lang="en-US" i="1"/>
              <a:t>DeptId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(4),</a:t>
            </a:r>
          </a:p>
          <a:p>
            <a:pPr algn="l">
              <a:defRPr/>
            </a:pPr>
            <a:r>
              <a:rPr lang="en-US"/>
              <a:t>   </a:t>
            </a:r>
            <a:r>
              <a:rPr lang="en-US" i="1"/>
              <a:t>Descr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(100),</a:t>
            </a:r>
          </a:p>
          <a:p>
            <a:pPr algn="l">
              <a:defRPr/>
            </a:pPr>
            <a:r>
              <a:rPr lang="en-US"/>
              <a:t>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PRIMARY KEY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),</a:t>
            </a:r>
          </a:p>
          <a:p>
            <a:pPr algn="l">
              <a:defRPr/>
            </a:pPr>
            <a:r>
              <a:rPr lang="en-US"/>
              <a:t>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UNIQUE</a:t>
            </a:r>
            <a:r>
              <a:rPr lang="en-US">
                <a:latin typeface="Century Gothic" pitchFamily="34" charset="0"/>
              </a:rPr>
              <a:t> (</a:t>
            </a:r>
            <a:r>
              <a:rPr lang="en-US" i="1"/>
              <a:t>DeptId</a:t>
            </a:r>
            <a:r>
              <a:rPr lang="en-US"/>
              <a:t>, </a:t>
            </a:r>
            <a:r>
              <a:rPr lang="en-US" i="1"/>
              <a:t>CrsName</a:t>
            </a:r>
            <a:r>
              <a:rPr lang="en-US"/>
              <a:t>)   -- </a:t>
            </a:r>
            <a:r>
              <a:rPr lang="en-US" i="1"/>
              <a:t>candidate key</a:t>
            </a:r>
          </a:p>
          <a:p>
            <a:pPr algn="l">
              <a:defRPr/>
            </a:pPr>
            <a:r>
              <a:rPr lang="en-US"/>
              <a:t>)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810000" y="5562600"/>
            <a:ext cx="1828800" cy="609600"/>
          </a:xfrm>
          <a:prstGeom prst="wedgeRoundRectCallout">
            <a:avLst>
              <a:gd name="adj1" fmla="val 37412"/>
              <a:gd name="adj2" fmla="val -1867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Comments start with 2 dashes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2A69E-0AC6-423E-AD4C-CB80B94A925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mtClean="0"/>
              <a:t>Conceptual Data Level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4800600"/>
          </a:xfrm>
        </p:spPr>
        <p:txBody>
          <a:bodyPr/>
          <a:lstStyle/>
          <a:p>
            <a:r>
              <a:rPr lang="en-US" sz="2800" smtClean="0"/>
              <a:t>Hides details.</a:t>
            </a:r>
          </a:p>
          <a:p>
            <a:pPr lvl="1"/>
            <a:r>
              <a:rPr lang="en-US" sz="2400" smtClean="0"/>
              <a:t>In the relational model, the conceptual schema presents data as a set of tables.</a:t>
            </a:r>
          </a:p>
          <a:p>
            <a:r>
              <a:rPr lang="en-US" sz="2800" smtClean="0"/>
              <a:t>DBMS maps from conceptual to physical schema automatically.</a:t>
            </a:r>
          </a:p>
          <a:p>
            <a:r>
              <a:rPr lang="en-US" sz="2800" smtClean="0"/>
              <a:t>Physical schema can be changed without changing application:</a:t>
            </a:r>
          </a:p>
          <a:p>
            <a:pPr lvl="1"/>
            <a:r>
              <a:rPr lang="en-US" sz="2400" smtClean="0"/>
              <a:t>DBMS would change mapping from conceptual to physical transparently</a:t>
            </a:r>
          </a:p>
          <a:p>
            <a:pPr lvl="1"/>
            <a:r>
              <a:rPr lang="en-US" sz="2400" smtClean="0"/>
              <a:t>This property is referred to as </a:t>
            </a:r>
            <a:r>
              <a:rPr lang="en-US" sz="2400" b="1" i="1" smtClean="0"/>
              <a:t>physical data independence</a:t>
            </a:r>
            <a:endParaRPr lang="en-US" sz="2400" b="1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E4B25D-EF8D-4481-8F0A-E56ADF3954A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smtClean="0"/>
              <a:t>Problem</a:t>
            </a:r>
            <a:r>
              <a:rPr lang="en-US" sz="2800" smtClean="0"/>
              <a:t>: Not all information might be known when row is inserted (e.g., </a:t>
            </a:r>
            <a:r>
              <a:rPr lang="en-US" sz="2800" i="1" smtClean="0"/>
              <a:t>Grade</a:t>
            </a:r>
            <a:r>
              <a:rPr lang="en-US" sz="2800" smtClean="0"/>
              <a:t> might be missing from 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800" smtClean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 smtClean="0"/>
              <a:t>A column might not be applicable for a particular row (e.g., </a:t>
            </a:r>
            <a:r>
              <a:rPr lang="en-US" sz="2800" i="1" smtClean="0"/>
              <a:t>MaidenName</a:t>
            </a:r>
            <a:r>
              <a:rPr lang="en-US" sz="2800" smtClean="0"/>
              <a:t> if row describes a male)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i="1" smtClean="0"/>
              <a:t>Solution</a:t>
            </a:r>
            <a:r>
              <a:rPr lang="en-US" sz="2800" smtClean="0"/>
              <a:t>: Use place holder – </a:t>
            </a:r>
            <a:r>
              <a:rPr lang="en-US" sz="2800" b="1" smtClean="0"/>
              <a:t>null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Not a value of any domain (although called null value)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Indicates the absence of a value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Not allowed in certain situations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Primary keys and columns constrained by </a:t>
            </a:r>
            <a:r>
              <a:rPr lang="en-US" smtClean="0">
                <a:solidFill>
                  <a:srgbClr val="990033"/>
                </a:solidFill>
                <a:latin typeface="Century Gothic" pitchFamily="34" charset="0"/>
              </a:rPr>
              <a:t>NOT NULL</a:t>
            </a:r>
            <a:endParaRPr lang="en-US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A9F72-3B94-4D4C-A23D-947DEA3CF5D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Value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2057400"/>
            <a:ext cx="812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3200"/>
              <a:t>Value to be assigned if  attribute value in a row </a:t>
            </a:r>
          </a:p>
          <a:p>
            <a:pPr algn="l"/>
            <a:r>
              <a:rPr lang="en-US" sz="3200"/>
              <a:t>  is not specified</a:t>
            </a:r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889125" y="3770313"/>
            <a:ext cx="56229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Id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Name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CHAR(20) NOT NULL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Address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(50),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Status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CHAR(10)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DEFAULT</a:t>
            </a:r>
            <a:r>
              <a:rPr lang="en-US"/>
              <a:t> ‘freshman’,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PRIMARY KEY</a:t>
            </a:r>
            <a:r>
              <a:rPr lang="en-US"/>
              <a:t> (Id) 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334E72-4936-4543-9B3F-0719039433F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Constraints in SQL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Primary key and foreign key are examples of </a:t>
            </a:r>
            <a:r>
              <a:rPr lang="en-US" i="1" smtClean="0"/>
              <a:t>structural</a:t>
            </a:r>
            <a:r>
              <a:rPr lang="en-US" smtClean="0"/>
              <a:t> constraints</a:t>
            </a:r>
          </a:p>
          <a:p>
            <a:r>
              <a:rPr lang="en-US" b="1" smtClean="0"/>
              <a:t>Semantic constraints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Express the logic of the application at hand:</a:t>
            </a:r>
          </a:p>
          <a:p>
            <a:pPr lvl="2"/>
            <a:r>
              <a:rPr lang="en-US" smtClean="0"/>
              <a:t>e.g., number of registered students </a:t>
            </a:r>
            <a:r>
              <a:rPr lang="en-US" smtClean="0">
                <a:sym typeface="Symbol" pitchFamily="18" charset="2"/>
              </a:rPr>
              <a:t> maximum enrollment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27686B-128C-4664-ACF4-7C24F0C911C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Semantic Constraints (cont’d)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Used for application dependent conditions</a:t>
            </a:r>
          </a:p>
          <a:p>
            <a:pPr>
              <a:lnSpc>
                <a:spcPct val="90000"/>
              </a:lnSpc>
            </a:pPr>
            <a:r>
              <a:rPr lang="en-US" sz="2800" i="1" smtClean="0"/>
              <a:t>Example</a:t>
            </a:r>
            <a:r>
              <a:rPr lang="en-US" sz="2800" smtClean="0"/>
              <a:t>: limit attribute values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Each row in table must satisfy condition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19200" y="2971800"/>
            <a:ext cx="7289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StudId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INTEGER,</a:t>
            </a:r>
            <a:endParaRPr lang="en-US"/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CrsCode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Semester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Grade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(1),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CHECK</a:t>
            </a:r>
            <a:r>
              <a:rPr lang="en-US"/>
              <a:t> (</a:t>
            </a:r>
            <a:r>
              <a:rPr lang="en-US" i="1"/>
              <a:t>Grade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IN</a:t>
            </a:r>
            <a:r>
              <a:rPr lang="en-US"/>
              <a:t> (‘A’, ‘B’, ‘C’, ‘D’, ‘F’)),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CHECK</a:t>
            </a:r>
            <a:r>
              <a:rPr lang="en-US"/>
              <a:t> (</a:t>
            </a:r>
            <a:r>
              <a:rPr lang="en-US" i="1"/>
              <a:t>StudId</a:t>
            </a:r>
            <a:r>
              <a:rPr lang="en-US"/>
              <a:t> &gt; 0 </a:t>
            </a:r>
            <a:r>
              <a:rPr lang="en-US">
                <a:latin typeface="Century Gothic" pitchFamily="34" charset="0"/>
              </a:rPr>
              <a:t>AND</a:t>
            </a:r>
            <a:r>
              <a:rPr lang="en-US"/>
              <a:t> </a:t>
            </a:r>
            <a:r>
              <a:rPr lang="en-US" i="1"/>
              <a:t>StudId</a:t>
            </a:r>
            <a:r>
              <a:rPr lang="en-US"/>
              <a:t> &lt; 1000000000) 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7F294-6F7E-4C31-A18C-5867A2A98D6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to support “A+”, “A-”, “B+”, “B-”?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7F294-6F7E-4C31-A18C-5867A2A98D68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Constraints (cont’d)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/>
              <a:t>Example</a:t>
            </a:r>
            <a:r>
              <a:rPr lang="en-US" smtClean="0"/>
              <a:t>: relate values of attributes in different columns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889125" y="3236913"/>
            <a:ext cx="46926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Id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Name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(20),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Salary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INTEGER,</a:t>
            </a:r>
            <a:endParaRPr lang="en-US"/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MngrSalary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INTEGER,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CHECK</a:t>
            </a:r>
            <a:r>
              <a:rPr lang="en-US"/>
              <a:t> ( </a:t>
            </a:r>
            <a:r>
              <a:rPr lang="en-US" i="1"/>
              <a:t>MngrSalary</a:t>
            </a:r>
            <a:r>
              <a:rPr lang="en-US"/>
              <a:t> &gt; </a:t>
            </a:r>
            <a:r>
              <a:rPr lang="en-US" i="1"/>
              <a:t>Salary</a:t>
            </a:r>
            <a:r>
              <a:rPr lang="en-US"/>
              <a:t>) 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DF11C-C15B-4806-8F17-40607F2B6875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/>
          <a:lstStyle/>
          <a:p>
            <a:r>
              <a:rPr lang="en-US" smtClean="0"/>
              <a:t>Constraints – Problems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smtClean="0"/>
              <a:t>Problem 1</a:t>
            </a:r>
            <a:r>
              <a:rPr lang="en-US" sz="2800" smtClean="0"/>
              <a:t>: Empty table always satisfies all </a:t>
            </a:r>
            <a:r>
              <a:rPr lang="en-US" sz="2800" smtClean="0">
                <a:latin typeface="Century Gothic" pitchFamily="34" charset="0"/>
              </a:rPr>
              <a:t>CHECK</a:t>
            </a:r>
            <a:r>
              <a:rPr lang="en-US" sz="2800" smtClean="0"/>
              <a:t> constraints (an idiosyncrasy of the SQL standard)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If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 smtClean="0"/>
              <a:t> is empty, there are no rows on which to evaluate the </a:t>
            </a:r>
            <a:r>
              <a:rPr lang="en-US" sz="2400" smtClean="0">
                <a:latin typeface="Century Gothic" pitchFamily="34" charset="0"/>
              </a:rPr>
              <a:t>CHECK</a:t>
            </a:r>
            <a:r>
              <a:rPr lang="en-US" sz="2400" smtClean="0"/>
              <a:t> condition.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2667000"/>
            <a:ext cx="76930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Id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INTEGER,</a:t>
            </a:r>
            <a:endParaRPr lang="en-US"/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Name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 CHAR</a:t>
            </a:r>
            <a:r>
              <a:rPr lang="en-US"/>
              <a:t>(20),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Salary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INTEGER,</a:t>
            </a:r>
            <a:endParaRPr lang="en-US"/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MngrSalary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CHECK (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0 &lt; (SELECT COUNT (*) FROM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>
                <a:solidFill>
                  <a:srgbClr val="006600"/>
                </a:solidFill>
              </a:rPr>
              <a:t>)</a:t>
            </a:r>
            <a:r>
              <a:rPr lang="en-US"/>
              <a:t>) 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A79A72-9935-4F8B-B2CF-39C970B570F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mtClean="0"/>
              <a:t>Constraints – Problems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 smtClean="0"/>
              <a:t>Problem 2</a:t>
            </a:r>
            <a:r>
              <a:rPr lang="en-US" sz="2800" smtClean="0"/>
              <a:t>: Inter-relational constraints should be symmetric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Why should constraint be in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 smtClean="0"/>
              <a:t> an not 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 smtClean="0"/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What if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 smtClean="0"/>
              <a:t> is empty?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914400" y="2362200"/>
            <a:ext cx="7391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Id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Name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(20),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Salary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MngrSalary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INTEGER,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CHECK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((SELECT  COUNT (*) FROM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>
                <a:solidFill>
                  <a:srgbClr val="006600"/>
                </a:solidFill>
              </a:rPr>
              <a:t>) &lt;</a:t>
            </a:r>
          </a:p>
          <a:p>
            <a:pPr algn="l">
              <a:defRPr/>
            </a:pPr>
            <a:r>
              <a:rPr lang="en-US">
                <a:solidFill>
                  <a:srgbClr val="006600"/>
                </a:solidFill>
              </a:rPr>
              <a:t>                      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(SELECT  COUNT (*) FROM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>
                <a:solidFill>
                  <a:srgbClr val="006600"/>
                </a:solidFill>
              </a:rPr>
              <a:t>)</a:t>
            </a:r>
            <a:r>
              <a:rPr lang="en-US"/>
              <a:t>) 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0FE33B-D3AC-4E1C-9186-E34473D4FBB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mtClean="0"/>
              <a:t>Assertion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en-US" smtClean="0"/>
              <a:t>Element of schema (like table)</a:t>
            </a:r>
          </a:p>
          <a:p>
            <a:pPr>
              <a:defRPr/>
            </a:pPr>
            <a:r>
              <a:rPr lang="en-US" smtClean="0"/>
              <a:t>Symmetrically specifies an inter-relational constraint</a:t>
            </a:r>
          </a:p>
          <a:p>
            <a:pPr>
              <a:defRPr/>
            </a:pPr>
            <a:r>
              <a:rPr lang="en-US" smtClean="0"/>
              <a:t>Applies to entire database (not just the individual rows of a single table)  </a:t>
            </a:r>
          </a:p>
          <a:p>
            <a:pPr lvl="1">
              <a:defRPr/>
            </a:pPr>
            <a:r>
              <a:rPr lang="en-US" smtClean="0"/>
              <a:t>hence it works even if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mtClean="0"/>
              <a:t> is empty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066800" y="4876800"/>
            <a:ext cx="7308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CREATE ASSERTION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DontFireEveryone</a:t>
            </a:r>
          </a:p>
          <a:p>
            <a:pPr algn="l">
              <a:defRPr/>
            </a:pP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CHECK (0 &lt; SELECT  COUNT (*)  FROM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FC94FE-4398-4A31-85E3-C7DC22D3ADED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Assertion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76850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dirty="0">
                <a:solidFill>
                  <a:srgbClr val="990033"/>
                </a:solidFill>
                <a:latin typeface="Century Gothic" pitchFamily="34" charset="0"/>
              </a:rPr>
              <a:t>CREATE ASSERTION</a:t>
            </a:r>
            <a:r>
              <a:rPr lang="en-US" sz="2800" dirty="0"/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KeepEmployeeSalariesDown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r>
              <a:rPr lang="en-US" sz="2800" dirty="0"/>
              <a:t>     </a:t>
            </a:r>
            <a:r>
              <a:rPr lang="en-US" sz="2800" dirty="0">
                <a:latin typeface="Century Gothic" pitchFamily="34" charset="0"/>
              </a:rPr>
              <a:t>CHECK (NOT EXISTS(</a:t>
            </a:r>
          </a:p>
          <a:p>
            <a:pPr algn="l">
              <a:defRPr/>
            </a:pPr>
            <a:r>
              <a:rPr lang="en-US" sz="2800" dirty="0">
                <a:latin typeface="Century Gothic" pitchFamily="34" charset="0"/>
              </a:rPr>
              <a:t>                       SELECT</a:t>
            </a:r>
            <a:r>
              <a:rPr lang="en-US" sz="2800" dirty="0"/>
              <a:t> * </a:t>
            </a:r>
            <a:r>
              <a:rPr lang="en-US" sz="2800" dirty="0">
                <a:latin typeface="Century Gothic" pitchFamily="34" charset="0"/>
              </a:rPr>
              <a:t>FROM</a:t>
            </a:r>
            <a:r>
              <a:rPr lang="en-US" sz="2800" dirty="0"/>
              <a:t>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800" dirty="0"/>
              <a:t> E</a:t>
            </a:r>
          </a:p>
          <a:p>
            <a:pPr algn="l">
              <a:defRPr/>
            </a:pPr>
            <a:r>
              <a:rPr lang="en-US" sz="2800" dirty="0"/>
              <a:t>                          </a:t>
            </a:r>
            <a:r>
              <a:rPr lang="en-US" sz="2800" dirty="0">
                <a:latin typeface="Century Gothic" pitchFamily="34" charset="0"/>
              </a:rPr>
              <a:t>WHERE </a:t>
            </a:r>
            <a:r>
              <a:rPr lang="en-US" sz="2800" dirty="0" err="1"/>
              <a:t>E.</a:t>
            </a:r>
            <a:r>
              <a:rPr lang="en-US" sz="2800" i="1" dirty="0" err="1"/>
              <a:t>Salary</a:t>
            </a:r>
            <a:r>
              <a:rPr lang="en-US" sz="2800" dirty="0"/>
              <a:t> &gt; </a:t>
            </a:r>
            <a:r>
              <a:rPr lang="en-US" sz="2800" dirty="0" err="1"/>
              <a:t>E.</a:t>
            </a:r>
            <a:r>
              <a:rPr lang="en-US" sz="2800" i="1" dirty="0" err="1"/>
              <a:t>MngrSalary</a:t>
            </a:r>
            <a:r>
              <a:rPr lang="en-US" sz="2800" dirty="0"/>
              <a:t>))</a:t>
            </a:r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1600200" y="4724400"/>
            <a:ext cx="6629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EXISTS(R) is a boolean function (called predicate)</a:t>
            </a:r>
          </a:p>
          <a:p>
            <a:pPr lvl="1" indent="225425" algn="l">
              <a:buFont typeface="Arial" charset="0"/>
              <a:buChar char="•"/>
            </a:pPr>
            <a:r>
              <a:rPr lang="en-US"/>
              <a:t>Returns true when R it not empty</a:t>
            </a:r>
          </a:p>
          <a:p>
            <a:pPr lvl="1" indent="225425" algn="l">
              <a:buFont typeface="Arial" charset="0"/>
              <a:buChar char="•"/>
            </a:pPr>
            <a:r>
              <a:rPr lang="en-US"/>
              <a:t>Return false otherwise</a:t>
            </a:r>
          </a:p>
          <a:p>
            <a:pPr algn="l"/>
            <a:r>
              <a:rPr lang="en-US"/>
              <a:t>NOT EXISTS(R) ≡  isEmpty(R) ≡ (R = </a:t>
            </a:r>
            <a:r>
              <a:rPr lang="el-GR">
                <a:ea typeface="宋体" pitchFamily="2" charset="-122"/>
              </a:rPr>
              <a:t>Φ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6E749-C009-4317-A85F-73EDBAD2069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Conceptual Data Level (con’t)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2362200" y="3810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2362200" y="5791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108325" y="2479675"/>
            <a:ext cx="162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200400" y="47244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DBMS</a:t>
            </a:r>
          </a:p>
        </p:txBody>
      </p:sp>
      <p:sp>
        <p:nvSpPr>
          <p:cNvPr id="8200" name="Freeform 12"/>
          <p:cNvSpPr>
            <a:spLocks/>
          </p:cNvSpPr>
          <p:nvPr/>
        </p:nvSpPr>
        <p:spPr bwMode="auto">
          <a:xfrm>
            <a:off x="2933700" y="3048000"/>
            <a:ext cx="419100" cy="609600"/>
          </a:xfrm>
          <a:custGeom>
            <a:avLst/>
            <a:gdLst>
              <a:gd name="T0" fmla="*/ 2147483647 w 264"/>
              <a:gd name="T1" fmla="*/ 0 h 384"/>
              <a:gd name="T2" fmla="*/ 2147483647 w 264"/>
              <a:gd name="T3" fmla="*/ 2147483647 h 384"/>
              <a:gd name="T4" fmla="*/ 2147483647 w 264"/>
              <a:gd name="T5" fmla="*/ 2147483647 h 384"/>
              <a:gd name="T6" fmla="*/ 2147483647 w 264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384"/>
              <a:gd name="T14" fmla="*/ 264 w 26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384">
                <a:moveTo>
                  <a:pt x="264" y="0"/>
                </a:moveTo>
                <a:cubicBezTo>
                  <a:pt x="156" y="48"/>
                  <a:pt x="48" y="96"/>
                  <a:pt x="24" y="144"/>
                </a:cubicBezTo>
                <a:cubicBezTo>
                  <a:pt x="0" y="192"/>
                  <a:pt x="120" y="248"/>
                  <a:pt x="120" y="288"/>
                </a:cubicBezTo>
                <a:cubicBezTo>
                  <a:pt x="120" y="328"/>
                  <a:pt x="40" y="368"/>
                  <a:pt x="2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AutoShape 14"/>
          <p:cNvSpPr>
            <a:spLocks noChangeArrowheads="1"/>
          </p:cNvSpPr>
          <p:nvPr/>
        </p:nvSpPr>
        <p:spPr bwMode="auto">
          <a:xfrm>
            <a:off x="6781800" y="1981200"/>
            <a:ext cx="1828800" cy="838200"/>
          </a:xfrm>
          <a:prstGeom prst="wedgeRoundRectCallout">
            <a:avLst>
              <a:gd name="adj1" fmla="val -79514"/>
              <a:gd name="adj2" fmla="val 13882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Conceptual view of data</a:t>
            </a:r>
          </a:p>
        </p:txBody>
      </p:sp>
      <p:sp>
        <p:nvSpPr>
          <p:cNvPr id="8202" name="AutoShape 15"/>
          <p:cNvSpPr>
            <a:spLocks noChangeArrowheads="1"/>
          </p:cNvSpPr>
          <p:nvPr/>
        </p:nvSpPr>
        <p:spPr bwMode="auto">
          <a:xfrm>
            <a:off x="6934200" y="4267200"/>
            <a:ext cx="1828800" cy="838200"/>
          </a:xfrm>
          <a:prstGeom prst="wedgeRoundRectCallout">
            <a:avLst>
              <a:gd name="adj1" fmla="val -76736"/>
              <a:gd name="adj2" fmla="val 10700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Physical view of data</a:t>
            </a:r>
          </a:p>
        </p:txBody>
      </p:sp>
      <p:sp>
        <p:nvSpPr>
          <p:cNvPr id="8203" name="Line 16"/>
          <p:cNvSpPr>
            <a:spLocks noChangeShapeType="1"/>
          </p:cNvSpPr>
          <p:nvPr/>
        </p:nvSpPr>
        <p:spPr bwMode="auto">
          <a:xfrm>
            <a:off x="3657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7"/>
          <p:cNvSpPr>
            <a:spLocks noChangeShapeType="1"/>
          </p:cNvSpPr>
          <p:nvPr/>
        </p:nvSpPr>
        <p:spPr bwMode="auto">
          <a:xfrm>
            <a:off x="36576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3A918-BB39-4C1E-ADE9-F61FD9015C43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sz="4000" smtClean="0"/>
              <a:t>Assertions and Inclusion Dependency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981200" y="1752600"/>
            <a:ext cx="60404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CREATE </a:t>
            </a: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ASSERTION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/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NoEmptyCourses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r>
              <a:rPr lang="en-US" dirty="0"/>
              <a:t>    </a:t>
            </a:r>
            <a:r>
              <a:rPr lang="en-US" dirty="0">
                <a:latin typeface="Century Gothic" pitchFamily="34" charset="0"/>
              </a:rPr>
              <a:t>CHECK  (NOT  EXISTS (</a:t>
            </a:r>
          </a:p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                        SELECT *  FROM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dirty="0"/>
              <a:t> </a:t>
            </a:r>
            <a:r>
              <a:rPr lang="en-US" dirty="0">
                <a:solidFill>
                  <a:srgbClr val="006600"/>
                </a:solidFill>
              </a:rPr>
              <a:t>T</a:t>
            </a:r>
          </a:p>
          <a:p>
            <a:pPr algn="l">
              <a:defRPr/>
            </a:pPr>
            <a:r>
              <a:rPr lang="en-US" dirty="0"/>
              <a:t>                           </a:t>
            </a:r>
            <a:r>
              <a:rPr lang="en-US" dirty="0">
                <a:latin typeface="Century Gothic" pitchFamily="34" charset="0"/>
              </a:rPr>
              <a:t>WHERE </a:t>
            </a:r>
            <a:r>
              <a:rPr lang="en-US" dirty="0" err="1">
                <a:solidFill>
                  <a:srgbClr val="7030A0"/>
                </a:solidFill>
                <a:latin typeface="Century Gothic" pitchFamily="34" charset="0"/>
              </a:rPr>
              <a:t>T.roster</a:t>
            </a:r>
            <a:r>
              <a:rPr lang="en-US" dirty="0">
                <a:solidFill>
                  <a:srgbClr val="7030A0"/>
                </a:solidFill>
                <a:latin typeface="Century Gothic" pitchFamily="34" charset="0"/>
              </a:rPr>
              <a:t>() = </a:t>
            </a:r>
            <a:r>
              <a:rPr lang="el-GR" dirty="0">
                <a:solidFill>
                  <a:srgbClr val="7030A0"/>
                </a:solidFill>
                <a:latin typeface="Century Gothic" pitchFamily="34" charset="0"/>
                <a:ea typeface="宋体"/>
              </a:rPr>
              <a:t>Φ</a:t>
            </a:r>
            <a:r>
              <a:rPr lang="en-US" dirty="0">
                <a:latin typeface="Century Gothic" pitchFamily="34" charset="0"/>
                <a:ea typeface="宋体"/>
              </a:rPr>
              <a:t>)</a:t>
            </a:r>
          </a:p>
          <a:p>
            <a:pPr algn="l">
              <a:defRPr/>
            </a:pPr>
            <a:endParaRPr lang="en-US" dirty="0">
              <a:latin typeface="Century Gothic" pitchFamily="34" charset="0"/>
              <a:ea typeface="宋体"/>
            </a:endParaRPr>
          </a:p>
          <a:p>
            <a:pPr algn="l">
              <a:defRPr/>
            </a:pPr>
            <a:endParaRPr lang="en-US" dirty="0">
              <a:latin typeface="Century Gothic" pitchFamily="34" charset="0"/>
              <a:ea typeface="宋体"/>
            </a:endParaRPr>
          </a:p>
          <a:p>
            <a:pPr algn="l">
              <a:defRPr/>
            </a:pPr>
            <a:endParaRPr lang="en-US" dirty="0">
              <a:latin typeface="Century Gothic" pitchFamily="34" charset="0"/>
              <a:ea typeface="宋体"/>
            </a:endParaRPr>
          </a:p>
          <a:p>
            <a:pPr algn="l">
              <a:defRPr/>
            </a:pPr>
            <a:endParaRPr lang="en-US" dirty="0">
              <a:latin typeface="Century Gothic" pitchFamily="34" charset="0"/>
              <a:ea typeface="宋体"/>
            </a:endParaRPr>
          </a:p>
          <a:p>
            <a:pPr algn="l">
              <a:defRPr/>
            </a:pPr>
            <a:r>
              <a:rPr lang="en-US" dirty="0">
                <a:latin typeface="Century Gothic" pitchFamily="34" charset="0"/>
                <a:ea typeface="宋体"/>
              </a:rPr>
              <a:t>    )</a:t>
            </a:r>
            <a:endParaRPr lang="en-US" i="1" dirty="0"/>
          </a:p>
          <a:p>
            <a:pPr algn="l">
              <a:defRPr/>
            </a:pPr>
            <a:endParaRPr lang="en-US" dirty="0"/>
          </a:p>
        </p:txBody>
      </p:sp>
      <p:sp>
        <p:nvSpPr>
          <p:cNvPr id="50182" name="AutoShape 10"/>
          <p:cNvSpPr>
            <a:spLocks/>
          </p:cNvSpPr>
          <p:nvPr/>
        </p:nvSpPr>
        <p:spPr bwMode="auto">
          <a:xfrm>
            <a:off x="1828800" y="2514600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AutoShape 11"/>
          <p:cNvSpPr>
            <a:spLocks noChangeArrowheads="1"/>
          </p:cNvSpPr>
          <p:nvPr/>
        </p:nvSpPr>
        <p:spPr bwMode="auto">
          <a:xfrm>
            <a:off x="228600" y="4343400"/>
            <a:ext cx="1600200" cy="609600"/>
          </a:xfrm>
          <a:prstGeom prst="wedgeRoundRectCallout">
            <a:avLst>
              <a:gd name="adj1" fmla="val 47421"/>
              <a:gd name="adj2" fmla="val -12239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Courses with no students</a:t>
            </a:r>
          </a:p>
        </p:txBody>
      </p:sp>
      <p:sp>
        <p:nvSpPr>
          <p:cNvPr id="50184" name="AutoShape 13"/>
          <p:cNvSpPr>
            <a:spLocks noChangeArrowheads="1"/>
          </p:cNvSpPr>
          <p:nvPr/>
        </p:nvSpPr>
        <p:spPr bwMode="auto">
          <a:xfrm>
            <a:off x="3048000" y="4343400"/>
            <a:ext cx="1752600" cy="609600"/>
          </a:xfrm>
          <a:prstGeom prst="wedgeRoundRectCallout">
            <a:avLst>
              <a:gd name="adj1" fmla="val 92394"/>
              <a:gd name="adj2" fmla="val -25156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Students in a particular course</a:t>
            </a:r>
          </a:p>
        </p:txBody>
      </p:sp>
      <p:sp>
        <p:nvSpPr>
          <p:cNvPr id="50185" name="Text Box 14"/>
          <p:cNvSpPr txBox="1">
            <a:spLocks noChangeArrowheads="1"/>
          </p:cNvSpPr>
          <p:nvPr/>
        </p:nvSpPr>
        <p:spPr bwMode="auto">
          <a:xfrm>
            <a:off x="609600" y="5257800"/>
            <a:ext cx="533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Idea: search those courses in Teaching </a:t>
            </a:r>
            <a:r>
              <a:rPr lang="en-US" u="sng"/>
              <a:t>such that they have no registered students</a:t>
            </a:r>
            <a:r>
              <a:rPr lang="en-US"/>
              <a:t>.</a:t>
            </a:r>
          </a:p>
        </p:txBody>
      </p:sp>
      <p:sp>
        <p:nvSpPr>
          <p:cNvPr id="50186" name="TextBox 10"/>
          <p:cNvSpPr txBox="1">
            <a:spLocks noChangeArrowheads="1"/>
          </p:cNvSpPr>
          <p:nvPr/>
        </p:nvSpPr>
        <p:spPr bwMode="auto">
          <a:xfrm>
            <a:off x="1981200" y="617220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But how to write T.roster() = </a:t>
            </a:r>
            <a:r>
              <a:rPr lang="el-GR">
                <a:latin typeface="Century Gothic" pitchFamily="34" charset="0"/>
                <a:ea typeface="宋体" pitchFamily="2" charset="-122"/>
              </a:rPr>
              <a:t>Φ</a:t>
            </a:r>
            <a:r>
              <a:rPr lang="en-US">
                <a:latin typeface="Century Gothic" pitchFamily="34" charset="0"/>
                <a:ea typeface="宋体" pitchFamily="2" charset="-122"/>
              </a:rPr>
              <a:t> in SQL? 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C488D4-7055-49D9-8E6D-7FD632B3642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sz="4000" smtClean="0"/>
              <a:t>Assertions and Inclusion Dependency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981200" y="1752600"/>
            <a:ext cx="7072313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CREATE </a:t>
            </a: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ASSERTION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/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NoEmptyCourses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r>
              <a:rPr lang="en-US" dirty="0"/>
              <a:t>    </a:t>
            </a:r>
            <a:r>
              <a:rPr lang="en-US" dirty="0">
                <a:latin typeface="Century Gothic" pitchFamily="34" charset="0"/>
              </a:rPr>
              <a:t>CHECK  (NOT  EXISTS (</a:t>
            </a:r>
          </a:p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                        SELECT *  FROM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dirty="0"/>
              <a:t> </a:t>
            </a:r>
            <a:r>
              <a:rPr lang="en-US" dirty="0">
                <a:solidFill>
                  <a:srgbClr val="006600"/>
                </a:solidFill>
              </a:rPr>
              <a:t>T</a:t>
            </a:r>
          </a:p>
          <a:p>
            <a:pPr algn="l">
              <a:defRPr/>
            </a:pPr>
            <a:r>
              <a:rPr lang="en-US" dirty="0"/>
              <a:t>                           </a:t>
            </a:r>
            <a:r>
              <a:rPr lang="en-US" dirty="0">
                <a:latin typeface="Century Gothic" pitchFamily="34" charset="0"/>
              </a:rPr>
              <a:t>WHERE   </a:t>
            </a:r>
            <a:r>
              <a:rPr lang="en-US" dirty="0"/>
              <a:t>-- </a:t>
            </a:r>
            <a:r>
              <a:rPr lang="en-US" i="1" dirty="0"/>
              <a:t>for each row </a:t>
            </a:r>
            <a:r>
              <a:rPr lang="en-US" dirty="0">
                <a:solidFill>
                  <a:srgbClr val="006600"/>
                </a:solidFill>
              </a:rPr>
              <a:t>T</a:t>
            </a:r>
            <a:r>
              <a:rPr lang="en-US" i="1" dirty="0"/>
              <a:t> check</a:t>
            </a:r>
          </a:p>
          <a:p>
            <a:pPr algn="l">
              <a:defRPr/>
            </a:pPr>
            <a:r>
              <a:rPr lang="en-US" i="1" dirty="0"/>
              <a:t>                                            -- the following condition</a:t>
            </a:r>
          </a:p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                             NOT  EXISTS (</a:t>
            </a:r>
          </a:p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                             SELECT * FROM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dirty="0"/>
              <a:t>  R</a:t>
            </a:r>
          </a:p>
          <a:p>
            <a:pPr algn="l">
              <a:defRPr/>
            </a:pPr>
            <a:r>
              <a:rPr lang="en-US" dirty="0"/>
              <a:t>                                </a:t>
            </a:r>
            <a:r>
              <a:rPr lang="en-US" dirty="0">
                <a:latin typeface="Century Gothic" pitchFamily="34" charset="0"/>
              </a:rPr>
              <a:t>WHERE</a:t>
            </a:r>
            <a:r>
              <a:rPr lang="en-US" dirty="0"/>
              <a:t> </a:t>
            </a:r>
            <a:r>
              <a:rPr lang="en-US" dirty="0" err="1"/>
              <a:t>R.</a:t>
            </a:r>
            <a:r>
              <a:rPr lang="en-US" i="1" dirty="0" err="1"/>
              <a:t>CrsCode</a:t>
            </a:r>
            <a:r>
              <a:rPr lang="en-US" i="1" dirty="0"/>
              <a:t> = </a:t>
            </a:r>
            <a:r>
              <a:rPr lang="en-US" dirty="0" err="1">
                <a:solidFill>
                  <a:srgbClr val="006600"/>
                </a:solidFill>
              </a:rPr>
              <a:t>T</a:t>
            </a:r>
            <a:r>
              <a:rPr lang="en-US" dirty="0" err="1"/>
              <a:t>.</a:t>
            </a:r>
            <a:r>
              <a:rPr lang="en-US" i="1" dirty="0" err="1"/>
              <a:t>CrsCode</a:t>
            </a:r>
            <a:endParaRPr lang="en-US" i="1" dirty="0"/>
          </a:p>
          <a:p>
            <a:pPr algn="l">
              <a:defRPr/>
            </a:pPr>
            <a:r>
              <a:rPr lang="en-US" dirty="0"/>
              <a:t>                                   </a:t>
            </a:r>
            <a:r>
              <a:rPr lang="en-US" dirty="0">
                <a:latin typeface="Century Gothic" pitchFamily="34" charset="0"/>
              </a:rPr>
              <a:t>AND</a:t>
            </a:r>
            <a:r>
              <a:rPr lang="en-US" dirty="0"/>
              <a:t> </a:t>
            </a:r>
            <a:r>
              <a:rPr lang="en-US" dirty="0" err="1"/>
              <a:t>R.</a:t>
            </a:r>
            <a:r>
              <a:rPr lang="en-US" i="1" dirty="0" err="1"/>
              <a:t>Semester</a:t>
            </a:r>
            <a:r>
              <a:rPr lang="en-US" i="1" dirty="0"/>
              <a:t> = </a:t>
            </a:r>
            <a:r>
              <a:rPr lang="en-US" dirty="0" err="1">
                <a:solidFill>
                  <a:srgbClr val="006600"/>
                </a:solidFill>
              </a:rPr>
              <a:t>T</a:t>
            </a:r>
            <a:r>
              <a:rPr lang="en-US" dirty="0" err="1"/>
              <a:t>.</a:t>
            </a:r>
            <a:r>
              <a:rPr lang="en-US" i="1" dirty="0" err="1"/>
              <a:t>Semester</a:t>
            </a:r>
            <a:r>
              <a:rPr lang="en-US" dirty="0"/>
              <a:t> )</a:t>
            </a:r>
          </a:p>
          <a:p>
            <a:pPr algn="l">
              <a:defRPr/>
            </a:pPr>
            <a:r>
              <a:rPr lang="en-US" dirty="0"/>
              <a:t>                      ) )</a:t>
            </a:r>
          </a:p>
        </p:txBody>
      </p:sp>
      <p:sp>
        <p:nvSpPr>
          <p:cNvPr id="51206" name="AutoShape 10"/>
          <p:cNvSpPr>
            <a:spLocks/>
          </p:cNvSpPr>
          <p:nvPr/>
        </p:nvSpPr>
        <p:spPr bwMode="auto">
          <a:xfrm>
            <a:off x="1828800" y="2514600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AutoShape 11"/>
          <p:cNvSpPr>
            <a:spLocks noChangeArrowheads="1"/>
          </p:cNvSpPr>
          <p:nvPr/>
        </p:nvSpPr>
        <p:spPr bwMode="auto">
          <a:xfrm>
            <a:off x="228600" y="4343400"/>
            <a:ext cx="1600200" cy="609600"/>
          </a:xfrm>
          <a:prstGeom prst="wedgeRoundRectCallout">
            <a:avLst>
              <a:gd name="adj1" fmla="val 47421"/>
              <a:gd name="adj2" fmla="val -12239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Courses with no students</a:t>
            </a:r>
          </a:p>
        </p:txBody>
      </p:sp>
      <p:sp>
        <p:nvSpPr>
          <p:cNvPr id="51208" name="AutoShape 12"/>
          <p:cNvSpPr>
            <a:spLocks/>
          </p:cNvSpPr>
          <p:nvPr/>
        </p:nvSpPr>
        <p:spPr bwMode="auto">
          <a:xfrm>
            <a:off x="3962400" y="3733800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utoShape 13"/>
          <p:cNvSpPr>
            <a:spLocks noChangeArrowheads="1"/>
          </p:cNvSpPr>
          <p:nvPr/>
        </p:nvSpPr>
        <p:spPr bwMode="auto">
          <a:xfrm>
            <a:off x="1295400" y="5715000"/>
            <a:ext cx="1752600" cy="609600"/>
          </a:xfrm>
          <a:prstGeom prst="wedgeRoundRectCallout">
            <a:avLst>
              <a:gd name="adj1" fmla="val 92394"/>
              <a:gd name="adj2" fmla="val -25156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Students in a particular course</a:t>
            </a:r>
          </a:p>
        </p:txBody>
      </p:sp>
      <p:sp>
        <p:nvSpPr>
          <p:cNvPr id="51210" name="Text Box 14"/>
          <p:cNvSpPr txBox="1">
            <a:spLocks noChangeArrowheads="1"/>
          </p:cNvSpPr>
          <p:nvPr/>
        </p:nvSpPr>
        <p:spPr bwMode="auto">
          <a:xfrm>
            <a:off x="3124200" y="5486400"/>
            <a:ext cx="533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Idea: search those courses in Teaching </a:t>
            </a:r>
            <a:r>
              <a:rPr lang="en-US" u="sng"/>
              <a:t>such that they have no registered students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C0600-0E57-499C-B151-321A761CF27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Domains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Possible attribute values can be specified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Using a</a:t>
            </a:r>
            <a:r>
              <a:rPr lang="en-US" smtClean="0">
                <a:latin typeface="Century Gothic" pitchFamily="34" charset="0"/>
              </a:rPr>
              <a:t> CHECK</a:t>
            </a:r>
            <a:r>
              <a:rPr lang="en-US" smtClean="0"/>
              <a:t> constraint 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Creating a new domain</a:t>
            </a:r>
          </a:p>
          <a:p>
            <a:pPr>
              <a:lnSpc>
                <a:spcPct val="90000"/>
              </a:lnSpc>
            </a:pPr>
            <a:r>
              <a:rPr lang="en-US" smtClean="0"/>
              <a:t>Domain can be used in several declarations</a:t>
            </a:r>
          </a:p>
          <a:p>
            <a:pPr>
              <a:lnSpc>
                <a:spcPct val="90000"/>
              </a:lnSpc>
            </a:pPr>
            <a:r>
              <a:rPr lang="en-US" smtClean="0"/>
              <a:t>Domain is a schema element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43000" y="4114800"/>
            <a:ext cx="61626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DOMAIN</a:t>
            </a:r>
            <a:r>
              <a:rPr lang="en-US"/>
              <a:t>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Grades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(1)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CHECK  (VALUE IN</a:t>
            </a:r>
            <a:r>
              <a:rPr lang="en-US"/>
              <a:t> (‘A’, ‘B’, ‘C’, ‘D’, ‘F’))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 ….,</a:t>
            </a:r>
          </a:p>
          <a:p>
            <a:pPr algn="l">
              <a:defRPr/>
            </a:pPr>
            <a:r>
              <a:rPr lang="en-US"/>
              <a:t>     </a:t>
            </a:r>
            <a:r>
              <a:rPr lang="en-US" i="1"/>
              <a:t>Grade</a:t>
            </a:r>
            <a:r>
              <a:rPr lang="en-US"/>
              <a:t>: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Grades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 …  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73232-7D78-40A6-87AE-28C7D81F5E3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 Constraint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62000" y="2052638"/>
            <a:ext cx="731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ProfId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INTEGER,</a:t>
            </a:r>
            <a:endParaRPr lang="en-US"/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CrsCode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Semester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PRIMARY KEY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FOREIGN KEY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)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REFERENCES</a:t>
            </a:r>
            <a:r>
              <a:rPr lang="en-US">
                <a:latin typeface="Century Gothic" pitchFamily="34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FOREIGN KEY</a:t>
            </a:r>
            <a:r>
              <a:rPr lang="en-US"/>
              <a:t> (</a:t>
            </a:r>
            <a:r>
              <a:rPr lang="en-US" i="1"/>
              <a:t>ProfId</a:t>
            </a:r>
            <a:r>
              <a:rPr lang="en-US"/>
              <a:t>)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REFERENCES</a:t>
            </a:r>
            <a:r>
              <a:rPr lang="en-US">
                <a:latin typeface="Century Gothic" pitchFamily="34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(</a:t>
            </a:r>
            <a:r>
              <a:rPr lang="en-US" i="1"/>
              <a:t>Id</a:t>
            </a:r>
            <a:r>
              <a:rPr lang="en-US"/>
              <a:t>) 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5E9D2-4A7F-4433-8C80-DB75CB486D6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 Constraint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219200" y="2819400"/>
            <a:ext cx="2590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5562600" y="2133600"/>
            <a:ext cx="2971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5562600" y="251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5562600" y="2895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6324600" y="2133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391400" y="2133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Rectangle 22"/>
          <p:cNvSpPr>
            <a:spLocks noChangeArrowheads="1"/>
          </p:cNvSpPr>
          <p:nvPr/>
        </p:nvSpPr>
        <p:spPr bwMode="auto">
          <a:xfrm>
            <a:off x="5638800" y="4495800"/>
            <a:ext cx="2971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23"/>
          <p:cNvSpPr txBox="1">
            <a:spLocks noChangeArrowheads="1"/>
          </p:cNvSpPr>
          <p:nvPr/>
        </p:nvSpPr>
        <p:spPr bwMode="auto">
          <a:xfrm>
            <a:off x="6629400" y="2438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990033"/>
                </a:solidFill>
              </a:rPr>
              <a:t>x</a:t>
            </a:r>
          </a:p>
        </p:txBody>
      </p:sp>
      <p:sp>
        <p:nvSpPr>
          <p:cNvPr id="54284" name="Text Box 24"/>
          <p:cNvSpPr txBox="1">
            <a:spLocks noChangeArrowheads="1"/>
          </p:cNvSpPr>
          <p:nvPr/>
        </p:nvSpPr>
        <p:spPr bwMode="auto">
          <a:xfrm>
            <a:off x="6248400" y="1752600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/>
              <a:t>CrsCode</a:t>
            </a:r>
          </a:p>
        </p:txBody>
      </p:sp>
      <p:sp>
        <p:nvSpPr>
          <p:cNvPr id="54285" name="Line 25"/>
          <p:cNvSpPr>
            <a:spLocks noChangeShapeType="1"/>
          </p:cNvSpPr>
          <p:nvPr/>
        </p:nvSpPr>
        <p:spPr bwMode="auto">
          <a:xfrm>
            <a:off x="5638800" y="556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26"/>
          <p:cNvSpPr>
            <a:spLocks noChangeShapeType="1"/>
          </p:cNvSpPr>
          <p:nvPr/>
        </p:nvSpPr>
        <p:spPr bwMode="auto">
          <a:xfrm>
            <a:off x="6248400" y="4495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27"/>
          <p:cNvSpPr>
            <a:spLocks noChangeShapeType="1"/>
          </p:cNvSpPr>
          <p:nvPr/>
        </p:nvSpPr>
        <p:spPr bwMode="auto">
          <a:xfrm>
            <a:off x="7467600" y="4495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0"/>
          <p:cNvSpPr txBox="1">
            <a:spLocks noChangeArrowheads="1"/>
          </p:cNvSpPr>
          <p:nvPr/>
        </p:nvSpPr>
        <p:spPr bwMode="auto">
          <a:xfrm>
            <a:off x="5867400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00"/>
                </a:solidFill>
              </a:rPr>
              <a:t>y</a:t>
            </a:r>
          </a:p>
        </p:txBody>
      </p:sp>
      <p:sp>
        <p:nvSpPr>
          <p:cNvPr id="54289" name="Line 32"/>
          <p:cNvSpPr>
            <a:spLocks noChangeShapeType="1"/>
          </p:cNvSpPr>
          <p:nvPr/>
        </p:nvSpPr>
        <p:spPr bwMode="auto">
          <a:xfrm>
            <a:off x="1219200" y="3429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33"/>
          <p:cNvSpPr>
            <a:spLocks noChangeShapeType="1"/>
          </p:cNvSpPr>
          <p:nvPr/>
        </p:nvSpPr>
        <p:spPr bwMode="auto">
          <a:xfrm>
            <a:off x="12192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36"/>
          <p:cNvSpPr>
            <a:spLocks noChangeShapeType="1"/>
          </p:cNvSpPr>
          <p:nvPr/>
        </p:nvSpPr>
        <p:spPr bwMode="auto">
          <a:xfrm>
            <a:off x="1752600" y="2819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37"/>
          <p:cNvSpPr>
            <a:spLocks noChangeShapeType="1"/>
          </p:cNvSpPr>
          <p:nvPr/>
        </p:nvSpPr>
        <p:spPr bwMode="auto">
          <a:xfrm>
            <a:off x="2743200" y="2819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Text Box 38"/>
          <p:cNvSpPr txBox="1">
            <a:spLocks noChangeArrowheads="1"/>
          </p:cNvSpPr>
          <p:nvPr/>
        </p:nvSpPr>
        <p:spPr bwMode="auto">
          <a:xfrm>
            <a:off x="2133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33"/>
                </a:solidFill>
              </a:rPr>
              <a:t>x</a:t>
            </a:r>
          </a:p>
        </p:txBody>
      </p:sp>
      <p:sp>
        <p:nvSpPr>
          <p:cNvPr id="54294" name="Text Box 39"/>
          <p:cNvSpPr txBox="1">
            <a:spLocks noChangeArrowheads="1"/>
          </p:cNvSpPr>
          <p:nvPr/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00"/>
                </a:solidFill>
              </a:rPr>
              <a:t>y</a:t>
            </a:r>
          </a:p>
        </p:txBody>
      </p:sp>
      <p:sp>
        <p:nvSpPr>
          <p:cNvPr id="54295" name="Line 40"/>
          <p:cNvSpPr>
            <a:spLocks noChangeShapeType="1"/>
          </p:cNvSpPr>
          <p:nvPr/>
        </p:nvSpPr>
        <p:spPr bwMode="auto">
          <a:xfrm>
            <a:off x="3581400" y="3733800"/>
            <a:ext cx="2057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41"/>
          <p:cNvSpPr>
            <a:spLocks noChangeShapeType="1"/>
          </p:cNvSpPr>
          <p:nvPr/>
        </p:nvSpPr>
        <p:spPr bwMode="auto">
          <a:xfrm flipV="1">
            <a:off x="2590800" y="2743200"/>
            <a:ext cx="2971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Text Box 42"/>
          <p:cNvSpPr txBox="1">
            <a:spLocks noChangeArrowheads="1"/>
          </p:cNvSpPr>
          <p:nvPr/>
        </p:nvSpPr>
        <p:spPr bwMode="auto">
          <a:xfrm>
            <a:off x="1752600" y="2438400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/>
              <a:t>CrsCode</a:t>
            </a:r>
            <a:endParaRPr lang="en-US" i="1"/>
          </a:p>
        </p:txBody>
      </p:sp>
      <p:sp>
        <p:nvSpPr>
          <p:cNvPr id="54298" name="Text Box 43"/>
          <p:cNvSpPr txBox="1">
            <a:spLocks noChangeArrowheads="1"/>
          </p:cNvSpPr>
          <p:nvPr/>
        </p:nvSpPr>
        <p:spPr bwMode="auto">
          <a:xfrm>
            <a:off x="2895600" y="24384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/>
              <a:t>ProfId</a:t>
            </a:r>
            <a:endParaRPr lang="en-US" i="1"/>
          </a:p>
        </p:txBody>
      </p:sp>
      <p:sp>
        <p:nvSpPr>
          <p:cNvPr id="54299" name="Text Box 44"/>
          <p:cNvSpPr txBox="1">
            <a:spLocks noChangeArrowheads="1"/>
          </p:cNvSpPr>
          <p:nvPr/>
        </p:nvSpPr>
        <p:spPr bwMode="auto">
          <a:xfrm>
            <a:off x="5638800" y="411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Id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1676400" y="4419600"/>
            <a:ext cx="131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6384925" y="36226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6461125" y="5984875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CA813-D612-4441-980F-71330FD95E9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smtClean="0"/>
              <a:t>Circularity in Foreign Key Constraint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1066800" y="2133600"/>
            <a:ext cx="26670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4953000" y="2133600"/>
            <a:ext cx="26670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1066800" y="2514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4953000" y="2514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1066800" y="2895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953000" y="2895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17526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25908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>
            <a:off x="56388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>
            <a:off x="66294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295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y</a:t>
            </a:r>
            <a:endParaRPr lang="en-US"/>
          </a:p>
        </p:txBody>
      </p:sp>
      <p:sp>
        <p:nvSpPr>
          <p:cNvPr id="55311" name="Text Box 22"/>
          <p:cNvSpPr txBox="1">
            <a:spLocks noChangeArrowheads="1"/>
          </p:cNvSpPr>
          <p:nvPr/>
        </p:nvSpPr>
        <p:spPr bwMode="auto">
          <a:xfrm>
            <a:off x="29718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x</a:t>
            </a:r>
          </a:p>
        </p:txBody>
      </p:sp>
      <p:sp>
        <p:nvSpPr>
          <p:cNvPr id="55312" name="Text Box 23"/>
          <p:cNvSpPr txBox="1">
            <a:spLocks noChangeArrowheads="1"/>
          </p:cNvSpPr>
          <p:nvPr/>
        </p:nvSpPr>
        <p:spPr bwMode="auto">
          <a:xfrm>
            <a:off x="12192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A</a:t>
            </a:r>
            <a:r>
              <a:rPr lang="en-US" i="1" baseline="-25000"/>
              <a:t>1</a:t>
            </a:r>
          </a:p>
        </p:txBody>
      </p:sp>
      <p:sp>
        <p:nvSpPr>
          <p:cNvPr id="55313" name="Text Box 24"/>
          <p:cNvSpPr txBox="1">
            <a:spLocks noChangeArrowheads="1"/>
          </p:cNvSpPr>
          <p:nvPr/>
        </p:nvSpPr>
        <p:spPr bwMode="auto">
          <a:xfrm>
            <a:off x="19812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A</a:t>
            </a:r>
            <a:r>
              <a:rPr lang="en-US" i="1" baseline="-25000"/>
              <a:t>2</a:t>
            </a:r>
          </a:p>
        </p:txBody>
      </p:sp>
      <p:sp>
        <p:nvSpPr>
          <p:cNvPr id="55314" name="Text Box 25"/>
          <p:cNvSpPr txBox="1">
            <a:spLocks noChangeArrowheads="1"/>
          </p:cNvSpPr>
          <p:nvPr/>
        </p:nvSpPr>
        <p:spPr bwMode="auto">
          <a:xfrm>
            <a:off x="28194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A</a:t>
            </a:r>
            <a:r>
              <a:rPr lang="en-US" i="1" baseline="-25000"/>
              <a:t>3</a:t>
            </a:r>
          </a:p>
        </p:txBody>
      </p:sp>
      <p:sp>
        <p:nvSpPr>
          <p:cNvPr id="55315" name="Text Box 26"/>
          <p:cNvSpPr txBox="1">
            <a:spLocks noChangeArrowheads="1"/>
          </p:cNvSpPr>
          <p:nvPr/>
        </p:nvSpPr>
        <p:spPr bwMode="auto">
          <a:xfrm>
            <a:off x="51054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B</a:t>
            </a:r>
            <a:r>
              <a:rPr lang="en-US" i="1" baseline="-25000"/>
              <a:t>1</a:t>
            </a:r>
          </a:p>
        </p:txBody>
      </p:sp>
      <p:sp>
        <p:nvSpPr>
          <p:cNvPr id="55316" name="Text Box 27"/>
          <p:cNvSpPr txBox="1">
            <a:spLocks noChangeArrowheads="1"/>
          </p:cNvSpPr>
          <p:nvPr/>
        </p:nvSpPr>
        <p:spPr bwMode="auto">
          <a:xfrm>
            <a:off x="57912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B</a:t>
            </a:r>
            <a:r>
              <a:rPr lang="en-US" i="1" baseline="-25000"/>
              <a:t>2</a:t>
            </a:r>
          </a:p>
        </p:txBody>
      </p:sp>
      <p:sp>
        <p:nvSpPr>
          <p:cNvPr id="55317" name="Text Box 28"/>
          <p:cNvSpPr txBox="1">
            <a:spLocks noChangeArrowheads="1"/>
          </p:cNvSpPr>
          <p:nvPr/>
        </p:nvSpPr>
        <p:spPr bwMode="auto">
          <a:xfrm>
            <a:off x="68580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B</a:t>
            </a:r>
            <a:r>
              <a:rPr lang="en-US" i="1" baseline="-25000"/>
              <a:t>3</a:t>
            </a:r>
          </a:p>
        </p:txBody>
      </p:sp>
      <p:sp>
        <p:nvSpPr>
          <p:cNvPr id="55318" name="Text Box 29"/>
          <p:cNvSpPr txBox="1">
            <a:spLocks noChangeArrowheads="1"/>
          </p:cNvSpPr>
          <p:nvPr/>
        </p:nvSpPr>
        <p:spPr bwMode="auto">
          <a:xfrm>
            <a:off x="51816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x</a:t>
            </a:r>
          </a:p>
        </p:txBody>
      </p:sp>
      <p:sp>
        <p:nvSpPr>
          <p:cNvPr id="55319" name="Text Box 30"/>
          <p:cNvSpPr txBox="1">
            <a:spLocks noChangeArrowheads="1"/>
          </p:cNvSpPr>
          <p:nvPr/>
        </p:nvSpPr>
        <p:spPr bwMode="auto">
          <a:xfrm>
            <a:off x="6858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457200" y="2514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7848600" y="2438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55322" name="Text Box 33"/>
          <p:cNvSpPr txBox="1">
            <a:spLocks noChangeArrowheads="1"/>
          </p:cNvSpPr>
          <p:nvPr/>
        </p:nvSpPr>
        <p:spPr bwMode="auto">
          <a:xfrm>
            <a:off x="533400" y="3276600"/>
            <a:ext cx="4124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candidate key: </a:t>
            </a:r>
            <a:r>
              <a:rPr lang="en-US" i="1"/>
              <a:t>A</a:t>
            </a:r>
            <a:r>
              <a:rPr lang="en-US" i="1" baseline="-25000"/>
              <a:t>1</a:t>
            </a:r>
          </a:p>
          <a:p>
            <a:pPr algn="l"/>
            <a:r>
              <a:rPr lang="en-US"/>
              <a:t>foreign key: </a:t>
            </a:r>
            <a:r>
              <a:rPr lang="en-US" i="1"/>
              <a:t>A</a:t>
            </a:r>
            <a:r>
              <a:rPr lang="en-US" i="1" baseline="-25000"/>
              <a:t>3</a:t>
            </a:r>
            <a:r>
              <a:rPr lang="en-US"/>
              <a:t> references B(</a:t>
            </a:r>
            <a:r>
              <a:rPr lang="en-US" i="1"/>
              <a:t>B</a:t>
            </a:r>
            <a:r>
              <a:rPr lang="en-US" i="1" baseline="-25000"/>
              <a:t>1</a:t>
            </a:r>
            <a:r>
              <a:rPr lang="en-US"/>
              <a:t>)</a:t>
            </a:r>
          </a:p>
        </p:txBody>
      </p:sp>
      <p:sp>
        <p:nvSpPr>
          <p:cNvPr id="55323" name="Text Box 34"/>
          <p:cNvSpPr txBox="1">
            <a:spLocks noChangeArrowheads="1"/>
          </p:cNvSpPr>
          <p:nvPr/>
        </p:nvSpPr>
        <p:spPr bwMode="auto">
          <a:xfrm>
            <a:off x="4876800" y="3276600"/>
            <a:ext cx="4141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candidate key: </a:t>
            </a:r>
            <a:r>
              <a:rPr lang="en-US" i="1"/>
              <a:t>B</a:t>
            </a:r>
            <a:r>
              <a:rPr lang="en-US" i="1" baseline="-25000"/>
              <a:t>1</a:t>
            </a:r>
          </a:p>
          <a:p>
            <a:pPr algn="l"/>
            <a:r>
              <a:rPr lang="en-US"/>
              <a:t>foreign key: </a:t>
            </a:r>
            <a:r>
              <a:rPr lang="en-US" i="1"/>
              <a:t>B</a:t>
            </a:r>
            <a:r>
              <a:rPr lang="en-US" i="1" baseline="-25000"/>
              <a:t>3</a:t>
            </a:r>
            <a:r>
              <a:rPr lang="en-US"/>
              <a:t> references A(</a:t>
            </a:r>
            <a:r>
              <a:rPr lang="en-US" i="1"/>
              <a:t>A</a:t>
            </a:r>
            <a:r>
              <a:rPr lang="en-US" i="1" baseline="-25000"/>
              <a:t>1</a:t>
            </a:r>
            <a:r>
              <a:rPr lang="en-US"/>
              <a:t>)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28600" y="4419600"/>
            <a:ext cx="87010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/>
              <a:t>Problem 1:  Creation of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/>
              <a:t> requires existence of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000"/>
              <a:t> and vice versa</a:t>
            </a:r>
          </a:p>
          <a:p>
            <a:pPr algn="l">
              <a:defRPr/>
            </a:pPr>
            <a:r>
              <a:rPr lang="en-US" sz="2000"/>
              <a:t>Solution:          </a:t>
            </a:r>
            <a:r>
              <a:rPr lang="en-US" sz="2000">
                <a:latin typeface="Century Gothic" pitchFamily="34" charset="0"/>
              </a:rPr>
              <a:t>CREATE TABLE </a:t>
            </a:r>
            <a:r>
              <a:rPr lang="en-US" sz="2000"/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/>
              <a:t> ( ……)    -- </a:t>
            </a:r>
            <a:r>
              <a:rPr lang="en-US" sz="2000" i="1"/>
              <a:t>no</a:t>
            </a:r>
            <a:r>
              <a:rPr lang="en-US" sz="2000"/>
              <a:t> foreign key</a:t>
            </a:r>
          </a:p>
          <a:p>
            <a:pPr algn="l">
              <a:defRPr/>
            </a:pPr>
            <a:r>
              <a:rPr lang="en-US" sz="2000"/>
              <a:t>                         </a:t>
            </a:r>
            <a:r>
              <a:rPr lang="en-US" sz="2000">
                <a:latin typeface="Century Gothic" pitchFamily="34" charset="0"/>
              </a:rPr>
              <a:t>CREATE TABLE </a:t>
            </a:r>
            <a:r>
              <a:rPr lang="en-US" sz="2000"/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000"/>
              <a:t> ( ……)    -- </a:t>
            </a:r>
            <a:r>
              <a:rPr lang="en-US" sz="2000" i="1"/>
              <a:t>include</a:t>
            </a:r>
            <a:r>
              <a:rPr lang="en-US" sz="2000"/>
              <a:t> foreign key</a:t>
            </a:r>
          </a:p>
          <a:p>
            <a:pPr algn="l">
              <a:defRPr/>
            </a:pPr>
            <a:r>
              <a:rPr lang="en-US" sz="2000"/>
              <a:t>                         </a:t>
            </a:r>
            <a:r>
              <a:rPr lang="en-US" sz="2000">
                <a:solidFill>
                  <a:srgbClr val="990033"/>
                </a:solidFill>
                <a:latin typeface="Century Gothic" pitchFamily="34" charset="0"/>
              </a:rPr>
              <a:t>ALTER</a:t>
            </a:r>
            <a:r>
              <a:rPr lang="en-US" sz="2000">
                <a:latin typeface="Century Gothic" pitchFamily="34" charset="0"/>
              </a:rPr>
              <a:t> TABLE </a:t>
            </a:r>
            <a:r>
              <a:rPr lang="en-US" sz="2000"/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  <a:p>
            <a:pPr algn="l">
              <a:defRPr/>
            </a:pPr>
            <a:r>
              <a:rPr lang="en-US" sz="2000"/>
              <a:t>                             </a:t>
            </a:r>
            <a:r>
              <a:rPr lang="en-US" sz="2000">
                <a:solidFill>
                  <a:srgbClr val="990033"/>
                </a:solidFill>
                <a:latin typeface="Century Gothic" pitchFamily="34" charset="0"/>
              </a:rPr>
              <a:t>ADD CONSTRAINT</a:t>
            </a:r>
            <a:r>
              <a:rPr lang="en-US" sz="2000"/>
              <a:t> cons</a:t>
            </a:r>
          </a:p>
          <a:p>
            <a:pPr algn="l">
              <a:defRPr/>
            </a:pPr>
            <a:r>
              <a:rPr lang="en-US" sz="2000"/>
              <a:t>                                 </a:t>
            </a:r>
            <a:r>
              <a:rPr lang="en-US" sz="2000">
                <a:latin typeface="Century Gothic" pitchFamily="34" charset="0"/>
              </a:rPr>
              <a:t>FOREIGN KEY</a:t>
            </a:r>
            <a:r>
              <a:rPr lang="en-US" sz="2000"/>
              <a:t> (</a:t>
            </a:r>
            <a:r>
              <a:rPr lang="en-US" sz="2000" i="1"/>
              <a:t>A</a:t>
            </a:r>
            <a:r>
              <a:rPr lang="en-US" sz="2000" i="1" baseline="-25000"/>
              <a:t>3</a:t>
            </a:r>
            <a:r>
              <a:rPr lang="en-US" sz="2000"/>
              <a:t>) </a:t>
            </a:r>
            <a:r>
              <a:rPr lang="en-US" sz="2000">
                <a:latin typeface="Century Gothic" pitchFamily="34" charset="0"/>
              </a:rPr>
              <a:t>REFERENCES </a:t>
            </a:r>
            <a:r>
              <a:rPr lang="en-US" sz="2000"/>
              <a:t>B (</a:t>
            </a:r>
            <a:r>
              <a:rPr lang="en-US" sz="2000" i="1"/>
              <a:t>B</a:t>
            </a:r>
            <a:r>
              <a:rPr lang="en-US" sz="2000" i="1" baseline="-25000"/>
              <a:t>1</a:t>
            </a:r>
            <a:r>
              <a:rPr lang="en-US" sz="2000"/>
              <a:t>)</a:t>
            </a:r>
          </a:p>
        </p:txBody>
      </p:sp>
      <p:sp>
        <p:nvSpPr>
          <p:cNvPr id="55325" name="Freeform 41"/>
          <p:cNvSpPr>
            <a:spLocks/>
          </p:cNvSpPr>
          <p:nvPr/>
        </p:nvSpPr>
        <p:spPr bwMode="auto">
          <a:xfrm>
            <a:off x="3505200" y="2732088"/>
            <a:ext cx="1633538" cy="11112"/>
          </a:xfrm>
          <a:custGeom>
            <a:avLst/>
            <a:gdLst>
              <a:gd name="T0" fmla="*/ 0 w 1029"/>
              <a:gd name="T1" fmla="*/ 2147483647 h 7"/>
              <a:gd name="T2" fmla="*/ 2147483647 w 1029"/>
              <a:gd name="T3" fmla="*/ 0 h 7"/>
              <a:gd name="T4" fmla="*/ 0 60000 65536"/>
              <a:gd name="T5" fmla="*/ 0 60000 65536"/>
              <a:gd name="T6" fmla="*/ 0 w 1029"/>
              <a:gd name="T7" fmla="*/ 0 h 7"/>
              <a:gd name="T8" fmla="*/ 1029 w 1029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9" h="7">
                <a:moveTo>
                  <a:pt x="0" y="7"/>
                </a:moveTo>
                <a:lnTo>
                  <a:pt x="1029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Freeform 43"/>
          <p:cNvSpPr>
            <a:spLocks/>
          </p:cNvSpPr>
          <p:nvPr/>
        </p:nvSpPr>
        <p:spPr bwMode="auto">
          <a:xfrm>
            <a:off x="1504950" y="1524000"/>
            <a:ext cx="5300663" cy="1104900"/>
          </a:xfrm>
          <a:custGeom>
            <a:avLst/>
            <a:gdLst>
              <a:gd name="T0" fmla="*/ 2147483647 w 3339"/>
              <a:gd name="T1" fmla="*/ 2147483647 h 696"/>
              <a:gd name="T2" fmla="*/ 2147483647 w 3339"/>
              <a:gd name="T3" fmla="*/ 2147483647 h 696"/>
              <a:gd name="T4" fmla="*/ 2147483647 w 3339"/>
              <a:gd name="T5" fmla="*/ 2147483647 h 696"/>
              <a:gd name="T6" fmla="*/ 2147483647 w 3339"/>
              <a:gd name="T7" fmla="*/ 2147483647 h 696"/>
              <a:gd name="T8" fmla="*/ 2147483647 w 3339"/>
              <a:gd name="T9" fmla="*/ 2147483647 h 696"/>
              <a:gd name="T10" fmla="*/ 2147483647 w 3339"/>
              <a:gd name="T11" fmla="*/ 2147483647 h 696"/>
              <a:gd name="T12" fmla="*/ 0 w 3339"/>
              <a:gd name="T13" fmla="*/ 2147483647 h 6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9"/>
              <a:gd name="T22" fmla="*/ 0 h 696"/>
              <a:gd name="T23" fmla="*/ 3339 w 3339"/>
              <a:gd name="T24" fmla="*/ 696 h 6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9" h="696">
                <a:moveTo>
                  <a:pt x="3339" y="696"/>
                </a:moveTo>
                <a:cubicBezTo>
                  <a:pt x="3231" y="595"/>
                  <a:pt x="3152" y="174"/>
                  <a:pt x="2676" y="87"/>
                </a:cubicBezTo>
                <a:cubicBezTo>
                  <a:pt x="2200" y="0"/>
                  <a:pt x="880" y="154"/>
                  <a:pt x="481" y="171"/>
                </a:cubicBezTo>
                <a:cubicBezTo>
                  <a:pt x="82" y="188"/>
                  <a:pt x="329" y="185"/>
                  <a:pt x="283" y="189"/>
                </a:cubicBezTo>
                <a:cubicBezTo>
                  <a:pt x="237" y="193"/>
                  <a:pt x="226" y="177"/>
                  <a:pt x="203" y="196"/>
                </a:cubicBezTo>
                <a:cubicBezTo>
                  <a:pt x="147" y="218"/>
                  <a:pt x="178" y="216"/>
                  <a:pt x="146" y="303"/>
                </a:cubicBezTo>
                <a:cubicBezTo>
                  <a:pt x="112" y="382"/>
                  <a:pt x="30" y="596"/>
                  <a:pt x="0" y="67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CC2DD5-462E-4059-B1B0-B572EDF0FC05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5400" cy="457200"/>
          </a:xfrm>
        </p:spPr>
        <p:txBody>
          <a:bodyPr/>
          <a:lstStyle/>
          <a:p>
            <a:r>
              <a:rPr lang="en-US" sz="3600" smtClean="0"/>
              <a:t>Circularity in Foreign Key Constraint (cont’d)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Problem 2: Insertion of row in A requires prior existence of row in B and vice versa</a:t>
            </a:r>
          </a:p>
          <a:p>
            <a:pPr>
              <a:defRPr/>
            </a:pPr>
            <a:r>
              <a:rPr lang="en-US" sz="2800" smtClean="0"/>
              <a:t>Solution: use appropriate </a:t>
            </a:r>
            <a:r>
              <a:rPr lang="en-US" sz="2800" b="1" i="1" smtClean="0"/>
              <a:t>constraint checking mode</a:t>
            </a:r>
            <a:r>
              <a:rPr lang="en-US" sz="2800" smtClean="0"/>
              <a:t>:</a:t>
            </a:r>
          </a:p>
          <a:p>
            <a:pPr lvl="1">
              <a:defRPr/>
            </a:pPr>
            <a:r>
              <a:rPr lang="en-US" sz="240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IMMEDIATE</a:t>
            </a:r>
            <a:r>
              <a:rPr lang="en-US" sz="2400" smtClean="0"/>
              <a:t> checking</a:t>
            </a:r>
          </a:p>
          <a:p>
            <a:pPr lvl="1">
              <a:defRPr/>
            </a:pPr>
            <a:r>
              <a:rPr lang="en-US" sz="240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DEFERRED</a:t>
            </a:r>
            <a:r>
              <a:rPr lang="en-US" sz="2400" smtClean="0"/>
              <a:t> checking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EA5ECD-34AB-4F13-BE3A-A3FE84BE0A19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Reactive Constraints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Constraints enable DBMS to recognize a bad state and reject the statement or transaction that creates it</a:t>
            </a:r>
          </a:p>
          <a:p>
            <a:pPr>
              <a:defRPr/>
            </a:pPr>
            <a:r>
              <a:rPr lang="en-US" sz="2800" smtClean="0"/>
              <a:t>More generally, it would be nice to have a mechanism that allows a user to specify how to </a:t>
            </a:r>
            <a:r>
              <a:rPr lang="en-US" sz="2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react</a:t>
            </a:r>
            <a:r>
              <a:rPr lang="en-US" sz="2800" smtClean="0"/>
              <a:t> to a violation of a constraint</a:t>
            </a:r>
          </a:p>
          <a:p>
            <a:pPr>
              <a:defRPr/>
            </a:pPr>
            <a:r>
              <a:rPr lang="en-US" sz="2800" smtClean="0"/>
              <a:t>SQL-92 provides a limited form of such a reactive mechanism for foreign key violations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7874A-33EE-4350-B1D6-45E5CEFA0167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mtClean="0"/>
              <a:t>Handling Foreign Key Violations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743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 into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mtClean="0"/>
              <a:t>:  Reject if no row exists in B containing foreign key of inserted row</a:t>
            </a:r>
          </a:p>
          <a:p>
            <a:pPr>
              <a:defRPr/>
            </a:pPr>
            <a:r>
              <a:rPr lang="en-US" smtClean="0"/>
              <a:t>Deletion from 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mtClean="0"/>
              <a:t>:  </a:t>
            </a:r>
          </a:p>
          <a:p>
            <a:pPr lvl="1">
              <a:defRPr/>
            </a:pPr>
            <a:r>
              <a:rPr lang="en-US" smtClean="0">
                <a:solidFill>
                  <a:srgbClr val="990033"/>
                </a:solidFill>
                <a:latin typeface="Century Gothic" pitchFamily="34" charset="0"/>
              </a:rPr>
              <a:t>NO ACTION</a:t>
            </a:r>
            <a:r>
              <a:rPr lang="en-US" smtClean="0"/>
              <a:t>:  Reject if row(s)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mtClean="0"/>
              <a:t> references row to be deleted (default response)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876800" y="4800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524000" y="4800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524000" y="5105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7"/>
          <p:cNvSpPr>
            <a:spLocks noChangeShapeType="1"/>
          </p:cNvSpPr>
          <p:nvPr/>
        </p:nvSpPr>
        <p:spPr bwMode="auto">
          <a:xfrm>
            <a:off x="1524000" y="5410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876800" y="5105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32004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00"/>
                </a:solidFill>
              </a:rPr>
              <a:t>x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9530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00"/>
                </a:solidFill>
              </a:rPr>
              <a:t>x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048000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5562600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5"/>
          <p:cNvSpPr>
            <a:spLocks noChangeShapeType="1"/>
          </p:cNvSpPr>
          <p:nvPr/>
        </p:nvSpPr>
        <p:spPr bwMode="auto">
          <a:xfrm>
            <a:off x="3657600" y="5257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838200" y="5029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7391400" y="510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58385" name="Line 18"/>
          <p:cNvSpPr>
            <a:spLocks noChangeShapeType="1"/>
          </p:cNvSpPr>
          <p:nvPr/>
        </p:nvSpPr>
        <p:spPr bwMode="auto">
          <a:xfrm>
            <a:off x="4876800" y="5410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>
            <a:off x="5334000" y="5334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 flipH="1">
            <a:off x="5562600" y="5334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Text Box 23"/>
          <p:cNvSpPr txBox="1">
            <a:spLocks noChangeArrowheads="1"/>
          </p:cNvSpPr>
          <p:nvPr/>
        </p:nvSpPr>
        <p:spPr bwMode="auto">
          <a:xfrm>
            <a:off x="5867400" y="53340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58389" name="AutoShape 24"/>
          <p:cNvSpPr>
            <a:spLocks noChangeArrowheads="1"/>
          </p:cNvSpPr>
          <p:nvPr/>
        </p:nvSpPr>
        <p:spPr bwMode="auto">
          <a:xfrm>
            <a:off x="2514600" y="5943600"/>
            <a:ext cx="1752600" cy="609600"/>
          </a:xfrm>
          <a:prstGeom prst="wedgeRoundRectCallout">
            <a:avLst>
              <a:gd name="adj1" fmla="val 77991"/>
              <a:gd name="adj2" fmla="val -8437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Request to delete row  </a:t>
            </a:r>
            <a:r>
              <a:rPr lang="en-US" sz="1600" b="1" i="1"/>
              <a:t>rejected</a:t>
            </a:r>
            <a:endParaRPr lang="en-US" sz="1600" i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3F33F-F0CD-4874-945C-4BEDE90FF884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r>
              <a:rPr lang="en-US" sz="3600" smtClean="0"/>
              <a:t>Handling Foreign Key Violations (cont’d)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Deletion from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mtClean="0"/>
              <a:t> (cont’d):  </a:t>
            </a:r>
          </a:p>
          <a:p>
            <a:pPr lvl="1">
              <a:defRPr/>
            </a:pPr>
            <a:r>
              <a:rPr lang="en-US" smtClean="0">
                <a:solidFill>
                  <a:srgbClr val="990033"/>
                </a:solidFill>
                <a:latin typeface="Century Gothic" pitchFamily="34" charset="0"/>
              </a:rPr>
              <a:t>SET NULL</a:t>
            </a:r>
            <a:r>
              <a:rPr lang="en-US" smtClean="0"/>
              <a:t>: Set value of foreign key in referencing row(s) in A to </a:t>
            </a:r>
            <a:r>
              <a:rPr 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600200" y="43434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1600200" y="4648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1600200" y="495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>
            <a:off x="32004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2743200" y="37338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000"/>
          </a:p>
        </p:txBody>
      </p:sp>
      <p:sp>
        <p:nvSpPr>
          <p:cNvPr id="59402" name="AutoShape 9"/>
          <p:cNvSpPr>
            <a:spLocks noChangeArrowheads="1"/>
          </p:cNvSpPr>
          <p:nvPr/>
        </p:nvSpPr>
        <p:spPr bwMode="auto">
          <a:xfrm>
            <a:off x="3276600" y="4595813"/>
            <a:ext cx="349250" cy="366712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/>
              <a:t>X</a:t>
            </a:r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4724400" y="4343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4724400" y="4648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53340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6" name="Text Box 15"/>
          <p:cNvSpPr txBox="1">
            <a:spLocks noChangeArrowheads="1"/>
          </p:cNvSpPr>
          <p:nvPr/>
        </p:nvSpPr>
        <p:spPr bwMode="auto">
          <a:xfrm>
            <a:off x="990600" y="45227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59407" name="Text Box 16"/>
          <p:cNvSpPr txBox="1">
            <a:spLocks noChangeArrowheads="1"/>
          </p:cNvSpPr>
          <p:nvPr/>
        </p:nvSpPr>
        <p:spPr bwMode="auto">
          <a:xfrm>
            <a:off x="7239000" y="43703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59408" name="Rectangle 17"/>
          <p:cNvSpPr>
            <a:spLocks noChangeArrowheads="1"/>
          </p:cNvSpPr>
          <p:nvPr/>
        </p:nvSpPr>
        <p:spPr bwMode="auto">
          <a:xfrm>
            <a:off x="4724400" y="4953000"/>
            <a:ext cx="2209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Text Box 19"/>
          <p:cNvSpPr txBox="1">
            <a:spLocks noChangeArrowheads="1"/>
          </p:cNvSpPr>
          <p:nvPr/>
        </p:nvSpPr>
        <p:spPr bwMode="auto">
          <a:xfrm>
            <a:off x="48768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59411" name="AutoShape 20"/>
          <p:cNvSpPr>
            <a:spLocks noChangeArrowheads="1"/>
          </p:cNvSpPr>
          <p:nvPr/>
        </p:nvSpPr>
        <p:spPr bwMode="auto">
          <a:xfrm>
            <a:off x="3276600" y="5638800"/>
            <a:ext cx="914400" cy="609600"/>
          </a:xfrm>
          <a:prstGeom prst="wedgeRoundRectCallout">
            <a:avLst>
              <a:gd name="adj1" fmla="val 140278"/>
              <a:gd name="adj2" fmla="val -9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Row deleted</a:t>
            </a:r>
          </a:p>
        </p:txBody>
      </p:sp>
      <p:sp>
        <p:nvSpPr>
          <p:cNvPr id="59412" name="Freeform 21"/>
          <p:cNvSpPr>
            <a:spLocks/>
          </p:cNvSpPr>
          <p:nvPr/>
        </p:nvSpPr>
        <p:spPr bwMode="auto">
          <a:xfrm>
            <a:off x="3962400" y="4764088"/>
            <a:ext cx="685800" cy="341312"/>
          </a:xfrm>
          <a:custGeom>
            <a:avLst/>
            <a:gdLst>
              <a:gd name="T0" fmla="*/ 0 w 432"/>
              <a:gd name="T1" fmla="*/ 2147483647 h 215"/>
              <a:gd name="T2" fmla="*/ 2147483647 w 432"/>
              <a:gd name="T3" fmla="*/ 2147483647 h 215"/>
              <a:gd name="T4" fmla="*/ 2147483647 w 432"/>
              <a:gd name="T5" fmla="*/ 2147483647 h 215"/>
              <a:gd name="T6" fmla="*/ 2147483647 w 432"/>
              <a:gd name="T7" fmla="*/ 2147483647 h 21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215"/>
              <a:gd name="T14" fmla="*/ 432 w 432"/>
              <a:gd name="T15" fmla="*/ 215 h 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215">
                <a:moveTo>
                  <a:pt x="0" y="23"/>
                </a:moveTo>
                <a:cubicBezTo>
                  <a:pt x="25" y="23"/>
                  <a:pt x="109" y="0"/>
                  <a:pt x="151" y="25"/>
                </a:cubicBezTo>
                <a:cubicBezTo>
                  <a:pt x="193" y="50"/>
                  <a:pt x="206" y="139"/>
                  <a:pt x="253" y="171"/>
                </a:cubicBezTo>
                <a:cubicBezTo>
                  <a:pt x="300" y="203"/>
                  <a:pt x="395" y="206"/>
                  <a:pt x="432" y="21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AutoShape 22"/>
          <p:cNvSpPr>
            <a:spLocks noChangeArrowheads="1"/>
          </p:cNvSpPr>
          <p:nvPr/>
        </p:nvSpPr>
        <p:spPr bwMode="auto">
          <a:xfrm>
            <a:off x="4419600" y="3581400"/>
            <a:ext cx="1371600" cy="609600"/>
          </a:xfrm>
          <a:prstGeom prst="wedgeRoundRectCallout">
            <a:avLst>
              <a:gd name="adj1" fmla="val -112037"/>
              <a:gd name="adj2" fmla="val 14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Change to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8017D3-36CF-40A9-847C-B014813E983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mtClean="0"/>
              <a:t>External Data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In the relational model, the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schema</a:t>
            </a:r>
            <a:r>
              <a:rPr lang="en-US" smtClean="0"/>
              <a:t> also presents data as a set of relations.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An external schema specifies a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view</a:t>
            </a:r>
            <a:r>
              <a:rPr lang="en-US" smtClean="0"/>
              <a:t> of the data in terms of the conceptual level. It is tailored to the needs of a particular category of users.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Portions of stored data should not be seen by some users.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Students should not see their files in full.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Faculty should not see billing data.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Information that can be derived from stored data might be viewed as if it were stored.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GPA not stored, but calculated when needed.</a:t>
            </a:r>
            <a:endParaRPr lang="en-US" sz="280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F8444B-F5B3-4C43-B6DA-FDE5B2CA872B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r>
              <a:rPr lang="en-US" sz="3600" smtClean="0"/>
              <a:t>Handling Foreign Key Violations (cont’d)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from 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mtClean="0"/>
              <a:t> (cont’d):  </a:t>
            </a:r>
          </a:p>
          <a:p>
            <a:pPr lvl="1">
              <a:defRPr/>
            </a:pPr>
            <a:r>
              <a:rPr lang="en-US" smtClean="0">
                <a:solidFill>
                  <a:srgbClr val="990033"/>
                </a:solidFill>
                <a:latin typeface="Century Gothic" pitchFamily="34" charset="0"/>
              </a:rPr>
              <a:t>SET DEFAULT</a:t>
            </a:r>
            <a:r>
              <a:rPr lang="en-US" smtClean="0"/>
              <a:t>: Set value of foreign key in referencing row(s) 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mtClean="0"/>
              <a:t> to default value (y) which must exist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5105400" y="4191000"/>
            <a:ext cx="2133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1524000" y="41910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>
            <a:off x="1524000" y="449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>
            <a:off x="1524000" y="4800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2004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x</a:t>
            </a:r>
          </a:p>
        </p:txBody>
      </p:sp>
      <p:sp>
        <p:nvSpPr>
          <p:cNvPr id="60426" name="Line 11"/>
          <p:cNvSpPr>
            <a:spLocks noChangeShapeType="1"/>
          </p:cNvSpPr>
          <p:nvPr/>
        </p:nvSpPr>
        <p:spPr bwMode="auto">
          <a:xfrm>
            <a:off x="31242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57912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990600" y="4343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7543800" y="4267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>
            <a:off x="51054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Text Box 17"/>
          <p:cNvSpPr txBox="1">
            <a:spLocks noChangeArrowheads="1"/>
          </p:cNvSpPr>
          <p:nvPr/>
        </p:nvSpPr>
        <p:spPr bwMode="auto">
          <a:xfrm>
            <a:off x="52578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60432" name="Line 18"/>
          <p:cNvSpPr>
            <a:spLocks noChangeShapeType="1"/>
          </p:cNvSpPr>
          <p:nvPr/>
        </p:nvSpPr>
        <p:spPr bwMode="auto">
          <a:xfrm>
            <a:off x="3505200" y="4648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Rectangle 22"/>
          <p:cNvSpPr>
            <a:spLocks noChangeArrowheads="1"/>
          </p:cNvSpPr>
          <p:nvPr/>
        </p:nvSpPr>
        <p:spPr bwMode="auto">
          <a:xfrm>
            <a:off x="5105400" y="48006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23"/>
          <p:cNvSpPr txBox="1">
            <a:spLocks noChangeArrowheads="1"/>
          </p:cNvSpPr>
          <p:nvPr/>
        </p:nvSpPr>
        <p:spPr bwMode="auto">
          <a:xfrm>
            <a:off x="525780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60435" name="AutoShape 24"/>
          <p:cNvSpPr>
            <a:spLocks noChangeArrowheads="1"/>
          </p:cNvSpPr>
          <p:nvPr/>
        </p:nvSpPr>
        <p:spPr bwMode="auto">
          <a:xfrm>
            <a:off x="4267200" y="5715000"/>
            <a:ext cx="914400" cy="609600"/>
          </a:xfrm>
          <a:prstGeom prst="wedgeRoundRectCallout">
            <a:avLst>
              <a:gd name="adj1" fmla="val 85417"/>
              <a:gd name="adj2" fmla="val -13515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Row deleted</a:t>
            </a:r>
          </a:p>
        </p:txBody>
      </p:sp>
      <p:sp>
        <p:nvSpPr>
          <p:cNvPr id="60436" name="Line 25"/>
          <p:cNvSpPr>
            <a:spLocks noChangeShapeType="1"/>
          </p:cNvSpPr>
          <p:nvPr/>
        </p:nvSpPr>
        <p:spPr bwMode="auto">
          <a:xfrm>
            <a:off x="57912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AutoShape 26"/>
          <p:cNvSpPr>
            <a:spLocks noChangeArrowheads="1"/>
          </p:cNvSpPr>
          <p:nvPr/>
        </p:nvSpPr>
        <p:spPr bwMode="auto">
          <a:xfrm>
            <a:off x="4419600" y="3429000"/>
            <a:ext cx="1371600" cy="609600"/>
          </a:xfrm>
          <a:prstGeom prst="wedgeRoundRectCallout">
            <a:avLst>
              <a:gd name="adj1" fmla="val -117593"/>
              <a:gd name="adj2" fmla="val 1442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Change to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CE610-F469-4F8E-9994-7B5534E8EC30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4000" smtClean="0"/>
              <a:t>Handling Foreign Key Violations (cont’d)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49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Deletion from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mtClean="0"/>
              <a:t> (cont’d):  </a:t>
            </a:r>
          </a:p>
          <a:p>
            <a:pPr lvl="1">
              <a:defRPr/>
            </a:pPr>
            <a:r>
              <a:rPr lang="en-US" smtClean="0">
                <a:solidFill>
                  <a:srgbClr val="990033"/>
                </a:solidFill>
                <a:latin typeface="Century Gothic" pitchFamily="34" charset="0"/>
              </a:rPr>
              <a:t>CASCADE</a:t>
            </a:r>
            <a:r>
              <a:rPr lang="en-US" smtClean="0"/>
              <a:t>:  Delete referencing row(s)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mtClean="0"/>
              <a:t> as well</a:t>
            </a:r>
          </a:p>
          <a:p>
            <a:pPr lvl="2">
              <a:defRPr/>
            </a:pPr>
            <a:endParaRPr lang="en-US" smtClean="0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5105400" y="3581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1524000" y="3581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1524000" y="3886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5105400" y="3886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11"/>
          <p:cNvSpPr>
            <a:spLocks noChangeShapeType="1"/>
          </p:cNvSpPr>
          <p:nvPr/>
        </p:nvSpPr>
        <p:spPr bwMode="auto">
          <a:xfrm>
            <a:off x="31242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2"/>
          <p:cNvSpPr>
            <a:spLocks noChangeShapeType="1"/>
          </p:cNvSpPr>
          <p:nvPr/>
        </p:nvSpPr>
        <p:spPr bwMode="auto">
          <a:xfrm>
            <a:off x="57912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Text Box 14"/>
          <p:cNvSpPr txBox="1">
            <a:spLocks noChangeArrowheads="1"/>
          </p:cNvSpPr>
          <p:nvPr/>
        </p:nvSpPr>
        <p:spPr bwMode="auto">
          <a:xfrm>
            <a:off x="9144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A</a:t>
            </a:r>
          </a:p>
        </p:txBody>
      </p:sp>
      <p:sp>
        <p:nvSpPr>
          <p:cNvPr id="61452" name="Text Box 15"/>
          <p:cNvSpPr txBox="1">
            <a:spLocks noChangeArrowheads="1"/>
          </p:cNvSpPr>
          <p:nvPr/>
        </p:nvSpPr>
        <p:spPr bwMode="auto">
          <a:xfrm>
            <a:off x="7620000" y="3657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B</a:t>
            </a:r>
          </a:p>
        </p:txBody>
      </p:sp>
      <p:sp>
        <p:nvSpPr>
          <p:cNvPr id="61453" name="Rectangle 16"/>
          <p:cNvSpPr>
            <a:spLocks noChangeArrowheads="1"/>
          </p:cNvSpPr>
          <p:nvPr/>
        </p:nvSpPr>
        <p:spPr bwMode="auto">
          <a:xfrm>
            <a:off x="5105400" y="4343400"/>
            <a:ext cx="2209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Rectangle 17"/>
          <p:cNvSpPr>
            <a:spLocks noChangeArrowheads="1"/>
          </p:cNvSpPr>
          <p:nvPr/>
        </p:nvSpPr>
        <p:spPr bwMode="auto">
          <a:xfrm>
            <a:off x="1524000" y="4343400"/>
            <a:ext cx="2209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8"/>
          <p:cNvSpPr>
            <a:spLocks noChangeShapeType="1"/>
          </p:cNvSpPr>
          <p:nvPr/>
        </p:nvSpPr>
        <p:spPr bwMode="auto">
          <a:xfrm>
            <a:off x="31242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19"/>
          <p:cNvSpPr>
            <a:spLocks noChangeShapeType="1"/>
          </p:cNvSpPr>
          <p:nvPr/>
        </p:nvSpPr>
        <p:spPr bwMode="auto">
          <a:xfrm>
            <a:off x="57912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20"/>
          <p:cNvSpPr>
            <a:spLocks noChangeShapeType="1"/>
          </p:cNvSpPr>
          <p:nvPr/>
        </p:nvSpPr>
        <p:spPr bwMode="auto">
          <a:xfrm>
            <a:off x="5943600" y="4267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1"/>
          <p:cNvSpPr>
            <a:spLocks noChangeShapeType="1"/>
          </p:cNvSpPr>
          <p:nvPr/>
        </p:nvSpPr>
        <p:spPr bwMode="auto">
          <a:xfrm flipH="1">
            <a:off x="5943600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22"/>
          <p:cNvSpPr>
            <a:spLocks noChangeShapeType="1"/>
          </p:cNvSpPr>
          <p:nvPr/>
        </p:nvSpPr>
        <p:spPr bwMode="auto">
          <a:xfrm>
            <a:off x="2362200" y="4267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23"/>
          <p:cNvSpPr>
            <a:spLocks noChangeShapeType="1"/>
          </p:cNvSpPr>
          <p:nvPr/>
        </p:nvSpPr>
        <p:spPr bwMode="auto">
          <a:xfrm flipH="1">
            <a:off x="2362200" y="4267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Text Box 26"/>
          <p:cNvSpPr txBox="1">
            <a:spLocks noChangeArrowheads="1"/>
          </p:cNvSpPr>
          <p:nvPr/>
        </p:nvSpPr>
        <p:spPr bwMode="auto">
          <a:xfrm>
            <a:off x="32766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1462" name="Text Box 27"/>
          <p:cNvSpPr txBox="1">
            <a:spLocks noChangeArrowheads="1"/>
          </p:cNvSpPr>
          <p:nvPr/>
        </p:nvSpPr>
        <p:spPr bwMode="auto">
          <a:xfrm>
            <a:off x="52578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1463" name="AutoShape 29"/>
          <p:cNvSpPr>
            <a:spLocks noChangeArrowheads="1"/>
          </p:cNvSpPr>
          <p:nvPr/>
        </p:nvSpPr>
        <p:spPr bwMode="auto">
          <a:xfrm>
            <a:off x="5562600" y="4953000"/>
            <a:ext cx="914400" cy="609600"/>
          </a:xfrm>
          <a:prstGeom prst="wedgeRoundRectCallout">
            <a:avLst>
              <a:gd name="adj1" fmla="val -72222"/>
              <a:gd name="adj2" fmla="val -1364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Row deleted</a:t>
            </a:r>
          </a:p>
        </p:txBody>
      </p:sp>
      <p:sp>
        <p:nvSpPr>
          <p:cNvPr id="61464" name="Rectangle 31"/>
          <p:cNvSpPr>
            <a:spLocks noChangeArrowheads="1"/>
          </p:cNvSpPr>
          <p:nvPr/>
        </p:nvSpPr>
        <p:spPr bwMode="auto">
          <a:xfrm>
            <a:off x="1524000" y="4800600"/>
            <a:ext cx="2209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Line 32"/>
          <p:cNvSpPr>
            <a:spLocks noChangeShapeType="1"/>
          </p:cNvSpPr>
          <p:nvPr/>
        </p:nvSpPr>
        <p:spPr bwMode="auto">
          <a:xfrm>
            <a:off x="31242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Line 33"/>
          <p:cNvSpPr>
            <a:spLocks noChangeShapeType="1"/>
          </p:cNvSpPr>
          <p:nvPr/>
        </p:nvSpPr>
        <p:spPr bwMode="auto">
          <a:xfrm>
            <a:off x="23622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Line 34"/>
          <p:cNvSpPr>
            <a:spLocks noChangeShapeType="1"/>
          </p:cNvSpPr>
          <p:nvPr/>
        </p:nvSpPr>
        <p:spPr bwMode="auto">
          <a:xfrm flipH="1">
            <a:off x="2362200" y="4724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Line 35"/>
          <p:cNvSpPr>
            <a:spLocks noChangeShapeType="1"/>
          </p:cNvSpPr>
          <p:nvPr/>
        </p:nvSpPr>
        <p:spPr bwMode="auto">
          <a:xfrm>
            <a:off x="38100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36"/>
          <p:cNvSpPr>
            <a:spLocks noChangeShapeType="1"/>
          </p:cNvSpPr>
          <p:nvPr/>
        </p:nvSpPr>
        <p:spPr bwMode="auto">
          <a:xfrm flipV="1">
            <a:off x="3810000" y="4495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Text Box 37"/>
          <p:cNvSpPr txBox="1">
            <a:spLocks noChangeArrowheads="1"/>
          </p:cNvSpPr>
          <p:nvPr/>
        </p:nvSpPr>
        <p:spPr bwMode="auto">
          <a:xfrm>
            <a:off x="32766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1471" name="AutoShape 38"/>
          <p:cNvSpPr>
            <a:spLocks noChangeArrowheads="1"/>
          </p:cNvSpPr>
          <p:nvPr/>
        </p:nvSpPr>
        <p:spPr bwMode="auto">
          <a:xfrm>
            <a:off x="3962400" y="5334000"/>
            <a:ext cx="1524000" cy="609600"/>
          </a:xfrm>
          <a:prstGeom prst="wedgeRoundRectCallout">
            <a:avLst>
              <a:gd name="adj1" fmla="val -66458"/>
              <a:gd name="adj2" fmla="val -15546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Rows deleted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F2C20-497D-470F-A1A9-99C783E7E82B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533400"/>
          </a:xfrm>
        </p:spPr>
        <p:txBody>
          <a:bodyPr/>
          <a:lstStyle/>
          <a:p>
            <a:r>
              <a:rPr lang="en-US" sz="3600" smtClean="0"/>
              <a:t>Handling Foreign Key Violations (cont’d)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1148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solidFill>
                  <a:schemeClr val="accent2"/>
                </a:solidFill>
              </a:rPr>
              <a:t>Update </a:t>
            </a:r>
            <a:r>
              <a:rPr lang="en-US" sz="2800" smtClean="0"/>
              <a:t>(change) foreign key in 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800" smtClean="0"/>
              <a:t>:  Reject if no row exists in 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800" smtClean="0"/>
              <a:t> containing new foreign key</a:t>
            </a:r>
          </a:p>
          <a:p>
            <a:pPr>
              <a:defRPr/>
            </a:pPr>
            <a:r>
              <a:rPr lang="en-US" sz="2800" smtClean="0"/>
              <a:t>Update candidate key in 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800" smtClean="0"/>
              <a:t> (to z) – same actions as with deletion:</a:t>
            </a:r>
          </a:p>
          <a:p>
            <a:pPr lvl="1">
              <a:defRPr/>
            </a:pPr>
            <a:r>
              <a:rPr lang="en-US" sz="2400" smtClean="0">
                <a:latin typeface="Century Gothic" pitchFamily="34" charset="0"/>
              </a:rPr>
              <a:t>NO ACTION</a:t>
            </a:r>
            <a:r>
              <a:rPr lang="en-US" sz="2400" smtClean="0"/>
              <a:t>: Reject if row(s) in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400" smtClean="0"/>
              <a:t> references row to be updated (default response)</a:t>
            </a:r>
          </a:p>
          <a:p>
            <a:pPr lvl="1">
              <a:defRPr/>
            </a:pPr>
            <a:r>
              <a:rPr lang="en-US" sz="2400" smtClean="0">
                <a:latin typeface="Century Gothic" pitchFamily="34" charset="0"/>
              </a:rPr>
              <a:t>SET NULL</a:t>
            </a:r>
            <a:r>
              <a:rPr lang="en-US" sz="2400" smtClean="0"/>
              <a:t>: Set value of foreign key to </a:t>
            </a:r>
            <a:r>
              <a:rPr lang="en-US" sz="2000" b="1" smtClean="0"/>
              <a:t>null</a:t>
            </a:r>
          </a:p>
          <a:p>
            <a:pPr lvl="1">
              <a:defRPr/>
            </a:pPr>
            <a:r>
              <a:rPr lang="en-US" sz="2400" smtClean="0">
                <a:latin typeface="Century Gothic" pitchFamily="34" charset="0"/>
              </a:rPr>
              <a:t>SET DEFAULT</a:t>
            </a:r>
            <a:r>
              <a:rPr lang="en-US" sz="2400" smtClean="0"/>
              <a:t>: Set value of foreign key to default</a:t>
            </a:r>
          </a:p>
          <a:p>
            <a:pPr lvl="1">
              <a:defRPr/>
            </a:pPr>
            <a:r>
              <a:rPr lang="en-US" sz="2400" smtClean="0">
                <a:latin typeface="Century Gothic" pitchFamily="34" charset="0"/>
              </a:rPr>
              <a:t>CASCADE</a:t>
            </a:r>
            <a:r>
              <a:rPr lang="en-US" sz="2400" smtClean="0"/>
              <a:t>: Propagate z to foreign key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5105400" y="56388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1524000" y="56388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>
            <a:off x="1524000" y="5943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1524000" y="6248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>
            <a:off x="5105400" y="6248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3200400" y="5867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z</a:t>
            </a:r>
          </a:p>
        </p:txBody>
      </p:sp>
      <p:sp>
        <p:nvSpPr>
          <p:cNvPr id="62475" name="Text Box 10"/>
          <p:cNvSpPr txBox="1">
            <a:spLocks noChangeArrowheads="1"/>
          </p:cNvSpPr>
          <p:nvPr/>
        </p:nvSpPr>
        <p:spPr bwMode="auto">
          <a:xfrm>
            <a:off x="5334000" y="6172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z</a:t>
            </a:r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3124200" y="5638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>
            <a:off x="5791200" y="5638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Freeform 13"/>
          <p:cNvSpPr>
            <a:spLocks/>
          </p:cNvSpPr>
          <p:nvPr/>
        </p:nvSpPr>
        <p:spPr bwMode="auto">
          <a:xfrm>
            <a:off x="3657600" y="6030913"/>
            <a:ext cx="1524000" cy="446087"/>
          </a:xfrm>
          <a:custGeom>
            <a:avLst/>
            <a:gdLst>
              <a:gd name="T0" fmla="*/ 0 w 960"/>
              <a:gd name="T1" fmla="*/ 2147483647 h 281"/>
              <a:gd name="T2" fmla="*/ 2147483647 w 960"/>
              <a:gd name="T3" fmla="*/ 2147483647 h 281"/>
              <a:gd name="T4" fmla="*/ 2147483647 w 960"/>
              <a:gd name="T5" fmla="*/ 2147483647 h 281"/>
              <a:gd name="T6" fmla="*/ 2147483647 w 960"/>
              <a:gd name="T7" fmla="*/ 2147483647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281"/>
              <a:gd name="T14" fmla="*/ 960 w 960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281">
                <a:moveTo>
                  <a:pt x="0" y="89"/>
                </a:moveTo>
                <a:cubicBezTo>
                  <a:pt x="0" y="89"/>
                  <a:pt x="135" y="0"/>
                  <a:pt x="226" y="29"/>
                </a:cubicBezTo>
                <a:cubicBezTo>
                  <a:pt x="317" y="58"/>
                  <a:pt x="425" y="220"/>
                  <a:pt x="547" y="262"/>
                </a:cubicBezTo>
                <a:lnTo>
                  <a:pt x="960" y="281"/>
                </a:lnTo>
              </a:path>
            </a:pathLst>
          </a:custGeom>
          <a:noFill/>
          <a:ln w="9525" cap="flat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620000" y="579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62481" name="Line 16"/>
          <p:cNvSpPr>
            <a:spLocks noChangeShapeType="1"/>
          </p:cNvSpPr>
          <p:nvPr/>
        </p:nvSpPr>
        <p:spPr bwMode="auto">
          <a:xfrm>
            <a:off x="5105400" y="5943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AutoShape 17"/>
          <p:cNvSpPr>
            <a:spLocks noChangeArrowheads="1"/>
          </p:cNvSpPr>
          <p:nvPr/>
        </p:nvSpPr>
        <p:spPr bwMode="auto">
          <a:xfrm>
            <a:off x="7086600" y="4724400"/>
            <a:ext cx="1752600" cy="838200"/>
          </a:xfrm>
          <a:prstGeom prst="wedgeRoundRectCallout">
            <a:avLst>
              <a:gd name="adj1" fmla="val -136231"/>
              <a:gd name="adj2" fmla="val 1392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chemeClr val="accent2"/>
                </a:solidFill>
              </a:rPr>
              <a:t>Cascading when key in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600" i="1">
                <a:solidFill>
                  <a:schemeClr val="accent2"/>
                </a:solidFill>
              </a:rPr>
              <a:t> changed from x to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F2C7D6-F158-4DE4-9577-E554A573C3E4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3600" smtClean="0"/>
              <a:t>Handling Foreign Key Violations (cont’d)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3124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The action taken to repair the violation of a foreign key constraint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mtClean="0"/>
              <a:t> may cause a violation of a foreign key constraint in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The action specified in C controls how that violation is handled;  </a:t>
            </a:r>
          </a:p>
          <a:p>
            <a:pPr lvl="2">
              <a:lnSpc>
                <a:spcPct val="90000"/>
              </a:lnSpc>
              <a:defRPr/>
            </a:pPr>
            <a:r>
              <a:rPr lang="en-US" smtClean="0"/>
              <a:t>If the entire chain of violations cannot be resolved, the initial deletion from B is rejected.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457200" y="5181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3429000" y="5181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6400800" y="5181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457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10"/>
          <p:cNvSpPr>
            <a:spLocks noChangeShapeType="1"/>
          </p:cNvSpPr>
          <p:nvPr/>
        </p:nvSpPr>
        <p:spPr bwMode="auto">
          <a:xfrm>
            <a:off x="64008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11"/>
          <p:cNvSpPr>
            <a:spLocks noChangeShapeType="1"/>
          </p:cNvSpPr>
          <p:nvPr/>
        </p:nvSpPr>
        <p:spPr bwMode="auto">
          <a:xfrm>
            <a:off x="64008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2"/>
          <p:cNvSpPr>
            <a:spLocks noChangeShapeType="1"/>
          </p:cNvSpPr>
          <p:nvPr/>
        </p:nvSpPr>
        <p:spPr bwMode="auto">
          <a:xfrm>
            <a:off x="34290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3"/>
          <p:cNvSpPr>
            <a:spLocks noChangeShapeType="1"/>
          </p:cNvSpPr>
          <p:nvPr/>
        </p:nvSpPr>
        <p:spPr bwMode="auto">
          <a:xfrm>
            <a:off x="34290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Line 14"/>
          <p:cNvSpPr>
            <a:spLocks noChangeShapeType="1"/>
          </p:cNvSpPr>
          <p:nvPr/>
        </p:nvSpPr>
        <p:spPr bwMode="auto">
          <a:xfrm>
            <a:off x="4572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5"/>
          <p:cNvSpPr>
            <a:spLocks noChangeShapeType="1"/>
          </p:cNvSpPr>
          <p:nvPr/>
        </p:nvSpPr>
        <p:spPr bwMode="auto">
          <a:xfrm flipH="1">
            <a:off x="20574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6"/>
          <p:cNvSpPr>
            <a:spLocks noChangeShapeType="1"/>
          </p:cNvSpPr>
          <p:nvPr/>
        </p:nvSpPr>
        <p:spPr bwMode="auto">
          <a:xfrm>
            <a:off x="19812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32"/>
          <p:cNvSpPr>
            <a:spLocks noChangeShapeType="1"/>
          </p:cNvSpPr>
          <p:nvPr/>
        </p:nvSpPr>
        <p:spPr bwMode="auto">
          <a:xfrm flipH="1">
            <a:off x="49530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33"/>
          <p:cNvSpPr>
            <a:spLocks noChangeShapeType="1"/>
          </p:cNvSpPr>
          <p:nvPr/>
        </p:nvSpPr>
        <p:spPr bwMode="auto">
          <a:xfrm flipH="1">
            <a:off x="41148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34"/>
          <p:cNvSpPr>
            <a:spLocks noChangeShapeType="1"/>
          </p:cNvSpPr>
          <p:nvPr/>
        </p:nvSpPr>
        <p:spPr bwMode="auto">
          <a:xfrm flipH="1">
            <a:off x="70866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Text Box 35"/>
          <p:cNvSpPr txBox="1">
            <a:spLocks noChangeArrowheads="1"/>
          </p:cNvSpPr>
          <p:nvPr/>
        </p:nvSpPr>
        <p:spPr bwMode="auto">
          <a:xfrm>
            <a:off x="64770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3508" name="Text Box 36"/>
          <p:cNvSpPr txBox="1">
            <a:spLocks noChangeArrowheads="1"/>
          </p:cNvSpPr>
          <p:nvPr/>
        </p:nvSpPr>
        <p:spPr bwMode="auto">
          <a:xfrm>
            <a:off x="5089525" y="5375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3509" name="Text Box 37"/>
          <p:cNvSpPr txBox="1">
            <a:spLocks noChangeArrowheads="1"/>
          </p:cNvSpPr>
          <p:nvPr/>
        </p:nvSpPr>
        <p:spPr bwMode="auto">
          <a:xfrm>
            <a:off x="3565525" y="5375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63510" name="Text Box 38"/>
          <p:cNvSpPr txBox="1">
            <a:spLocks noChangeArrowheads="1"/>
          </p:cNvSpPr>
          <p:nvPr/>
        </p:nvSpPr>
        <p:spPr bwMode="auto">
          <a:xfrm>
            <a:off x="2117725" y="507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63511" name="Line 44"/>
          <p:cNvSpPr>
            <a:spLocks noChangeShapeType="1"/>
          </p:cNvSpPr>
          <p:nvPr/>
        </p:nvSpPr>
        <p:spPr bwMode="auto">
          <a:xfrm>
            <a:off x="2514600" y="5334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Line 45"/>
          <p:cNvSpPr>
            <a:spLocks noChangeShapeType="1"/>
          </p:cNvSpPr>
          <p:nvPr/>
        </p:nvSpPr>
        <p:spPr bwMode="auto">
          <a:xfrm>
            <a:off x="5486400" y="5638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6" name="Text Box 46"/>
          <p:cNvSpPr txBox="1">
            <a:spLocks noChangeArrowheads="1"/>
          </p:cNvSpPr>
          <p:nvPr/>
        </p:nvSpPr>
        <p:spPr bwMode="auto">
          <a:xfrm>
            <a:off x="1219200" y="6096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81970" name="Text Box 50"/>
          <p:cNvSpPr txBox="1">
            <a:spLocks noChangeArrowheads="1"/>
          </p:cNvSpPr>
          <p:nvPr/>
        </p:nvSpPr>
        <p:spPr bwMode="auto">
          <a:xfrm>
            <a:off x="4114800" y="6096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81971" name="Text Box 51"/>
          <p:cNvSpPr txBox="1">
            <a:spLocks noChangeArrowheads="1"/>
          </p:cNvSpPr>
          <p:nvPr/>
        </p:nvSpPr>
        <p:spPr bwMode="auto">
          <a:xfrm>
            <a:off x="7197725" y="6061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5B81EE-96FA-47B9-A8DE-2B86E1647433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mtClean="0"/>
              <a:t>Specifying Actions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991475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ProfId</a:t>
            </a:r>
            <a:r>
              <a:rPr lang="en-US"/>
              <a:t>   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CrsCode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Semester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PRIMARY KEY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),</a:t>
            </a:r>
          </a:p>
          <a:p>
            <a:pPr algn="l">
              <a:defRPr/>
            </a:pPr>
            <a:endParaRPr lang="en-US" sz="1400"/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FOREIGN KEY</a:t>
            </a:r>
            <a:r>
              <a:rPr lang="en-US"/>
              <a:t> (</a:t>
            </a:r>
            <a:r>
              <a:rPr lang="en-US" i="1"/>
              <a:t>ProfId</a:t>
            </a:r>
            <a:r>
              <a:rPr lang="en-US"/>
              <a:t>) </a:t>
            </a:r>
            <a:r>
              <a:rPr lang="en-US">
                <a:latin typeface="Century Gothic" pitchFamily="34" charset="0"/>
              </a:rPr>
              <a:t>REFERENCES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(</a:t>
            </a:r>
            <a:r>
              <a:rPr lang="en-US" i="1"/>
              <a:t>Id</a:t>
            </a:r>
            <a:r>
              <a:rPr lang="en-US"/>
              <a:t>)</a:t>
            </a:r>
          </a:p>
          <a:p>
            <a:pPr algn="l">
              <a:defRPr/>
            </a:pPr>
            <a:r>
              <a:rPr lang="en-US"/>
              <a:t>        </a:t>
            </a:r>
            <a:r>
              <a:rPr lang="en-US">
                <a:solidFill>
                  <a:schemeClr val="accent2"/>
                </a:solidFill>
                <a:latin typeface="Century Gothic" pitchFamily="34" charset="0"/>
              </a:rPr>
              <a:t>ON DELETE NO ACTION  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   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ON UPDATE CASCADE</a:t>
            </a:r>
            <a:r>
              <a:rPr lang="en-US">
                <a:latin typeface="Century Gothic" pitchFamily="34" charset="0"/>
              </a:rPr>
              <a:t>, </a:t>
            </a:r>
          </a:p>
          <a:p>
            <a:pPr algn="l">
              <a:defRPr/>
            </a:pPr>
            <a:endParaRPr lang="en-US" sz="1200">
              <a:latin typeface="Century Gothic" pitchFamily="34" charset="0"/>
            </a:endParaRP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FOREIGN KEY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) </a:t>
            </a:r>
            <a:r>
              <a:rPr lang="en-US">
                <a:latin typeface="Century Gothic" pitchFamily="34" charset="0"/>
              </a:rPr>
              <a:t>REFERENCES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)</a:t>
            </a:r>
          </a:p>
          <a:p>
            <a:pPr algn="l">
              <a:defRPr/>
            </a:pPr>
            <a:r>
              <a:rPr lang="en-US"/>
              <a:t>        </a:t>
            </a:r>
            <a:r>
              <a:rPr lang="en-US">
                <a:solidFill>
                  <a:schemeClr val="accent2"/>
                </a:solidFill>
                <a:latin typeface="Century Gothic" pitchFamily="34" charset="0"/>
              </a:rPr>
              <a:t>ON DELETE SET NULL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   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ON UPDATE CASCADE</a:t>
            </a:r>
            <a:r>
              <a:rPr lang="en-US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7B75C-7DEC-4763-89A4-2318BDC1DD60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smtClean="0"/>
              <a:t>Triggers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2895600"/>
          </a:xfrm>
        </p:spPr>
        <p:txBody>
          <a:bodyPr/>
          <a:lstStyle/>
          <a:p>
            <a:r>
              <a:rPr lang="en-US" smtClean="0"/>
              <a:t>A more general mechanism for handling events</a:t>
            </a:r>
          </a:p>
          <a:p>
            <a:pPr lvl="1"/>
            <a:r>
              <a:rPr lang="en-US" smtClean="0"/>
              <a:t>Not in SQL-92, but is in SQL:1999</a:t>
            </a:r>
          </a:p>
          <a:p>
            <a:r>
              <a:rPr lang="en-US" smtClean="0"/>
              <a:t>Trigger is a schema element (like table, assertion, …)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90600" y="4414838"/>
            <a:ext cx="7356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TRIGGER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CrsChange</a:t>
            </a:r>
            <a:r>
              <a:rPr lang="en-US"/>
              <a:t> 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AFTER UPDATE OF</a:t>
            </a:r>
            <a:r>
              <a:rPr lang="en-US"/>
              <a:t> 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ON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WHEN  (</a:t>
            </a:r>
            <a:r>
              <a:rPr lang="en-US" i="1"/>
              <a:t>Grade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IS NOT NULL)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    ROLLBACK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7B75C-7DEC-4763-89A4-2318BDC1DD60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zh-CN" dirty="0" smtClean="0"/>
              <a:t>An example</a:t>
            </a:r>
            <a:endParaRPr lang="en-US" dirty="0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5626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CREATE TRIGGER </a:t>
            </a:r>
            <a:r>
              <a:rPr lang="en-US" sz="2800" dirty="0" err="1" smtClean="0"/>
              <a:t>grade_check</a:t>
            </a:r>
            <a:r>
              <a:rPr lang="en-US" sz="2800" dirty="0" smtClean="0"/>
              <a:t> BEFORE INSERT ON student</a:t>
            </a:r>
          </a:p>
          <a:p>
            <a:pPr>
              <a:buNone/>
            </a:pPr>
            <a:r>
              <a:rPr lang="en-US" sz="2800" dirty="0" smtClean="0"/>
              <a:t>FOR EACH ROW</a:t>
            </a:r>
          </a:p>
          <a:p>
            <a:pPr>
              <a:buNone/>
            </a:pPr>
            <a:r>
              <a:rPr lang="en-US" sz="2800" dirty="0" smtClean="0"/>
              <a:t>BEGIN</a:t>
            </a:r>
          </a:p>
          <a:p>
            <a:pPr>
              <a:buNone/>
            </a:pPr>
            <a:r>
              <a:rPr lang="en-US" sz="2800" dirty="0" smtClean="0"/>
              <a:t>    IF </a:t>
            </a:r>
            <a:r>
              <a:rPr lang="en-US" sz="2800" dirty="0" err="1" smtClean="0"/>
              <a:t>new.grade</a:t>
            </a:r>
            <a:r>
              <a:rPr lang="en-US" sz="2800" dirty="0" smtClean="0"/>
              <a:t> not in ( 'A', 'B', 'C' ) THEN</a:t>
            </a:r>
          </a:p>
          <a:p>
            <a:pPr>
              <a:buNone/>
            </a:pPr>
            <a:r>
              <a:rPr lang="en-US" sz="2800" dirty="0" smtClean="0"/>
              <a:t>        SIGNAL SQLSTATE '12345'</a:t>
            </a:r>
          </a:p>
          <a:p>
            <a:pPr>
              <a:buNone/>
            </a:pPr>
            <a:r>
              <a:rPr lang="en-US" sz="2800" dirty="0" smtClean="0"/>
              <a:t>            SET MESSAGE_TEXT = 'Grade should be any of (A, B, C)';</a:t>
            </a:r>
          </a:p>
          <a:p>
            <a:pPr>
              <a:buNone/>
            </a:pPr>
            <a:r>
              <a:rPr lang="en-US" sz="2800" dirty="0" smtClean="0"/>
              <a:t>    END IF;</a:t>
            </a:r>
          </a:p>
          <a:p>
            <a:pPr>
              <a:buNone/>
            </a:pPr>
            <a:r>
              <a:rPr lang="en-US" sz="2800" dirty="0" smtClean="0"/>
              <a:t>END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B7AFF-3525-444D-B7F4-DD09DDC3E4D5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mtClean="0"/>
              <a:t>Views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572000"/>
          </a:xfrm>
        </p:spPr>
        <p:txBody>
          <a:bodyPr/>
          <a:lstStyle/>
          <a:p>
            <a:r>
              <a:rPr lang="en-US" smtClean="0"/>
              <a:t>Schema element</a:t>
            </a:r>
          </a:p>
          <a:p>
            <a:r>
              <a:rPr lang="en-US" smtClean="0"/>
              <a:t>Part of external schema</a:t>
            </a:r>
          </a:p>
          <a:p>
            <a:r>
              <a:rPr lang="en-US" smtClean="0"/>
              <a:t>A </a:t>
            </a:r>
            <a:r>
              <a:rPr lang="en-US" i="1" smtClean="0"/>
              <a:t>virtual</a:t>
            </a:r>
            <a:r>
              <a:rPr lang="en-US" smtClean="0"/>
              <a:t> table constructed from actual tables on the fly</a:t>
            </a:r>
          </a:p>
          <a:p>
            <a:pPr lvl="1"/>
            <a:r>
              <a:rPr lang="en-US" smtClean="0"/>
              <a:t>Can be accessed in queries like any other table</a:t>
            </a:r>
          </a:p>
          <a:p>
            <a:pPr lvl="1"/>
            <a:r>
              <a:rPr lang="en-US" smtClean="0"/>
              <a:t>Not materialized, constructed when accessed</a:t>
            </a:r>
          </a:p>
          <a:p>
            <a:pPr lvl="1"/>
            <a:r>
              <a:rPr lang="en-US" smtClean="0"/>
              <a:t>Similar to a subroutine in ordinary programming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885602-DDCF-4DC3-B728-F5CFFBDAE407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mtClean="0"/>
              <a:t>Views - Examples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97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VIEW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CoursesTaken</a:t>
            </a:r>
            <a:r>
              <a:rPr lang="en-US"/>
              <a:t> (</a:t>
            </a:r>
            <a:r>
              <a:rPr lang="en-US" i="1"/>
              <a:t>StudId</a:t>
            </a:r>
            <a:r>
              <a:rPr lang="en-US"/>
              <a:t>, 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) </a:t>
            </a:r>
            <a:r>
              <a:rPr lang="en-US">
                <a:latin typeface="Century Gothic" pitchFamily="34" charset="0"/>
              </a:rPr>
              <a:t>AS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SELECT</a:t>
            </a:r>
            <a:r>
              <a:rPr lang="en-US"/>
              <a:t>  T.</a:t>
            </a:r>
            <a:r>
              <a:rPr lang="en-US" i="1"/>
              <a:t>StudId</a:t>
            </a:r>
            <a:r>
              <a:rPr lang="en-US"/>
              <a:t>, T.</a:t>
            </a:r>
            <a:r>
              <a:rPr lang="en-US" i="1"/>
              <a:t>CrsCode</a:t>
            </a:r>
            <a:r>
              <a:rPr lang="en-US"/>
              <a:t>, T.</a:t>
            </a:r>
            <a:r>
              <a:rPr lang="en-US" i="1"/>
              <a:t>Semester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FROM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/>
              <a:t> T</a:t>
            </a:r>
            <a:endParaRPr lang="en-US" sz="200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62000" y="4267200"/>
            <a:ext cx="79359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VIEW</a:t>
            </a:r>
            <a:r>
              <a:rPr lang="en-US">
                <a:latin typeface="Century Gothic" pitchFamily="34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CoursesITook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, </a:t>
            </a:r>
            <a:r>
              <a:rPr lang="en-US" i="1"/>
              <a:t>Grade</a:t>
            </a:r>
            <a:r>
              <a:rPr lang="en-US"/>
              <a:t>) </a:t>
            </a:r>
            <a:r>
              <a:rPr lang="en-US">
                <a:latin typeface="Century Gothic" pitchFamily="34" charset="0"/>
              </a:rPr>
              <a:t>AS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 SELECT </a:t>
            </a:r>
            <a:r>
              <a:rPr lang="en-US"/>
              <a:t> T.</a:t>
            </a:r>
            <a:r>
              <a:rPr lang="en-US" i="1"/>
              <a:t>CrsCode</a:t>
            </a:r>
            <a:r>
              <a:rPr lang="en-US"/>
              <a:t>, T.</a:t>
            </a:r>
            <a:r>
              <a:rPr lang="en-US" i="1"/>
              <a:t>Semester</a:t>
            </a:r>
            <a:r>
              <a:rPr lang="en-US"/>
              <a:t>, T.</a:t>
            </a:r>
            <a:r>
              <a:rPr lang="en-US" i="1"/>
              <a:t>Grade</a:t>
            </a:r>
          </a:p>
          <a:p>
            <a:pPr algn="l">
              <a:defRPr/>
            </a:pPr>
            <a:r>
              <a:rPr lang="en-US"/>
              <a:t>      </a:t>
            </a:r>
            <a:r>
              <a:rPr lang="en-US">
                <a:latin typeface="Century Gothic" pitchFamily="34" charset="0"/>
              </a:rPr>
              <a:t>FROM</a:t>
            </a:r>
            <a:r>
              <a:rPr lang="en-US"/>
              <a:t>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/>
              <a:t> T</a:t>
            </a:r>
          </a:p>
          <a:p>
            <a:pPr algn="l">
              <a:defRPr/>
            </a:pPr>
            <a:r>
              <a:rPr lang="en-US"/>
              <a:t>      </a:t>
            </a:r>
            <a:r>
              <a:rPr lang="en-US">
                <a:latin typeface="Century Gothic" pitchFamily="34" charset="0"/>
              </a:rPr>
              <a:t>WHERE  </a:t>
            </a:r>
            <a:r>
              <a:rPr lang="en-US"/>
              <a:t>T.</a:t>
            </a:r>
            <a:r>
              <a:rPr lang="en-US" i="1"/>
              <a:t>StudId</a:t>
            </a:r>
            <a:r>
              <a:rPr lang="en-US"/>
              <a:t> = ‘123456789’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304800" y="1066800"/>
            <a:ext cx="727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 of external schema suitable for use in Bursar’s office: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04800" y="3505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Part of external schema suitable for student with Id 123456789: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22EF7D-A6EF-480E-BB03-9721588D5AA7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mtClean="0"/>
              <a:t>Modifying the Schema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95178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ALTER</a:t>
            </a:r>
            <a:r>
              <a:rPr lang="en-US">
                <a:latin typeface="Century Gothic" pitchFamily="34" charset="0"/>
              </a:rPr>
              <a:t> TABLE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ADD</a:t>
            </a:r>
            <a:r>
              <a:rPr lang="en-US">
                <a:latin typeface="Century Gothic" pitchFamily="34" charset="0"/>
              </a:rPr>
              <a:t> COLUMN  </a:t>
            </a:r>
            <a:r>
              <a:rPr lang="en-US" i="1"/>
              <a:t>Gpa</a:t>
            </a:r>
            <a:r>
              <a:rPr lang="en-US">
                <a:latin typeface="Century Gothic" pitchFamily="34" charset="0"/>
              </a:rPr>
              <a:t>  INTEGER DEFAULT</a:t>
            </a:r>
            <a:r>
              <a:rPr lang="en-US"/>
              <a:t> 0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ALTER</a:t>
            </a:r>
            <a:r>
              <a:rPr lang="en-US">
                <a:latin typeface="Century Gothic" pitchFamily="34" charset="0"/>
              </a:rPr>
              <a:t> TABLE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ADD</a:t>
            </a:r>
            <a:r>
              <a:rPr lang="en-US">
                <a:latin typeface="Century Gothic" pitchFamily="34" charset="0"/>
              </a:rPr>
              <a:t> CONSTRAINT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GpaRange</a:t>
            </a:r>
            <a:r>
              <a:rPr lang="en-US"/>
              <a:t> </a:t>
            </a:r>
          </a:p>
          <a:p>
            <a:pPr algn="l">
              <a:defRPr/>
            </a:pPr>
            <a:r>
              <a:rPr lang="en-US"/>
              <a:t>        </a:t>
            </a:r>
            <a:r>
              <a:rPr lang="en-US">
                <a:latin typeface="Century Gothic" pitchFamily="34" charset="0"/>
              </a:rPr>
              <a:t>CHECK </a:t>
            </a:r>
            <a:r>
              <a:rPr lang="en-US"/>
              <a:t>(</a:t>
            </a:r>
            <a:r>
              <a:rPr lang="en-US" i="1"/>
              <a:t>Gpa</a:t>
            </a:r>
            <a:r>
              <a:rPr lang="en-US"/>
              <a:t> &gt;= 0 AND </a:t>
            </a:r>
            <a:r>
              <a:rPr lang="en-US" i="1"/>
              <a:t>Gpa</a:t>
            </a:r>
            <a:r>
              <a:rPr lang="en-US"/>
              <a:t> &lt;= 4)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ALTER</a:t>
            </a:r>
            <a:r>
              <a:rPr lang="en-US">
                <a:latin typeface="Century Gothic" pitchFamily="34" charset="0"/>
              </a:rPr>
              <a:t> TABLE</a:t>
            </a:r>
            <a:r>
              <a:rPr lang="en-US"/>
              <a:t>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DROP</a:t>
            </a:r>
            <a:r>
              <a:rPr lang="en-US">
                <a:latin typeface="Century Gothic" pitchFamily="34" charset="0"/>
              </a:rPr>
              <a:t> CONSTRAINT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Cons</a:t>
            </a:r>
            <a:r>
              <a:rPr lang="en-US"/>
              <a:t>    -- </a:t>
            </a:r>
            <a:r>
              <a:rPr lang="en-US" i="1"/>
              <a:t>constraint names are useful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>
                <a:solidFill>
                  <a:schemeClr val="accent2"/>
                </a:solidFill>
                <a:latin typeface="Century Gothic" pitchFamily="34" charset="0"/>
              </a:rPr>
              <a:t>DROP</a:t>
            </a:r>
            <a:r>
              <a:rPr lang="en-US">
                <a:latin typeface="Century Gothic" pitchFamily="34" charset="0"/>
              </a:rPr>
              <a:t> TABLE 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>
                <a:solidFill>
                  <a:schemeClr val="accent2"/>
                </a:solidFill>
                <a:latin typeface="Century Gothic" pitchFamily="34" charset="0"/>
              </a:rPr>
              <a:t>DROP</a:t>
            </a:r>
            <a:r>
              <a:rPr lang="en-US">
                <a:latin typeface="Century Gothic" pitchFamily="34" charset="0"/>
              </a:rPr>
              <a:t> ASSERTION</a:t>
            </a:r>
            <a:r>
              <a:rPr lang="en-US"/>
              <a:t>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DontFireEveryone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C8871-BDEA-4D29-A308-141FA6BD43B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External Data Level (con’t)</a:t>
            </a:r>
            <a:r>
              <a:rPr lang="en-US" sz="2800" smtClean="0"/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Application is written in terms of an external schema.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view ( a virtual table) is computed when accessed (not stored).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Different external schemas can be provided to different user groups.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Translation from external to conceptual done automatically by DBMS at run time.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Conceptual schema can be changed without changing application: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Mapping from external to conceptual must be changed.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Referred to as </a:t>
            </a:r>
            <a:r>
              <a:rPr lang="en-US" sz="2800" b="1" i="1" smtClean="0"/>
              <a:t>conceptual data independence</a:t>
            </a:r>
            <a:r>
              <a:rPr lang="en-US" sz="2800" i="1" smtClean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57F3D5-4CB0-417A-9BB8-B6DF73CB6DE9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Access Control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Databases might contain sensitive information</a:t>
            </a:r>
          </a:p>
          <a:p>
            <a:r>
              <a:rPr lang="en-US" sz="2800" smtClean="0"/>
              <a:t>Access has to be limited:</a:t>
            </a:r>
          </a:p>
          <a:p>
            <a:pPr lvl="1"/>
            <a:r>
              <a:rPr lang="en-US" sz="2400" smtClean="0"/>
              <a:t>Users have to be identified – </a:t>
            </a:r>
            <a:r>
              <a:rPr lang="en-US" sz="2400" b="1" i="1" smtClean="0"/>
              <a:t>authentication</a:t>
            </a:r>
          </a:p>
          <a:p>
            <a:pPr lvl="2"/>
            <a:r>
              <a:rPr lang="en-US" sz="2000" smtClean="0"/>
              <a:t>Generally done with passwords</a:t>
            </a:r>
          </a:p>
          <a:p>
            <a:pPr lvl="1"/>
            <a:r>
              <a:rPr lang="en-US" sz="2400" smtClean="0"/>
              <a:t>Each user must be limited to modes of access appropriate to that user - </a:t>
            </a:r>
            <a:r>
              <a:rPr lang="en-US" sz="2400" b="1" i="1" smtClean="0"/>
              <a:t>authorization</a:t>
            </a:r>
            <a:endParaRPr lang="en-US" sz="2400" b="1" smtClean="0"/>
          </a:p>
          <a:p>
            <a:r>
              <a:rPr lang="en-US" sz="2800" smtClean="0"/>
              <a:t>SQL:92 provides tools for specifying an authorization policy but does not support authentication (vendor specific)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6E14AB-F001-4A24-9D68-0831518467D9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smtClean="0"/>
              <a:t>Controlling Authorization in SQL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0010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/>
              <a:t>                            </a:t>
            </a:r>
            <a:r>
              <a:rPr lang="en-US">
                <a:latin typeface="Century Gothic" pitchFamily="34" charset="0"/>
              </a:rPr>
              <a:t>GRANT</a:t>
            </a:r>
            <a:r>
              <a:rPr lang="en-US"/>
              <a:t> </a:t>
            </a:r>
            <a:r>
              <a:rPr lang="en-US" i="1"/>
              <a:t>access</a:t>
            </a:r>
            <a:r>
              <a:rPr lang="en-US"/>
              <a:t>_</a:t>
            </a:r>
            <a:r>
              <a:rPr lang="en-US" i="1"/>
              <a:t>list</a:t>
            </a:r>
          </a:p>
          <a:p>
            <a:pPr algn="l">
              <a:defRPr/>
            </a:pPr>
            <a:r>
              <a:rPr lang="en-US"/>
              <a:t>                               </a:t>
            </a:r>
            <a:r>
              <a:rPr lang="en-US">
                <a:latin typeface="Century Gothic" pitchFamily="34" charset="0"/>
              </a:rPr>
              <a:t>ON</a:t>
            </a:r>
            <a:r>
              <a:rPr lang="en-US"/>
              <a:t> </a:t>
            </a:r>
            <a:r>
              <a:rPr lang="en-US" i="1"/>
              <a:t>table</a:t>
            </a:r>
          </a:p>
          <a:p>
            <a:pPr algn="l">
              <a:defRPr/>
            </a:pPr>
            <a:r>
              <a:rPr lang="en-US"/>
              <a:t>                               </a:t>
            </a:r>
            <a:r>
              <a:rPr lang="en-US">
                <a:latin typeface="Century Gothic" pitchFamily="34" charset="0"/>
              </a:rPr>
              <a:t>TO</a:t>
            </a:r>
            <a:r>
              <a:rPr lang="en-US"/>
              <a:t> </a:t>
            </a:r>
            <a:r>
              <a:rPr lang="en-US" i="1"/>
              <a:t>user_list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 sz="2000"/>
              <a:t>access modes:  </a:t>
            </a:r>
            <a:r>
              <a:rPr lang="en-US" sz="2000">
                <a:latin typeface="Century Gothic" pitchFamily="34" charset="0"/>
              </a:rPr>
              <a:t>SELECT, INSERT, DELETE, UPDATE, REFERENCES</a:t>
            </a:r>
            <a:endParaRPr lang="en-US"/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 sz="2000">
                <a:solidFill>
                  <a:srgbClr val="990033"/>
                </a:solidFill>
                <a:latin typeface="Century Gothic" pitchFamily="34" charset="0"/>
              </a:rPr>
              <a:t>GRANT</a:t>
            </a:r>
            <a:r>
              <a:rPr lang="en-US" sz="2000">
                <a:latin typeface="Century Gothic" pitchFamily="34" charset="0"/>
              </a:rPr>
              <a:t> UPDATE</a:t>
            </a:r>
            <a:r>
              <a:rPr lang="en-US" sz="2000"/>
              <a:t> (</a:t>
            </a:r>
            <a:r>
              <a:rPr lang="en-US" sz="2000" i="1"/>
              <a:t>Grade</a:t>
            </a:r>
            <a:r>
              <a:rPr lang="en-US" sz="2000"/>
              <a:t>) </a:t>
            </a:r>
            <a:r>
              <a:rPr lang="en-US" sz="2000">
                <a:latin typeface="Century Gothic" pitchFamily="34" charset="0"/>
              </a:rPr>
              <a:t>ON</a:t>
            </a:r>
            <a:r>
              <a:rPr lang="en-US" sz="2000"/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000"/>
              <a:t> </a:t>
            </a:r>
            <a:r>
              <a:rPr lang="en-US" sz="2000">
                <a:latin typeface="Century Gothic" pitchFamily="34" charset="0"/>
              </a:rPr>
              <a:t>TO </a:t>
            </a:r>
            <a:r>
              <a:rPr lang="en-US" sz="2000"/>
              <a:t>prof_smith</a:t>
            </a:r>
          </a:p>
          <a:p>
            <a:pPr algn="l">
              <a:defRPr/>
            </a:pPr>
            <a:r>
              <a:rPr lang="en-US" sz="2000">
                <a:latin typeface="Century Gothic" pitchFamily="34" charset="0"/>
              </a:rPr>
              <a:t>          </a:t>
            </a:r>
            <a:r>
              <a:rPr lang="en-US" sz="2000"/>
              <a:t>– Only the </a:t>
            </a:r>
            <a:r>
              <a:rPr lang="en-US" sz="2000" i="1"/>
              <a:t>Grade</a:t>
            </a:r>
            <a:r>
              <a:rPr lang="en-US" sz="2000"/>
              <a:t> column can be updated by prof_smith</a:t>
            </a:r>
          </a:p>
          <a:p>
            <a:pPr algn="l">
              <a:defRPr/>
            </a:pPr>
            <a:endParaRPr lang="en-US" sz="2000"/>
          </a:p>
          <a:p>
            <a:pPr algn="l">
              <a:defRPr/>
            </a:pPr>
            <a:r>
              <a:rPr lang="en-US" sz="2000">
                <a:solidFill>
                  <a:srgbClr val="990033"/>
                </a:solidFill>
                <a:latin typeface="Century Gothic" pitchFamily="34" charset="0"/>
              </a:rPr>
              <a:t>GRANT</a:t>
            </a:r>
            <a:r>
              <a:rPr lang="en-US" sz="2000">
                <a:latin typeface="Century Gothic" pitchFamily="34" charset="0"/>
              </a:rPr>
              <a:t> SELECT ON</a:t>
            </a:r>
            <a:r>
              <a:rPr lang="en-US" sz="2000"/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000"/>
              <a:t> </a:t>
            </a:r>
            <a:r>
              <a:rPr lang="en-US" sz="2000">
                <a:latin typeface="Century Gothic" pitchFamily="34" charset="0"/>
              </a:rPr>
              <a:t>TO</a:t>
            </a:r>
            <a:r>
              <a:rPr lang="en-US" sz="2000"/>
              <a:t> joe</a:t>
            </a:r>
          </a:p>
          <a:p>
            <a:pPr algn="l">
              <a:defRPr/>
            </a:pPr>
            <a:r>
              <a:rPr lang="en-US" sz="2000"/>
              <a:t>           – Individual columns cannot be specified for </a:t>
            </a:r>
            <a:r>
              <a:rPr lang="en-US" sz="2000">
                <a:latin typeface="Century Gothic" pitchFamily="34" charset="0"/>
              </a:rPr>
              <a:t>SELECT </a:t>
            </a:r>
            <a:r>
              <a:rPr lang="en-US" sz="2000"/>
              <a:t>access (in the</a:t>
            </a:r>
          </a:p>
          <a:p>
            <a:pPr algn="l">
              <a:defRPr/>
            </a:pPr>
            <a:r>
              <a:rPr lang="en-US" sz="2000"/>
              <a:t>              SQL standard) – all columns of 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000"/>
              <a:t> can be read</a:t>
            </a:r>
          </a:p>
          <a:p>
            <a:pPr algn="l">
              <a:defRPr/>
            </a:pPr>
            <a:r>
              <a:rPr lang="en-US" sz="2000"/>
              <a:t>           –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>
                <a:latin typeface="Century Gothic" pitchFamily="34" charset="0"/>
              </a:rPr>
              <a:t>SELECT</a:t>
            </a:r>
            <a:r>
              <a:rPr lang="en-US" sz="2000"/>
              <a:t> access control to individual columns can be </a:t>
            </a:r>
            <a:r>
              <a:rPr lang="en-US" sz="2000" i="1"/>
              <a:t>simulated</a:t>
            </a:r>
          </a:p>
          <a:p>
            <a:pPr algn="l">
              <a:defRPr/>
            </a:pPr>
            <a:r>
              <a:rPr lang="en-US" sz="2000"/>
              <a:t>              through views (next)</a:t>
            </a:r>
          </a:p>
          <a:p>
            <a:pPr algn="l">
              <a:defRPr/>
            </a:pPr>
            <a:endParaRPr lang="en-US" sz="2000"/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7848600" y="2895600"/>
            <a:ext cx="914400" cy="609600"/>
          </a:xfrm>
          <a:prstGeom prst="wedgeRoundRectCallout">
            <a:avLst>
              <a:gd name="adj1" fmla="val -128648"/>
              <a:gd name="adj2" fmla="val 1130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9F277E-6627-4451-85F2-485EEB6BB7B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Authorization in SQL Using Views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8077200" cy="2362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000" smtClean="0">
                <a:solidFill>
                  <a:srgbClr val="990033"/>
                </a:solidFill>
                <a:latin typeface="Century Gothic" pitchFamily="34" charset="0"/>
              </a:rPr>
              <a:t>GRANT</a:t>
            </a:r>
            <a:r>
              <a:rPr lang="en-US" sz="2000" smtClean="0">
                <a:latin typeface="Century Gothic" pitchFamily="34" charset="0"/>
              </a:rPr>
              <a:t> SELECT ON</a:t>
            </a:r>
            <a:r>
              <a:rPr lang="en-US" sz="2000" smtClean="0"/>
              <a:t>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CoursesTaken</a:t>
            </a:r>
            <a:r>
              <a:rPr lang="en-US" sz="2000" smtClean="0"/>
              <a:t> </a:t>
            </a:r>
            <a:r>
              <a:rPr lang="en-US" sz="2000" smtClean="0">
                <a:latin typeface="Century Gothic" pitchFamily="34" charset="0"/>
              </a:rPr>
              <a:t>TO</a:t>
            </a:r>
            <a:r>
              <a:rPr lang="en-US" sz="2000" smtClean="0"/>
              <a:t> joe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sz="2000" smtClean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000" smtClean="0"/>
              <a:t>    – Thus views can be used to simulate access control to individual columns of a table</a:t>
            </a:r>
            <a:endParaRPr lang="en-US" smtClean="0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2422525" y="2098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3344863" y="2057400"/>
            <a:ext cx="2162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Gothic" pitchFamily="34" charset="0"/>
              </a:rPr>
              <a:t>GRANT</a:t>
            </a:r>
            <a:r>
              <a:rPr lang="en-US"/>
              <a:t> </a:t>
            </a:r>
            <a:r>
              <a:rPr lang="en-US" i="1"/>
              <a:t>access</a:t>
            </a:r>
          </a:p>
          <a:p>
            <a:r>
              <a:rPr lang="en-US">
                <a:latin typeface="Century Gothic" pitchFamily="34" charset="0"/>
              </a:rPr>
              <a:t>ON </a:t>
            </a:r>
            <a:r>
              <a:rPr lang="en-US" i="1"/>
              <a:t>view</a:t>
            </a:r>
          </a:p>
          <a:p>
            <a:r>
              <a:rPr lang="en-US"/>
              <a:t>      </a:t>
            </a:r>
            <a:r>
              <a:rPr lang="en-US">
                <a:latin typeface="Century Gothic" pitchFamily="34" charset="0"/>
              </a:rPr>
              <a:t>TO</a:t>
            </a:r>
            <a:r>
              <a:rPr lang="en-US"/>
              <a:t> </a:t>
            </a:r>
            <a:r>
              <a:rPr lang="en-US" i="1"/>
              <a:t>user_list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8D59C-661A-40CE-A1CB-195515F7FFD1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4000" smtClean="0"/>
              <a:t>Authorization Mode </a:t>
            </a:r>
            <a:r>
              <a:rPr lang="en-US" sz="4000" smtClean="0">
                <a:latin typeface="Century Gothic" pitchFamily="34" charset="0"/>
              </a:rPr>
              <a:t>REFERENCES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smtClean="0"/>
              <a:t>Foreign key constraint enforces relationship between tables that can be exploited to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i="1" smtClean="0"/>
              <a:t>Control access</a:t>
            </a:r>
            <a:r>
              <a:rPr lang="en-US" sz="2400" smtClean="0"/>
              <a:t>:</a:t>
            </a:r>
            <a:r>
              <a:rPr lang="en-US" sz="2400" i="1" smtClean="0"/>
              <a:t> </a:t>
            </a:r>
            <a:r>
              <a:rPr lang="en-US" sz="2400" smtClean="0"/>
              <a:t>can enable perpetrator prevent deletion of rows</a:t>
            </a:r>
            <a:endParaRPr lang="en-US" sz="2400" i="1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sz="2400" smtClean="0"/>
          </a:p>
          <a:p>
            <a:pPr lvl="1">
              <a:lnSpc>
                <a:spcPct val="80000"/>
              </a:lnSpc>
              <a:defRPr/>
            </a:pPr>
            <a:r>
              <a:rPr lang="en-US" sz="2400" i="1" smtClean="0"/>
              <a:t>Reveal information</a:t>
            </a:r>
            <a:r>
              <a:rPr lang="en-US" sz="2400" smtClean="0"/>
              <a:t>: successful insertion into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DontDissmissMe</a:t>
            </a:r>
            <a:r>
              <a:rPr lang="en-US" sz="2400" smtClean="0"/>
              <a:t> means a row with foreign key value exists in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828800" y="3048000"/>
            <a:ext cx="5956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 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DontDismissMe</a:t>
            </a:r>
            <a:r>
              <a:rPr lang="en-US"/>
              <a:t> 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Id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INTEGER,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FOREIGN KEY</a:t>
            </a:r>
            <a:r>
              <a:rPr lang="en-US"/>
              <a:t> (</a:t>
            </a:r>
            <a:r>
              <a:rPr lang="en-US" i="1"/>
              <a:t>Id</a:t>
            </a:r>
            <a:r>
              <a:rPr lang="en-US"/>
              <a:t>)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REFERENCES</a:t>
            </a:r>
            <a:r>
              <a:rPr lang="en-US">
                <a:latin typeface="Century Gothic" pitchFamily="34" charset="0"/>
              </a:rPr>
              <a:t>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  <a:p>
            <a:pPr algn="l">
              <a:defRPr/>
            </a:pPr>
            <a:r>
              <a:rPr lang="en-US"/>
              <a:t>          </a:t>
            </a:r>
            <a:r>
              <a:rPr lang="en-US">
                <a:latin typeface="Century Gothic" pitchFamily="34" charset="0"/>
              </a:rPr>
              <a:t>ON DELETE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NO ACTION</a:t>
            </a:r>
            <a:r>
              <a:rPr lang="en-US">
                <a:latin typeface="Arial" charset="0"/>
              </a:rPr>
              <a:t>  </a:t>
            </a:r>
            <a:r>
              <a:rPr lang="en-US"/>
              <a:t>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198563" y="5943600"/>
            <a:ext cx="7259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/>
              <a:t>           </a:t>
            </a:r>
            <a:r>
              <a:rPr lang="en-US">
                <a:latin typeface="Century Gothic" pitchFamily="34" charset="0"/>
              </a:rPr>
              <a:t>INSERT INTO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DontDismissMe</a:t>
            </a:r>
            <a:r>
              <a:rPr lang="en-US"/>
              <a:t> (‘111111111’)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ourier New" pitchFamily="49" charset="0"/>
              </a:rPr>
              <a:t>REFERENCE</a:t>
            </a:r>
            <a:r>
              <a:rPr lang="en-US" sz="4000" smtClean="0"/>
              <a:t> Access mode (cont’d)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GRANT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REFERENCES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ON</a:t>
            </a:r>
            <a:r>
              <a:rPr lang="en-US" sz="2800" smtClean="0"/>
              <a:t>  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TO</a:t>
            </a:r>
            <a:r>
              <a:rPr lang="en-US" sz="2800" smtClean="0"/>
              <a:t>  joe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 smtClean="0"/>
              <a:t>Exercise 4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dirty="0" smtClean="0"/>
              <a:t>Check out Blackboard </a:t>
            </a:r>
            <a:r>
              <a:rPr lang="en-US" sz="2800" dirty="0" smtClean="0"/>
              <a:t>announcement </a:t>
            </a:r>
            <a:r>
              <a:rPr lang="en-US" sz="2800" dirty="0" smtClean="0"/>
              <a:t>and Content for exercise 4.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dirty="0" smtClean="0"/>
              <a:t>You will need to download and install Tomcat 7 and Eclipse </a:t>
            </a:r>
            <a:r>
              <a:rPr lang="en-US" sz="2800" dirty="0" err="1" smtClean="0"/>
              <a:t>Kepler</a:t>
            </a:r>
            <a:r>
              <a:rPr lang="en-US" sz="2800" dirty="0" smtClean="0"/>
              <a:t> version to support exercise 4.</a:t>
            </a: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dirty="0" smtClean="0"/>
              <a:t>Read the readme.txt and the </a:t>
            </a:r>
            <a:r>
              <a:rPr lang="en-US" sz="2800" dirty="0" err="1" smtClean="0"/>
              <a:t>youtube</a:t>
            </a:r>
            <a:r>
              <a:rPr lang="en-US" sz="2800" dirty="0" smtClean="0"/>
              <a:t> for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62200"/>
            <a:ext cx="7772400" cy="1143000"/>
          </a:xfrm>
        </p:spPr>
        <p:txBody>
          <a:bodyPr/>
          <a:lstStyle/>
          <a:p>
            <a:r>
              <a:rPr lang="en-US" sz="4000" dirty="0" smtClean="0">
                <a:latin typeface="Courier New" pitchFamily="49" charset="0"/>
              </a:rPr>
              <a:t>JDBC – Java package for SQL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 smtClean="0"/>
              <a:t>Include JDBC jar file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JDBC jar library manually to the project: Right click the project -&gt; build path -&gt; configure build path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3200" kern="0" baseline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libraries Tab press Add Eternal Jar and Select your Jar.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Mysql</a:t>
            </a:r>
            <a:r>
              <a:rPr lang="en-US" dirty="0" smtClean="0"/>
              <a:t> Database Server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latin typeface="+mn-lt"/>
              </a:rPr>
              <a:t>Run the </a:t>
            </a:r>
            <a:r>
              <a:rPr lang="en-US" sz="3200" kern="0" dirty="0" err="1" smtClean="0">
                <a:latin typeface="+mn-lt"/>
              </a:rPr>
              <a:t>MySQL</a:t>
            </a:r>
            <a:r>
              <a:rPr lang="en-US" sz="3200" kern="0" dirty="0" smtClean="0">
                <a:latin typeface="+mn-lt"/>
              </a:rPr>
              <a:t> service (in Windows, run services.msc)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200" kern="0" baseline="0" dirty="0" smtClean="0">
              <a:latin typeface="+mn-lt"/>
            </a:endParaRPr>
          </a:p>
          <a:p>
            <a:pPr algn="l"/>
            <a:r>
              <a:rPr lang="en-US" sz="2800" dirty="0" err="1" smtClean="0"/>
              <a:t>Class.forName</a:t>
            </a:r>
            <a:r>
              <a:rPr lang="en-US" sz="2800" dirty="0" smtClean="0"/>
              <a:t>("</a:t>
            </a:r>
            <a:r>
              <a:rPr lang="en-US" sz="2800" dirty="0" err="1" smtClean="0"/>
              <a:t>com.mysql.jdbc.Driver</a:t>
            </a:r>
            <a:r>
              <a:rPr lang="en-US" sz="2800" dirty="0" smtClean="0"/>
              <a:t>");</a:t>
            </a:r>
          </a:p>
          <a:p>
            <a:pPr algn="l"/>
            <a:r>
              <a:rPr lang="en-US" sz="2800" dirty="0" smtClean="0"/>
              <a:t>connect = </a:t>
            </a:r>
            <a:r>
              <a:rPr lang="en-US" sz="2800" dirty="0" err="1" smtClean="0"/>
              <a:t>DriverManager</a:t>
            </a:r>
            <a:r>
              <a:rPr lang="en-US" sz="2800" dirty="0" smtClean="0"/>
              <a:t>        .</a:t>
            </a:r>
            <a:r>
              <a:rPr lang="en-US" sz="2800" dirty="0" err="1" smtClean="0"/>
              <a:t>getConnection</a:t>
            </a:r>
            <a:r>
              <a:rPr lang="en-US" sz="2800" dirty="0" smtClean="0"/>
              <a:t>("</a:t>
            </a:r>
            <a:r>
              <a:rPr lang="en-US" sz="2800" dirty="0" err="1" smtClean="0"/>
              <a:t>jdbc:mysql</a:t>
            </a:r>
            <a:r>
              <a:rPr lang="en-US" sz="2800" dirty="0" smtClean="0"/>
              <a:t>://141.217.48.128:3306/</a:t>
            </a:r>
            <a:r>
              <a:rPr lang="en-US" sz="2800" dirty="0" err="1" smtClean="0"/>
              <a:t>dataview</a:t>
            </a:r>
            <a:r>
              <a:rPr lang="en-US" sz="2800" dirty="0" smtClean="0"/>
              <a:t>?” + "user=</a:t>
            </a:r>
            <a:r>
              <a:rPr lang="en-US" sz="2800" dirty="0" err="1" smtClean="0"/>
              <a:t>shiyong&amp;password</a:t>
            </a:r>
            <a:r>
              <a:rPr lang="en-US" sz="2800" dirty="0" smtClean="0"/>
              <a:t>=view1234");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B16F7-828E-4B9C-9322-7C13A95A5B3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Levels of Abstraction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59436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View 3</a:t>
            </a:r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32766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View 2</a:t>
            </a:r>
          </a:p>
        </p:txBody>
      </p:sp>
      <p:sp>
        <p:nvSpPr>
          <p:cNvPr id="11270" name="Rectangle 13"/>
          <p:cNvSpPr>
            <a:spLocks noChangeArrowheads="1"/>
          </p:cNvSpPr>
          <p:nvPr/>
        </p:nvSpPr>
        <p:spPr bwMode="auto">
          <a:xfrm>
            <a:off x="8382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View 1</a:t>
            </a:r>
          </a:p>
        </p:txBody>
      </p:sp>
      <p:sp>
        <p:nvSpPr>
          <p:cNvPr id="11271" name="Rectangle 14"/>
          <p:cNvSpPr>
            <a:spLocks noChangeArrowheads="1"/>
          </p:cNvSpPr>
          <p:nvPr/>
        </p:nvSpPr>
        <p:spPr bwMode="auto">
          <a:xfrm>
            <a:off x="2514600" y="4724400"/>
            <a:ext cx="2971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Physical schema</a:t>
            </a:r>
          </a:p>
        </p:txBody>
      </p:sp>
      <p:sp>
        <p:nvSpPr>
          <p:cNvPr id="11272" name="Rectangle 15"/>
          <p:cNvSpPr>
            <a:spLocks noChangeArrowheads="1"/>
          </p:cNvSpPr>
          <p:nvPr/>
        </p:nvSpPr>
        <p:spPr bwMode="auto">
          <a:xfrm>
            <a:off x="2514600" y="3581400"/>
            <a:ext cx="2971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Conceptual schema</a:t>
            </a:r>
          </a:p>
        </p:txBody>
      </p:sp>
      <p:sp>
        <p:nvSpPr>
          <p:cNvPr id="11273" name="Line 16"/>
          <p:cNvSpPr>
            <a:spLocks noChangeShapeType="1"/>
          </p:cNvSpPr>
          <p:nvPr/>
        </p:nvSpPr>
        <p:spPr bwMode="auto">
          <a:xfrm>
            <a:off x="40386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7"/>
          <p:cNvSpPr>
            <a:spLocks noChangeShapeType="1"/>
          </p:cNvSpPr>
          <p:nvPr/>
        </p:nvSpPr>
        <p:spPr bwMode="auto">
          <a:xfrm flipH="1">
            <a:off x="5029200" y="3200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9"/>
          <p:cNvSpPr>
            <a:spLocks noChangeShapeType="1"/>
          </p:cNvSpPr>
          <p:nvPr/>
        </p:nvSpPr>
        <p:spPr bwMode="auto">
          <a:xfrm>
            <a:off x="2362200" y="3200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20"/>
          <p:cNvSpPr>
            <a:spLocks noChangeShapeType="1"/>
          </p:cNvSpPr>
          <p:nvPr/>
        </p:nvSpPr>
        <p:spPr bwMode="auto">
          <a:xfrm>
            <a:off x="4038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21"/>
          <p:cNvSpPr>
            <a:spLocks noChangeArrowheads="1"/>
          </p:cNvSpPr>
          <p:nvPr/>
        </p:nvSpPr>
        <p:spPr bwMode="auto">
          <a:xfrm>
            <a:off x="3733800" y="6248400"/>
            <a:ext cx="609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22"/>
          <p:cNvSpPr>
            <a:spLocks noChangeArrowheads="1"/>
          </p:cNvSpPr>
          <p:nvPr/>
        </p:nvSpPr>
        <p:spPr bwMode="auto">
          <a:xfrm>
            <a:off x="3733800" y="6248400"/>
            <a:ext cx="6096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3"/>
          <p:cNvSpPr>
            <a:spLocks noChangeShapeType="1"/>
          </p:cNvSpPr>
          <p:nvPr/>
        </p:nvSpPr>
        <p:spPr bwMode="auto">
          <a:xfrm>
            <a:off x="4343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24"/>
          <p:cNvSpPr>
            <a:spLocks noChangeArrowheads="1"/>
          </p:cNvSpPr>
          <p:nvPr/>
        </p:nvSpPr>
        <p:spPr bwMode="auto">
          <a:xfrm>
            <a:off x="3733800" y="5715000"/>
            <a:ext cx="6096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>
            <a:off x="3733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26"/>
          <p:cNvSpPr>
            <a:spLocks noChangeShapeType="1"/>
          </p:cNvSpPr>
          <p:nvPr/>
        </p:nvSpPr>
        <p:spPr bwMode="auto">
          <a:xfrm>
            <a:off x="4038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Oval 27"/>
          <p:cNvSpPr>
            <a:spLocks noChangeArrowheads="1"/>
          </p:cNvSpPr>
          <p:nvPr/>
        </p:nvSpPr>
        <p:spPr bwMode="auto">
          <a:xfrm>
            <a:off x="914400" y="19050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payroll</a:t>
            </a:r>
          </a:p>
        </p:txBody>
      </p:sp>
      <p:sp>
        <p:nvSpPr>
          <p:cNvPr id="11284" name="Oval 28"/>
          <p:cNvSpPr>
            <a:spLocks noChangeArrowheads="1"/>
          </p:cNvSpPr>
          <p:nvPr/>
        </p:nvSpPr>
        <p:spPr bwMode="auto">
          <a:xfrm>
            <a:off x="6019800" y="19050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records</a:t>
            </a:r>
          </a:p>
        </p:txBody>
      </p:sp>
      <p:sp>
        <p:nvSpPr>
          <p:cNvPr id="11285" name="Oval 29"/>
          <p:cNvSpPr>
            <a:spLocks noChangeArrowheads="1"/>
          </p:cNvSpPr>
          <p:nvPr/>
        </p:nvSpPr>
        <p:spPr bwMode="auto">
          <a:xfrm>
            <a:off x="3429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billing</a:t>
            </a:r>
          </a:p>
        </p:txBody>
      </p:sp>
      <p:sp>
        <p:nvSpPr>
          <p:cNvPr id="11286" name="Text Box 30"/>
          <p:cNvSpPr txBox="1">
            <a:spLocks noChangeArrowheads="1"/>
          </p:cNvSpPr>
          <p:nvPr/>
        </p:nvSpPr>
        <p:spPr bwMode="auto">
          <a:xfrm>
            <a:off x="7604125" y="2632075"/>
            <a:ext cx="1216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External</a:t>
            </a:r>
          </a:p>
          <a:p>
            <a:pPr algn="l"/>
            <a:r>
              <a:rPr lang="en-US"/>
              <a:t>schemas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27B52-798F-4AEE-B686-9E213388F69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mtClean="0"/>
              <a:t>Data Model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Schema</a:t>
            </a:r>
            <a:r>
              <a:rPr lang="en-US" smtClean="0"/>
              <a:t>:  description of data at some level (</a:t>
            </a:r>
            <a:r>
              <a:rPr lang="en-US" i="1" smtClean="0"/>
              <a:t>e.g., </a:t>
            </a:r>
            <a:r>
              <a:rPr lang="en-US" smtClean="0"/>
              <a:t> tables, attributes, constraints, domains)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Model</a:t>
            </a:r>
            <a:r>
              <a:rPr lang="en-US" smtClean="0"/>
              <a:t>: tools and language for describing: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Conceptual and external schema </a:t>
            </a:r>
          </a:p>
          <a:p>
            <a:pPr marL="1085850" lvl="2">
              <a:lnSpc>
                <a:spcPct val="90000"/>
              </a:lnSpc>
            </a:pPr>
            <a:r>
              <a:rPr lang="en-US" i="1" smtClean="0"/>
              <a:t>Data definition language</a:t>
            </a:r>
            <a:r>
              <a:rPr lang="en-US" smtClean="0"/>
              <a:t> (DDL)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Integrity constraints, domains (DDL)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Operations on data </a:t>
            </a:r>
          </a:p>
          <a:p>
            <a:pPr marL="1085850" lvl="2">
              <a:lnSpc>
                <a:spcPct val="90000"/>
              </a:lnSpc>
            </a:pPr>
            <a:r>
              <a:rPr lang="en-US" i="1" smtClean="0"/>
              <a:t>Data manipulation language</a:t>
            </a:r>
            <a:r>
              <a:rPr lang="en-US" smtClean="0"/>
              <a:t> (DML)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Directives that influence the physical schema (affects performance, not semantics)</a:t>
            </a:r>
          </a:p>
          <a:p>
            <a:pPr marL="1085850" lvl="2">
              <a:lnSpc>
                <a:spcPct val="90000"/>
              </a:lnSpc>
            </a:pPr>
            <a:r>
              <a:rPr lang="en-US" i="1" smtClean="0"/>
              <a:t>Storage definition language</a:t>
            </a:r>
            <a:r>
              <a:rPr lang="en-US" smtClean="0"/>
              <a:t> (SDL)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28371</TotalTime>
  <Words>3843</Words>
  <Application>Microsoft Office PowerPoint</Application>
  <PresentationFormat>全屏显示(4:3)</PresentationFormat>
  <Paragraphs>833</Paragraphs>
  <Slides>78</Slides>
  <Notes>78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0" baseType="lpstr">
      <vt:lpstr>Default Design</vt:lpstr>
      <vt:lpstr>Document</vt:lpstr>
      <vt:lpstr>Chapter 3</vt:lpstr>
      <vt:lpstr>Data and Its Structure</vt:lpstr>
      <vt:lpstr>Physical Data Level</vt:lpstr>
      <vt:lpstr>Conceptual Data Level</vt:lpstr>
      <vt:lpstr>Conceptual Data Level (con’t)</vt:lpstr>
      <vt:lpstr>External Data Level</vt:lpstr>
      <vt:lpstr>External Data Level (con’t) </vt:lpstr>
      <vt:lpstr>Levels of Abstraction</vt:lpstr>
      <vt:lpstr>Data Model</vt:lpstr>
      <vt:lpstr>Relational Model</vt:lpstr>
      <vt:lpstr>Relation Instance</vt:lpstr>
      <vt:lpstr>Relation Instance (Example)</vt:lpstr>
      <vt:lpstr>Relation Schema</vt:lpstr>
      <vt:lpstr>Relational Database</vt:lpstr>
      <vt:lpstr>Database Schema (Example)</vt:lpstr>
      <vt:lpstr>Integrity Constraints</vt:lpstr>
      <vt:lpstr>Constraint Checking</vt:lpstr>
      <vt:lpstr>Kinds of Integrity Constraints</vt:lpstr>
      <vt:lpstr>Key Constraint</vt:lpstr>
      <vt:lpstr>Why is （StudentId, CrsCode, Semester） a key?</vt:lpstr>
      <vt:lpstr>Superkey </vt:lpstr>
      <vt:lpstr>Key and Superkey</vt:lpstr>
      <vt:lpstr>Foreign Key Constraint</vt:lpstr>
      <vt:lpstr>Foreign Key Constraint (Example)</vt:lpstr>
      <vt:lpstr>Questions</vt:lpstr>
      <vt:lpstr>Foreign Key (cont’d)</vt:lpstr>
      <vt:lpstr>Foreign Key Example</vt:lpstr>
      <vt:lpstr>Inclusion Dependency</vt:lpstr>
      <vt:lpstr>A Sample Exercise email</vt:lpstr>
      <vt:lpstr>SQL</vt:lpstr>
      <vt:lpstr>Tables</vt:lpstr>
      <vt:lpstr>Table Declaration</vt:lpstr>
      <vt:lpstr>MySQL Screenshot</vt:lpstr>
      <vt:lpstr>MySQL Screenshot</vt:lpstr>
      <vt:lpstr>MySQL Datatypes</vt:lpstr>
      <vt:lpstr>MySQL Datatypes (con’t)</vt:lpstr>
      <vt:lpstr>MySQL Datatypes (con’t)</vt:lpstr>
      <vt:lpstr>MySQL Datatypes (con’t)</vt:lpstr>
      <vt:lpstr>Primary/Candidate Keys</vt:lpstr>
      <vt:lpstr>Null</vt:lpstr>
      <vt:lpstr>Default Value</vt:lpstr>
      <vt:lpstr>Semantic Constraints in SQL</vt:lpstr>
      <vt:lpstr>Semantic Constraints (cont’d)</vt:lpstr>
      <vt:lpstr>Question</vt:lpstr>
      <vt:lpstr>Semantic Constraints (cont’d)</vt:lpstr>
      <vt:lpstr>Constraints – Problems</vt:lpstr>
      <vt:lpstr>Constraints – Problems</vt:lpstr>
      <vt:lpstr>Assertion</vt:lpstr>
      <vt:lpstr>Assertion</vt:lpstr>
      <vt:lpstr>Assertions and Inclusion Dependency</vt:lpstr>
      <vt:lpstr>Assertions and Inclusion Dependency</vt:lpstr>
      <vt:lpstr>Domains</vt:lpstr>
      <vt:lpstr>Foreign Key Constraint</vt:lpstr>
      <vt:lpstr>Foreign Key Constraint</vt:lpstr>
      <vt:lpstr>Circularity in Foreign Key Constraint</vt:lpstr>
      <vt:lpstr>Circularity in Foreign Key Constraint (cont’d)</vt:lpstr>
      <vt:lpstr>Reactive Constraints</vt:lpstr>
      <vt:lpstr>Handling Foreign Key Violations </vt:lpstr>
      <vt:lpstr>Handling Foreign Key Violations (cont’d)</vt:lpstr>
      <vt:lpstr>Handling Foreign Key Violations (cont’d)</vt:lpstr>
      <vt:lpstr>Handling Foreign Key Violations (cont’d)</vt:lpstr>
      <vt:lpstr>Handling Foreign Key Violations (cont’d)</vt:lpstr>
      <vt:lpstr>Handling Foreign Key Violations (cont’d)</vt:lpstr>
      <vt:lpstr>Specifying Actions</vt:lpstr>
      <vt:lpstr>Triggers</vt:lpstr>
      <vt:lpstr>An example</vt:lpstr>
      <vt:lpstr>Views</vt:lpstr>
      <vt:lpstr>Views - Examples</vt:lpstr>
      <vt:lpstr>Modifying the Schema</vt:lpstr>
      <vt:lpstr>Access Control</vt:lpstr>
      <vt:lpstr>Controlling Authorization in SQL</vt:lpstr>
      <vt:lpstr>Controlling Authorization in SQL Using Views</vt:lpstr>
      <vt:lpstr>Authorization Mode REFERENCES</vt:lpstr>
      <vt:lpstr>REFERENCE Access mode (cont’d)</vt:lpstr>
      <vt:lpstr>Exercise 4</vt:lpstr>
      <vt:lpstr>JDBC – Java package for SQL</vt:lpstr>
      <vt:lpstr>Include JDBC jar file</vt:lpstr>
      <vt:lpstr>Connect to Mysql Database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Model</dc:title>
  <dc:creator>ARTHUR  BERNSTEIN</dc:creator>
  <cp:lastModifiedBy>Shiyong Lu</cp:lastModifiedBy>
  <cp:revision>156</cp:revision>
  <cp:lastPrinted>1980-01-05T05:22:08Z</cp:lastPrinted>
  <dcterms:created xsi:type="dcterms:W3CDTF">1980-01-04T14:28:06Z</dcterms:created>
  <dcterms:modified xsi:type="dcterms:W3CDTF">2017-09-27T17:35:07Z</dcterms:modified>
</cp:coreProperties>
</file>