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2"/>
  </p:notesMasterIdLst>
  <p:handoutMasterIdLst>
    <p:handoutMasterId r:id="rId93"/>
  </p:handoutMasterIdLst>
  <p:sldIdLst>
    <p:sldId id="256" r:id="rId2"/>
    <p:sldId id="257" r:id="rId3"/>
    <p:sldId id="341" r:id="rId4"/>
    <p:sldId id="258" r:id="rId5"/>
    <p:sldId id="259" r:id="rId6"/>
    <p:sldId id="260" r:id="rId7"/>
    <p:sldId id="261" r:id="rId8"/>
    <p:sldId id="262" r:id="rId9"/>
    <p:sldId id="264" r:id="rId10"/>
    <p:sldId id="263" r:id="rId11"/>
    <p:sldId id="265" r:id="rId12"/>
    <p:sldId id="266" r:id="rId13"/>
    <p:sldId id="267" r:id="rId14"/>
    <p:sldId id="273" r:id="rId15"/>
    <p:sldId id="297" r:id="rId16"/>
    <p:sldId id="274" r:id="rId17"/>
    <p:sldId id="275" r:id="rId18"/>
    <p:sldId id="276" r:id="rId19"/>
    <p:sldId id="345" r:id="rId20"/>
    <p:sldId id="277" r:id="rId21"/>
    <p:sldId id="344" r:id="rId22"/>
    <p:sldId id="285" r:id="rId23"/>
    <p:sldId id="280" r:id="rId24"/>
    <p:sldId id="287" r:id="rId25"/>
    <p:sldId id="270" r:id="rId26"/>
    <p:sldId id="269" r:id="rId27"/>
    <p:sldId id="294" r:id="rId28"/>
    <p:sldId id="295" r:id="rId29"/>
    <p:sldId id="272" r:id="rId30"/>
    <p:sldId id="286" r:id="rId31"/>
    <p:sldId id="351" r:id="rId32"/>
    <p:sldId id="359" r:id="rId33"/>
    <p:sldId id="360" r:id="rId34"/>
    <p:sldId id="352" r:id="rId35"/>
    <p:sldId id="353" r:id="rId36"/>
    <p:sldId id="354" r:id="rId37"/>
    <p:sldId id="355" r:id="rId38"/>
    <p:sldId id="356" r:id="rId39"/>
    <p:sldId id="358" r:id="rId40"/>
    <p:sldId id="278" r:id="rId41"/>
    <p:sldId id="298" r:id="rId42"/>
    <p:sldId id="296" r:id="rId43"/>
    <p:sldId id="299" r:id="rId44"/>
    <p:sldId id="291" r:id="rId45"/>
    <p:sldId id="292" r:id="rId46"/>
    <p:sldId id="293" r:id="rId47"/>
    <p:sldId id="361" r:id="rId48"/>
    <p:sldId id="362" r:id="rId49"/>
    <p:sldId id="364" r:id="rId50"/>
    <p:sldId id="365" r:id="rId51"/>
    <p:sldId id="366" r:id="rId52"/>
    <p:sldId id="367" r:id="rId53"/>
    <p:sldId id="368" r:id="rId54"/>
    <p:sldId id="369" r:id="rId55"/>
    <p:sldId id="323" r:id="rId56"/>
    <p:sldId id="342" r:id="rId57"/>
    <p:sldId id="350" r:id="rId58"/>
    <p:sldId id="324" r:id="rId59"/>
    <p:sldId id="325" r:id="rId60"/>
    <p:sldId id="326" r:id="rId61"/>
    <p:sldId id="327" r:id="rId62"/>
    <p:sldId id="328" r:id="rId63"/>
    <p:sldId id="336" r:id="rId64"/>
    <p:sldId id="337" r:id="rId65"/>
    <p:sldId id="302" r:id="rId66"/>
    <p:sldId id="303" r:id="rId67"/>
    <p:sldId id="309" r:id="rId68"/>
    <p:sldId id="317" r:id="rId69"/>
    <p:sldId id="318" r:id="rId70"/>
    <p:sldId id="319" r:id="rId71"/>
    <p:sldId id="320" r:id="rId72"/>
    <p:sldId id="321" r:id="rId73"/>
    <p:sldId id="322" r:id="rId74"/>
    <p:sldId id="349" r:id="rId75"/>
    <p:sldId id="304" r:id="rId76"/>
    <p:sldId id="305" r:id="rId77"/>
    <p:sldId id="330" r:id="rId78"/>
    <p:sldId id="331" r:id="rId79"/>
    <p:sldId id="332" r:id="rId80"/>
    <p:sldId id="335" r:id="rId81"/>
    <p:sldId id="334" r:id="rId82"/>
    <p:sldId id="306" r:id="rId83"/>
    <p:sldId id="307" r:id="rId84"/>
    <p:sldId id="310" r:id="rId85"/>
    <p:sldId id="311" r:id="rId86"/>
    <p:sldId id="314" r:id="rId87"/>
    <p:sldId id="315" r:id="rId88"/>
    <p:sldId id="338" r:id="rId89"/>
    <p:sldId id="339" r:id="rId90"/>
    <p:sldId id="363" r:id="rId91"/>
  </p:sldIdLst>
  <p:sldSz cx="9144000" cy="6858000" type="screen4x3"/>
  <p:notesSz cx="6946900" cy="9220200"/>
  <p:defaultTextStyle>
    <a:defPPr>
      <a:defRPr lang="en-US"/>
    </a:defPPr>
    <a:lvl1pPr algn="l" rtl="0" eaLnBrk="0" fontAlgn="base" hangingPunct="0">
      <a:lnSpc>
        <a:spcPct val="90000"/>
      </a:lnSpc>
      <a:spcBef>
        <a:spcPct val="20000"/>
      </a:spcBef>
      <a:spcAft>
        <a:spcPct val="0"/>
      </a:spcAft>
      <a:buChar char="•"/>
      <a:defRPr sz="2400" kern="1200">
        <a:solidFill>
          <a:schemeClr val="tx1"/>
        </a:solidFill>
        <a:latin typeface="Times New Roman" pitchFamily="18" charset="0"/>
        <a:ea typeface="+mn-ea"/>
        <a:cs typeface="+mn-cs"/>
      </a:defRPr>
    </a:lvl1pPr>
    <a:lvl2pPr marL="457200" algn="l" rtl="0" eaLnBrk="0" fontAlgn="base" hangingPunct="0">
      <a:lnSpc>
        <a:spcPct val="90000"/>
      </a:lnSpc>
      <a:spcBef>
        <a:spcPct val="20000"/>
      </a:spcBef>
      <a:spcAft>
        <a:spcPct val="0"/>
      </a:spcAft>
      <a:buChar char="•"/>
      <a:defRPr sz="2400" kern="1200">
        <a:solidFill>
          <a:schemeClr val="tx1"/>
        </a:solidFill>
        <a:latin typeface="Times New Roman" pitchFamily="18" charset="0"/>
        <a:ea typeface="+mn-ea"/>
        <a:cs typeface="+mn-cs"/>
      </a:defRPr>
    </a:lvl2pPr>
    <a:lvl3pPr marL="914400" algn="l" rtl="0" eaLnBrk="0" fontAlgn="base" hangingPunct="0">
      <a:lnSpc>
        <a:spcPct val="90000"/>
      </a:lnSpc>
      <a:spcBef>
        <a:spcPct val="20000"/>
      </a:spcBef>
      <a:spcAft>
        <a:spcPct val="0"/>
      </a:spcAft>
      <a:buChar char="•"/>
      <a:defRPr sz="2400" kern="1200">
        <a:solidFill>
          <a:schemeClr val="tx1"/>
        </a:solidFill>
        <a:latin typeface="Times New Roman" pitchFamily="18" charset="0"/>
        <a:ea typeface="+mn-ea"/>
        <a:cs typeface="+mn-cs"/>
      </a:defRPr>
    </a:lvl3pPr>
    <a:lvl4pPr marL="1371600" algn="l" rtl="0" eaLnBrk="0" fontAlgn="base" hangingPunct="0">
      <a:lnSpc>
        <a:spcPct val="90000"/>
      </a:lnSpc>
      <a:spcBef>
        <a:spcPct val="20000"/>
      </a:spcBef>
      <a:spcAft>
        <a:spcPct val="0"/>
      </a:spcAft>
      <a:buChar char="•"/>
      <a:defRPr sz="2400" kern="1200">
        <a:solidFill>
          <a:schemeClr val="tx1"/>
        </a:solidFill>
        <a:latin typeface="Times New Roman" pitchFamily="18" charset="0"/>
        <a:ea typeface="+mn-ea"/>
        <a:cs typeface="+mn-cs"/>
      </a:defRPr>
    </a:lvl4pPr>
    <a:lvl5pPr marL="1828800" algn="l" rtl="0" eaLnBrk="0" fontAlgn="base" hangingPunct="0">
      <a:lnSpc>
        <a:spcPct val="90000"/>
      </a:lnSpc>
      <a:spcBef>
        <a:spcPct val="20000"/>
      </a:spcBef>
      <a:spcAft>
        <a:spcPct val="0"/>
      </a:spcAft>
      <a:buChar char="•"/>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99" autoAdjust="0"/>
    <p:restoredTop sz="91940" autoAdjust="0"/>
  </p:normalViewPr>
  <p:slideViewPr>
    <p:cSldViewPr snapToGrid="0">
      <p:cViewPr>
        <p:scale>
          <a:sx n="66" d="100"/>
          <a:sy n="66" d="100"/>
        </p:scale>
        <p:origin x="-2928" y="-930"/>
      </p:cViewPr>
      <p:guideLst>
        <p:guide orient="horz" pos="163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3009900" cy="4603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defTabSz="923925">
              <a:defRPr sz="1200">
                <a:latin typeface="Times New Roman" charset="0"/>
              </a:defRPr>
            </a:lvl1pPr>
          </a:lstStyle>
          <a:p>
            <a:pPr>
              <a:defRPr/>
            </a:pPr>
            <a:endParaRPr lang="en-US"/>
          </a:p>
        </p:txBody>
      </p:sp>
      <p:sp>
        <p:nvSpPr>
          <p:cNvPr id="59395" name="Rectangle 3"/>
          <p:cNvSpPr>
            <a:spLocks noGrp="1" noChangeArrowheads="1"/>
          </p:cNvSpPr>
          <p:nvPr>
            <p:ph type="dt" sz="quarter" idx="1"/>
          </p:nvPr>
        </p:nvSpPr>
        <p:spPr bwMode="auto">
          <a:xfrm>
            <a:off x="3937000" y="0"/>
            <a:ext cx="3009900" cy="4603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algn="r" defTabSz="923925">
              <a:defRPr sz="1200">
                <a:latin typeface="Times New Roman" charset="0"/>
              </a:defRPr>
            </a:lvl1pPr>
          </a:lstStyle>
          <a:p>
            <a:pPr>
              <a:defRPr/>
            </a:pPr>
            <a:endParaRPr lang="en-US"/>
          </a:p>
        </p:txBody>
      </p:sp>
      <p:sp>
        <p:nvSpPr>
          <p:cNvPr id="59396" name="Rectangle 4"/>
          <p:cNvSpPr>
            <a:spLocks noGrp="1" noChangeArrowheads="1"/>
          </p:cNvSpPr>
          <p:nvPr>
            <p:ph type="ftr" sz="quarter" idx="2"/>
          </p:nvPr>
        </p:nvSpPr>
        <p:spPr bwMode="auto">
          <a:xfrm>
            <a:off x="0" y="8759825"/>
            <a:ext cx="3009900" cy="4603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defTabSz="923925">
              <a:defRPr sz="1200">
                <a:latin typeface="Times New Roman" charset="0"/>
              </a:defRPr>
            </a:lvl1pPr>
          </a:lstStyle>
          <a:p>
            <a:pPr>
              <a:defRPr/>
            </a:pPr>
            <a:endParaRPr lang="en-US"/>
          </a:p>
        </p:txBody>
      </p:sp>
      <p:sp>
        <p:nvSpPr>
          <p:cNvPr id="59397" name="Rectangle 5"/>
          <p:cNvSpPr>
            <a:spLocks noGrp="1" noChangeArrowheads="1"/>
          </p:cNvSpPr>
          <p:nvPr>
            <p:ph type="sldNum" sz="quarter" idx="3"/>
          </p:nvPr>
        </p:nvSpPr>
        <p:spPr bwMode="auto">
          <a:xfrm>
            <a:off x="3937000" y="8759825"/>
            <a:ext cx="3009900" cy="4603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algn="r" defTabSz="923925">
              <a:defRPr sz="1200">
                <a:latin typeface="Times New Roman" charset="0"/>
              </a:defRPr>
            </a:lvl1pPr>
          </a:lstStyle>
          <a:p>
            <a:pPr>
              <a:defRPr/>
            </a:pPr>
            <a:fld id="{2DCDDEDF-DC2D-4DDB-8DB7-01A854B2B4AD}"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09900" cy="4603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defTabSz="923925">
              <a:lnSpc>
                <a:spcPct val="100000"/>
              </a:lnSpc>
              <a:spcBef>
                <a:spcPct val="0"/>
              </a:spcBef>
              <a:buFontTx/>
              <a:buNone/>
              <a:defRPr sz="1200">
                <a:latin typeface="Times New Roman" charset="0"/>
              </a:defRPr>
            </a:lvl1pPr>
          </a:lstStyle>
          <a:p>
            <a:pPr>
              <a:defRPr/>
            </a:pPr>
            <a:endParaRPr lang="en-US"/>
          </a:p>
        </p:txBody>
      </p:sp>
      <p:sp>
        <p:nvSpPr>
          <p:cNvPr id="9219" name="Rectangle 3"/>
          <p:cNvSpPr>
            <a:spLocks noGrp="1" noChangeArrowheads="1"/>
          </p:cNvSpPr>
          <p:nvPr>
            <p:ph type="dt" idx="1"/>
          </p:nvPr>
        </p:nvSpPr>
        <p:spPr bwMode="auto">
          <a:xfrm>
            <a:off x="3937000" y="0"/>
            <a:ext cx="3009900" cy="4603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algn="r" defTabSz="923925">
              <a:lnSpc>
                <a:spcPct val="100000"/>
              </a:lnSpc>
              <a:spcBef>
                <a:spcPct val="0"/>
              </a:spcBef>
              <a:buFontTx/>
              <a:buNone/>
              <a:defRPr sz="1200">
                <a:latin typeface="Times New Roman" charset="0"/>
              </a:defRPr>
            </a:lvl1pPr>
          </a:lstStyle>
          <a:p>
            <a:pPr>
              <a:defRPr/>
            </a:pPr>
            <a:endParaRPr lang="en-US"/>
          </a:p>
        </p:txBody>
      </p:sp>
      <p:sp>
        <p:nvSpPr>
          <p:cNvPr id="79876" name="Rectangle 4"/>
          <p:cNvSpPr>
            <a:spLocks noGrp="1" noRot="1" noChangeAspect="1" noChangeArrowheads="1" noTextEdit="1"/>
          </p:cNvSpPr>
          <p:nvPr>
            <p:ph type="sldImg" idx="2"/>
          </p:nvPr>
        </p:nvSpPr>
        <p:spPr bwMode="auto">
          <a:xfrm>
            <a:off x="1168400" y="692150"/>
            <a:ext cx="4610100" cy="3457575"/>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925513" y="4379913"/>
            <a:ext cx="5095875" cy="4148137"/>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759825"/>
            <a:ext cx="3009900" cy="4603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defTabSz="923925">
              <a:lnSpc>
                <a:spcPct val="100000"/>
              </a:lnSpc>
              <a:spcBef>
                <a:spcPct val="0"/>
              </a:spcBef>
              <a:buFontTx/>
              <a:buNone/>
              <a:defRPr sz="1200">
                <a:latin typeface="Times New Roman" charset="0"/>
              </a:defRPr>
            </a:lvl1pPr>
          </a:lstStyle>
          <a:p>
            <a:pPr>
              <a:defRPr/>
            </a:pPr>
            <a:endParaRPr lang="en-US"/>
          </a:p>
        </p:txBody>
      </p:sp>
      <p:sp>
        <p:nvSpPr>
          <p:cNvPr id="9223" name="Rectangle 7"/>
          <p:cNvSpPr>
            <a:spLocks noGrp="1" noChangeArrowheads="1"/>
          </p:cNvSpPr>
          <p:nvPr>
            <p:ph type="sldNum" sz="quarter" idx="5"/>
          </p:nvPr>
        </p:nvSpPr>
        <p:spPr bwMode="auto">
          <a:xfrm>
            <a:off x="3937000" y="8759825"/>
            <a:ext cx="3009900" cy="4603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algn="r" defTabSz="923925">
              <a:lnSpc>
                <a:spcPct val="100000"/>
              </a:lnSpc>
              <a:spcBef>
                <a:spcPct val="0"/>
              </a:spcBef>
              <a:buFontTx/>
              <a:buNone/>
              <a:defRPr sz="1200">
                <a:latin typeface="Times New Roman" charset="0"/>
              </a:defRPr>
            </a:lvl1pPr>
          </a:lstStyle>
          <a:p>
            <a:pPr>
              <a:defRPr/>
            </a:pPr>
            <a:fld id="{FDF3A7B6-92F4-4219-99D7-21EA97D00D2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427A9044-C3EA-4BED-8065-EB116BBB6C96}" type="slidenum">
              <a:rPr lang="en-US" smtClean="0">
                <a:latin typeface="Times New Roman" pitchFamily="18" charset="0"/>
              </a:rPr>
              <a:pPr/>
              <a:t>1</a:t>
            </a:fld>
            <a:endParaRPr lang="en-US" smtClean="0">
              <a:latin typeface="Times New Roman"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87926143-CE10-40A5-91DC-F5F0788714D0}" type="slidenum">
              <a:rPr lang="en-US" smtClean="0">
                <a:latin typeface="Times New Roman" pitchFamily="18" charset="0"/>
              </a:rPr>
              <a:pPr/>
              <a:t>10</a:t>
            </a:fld>
            <a:endParaRPr lang="en-US" smtClean="0">
              <a:latin typeface="Times New Roman"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51334A75-AB37-4988-8095-2300C371269F}" type="slidenum">
              <a:rPr lang="en-US" smtClean="0">
                <a:latin typeface="Times New Roman" pitchFamily="18" charset="0"/>
              </a:rPr>
              <a:pPr/>
              <a:t>11</a:t>
            </a:fld>
            <a:endParaRPr lang="en-US" smtClean="0">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90182165-6989-4A28-93D0-FACA3D090A72}" type="slidenum">
              <a:rPr lang="en-US" smtClean="0">
                <a:latin typeface="Times New Roman" pitchFamily="18" charset="0"/>
              </a:rPr>
              <a:pPr/>
              <a:t>12</a:t>
            </a:fld>
            <a:endParaRPr lang="en-US" smtClean="0">
              <a:latin typeface="Times New Roman"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51FD7146-00BF-4171-BAF3-5F17B5BDB486}" type="slidenum">
              <a:rPr lang="en-US" smtClean="0">
                <a:latin typeface="Times New Roman" pitchFamily="18" charset="0"/>
              </a:rPr>
              <a:pPr/>
              <a:t>13</a:t>
            </a:fld>
            <a:endParaRPr lang="en-US" smtClean="0">
              <a:latin typeface="Times New Roman" pitchFamily="18"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A5355FEC-B40B-4F94-BC91-63D0083C9E7E}" type="slidenum">
              <a:rPr lang="en-US" smtClean="0">
                <a:latin typeface="Times New Roman" pitchFamily="18" charset="0"/>
              </a:rPr>
              <a:pPr/>
              <a:t>14</a:t>
            </a:fld>
            <a:endParaRPr lang="en-US" smtClean="0">
              <a:latin typeface="Times New Roman"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55CD0B11-2849-433C-B47A-2E6B60EDF875}" type="slidenum">
              <a:rPr lang="en-US" smtClean="0">
                <a:latin typeface="Times New Roman" pitchFamily="18" charset="0"/>
              </a:rPr>
              <a:pPr/>
              <a:t>15</a:t>
            </a:fld>
            <a:endParaRPr lang="en-US" smtClean="0">
              <a:latin typeface="Times New Roman" pitchFamily="1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23D82DF5-21E5-42D8-94B8-09972F93FBC5}" type="slidenum">
              <a:rPr lang="en-US" smtClean="0">
                <a:latin typeface="Times New Roman" pitchFamily="18" charset="0"/>
              </a:rPr>
              <a:pPr/>
              <a:t>16</a:t>
            </a:fld>
            <a:endParaRPr lang="en-US" smtClean="0">
              <a:latin typeface="Times New Roman"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343C61DF-0DC7-4452-B6AC-FBFBA34122C3}" type="slidenum">
              <a:rPr lang="en-US" smtClean="0">
                <a:latin typeface="Times New Roman" pitchFamily="18" charset="0"/>
              </a:rPr>
              <a:pPr/>
              <a:t>17</a:t>
            </a:fld>
            <a:endParaRPr lang="en-US" smtClean="0">
              <a:latin typeface="Times New Roman"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2B610A75-1379-4A2C-97C4-D400D41FCE46}" type="slidenum">
              <a:rPr lang="en-US" smtClean="0">
                <a:latin typeface="Times New Roman" pitchFamily="18" charset="0"/>
              </a:rPr>
              <a:pPr/>
              <a:t>18</a:t>
            </a:fld>
            <a:endParaRPr lang="en-US" smtClean="0">
              <a:latin typeface="Times New Roman" pitchFamily="18"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7B46AEEB-97CC-4433-80AF-7473190D3E89}" type="slidenum">
              <a:rPr lang="en-US" smtClean="0">
                <a:latin typeface="Times New Roman" pitchFamily="18" charset="0"/>
              </a:rPr>
              <a:pPr/>
              <a:t>19</a:t>
            </a:fld>
            <a:endParaRPr lang="en-US" smtClean="0">
              <a:latin typeface="Times New Roman" pitchFamily="18"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0470AFA0-FDE3-4E2A-9959-4F7D0D06BE87}" type="slidenum">
              <a:rPr lang="en-US" smtClean="0">
                <a:latin typeface="Times New Roman" pitchFamily="18" charset="0"/>
              </a:rPr>
              <a:pPr/>
              <a:t>2</a:t>
            </a:fld>
            <a:endParaRPr lang="en-US" smtClean="0">
              <a:latin typeface="Times New Roman"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7B46AEEB-97CC-4433-80AF-7473190D3E89}" type="slidenum">
              <a:rPr lang="en-US" smtClean="0">
                <a:latin typeface="Times New Roman" pitchFamily="18" charset="0"/>
              </a:rPr>
              <a:pPr/>
              <a:t>20</a:t>
            </a:fld>
            <a:endParaRPr lang="en-US" smtClean="0">
              <a:latin typeface="Times New Roman" pitchFamily="18"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7B46AEEB-97CC-4433-80AF-7473190D3E89}" type="slidenum">
              <a:rPr lang="en-US" smtClean="0">
                <a:latin typeface="Times New Roman" pitchFamily="18" charset="0"/>
              </a:rPr>
              <a:pPr/>
              <a:t>21</a:t>
            </a:fld>
            <a:endParaRPr lang="en-US" smtClean="0">
              <a:latin typeface="Times New Roman" pitchFamily="18"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6E56461C-9901-490D-A58A-7B8E82A44B82}" type="slidenum">
              <a:rPr lang="en-US" smtClean="0">
                <a:latin typeface="Times New Roman" pitchFamily="18" charset="0"/>
              </a:rPr>
              <a:pPr/>
              <a:t>22</a:t>
            </a:fld>
            <a:endParaRPr lang="en-US" smtClean="0">
              <a:latin typeface="Times New Roman"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F3EE0B5C-EAA2-4846-9FA5-F68310035A1C}" type="slidenum">
              <a:rPr lang="en-US" smtClean="0">
                <a:latin typeface="Times New Roman" pitchFamily="18" charset="0"/>
              </a:rPr>
              <a:pPr/>
              <a:t>23</a:t>
            </a:fld>
            <a:endParaRPr lang="en-US" smtClean="0">
              <a:latin typeface="Times New Roman" pitchFamily="18"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762AB83F-EA0B-43C0-882F-8F1C5D38A44F}" type="slidenum">
              <a:rPr lang="en-US" smtClean="0">
                <a:latin typeface="Times New Roman" pitchFamily="18" charset="0"/>
              </a:rPr>
              <a:pPr/>
              <a:t>24</a:t>
            </a:fld>
            <a:endParaRPr lang="en-US" smtClean="0">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66F682B4-DF6C-4F0B-8A5E-77B302411194}" type="slidenum">
              <a:rPr lang="en-US" smtClean="0">
                <a:latin typeface="Times New Roman" pitchFamily="18" charset="0"/>
              </a:rPr>
              <a:pPr/>
              <a:t>25</a:t>
            </a:fld>
            <a:endParaRPr lang="en-US" smtClean="0">
              <a:latin typeface="Times New Roman"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773D7CE9-A328-4B59-B19E-F93F3164DAE3}" type="slidenum">
              <a:rPr lang="en-US" smtClean="0">
                <a:latin typeface="Times New Roman" pitchFamily="18" charset="0"/>
              </a:rPr>
              <a:pPr/>
              <a:t>26</a:t>
            </a:fld>
            <a:endParaRPr lang="en-US" smtClean="0">
              <a:latin typeface="Times New Roman"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A75FDBA9-6C54-42CB-9F64-AE805F9C9081}" type="slidenum">
              <a:rPr lang="en-US" smtClean="0">
                <a:latin typeface="Times New Roman" pitchFamily="18" charset="0"/>
              </a:rPr>
              <a:pPr/>
              <a:t>27</a:t>
            </a:fld>
            <a:endParaRPr lang="en-US" smtClean="0">
              <a:latin typeface="Times New Roman"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CC8E145E-49B0-465F-8E85-970B4CBB6A39}" type="slidenum">
              <a:rPr lang="en-US" smtClean="0">
                <a:latin typeface="Times New Roman" pitchFamily="18" charset="0"/>
              </a:rPr>
              <a:pPr/>
              <a:t>28</a:t>
            </a:fld>
            <a:endParaRPr lang="en-US" smtClean="0">
              <a:latin typeface="Times New Roman"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8869F168-00C8-462A-8F1D-5EDB5FAF312C}" type="slidenum">
              <a:rPr lang="en-US" smtClean="0">
                <a:latin typeface="Times New Roman" pitchFamily="18" charset="0"/>
              </a:rPr>
              <a:pPr/>
              <a:t>29</a:t>
            </a:fld>
            <a:endParaRPr lang="en-US" smtClean="0">
              <a:latin typeface="Times New Roman"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0470AFA0-FDE3-4E2A-9959-4F7D0D06BE87}" type="slidenum">
              <a:rPr lang="en-US" smtClean="0">
                <a:latin typeface="Times New Roman" pitchFamily="18" charset="0"/>
              </a:rPr>
              <a:pPr/>
              <a:t>3</a:t>
            </a:fld>
            <a:endParaRPr lang="en-US" smtClean="0">
              <a:latin typeface="Times New Roman"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C6C7BE5F-DD77-4B94-BD36-0FDD0172C431}" type="slidenum">
              <a:rPr lang="en-US" smtClean="0">
                <a:latin typeface="Times New Roman" pitchFamily="18" charset="0"/>
              </a:rPr>
              <a:pPr/>
              <a:t>30</a:t>
            </a:fld>
            <a:endParaRPr lang="en-US" smtClean="0">
              <a:latin typeface="Times New Roman" pitchFamily="18"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18853CE4-FCC3-4C1B-B30E-022DCDCA213E}" type="slidenum">
              <a:rPr lang="en-US" smtClean="0">
                <a:latin typeface="Times New Roman" pitchFamily="18" charset="0"/>
              </a:rPr>
              <a:pPr/>
              <a:t>31</a:t>
            </a:fld>
            <a:endParaRPr lang="en-US" smtClean="0">
              <a:latin typeface="Times New Roman" pitchFamily="18"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C6C7BE5F-DD77-4B94-BD36-0FDD0172C431}" type="slidenum">
              <a:rPr lang="en-US" smtClean="0">
                <a:latin typeface="Times New Roman" pitchFamily="18" charset="0"/>
              </a:rPr>
              <a:pPr/>
              <a:t>32</a:t>
            </a:fld>
            <a:endParaRPr lang="en-US" smtClean="0">
              <a:latin typeface="Times New Roman" pitchFamily="18"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18853CE4-FCC3-4C1B-B30E-022DCDCA213E}" type="slidenum">
              <a:rPr lang="en-US" smtClean="0">
                <a:latin typeface="Times New Roman" pitchFamily="18" charset="0"/>
              </a:rPr>
              <a:pPr/>
              <a:t>33</a:t>
            </a:fld>
            <a:endParaRPr lang="en-US" smtClean="0">
              <a:latin typeface="Times New Roman" pitchFamily="18"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C6C7BE5F-DD77-4B94-BD36-0FDD0172C431}" type="slidenum">
              <a:rPr lang="en-US" smtClean="0">
                <a:latin typeface="Times New Roman" pitchFamily="18" charset="0"/>
              </a:rPr>
              <a:pPr/>
              <a:t>34</a:t>
            </a:fld>
            <a:endParaRPr lang="en-US" smtClean="0">
              <a:latin typeface="Times New Roman" pitchFamily="18"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0DF164CE-7B5E-4F33-9D4E-92A235642BDC}" type="slidenum">
              <a:rPr lang="en-US" smtClean="0">
                <a:latin typeface="Times New Roman" pitchFamily="18" charset="0"/>
              </a:rPr>
              <a:pPr/>
              <a:t>35</a:t>
            </a:fld>
            <a:endParaRPr lang="en-US" smtClean="0">
              <a:latin typeface="Times New Roman"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0DF164CE-7B5E-4F33-9D4E-92A235642BDC}" type="slidenum">
              <a:rPr lang="en-US" smtClean="0">
                <a:latin typeface="Times New Roman" pitchFamily="18" charset="0"/>
              </a:rPr>
              <a:pPr/>
              <a:t>36</a:t>
            </a:fld>
            <a:endParaRPr lang="en-US" smtClean="0">
              <a:latin typeface="Times New Roman"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0DF164CE-7B5E-4F33-9D4E-92A235642BDC}" type="slidenum">
              <a:rPr lang="en-US" smtClean="0">
                <a:latin typeface="Times New Roman" pitchFamily="18" charset="0"/>
              </a:rPr>
              <a:pPr/>
              <a:t>37</a:t>
            </a:fld>
            <a:endParaRPr lang="en-US" smtClean="0">
              <a:latin typeface="Times New Roman"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C6C7BE5F-DD77-4B94-BD36-0FDD0172C431}" type="slidenum">
              <a:rPr lang="en-US" smtClean="0">
                <a:latin typeface="Times New Roman" pitchFamily="18" charset="0"/>
              </a:rPr>
              <a:pPr/>
              <a:t>38</a:t>
            </a:fld>
            <a:endParaRPr lang="en-US" smtClean="0">
              <a:latin typeface="Times New Roman" pitchFamily="18"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C6C7BE5F-DD77-4B94-BD36-0FDD0172C431}" type="slidenum">
              <a:rPr lang="en-US" smtClean="0">
                <a:latin typeface="Times New Roman" pitchFamily="18" charset="0"/>
              </a:rPr>
              <a:pPr/>
              <a:t>39</a:t>
            </a:fld>
            <a:endParaRPr lang="en-US" smtClean="0">
              <a:latin typeface="Times New Roman" pitchFamily="18"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DFE412C8-6BDE-436B-BE26-B8B0633ABCE4}" type="slidenum">
              <a:rPr lang="en-US" smtClean="0">
                <a:latin typeface="Times New Roman" pitchFamily="18" charset="0"/>
              </a:rPr>
              <a:pPr/>
              <a:t>4</a:t>
            </a:fld>
            <a:endParaRPr lang="en-US" smtClean="0">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0091BF8E-8811-4111-B22B-978865E29247}" type="slidenum">
              <a:rPr lang="en-US" smtClean="0">
                <a:latin typeface="Times New Roman" pitchFamily="18" charset="0"/>
              </a:rPr>
              <a:pPr/>
              <a:t>40</a:t>
            </a:fld>
            <a:endParaRPr lang="en-US" smtClean="0">
              <a:latin typeface="Times New Roman"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F257CD5F-41FC-49D1-892C-28B3CDB2F9FB}" type="slidenum">
              <a:rPr lang="en-US" smtClean="0">
                <a:latin typeface="Times New Roman" pitchFamily="18" charset="0"/>
              </a:rPr>
              <a:pPr/>
              <a:t>41</a:t>
            </a:fld>
            <a:endParaRPr lang="en-US" smtClean="0">
              <a:latin typeface="Times New Roman" pitchFamily="1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40C3735F-1E94-47FE-BFB7-3E5BE5CA38A8}" type="slidenum">
              <a:rPr lang="en-US" smtClean="0">
                <a:latin typeface="Times New Roman" pitchFamily="18" charset="0"/>
              </a:rPr>
              <a:pPr/>
              <a:t>42</a:t>
            </a:fld>
            <a:endParaRPr lang="en-US" smtClean="0">
              <a:latin typeface="Times New Roman"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0DF164CE-7B5E-4F33-9D4E-92A235642BDC}" type="slidenum">
              <a:rPr lang="en-US" smtClean="0">
                <a:latin typeface="Times New Roman" pitchFamily="18" charset="0"/>
              </a:rPr>
              <a:pPr/>
              <a:t>43</a:t>
            </a:fld>
            <a:endParaRPr lang="en-US" smtClean="0">
              <a:latin typeface="Times New Roman"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1677F39C-51BE-42C9-B526-8A889AB67D8E}" type="slidenum">
              <a:rPr lang="en-US" smtClean="0">
                <a:latin typeface="Times New Roman" pitchFamily="18" charset="0"/>
              </a:rPr>
              <a:pPr/>
              <a:t>44</a:t>
            </a:fld>
            <a:endParaRPr lang="en-US" smtClean="0">
              <a:latin typeface="Times New Roman" pitchFamily="18"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E77C4A4D-454D-4EDB-8F2E-D51C390E746D}" type="slidenum">
              <a:rPr lang="en-US" smtClean="0">
                <a:latin typeface="Times New Roman" pitchFamily="18" charset="0"/>
              </a:rPr>
              <a:pPr/>
              <a:t>45</a:t>
            </a:fld>
            <a:endParaRPr lang="en-US" smtClean="0">
              <a:latin typeface="Times New Roman" pitchFamily="18"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5520AA6F-AB71-4C40-A74E-A068228409CF}" type="slidenum">
              <a:rPr lang="en-US" smtClean="0">
                <a:latin typeface="Times New Roman" pitchFamily="18" charset="0"/>
              </a:rPr>
              <a:pPr/>
              <a:t>46</a:t>
            </a:fld>
            <a:endParaRPr lang="en-US" smtClean="0">
              <a:latin typeface="Times New Roman"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5520AA6F-AB71-4C40-A74E-A068228409CF}" type="slidenum">
              <a:rPr lang="en-US" smtClean="0">
                <a:latin typeface="Times New Roman" pitchFamily="18" charset="0"/>
              </a:rPr>
              <a:pPr/>
              <a:t>47</a:t>
            </a:fld>
            <a:endParaRPr lang="en-US" smtClean="0">
              <a:latin typeface="Times New Roman"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5520AA6F-AB71-4C40-A74E-A068228409CF}" type="slidenum">
              <a:rPr lang="en-US" smtClean="0">
                <a:latin typeface="Times New Roman" pitchFamily="18" charset="0"/>
              </a:rPr>
              <a:pPr/>
              <a:t>48</a:t>
            </a:fld>
            <a:endParaRPr lang="en-US" smtClean="0">
              <a:latin typeface="Times New Roman"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435D654A-B90B-4F27-9B56-9C54CDE50696}" type="slidenum">
              <a:rPr lang="en-US" smtClean="0">
                <a:latin typeface="Times New Roman" pitchFamily="18" charset="0"/>
              </a:rPr>
              <a:pPr/>
              <a:t>5</a:t>
            </a:fld>
            <a:endParaRPr lang="en-US" smtClean="0">
              <a:latin typeface="Times New Roman" pitchFamily="18"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6C873798-3633-4182-9097-B457BBF6AE57}" type="slidenum">
              <a:rPr lang="en-US" smtClean="0">
                <a:latin typeface="Times New Roman" pitchFamily="18" charset="0"/>
              </a:rPr>
              <a:pPr/>
              <a:t>6</a:t>
            </a:fld>
            <a:endParaRPr lang="en-US" smtClean="0">
              <a:latin typeface="Times New Roman"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310C303-A77C-406F-8EF0-85B15777D5A9}" type="slidenum">
              <a:rPr lang="en-US" smtClean="0">
                <a:latin typeface="Times New Roman" pitchFamily="18" charset="0"/>
              </a:rPr>
              <a:pPr/>
              <a:t>7</a:t>
            </a:fld>
            <a:endParaRPr lang="en-US" smtClean="0">
              <a:latin typeface="Times New Roman"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3C2CFC80-7C6D-4BE4-9DD6-80485CCEE804}" type="slidenum">
              <a:rPr lang="en-US" smtClean="0">
                <a:latin typeface="Times New Roman" pitchFamily="18" charset="0"/>
              </a:rPr>
              <a:pPr/>
              <a:t>8</a:t>
            </a:fld>
            <a:endParaRPr lang="en-US" smtClean="0">
              <a:latin typeface="Times New Roman"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510B15C4-0266-4118-9AC2-E19C747F9692}" type="slidenum">
              <a:rPr lang="en-US" smtClean="0">
                <a:latin typeface="Times New Roman" pitchFamily="18" charset="0"/>
              </a:rPr>
              <a:pPr/>
              <a:t>9</a:t>
            </a:fld>
            <a:endParaRPr lang="en-US" smtClean="0">
              <a:latin typeface="Times New Roman"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42" name="Rectangle 1026"/>
          <p:cNvSpPr>
            <a:spLocks noGrp="1" noChangeArrowheads="1"/>
          </p:cNvSpPr>
          <p:nvPr>
            <p:ph type="ctrTitle"/>
          </p:nvPr>
        </p:nvSpPr>
        <p:spPr>
          <a:xfrm>
            <a:off x="5116513" y="938213"/>
            <a:ext cx="3341687" cy="1482725"/>
          </a:xfrm>
        </p:spPr>
        <p:txBody>
          <a:bodyPr/>
          <a:lstStyle>
            <a:lvl1pPr algn="l">
              <a:defRPr sz="4000">
                <a:solidFill>
                  <a:schemeClr val="bg1"/>
                </a:solidFill>
              </a:defRPr>
            </a:lvl1pPr>
          </a:lstStyle>
          <a:p>
            <a:r>
              <a:rPr lang="en-US"/>
              <a:t>Click to edit Master title style</a:t>
            </a:r>
          </a:p>
        </p:txBody>
      </p:sp>
      <p:sp>
        <p:nvSpPr>
          <p:cNvPr id="61443" name="Rectangle 1027"/>
          <p:cNvSpPr>
            <a:spLocks noGrp="1" noChangeArrowheads="1"/>
          </p:cNvSpPr>
          <p:nvPr>
            <p:ph type="subTitle" idx="1"/>
          </p:nvPr>
        </p:nvSpPr>
        <p:spPr>
          <a:xfrm>
            <a:off x="5165725" y="2692400"/>
            <a:ext cx="3271838" cy="2946400"/>
          </a:xfrm>
        </p:spPr>
        <p:txBody>
          <a:bodyPr/>
          <a:lstStyle>
            <a:lvl1pPr marL="0" indent="0">
              <a:buFontTx/>
              <a:buNone/>
              <a:defRPr/>
            </a:lvl1pPr>
          </a:lstStyle>
          <a:p>
            <a:r>
              <a:rPr lang="en-US"/>
              <a:t>Click to edit Master subtitle style</a:t>
            </a:r>
          </a:p>
        </p:txBody>
      </p:sp>
      <p:sp>
        <p:nvSpPr>
          <p:cNvPr id="4" name="Rectangle 1028"/>
          <p:cNvSpPr>
            <a:spLocks noGrp="1" noChangeArrowheads="1"/>
          </p:cNvSpPr>
          <p:nvPr>
            <p:ph type="dt" sz="half" idx="10"/>
          </p:nvPr>
        </p:nvSpPr>
        <p:spPr/>
        <p:txBody>
          <a:bodyPr/>
          <a:lstStyle>
            <a:lvl1pPr>
              <a:defRPr/>
            </a:lvl1pPr>
          </a:lstStyle>
          <a:p>
            <a:pPr>
              <a:defRPr/>
            </a:pPr>
            <a:endParaRPr lang="en-US"/>
          </a:p>
        </p:txBody>
      </p:sp>
      <p:sp>
        <p:nvSpPr>
          <p:cNvPr id="5" name="Rectangle 1029"/>
          <p:cNvSpPr>
            <a:spLocks noGrp="1" noChangeArrowheads="1"/>
          </p:cNvSpPr>
          <p:nvPr>
            <p:ph type="ftr" sz="quarter" idx="11"/>
          </p:nvPr>
        </p:nvSpPr>
        <p:spPr/>
        <p:txBody>
          <a:bodyPr/>
          <a:lstStyle>
            <a:lvl1pPr>
              <a:defRPr/>
            </a:lvl1pPr>
          </a:lstStyle>
          <a:p>
            <a:pPr>
              <a:defRPr/>
            </a:pPr>
            <a:endParaRPr lang="en-US"/>
          </a:p>
        </p:txBody>
      </p:sp>
      <p:sp>
        <p:nvSpPr>
          <p:cNvPr id="6" name="Rectangle 1030"/>
          <p:cNvSpPr>
            <a:spLocks noGrp="1" noChangeArrowheads="1"/>
          </p:cNvSpPr>
          <p:nvPr>
            <p:ph type="sldNum" sz="quarter" idx="12"/>
          </p:nvPr>
        </p:nvSpPr>
        <p:spPr/>
        <p:txBody>
          <a:bodyPr/>
          <a:lstStyle>
            <a:lvl1pPr>
              <a:defRPr/>
            </a:lvl1pPr>
          </a:lstStyle>
          <a:p>
            <a:pPr>
              <a:defRPr/>
            </a:pPr>
            <a:fld id="{30A0688B-2CA3-4492-990C-D070526D923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9EE3976-5FED-40F8-B067-39C117B5737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5B94C8D-4796-4665-B2B6-E6C3B6DCE61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3D64CAC-5BFC-44E9-8E79-6F18DD79CB8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54F0F38-D124-48C9-8587-2AD6817E9F9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B77F562-C707-4237-B4EE-B30E232911B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0A21835-39FD-4517-B89D-FB5B6E8B6FD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63822DE-DBDF-4064-9A7E-9686EC3F8FC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73E4243-E328-4CAB-A7D4-E284D389AE1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B1E1989-AEFE-4961-BD46-4524A7DEEA4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466FEBD-4BA8-49FE-9196-14AD642C433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400">
                <a:latin typeface="Times New Roman" charset="0"/>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buFontTx/>
              <a:buNone/>
              <a:defRPr sz="1400">
                <a:latin typeface="Times New Roman"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400">
                <a:latin typeface="Times New Roman" charset="0"/>
              </a:defRPr>
            </a:lvl1pPr>
          </a:lstStyle>
          <a:p>
            <a:pPr>
              <a:defRPr/>
            </a:pPr>
            <a:fld id="{7D57C27E-1378-4086-8089-F504EE8F998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7"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eaLnBrk="0" fontAlgn="base" hangingPunct="0">
        <a:spcBef>
          <a:spcPct val="0"/>
        </a:spcBef>
        <a:spcAft>
          <a:spcPct val="0"/>
        </a:spcAft>
        <a:defRPr sz="4400">
          <a:solidFill>
            <a:schemeClr val="tx2"/>
          </a:solidFill>
          <a:latin typeface="Times New Roman" charset="0"/>
        </a:defRPr>
      </a:lvl6pPr>
      <a:lvl7pPr marL="914400" algn="ctr" rtl="0" eaLnBrk="0" fontAlgn="base" hangingPunct="0">
        <a:spcBef>
          <a:spcPct val="0"/>
        </a:spcBef>
        <a:spcAft>
          <a:spcPct val="0"/>
        </a:spcAft>
        <a:defRPr sz="4400">
          <a:solidFill>
            <a:schemeClr val="tx2"/>
          </a:solidFill>
          <a:latin typeface="Times New Roman" charset="0"/>
        </a:defRPr>
      </a:lvl7pPr>
      <a:lvl8pPr marL="1371600" algn="ctr" rtl="0" eaLnBrk="0" fontAlgn="base" hangingPunct="0">
        <a:spcBef>
          <a:spcPct val="0"/>
        </a:spcBef>
        <a:spcAft>
          <a:spcPct val="0"/>
        </a:spcAft>
        <a:defRPr sz="4400">
          <a:solidFill>
            <a:schemeClr val="tx2"/>
          </a:solidFill>
          <a:latin typeface="Times New Roman" charset="0"/>
        </a:defRPr>
      </a:lvl8pPr>
      <a:lvl9pPr marL="1828800" algn="ctr" rtl="0" eaLnBrk="0" fontAlgn="base" hangingPunct="0">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http://w2ui.com/web/demo/gri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30"/>
          <p:cNvSpPr>
            <a:spLocks noGrp="1" noChangeArrowheads="1"/>
          </p:cNvSpPr>
          <p:nvPr>
            <p:ph type="sldNum" sz="quarter" idx="12"/>
          </p:nvPr>
        </p:nvSpPr>
        <p:spPr>
          <a:noFill/>
        </p:spPr>
        <p:txBody>
          <a:bodyPr/>
          <a:lstStyle/>
          <a:p>
            <a:fld id="{ECE3B329-D3CA-4843-92D3-544F2D8CFEF3}" type="slidenum">
              <a:rPr lang="en-US" smtClean="0">
                <a:latin typeface="Times New Roman" pitchFamily="18" charset="0"/>
              </a:rPr>
              <a:pPr/>
              <a:t>1</a:t>
            </a:fld>
            <a:endParaRPr lang="en-US" smtClean="0">
              <a:latin typeface="Times New Roman" pitchFamily="18" charset="0"/>
            </a:endParaRPr>
          </a:p>
        </p:txBody>
      </p:sp>
      <p:sp>
        <p:nvSpPr>
          <p:cNvPr id="3075" name="Rectangle 2"/>
          <p:cNvSpPr>
            <a:spLocks noGrp="1" noChangeArrowheads="1"/>
          </p:cNvSpPr>
          <p:nvPr>
            <p:ph type="ctrTitle"/>
          </p:nvPr>
        </p:nvSpPr>
        <p:spPr>
          <a:xfrm>
            <a:off x="4805363" y="938213"/>
            <a:ext cx="3652837" cy="1482725"/>
          </a:xfrm>
        </p:spPr>
        <p:txBody>
          <a:bodyPr/>
          <a:lstStyle/>
          <a:p>
            <a:r>
              <a:rPr lang="en-US" b="1" smtClean="0">
                <a:latin typeface="Arial" charset="0"/>
              </a:rPr>
              <a:t>Chapter 4</a:t>
            </a:r>
            <a:endParaRPr lang="en-US" smtClean="0"/>
          </a:p>
        </p:txBody>
      </p:sp>
      <p:sp>
        <p:nvSpPr>
          <p:cNvPr id="3076" name="Rectangle 3"/>
          <p:cNvSpPr>
            <a:spLocks noGrp="1" noChangeArrowheads="1"/>
          </p:cNvSpPr>
          <p:nvPr>
            <p:ph type="subTitle" idx="1"/>
          </p:nvPr>
        </p:nvSpPr>
        <p:spPr>
          <a:xfrm>
            <a:off x="4778375" y="2692400"/>
            <a:ext cx="4170363" cy="2946400"/>
          </a:xfrm>
        </p:spPr>
        <p:txBody>
          <a:bodyPr/>
          <a:lstStyle/>
          <a:p>
            <a:r>
              <a:rPr lang="en-US" dirty="0" smtClean="0"/>
              <a:t>Database Design I:</a:t>
            </a:r>
            <a:br>
              <a:rPr lang="en-US" dirty="0" smtClean="0"/>
            </a:br>
            <a:r>
              <a:rPr lang="en-US" dirty="0" smtClean="0"/>
              <a:t>  </a:t>
            </a:r>
            <a:r>
              <a:rPr lang="en-US" sz="3000" dirty="0" smtClean="0"/>
              <a:t>The Entity-Relationship    </a:t>
            </a:r>
          </a:p>
          <a:p>
            <a:pPr>
              <a:lnSpc>
                <a:spcPct val="60000"/>
              </a:lnSpc>
            </a:pPr>
            <a:r>
              <a:rPr lang="en-US" sz="3000" dirty="0" smtClean="0"/>
              <a:t>   Model</a:t>
            </a:r>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B9F2065C-96B0-4848-B91E-251A1F713730}" type="slidenum">
              <a:rPr lang="en-US" smtClean="0">
                <a:latin typeface="Times New Roman" pitchFamily="18" charset="0"/>
              </a:rPr>
              <a:pPr/>
              <a:t>10</a:t>
            </a:fld>
            <a:endParaRPr lang="en-US" smtClean="0">
              <a:latin typeface="Times New Roman" pitchFamily="18" charset="0"/>
            </a:endParaRPr>
          </a:p>
        </p:txBody>
      </p:sp>
      <p:sp>
        <p:nvSpPr>
          <p:cNvPr id="11267" name="Rectangle 2"/>
          <p:cNvSpPr>
            <a:spLocks noGrp="1" noChangeArrowheads="1"/>
          </p:cNvSpPr>
          <p:nvPr>
            <p:ph type="title"/>
          </p:nvPr>
        </p:nvSpPr>
        <p:spPr>
          <a:xfrm>
            <a:off x="685800" y="381000"/>
            <a:ext cx="7772400" cy="1143000"/>
          </a:xfrm>
        </p:spPr>
        <p:txBody>
          <a:bodyPr/>
          <a:lstStyle/>
          <a:p>
            <a:r>
              <a:rPr lang="en-US" smtClean="0"/>
              <a:t>Roles</a:t>
            </a:r>
          </a:p>
        </p:txBody>
      </p:sp>
      <p:sp>
        <p:nvSpPr>
          <p:cNvPr id="10243" name="Rectangle 3"/>
          <p:cNvSpPr>
            <a:spLocks noGrp="1" noChangeArrowheads="1"/>
          </p:cNvSpPr>
          <p:nvPr>
            <p:ph type="body" idx="1"/>
          </p:nvPr>
        </p:nvSpPr>
        <p:spPr>
          <a:xfrm>
            <a:off x="685800" y="1524000"/>
            <a:ext cx="8077200" cy="4648200"/>
          </a:xfrm>
        </p:spPr>
        <p:txBody>
          <a:bodyPr/>
          <a:lstStyle/>
          <a:p>
            <a:pPr>
              <a:defRPr/>
            </a:pPr>
            <a:r>
              <a:rPr lang="en-US" i="1" smtClean="0"/>
              <a:t>Problem</a:t>
            </a:r>
            <a:r>
              <a:rPr lang="en-US" smtClean="0"/>
              <a:t>: relationship can relate elements of same entity type</a:t>
            </a:r>
          </a:p>
          <a:p>
            <a:pPr lvl="1">
              <a:defRPr/>
            </a:pPr>
            <a:r>
              <a:rPr lang="en-US" smtClean="0"/>
              <a:t>e.g., </a:t>
            </a:r>
            <a:r>
              <a:rPr lang="en-US" i="1" smtClean="0"/>
              <a:t>ReportsTo</a:t>
            </a:r>
            <a:r>
              <a:rPr lang="en-US" smtClean="0"/>
              <a:t> relationship type relates two elements of </a:t>
            </a:r>
            <a:r>
              <a:rPr lang="en-US" smtClean="0">
                <a:effectLst>
                  <a:outerShdw blurRad="38100" dist="38100" dir="2700000" algn="tl">
                    <a:srgbClr val="C0C0C0"/>
                  </a:outerShdw>
                </a:effectLst>
              </a:rPr>
              <a:t>Employee</a:t>
            </a:r>
            <a:r>
              <a:rPr lang="en-US" smtClean="0"/>
              <a:t> entity type:  </a:t>
            </a:r>
          </a:p>
          <a:p>
            <a:pPr lvl="2">
              <a:defRPr/>
            </a:pPr>
            <a:r>
              <a:rPr lang="en-US" smtClean="0"/>
              <a:t>Bob reports to Mary since 2000 </a:t>
            </a:r>
          </a:p>
          <a:p>
            <a:pPr lvl="1">
              <a:defRPr/>
            </a:pPr>
            <a:r>
              <a:rPr lang="en-US" smtClean="0"/>
              <a:t>We do not have distinct names for the roles</a:t>
            </a:r>
          </a:p>
          <a:p>
            <a:pPr lvl="1">
              <a:defRPr/>
            </a:pPr>
            <a:r>
              <a:rPr lang="en-US" smtClean="0"/>
              <a:t>It is not clear who reports to whom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EEFB6D72-6D8F-4B3F-A6CB-9E33E0A7D9AE}" type="slidenum">
              <a:rPr lang="en-US" smtClean="0">
                <a:latin typeface="Times New Roman" pitchFamily="18" charset="0"/>
              </a:rPr>
              <a:pPr/>
              <a:t>11</a:t>
            </a:fld>
            <a:endParaRPr lang="en-US" smtClean="0">
              <a:latin typeface="Times New Roman" pitchFamily="18" charset="0"/>
            </a:endParaRPr>
          </a:p>
        </p:txBody>
      </p:sp>
      <p:sp>
        <p:nvSpPr>
          <p:cNvPr id="12291" name="Rectangle 2"/>
          <p:cNvSpPr>
            <a:spLocks noGrp="1" noChangeArrowheads="1"/>
          </p:cNvSpPr>
          <p:nvPr>
            <p:ph type="title"/>
          </p:nvPr>
        </p:nvSpPr>
        <p:spPr/>
        <p:txBody>
          <a:bodyPr/>
          <a:lstStyle/>
          <a:p>
            <a:r>
              <a:rPr lang="en-US" smtClean="0"/>
              <a:t>Roles (con’t)</a:t>
            </a:r>
          </a:p>
        </p:txBody>
      </p:sp>
      <p:sp>
        <p:nvSpPr>
          <p:cNvPr id="2" name="Rectangle 3"/>
          <p:cNvSpPr>
            <a:spLocks noGrp="1" noChangeArrowheads="1"/>
          </p:cNvSpPr>
          <p:nvPr>
            <p:ph type="body" idx="1"/>
          </p:nvPr>
        </p:nvSpPr>
        <p:spPr>
          <a:xfrm>
            <a:off x="685800" y="1981200"/>
            <a:ext cx="7772400" cy="3886200"/>
          </a:xfrm>
        </p:spPr>
        <p:txBody>
          <a:bodyPr/>
          <a:lstStyle/>
          <a:p>
            <a:pPr>
              <a:defRPr/>
            </a:pPr>
            <a:r>
              <a:rPr lang="en-US" i="1" smtClean="0"/>
              <a:t>Solution</a:t>
            </a:r>
            <a:r>
              <a:rPr lang="en-US" smtClean="0"/>
              <a:t>: role name of relationship type need not be same as name of entity type from which participants are drawn</a:t>
            </a:r>
          </a:p>
          <a:p>
            <a:pPr lvl="1">
              <a:defRPr/>
            </a:pPr>
            <a:r>
              <a:rPr lang="en-US" smtClean="0"/>
              <a:t> </a:t>
            </a:r>
            <a:r>
              <a:rPr lang="en-US" smtClean="0">
                <a:effectLst>
                  <a:outerShdw blurRad="38100" dist="38100" dir="2700000" algn="tl">
                    <a:srgbClr val="C0C0C0"/>
                  </a:outerShdw>
                </a:effectLst>
              </a:rPr>
              <a:t>ReportsTo</a:t>
            </a:r>
            <a:r>
              <a:rPr lang="en-US" smtClean="0"/>
              <a:t> has roles </a:t>
            </a:r>
            <a:r>
              <a:rPr lang="en-US" i="1" smtClean="0"/>
              <a:t>Subordinate</a:t>
            </a:r>
            <a:r>
              <a:rPr lang="en-US" smtClean="0"/>
              <a:t> and </a:t>
            </a:r>
            <a:r>
              <a:rPr lang="en-US" i="1" smtClean="0"/>
              <a:t>Supervisor</a:t>
            </a:r>
            <a:r>
              <a:rPr lang="en-US" smtClean="0"/>
              <a:t> and attribute </a:t>
            </a:r>
            <a:r>
              <a:rPr lang="en-US" i="1" smtClean="0"/>
              <a:t>Since</a:t>
            </a:r>
          </a:p>
          <a:p>
            <a:pPr lvl="1">
              <a:defRPr/>
            </a:pPr>
            <a:r>
              <a:rPr lang="en-US" smtClean="0"/>
              <a:t>Values of </a:t>
            </a:r>
            <a:r>
              <a:rPr lang="en-US" i="1" smtClean="0"/>
              <a:t>Subordinate</a:t>
            </a:r>
            <a:r>
              <a:rPr lang="en-US" smtClean="0"/>
              <a:t> and </a:t>
            </a:r>
            <a:r>
              <a:rPr lang="en-US" i="1" smtClean="0"/>
              <a:t>Supervisor</a:t>
            </a:r>
            <a:r>
              <a:rPr lang="en-US" smtClean="0"/>
              <a:t> both drawn from entity type </a:t>
            </a:r>
            <a:r>
              <a:rPr lang="en-US" smtClean="0">
                <a:effectLst>
                  <a:outerShdw blurRad="38100" dist="38100" dir="2700000" algn="tl">
                    <a:srgbClr val="C0C0C0"/>
                  </a:outerShdw>
                </a:effectLst>
              </a:rPr>
              <a:t>Employee</a:t>
            </a:r>
          </a:p>
          <a:p>
            <a:pPr lvl="1">
              <a:defRPr/>
            </a:pPr>
            <a:endParaRPr lang="en-US" smtClean="0"/>
          </a:p>
          <a:p>
            <a:pPr>
              <a:defRPr/>
            </a:pPr>
            <a:endParaRPr 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p>
            <a:fld id="{465D9CB6-638E-4B34-999A-BACFD2C80333}" type="slidenum">
              <a:rPr lang="en-US" smtClean="0">
                <a:latin typeface="Times New Roman" pitchFamily="18" charset="0"/>
              </a:rPr>
              <a:pPr/>
              <a:t>12</a:t>
            </a:fld>
            <a:endParaRPr lang="en-US" smtClean="0">
              <a:latin typeface="Times New Roman" pitchFamily="18" charset="0"/>
            </a:endParaRPr>
          </a:p>
        </p:txBody>
      </p:sp>
      <p:sp>
        <p:nvSpPr>
          <p:cNvPr id="13315" name="Rectangle 2"/>
          <p:cNvSpPr>
            <a:spLocks noGrp="1" noChangeArrowheads="1"/>
          </p:cNvSpPr>
          <p:nvPr>
            <p:ph type="title"/>
          </p:nvPr>
        </p:nvSpPr>
        <p:spPr>
          <a:xfrm>
            <a:off x="685800" y="0"/>
            <a:ext cx="7772400" cy="1143000"/>
          </a:xfrm>
        </p:spPr>
        <p:txBody>
          <a:bodyPr/>
          <a:lstStyle/>
          <a:p>
            <a:r>
              <a:rPr lang="en-US" smtClean="0"/>
              <a:t>Schema of a Relationship Type</a:t>
            </a:r>
          </a:p>
        </p:txBody>
      </p:sp>
      <p:sp>
        <p:nvSpPr>
          <p:cNvPr id="2" name="Rectangle 3"/>
          <p:cNvSpPr>
            <a:spLocks noGrp="1" noChangeArrowheads="1"/>
          </p:cNvSpPr>
          <p:nvPr>
            <p:ph type="body" idx="1"/>
          </p:nvPr>
        </p:nvSpPr>
        <p:spPr>
          <a:xfrm>
            <a:off x="304800" y="1066800"/>
            <a:ext cx="8610600" cy="5486400"/>
          </a:xfrm>
        </p:spPr>
        <p:txBody>
          <a:bodyPr/>
          <a:lstStyle/>
          <a:p>
            <a:pPr>
              <a:lnSpc>
                <a:spcPct val="90000"/>
              </a:lnSpc>
              <a:defRPr/>
            </a:pPr>
            <a:r>
              <a:rPr lang="en-US" i="1" smtClean="0">
                <a:effectLst>
                  <a:outerShdw blurRad="38100" dist="38100" dir="2700000" algn="tl">
                    <a:srgbClr val="C0C0C0"/>
                  </a:outerShdw>
                </a:effectLst>
              </a:rPr>
              <a:t>Role names</a:t>
            </a:r>
            <a:r>
              <a:rPr lang="en-US" smtClean="0"/>
              <a:t>, </a:t>
            </a:r>
            <a:r>
              <a:rPr lang="en-US" i="1" smtClean="0"/>
              <a:t>R</a:t>
            </a:r>
            <a:r>
              <a:rPr lang="en-US" baseline="-25000" smtClean="0"/>
              <a:t>i</a:t>
            </a:r>
            <a:r>
              <a:rPr lang="en-US" smtClean="0"/>
              <a:t>, and their corresponding entity sets. Roles must be single valued (number of roles = degree of relationship)</a:t>
            </a:r>
          </a:p>
          <a:p>
            <a:pPr>
              <a:lnSpc>
                <a:spcPct val="90000"/>
              </a:lnSpc>
              <a:defRPr/>
            </a:pPr>
            <a:r>
              <a:rPr lang="en-US" i="1" smtClean="0">
                <a:effectLst>
                  <a:outerShdw blurRad="38100" dist="38100" dir="2700000" algn="tl">
                    <a:srgbClr val="C0C0C0"/>
                  </a:outerShdw>
                </a:effectLst>
              </a:rPr>
              <a:t>Attribute names</a:t>
            </a:r>
            <a:r>
              <a:rPr lang="en-US" smtClean="0"/>
              <a:t>, </a:t>
            </a:r>
            <a:r>
              <a:rPr lang="en-US" i="1" smtClean="0"/>
              <a:t>A</a:t>
            </a:r>
            <a:r>
              <a:rPr lang="en-US" baseline="-25000" smtClean="0"/>
              <a:t>j</a:t>
            </a:r>
            <a:r>
              <a:rPr lang="en-US" smtClean="0"/>
              <a:t>, and their corresponding domains. Attributes may be set valued</a:t>
            </a:r>
          </a:p>
          <a:p>
            <a:pPr>
              <a:lnSpc>
                <a:spcPct val="90000"/>
              </a:lnSpc>
              <a:defRPr/>
            </a:pPr>
            <a:r>
              <a:rPr lang="en-US" i="1" smtClean="0">
                <a:effectLst>
                  <a:outerShdw blurRad="38100" dist="38100" dir="2700000" algn="tl">
                    <a:srgbClr val="C0C0C0"/>
                  </a:outerShdw>
                </a:effectLst>
              </a:rPr>
              <a:t>Key</a:t>
            </a:r>
            <a:r>
              <a:rPr lang="en-US" smtClean="0"/>
              <a:t>: Minimum set of roles and attributes that uniquely identify a relationship </a:t>
            </a:r>
          </a:p>
          <a:p>
            <a:pPr>
              <a:lnSpc>
                <a:spcPct val="90000"/>
              </a:lnSpc>
              <a:defRPr/>
            </a:pPr>
            <a:r>
              <a:rPr lang="en-US" i="1" smtClean="0"/>
              <a:t>Relationship</a:t>
            </a:r>
            <a:r>
              <a:rPr lang="en-US" smtClean="0"/>
              <a:t>: &lt;e</a:t>
            </a:r>
            <a:r>
              <a:rPr lang="en-US" baseline="-25000" smtClean="0"/>
              <a:t>1</a:t>
            </a:r>
            <a:r>
              <a:rPr lang="en-US" smtClean="0"/>
              <a:t>, …e</a:t>
            </a:r>
            <a:r>
              <a:rPr lang="en-US" baseline="-25000" smtClean="0"/>
              <a:t>n</a:t>
            </a:r>
            <a:r>
              <a:rPr lang="en-US" smtClean="0"/>
              <a:t>; a</a:t>
            </a:r>
            <a:r>
              <a:rPr lang="en-US" baseline="-25000" smtClean="0"/>
              <a:t>1</a:t>
            </a:r>
            <a:r>
              <a:rPr lang="en-US" smtClean="0"/>
              <a:t>,  …a</a:t>
            </a:r>
            <a:r>
              <a:rPr lang="en-US" baseline="-25000" smtClean="0"/>
              <a:t>k</a:t>
            </a:r>
            <a:r>
              <a:rPr lang="en-US" smtClean="0"/>
              <a:t>&gt;</a:t>
            </a:r>
          </a:p>
          <a:p>
            <a:pPr lvl="1">
              <a:lnSpc>
                <a:spcPct val="90000"/>
              </a:lnSpc>
              <a:defRPr/>
            </a:pPr>
            <a:r>
              <a:rPr lang="en-US" smtClean="0"/>
              <a:t>e</a:t>
            </a:r>
            <a:r>
              <a:rPr lang="en-US" baseline="-25000" smtClean="0"/>
              <a:t>i </a:t>
            </a:r>
            <a:r>
              <a:rPr lang="en-US" smtClean="0"/>
              <a:t>is an entity, a value from </a:t>
            </a:r>
            <a:r>
              <a:rPr lang="en-US" i="1" smtClean="0"/>
              <a:t>R</a:t>
            </a:r>
            <a:r>
              <a:rPr lang="en-US" baseline="-25000" smtClean="0"/>
              <a:t>i</a:t>
            </a:r>
            <a:r>
              <a:rPr lang="en-US" smtClean="0"/>
              <a:t>’s entity set</a:t>
            </a:r>
          </a:p>
          <a:p>
            <a:pPr lvl="1">
              <a:lnSpc>
                <a:spcPct val="90000"/>
              </a:lnSpc>
              <a:defRPr/>
            </a:pPr>
            <a:r>
              <a:rPr lang="en-US" smtClean="0"/>
              <a:t>a</a:t>
            </a:r>
            <a:r>
              <a:rPr lang="en-US" baseline="-25000" smtClean="0"/>
              <a:t>j </a:t>
            </a:r>
            <a:r>
              <a:rPr lang="en-US" smtClean="0"/>
              <a:t>is a set of attribute values with elements from domain of </a:t>
            </a:r>
            <a:r>
              <a:rPr lang="en-US" i="1" smtClean="0"/>
              <a:t>A</a:t>
            </a:r>
            <a:r>
              <a:rPr lang="en-US" baseline="-25000" smtClean="0"/>
              <a:t>j</a:t>
            </a:r>
            <a:endParaRPr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p>
            <a:fld id="{5E4FCDD2-8E02-4ABF-9D7D-C72BE98DE5F5}" type="slidenum">
              <a:rPr lang="en-US" smtClean="0">
                <a:latin typeface="Times New Roman" pitchFamily="18" charset="0"/>
              </a:rPr>
              <a:pPr/>
              <a:t>13</a:t>
            </a:fld>
            <a:endParaRPr lang="en-US" smtClean="0">
              <a:latin typeface="Times New Roman" pitchFamily="18" charset="0"/>
            </a:endParaRPr>
          </a:p>
        </p:txBody>
      </p:sp>
      <p:pic>
        <p:nvPicPr>
          <p:cNvPr id="14339" name="Picture 7"/>
          <p:cNvPicPr>
            <a:picLocks noChangeAspect="1" noChangeArrowheads="1"/>
          </p:cNvPicPr>
          <p:nvPr/>
        </p:nvPicPr>
        <p:blipFill>
          <a:blip r:embed="rId3" cstate="print"/>
          <a:srcRect/>
          <a:stretch>
            <a:fillRect/>
          </a:stretch>
        </p:blipFill>
        <p:spPr bwMode="auto">
          <a:xfrm>
            <a:off x="381000" y="2133600"/>
            <a:ext cx="8305800" cy="4572000"/>
          </a:xfrm>
          <a:prstGeom prst="rect">
            <a:avLst/>
          </a:prstGeom>
          <a:noFill/>
          <a:ln w="9525">
            <a:noFill/>
            <a:miter lim="800000"/>
            <a:headEnd/>
            <a:tailEnd/>
          </a:ln>
        </p:spPr>
      </p:pic>
      <p:sp>
        <p:nvSpPr>
          <p:cNvPr id="14340" name="Rectangle 2"/>
          <p:cNvSpPr>
            <a:spLocks noGrp="1" noChangeArrowheads="1"/>
          </p:cNvSpPr>
          <p:nvPr>
            <p:ph type="title"/>
          </p:nvPr>
        </p:nvSpPr>
        <p:spPr>
          <a:xfrm>
            <a:off x="762000" y="152400"/>
            <a:ext cx="7772400" cy="838200"/>
          </a:xfrm>
        </p:spPr>
        <p:txBody>
          <a:bodyPr/>
          <a:lstStyle/>
          <a:p>
            <a:r>
              <a:rPr lang="en-US" sz="4000" smtClean="0"/>
              <a:t>Graphical Representation</a:t>
            </a:r>
          </a:p>
        </p:txBody>
      </p:sp>
      <p:sp>
        <p:nvSpPr>
          <p:cNvPr id="14341" name="Text Box 5"/>
          <p:cNvSpPr>
            <a:spLocks noGrp="1" noChangeArrowheads="1"/>
          </p:cNvSpPr>
          <p:nvPr>
            <p:ph type="body" idx="1"/>
          </p:nvPr>
        </p:nvSpPr>
        <p:spPr>
          <a:xfrm>
            <a:off x="685800" y="990600"/>
            <a:ext cx="8305800" cy="1066800"/>
          </a:xfrm>
          <a:noFill/>
        </p:spPr>
        <p:txBody>
          <a:bodyPr/>
          <a:lstStyle/>
          <a:p>
            <a:r>
              <a:rPr lang="en-US" sz="2400" smtClean="0"/>
              <a:t>Roles are edges labeled with role names (omitted if role name = name of entity set). Most attributes have been omitted.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4A4B64AA-CD0E-4C00-B7A0-42044FAE3035}" type="slidenum">
              <a:rPr lang="en-US" smtClean="0">
                <a:latin typeface="Times New Roman" pitchFamily="18" charset="0"/>
              </a:rPr>
              <a:pPr/>
              <a:t>14</a:t>
            </a:fld>
            <a:endParaRPr lang="en-US" smtClean="0">
              <a:latin typeface="Times New Roman" pitchFamily="18" charset="0"/>
            </a:endParaRPr>
          </a:p>
        </p:txBody>
      </p:sp>
      <p:sp>
        <p:nvSpPr>
          <p:cNvPr id="15363" name="Rectangle 2"/>
          <p:cNvSpPr>
            <a:spLocks noGrp="1" noChangeArrowheads="1"/>
          </p:cNvSpPr>
          <p:nvPr>
            <p:ph type="title"/>
          </p:nvPr>
        </p:nvSpPr>
        <p:spPr>
          <a:xfrm>
            <a:off x="685800" y="457200"/>
            <a:ext cx="7772400" cy="762000"/>
          </a:xfrm>
        </p:spPr>
        <p:txBody>
          <a:bodyPr/>
          <a:lstStyle/>
          <a:p>
            <a:r>
              <a:rPr lang="en-US" smtClean="0"/>
              <a:t>Entity Type Hierarchies</a:t>
            </a:r>
          </a:p>
        </p:txBody>
      </p:sp>
      <p:sp>
        <p:nvSpPr>
          <p:cNvPr id="22531" name="Rectangle 3"/>
          <p:cNvSpPr>
            <a:spLocks noGrp="1" noChangeArrowheads="1"/>
          </p:cNvSpPr>
          <p:nvPr>
            <p:ph type="body" idx="1"/>
          </p:nvPr>
        </p:nvSpPr>
        <p:spPr>
          <a:xfrm>
            <a:off x="685800" y="1600200"/>
            <a:ext cx="7772400" cy="4114800"/>
          </a:xfrm>
        </p:spPr>
        <p:txBody>
          <a:bodyPr/>
          <a:lstStyle/>
          <a:p>
            <a:pPr>
              <a:defRPr/>
            </a:pPr>
            <a:r>
              <a:rPr lang="en-US" sz="2800" smtClean="0"/>
              <a:t>One entity type might be subtype of another</a:t>
            </a:r>
          </a:p>
          <a:p>
            <a:pPr lvl="1">
              <a:defRPr/>
            </a:pPr>
            <a:r>
              <a:rPr lang="en-US" sz="2400" smtClean="0">
                <a:effectLst>
                  <a:outerShdw blurRad="38100" dist="38100" dir="2700000" algn="tl">
                    <a:srgbClr val="C0C0C0"/>
                  </a:outerShdw>
                </a:effectLst>
              </a:rPr>
              <a:t>Freshman</a:t>
            </a:r>
            <a:r>
              <a:rPr lang="en-US" sz="2400" smtClean="0"/>
              <a:t> is a subtype of </a:t>
            </a:r>
            <a:r>
              <a:rPr lang="en-US" sz="2400" smtClean="0">
                <a:effectLst>
                  <a:outerShdw blurRad="38100" dist="38100" dir="2700000" algn="tl">
                    <a:srgbClr val="C0C0C0"/>
                  </a:outerShdw>
                </a:effectLst>
              </a:rPr>
              <a:t>Student</a:t>
            </a:r>
          </a:p>
          <a:p>
            <a:pPr>
              <a:defRPr/>
            </a:pPr>
            <a:r>
              <a:rPr lang="en-US" sz="2800" smtClean="0"/>
              <a:t>A relationship exists between a </a:t>
            </a:r>
            <a:r>
              <a:rPr lang="en-US" sz="2800" smtClean="0">
                <a:effectLst>
                  <a:outerShdw blurRad="38100" dist="38100" dir="2700000" algn="tl">
                    <a:srgbClr val="C0C0C0"/>
                  </a:outerShdw>
                </a:effectLst>
              </a:rPr>
              <a:t>Freshman</a:t>
            </a:r>
            <a:r>
              <a:rPr lang="en-US" sz="2800" smtClean="0"/>
              <a:t> entity and the corresponding </a:t>
            </a:r>
            <a:r>
              <a:rPr lang="en-US" sz="2800" smtClean="0">
                <a:effectLst>
                  <a:outerShdw blurRad="38100" dist="38100" dir="2700000" algn="tl">
                    <a:srgbClr val="C0C0C0"/>
                  </a:outerShdw>
                </a:effectLst>
              </a:rPr>
              <a:t>Student</a:t>
            </a:r>
            <a:r>
              <a:rPr lang="en-US" sz="2800" smtClean="0"/>
              <a:t> entity</a:t>
            </a:r>
          </a:p>
          <a:p>
            <a:pPr lvl="1">
              <a:defRPr/>
            </a:pPr>
            <a:r>
              <a:rPr lang="en-US" sz="2400" smtClean="0"/>
              <a:t>e.g., Freshman John is related to Student John</a:t>
            </a:r>
          </a:p>
          <a:p>
            <a:pPr>
              <a:defRPr/>
            </a:pPr>
            <a:r>
              <a:rPr lang="en-US" sz="2800" smtClean="0"/>
              <a:t>This relationship is called </a:t>
            </a:r>
            <a:r>
              <a:rPr lang="en-US" sz="2800" i="1" smtClean="0">
                <a:effectLst>
                  <a:outerShdw blurRad="38100" dist="38100" dir="2700000" algn="tl">
                    <a:srgbClr val="C0C0C0"/>
                  </a:outerShdw>
                </a:effectLst>
              </a:rPr>
              <a:t>IsA</a:t>
            </a:r>
          </a:p>
          <a:p>
            <a:pPr lvl="1">
              <a:defRPr/>
            </a:pPr>
            <a:r>
              <a:rPr lang="en-US" sz="2400" smtClean="0">
                <a:effectLst>
                  <a:outerShdw blurRad="38100" dist="38100" dir="2700000" algn="tl">
                    <a:srgbClr val="C0C0C0"/>
                  </a:outerShdw>
                </a:effectLst>
              </a:rPr>
              <a:t>Freshman</a:t>
            </a:r>
            <a:r>
              <a:rPr lang="en-US" sz="2400" smtClean="0"/>
              <a:t> IsA </a:t>
            </a:r>
            <a:r>
              <a:rPr lang="en-US" sz="2400" smtClean="0">
                <a:effectLst>
                  <a:outerShdw blurRad="38100" dist="38100" dir="2700000" algn="tl">
                    <a:srgbClr val="C0C0C0"/>
                  </a:outerShdw>
                </a:effectLst>
              </a:rPr>
              <a:t>Student</a:t>
            </a:r>
          </a:p>
          <a:p>
            <a:pPr lvl="1">
              <a:defRPr/>
            </a:pPr>
            <a:r>
              <a:rPr lang="en-US" sz="2400" smtClean="0"/>
              <a:t>The two entities related by IsA are always descriptions of the same real-world object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p>
            <a:fld id="{29F1530E-DB92-4AFF-A166-66F9E527DE13}" type="slidenum">
              <a:rPr lang="en-US" smtClean="0">
                <a:latin typeface="Times New Roman" pitchFamily="18" charset="0"/>
              </a:rPr>
              <a:pPr/>
              <a:t>15</a:t>
            </a:fld>
            <a:endParaRPr lang="en-US" smtClean="0">
              <a:latin typeface="Times New Roman" pitchFamily="18" charset="0"/>
            </a:endParaRPr>
          </a:p>
        </p:txBody>
      </p:sp>
      <p:sp>
        <p:nvSpPr>
          <p:cNvPr id="16387" name="Rectangle 1026"/>
          <p:cNvSpPr>
            <a:spLocks noGrp="1" noChangeArrowheads="1"/>
          </p:cNvSpPr>
          <p:nvPr>
            <p:ph type="title"/>
          </p:nvPr>
        </p:nvSpPr>
        <p:spPr/>
        <p:txBody>
          <a:bodyPr/>
          <a:lstStyle/>
          <a:p>
            <a:r>
              <a:rPr lang="en-US" smtClean="0"/>
              <a:t>IsA</a:t>
            </a:r>
          </a:p>
        </p:txBody>
      </p:sp>
      <p:sp>
        <p:nvSpPr>
          <p:cNvPr id="16388" name="Rectangle 1030"/>
          <p:cNvSpPr>
            <a:spLocks noChangeArrowheads="1"/>
          </p:cNvSpPr>
          <p:nvPr/>
        </p:nvSpPr>
        <p:spPr bwMode="auto">
          <a:xfrm>
            <a:off x="3505200" y="1905000"/>
            <a:ext cx="1676400" cy="609600"/>
          </a:xfrm>
          <a:prstGeom prst="rect">
            <a:avLst/>
          </a:prstGeom>
          <a:noFill/>
          <a:ln w="9525">
            <a:solidFill>
              <a:schemeClr val="tx1"/>
            </a:solidFill>
            <a:miter lim="800000"/>
            <a:headEnd/>
            <a:tailEnd/>
          </a:ln>
        </p:spPr>
        <p:txBody>
          <a:bodyPr wrap="none" anchor="ctr"/>
          <a:lstStyle/>
          <a:p>
            <a:endParaRPr lang="en-US"/>
          </a:p>
        </p:txBody>
      </p:sp>
      <p:sp>
        <p:nvSpPr>
          <p:cNvPr id="16389" name="Rectangle 1034"/>
          <p:cNvSpPr>
            <a:spLocks noChangeArrowheads="1"/>
          </p:cNvSpPr>
          <p:nvPr/>
        </p:nvSpPr>
        <p:spPr bwMode="auto">
          <a:xfrm>
            <a:off x="685800" y="4495800"/>
            <a:ext cx="1676400" cy="609600"/>
          </a:xfrm>
          <a:prstGeom prst="rect">
            <a:avLst/>
          </a:prstGeom>
          <a:noFill/>
          <a:ln w="9525">
            <a:solidFill>
              <a:schemeClr val="tx1"/>
            </a:solidFill>
            <a:miter lim="800000"/>
            <a:headEnd/>
            <a:tailEnd/>
          </a:ln>
        </p:spPr>
        <p:txBody>
          <a:bodyPr wrap="none" anchor="ctr"/>
          <a:lstStyle/>
          <a:p>
            <a:endParaRPr lang="en-US"/>
          </a:p>
        </p:txBody>
      </p:sp>
      <p:sp>
        <p:nvSpPr>
          <p:cNvPr id="16390" name="Rectangle 1035"/>
          <p:cNvSpPr>
            <a:spLocks noChangeArrowheads="1"/>
          </p:cNvSpPr>
          <p:nvPr/>
        </p:nvSpPr>
        <p:spPr bwMode="auto">
          <a:xfrm>
            <a:off x="6400800" y="4495800"/>
            <a:ext cx="1676400" cy="609600"/>
          </a:xfrm>
          <a:prstGeom prst="rect">
            <a:avLst/>
          </a:prstGeom>
          <a:noFill/>
          <a:ln w="9525">
            <a:solidFill>
              <a:schemeClr val="tx1"/>
            </a:solidFill>
            <a:miter lim="800000"/>
            <a:headEnd/>
            <a:tailEnd/>
          </a:ln>
        </p:spPr>
        <p:txBody>
          <a:bodyPr wrap="none" anchor="ctr"/>
          <a:lstStyle/>
          <a:p>
            <a:endParaRPr lang="en-US"/>
          </a:p>
        </p:txBody>
      </p:sp>
      <p:sp>
        <p:nvSpPr>
          <p:cNvPr id="16391" name="Rectangle 1036"/>
          <p:cNvSpPr>
            <a:spLocks noChangeArrowheads="1"/>
          </p:cNvSpPr>
          <p:nvPr/>
        </p:nvSpPr>
        <p:spPr bwMode="auto">
          <a:xfrm>
            <a:off x="4495800" y="4495800"/>
            <a:ext cx="1676400" cy="609600"/>
          </a:xfrm>
          <a:prstGeom prst="rect">
            <a:avLst/>
          </a:prstGeom>
          <a:noFill/>
          <a:ln w="9525">
            <a:solidFill>
              <a:schemeClr val="tx1"/>
            </a:solidFill>
            <a:miter lim="800000"/>
            <a:headEnd/>
            <a:tailEnd/>
          </a:ln>
        </p:spPr>
        <p:txBody>
          <a:bodyPr wrap="none" anchor="ctr"/>
          <a:lstStyle/>
          <a:p>
            <a:endParaRPr lang="en-US"/>
          </a:p>
        </p:txBody>
      </p:sp>
      <p:sp>
        <p:nvSpPr>
          <p:cNvPr id="16392" name="Rectangle 1037"/>
          <p:cNvSpPr>
            <a:spLocks noChangeArrowheads="1"/>
          </p:cNvSpPr>
          <p:nvPr/>
        </p:nvSpPr>
        <p:spPr bwMode="auto">
          <a:xfrm>
            <a:off x="2590800" y="4495800"/>
            <a:ext cx="1676400" cy="609600"/>
          </a:xfrm>
          <a:prstGeom prst="rect">
            <a:avLst/>
          </a:prstGeom>
          <a:noFill/>
          <a:ln w="9525">
            <a:solidFill>
              <a:schemeClr val="tx1"/>
            </a:solidFill>
            <a:miter lim="800000"/>
            <a:headEnd/>
            <a:tailEnd/>
          </a:ln>
        </p:spPr>
        <p:txBody>
          <a:bodyPr wrap="none" anchor="ctr"/>
          <a:lstStyle/>
          <a:p>
            <a:endParaRPr lang="en-US"/>
          </a:p>
        </p:txBody>
      </p:sp>
      <p:sp>
        <p:nvSpPr>
          <p:cNvPr id="56334" name="Text Box 1038"/>
          <p:cNvSpPr txBox="1">
            <a:spLocks noChangeArrowheads="1"/>
          </p:cNvSpPr>
          <p:nvPr/>
        </p:nvSpPr>
        <p:spPr bwMode="auto">
          <a:xfrm>
            <a:off x="838200" y="4572000"/>
            <a:ext cx="1385888"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Freshman</a:t>
            </a:r>
          </a:p>
        </p:txBody>
      </p:sp>
      <p:sp>
        <p:nvSpPr>
          <p:cNvPr id="56335" name="Text Box 1039"/>
          <p:cNvSpPr txBox="1">
            <a:spLocks noChangeArrowheads="1"/>
          </p:cNvSpPr>
          <p:nvPr/>
        </p:nvSpPr>
        <p:spPr bwMode="auto">
          <a:xfrm>
            <a:off x="2743200" y="4572000"/>
            <a:ext cx="1436688"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Sophmore</a:t>
            </a:r>
          </a:p>
        </p:txBody>
      </p:sp>
      <p:sp>
        <p:nvSpPr>
          <p:cNvPr id="56336" name="Text Box 1040"/>
          <p:cNvSpPr txBox="1">
            <a:spLocks noChangeArrowheads="1"/>
          </p:cNvSpPr>
          <p:nvPr/>
        </p:nvSpPr>
        <p:spPr bwMode="auto">
          <a:xfrm>
            <a:off x="4876800" y="4572000"/>
            <a:ext cx="946150"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Junior</a:t>
            </a:r>
          </a:p>
        </p:txBody>
      </p:sp>
      <p:sp>
        <p:nvSpPr>
          <p:cNvPr id="56337" name="Text Box 1041"/>
          <p:cNvSpPr txBox="1">
            <a:spLocks noChangeArrowheads="1"/>
          </p:cNvSpPr>
          <p:nvPr/>
        </p:nvSpPr>
        <p:spPr bwMode="auto">
          <a:xfrm>
            <a:off x="6705600" y="4572000"/>
            <a:ext cx="979488"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Senior</a:t>
            </a:r>
          </a:p>
        </p:txBody>
      </p:sp>
      <p:sp>
        <p:nvSpPr>
          <p:cNvPr id="56338" name="Text Box 1042"/>
          <p:cNvSpPr txBox="1">
            <a:spLocks noChangeArrowheads="1"/>
          </p:cNvSpPr>
          <p:nvPr/>
        </p:nvSpPr>
        <p:spPr bwMode="auto">
          <a:xfrm>
            <a:off x="3733800" y="1981200"/>
            <a:ext cx="1114425"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Student</a:t>
            </a:r>
          </a:p>
        </p:txBody>
      </p:sp>
      <p:sp>
        <p:nvSpPr>
          <p:cNvPr id="16398" name="AutoShape 1043"/>
          <p:cNvSpPr>
            <a:spLocks noChangeArrowheads="1"/>
          </p:cNvSpPr>
          <p:nvPr/>
        </p:nvSpPr>
        <p:spPr bwMode="auto">
          <a:xfrm>
            <a:off x="3810000" y="3048000"/>
            <a:ext cx="1066800" cy="762000"/>
          </a:xfrm>
          <a:prstGeom prst="triangle">
            <a:avLst>
              <a:gd name="adj" fmla="val 50000"/>
            </a:avLst>
          </a:prstGeom>
          <a:noFill/>
          <a:ln w="9525">
            <a:solidFill>
              <a:schemeClr val="tx1"/>
            </a:solidFill>
            <a:miter lim="800000"/>
            <a:headEnd/>
            <a:tailEnd/>
          </a:ln>
        </p:spPr>
        <p:txBody>
          <a:bodyPr wrap="none" anchor="ctr"/>
          <a:lstStyle/>
          <a:p>
            <a:endParaRPr lang="en-US"/>
          </a:p>
        </p:txBody>
      </p:sp>
      <p:sp>
        <p:nvSpPr>
          <p:cNvPr id="56340" name="Text Box 1044"/>
          <p:cNvSpPr txBox="1">
            <a:spLocks noChangeArrowheads="1"/>
          </p:cNvSpPr>
          <p:nvPr/>
        </p:nvSpPr>
        <p:spPr bwMode="auto">
          <a:xfrm>
            <a:off x="4038600" y="3276600"/>
            <a:ext cx="625475"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IsA</a:t>
            </a:r>
          </a:p>
        </p:txBody>
      </p:sp>
      <p:sp>
        <p:nvSpPr>
          <p:cNvPr id="16400" name="Text Box 1045"/>
          <p:cNvSpPr txBox="1">
            <a:spLocks noChangeArrowheads="1"/>
          </p:cNvSpPr>
          <p:nvPr/>
        </p:nvSpPr>
        <p:spPr bwMode="auto">
          <a:xfrm>
            <a:off x="6324600" y="2819400"/>
            <a:ext cx="2339975" cy="822325"/>
          </a:xfrm>
          <a:prstGeom prst="rect">
            <a:avLst/>
          </a:prstGeom>
          <a:noFill/>
          <a:ln w="9525">
            <a:noFill/>
            <a:miter lim="800000"/>
            <a:headEnd/>
            <a:tailEnd/>
          </a:ln>
        </p:spPr>
        <p:txBody>
          <a:bodyPr wrap="none">
            <a:spAutoFit/>
          </a:bodyPr>
          <a:lstStyle/>
          <a:p>
            <a:pPr>
              <a:lnSpc>
                <a:spcPct val="100000"/>
              </a:lnSpc>
              <a:spcBef>
                <a:spcPct val="0"/>
              </a:spcBef>
              <a:buFontTx/>
              <a:buNone/>
            </a:pPr>
            <a:r>
              <a:rPr lang="en-US"/>
              <a:t>Represents 4</a:t>
            </a:r>
          </a:p>
          <a:p>
            <a:pPr>
              <a:lnSpc>
                <a:spcPct val="100000"/>
              </a:lnSpc>
              <a:spcBef>
                <a:spcPct val="0"/>
              </a:spcBef>
              <a:buFontTx/>
              <a:buNone/>
            </a:pPr>
            <a:r>
              <a:rPr lang="en-US"/>
              <a:t>relationship types</a:t>
            </a:r>
          </a:p>
        </p:txBody>
      </p:sp>
      <p:sp>
        <p:nvSpPr>
          <p:cNvPr id="16401" name="Line 1046"/>
          <p:cNvSpPr>
            <a:spLocks noChangeShapeType="1"/>
          </p:cNvSpPr>
          <p:nvPr/>
        </p:nvSpPr>
        <p:spPr bwMode="auto">
          <a:xfrm flipV="1">
            <a:off x="4343400" y="2514600"/>
            <a:ext cx="0" cy="533400"/>
          </a:xfrm>
          <a:prstGeom prst="line">
            <a:avLst/>
          </a:prstGeom>
          <a:noFill/>
          <a:ln w="9525">
            <a:solidFill>
              <a:schemeClr val="tx1"/>
            </a:solidFill>
            <a:round/>
            <a:headEnd/>
            <a:tailEnd/>
          </a:ln>
        </p:spPr>
        <p:txBody>
          <a:bodyPr/>
          <a:lstStyle/>
          <a:p>
            <a:endParaRPr lang="en-US"/>
          </a:p>
        </p:txBody>
      </p:sp>
      <p:sp>
        <p:nvSpPr>
          <p:cNvPr id="16402" name="Line 1047"/>
          <p:cNvSpPr>
            <a:spLocks noChangeShapeType="1"/>
          </p:cNvSpPr>
          <p:nvPr/>
        </p:nvSpPr>
        <p:spPr bwMode="auto">
          <a:xfrm flipH="1">
            <a:off x="1524000" y="3810000"/>
            <a:ext cx="2286000" cy="685800"/>
          </a:xfrm>
          <a:prstGeom prst="line">
            <a:avLst/>
          </a:prstGeom>
          <a:noFill/>
          <a:ln w="9525">
            <a:solidFill>
              <a:schemeClr val="tx1"/>
            </a:solidFill>
            <a:round/>
            <a:headEnd/>
            <a:tailEnd/>
          </a:ln>
        </p:spPr>
        <p:txBody>
          <a:bodyPr/>
          <a:lstStyle/>
          <a:p>
            <a:endParaRPr lang="en-US"/>
          </a:p>
        </p:txBody>
      </p:sp>
      <p:sp>
        <p:nvSpPr>
          <p:cNvPr id="16403" name="Line 1048"/>
          <p:cNvSpPr>
            <a:spLocks noChangeShapeType="1"/>
          </p:cNvSpPr>
          <p:nvPr/>
        </p:nvSpPr>
        <p:spPr bwMode="auto">
          <a:xfrm flipH="1">
            <a:off x="3429000" y="3810000"/>
            <a:ext cx="685800" cy="685800"/>
          </a:xfrm>
          <a:prstGeom prst="line">
            <a:avLst/>
          </a:prstGeom>
          <a:noFill/>
          <a:ln w="9525">
            <a:solidFill>
              <a:schemeClr val="tx1"/>
            </a:solidFill>
            <a:round/>
            <a:headEnd/>
            <a:tailEnd/>
          </a:ln>
        </p:spPr>
        <p:txBody>
          <a:bodyPr/>
          <a:lstStyle/>
          <a:p>
            <a:endParaRPr lang="en-US"/>
          </a:p>
        </p:txBody>
      </p:sp>
      <p:sp>
        <p:nvSpPr>
          <p:cNvPr id="16404" name="Line 1049"/>
          <p:cNvSpPr>
            <a:spLocks noChangeShapeType="1"/>
          </p:cNvSpPr>
          <p:nvPr/>
        </p:nvSpPr>
        <p:spPr bwMode="auto">
          <a:xfrm>
            <a:off x="4495800" y="3810000"/>
            <a:ext cx="838200" cy="685800"/>
          </a:xfrm>
          <a:prstGeom prst="line">
            <a:avLst/>
          </a:prstGeom>
          <a:noFill/>
          <a:ln w="9525">
            <a:solidFill>
              <a:schemeClr val="tx1"/>
            </a:solidFill>
            <a:round/>
            <a:headEnd/>
            <a:tailEnd/>
          </a:ln>
        </p:spPr>
        <p:txBody>
          <a:bodyPr/>
          <a:lstStyle/>
          <a:p>
            <a:endParaRPr lang="en-US"/>
          </a:p>
        </p:txBody>
      </p:sp>
      <p:sp>
        <p:nvSpPr>
          <p:cNvPr id="16405" name="Line 1050"/>
          <p:cNvSpPr>
            <a:spLocks noChangeShapeType="1"/>
          </p:cNvSpPr>
          <p:nvPr/>
        </p:nvSpPr>
        <p:spPr bwMode="auto">
          <a:xfrm>
            <a:off x="4876800" y="3810000"/>
            <a:ext cx="2286000" cy="685800"/>
          </a:xfrm>
          <a:prstGeom prst="line">
            <a:avLst/>
          </a:prstGeom>
          <a:noFill/>
          <a:ln w="9525">
            <a:solidFill>
              <a:schemeClr val="tx1"/>
            </a:solidFill>
            <a:round/>
            <a:headEnd/>
            <a:tailEnd/>
          </a:ln>
        </p:spPr>
        <p:txBody>
          <a:bodyPr/>
          <a:lstStyle/>
          <a:p>
            <a:endParaRPr lang="en-US"/>
          </a:p>
        </p:txBody>
      </p:sp>
      <p:sp>
        <p:nvSpPr>
          <p:cNvPr id="16406" name="Line 1053"/>
          <p:cNvSpPr>
            <a:spLocks noChangeShapeType="1"/>
          </p:cNvSpPr>
          <p:nvPr/>
        </p:nvSpPr>
        <p:spPr bwMode="auto">
          <a:xfrm flipH="1">
            <a:off x="5105400" y="3352800"/>
            <a:ext cx="1066800" cy="76200"/>
          </a:xfrm>
          <a:prstGeom prst="line">
            <a:avLst/>
          </a:prstGeom>
          <a:noFill/>
          <a:ln w="9525">
            <a:solidFill>
              <a:schemeClr val="tx1"/>
            </a:solidFill>
            <a:prstDash val="dash"/>
            <a:round/>
            <a:headEnd/>
            <a:tailEnd type="triangle" w="med" len="med"/>
          </a:ln>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87C145E1-EFF0-412C-8E71-9EFE0F12E1AC}" type="slidenum">
              <a:rPr lang="en-US" smtClean="0">
                <a:latin typeface="Times New Roman" pitchFamily="18" charset="0"/>
              </a:rPr>
              <a:pPr/>
              <a:t>16</a:t>
            </a:fld>
            <a:endParaRPr lang="en-US" smtClean="0">
              <a:latin typeface="Times New Roman" pitchFamily="18" charset="0"/>
            </a:endParaRPr>
          </a:p>
        </p:txBody>
      </p:sp>
      <p:sp>
        <p:nvSpPr>
          <p:cNvPr id="17411" name="Rectangle 2"/>
          <p:cNvSpPr>
            <a:spLocks noGrp="1" noChangeArrowheads="1"/>
          </p:cNvSpPr>
          <p:nvPr>
            <p:ph type="title"/>
          </p:nvPr>
        </p:nvSpPr>
        <p:spPr>
          <a:xfrm>
            <a:off x="685800" y="381000"/>
            <a:ext cx="7772400" cy="609600"/>
          </a:xfrm>
        </p:spPr>
        <p:txBody>
          <a:bodyPr/>
          <a:lstStyle/>
          <a:p>
            <a:r>
              <a:rPr lang="en-US" smtClean="0"/>
              <a:t>Properties of IsA</a:t>
            </a:r>
          </a:p>
        </p:txBody>
      </p:sp>
      <p:sp>
        <p:nvSpPr>
          <p:cNvPr id="23555" name="Rectangle 3"/>
          <p:cNvSpPr>
            <a:spLocks noGrp="1" noChangeArrowheads="1"/>
          </p:cNvSpPr>
          <p:nvPr>
            <p:ph type="body" idx="1"/>
          </p:nvPr>
        </p:nvSpPr>
        <p:spPr>
          <a:xfrm>
            <a:off x="685800" y="1295400"/>
            <a:ext cx="7848600" cy="4800600"/>
          </a:xfrm>
        </p:spPr>
        <p:txBody>
          <a:bodyPr/>
          <a:lstStyle/>
          <a:p>
            <a:pPr>
              <a:lnSpc>
                <a:spcPct val="90000"/>
              </a:lnSpc>
              <a:defRPr/>
            </a:pPr>
            <a:r>
              <a:rPr lang="en-US" i="1" smtClean="0">
                <a:effectLst>
                  <a:outerShdw blurRad="38100" dist="38100" dir="2700000" algn="tl">
                    <a:srgbClr val="C0C0C0"/>
                  </a:outerShdw>
                </a:effectLst>
              </a:rPr>
              <a:t>Inheritance</a:t>
            </a:r>
            <a:r>
              <a:rPr lang="en-US" smtClean="0"/>
              <a:t> - Attributes of supertype apply to subtype.</a:t>
            </a:r>
          </a:p>
          <a:p>
            <a:pPr lvl="1">
              <a:lnSpc>
                <a:spcPct val="90000"/>
              </a:lnSpc>
              <a:defRPr/>
            </a:pPr>
            <a:r>
              <a:rPr lang="en-US" smtClean="0"/>
              <a:t>E.g., </a:t>
            </a:r>
            <a:r>
              <a:rPr lang="en-US" i="1" smtClean="0"/>
              <a:t>GPA</a:t>
            </a:r>
            <a:r>
              <a:rPr lang="en-US" smtClean="0"/>
              <a:t> attribute of </a:t>
            </a:r>
            <a:r>
              <a:rPr lang="en-US" smtClean="0">
                <a:effectLst>
                  <a:outerShdw blurRad="38100" dist="38100" dir="2700000" algn="tl">
                    <a:srgbClr val="C0C0C0"/>
                  </a:outerShdw>
                </a:effectLst>
              </a:rPr>
              <a:t>Student</a:t>
            </a:r>
            <a:r>
              <a:rPr lang="en-US" smtClean="0"/>
              <a:t> applies to </a:t>
            </a:r>
            <a:r>
              <a:rPr lang="en-US" smtClean="0">
                <a:effectLst>
                  <a:outerShdw blurRad="38100" dist="38100" dir="2700000" algn="tl">
                    <a:srgbClr val="C0C0C0"/>
                  </a:outerShdw>
                </a:effectLst>
              </a:rPr>
              <a:t>Freshman</a:t>
            </a:r>
          </a:p>
          <a:p>
            <a:pPr lvl="1">
              <a:lnSpc>
                <a:spcPct val="90000"/>
              </a:lnSpc>
              <a:defRPr/>
            </a:pPr>
            <a:r>
              <a:rPr lang="en-US" smtClean="0"/>
              <a:t>Subtype </a:t>
            </a:r>
            <a:r>
              <a:rPr lang="en-US" i="1" smtClean="0">
                <a:effectLst>
                  <a:outerShdw blurRad="38100" dist="38100" dir="2700000" algn="tl">
                    <a:srgbClr val="C0C0C0"/>
                  </a:outerShdw>
                </a:effectLst>
              </a:rPr>
              <a:t>inherits</a:t>
            </a:r>
            <a:r>
              <a:rPr lang="en-US" smtClean="0"/>
              <a:t> all attributes of supertype.</a:t>
            </a:r>
          </a:p>
          <a:p>
            <a:pPr lvl="1">
              <a:lnSpc>
                <a:spcPct val="90000"/>
              </a:lnSpc>
              <a:defRPr/>
            </a:pPr>
            <a:r>
              <a:rPr lang="en-US" smtClean="0"/>
              <a:t>Key of supertype is key of subtype</a:t>
            </a:r>
          </a:p>
          <a:p>
            <a:pPr>
              <a:lnSpc>
                <a:spcPct val="90000"/>
              </a:lnSpc>
              <a:defRPr/>
            </a:pPr>
            <a:r>
              <a:rPr lang="en-US" i="1" smtClean="0">
                <a:effectLst>
                  <a:outerShdw blurRad="38100" dist="38100" dir="2700000" algn="tl">
                    <a:srgbClr val="C0C0C0"/>
                  </a:outerShdw>
                </a:effectLst>
              </a:rPr>
              <a:t>Transitivity</a:t>
            </a:r>
            <a:r>
              <a:rPr lang="en-US" smtClean="0"/>
              <a:t> - Hierarchy of IsA</a:t>
            </a:r>
          </a:p>
          <a:p>
            <a:pPr lvl="1">
              <a:lnSpc>
                <a:spcPct val="90000"/>
              </a:lnSpc>
              <a:defRPr/>
            </a:pPr>
            <a:r>
              <a:rPr lang="en-US" smtClean="0">
                <a:effectLst>
                  <a:outerShdw blurRad="38100" dist="38100" dir="2700000" algn="tl">
                    <a:srgbClr val="C0C0C0"/>
                  </a:outerShdw>
                </a:effectLst>
              </a:rPr>
              <a:t>Student</a:t>
            </a:r>
            <a:r>
              <a:rPr lang="en-US" smtClean="0"/>
              <a:t> is subtype of </a:t>
            </a:r>
            <a:r>
              <a:rPr lang="en-US" smtClean="0">
                <a:effectLst>
                  <a:outerShdw blurRad="38100" dist="38100" dir="2700000" algn="tl">
                    <a:srgbClr val="C0C0C0"/>
                  </a:outerShdw>
                </a:effectLst>
              </a:rPr>
              <a:t>Person</a:t>
            </a:r>
            <a:r>
              <a:rPr lang="en-US" smtClean="0"/>
              <a:t>, </a:t>
            </a:r>
            <a:r>
              <a:rPr lang="en-US" smtClean="0">
                <a:effectLst>
                  <a:outerShdw blurRad="38100" dist="38100" dir="2700000" algn="tl">
                    <a:srgbClr val="C0C0C0"/>
                  </a:outerShdw>
                </a:effectLst>
              </a:rPr>
              <a:t>Freshman</a:t>
            </a:r>
            <a:r>
              <a:rPr lang="en-US" smtClean="0"/>
              <a:t> is subtype of </a:t>
            </a:r>
            <a:r>
              <a:rPr lang="en-US" smtClean="0">
                <a:effectLst>
                  <a:outerShdw blurRad="38100" dist="38100" dir="2700000" algn="tl">
                    <a:srgbClr val="C0C0C0"/>
                  </a:outerShdw>
                </a:effectLst>
              </a:rPr>
              <a:t>Student, </a:t>
            </a:r>
            <a:r>
              <a:rPr lang="en-US" smtClean="0"/>
              <a:t>so</a:t>
            </a:r>
            <a:r>
              <a:rPr lang="en-US" smtClean="0">
                <a:effectLst>
                  <a:outerShdw blurRad="38100" dist="38100" dir="2700000" algn="tl">
                    <a:srgbClr val="C0C0C0"/>
                  </a:outerShdw>
                </a:effectLst>
              </a:rPr>
              <a:t> Freshman </a:t>
            </a:r>
            <a:r>
              <a:rPr lang="en-US" smtClean="0"/>
              <a:t>is also a subtype of </a:t>
            </a:r>
            <a:r>
              <a:rPr lang="en-US" smtClean="0">
                <a:effectLst>
                  <a:outerShdw blurRad="38100" dist="38100" dir="2700000" algn="tl">
                    <a:srgbClr val="C0C0C0"/>
                  </a:outerShdw>
                </a:effectLst>
              </a:rPr>
              <a:t>Student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p>
            <a:fld id="{79BE6DA3-46A3-4E85-A6CE-475BCD98BCEF}" type="slidenum">
              <a:rPr lang="en-US" smtClean="0">
                <a:latin typeface="Times New Roman" pitchFamily="18" charset="0"/>
              </a:rPr>
              <a:pPr/>
              <a:t>17</a:t>
            </a:fld>
            <a:endParaRPr lang="en-US" smtClean="0">
              <a:latin typeface="Times New Roman" pitchFamily="18" charset="0"/>
            </a:endParaRPr>
          </a:p>
        </p:txBody>
      </p:sp>
      <p:sp>
        <p:nvSpPr>
          <p:cNvPr id="18435" name="Rectangle 1026"/>
          <p:cNvSpPr>
            <a:spLocks noGrp="1" noChangeArrowheads="1"/>
          </p:cNvSpPr>
          <p:nvPr>
            <p:ph type="title"/>
          </p:nvPr>
        </p:nvSpPr>
        <p:spPr/>
        <p:txBody>
          <a:bodyPr/>
          <a:lstStyle/>
          <a:p>
            <a:r>
              <a:rPr lang="en-US" smtClean="0"/>
              <a:t>Advantages of IsA</a:t>
            </a:r>
          </a:p>
        </p:txBody>
      </p:sp>
      <p:sp>
        <p:nvSpPr>
          <p:cNvPr id="18436" name="Rectangle 1027"/>
          <p:cNvSpPr>
            <a:spLocks noGrp="1" noChangeArrowheads="1"/>
          </p:cNvSpPr>
          <p:nvPr>
            <p:ph type="body" idx="1"/>
          </p:nvPr>
        </p:nvSpPr>
        <p:spPr/>
        <p:txBody>
          <a:bodyPr/>
          <a:lstStyle/>
          <a:p>
            <a:r>
              <a:rPr lang="en-US" smtClean="0"/>
              <a:t>Can create a more concise and readable E-R diagram</a:t>
            </a:r>
          </a:p>
          <a:p>
            <a:pPr lvl="1"/>
            <a:r>
              <a:rPr lang="en-US" smtClean="0"/>
              <a:t>Attributes common to different entity sets need not be repeated</a:t>
            </a:r>
          </a:p>
          <a:p>
            <a:pPr lvl="1"/>
            <a:r>
              <a:rPr lang="en-US" smtClean="0"/>
              <a:t>They can be grouped in one place as attributes of supertype</a:t>
            </a:r>
          </a:p>
          <a:p>
            <a:pPr lvl="1"/>
            <a:r>
              <a:rPr lang="en-US" smtClean="0"/>
              <a:t>Attributes of (sibling) subtypes can be different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2"/>
          </p:nvPr>
        </p:nvSpPr>
        <p:spPr>
          <a:noFill/>
        </p:spPr>
        <p:txBody>
          <a:bodyPr/>
          <a:lstStyle/>
          <a:p>
            <a:fld id="{0FBA915B-7F3A-430E-A203-32A2104C139C}" type="slidenum">
              <a:rPr lang="en-US" smtClean="0">
                <a:latin typeface="Times New Roman" pitchFamily="18" charset="0"/>
              </a:rPr>
              <a:pPr/>
              <a:t>18</a:t>
            </a:fld>
            <a:endParaRPr lang="en-US" smtClean="0">
              <a:latin typeface="Times New Roman" pitchFamily="18" charset="0"/>
            </a:endParaRPr>
          </a:p>
        </p:txBody>
      </p:sp>
      <p:sp>
        <p:nvSpPr>
          <p:cNvPr id="19459" name="Text Box 5"/>
          <p:cNvSpPr txBox="1">
            <a:spLocks noChangeArrowheads="1"/>
          </p:cNvSpPr>
          <p:nvPr/>
        </p:nvSpPr>
        <p:spPr bwMode="auto">
          <a:xfrm>
            <a:off x="2286000" y="231775"/>
            <a:ext cx="4554538" cy="579438"/>
          </a:xfrm>
          <a:prstGeom prst="rect">
            <a:avLst/>
          </a:prstGeom>
          <a:noFill/>
          <a:ln w="9525">
            <a:noFill/>
            <a:miter lim="800000"/>
            <a:headEnd/>
            <a:tailEnd/>
          </a:ln>
        </p:spPr>
        <p:txBody>
          <a:bodyPr wrap="none">
            <a:spAutoFit/>
          </a:bodyPr>
          <a:lstStyle/>
          <a:p>
            <a:pPr>
              <a:lnSpc>
                <a:spcPct val="100000"/>
              </a:lnSpc>
              <a:spcBef>
                <a:spcPct val="0"/>
              </a:spcBef>
              <a:buFontTx/>
              <a:buNone/>
            </a:pPr>
            <a:r>
              <a:rPr lang="en-US" sz="3200" b="1"/>
              <a:t>IsA Hierarchy - Example</a:t>
            </a:r>
            <a:endParaRPr lang="en-US"/>
          </a:p>
        </p:txBody>
      </p:sp>
      <p:pic>
        <p:nvPicPr>
          <p:cNvPr id="19460" name="Picture 8"/>
          <p:cNvPicPr>
            <a:picLocks noChangeAspect="1" noChangeArrowheads="1"/>
          </p:cNvPicPr>
          <p:nvPr/>
        </p:nvPicPr>
        <p:blipFill>
          <a:blip r:embed="rId3" cstate="print"/>
          <a:srcRect/>
          <a:stretch>
            <a:fillRect/>
          </a:stretch>
        </p:blipFill>
        <p:spPr bwMode="auto">
          <a:xfrm>
            <a:off x="903288" y="971550"/>
            <a:ext cx="7423150" cy="5535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p>
            <a:fld id="{7CE897D9-92B2-4BDD-96AA-B7D19D51F136}" type="slidenum">
              <a:rPr lang="en-US" smtClean="0">
                <a:latin typeface="Times New Roman" pitchFamily="18" charset="0"/>
              </a:rPr>
              <a:pPr/>
              <a:t>19</a:t>
            </a:fld>
            <a:endParaRPr lang="en-US" smtClean="0">
              <a:latin typeface="Times New Roman" pitchFamily="18" charset="0"/>
            </a:endParaRPr>
          </a:p>
        </p:txBody>
      </p:sp>
      <p:sp>
        <p:nvSpPr>
          <p:cNvPr id="20483" name="Rectangle 2"/>
          <p:cNvSpPr>
            <a:spLocks noGrp="1" noChangeArrowheads="1"/>
          </p:cNvSpPr>
          <p:nvPr>
            <p:ph type="title"/>
          </p:nvPr>
        </p:nvSpPr>
        <p:spPr/>
        <p:txBody>
          <a:bodyPr/>
          <a:lstStyle/>
          <a:p>
            <a:r>
              <a:rPr lang="en-US" smtClean="0"/>
              <a:t>Constraints on Type Hierarchies</a:t>
            </a:r>
          </a:p>
        </p:txBody>
      </p:sp>
      <p:sp>
        <p:nvSpPr>
          <p:cNvPr id="27651" name="Rectangle 3"/>
          <p:cNvSpPr>
            <a:spLocks noGrp="1" noChangeArrowheads="1"/>
          </p:cNvSpPr>
          <p:nvPr>
            <p:ph type="body" idx="1"/>
          </p:nvPr>
        </p:nvSpPr>
        <p:spPr>
          <a:xfrm>
            <a:off x="533400" y="1981200"/>
            <a:ext cx="8229600" cy="4114800"/>
          </a:xfrm>
        </p:spPr>
        <p:txBody>
          <a:bodyPr/>
          <a:lstStyle/>
          <a:p>
            <a:pPr>
              <a:defRPr/>
            </a:pPr>
            <a:r>
              <a:rPr lang="en-US" smtClean="0"/>
              <a:t>Might have associated constraints:</a:t>
            </a:r>
          </a:p>
          <a:p>
            <a:pPr lvl="1">
              <a:defRPr/>
            </a:pPr>
            <a:r>
              <a:rPr lang="en-US" i="1" smtClean="0">
                <a:effectLst>
                  <a:outerShdw blurRad="38100" dist="38100" dir="2700000" algn="tl">
                    <a:srgbClr val="C0C0C0"/>
                  </a:outerShdw>
                </a:effectLst>
              </a:rPr>
              <a:t>Covering constraint</a:t>
            </a:r>
            <a:r>
              <a:rPr lang="en-US" smtClean="0"/>
              <a:t>: Union of subtype entities is equal to set of supertype entities</a:t>
            </a:r>
          </a:p>
          <a:p>
            <a:pPr lvl="2">
              <a:defRPr/>
            </a:pPr>
            <a:r>
              <a:rPr lang="en-US" smtClean="0"/>
              <a:t>Employee is either a secretary or a technician  (or both)</a:t>
            </a:r>
          </a:p>
          <a:p>
            <a:pPr lvl="1">
              <a:defRPr/>
            </a:pPr>
            <a:r>
              <a:rPr lang="en-US" i="1" smtClean="0">
                <a:effectLst>
                  <a:outerShdw blurRad="38100" dist="38100" dir="2700000" algn="tl">
                    <a:srgbClr val="C0C0C0"/>
                  </a:outerShdw>
                </a:effectLst>
              </a:rPr>
              <a:t>Disjointness constraint</a:t>
            </a:r>
            <a:r>
              <a:rPr lang="en-US" smtClean="0"/>
              <a:t>: Sets of subtype entities are disjoint from one another</a:t>
            </a:r>
          </a:p>
          <a:p>
            <a:pPr lvl="2">
              <a:defRPr/>
            </a:pPr>
            <a:r>
              <a:rPr lang="en-US" smtClean="0">
                <a:effectLst>
                  <a:outerShdw blurRad="38100" dist="38100" dir="2700000" algn="tl">
                    <a:srgbClr val="C0C0C0"/>
                  </a:outerShdw>
                </a:effectLst>
              </a:rPr>
              <a:t>Freshman</a:t>
            </a:r>
            <a:r>
              <a:rPr lang="en-US" smtClean="0"/>
              <a:t>, </a:t>
            </a:r>
            <a:r>
              <a:rPr lang="en-US" smtClean="0">
                <a:effectLst>
                  <a:outerShdw blurRad="38100" dist="38100" dir="2700000" algn="tl">
                    <a:srgbClr val="C0C0C0"/>
                  </a:outerShdw>
                </a:effectLst>
              </a:rPr>
              <a:t>Sophomore</a:t>
            </a:r>
            <a:r>
              <a:rPr lang="en-US" smtClean="0"/>
              <a:t>, </a:t>
            </a:r>
            <a:r>
              <a:rPr lang="en-US" smtClean="0">
                <a:effectLst>
                  <a:outerShdw blurRad="38100" dist="38100" dir="2700000" algn="tl">
                    <a:srgbClr val="C0C0C0"/>
                  </a:outerShdw>
                </a:effectLst>
              </a:rPr>
              <a:t>Junior</a:t>
            </a:r>
            <a:r>
              <a:rPr lang="en-US" smtClean="0"/>
              <a:t>, </a:t>
            </a:r>
            <a:r>
              <a:rPr lang="en-US" smtClean="0">
                <a:effectLst>
                  <a:outerShdw blurRad="38100" dist="38100" dir="2700000" algn="tl">
                    <a:srgbClr val="C0C0C0"/>
                  </a:outerShdw>
                </a:effectLst>
              </a:rPr>
              <a:t>Senior</a:t>
            </a:r>
            <a:r>
              <a:rPr lang="en-US" smtClean="0"/>
              <a:t> are disjoint set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p>
            <a:fld id="{CD06D45F-7AC2-4934-8D55-4200C8A879BF}" type="slidenum">
              <a:rPr lang="en-US" smtClean="0">
                <a:latin typeface="Times New Roman" pitchFamily="18" charset="0"/>
              </a:rPr>
              <a:pPr/>
              <a:t>2</a:t>
            </a:fld>
            <a:endParaRPr lang="en-US" smtClean="0">
              <a:latin typeface="Times New Roman" pitchFamily="18" charset="0"/>
            </a:endParaRPr>
          </a:p>
        </p:txBody>
      </p:sp>
      <p:sp>
        <p:nvSpPr>
          <p:cNvPr id="4099" name="Rectangle 2"/>
          <p:cNvSpPr>
            <a:spLocks noGrp="1" noChangeArrowheads="1"/>
          </p:cNvSpPr>
          <p:nvPr>
            <p:ph type="title"/>
          </p:nvPr>
        </p:nvSpPr>
        <p:spPr>
          <a:xfrm>
            <a:off x="685800" y="304800"/>
            <a:ext cx="7772400" cy="1143000"/>
          </a:xfrm>
        </p:spPr>
        <p:txBody>
          <a:bodyPr/>
          <a:lstStyle/>
          <a:p>
            <a:r>
              <a:rPr lang="en-US" smtClean="0"/>
              <a:t>Database Design</a:t>
            </a:r>
          </a:p>
        </p:txBody>
      </p:sp>
      <p:sp>
        <p:nvSpPr>
          <p:cNvPr id="3075" name="Rectangle 3"/>
          <p:cNvSpPr>
            <a:spLocks noGrp="1" noChangeArrowheads="1"/>
          </p:cNvSpPr>
          <p:nvPr>
            <p:ph type="body" idx="1"/>
          </p:nvPr>
        </p:nvSpPr>
        <p:spPr>
          <a:xfrm>
            <a:off x="685800" y="1676400"/>
            <a:ext cx="7772400" cy="4114800"/>
          </a:xfrm>
        </p:spPr>
        <p:txBody>
          <a:bodyPr/>
          <a:lstStyle/>
          <a:p>
            <a:pPr>
              <a:defRPr/>
            </a:pPr>
            <a:r>
              <a:rPr lang="en-US" sz="2800" u="sng" smtClean="0"/>
              <a:t>Goal</a:t>
            </a:r>
            <a:r>
              <a:rPr lang="en-US" sz="2800" smtClean="0"/>
              <a:t>: specification of database schema</a:t>
            </a:r>
          </a:p>
          <a:p>
            <a:pPr>
              <a:defRPr/>
            </a:pPr>
            <a:r>
              <a:rPr lang="en-US" sz="2800" u="sng" smtClean="0"/>
              <a:t>Methodology</a:t>
            </a:r>
            <a:r>
              <a:rPr lang="en-US" sz="2800" smtClean="0"/>
              <a:t>: </a:t>
            </a:r>
          </a:p>
          <a:p>
            <a:pPr lvl="1">
              <a:defRPr/>
            </a:pPr>
            <a:r>
              <a:rPr lang="en-US" sz="2400" smtClean="0"/>
              <a:t>Use </a:t>
            </a:r>
            <a:r>
              <a:rPr lang="en-US" sz="2400" i="1" smtClean="0">
                <a:effectLst>
                  <a:outerShdw blurRad="38100" dist="38100" dir="2700000" algn="tl">
                    <a:srgbClr val="C0C0C0"/>
                  </a:outerShdw>
                </a:effectLst>
              </a:rPr>
              <a:t>E-R model</a:t>
            </a:r>
            <a:r>
              <a:rPr lang="en-US" sz="2400" smtClean="0"/>
              <a:t> to get a high-level graphical view of essential components of enterprise and how they are related</a:t>
            </a:r>
          </a:p>
          <a:p>
            <a:pPr lvl="1">
              <a:defRPr/>
            </a:pPr>
            <a:r>
              <a:rPr lang="en-US" sz="2400" smtClean="0"/>
              <a:t>Convert E-R diagram to DDL</a:t>
            </a:r>
          </a:p>
          <a:p>
            <a:pPr>
              <a:defRPr/>
            </a:pPr>
            <a:r>
              <a:rPr lang="en-US" sz="2800" i="1" smtClean="0">
                <a:effectLst>
                  <a:outerShdw blurRad="38100" dist="38100" dir="2700000" algn="tl">
                    <a:srgbClr val="C0C0C0"/>
                  </a:outerShdw>
                </a:effectLst>
              </a:rPr>
              <a:t>E-R Model</a:t>
            </a:r>
            <a:r>
              <a:rPr lang="en-US" sz="2800" smtClean="0"/>
              <a:t>: enterprise is viewed as a set of</a:t>
            </a:r>
          </a:p>
          <a:p>
            <a:pPr lvl="1">
              <a:defRPr/>
            </a:pPr>
            <a:r>
              <a:rPr lang="en-US" sz="2400" i="1" smtClean="0">
                <a:effectLst>
                  <a:outerShdw blurRad="38100" dist="38100" dir="2700000" algn="tl">
                    <a:srgbClr val="C0C0C0"/>
                  </a:outerShdw>
                </a:effectLst>
              </a:rPr>
              <a:t>Entities</a:t>
            </a:r>
          </a:p>
          <a:p>
            <a:pPr lvl="1">
              <a:defRPr/>
            </a:pPr>
            <a:r>
              <a:rPr lang="en-US" sz="2400" i="1" smtClean="0">
                <a:effectLst>
                  <a:outerShdw blurRad="38100" dist="38100" dir="2700000" algn="tl">
                    <a:srgbClr val="C0C0C0"/>
                  </a:outerShdw>
                </a:effectLst>
              </a:rPr>
              <a:t>Relationships</a:t>
            </a:r>
            <a:r>
              <a:rPr lang="en-US" sz="2400" smtClean="0"/>
              <a:t> among entities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p>
            <a:fld id="{7CE897D9-92B2-4BDD-96AA-B7D19D51F136}" type="slidenum">
              <a:rPr lang="en-US" smtClean="0">
                <a:latin typeface="Times New Roman" pitchFamily="18" charset="0"/>
              </a:rPr>
              <a:pPr/>
              <a:t>20</a:t>
            </a:fld>
            <a:endParaRPr lang="en-US" smtClean="0">
              <a:latin typeface="Times New Roman" pitchFamily="18" charset="0"/>
            </a:endParaRPr>
          </a:p>
        </p:txBody>
      </p:sp>
      <p:sp>
        <p:nvSpPr>
          <p:cNvPr id="20483" name="Rectangle 2"/>
          <p:cNvSpPr>
            <a:spLocks noGrp="1" noChangeArrowheads="1"/>
          </p:cNvSpPr>
          <p:nvPr>
            <p:ph type="title"/>
          </p:nvPr>
        </p:nvSpPr>
        <p:spPr/>
        <p:txBody>
          <a:bodyPr/>
          <a:lstStyle/>
          <a:p>
            <a:r>
              <a:rPr lang="en-US" dirty="0" smtClean="0"/>
              <a:t>An Example</a:t>
            </a:r>
          </a:p>
        </p:txBody>
      </p:sp>
      <p:sp>
        <p:nvSpPr>
          <p:cNvPr id="6" name="等腰三角形 5"/>
          <p:cNvSpPr/>
          <p:nvPr/>
        </p:nvSpPr>
        <p:spPr bwMode="auto">
          <a:xfrm>
            <a:off x="3599543" y="3962400"/>
            <a:ext cx="1175657" cy="391886"/>
          </a:xfrm>
          <a:prstGeom prst="triangl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smtClean="0">
              <a:ln>
                <a:noFill/>
              </a:ln>
              <a:solidFill>
                <a:schemeClr val="tx1"/>
              </a:solidFill>
              <a:effectLst/>
              <a:latin typeface="Times New Roman" charset="0"/>
            </a:endParaRPr>
          </a:p>
        </p:txBody>
      </p:sp>
      <p:sp>
        <p:nvSpPr>
          <p:cNvPr id="9" name="TextBox 8"/>
          <p:cNvSpPr txBox="1"/>
          <p:nvPr/>
        </p:nvSpPr>
        <p:spPr>
          <a:xfrm>
            <a:off x="3991430" y="1973942"/>
            <a:ext cx="1465942" cy="4247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buNone/>
            </a:pPr>
            <a:r>
              <a:rPr lang="en-US" dirty="0" smtClean="0"/>
              <a:t>Student</a:t>
            </a:r>
            <a:endParaRPr lang="en-US" dirty="0"/>
          </a:p>
        </p:txBody>
      </p:sp>
      <p:sp>
        <p:nvSpPr>
          <p:cNvPr id="10" name="TextBox 9"/>
          <p:cNvSpPr txBox="1"/>
          <p:nvPr/>
        </p:nvSpPr>
        <p:spPr>
          <a:xfrm>
            <a:off x="1531258" y="4376056"/>
            <a:ext cx="1465942" cy="4247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buNone/>
            </a:pPr>
            <a:r>
              <a:rPr lang="en-US" dirty="0" smtClean="0"/>
              <a:t>Freshman</a:t>
            </a:r>
            <a:endParaRPr lang="en-US" dirty="0"/>
          </a:p>
        </p:txBody>
      </p:sp>
      <p:sp>
        <p:nvSpPr>
          <p:cNvPr id="11" name="等腰三角形 10"/>
          <p:cNvSpPr/>
          <p:nvPr/>
        </p:nvSpPr>
        <p:spPr bwMode="auto">
          <a:xfrm>
            <a:off x="4122057" y="3048000"/>
            <a:ext cx="725714" cy="609600"/>
          </a:xfrm>
          <a:prstGeom prst="triangl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smtClean="0">
              <a:ln>
                <a:noFill/>
              </a:ln>
              <a:solidFill>
                <a:schemeClr val="tx1"/>
              </a:solidFill>
              <a:effectLst/>
              <a:latin typeface="Times New Roman" charset="0"/>
            </a:endParaRPr>
          </a:p>
        </p:txBody>
      </p:sp>
      <p:sp>
        <p:nvSpPr>
          <p:cNvPr id="12" name="等腰三角形 11"/>
          <p:cNvSpPr/>
          <p:nvPr/>
        </p:nvSpPr>
        <p:spPr bwMode="auto">
          <a:xfrm>
            <a:off x="4020453" y="3004457"/>
            <a:ext cx="1378857" cy="609600"/>
          </a:xfrm>
          <a:prstGeom prst="triangl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smtClean="0">
              <a:ln>
                <a:noFill/>
              </a:ln>
              <a:solidFill>
                <a:schemeClr val="tx1"/>
              </a:solidFill>
              <a:effectLst/>
              <a:latin typeface="Times New Roman" charset="0"/>
            </a:endParaRPr>
          </a:p>
        </p:txBody>
      </p:sp>
      <p:sp>
        <p:nvSpPr>
          <p:cNvPr id="13" name="TextBox 12"/>
          <p:cNvSpPr txBox="1"/>
          <p:nvPr/>
        </p:nvSpPr>
        <p:spPr>
          <a:xfrm>
            <a:off x="4426858" y="3207656"/>
            <a:ext cx="1175656" cy="424732"/>
          </a:xfrm>
          <a:prstGeom prst="rect">
            <a:avLst/>
          </a:prstGeom>
          <a:noFill/>
        </p:spPr>
        <p:txBody>
          <a:bodyPr wrap="square" rtlCol="0">
            <a:spAutoFit/>
          </a:bodyPr>
          <a:lstStyle/>
          <a:p>
            <a:pPr>
              <a:buNone/>
            </a:pPr>
            <a:r>
              <a:rPr lang="en-US" dirty="0" smtClean="0"/>
              <a:t>CD</a:t>
            </a:r>
            <a:endParaRPr lang="en-US" dirty="0"/>
          </a:p>
        </p:txBody>
      </p:sp>
      <p:sp>
        <p:nvSpPr>
          <p:cNvPr id="14" name="TextBox 13"/>
          <p:cNvSpPr txBox="1"/>
          <p:nvPr/>
        </p:nvSpPr>
        <p:spPr>
          <a:xfrm>
            <a:off x="3178629" y="4383314"/>
            <a:ext cx="1857828" cy="4247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buNone/>
            </a:pPr>
            <a:r>
              <a:rPr lang="en-US" dirty="0" smtClean="0"/>
              <a:t>Sophomore</a:t>
            </a:r>
            <a:endParaRPr lang="en-US" dirty="0"/>
          </a:p>
        </p:txBody>
      </p:sp>
      <p:sp>
        <p:nvSpPr>
          <p:cNvPr id="15" name="TextBox 14"/>
          <p:cNvSpPr txBox="1"/>
          <p:nvPr/>
        </p:nvSpPr>
        <p:spPr>
          <a:xfrm>
            <a:off x="5174344" y="4361543"/>
            <a:ext cx="1465942" cy="4247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buNone/>
            </a:pPr>
            <a:r>
              <a:rPr lang="en-US" dirty="0" smtClean="0"/>
              <a:t>Junior	</a:t>
            </a:r>
            <a:endParaRPr lang="en-US" dirty="0"/>
          </a:p>
        </p:txBody>
      </p:sp>
      <p:sp>
        <p:nvSpPr>
          <p:cNvPr id="16" name="TextBox 15"/>
          <p:cNvSpPr txBox="1"/>
          <p:nvPr/>
        </p:nvSpPr>
        <p:spPr>
          <a:xfrm>
            <a:off x="6916059" y="4347028"/>
            <a:ext cx="1465942" cy="4247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buNone/>
            </a:pPr>
            <a:r>
              <a:rPr lang="en-US" dirty="0" smtClean="0"/>
              <a:t>Senior</a:t>
            </a:r>
            <a:endParaRPr lang="en-US" dirty="0"/>
          </a:p>
        </p:txBody>
      </p:sp>
      <p:cxnSp>
        <p:nvCxnSpPr>
          <p:cNvPr id="18" name="直接连接符 17"/>
          <p:cNvCxnSpPr>
            <a:stCxn id="9" idx="2"/>
            <a:endCxn id="12" idx="0"/>
          </p:cNvCxnSpPr>
          <p:nvPr/>
        </p:nvCxnSpPr>
        <p:spPr bwMode="auto">
          <a:xfrm flipH="1">
            <a:off x="4709882" y="2398674"/>
            <a:ext cx="14519" cy="605783"/>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 name="直接连接符 19"/>
          <p:cNvCxnSpPr>
            <a:stCxn id="12" idx="2"/>
          </p:cNvCxnSpPr>
          <p:nvPr/>
        </p:nvCxnSpPr>
        <p:spPr bwMode="auto">
          <a:xfrm>
            <a:off x="4020453" y="3614057"/>
            <a:ext cx="1451429" cy="914400"/>
          </a:xfrm>
          <a:prstGeom prst="line">
            <a:avLst/>
          </a:prstGeom>
          <a:noFill/>
          <a:ln w="9525" cap="flat" cmpd="sng" algn="ctr">
            <a:noFill/>
            <a:prstDash val="solid"/>
            <a:round/>
            <a:headEnd type="none" w="med" len="med"/>
            <a:tailEnd type="none" w="med" len="med"/>
          </a:ln>
          <a:effectLst/>
        </p:spPr>
      </p:cxnSp>
      <p:cxnSp>
        <p:nvCxnSpPr>
          <p:cNvPr id="22" name="直接连接符 21"/>
          <p:cNvCxnSpPr>
            <a:endCxn id="10" idx="0"/>
          </p:cNvCxnSpPr>
          <p:nvPr/>
        </p:nvCxnSpPr>
        <p:spPr bwMode="auto">
          <a:xfrm flipH="1">
            <a:off x="2264229" y="3628571"/>
            <a:ext cx="2409371" cy="74748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直接连接符 23"/>
          <p:cNvCxnSpPr>
            <a:endCxn id="14" idx="0"/>
          </p:cNvCxnSpPr>
          <p:nvPr/>
        </p:nvCxnSpPr>
        <p:spPr bwMode="auto">
          <a:xfrm flipH="1">
            <a:off x="4107543" y="3585029"/>
            <a:ext cx="595086" cy="79828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直接连接符 25"/>
          <p:cNvCxnSpPr>
            <a:endCxn id="15" idx="0"/>
          </p:cNvCxnSpPr>
          <p:nvPr/>
        </p:nvCxnSpPr>
        <p:spPr bwMode="auto">
          <a:xfrm>
            <a:off x="4775200" y="3643086"/>
            <a:ext cx="1132115" cy="71845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直接连接符 27"/>
          <p:cNvCxnSpPr>
            <a:endCxn id="16" idx="0"/>
          </p:cNvCxnSpPr>
          <p:nvPr/>
        </p:nvCxnSpPr>
        <p:spPr bwMode="auto">
          <a:xfrm>
            <a:off x="4731657" y="3628571"/>
            <a:ext cx="2917373" cy="71845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1030514" y="5283200"/>
            <a:ext cx="6734629" cy="757130"/>
          </a:xfrm>
          <a:prstGeom prst="rect">
            <a:avLst/>
          </a:prstGeom>
          <a:noFill/>
        </p:spPr>
        <p:txBody>
          <a:bodyPr wrap="square" rtlCol="0">
            <a:spAutoFit/>
          </a:bodyPr>
          <a:lstStyle/>
          <a:p>
            <a:pPr>
              <a:buNone/>
            </a:pPr>
            <a:r>
              <a:rPr lang="en-US" dirty="0" smtClean="0"/>
              <a:t>A student is either a freshman, a sophomore, a junior or a senior but not both.</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p>
            <a:fld id="{7CE897D9-92B2-4BDD-96AA-B7D19D51F136}" type="slidenum">
              <a:rPr lang="en-US" smtClean="0">
                <a:latin typeface="Times New Roman" pitchFamily="18" charset="0"/>
              </a:rPr>
              <a:pPr/>
              <a:t>21</a:t>
            </a:fld>
            <a:endParaRPr lang="en-US" smtClean="0">
              <a:latin typeface="Times New Roman" pitchFamily="18" charset="0"/>
            </a:endParaRPr>
          </a:p>
        </p:txBody>
      </p:sp>
      <p:sp>
        <p:nvSpPr>
          <p:cNvPr id="20483" name="Rectangle 2"/>
          <p:cNvSpPr>
            <a:spLocks noGrp="1" noChangeArrowheads="1"/>
          </p:cNvSpPr>
          <p:nvPr>
            <p:ph type="title"/>
          </p:nvPr>
        </p:nvSpPr>
        <p:spPr/>
        <p:txBody>
          <a:bodyPr/>
          <a:lstStyle/>
          <a:p>
            <a:r>
              <a:rPr lang="en-US" dirty="0" smtClean="0"/>
              <a:t>Another Example</a:t>
            </a:r>
          </a:p>
        </p:txBody>
      </p:sp>
      <p:sp>
        <p:nvSpPr>
          <p:cNvPr id="6" name="等腰三角形 5"/>
          <p:cNvSpPr/>
          <p:nvPr/>
        </p:nvSpPr>
        <p:spPr bwMode="auto">
          <a:xfrm>
            <a:off x="3599543" y="3962400"/>
            <a:ext cx="1175657" cy="391886"/>
          </a:xfrm>
          <a:prstGeom prst="triangl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smtClean="0">
              <a:ln>
                <a:noFill/>
              </a:ln>
              <a:solidFill>
                <a:schemeClr val="tx1"/>
              </a:solidFill>
              <a:effectLst/>
              <a:latin typeface="Times New Roman" charset="0"/>
            </a:endParaRPr>
          </a:p>
        </p:txBody>
      </p:sp>
      <p:sp>
        <p:nvSpPr>
          <p:cNvPr id="9" name="TextBox 8"/>
          <p:cNvSpPr txBox="1"/>
          <p:nvPr/>
        </p:nvSpPr>
        <p:spPr>
          <a:xfrm>
            <a:off x="3991430" y="1973942"/>
            <a:ext cx="1465942" cy="4247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buNone/>
            </a:pPr>
            <a:r>
              <a:rPr lang="en-US" dirty="0" smtClean="0"/>
              <a:t>Person</a:t>
            </a:r>
            <a:endParaRPr lang="en-US" dirty="0"/>
          </a:p>
        </p:txBody>
      </p:sp>
      <p:sp>
        <p:nvSpPr>
          <p:cNvPr id="10" name="TextBox 9"/>
          <p:cNvSpPr txBox="1"/>
          <p:nvPr/>
        </p:nvSpPr>
        <p:spPr>
          <a:xfrm>
            <a:off x="2431145" y="4448628"/>
            <a:ext cx="1465942" cy="4247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buNone/>
            </a:pPr>
            <a:r>
              <a:rPr lang="en-US" dirty="0" smtClean="0"/>
              <a:t>Student</a:t>
            </a:r>
            <a:endParaRPr lang="en-US" dirty="0"/>
          </a:p>
        </p:txBody>
      </p:sp>
      <p:sp>
        <p:nvSpPr>
          <p:cNvPr id="11" name="等腰三角形 10"/>
          <p:cNvSpPr/>
          <p:nvPr/>
        </p:nvSpPr>
        <p:spPr bwMode="auto">
          <a:xfrm>
            <a:off x="4122057" y="3048000"/>
            <a:ext cx="725714" cy="609600"/>
          </a:xfrm>
          <a:prstGeom prst="triangl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smtClean="0">
              <a:ln>
                <a:noFill/>
              </a:ln>
              <a:solidFill>
                <a:schemeClr val="tx1"/>
              </a:solidFill>
              <a:effectLst/>
              <a:latin typeface="Times New Roman" charset="0"/>
            </a:endParaRPr>
          </a:p>
        </p:txBody>
      </p:sp>
      <p:sp>
        <p:nvSpPr>
          <p:cNvPr id="12" name="等腰三角形 11"/>
          <p:cNvSpPr/>
          <p:nvPr/>
        </p:nvSpPr>
        <p:spPr bwMode="auto">
          <a:xfrm>
            <a:off x="4020453" y="3004457"/>
            <a:ext cx="1378857" cy="609600"/>
          </a:xfrm>
          <a:prstGeom prst="triangl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smtClean="0">
              <a:ln>
                <a:noFill/>
              </a:ln>
              <a:solidFill>
                <a:schemeClr val="tx1"/>
              </a:solidFill>
              <a:effectLst/>
              <a:latin typeface="Times New Roman" charset="0"/>
            </a:endParaRPr>
          </a:p>
        </p:txBody>
      </p:sp>
      <p:sp>
        <p:nvSpPr>
          <p:cNvPr id="13" name="TextBox 12"/>
          <p:cNvSpPr txBox="1"/>
          <p:nvPr/>
        </p:nvSpPr>
        <p:spPr>
          <a:xfrm>
            <a:off x="4426858" y="3207656"/>
            <a:ext cx="1175656" cy="424732"/>
          </a:xfrm>
          <a:prstGeom prst="rect">
            <a:avLst/>
          </a:prstGeom>
          <a:noFill/>
        </p:spPr>
        <p:txBody>
          <a:bodyPr wrap="square" rtlCol="0">
            <a:spAutoFit/>
          </a:bodyPr>
          <a:lstStyle/>
          <a:p>
            <a:pPr>
              <a:buNone/>
            </a:pPr>
            <a:r>
              <a:rPr lang="en-US" dirty="0" smtClean="0"/>
              <a:t> C</a:t>
            </a:r>
            <a:endParaRPr lang="en-US" dirty="0"/>
          </a:p>
        </p:txBody>
      </p:sp>
      <p:sp>
        <p:nvSpPr>
          <p:cNvPr id="16" name="TextBox 15"/>
          <p:cNvSpPr txBox="1"/>
          <p:nvPr/>
        </p:nvSpPr>
        <p:spPr>
          <a:xfrm>
            <a:off x="5653316" y="4477657"/>
            <a:ext cx="1465942" cy="4247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buNone/>
            </a:pPr>
            <a:r>
              <a:rPr lang="en-US" dirty="0" smtClean="0"/>
              <a:t>Employee</a:t>
            </a:r>
            <a:endParaRPr lang="en-US" dirty="0"/>
          </a:p>
        </p:txBody>
      </p:sp>
      <p:cxnSp>
        <p:nvCxnSpPr>
          <p:cNvPr id="18" name="直接连接符 17"/>
          <p:cNvCxnSpPr>
            <a:stCxn id="9" idx="2"/>
            <a:endCxn id="12" idx="0"/>
          </p:cNvCxnSpPr>
          <p:nvPr/>
        </p:nvCxnSpPr>
        <p:spPr bwMode="auto">
          <a:xfrm flipH="1">
            <a:off x="4709882" y="2398674"/>
            <a:ext cx="14519" cy="605783"/>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 name="直接连接符 19"/>
          <p:cNvCxnSpPr>
            <a:stCxn id="12" idx="2"/>
          </p:cNvCxnSpPr>
          <p:nvPr/>
        </p:nvCxnSpPr>
        <p:spPr bwMode="auto">
          <a:xfrm>
            <a:off x="4020453" y="3614057"/>
            <a:ext cx="1451429" cy="914400"/>
          </a:xfrm>
          <a:prstGeom prst="line">
            <a:avLst/>
          </a:prstGeom>
          <a:noFill/>
          <a:ln w="9525" cap="flat" cmpd="sng" algn="ctr">
            <a:noFill/>
            <a:prstDash val="solid"/>
            <a:round/>
            <a:headEnd type="none" w="med" len="med"/>
            <a:tailEnd type="none" w="med" len="med"/>
          </a:ln>
          <a:effectLst/>
        </p:spPr>
      </p:cxnSp>
      <p:cxnSp>
        <p:nvCxnSpPr>
          <p:cNvPr id="22" name="直接连接符 21"/>
          <p:cNvCxnSpPr>
            <a:endCxn id="10" idx="0"/>
          </p:cNvCxnSpPr>
          <p:nvPr/>
        </p:nvCxnSpPr>
        <p:spPr bwMode="auto">
          <a:xfrm flipH="1">
            <a:off x="3164116" y="3628571"/>
            <a:ext cx="1582055" cy="82005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直接连接符 27"/>
          <p:cNvCxnSpPr>
            <a:endCxn id="16" idx="0"/>
          </p:cNvCxnSpPr>
          <p:nvPr/>
        </p:nvCxnSpPr>
        <p:spPr bwMode="auto">
          <a:xfrm>
            <a:off x="4746171" y="3614057"/>
            <a:ext cx="1640116" cy="8636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1654629" y="5544457"/>
            <a:ext cx="6125028" cy="757130"/>
          </a:xfrm>
          <a:prstGeom prst="rect">
            <a:avLst/>
          </a:prstGeom>
          <a:noFill/>
        </p:spPr>
        <p:txBody>
          <a:bodyPr wrap="square" rtlCol="0">
            <a:spAutoFit/>
          </a:bodyPr>
          <a:lstStyle/>
          <a:p>
            <a:pPr>
              <a:buNone/>
            </a:pPr>
            <a:r>
              <a:rPr lang="en-US" dirty="0" smtClean="0"/>
              <a:t>A person is either a student, or an employee, or both.</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p>
            <a:fld id="{37544642-AAE6-4F93-BFBE-19E92142F497}" type="slidenum">
              <a:rPr lang="en-US" smtClean="0">
                <a:latin typeface="Times New Roman" pitchFamily="18" charset="0"/>
              </a:rPr>
              <a:pPr/>
              <a:t>22</a:t>
            </a:fld>
            <a:endParaRPr lang="en-US" smtClean="0">
              <a:latin typeface="Times New Roman" pitchFamily="18" charset="0"/>
            </a:endParaRPr>
          </a:p>
        </p:txBody>
      </p:sp>
      <p:sp>
        <p:nvSpPr>
          <p:cNvPr id="21507" name="Rectangle 2"/>
          <p:cNvSpPr>
            <a:spLocks noGrp="1" noChangeArrowheads="1"/>
          </p:cNvSpPr>
          <p:nvPr>
            <p:ph type="title"/>
          </p:nvPr>
        </p:nvSpPr>
        <p:spPr/>
        <p:txBody>
          <a:bodyPr/>
          <a:lstStyle/>
          <a:p>
            <a:r>
              <a:rPr lang="en-US" smtClean="0"/>
              <a:t>Single-role Key Constraint</a:t>
            </a:r>
          </a:p>
        </p:txBody>
      </p:sp>
      <p:sp>
        <p:nvSpPr>
          <p:cNvPr id="39939" name="Rectangle 3"/>
          <p:cNvSpPr>
            <a:spLocks noGrp="1" noChangeArrowheads="1"/>
          </p:cNvSpPr>
          <p:nvPr>
            <p:ph type="body" idx="1"/>
          </p:nvPr>
        </p:nvSpPr>
        <p:spPr/>
        <p:txBody>
          <a:bodyPr/>
          <a:lstStyle/>
          <a:p>
            <a:pPr>
              <a:defRPr/>
            </a:pPr>
            <a:r>
              <a:rPr lang="en-US" smtClean="0"/>
              <a:t>If, for a particular participant entity type, each entity participates in </a:t>
            </a:r>
            <a:r>
              <a:rPr lang="en-US" i="1" smtClean="0"/>
              <a:t>at most</a:t>
            </a:r>
            <a:r>
              <a:rPr lang="en-US" smtClean="0"/>
              <a:t> one relationship, corresponding role is a key of relationship type</a:t>
            </a:r>
          </a:p>
          <a:p>
            <a:pPr lvl="1">
              <a:defRPr/>
            </a:pPr>
            <a:r>
              <a:rPr lang="en-US" smtClean="0"/>
              <a:t>E.g., </a:t>
            </a:r>
            <a:r>
              <a:rPr lang="en-US" i="1" smtClean="0"/>
              <a:t>Professor</a:t>
            </a:r>
            <a:r>
              <a:rPr lang="en-US" smtClean="0"/>
              <a:t> role is unique in </a:t>
            </a:r>
            <a:r>
              <a:rPr lang="en-US" smtClean="0">
                <a:effectLst>
                  <a:outerShdw blurRad="38100" dist="38100" dir="2700000" algn="tl">
                    <a:srgbClr val="C0C0C0"/>
                  </a:outerShdw>
                </a:effectLst>
              </a:rPr>
              <a:t>WorksIn</a:t>
            </a:r>
          </a:p>
          <a:p>
            <a:pPr>
              <a:defRPr/>
            </a:pPr>
            <a:r>
              <a:rPr lang="en-US" smtClean="0"/>
              <a:t>Representation in E-R diagram: arrow</a:t>
            </a:r>
          </a:p>
        </p:txBody>
      </p:sp>
      <p:sp>
        <p:nvSpPr>
          <p:cNvPr id="21509" name="AutoShape 5"/>
          <p:cNvSpPr>
            <a:spLocks noChangeArrowheads="1"/>
          </p:cNvSpPr>
          <p:nvPr/>
        </p:nvSpPr>
        <p:spPr bwMode="auto">
          <a:xfrm>
            <a:off x="3352800" y="5334000"/>
            <a:ext cx="1828800" cy="914400"/>
          </a:xfrm>
          <a:prstGeom prst="diamond">
            <a:avLst/>
          </a:prstGeom>
          <a:noFill/>
          <a:ln w="9525">
            <a:solidFill>
              <a:schemeClr val="tx1"/>
            </a:solidFill>
            <a:miter lim="800000"/>
            <a:headEnd/>
            <a:tailEnd/>
          </a:ln>
        </p:spPr>
        <p:txBody>
          <a:bodyPr wrap="none" anchor="ctr"/>
          <a:lstStyle/>
          <a:p>
            <a:pPr algn="ctr">
              <a:lnSpc>
                <a:spcPct val="100000"/>
              </a:lnSpc>
              <a:spcBef>
                <a:spcPct val="0"/>
              </a:spcBef>
              <a:buFontTx/>
              <a:buNone/>
            </a:pPr>
            <a:endParaRPr lang="en-US"/>
          </a:p>
        </p:txBody>
      </p:sp>
      <p:sp>
        <p:nvSpPr>
          <p:cNvPr id="21510" name="Rectangle 21"/>
          <p:cNvSpPr>
            <a:spLocks noChangeArrowheads="1"/>
          </p:cNvSpPr>
          <p:nvPr/>
        </p:nvSpPr>
        <p:spPr bwMode="auto">
          <a:xfrm>
            <a:off x="762000" y="5486400"/>
            <a:ext cx="1295400" cy="533400"/>
          </a:xfrm>
          <a:prstGeom prst="rect">
            <a:avLst/>
          </a:prstGeom>
          <a:noFill/>
          <a:ln w="9525">
            <a:solidFill>
              <a:schemeClr val="tx1"/>
            </a:solidFill>
            <a:miter lim="800000"/>
            <a:headEnd/>
            <a:tailEnd/>
          </a:ln>
        </p:spPr>
        <p:txBody>
          <a:bodyPr wrap="none" anchor="ctr"/>
          <a:lstStyle/>
          <a:p>
            <a:endParaRPr lang="en-US"/>
          </a:p>
        </p:txBody>
      </p:sp>
      <p:sp>
        <p:nvSpPr>
          <p:cNvPr id="21511" name="Rectangle 22"/>
          <p:cNvSpPr>
            <a:spLocks noChangeArrowheads="1"/>
          </p:cNvSpPr>
          <p:nvPr/>
        </p:nvSpPr>
        <p:spPr bwMode="auto">
          <a:xfrm>
            <a:off x="6400800" y="5486400"/>
            <a:ext cx="1676400" cy="533400"/>
          </a:xfrm>
          <a:prstGeom prst="rect">
            <a:avLst/>
          </a:prstGeom>
          <a:noFill/>
          <a:ln w="9525">
            <a:solidFill>
              <a:schemeClr val="tx1"/>
            </a:solidFill>
            <a:miter lim="800000"/>
            <a:headEnd/>
            <a:tailEnd/>
          </a:ln>
        </p:spPr>
        <p:txBody>
          <a:bodyPr wrap="none" anchor="ctr"/>
          <a:lstStyle/>
          <a:p>
            <a:endParaRPr lang="en-US"/>
          </a:p>
        </p:txBody>
      </p:sp>
      <p:sp>
        <p:nvSpPr>
          <p:cNvPr id="39959" name="Text Box 23"/>
          <p:cNvSpPr txBox="1">
            <a:spLocks noChangeArrowheads="1"/>
          </p:cNvSpPr>
          <p:nvPr/>
        </p:nvSpPr>
        <p:spPr bwMode="auto">
          <a:xfrm>
            <a:off x="3657600" y="5562600"/>
            <a:ext cx="1250950"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WorksIn</a:t>
            </a:r>
          </a:p>
        </p:txBody>
      </p:sp>
      <p:sp>
        <p:nvSpPr>
          <p:cNvPr id="39960" name="Text Box 24"/>
          <p:cNvSpPr txBox="1">
            <a:spLocks noChangeArrowheads="1"/>
          </p:cNvSpPr>
          <p:nvPr/>
        </p:nvSpPr>
        <p:spPr bwMode="auto">
          <a:xfrm>
            <a:off x="762000" y="5562600"/>
            <a:ext cx="1336675"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Professor</a:t>
            </a:r>
          </a:p>
        </p:txBody>
      </p:sp>
      <p:sp>
        <p:nvSpPr>
          <p:cNvPr id="39961" name="Text Box 25"/>
          <p:cNvSpPr txBox="1">
            <a:spLocks noChangeArrowheads="1"/>
          </p:cNvSpPr>
          <p:nvPr/>
        </p:nvSpPr>
        <p:spPr bwMode="auto">
          <a:xfrm>
            <a:off x="6477000" y="5562600"/>
            <a:ext cx="1828800" cy="457200"/>
          </a:xfrm>
          <a:prstGeom prst="rect">
            <a:avLst/>
          </a:prstGeom>
          <a:noFill/>
          <a:ln w="9525">
            <a:noFill/>
            <a:miter lim="800000"/>
            <a:headEnd/>
            <a:tailEnd/>
          </a:ln>
          <a:effectLst/>
        </p:spPr>
        <p:txBody>
          <a:bodyPr>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Department</a:t>
            </a:r>
          </a:p>
        </p:txBody>
      </p:sp>
      <p:sp>
        <p:nvSpPr>
          <p:cNvPr id="21515" name="Line 27"/>
          <p:cNvSpPr>
            <a:spLocks noChangeShapeType="1"/>
          </p:cNvSpPr>
          <p:nvPr/>
        </p:nvSpPr>
        <p:spPr bwMode="auto">
          <a:xfrm>
            <a:off x="2057400" y="5791200"/>
            <a:ext cx="1295400" cy="0"/>
          </a:xfrm>
          <a:prstGeom prst="line">
            <a:avLst/>
          </a:prstGeom>
          <a:noFill/>
          <a:ln w="9525">
            <a:solidFill>
              <a:schemeClr val="tx1"/>
            </a:solidFill>
            <a:round/>
            <a:headEnd/>
            <a:tailEnd type="triangle" w="lg" len="med"/>
          </a:ln>
        </p:spPr>
        <p:txBody>
          <a:bodyPr wrap="none" anchor="ctr"/>
          <a:lstStyle/>
          <a:p>
            <a:endParaRPr lang="en-US"/>
          </a:p>
        </p:txBody>
      </p:sp>
      <p:sp>
        <p:nvSpPr>
          <p:cNvPr id="21516" name="Line 28"/>
          <p:cNvSpPr>
            <a:spLocks noChangeShapeType="1"/>
          </p:cNvSpPr>
          <p:nvPr/>
        </p:nvSpPr>
        <p:spPr bwMode="auto">
          <a:xfrm>
            <a:off x="5181600" y="5791200"/>
            <a:ext cx="1219200" cy="0"/>
          </a:xfrm>
          <a:prstGeom prst="line">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166DCB3F-944E-4861-A63F-2BBAEA9464FD}" type="slidenum">
              <a:rPr lang="en-US" smtClean="0">
                <a:latin typeface="Times New Roman" pitchFamily="18" charset="0"/>
              </a:rPr>
              <a:pPr/>
              <a:t>23</a:t>
            </a:fld>
            <a:endParaRPr lang="en-US" smtClean="0">
              <a:latin typeface="Times New Roman" pitchFamily="18" charset="0"/>
            </a:endParaRPr>
          </a:p>
        </p:txBody>
      </p:sp>
      <p:sp>
        <p:nvSpPr>
          <p:cNvPr id="22531" name="Rectangle 2"/>
          <p:cNvSpPr>
            <a:spLocks noGrp="1" noChangeArrowheads="1"/>
          </p:cNvSpPr>
          <p:nvPr>
            <p:ph type="title"/>
          </p:nvPr>
        </p:nvSpPr>
        <p:spPr>
          <a:xfrm>
            <a:off x="685800" y="304800"/>
            <a:ext cx="7772400" cy="609600"/>
          </a:xfrm>
        </p:spPr>
        <p:txBody>
          <a:bodyPr/>
          <a:lstStyle/>
          <a:p>
            <a:r>
              <a:rPr lang="en-US" smtClean="0"/>
              <a:t>Participation Constraint</a:t>
            </a:r>
          </a:p>
        </p:txBody>
      </p:sp>
      <p:sp>
        <p:nvSpPr>
          <p:cNvPr id="30723" name="Rectangle 3"/>
          <p:cNvSpPr>
            <a:spLocks noGrp="1" noChangeArrowheads="1"/>
          </p:cNvSpPr>
          <p:nvPr>
            <p:ph type="body" idx="1"/>
          </p:nvPr>
        </p:nvSpPr>
        <p:spPr>
          <a:xfrm>
            <a:off x="685800" y="1143000"/>
            <a:ext cx="7772400" cy="3581400"/>
          </a:xfrm>
        </p:spPr>
        <p:txBody>
          <a:bodyPr/>
          <a:lstStyle/>
          <a:p>
            <a:pPr>
              <a:lnSpc>
                <a:spcPct val="90000"/>
              </a:lnSpc>
              <a:defRPr/>
            </a:pPr>
            <a:r>
              <a:rPr lang="en-US" smtClean="0"/>
              <a:t>If every entity participates in </a:t>
            </a:r>
            <a:r>
              <a:rPr lang="en-US" i="1" smtClean="0"/>
              <a:t>at least</a:t>
            </a:r>
            <a:r>
              <a:rPr lang="en-US" smtClean="0"/>
              <a:t> one relationship, a </a:t>
            </a:r>
            <a:r>
              <a:rPr lang="en-US" i="1" smtClean="0">
                <a:effectLst>
                  <a:outerShdw blurRad="38100" dist="38100" dir="2700000" algn="tl">
                    <a:srgbClr val="C0C0C0"/>
                  </a:outerShdw>
                </a:effectLst>
              </a:rPr>
              <a:t>participation constraint</a:t>
            </a:r>
            <a:r>
              <a:rPr lang="en-US" smtClean="0"/>
              <a:t> holds:</a:t>
            </a:r>
          </a:p>
          <a:p>
            <a:pPr lvl="1">
              <a:lnSpc>
                <a:spcPct val="90000"/>
              </a:lnSpc>
              <a:defRPr/>
            </a:pPr>
            <a:r>
              <a:rPr lang="en-US" smtClean="0"/>
              <a:t>A participation constraint of entity type </a:t>
            </a:r>
            <a:r>
              <a:rPr lang="en-US" smtClean="0">
                <a:effectLst>
                  <a:outerShdw blurRad="38100" dist="38100" dir="2700000" algn="tl">
                    <a:srgbClr val="C0C0C0"/>
                  </a:outerShdw>
                </a:effectLst>
              </a:rPr>
              <a:t>E</a:t>
            </a:r>
            <a:r>
              <a:rPr lang="en-US" smtClean="0"/>
              <a:t> having role </a:t>
            </a:r>
            <a:r>
              <a:rPr lang="en-US" smtClean="0">
                <a:sym typeface="Symbol" pitchFamily="18" charset="2"/>
              </a:rPr>
              <a:t> </a:t>
            </a:r>
            <a:r>
              <a:rPr lang="en-US" smtClean="0"/>
              <a:t>in relationship type </a:t>
            </a:r>
            <a:r>
              <a:rPr lang="en-US" smtClean="0">
                <a:effectLst>
                  <a:outerShdw blurRad="38100" dist="38100" dir="2700000" algn="tl">
                    <a:srgbClr val="C0C0C0"/>
                  </a:outerShdw>
                </a:effectLst>
              </a:rPr>
              <a:t>R</a:t>
            </a:r>
            <a:r>
              <a:rPr lang="en-US" smtClean="0"/>
              <a:t> states that for </a:t>
            </a:r>
            <a:r>
              <a:rPr lang="en-US" i="1" smtClean="0"/>
              <a:t>e</a:t>
            </a:r>
            <a:r>
              <a:rPr lang="en-US" smtClean="0"/>
              <a:t> in </a:t>
            </a:r>
            <a:r>
              <a:rPr lang="en-US" smtClean="0">
                <a:effectLst>
                  <a:outerShdw blurRad="38100" dist="38100" dir="2700000" algn="tl">
                    <a:srgbClr val="C0C0C0"/>
                  </a:outerShdw>
                </a:effectLst>
              </a:rPr>
              <a:t>E</a:t>
            </a:r>
            <a:r>
              <a:rPr lang="en-US" smtClean="0"/>
              <a:t> there is an </a:t>
            </a:r>
            <a:r>
              <a:rPr lang="en-US" i="1" smtClean="0"/>
              <a:t>r</a:t>
            </a:r>
            <a:r>
              <a:rPr lang="en-US" smtClean="0"/>
              <a:t> in </a:t>
            </a:r>
            <a:r>
              <a:rPr lang="en-US" smtClean="0">
                <a:effectLst>
                  <a:outerShdw blurRad="38100" dist="38100" dir="2700000" algn="tl">
                    <a:srgbClr val="C0C0C0"/>
                  </a:outerShdw>
                </a:effectLst>
              </a:rPr>
              <a:t>R</a:t>
            </a:r>
            <a:r>
              <a:rPr lang="en-US" smtClean="0"/>
              <a:t> such that </a:t>
            </a:r>
            <a:r>
              <a:rPr lang="en-US" smtClean="0">
                <a:sym typeface="Symbol" pitchFamily="18" charset="2"/>
              </a:rPr>
              <a:t></a:t>
            </a:r>
            <a:r>
              <a:rPr lang="en-US" smtClean="0"/>
              <a:t>(</a:t>
            </a:r>
            <a:r>
              <a:rPr lang="en-US" i="1" smtClean="0"/>
              <a:t>r</a:t>
            </a:r>
            <a:r>
              <a:rPr lang="en-US" smtClean="0"/>
              <a:t>) = </a:t>
            </a:r>
            <a:r>
              <a:rPr lang="en-US" i="1" smtClean="0"/>
              <a:t>e</a:t>
            </a:r>
            <a:r>
              <a:rPr lang="en-US" smtClean="0"/>
              <a:t>.</a:t>
            </a:r>
          </a:p>
          <a:p>
            <a:pPr lvl="1">
              <a:lnSpc>
                <a:spcPct val="90000"/>
              </a:lnSpc>
              <a:defRPr/>
            </a:pPr>
            <a:r>
              <a:rPr lang="en-US" smtClean="0"/>
              <a:t>e.g., every professor works in </a:t>
            </a:r>
            <a:r>
              <a:rPr lang="en-US" i="1" smtClean="0"/>
              <a:t>at least</a:t>
            </a:r>
            <a:r>
              <a:rPr lang="en-US" smtClean="0"/>
              <a:t> one department</a:t>
            </a:r>
          </a:p>
        </p:txBody>
      </p:sp>
      <p:sp>
        <p:nvSpPr>
          <p:cNvPr id="22533" name="Rectangle 4"/>
          <p:cNvSpPr>
            <a:spLocks noChangeArrowheads="1"/>
          </p:cNvSpPr>
          <p:nvPr/>
        </p:nvSpPr>
        <p:spPr bwMode="auto">
          <a:xfrm>
            <a:off x="1066800" y="5867400"/>
            <a:ext cx="1752600" cy="533400"/>
          </a:xfrm>
          <a:prstGeom prst="rect">
            <a:avLst/>
          </a:prstGeom>
          <a:noFill/>
          <a:ln w="9525">
            <a:solidFill>
              <a:schemeClr val="tx1"/>
            </a:solidFill>
            <a:miter lim="800000"/>
            <a:headEnd/>
            <a:tailEnd/>
          </a:ln>
        </p:spPr>
        <p:txBody>
          <a:bodyPr wrap="none" anchor="ctr"/>
          <a:lstStyle/>
          <a:p>
            <a:endParaRPr lang="en-US"/>
          </a:p>
        </p:txBody>
      </p:sp>
      <p:sp>
        <p:nvSpPr>
          <p:cNvPr id="22534" name="Rectangle 5"/>
          <p:cNvSpPr>
            <a:spLocks noChangeArrowheads="1"/>
          </p:cNvSpPr>
          <p:nvPr/>
        </p:nvSpPr>
        <p:spPr bwMode="auto">
          <a:xfrm>
            <a:off x="6172200" y="5867400"/>
            <a:ext cx="1752600" cy="533400"/>
          </a:xfrm>
          <a:prstGeom prst="rect">
            <a:avLst/>
          </a:prstGeom>
          <a:noFill/>
          <a:ln w="9525">
            <a:solidFill>
              <a:schemeClr val="tx1"/>
            </a:solidFill>
            <a:miter lim="800000"/>
            <a:headEnd/>
            <a:tailEnd/>
          </a:ln>
        </p:spPr>
        <p:txBody>
          <a:bodyPr wrap="none" anchor="ctr"/>
          <a:lstStyle/>
          <a:p>
            <a:endParaRPr lang="en-US"/>
          </a:p>
        </p:txBody>
      </p:sp>
      <p:sp>
        <p:nvSpPr>
          <p:cNvPr id="30726" name="AutoShape 6"/>
          <p:cNvSpPr>
            <a:spLocks noChangeArrowheads="1"/>
          </p:cNvSpPr>
          <p:nvPr/>
        </p:nvSpPr>
        <p:spPr bwMode="auto">
          <a:xfrm>
            <a:off x="3517900" y="5810250"/>
            <a:ext cx="1976438" cy="685800"/>
          </a:xfrm>
          <a:prstGeom prst="diamond">
            <a:avLst/>
          </a:prstGeom>
          <a:noFill/>
          <a:ln w="9525">
            <a:solidFill>
              <a:schemeClr val="tx1"/>
            </a:solidFill>
            <a:miter lim="800000"/>
            <a:headEnd/>
            <a:tailEnd/>
          </a:ln>
          <a:effectLst/>
        </p:spPr>
        <p:txBody>
          <a:bodyPr wrap="none" anchor="ctr"/>
          <a:lstStyle/>
          <a:p>
            <a:pPr algn="ctr">
              <a:lnSpc>
                <a:spcPct val="100000"/>
              </a:lnSpc>
              <a:spcBef>
                <a:spcPct val="0"/>
              </a:spcBef>
              <a:buFontTx/>
              <a:buNone/>
              <a:defRPr/>
            </a:pPr>
            <a:r>
              <a:rPr lang="en-US">
                <a:effectLst>
                  <a:outerShdw blurRad="38100" dist="38100" dir="2700000" algn="tl">
                    <a:srgbClr val="C0C0C0"/>
                  </a:outerShdw>
                </a:effectLst>
                <a:latin typeface="Times New Roman" charset="0"/>
              </a:rPr>
              <a:t>WorksIn</a:t>
            </a:r>
          </a:p>
        </p:txBody>
      </p:sp>
      <p:sp>
        <p:nvSpPr>
          <p:cNvPr id="22536" name="Line 7"/>
          <p:cNvSpPr>
            <a:spLocks noChangeShapeType="1"/>
          </p:cNvSpPr>
          <p:nvPr/>
        </p:nvSpPr>
        <p:spPr bwMode="auto">
          <a:xfrm>
            <a:off x="5486400" y="6172200"/>
            <a:ext cx="685800" cy="0"/>
          </a:xfrm>
          <a:prstGeom prst="line">
            <a:avLst/>
          </a:prstGeom>
          <a:noFill/>
          <a:ln w="28575">
            <a:solidFill>
              <a:schemeClr val="tx1"/>
            </a:solidFill>
            <a:round/>
            <a:headEnd/>
            <a:tailEnd/>
          </a:ln>
        </p:spPr>
        <p:txBody>
          <a:bodyPr wrap="none" anchor="ctr"/>
          <a:lstStyle/>
          <a:p>
            <a:endParaRPr lang="en-US"/>
          </a:p>
        </p:txBody>
      </p:sp>
      <p:sp>
        <p:nvSpPr>
          <p:cNvPr id="22537" name="Line 8"/>
          <p:cNvSpPr>
            <a:spLocks noChangeShapeType="1"/>
          </p:cNvSpPr>
          <p:nvPr/>
        </p:nvSpPr>
        <p:spPr bwMode="auto">
          <a:xfrm flipH="1">
            <a:off x="2819400" y="6172200"/>
            <a:ext cx="685800" cy="0"/>
          </a:xfrm>
          <a:prstGeom prst="line">
            <a:avLst/>
          </a:prstGeom>
          <a:noFill/>
          <a:ln w="57150">
            <a:solidFill>
              <a:schemeClr val="tx1"/>
            </a:solidFill>
            <a:round/>
            <a:headEnd/>
            <a:tailEnd/>
          </a:ln>
        </p:spPr>
        <p:txBody>
          <a:bodyPr wrap="none" anchor="ctr"/>
          <a:lstStyle/>
          <a:p>
            <a:endParaRPr lang="en-US"/>
          </a:p>
        </p:txBody>
      </p:sp>
      <p:sp>
        <p:nvSpPr>
          <p:cNvPr id="30729" name="Text Box 9"/>
          <p:cNvSpPr txBox="1">
            <a:spLocks noChangeArrowheads="1"/>
          </p:cNvSpPr>
          <p:nvPr/>
        </p:nvSpPr>
        <p:spPr bwMode="auto">
          <a:xfrm>
            <a:off x="1295400" y="5943600"/>
            <a:ext cx="1336675"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Professor</a:t>
            </a:r>
          </a:p>
        </p:txBody>
      </p:sp>
      <p:sp>
        <p:nvSpPr>
          <p:cNvPr id="30731" name="Text Box 11"/>
          <p:cNvSpPr txBox="1">
            <a:spLocks noChangeArrowheads="1"/>
          </p:cNvSpPr>
          <p:nvPr/>
        </p:nvSpPr>
        <p:spPr bwMode="auto">
          <a:xfrm>
            <a:off x="6172200" y="5943600"/>
            <a:ext cx="1620838"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Department</a:t>
            </a:r>
          </a:p>
        </p:txBody>
      </p:sp>
      <p:sp>
        <p:nvSpPr>
          <p:cNvPr id="22540" name="AutoShape 12"/>
          <p:cNvSpPr>
            <a:spLocks noChangeArrowheads="1"/>
          </p:cNvSpPr>
          <p:nvPr/>
        </p:nvSpPr>
        <p:spPr bwMode="auto">
          <a:xfrm>
            <a:off x="3101975" y="4787900"/>
            <a:ext cx="2514600" cy="457200"/>
          </a:xfrm>
          <a:prstGeom prst="wedgeRoundRectCallout">
            <a:avLst>
              <a:gd name="adj1" fmla="val -50190"/>
              <a:gd name="adj2" fmla="val 221181"/>
              <a:gd name="adj3" fmla="val 16667"/>
            </a:avLst>
          </a:prstGeom>
          <a:noFill/>
          <a:ln w="9525">
            <a:solidFill>
              <a:schemeClr val="tx1"/>
            </a:solidFill>
            <a:prstDash val="dash"/>
            <a:miter lim="800000"/>
            <a:headEnd/>
            <a:tailEnd/>
          </a:ln>
        </p:spPr>
        <p:txBody>
          <a:bodyPr/>
          <a:lstStyle/>
          <a:p>
            <a:pPr algn="ctr">
              <a:buFontTx/>
              <a:buNone/>
            </a:pPr>
            <a:r>
              <a:rPr lang="en-US" sz="2000" i="1">
                <a:solidFill>
                  <a:schemeClr val="accent2"/>
                </a:solidFill>
              </a:rPr>
              <a:t>Reprsentation in E-R</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fld id="{C4EADF4F-23BC-46FB-90AE-151673417E67}" type="slidenum">
              <a:rPr lang="en-US" smtClean="0">
                <a:latin typeface="Times New Roman" pitchFamily="18" charset="0"/>
              </a:rPr>
              <a:pPr/>
              <a:t>24</a:t>
            </a:fld>
            <a:endParaRPr lang="en-US" smtClean="0">
              <a:latin typeface="Times New Roman" pitchFamily="18" charset="0"/>
            </a:endParaRPr>
          </a:p>
        </p:txBody>
      </p:sp>
      <p:sp>
        <p:nvSpPr>
          <p:cNvPr id="23555" name="Rectangle 2"/>
          <p:cNvSpPr>
            <a:spLocks noGrp="1" noChangeArrowheads="1"/>
          </p:cNvSpPr>
          <p:nvPr>
            <p:ph type="title"/>
          </p:nvPr>
        </p:nvSpPr>
        <p:spPr>
          <a:xfrm>
            <a:off x="685800" y="304800"/>
            <a:ext cx="7772400" cy="838200"/>
          </a:xfrm>
        </p:spPr>
        <p:txBody>
          <a:bodyPr/>
          <a:lstStyle/>
          <a:p>
            <a:r>
              <a:rPr lang="en-US" smtClean="0"/>
              <a:t>Participation </a:t>
            </a:r>
            <a:r>
              <a:rPr lang="en-US" i="1" smtClean="0"/>
              <a:t>and</a:t>
            </a:r>
            <a:r>
              <a:rPr lang="en-US" smtClean="0"/>
              <a:t> Key Constraint</a:t>
            </a:r>
          </a:p>
        </p:txBody>
      </p:sp>
      <p:sp>
        <p:nvSpPr>
          <p:cNvPr id="23556" name="Rectangle 3"/>
          <p:cNvSpPr>
            <a:spLocks noGrp="1" noChangeArrowheads="1"/>
          </p:cNvSpPr>
          <p:nvPr>
            <p:ph type="body" idx="1"/>
          </p:nvPr>
        </p:nvSpPr>
        <p:spPr>
          <a:xfrm>
            <a:off x="685800" y="1524000"/>
            <a:ext cx="7772400" cy="2514600"/>
          </a:xfrm>
        </p:spPr>
        <p:txBody>
          <a:bodyPr/>
          <a:lstStyle/>
          <a:p>
            <a:pPr>
              <a:lnSpc>
                <a:spcPct val="90000"/>
              </a:lnSpc>
            </a:pPr>
            <a:r>
              <a:rPr lang="en-US" smtClean="0"/>
              <a:t>If every entity participates in </a:t>
            </a:r>
            <a:r>
              <a:rPr lang="en-US" i="1" smtClean="0"/>
              <a:t>exactly</a:t>
            </a:r>
            <a:r>
              <a:rPr lang="en-US" smtClean="0"/>
              <a:t> one relationship, both a participation  and a key constraint hold:</a:t>
            </a:r>
          </a:p>
          <a:p>
            <a:pPr lvl="1">
              <a:lnSpc>
                <a:spcPct val="90000"/>
              </a:lnSpc>
            </a:pPr>
            <a:r>
              <a:rPr lang="en-US" smtClean="0"/>
              <a:t>e.g., every professor works in </a:t>
            </a:r>
            <a:r>
              <a:rPr lang="en-US" i="1" smtClean="0"/>
              <a:t>exactly one</a:t>
            </a:r>
            <a:r>
              <a:rPr lang="en-US" smtClean="0"/>
              <a:t> department</a:t>
            </a:r>
          </a:p>
        </p:txBody>
      </p:sp>
      <p:sp>
        <p:nvSpPr>
          <p:cNvPr id="23557" name="Rectangle 4"/>
          <p:cNvSpPr>
            <a:spLocks noChangeArrowheads="1"/>
          </p:cNvSpPr>
          <p:nvPr/>
        </p:nvSpPr>
        <p:spPr bwMode="auto">
          <a:xfrm>
            <a:off x="1066800" y="5105400"/>
            <a:ext cx="1752600" cy="533400"/>
          </a:xfrm>
          <a:prstGeom prst="rect">
            <a:avLst/>
          </a:prstGeom>
          <a:noFill/>
          <a:ln w="9525">
            <a:solidFill>
              <a:schemeClr val="tx1"/>
            </a:solidFill>
            <a:miter lim="800000"/>
            <a:headEnd/>
            <a:tailEnd/>
          </a:ln>
        </p:spPr>
        <p:txBody>
          <a:bodyPr wrap="none" anchor="ctr"/>
          <a:lstStyle/>
          <a:p>
            <a:endParaRPr lang="en-US"/>
          </a:p>
        </p:txBody>
      </p:sp>
      <p:sp>
        <p:nvSpPr>
          <p:cNvPr id="23558" name="Rectangle 5"/>
          <p:cNvSpPr>
            <a:spLocks noChangeArrowheads="1"/>
          </p:cNvSpPr>
          <p:nvPr/>
        </p:nvSpPr>
        <p:spPr bwMode="auto">
          <a:xfrm>
            <a:off x="6172200" y="5105400"/>
            <a:ext cx="1752600" cy="533400"/>
          </a:xfrm>
          <a:prstGeom prst="rect">
            <a:avLst/>
          </a:prstGeom>
          <a:noFill/>
          <a:ln w="9525">
            <a:solidFill>
              <a:schemeClr val="tx1"/>
            </a:solidFill>
            <a:miter lim="800000"/>
            <a:headEnd/>
            <a:tailEnd/>
          </a:ln>
        </p:spPr>
        <p:txBody>
          <a:bodyPr wrap="none" anchor="ctr"/>
          <a:lstStyle/>
          <a:p>
            <a:endParaRPr lang="en-US"/>
          </a:p>
        </p:txBody>
      </p:sp>
      <p:sp>
        <p:nvSpPr>
          <p:cNvPr id="41990" name="AutoShape 6"/>
          <p:cNvSpPr>
            <a:spLocks noChangeArrowheads="1"/>
          </p:cNvSpPr>
          <p:nvPr/>
        </p:nvSpPr>
        <p:spPr bwMode="auto">
          <a:xfrm>
            <a:off x="3505200" y="4983163"/>
            <a:ext cx="1976438" cy="685800"/>
          </a:xfrm>
          <a:prstGeom prst="diamond">
            <a:avLst/>
          </a:prstGeom>
          <a:noFill/>
          <a:ln w="9525">
            <a:solidFill>
              <a:schemeClr val="tx1"/>
            </a:solidFill>
            <a:miter lim="800000"/>
            <a:headEnd/>
            <a:tailEnd/>
          </a:ln>
          <a:effectLst/>
        </p:spPr>
        <p:txBody>
          <a:bodyPr wrap="none" anchor="ctr"/>
          <a:lstStyle/>
          <a:p>
            <a:pPr algn="ctr">
              <a:lnSpc>
                <a:spcPct val="100000"/>
              </a:lnSpc>
              <a:spcBef>
                <a:spcPct val="0"/>
              </a:spcBef>
              <a:buFontTx/>
              <a:buNone/>
              <a:defRPr/>
            </a:pPr>
            <a:r>
              <a:rPr lang="en-US">
                <a:effectLst>
                  <a:outerShdw blurRad="38100" dist="38100" dir="2700000" algn="tl">
                    <a:srgbClr val="C0C0C0"/>
                  </a:outerShdw>
                </a:effectLst>
                <a:latin typeface="Times New Roman" charset="0"/>
              </a:rPr>
              <a:t>WorksIn</a:t>
            </a:r>
          </a:p>
        </p:txBody>
      </p:sp>
      <p:sp>
        <p:nvSpPr>
          <p:cNvPr id="23560" name="Line 7"/>
          <p:cNvSpPr>
            <a:spLocks noChangeShapeType="1"/>
          </p:cNvSpPr>
          <p:nvPr/>
        </p:nvSpPr>
        <p:spPr bwMode="auto">
          <a:xfrm>
            <a:off x="5486400" y="5334000"/>
            <a:ext cx="685800" cy="0"/>
          </a:xfrm>
          <a:prstGeom prst="line">
            <a:avLst/>
          </a:prstGeom>
          <a:noFill/>
          <a:ln w="28575">
            <a:solidFill>
              <a:schemeClr val="tx1"/>
            </a:solidFill>
            <a:round/>
            <a:headEnd/>
            <a:tailEnd/>
          </a:ln>
        </p:spPr>
        <p:txBody>
          <a:bodyPr wrap="none" anchor="ctr"/>
          <a:lstStyle/>
          <a:p>
            <a:endParaRPr lang="en-US"/>
          </a:p>
        </p:txBody>
      </p:sp>
      <p:sp>
        <p:nvSpPr>
          <p:cNvPr id="41993" name="Text Box 9"/>
          <p:cNvSpPr txBox="1">
            <a:spLocks noChangeArrowheads="1"/>
          </p:cNvSpPr>
          <p:nvPr/>
        </p:nvSpPr>
        <p:spPr bwMode="auto">
          <a:xfrm>
            <a:off x="1295400" y="5113338"/>
            <a:ext cx="1336675"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Professor</a:t>
            </a:r>
          </a:p>
        </p:txBody>
      </p:sp>
      <p:sp>
        <p:nvSpPr>
          <p:cNvPr id="41994" name="Text Box 10"/>
          <p:cNvSpPr txBox="1">
            <a:spLocks noChangeArrowheads="1"/>
          </p:cNvSpPr>
          <p:nvPr/>
        </p:nvSpPr>
        <p:spPr bwMode="auto">
          <a:xfrm>
            <a:off x="6248400" y="5181600"/>
            <a:ext cx="1620838"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Department</a:t>
            </a:r>
          </a:p>
        </p:txBody>
      </p:sp>
      <p:sp>
        <p:nvSpPr>
          <p:cNvPr id="23563" name="Line 11"/>
          <p:cNvSpPr>
            <a:spLocks noChangeShapeType="1"/>
          </p:cNvSpPr>
          <p:nvPr/>
        </p:nvSpPr>
        <p:spPr bwMode="auto">
          <a:xfrm>
            <a:off x="2819400" y="5329238"/>
            <a:ext cx="685800" cy="0"/>
          </a:xfrm>
          <a:prstGeom prst="line">
            <a:avLst/>
          </a:prstGeom>
          <a:noFill/>
          <a:ln w="38100">
            <a:solidFill>
              <a:schemeClr val="tx1"/>
            </a:solidFill>
            <a:round/>
            <a:headEnd/>
            <a:tailEnd type="triangle" w="med" len="med"/>
          </a:ln>
        </p:spPr>
        <p:txBody>
          <a:bodyPr wrap="none" anchor="ctr"/>
          <a:lstStyle/>
          <a:p>
            <a:endParaRPr lang="en-US"/>
          </a:p>
        </p:txBody>
      </p:sp>
      <p:sp>
        <p:nvSpPr>
          <p:cNvPr id="23564" name="AutoShape 12"/>
          <p:cNvSpPr>
            <a:spLocks noChangeArrowheads="1"/>
          </p:cNvSpPr>
          <p:nvPr/>
        </p:nvSpPr>
        <p:spPr bwMode="auto">
          <a:xfrm>
            <a:off x="3941763" y="3716338"/>
            <a:ext cx="3729037" cy="533400"/>
          </a:xfrm>
          <a:prstGeom prst="wedgeRoundRectCallout">
            <a:avLst>
              <a:gd name="adj1" fmla="val -69838"/>
              <a:gd name="adj2" fmla="val 227977"/>
              <a:gd name="adj3" fmla="val 16667"/>
            </a:avLst>
          </a:prstGeom>
          <a:noFill/>
          <a:ln w="9525">
            <a:solidFill>
              <a:schemeClr val="tx1"/>
            </a:solidFill>
            <a:prstDash val="dash"/>
            <a:miter lim="800000"/>
            <a:headEnd/>
            <a:tailEnd/>
          </a:ln>
        </p:spPr>
        <p:txBody>
          <a:bodyPr/>
          <a:lstStyle/>
          <a:p>
            <a:pPr algn="ctr">
              <a:buFontTx/>
              <a:buNone/>
            </a:pPr>
            <a:r>
              <a:rPr lang="en-US" sz="2000" i="1">
                <a:solidFill>
                  <a:schemeClr val="accent2"/>
                </a:solidFill>
              </a:rPr>
              <a:t>E-R representation: thick line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fld id="{2238B637-11F2-4EB2-B134-319D707F6D6F}" type="slidenum">
              <a:rPr lang="en-US" smtClean="0">
                <a:latin typeface="Times New Roman" pitchFamily="18" charset="0"/>
              </a:rPr>
              <a:pPr/>
              <a:t>25</a:t>
            </a:fld>
            <a:endParaRPr lang="en-US" smtClean="0">
              <a:latin typeface="Times New Roman" pitchFamily="18" charset="0"/>
            </a:endParaRPr>
          </a:p>
        </p:txBody>
      </p:sp>
      <p:sp>
        <p:nvSpPr>
          <p:cNvPr id="18435" name="Rectangle 3"/>
          <p:cNvSpPr>
            <a:spLocks noGrp="1" noChangeArrowheads="1"/>
          </p:cNvSpPr>
          <p:nvPr>
            <p:ph type="body" idx="1"/>
          </p:nvPr>
        </p:nvSpPr>
        <p:spPr>
          <a:xfrm>
            <a:off x="442913" y="1219200"/>
            <a:ext cx="8307387" cy="5410200"/>
          </a:xfrm>
        </p:spPr>
        <p:txBody>
          <a:bodyPr/>
          <a:lstStyle/>
          <a:p>
            <a:pPr>
              <a:defRPr/>
            </a:pPr>
            <a:r>
              <a:rPr lang="en-US" sz="2800" smtClean="0"/>
              <a:t>An entity type corresponds to a relation</a:t>
            </a:r>
          </a:p>
          <a:p>
            <a:pPr>
              <a:defRPr/>
            </a:pPr>
            <a:r>
              <a:rPr lang="en-US" sz="2800" smtClean="0"/>
              <a:t>Relation’s attributes = entity type’s attributes </a:t>
            </a:r>
          </a:p>
          <a:p>
            <a:pPr lvl="1">
              <a:defRPr/>
            </a:pPr>
            <a:r>
              <a:rPr lang="en-US" sz="2400" i="1" smtClean="0"/>
              <a:t>Problem</a:t>
            </a:r>
            <a:r>
              <a:rPr lang="en-US" sz="2400" smtClean="0"/>
              <a:t>: entity type can have set valued attributes, e.g.,       </a:t>
            </a:r>
          </a:p>
          <a:p>
            <a:pPr lvl="1">
              <a:buFontTx/>
              <a:buNone/>
              <a:defRPr/>
            </a:pPr>
            <a:r>
              <a:rPr lang="en-US" sz="2400" smtClean="0">
                <a:effectLst>
                  <a:outerShdw blurRad="38100" dist="38100" dir="2700000" algn="tl">
                    <a:srgbClr val="C0C0C0"/>
                  </a:outerShdw>
                </a:effectLst>
              </a:rPr>
              <a:t>          Person</a:t>
            </a:r>
            <a:r>
              <a:rPr lang="en-US" sz="2400" smtClean="0"/>
              <a:t>:   </a:t>
            </a:r>
            <a:r>
              <a:rPr lang="en-US" sz="2400" i="1" smtClean="0"/>
              <a:t>Id</a:t>
            </a:r>
            <a:r>
              <a:rPr lang="en-US" sz="2400" smtClean="0"/>
              <a:t>, </a:t>
            </a:r>
            <a:r>
              <a:rPr lang="en-US" sz="2400" i="1" smtClean="0"/>
              <a:t>Name</a:t>
            </a:r>
            <a:r>
              <a:rPr lang="en-US" sz="2400" smtClean="0"/>
              <a:t>, </a:t>
            </a:r>
            <a:r>
              <a:rPr lang="en-US" sz="2400" i="1" smtClean="0"/>
              <a:t>Address</a:t>
            </a:r>
            <a:r>
              <a:rPr lang="en-US" sz="2400" smtClean="0"/>
              <a:t>, </a:t>
            </a:r>
            <a:r>
              <a:rPr lang="en-US" sz="2400" i="1" smtClean="0"/>
              <a:t>Hobbies</a:t>
            </a:r>
            <a:r>
              <a:rPr lang="en-US" sz="2400" smtClean="0"/>
              <a:t> </a:t>
            </a:r>
          </a:p>
          <a:p>
            <a:pPr lvl="1">
              <a:defRPr/>
            </a:pPr>
            <a:r>
              <a:rPr lang="en-US" sz="2400" i="1" smtClean="0"/>
              <a:t>Solution</a:t>
            </a:r>
            <a:r>
              <a:rPr lang="en-US" sz="2400" smtClean="0"/>
              <a:t>: Use several rows to represent a single entity</a:t>
            </a:r>
          </a:p>
          <a:p>
            <a:pPr lvl="2">
              <a:defRPr/>
            </a:pPr>
            <a:r>
              <a:rPr lang="en-US" sz="2000" smtClean="0"/>
              <a:t>(111111, John, 123 Main St, stamps)</a:t>
            </a:r>
          </a:p>
          <a:p>
            <a:pPr lvl="2">
              <a:defRPr/>
            </a:pPr>
            <a:r>
              <a:rPr lang="en-US" sz="2000" smtClean="0"/>
              <a:t>(111111, John, 123 Main St, coins)</a:t>
            </a:r>
          </a:p>
          <a:p>
            <a:pPr lvl="1">
              <a:defRPr/>
            </a:pPr>
            <a:r>
              <a:rPr lang="en-US" sz="2400" smtClean="0"/>
              <a:t>Problems with this solution:</a:t>
            </a:r>
          </a:p>
          <a:p>
            <a:pPr lvl="2">
              <a:defRPr/>
            </a:pPr>
            <a:r>
              <a:rPr lang="en-US" sz="2000" smtClean="0"/>
              <a:t>Redundancy</a:t>
            </a:r>
          </a:p>
          <a:p>
            <a:pPr lvl="2">
              <a:defRPr/>
            </a:pPr>
            <a:r>
              <a:rPr lang="en-US" sz="2000" smtClean="0"/>
              <a:t>Key of entity type (Id) not key of relation</a:t>
            </a:r>
          </a:p>
          <a:p>
            <a:pPr lvl="2">
              <a:defRPr/>
            </a:pPr>
            <a:r>
              <a:rPr lang="en-US" sz="2000" smtClean="0"/>
              <a:t>Hence, the resulting relation must be further transformed (Chapter 6)</a:t>
            </a:r>
          </a:p>
        </p:txBody>
      </p:sp>
      <p:sp>
        <p:nvSpPr>
          <p:cNvPr id="24580" name="Rectangle 2"/>
          <p:cNvSpPr>
            <a:spLocks noGrp="1" noChangeArrowheads="1"/>
          </p:cNvSpPr>
          <p:nvPr>
            <p:ph type="title"/>
          </p:nvPr>
        </p:nvSpPr>
        <p:spPr>
          <a:xfrm>
            <a:off x="685800" y="228600"/>
            <a:ext cx="7772400" cy="914400"/>
          </a:xfrm>
        </p:spPr>
        <p:txBody>
          <a:bodyPr/>
          <a:lstStyle/>
          <a:p>
            <a:pPr>
              <a:lnSpc>
                <a:spcPct val="80000"/>
              </a:lnSpc>
            </a:pPr>
            <a:r>
              <a:rPr lang="en-US" sz="3600" smtClean="0"/>
              <a:t>Representation of Entity Types in the Relational Model</a:t>
            </a:r>
          </a:p>
        </p:txBody>
      </p:sp>
      <p:sp>
        <p:nvSpPr>
          <p:cNvPr id="24581" name="Freeform 4"/>
          <p:cNvSpPr>
            <a:spLocks/>
          </p:cNvSpPr>
          <p:nvPr/>
        </p:nvSpPr>
        <p:spPr bwMode="auto">
          <a:xfrm>
            <a:off x="5394325" y="3541713"/>
            <a:ext cx="1139825" cy="944562"/>
          </a:xfrm>
          <a:custGeom>
            <a:avLst/>
            <a:gdLst>
              <a:gd name="T0" fmla="*/ 2147483647 w 718"/>
              <a:gd name="T1" fmla="*/ 0 h 595"/>
              <a:gd name="T2" fmla="*/ 2147483647 w 718"/>
              <a:gd name="T3" fmla="*/ 2147483647 h 595"/>
              <a:gd name="T4" fmla="*/ 2147483647 w 718"/>
              <a:gd name="T5" fmla="*/ 2147483647 h 595"/>
              <a:gd name="T6" fmla="*/ 0 w 718"/>
              <a:gd name="T7" fmla="*/ 2147483647 h 595"/>
              <a:gd name="T8" fmla="*/ 2147483647 w 718"/>
              <a:gd name="T9" fmla="*/ 2147483647 h 595"/>
              <a:gd name="T10" fmla="*/ 2147483647 w 718"/>
              <a:gd name="T11" fmla="*/ 2147483647 h 595"/>
              <a:gd name="T12" fmla="*/ 2147483647 w 718"/>
              <a:gd name="T13" fmla="*/ 2147483647 h 595"/>
              <a:gd name="T14" fmla="*/ 2147483647 w 718"/>
              <a:gd name="T15" fmla="*/ 2147483647 h 595"/>
              <a:gd name="T16" fmla="*/ 2147483647 w 718"/>
              <a:gd name="T17" fmla="*/ 2147483647 h 595"/>
              <a:gd name="T18" fmla="*/ 2147483647 w 718"/>
              <a:gd name="T19" fmla="*/ 2147483647 h 595"/>
              <a:gd name="T20" fmla="*/ 2147483647 w 718"/>
              <a:gd name="T21" fmla="*/ 2147483647 h 595"/>
              <a:gd name="T22" fmla="*/ 2147483647 w 718"/>
              <a:gd name="T23" fmla="*/ 2147483647 h 595"/>
              <a:gd name="T24" fmla="*/ 2147483647 w 718"/>
              <a:gd name="T25" fmla="*/ 2147483647 h 5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18"/>
              <a:gd name="T40" fmla="*/ 0 h 595"/>
              <a:gd name="T41" fmla="*/ 718 w 718"/>
              <a:gd name="T42" fmla="*/ 595 h 59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18" h="595">
                <a:moveTo>
                  <a:pt x="481" y="0"/>
                </a:moveTo>
                <a:cubicBezTo>
                  <a:pt x="340" y="4"/>
                  <a:pt x="286" y="0"/>
                  <a:pt x="175" y="22"/>
                </a:cubicBezTo>
                <a:cubicBezTo>
                  <a:pt x="148" y="35"/>
                  <a:pt x="121" y="45"/>
                  <a:pt x="94" y="58"/>
                </a:cubicBezTo>
                <a:cubicBezTo>
                  <a:pt x="44" y="109"/>
                  <a:pt x="14" y="147"/>
                  <a:pt x="0" y="219"/>
                </a:cubicBezTo>
                <a:cubicBezTo>
                  <a:pt x="2" y="297"/>
                  <a:pt x="3" y="374"/>
                  <a:pt x="7" y="452"/>
                </a:cubicBezTo>
                <a:cubicBezTo>
                  <a:pt x="7" y="456"/>
                  <a:pt x="17" y="497"/>
                  <a:pt x="22" y="503"/>
                </a:cubicBezTo>
                <a:cubicBezTo>
                  <a:pt x="53" y="542"/>
                  <a:pt x="127" y="574"/>
                  <a:pt x="175" y="583"/>
                </a:cubicBezTo>
                <a:cubicBezTo>
                  <a:pt x="303" y="580"/>
                  <a:pt x="461" y="595"/>
                  <a:pt x="583" y="532"/>
                </a:cubicBezTo>
                <a:cubicBezTo>
                  <a:pt x="588" y="525"/>
                  <a:pt x="592" y="516"/>
                  <a:pt x="598" y="510"/>
                </a:cubicBezTo>
                <a:cubicBezTo>
                  <a:pt x="604" y="504"/>
                  <a:pt x="614" y="503"/>
                  <a:pt x="619" y="496"/>
                </a:cubicBezTo>
                <a:cubicBezTo>
                  <a:pt x="624" y="490"/>
                  <a:pt x="623" y="481"/>
                  <a:pt x="627" y="474"/>
                </a:cubicBezTo>
                <a:cubicBezTo>
                  <a:pt x="636" y="459"/>
                  <a:pt x="656" y="430"/>
                  <a:pt x="656" y="430"/>
                </a:cubicBezTo>
                <a:cubicBezTo>
                  <a:pt x="707" y="269"/>
                  <a:pt x="718" y="37"/>
                  <a:pt x="517" y="37"/>
                </a:cubicBezTo>
              </a:path>
            </a:pathLst>
          </a:custGeom>
          <a:noFill/>
          <a:ln w="9525" cap="flat" cmpd="sng">
            <a:noFill/>
            <a:prstDash val="solid"/>
            <a:round/>
            <a:headEnd/>
            <a:tailEnd/>
          </a:ln>
        </p:spPr>
        <p:txBody>
          <a:bodyPr/>
          <a:lstStyle/>
          <a:p>
            <a:endParaRPr lang="en-US"/>
          </a:p>
        </p:txBody>
      </p:sp>
      <p:sp>
        <p:nvSpPr>
          <p:cNvPr id="24582" name="Freeform 5"/>
          <p:cNvSpPr>
            <a:spLocks/>
          </p:cNvSpPr>
          <p:nvPr/>
        </p:nvSpPr>
        <p:spPr bwMode="auto">
          <a:xfrm>
            <a:off x="5138738" y="3506788"/>
            <a:ext cx="1296987" cy="996950"/>
          </a:xfrm>
          <a:custGeom>
            <a:avLst/>
            <a:gdLst>
              <a:gd name="T0" fmla="*/ 2147483647 w 817"/>
              <a:gd name="T1" fmla="*/ 0 h 628"/>
              <a:gd name="T2" fmla="*/ 2147483647 w 817"/>
              <a:gd name="T3" fmla="*/ 2147483647 h 628"/>
              <a:gd name="T4" fmla="*/ 2147483647 w 817"/>
              <a:gd name="T5" fmla="*/ 2147483647 h 628"/>
              <a:gd name="T6" fmla="*/ 2147483647 w 817"/>
              <a:gd name="T7" fmla="*/ 2147483647 h 628"/>
              <a:gd name="T8" fmla="*/ 2147483647 w 817"/>
              <a:gd name="T9" fmla="*/ 2147483647 h 628"/>
              <a:gd name="T10" fmla="*/ 2147483647 w 817"/>
              <a:gd name="T11" fmla="*/ 2147483647 h 628"/>
              <a:gd name="T12" fmla="*/ 0 w 817"/>
              <a:gd name="T13" fmla="*/ 2147483647 h 628"/>
              <a:gd name="T14" fmla="*/ 2147483647 w 817"/>
              <a:gd name="T15" fmla="*/ 2147483647 h 628"/>
              <a:gd name="T16" fmla="*/ 2147483647 w 817"/>
              <a:gd name="T17" fmla="*/ 2147483647 h 628"/>
              <a:gd name="T18" fmla="*/ 2147483647 w 817"/>
              <a:gd name="T19" fmla="*/ 2147483647 h 628"/>
              <a:gd name="T20" fmla="*/ 2147483647 w 817"/>
              <a:gd name="T21" fmla="*/ 2147483647 h 628"/>
              <a:gd name="T22" fmla="*/ 2147483647 w 817"/>
              <a:gd name="T23" fmla="*/ 2147483647 h 628"/>
              <a:gd name="T24" fmla="*/ 2147483647 w 817"/>
              <a:gd name="T25" fmla="*/ 2147483647 h 628"/>
              <a:gd name="T26" fmla="*/ 2147483647 w 817"/>
              <a:gd name="T27" fmla="*/ 2147483647 h 628"/>
              <a:gd name="T28" fmla="*/ 2147483647 w 817"/>
              <a:gd name="T29" fmla="*/ 0 h 6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17"/>
              <a:gd name="T46" fmla="*/ 0 h 628"/>
              <a:gd name="T47" fmla="*/ 817 w 817"/>
              <a:gd name="T48" fmla="*/ 628 h 6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17" h="628">
                <a:moveTo>
                  <a:pt x="445" y="0"/>
                </a:moveTo>
                <a:cubicBezTo>
                  <a:pt x="406" y="3"/>
                  <a:pt x="367" y="3"/>
                  <a:pt x="328" y="8"/>
                </a:cubicBezTo>
                <a:cubicBezTo>
                  <a:pt x="290" y="13"/>
                  <a:pt x="241" y="34"/>
                  <a:pt x="204" y="44"/>
                </a:cubicBezTo>
                <a:cubicBezTo>
                  <a:pt x="162" y="55"/>
                  <a:pt x="149" y="62"/>
                  <a:pt x="110" y="88"/>
                </a:cubicBezTo>
                <a:cubicBezTo>
                  <a:pt x="103" y="93"/>
                  <a:pt x="88" y="102"/>
                  <a:pt x="88" y="102"/>
                </a:cubicBezTo>
                <a:cubicBezTo>
                  <a:pt x="54" y="153"/>
                  <a:pt x="74" y="136"/>
                  <a:pt x="37" y="161"/>
                </a:cubicBezTo>
                <a:cubicBezTo>
                  <a:pt x="25" y="194"/>
                  <a:pt x="9" y="221"/>
                  <a:pt x="0" y="255"/>
                </a:cubicBezTo>
                <a:cubicBezTo>
                  <a:pt x="3" y="306"/>
                  <a:pt x="4" y="358"/>
                  <a:pt x="8" y="409"/>
                </a:cubicBezTo>
                <a:cubicBezTo>
                  <a:pt x="11" y="444"/>
                  <a:pt x="23" y="512"/>
                  <a:pt x="51" y="540"/>
                </a:cubicBezTo>
                <a:cubicBezTo>
                  <a:pt x="82" y="571"/>
                  <a:pt x="199" y="592"/>
                  <a:pt x="241" y="598"/>
                </a:cubicBezTo>
                <a:cubicBezTo>
                  <a:pt x="401" y="594"/>
                  <a:pt x="649" y="628"/>
                  <a:pt x="766" y="474"/>
                </a:cubicBezTo>
                <a:cubicBezTo>
                  <a:pt x="790" y="351"/>
                  <a:pt x="817" y="174"/>
                  <a:pt x="700" y="95"/>
                </a:cubicBezTo>
                <a:cubicBezTo>
                  <a:pt x="674" y="55"/>
                  <a:pt x="701" y="86"/>
                  <a:pt x="664" y="66"/>
                </a:cubicBezTo>
                <a:cubicBezTo>
                  <a:pt x="633" y="49"/>
                  <a:pt x="612" y="27"/>
                  <a:pt x="576" y="22"/>
                </a:cubicBezTo>
                <a:cubicBezTo>
                  <a:pt x="447" y="4"/>
                  <a:pt x="542" y="29"/>
                  <a:pt x="445" y="0"/>
                </a:cubicBezTo>
                <a:close/>
              </a:path>
            </a:pathLst>
          </a:custGeom>
          <a:noFill/>
          <a:ln w="9525" cap="flat" cmpd="sng">
            <a:noFill/>
            <a:prstDash val="solid"/>
            <a:round/>
            <a:headEnd/>
            <a:tailEnd/>
          </a:ln>
        </p:spPr>
        <p:txBody>
          <a:bodyPr/>
          <a:lstStyle/>
          <a:p>
            <a:endParaRPr lang="en-US"/>
          </a:p>
        </p:txBody>
      </p:sp>
      <p:sp>
        <p:nvSpPr>
          <p:cNvPr id="24583" name="Freeform 6"/>
          <p:cNvSpPr>
            <a:spLocks/>
          </p:cNvSpPr>
          <p:nvPr/>
        </p:nvSpPr>
        <p:spPr bwMode="auto">
          <a:xfrm>
            <a:off x="4578350" y="3506788"/>
            <a:ext cx="806450" cy="879475"/>
          </a:xfrm>
          <a:custGeom>
            <a:avLst/>
            <a:gdLst>
              <a:gd name="T0" fmla="*/ 2147483647 w 661"/>
              <a:gd name="T1" fmla="*/ 2147483647 h 663"/>
              <a:gd name="T2" fmla="*/ 2147483647 w 661"/>
              <a:gd name="T3" fmla="*/ 2147483647 h 663"/>
              <a:gd name="T4" fmla="*/ 2147483647 w 661"/>
              <a:gd name="T5" fmla="*/ 2147483647 h 663"/>
              <a:gd name="T6" fmla="*/ 2147483647 w 661"/>
              <a:gd name="T7" fmla="*/ 2147483647 h 663"/>
              <a:gd name="T8" fmla="*/ 2147483647 w 661"/>
              <a:gd name="T9" fmla="*/ 2147483647 h 663"/>
              <a:gd name="T10" fmla="*/ 2147483647 w 661"/>
              <a:gd name="T11" fmla="*/ 2147483647 h 663"/>
              <a:gd name="T12" fmla="*/ 2147483647 w 661"/>
              <a:gd name="T13" fmla="*/ 2147483647 h 663"/>
              <a:gd name="T14" fmla="*/ 2147483647 w 661"/>
              <a:gd name="T15" fmla="*/ 2147483647 h 663"/>
              <a:gd name="T16" fmla="*/ 2147483647 w 661"/>
              <a:gd name="T17" fmla="*/ 2147483647 h 663"/>
              <a:gd name="T18" fmla="*/ 2147483647 w 661"/>
              <a:gd name="T19" fmla="*/ 2147483647 h 663"/>
              <a:gd name="T20" fmla="*/ 2147483647 w 661"/>
              <a:gd name="T21" fmla="*/ 2147483647 h 663"/>
              <a:gd name="T22" fmla="*/ 2147483647 w 661"/>
              <a:gd name="T23" fmla="*/ 2147483647 h 663"/>
              <a:gd name="T24" fmla="*/ 2147483647 w 661"/>
              <a:gd name="T25" fmla="*/ 2147483647 h 6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61"/>
              <a:gd name="T40" fmla="*/ 0 h 663"/>
              <a:gd name="T41" fmla="*/ 661 w 661"/>
              <a:gd name="T42" fmla="*/ 663 h 66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61" h="663">
                <a:moveTo>
                  <a:pt x="623" y="65"/>
                </a:moveTo>
                <a:cubicBezTo>
                  <a:pt x="560" y="25"/>
                  <a:pt x="500" y="21"/>
                  <a:pt x="426" y="14"/>
                </a:cubicBezTo>
                <a:cubicBezTo>
                  <a:pt x="382" y="16"/>
                  <a:pt x="193" y="0"/>
                  <a:pt x="127" y="58"/>
                </a:cubicBezTo>
                <a:cubicBezTo>
                  <a:pt x="94" y="87"/>
                  <a:pt x="77" y="116"/>
                  <a:pt x="47" y="146"/>
                </a:cubicBezTo>
                <a:cubicBezTo>
                  <a:pt x="32" y="191"/>
                  <a:pt x="27" y="237"/>
                  <a:pt x="18" y="284"/>
                </a:cubicBezTo>
                <a:cubicBezTo>
                  <a:pt x="22" y="402"/>
                  <a:pt x="0" y="485"/>
                  <a:pt x="62" y="576"/>
                </a:cubicBezTo>
                <a:cubicBezTo>
                  <a:pt x="75" y="618"/>
                  <a:pt x="113" y="640"/>
                  <a:pt x="149" y="663"/>
                </a:cubicBezTo>
                <a:cubicBezTo>
                  <a:pt x="215" y="661"/>
                  <a:pt x="281" y="663"/>
                  <a:pt x="346" y="656"/>
                </a:cubicBezTo>
                <a:cubicBezTo>
                  <a:pt x="383" y="652"/>
                  <a:pt x="418" y="633"/>
                  <a:pt x="455" y="627"/>
                </a:cubicBezTo>
                <a:cubicBezTo>
                  <a:pt x="572" y="580"/>
                  <a:pt x="639" y="497"/>
                  <a:pt x="659" y="372"/>
                </a:cubicBezTo>
                <a:cubicBezTo>
                  <a:pt x="657" y="277"/>
                  <a:pt x="661" y="182"/>
                  <a:pt x="652" y="87"/>
                </a:cubicBezTo>
                <a:cubicBezTo>
                  <a:pt x="651" y="79"/>
                  <a:pt x="636" y="85"/>
                  <a:pt x="630" y="80"/>
                </a:cubicBezTo>
                <a:cubicBezTo>
                  <a:pt x="626" y="77"/>
                  <a:pt x="625" y="70"/>
                  <a:pt x="623" y="65"/>
                </a:cubicBezTo>
                <a:close/>
              </a:path>
            </a:pathLst>
          </a:custGeom>
          <a:noFill/>
          <a:ln w="9525" cap="flat" cmpd="sng">
            <a:solidFill>
              <a:schemeClr val="accent2"/>
            </a:solidFill>
            <a:prstDash val="dash"/>
            <a:round/>
            <a:headEnd/>
            <a:tailEnd/>
          </a:ln>
        </p:spPr>
        <p:txBody>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p>
            <a:fld id="{10AA645A-242C-4440-9229-A5131C745FF2}" type="slidenum">
              <a:rPr lang="en-US" smtClean="0">
                <a:latin typeface="Times New Roman" pitchFamily="18" charset="0"/>
              </a:rPr>
              <a:pPr/>
              <a:t>26</a:t>
            </a:fld>
            <a:endParaRPr lang="en-US" smtClean="0">
              <a:latin typeface="Times New Roman" pitchFamily="18" charset="0"/>
            </a:endParaRPr>
          </a:p>
        </p:txBody>
      </p:sp>
      <p:sp>
        <p:nvSpPr>
          <p:cNvPr id="25603" name="Rectangle 2"/>
          <p:cNvSpPr>
            <a:spLocks noGrp="1" noChangeArrowheads="1"/>
          </p:cNvSpPr>
          <p:nvPr>
            <p:ph type="title"/>
          </p:nvPr>
        </p:nvSpPr>
        <p:spPr>
          <a:xfrm>
            <a:off x="685800" y="228600"/>
            <a:ext cx="7772400" cy="822325"/>
          </a:xfrm>
        </p:spPr>
        <p:txBody>
          <a:bodyPr/>
          <a:lstStyle/>
          <a:p>
            <a:pPr>
              <a:lnSpc>
                <a:spcPct val="70000"/>
              </a:lnSpc>
            </a:pPr>
            <a:r>
              <a:rPr lang="en-US" sz="3200" smtClean="0"/>
              <a:t>Representation of Relationship Types in the Relational Model</a:t>
            </a:r>
          </a:p>
        </p:txBody>
      </p:sp>
      <p:sp>
        <p:nvSpPr>
          <p:cNvPr id="17411" name="Rectangle 3"/>
          <p:cNvSpPr>
            <a:spLocks noGrp="1" noChangeArrowheads="1"/>
          </p:cNvSpPr>
          <p:nvPr>
            <p:ph type="body" idx="1"/>
          </p:nvPr>
        </p:nvSpPr>
        <p:spPr>
          <a:xfrm>
            <a:off x="242888" y="1206500"/>
            <a:ext cx="8610600" cy="5259388"/>
          </a:xfrm>
        </p:spPr>
        <p:txBody>
          <a:bodyPr/>
          <a:lstStyle/>
          <a:p>
            <a:pPr>
              <a:lnSpc>
                <a:spcPct val="90000"/>
              </a:lnSpc>
              <a:tabLst>
                <a:tab pos="8745538" algn="l"/>
                <a:tab pos="8802688" algn="l"/>
                <a:tab pos="8861425" algn="l"/>
              </a:tabLst>
              <a:defRPr/>
            </a:pPr>
            <a:r>
              <a:rPr lang="en-US" sz="2000" smtClean="0"/>
              <a:t>Typically, a relationship becomes a relation in the relational model</a:t>
            </a:r>
          </a:p>
          <a:p>
            <a:pPr>
              <a:lnSpc>
                <a:spcPct val="90000"/>
              </a:lnSpc>
              <a:tabLst>
                <a:tab pos="8745538" algn="l"/>
                <a:tab pos="8802688" algn="l"/>
                <a:tab pos="8861425" algn="l"/>
              </a:tabLst>
              <a:defRPr/>
            </a:pPr>
            <a:r>
              <a:rPr lang="en-US" sz="2000" smtClean="0"/>
              <a:t>Attributes of the corresponding relation are</a:t>
            </a:r>
          </a:p>
          <a:p>
            <a:pPr lvl="1">
              <a:lnSpc>
                <a:spcPct val="90000"/>
              </a:lnSpc>
              <a:tabLst>
                <a:tab pos="8745538" algn="l"/>
                <a:tab pos="8802688" algn="l"/>
                <a:tab pos="8861425" algn="l"/>
              </a:tabLst>
              <a:defRPr/>
            </a:pPr>
            <a:r>
              <a:rPr lang="en-US" sz="2000" smtClean="0"/>
              <a:t>Attributes of relationship type</a:t>
            </a:r>
          </a:p>
          <a:p>
            <a:pPr lvl="1">
              <a:lnSpc>
                <a:spcPct val="90000"/>
              </a:lnSpc>
              <a:tabLst>
                <a:tab pos="8745538" algn="l"/>
                <a:tab pos="8802688" algn="l"/>
                <a:tab pos="8861425" algn="l"/>
              </a:tabLst>
              <a:defRPr/>
            </a:pPr>
            <a:r>
              <a:rPr lang="en-US" sz="2000" smtClean="0"/>
              <a:t>For each role, the primary key of the entity type associated with that role</a:t>
            </a:r>
          </a:p>
          <a:p>
            <a:pPr>
              <a:lnSpc>
                <a:spcPct val="90000"/>
              </a:lnSpc>
              <a:tabLst>
                <a:tab pos="8745538" algn="l"/>
                <a:tab pos="8802688" algn="l"/>
                <a:tab pos="8861425" algn="l"/>
              </a:tabLst>
              <a:defRPr/>
            </a:pPr>
            <a:r>
              <a:rPr lang="en-US" sz="2000" i="1" smtClean="0"/>
              <a:t>Example</a:t>
            </a:r>
            <a:r>
              <a:rPr lang="en-US" sz="2000" smtClean="0"/>
              <a:t>:</a:t>
            </a:r>
          </a:p>
          <a:p>
            <a:pPr lvl="1">
              <a:lnSpc>
                <a:spcPct val="90000"/>
              </a:lnSpc>
              <a:buFontTx/>
              <a:buNone/>
              <a:tabLst>
                <a:tab pos="8745538" algn="l"/>
                <a:tab pos="8802688" algn="l"/>
                <a:tab pos="8861425" algn="l"/>
              </a:tabLst>
              <a:defRPr/>
            </a:pPr>
            <a:endParaRPr lang="en-US" sz="2000" smtClean="0"/>
          </a:p>
          <a:p>
            <a:pPr lvl="1">
              <a:lnSpc>
                <a:spcPct val="90000"/>
              </a:lnSpc>
              <a:buFontTx/>
              <a:buNone/>
              <a:tabLst>
                <a:tab pos="8745538" algn="l"/>
                <a:tab pos="8802688" algn="l"/>
                <a:tab pos="8861425" algn="l"/>
              </a:tabLst>
              <a:defRPr/>
            </a:pPr>
            <a:endParaRPr lang="en-US" sz="2400" smtClean="0"/>
          </a:p>
          <a:p>
            <a:pPr lvl="1">
              <a:lnSpc>
                <a:spcPct val="90000"/>
              </a:lnSpc>
              <a:buFontTx/>
              <a:buNone/>
              <a:tabLst>
                <a:tab pos="8745538" algn="l"/>
                <a:tab pos="8802688" algn="l"/>
                <a:tab pos="8861425" algn="l"/>
              </a:tabLst>
              <a:defRPr/>
            </a:pPr>
            <a:endParaRPr lang="en-US" sz="2400" smtClean="0"/>
          </a:p>
          <a:p>
            <a:pPr lvl="1">
              <a:lnSpc>
                <a:spcPct val="90000"/>
              </a:lnSpc>
              <a:buFontTx/>
              <a:buNone/>
              <a:tabLst>
                <a:tab pos="8745538" algn="l"/>
                <a:tab pos="8802688" algn="l"/>
                <a:tab pos="8861425" algn="l"/>
              </a:tabLst>
              <a:defRPr/>
            </a:pPr>
            <a:endParaRPr lang="en-US" sz="2400" smtClean="0"/>
          </a:p>
          <a:p>
            <a:pPr lvl="1">
              <a:lnSpc>
                <a:spcPct val="90000"/>
              </a:lnSpc>
              <a:buFontTx/>
              <a:buNone/>
              <a:tabLst>
                <a:tab pos="8745538" algn="l"/>
                <a:tab pos="8802688" algn="l"/>
                <a:tab pos="8861425" algn="l"/>
              </a:tabLst>
              <a:defRPr/>
            </a:pPr>
            <a:endParaRPr lang="en-US" sz="2400" smtClean="0"/>
          </a:p>
          <a:p>
            <a:pPr lvl="1">
              <a:lnSpc>
                <a:spcPct val="90000"/>
              </a:lnSpc>
              <a:buFontTx/>
              <a:buNone/>
              <a:tabLst>
                <a:tab pos="8745538" algn="l"/>
                <a:tab pos="8802688" algn="l"/>
                <a:tab pos="8861425" algn="l"/>
              </a:tabLst>
              <a:defRPr/>
            </a:pPr>
            <a:endParaRPr lang="en-US" sz="2400" smtClean="0"/>
          </a:p>
          <a:p>
            <a:pPr lvl="1">
              <a:lnSpc>
                <a:spcPct val="90000"/>
              </a:lnSpc>
              <a:tabLst>
                <a:tab pos="8745538" algn="l"/>
                <a:tab pos="8802688" algn="l"/>
                <a:tab pos="8861425" algn="l"/>
              </a:tabLst>
              <a:defRPr/>
            </a:pPr>
            <a:r>
              <a:rPr lang="en-US" sz="2000" smtClean="0"/>
              <a:t> </a:t>
            </a:r>
            <a:r>
              <a:rPr lang="en-US" sz="2000" smtClean="0">
                <a:effectLst>
                  <a:outerShdw blurRad="38100" dist="38100" dir="2700000" algn="tl">
                    <a:srgbClr val="C0C0C0"/>
                  </a:outerShdw>
                </a:effectLst>
              </a:rPr>
              <a:t>S2000Courses</a:t>
            </a:r>
            <a:r>
              <a:rPr lang="en-US" sz="2000" smtClean="0"/>
              <a:t> (</a:t>
            </a:r>
            <a:r>
              <a:rPr lang="en-US" sz="2000" i="1" u="sng" smtClean="0"/>
              <a:t>CrsCode</a:t>
            </a:r>
            <a:r>
              <a:rPr lang="en-US" sz="2000" i="1" smtClean="0"/>
              <a:t>, </a:t>
            </a:r>
            <a:r>
              <a:rPr lang="en-US" sz="2000" i="1" u="sng" smtClean="0"/>
              <a:t>SectNo</a:t>
            </a:r>
            <a:r>
              <a:rPr lang="en-US" sz="2000" i="1" smtClean="0"/>
              <a:t>, Enroll</a:t>
            </a:r>
            <a:r>
              <a:rPr lang="en-US" sz="2000" smtClean="0"/>
              <a:t>)</a:t>
            </a:r>
          </a:p>
          <a:p>
            <a:pPr lvl="1">
              <a:lnSpc>
                <a:spcPct val="90000"/>
              </a:lnSpc>
              <a:tabLst>
                <a:tab pos="8745538" algn="l"/>
                <a:tab pos="8802688" algn="l"/>
                <a:tab pos="8861425" algn="l"/>
              </a:tabLst>
              <a:defRPr/>
            </a:pPr>
            <a:r>
              <a:rPr lang="en-US" sz="2000" smtClean="0"/>
              <a:t> </a:t>
            </a:r>
            <a:r>
              <a:rPr lang="en-US" sz="2000" smtClean="0">
                <a:effectLst>
                  <a:outerShdw blurRad="38100" dist="38100" dir="2700000" algn="tl">
                    <a:srgbClr val="C0C0C0"/>
                  </a:outerShdw>
                </a:effectLst>
              </a:rPr>
              <a:t>Professor</a:t>
            </a:r>
            <a:r>
              <a:rPr lang="en-US" sz="2000" smtClean="0"/>
              <a:t> (</a:t>
            </a:r>
            <a:r>
              <a:rPr lang="en-US" sz="2000" i="1" u="sng" smtClean="0"/>
              <a:t>Id,</a:t>
            </a:r>
            <a:r>
              <a:rPr lang="en-US" sz="2000" i="1" smtClean="0"/>
              <a:t> DeptId, Name</a:t>
            </a:r>
            <a:r>
              <a:rPr lang="en-US" sz="2000" smtClean="0"/>
              <a:t>)</a:t>
            </a:r>
          </a:p>
          <a:p>
            <a:pPr lvl="1">
              <a:lnSpc>
                <a:spcPct val="90000"/>
              </a:lnSpc>
              <a:tabLst>
                <a:tab pos="8745538" algn="l"/>
                <a:tab pos="8802688" algn="l"/>
                <a:tab pos="8861425" algn="l"/>
              </a:tabLst>
              <a:defRPr/>
            </a:pPr>
            <a:r>
              <a:rPr lang="en-US" sz="2000" smtClean="0"/>
              <a:t> </a:t>
            </a:r>
            <a:r>
              <a:rPr lang="en-US" sz="2000" smtClean="0">
                <a:effectLst>
                  <a:outerShdw blurRad="38100" dist="38100" dir="2700000" algn="tl">
                    <a:srgbClr val="C0C0C0"/>
                  </a:outerShdw>
                </a:effectLst>
              </a:rPr>
              <a:t>Teaching</a:t>
            </a:r>
            <a:r>
              <a:rPr lang="en-US" sz="2000" smtClean="0"/>
              <a:t> (</a:t>
            </a:r>
            <a:r>
              <a:rPr lang="en-US" sz="2000" i="1" u="sng" smtClean="0"/>
              <a:t>CrsCode</a:t>
            </a:r>
            <a:r>
              <a:rPr lang="en-US" sz="2000" i="1" smtClean="0"/>
              <a:t>, </a:t>
            </a:r>
            <a:r>
              <a:rPr lang="en-US" sz="2000" i="1" u="sng" smtClean="0"/>
              <a:t>SecNo</a:t>
            </a:r>
            <a:r>
              <a:rPr lang="en-US" sz="2000" i="1" smtClean="0"/>
              <a:t>, Id, RoomNo, </a:t>
            </a:r>
            <a:r>
              <a:rPr lang="en-US" sz="2000" i="1" u="sng" smtClean="0"/>
              <a:t>TAs</a:t>
            </a:r>
            <a:r>
              <a:rPr lang="en-US" sz="2000" smtClean="0"/>
              <a:t>)</a:t>
            </a:r>
          </a:p>
        </p:txBody>
      </p:sp>
      <p:sp>
        <p:nvSpPr>
          <p:cNvPr id="25605" name="Rectangle 8"/>
          <p:cNvSpPr>
            <a:spLocks noChangeArrowheads="1"/>
          </p:cNvSpPr>
          <p:nvPr/>
        </p:nvSpPr>
        <p:spPr bwMode="auto">
          <a:xfrm>
            <a:off x="6096000" y="4038600"/>
            <a:ext cx="1752600" cy="533400"/>
          </a:xfrm>
          <a:prstGeom prst="rect">
            <a:avLst/>
          </a:prstGeom>
          <a:noFill/>
          <a:ln w="9525">
            <a:solidFill>
              <a:schemeClr val="tx1"/>
            </a:solidFill>
            <a:miter lim="800000"/>
            <a:headEnd/>
            <a:tailEnd/>
          </a:ln>
        </p:spPr>
        <p:txBody>
          <a:bodyPr wrap="none" anchor="ctr"/>
          <a:lstStyle/>
          <a:p>
            <a:endParaRPr lang="en-US"/>
          </a:p>
        </p:txBody>
      </p:sp>
      <p:sp>
        <p:nvSpPr>
          <p:cNvPr id="25606" name="Rectangle 5"/>
          <p:cNvSpPr>
            <a:spLocks noChangeArrowheads="1"/>
          </p:cNvSpPr>
          <p:nvPr/>
        </p:nvSpPr>
        <p:spPr bwMode="auto">
          <a:xfrm>
            <a:off x="1422400" y="4011613"/>
            <a:ext cx="1790700" cy="560387"/>
          </a:xfrm>
          <a:prstGeom prst="rect">
            <a:avLst/>
          </a:prstGeom>
          <a:noFill/>
          <a:ln w="9525">
            <a:solidFill>
              <a:schemeClr val="tx1"/>
            </a:solidFill>
            <a:miter lim="800000"/>
            <a:headEnd/>
            <a:tailEnd/>
          </a:ln>
        </p:spPr>
        <p:txBody>
          <a:bodyPr wrap="none" anchor="ctr"/>
          <a:lstStyle/>
          <a:p>
            <a:endParaRPr lang="en-US"/>
          </a:p>
        </p:txBody>
      </p:sp>
      <p:sp>
        <p:nvSpPr>
          <p:cNvPr id="25607" name="Line 19"/>
          <p:cNvSpPr>
            <a:spLocks noChangeShapeType="1"/>
          </p:cNvSpPr>
          <p:nvPr/>
        </p:nvSpPr>
        <p:spPr bwMode="auto">
          <a:xfrm flipH="1">
            <a:off x="7315200" y="3698875"/>
            <a:ext cx="309563" cy="339725"/>
          </a:xfrm>
          <a:prstGeom prst="line">
            <a:avLst/>
          </a:prstGeom>
          <a:noFill/>
          <a:ln w="9525">
            <a:solidFill>
              <a:schemeClr val="tx1"/>
            </a:solidFill>
            <a:round/>
            <a:headEnd/>
            <a:tailEnd/>
          </a:ln>
        </p:spPr>
        <p:txBody>
          <a:bodyPr wrap="none" anchor="ctr"/>
          <a:lstStyle/>
          <a:p>
            <a:endParaRPr lang="en-US"/>
          </a:p>
        </p:txBody>
      </p:sp>
      <p:sp>
        <p:nvSpPr>
          <p:cNvPr id="25608" name="Line 20"/>
          <p:cNvSpPr>
            <a:spLocks noChangeShapeType="1"/>
          </p:cNvSpPr>
          <p:nvPr/>
        </p:nvSpPr>
        <p:spPr bwMode="auto">
          <a:xfrm>
            <a:off x="6383338" y="3698875"/>
            <a:ext cx="246062" cy="339725"/>
          </a:xfrm>
          <a:prstGeom prst="line">
            <a:avLst/>
          </a:prstGeom>
          <a:noFill/>
          <a:ln w="9525">
            <a:solidFill>
              <a:schemeClr val="tx1"/>
            </a:solidFill>
            <a:round/>
            <a:headEnd/>
            <a:tailEnd/>
          </a:ln>
        </p:spPr>
        <p:txBody>
          <a:bodyPr wrap="none" anchor="ctr"/>
          <a:lstStyle/>
          <a:p>
            <a:endParaRPr lang="en-US"/>
          </a:p>
        </p:txBody>
      </p:sp>
      <p:sp>
        <p:nvSpPr>
          <p:cNvPr id="25609" name="Line 21"/>
          <p:cNvSpPr>
            <a:spLocks noChangeShapeType="1"/>
          </p:cNvSpPr>
          <p:nvPr/>
        </p:nvSpPr>
        <p:spPr bwMode="auto">
          <a:xfrm>
            <a:off x="4724400" y="3733800"/>
            <a:ext cx="0" cy="249238"/>
          </a:xfrm>
          <a:prstGeom prst="line">
            <a:avLst/>
          </a:prstGeom>
          <a:noFill/>
          <a:ln w="9525">
            <a:solidFill>
              <a:schemeClr val="tx1"/>
            </a:solidFill>
            <a:round/>
            <a:headEnd/>
            <a:tailEnd/>
          </a:ln>
        </p:spPr>
        <p:txBody>
          <a:bodyPr wrap="none" anchor="ctr"/>
          <a:lstStyle/>
          <a:p>
            <a:endParaRPr lang="en-US"/>
          </a:p>
        </p:txBody>
      </p:sp>
      <p:sp>
        <p:nvSpPr>
          <p:cNvPr id="25610" name="Line 45"/>
          <p:cNvSpPr>
            <a:spLocks noChangeShapeType="1"/>
          </p:cNvSpPr>
          <p:nvPr/>
        </p:nvSpPr>
        <p:spPr bwMode="auto">
          <a:xfrm flipH="1">
            <a:off x="3006725" y="3760788"/>
            <a:ext cx="206375" cy="250825"/>
          </a:xfrm>
          <a:prstGeom prst="line">
            <a:avLst/>
          </a:prstGeom>
          <a:noFill/>
          <a:ln w="9525">
            <a:solidFill>
              <a:schemeClr val="tx1"/>
            </a:solidFill>
            <a:round/>
            <a:headEnd/>
            <a:tailEnd/>
          </a:ln>
        </p:spPr>
        <p:txBody>
          <a:bodyPr/>
          <a:lstStyle/>
          <a:p>
            <a:endParaRPr lang="en-US"/>
          </a:p>
        </p:txBody>
      </p:sp>
      <p:sp>
        <p:nvSpPr>
          <p:cNvPr id="25611" name="Line 46"/>
          <p:cNvSpPr>
            <a:spLocks noChangeShapeType="1"/>
          </p:cNvSpPr>
          <p:nvPr/>
        </p:nvSpPr>
        <p:spPr bwMode="auto">
          <a:xfrm>
            <a:off x="2249488" y="3760788"/>
            <a:ext cx="0" cy="250825"/>
          </a:xfrm>
          <a:prstGeom prst="line">
            <a:avLst/>
          </a:prstGeom>
          <a:noFill/>
          <a:ln w="9525">
            <a:solidFill>
              <a:schemeClr val="tx1"/>
            </a:solidFill>
            <a:round/>
            <a:headEnd/>
            <a:tailEnd/>
          </a:ln>
        </p:spPr>
        <p:txBody>
          <a:bodyPr/>
          <a:lstStyle/>
          <a:p>
            <a:endParaRPr lang="en-US"/>
          </a:p>
        </p:txBody>
      </p:sp>
      <p:sp>
        <p:nvSpPr>
          <p:cNvPr id="25612" name="Line 47"/>
          <p:cNvSpPr>
            <a:spLocks noChangeShapeType="1"/>
          </p:cNvSpPr>
          <p:nvPr/>
        </p:nvSpPr>
        <p:spPr bwMode="auto">
          <a:xfrm>
            <a:off x="1422400" y="3824288"/>
            <a:ext cx="206375" cy="187325"/>
          </a:xfrm>
          <a:prstGeom prst="line">
            <a:avLst/>
          </a:prstGeom>
          <a:noFill/>
          <a:ln w="9525">
            <a:solidFill>
              <a:schemeClr val="tx1"/>
            </a:solidFill>
            <a:round/>
            <a:headEnd/>
            <a:tailEnd/>
          </a:ln>
        </p:spPr>
        <p:txBody>
          <a:bodyPr/>
          <a:lstStyle/>
          <a:p>
            <a:endParaRPr lang="en-US"/>
          </a:p>
        </p:txBody>
      </p:sp>
      <p:sp>
        <p:nvSpPr>
          <p:cNvPr id="17414" name="AutoShape 6"/>
          <p:cNvSpPr>
            <a:spLocks noChangeArrowheads="1"/>
          </p:cNvSpPr>
          <p:nvPr/>
        </p:nvSpPr>
        <p:spPr bwMode="auto">
          <a:xfrm>
            <a:off x="3902075" y="3948113"/>
            <a:ext cx="1585913" cy="749300"/>
          </a:xfrm>
          <a:prstGeom prst="diamond">
            <a:avLst/>
          </a:prstGeom>
          <a:noFill/>
          <a:ln w="9525">
            <a:solidFill>
              <a:schemeClr val="tx1"/>
            </a:solidFill>
            <a:miter lim="800000"/>
            <a:headEnd/>
            <a:tailEnd/>
          </a:ln>
          <a:effectLst/>
        </p:spPr>
        <p:txBody>
          <a:bodyPr wrap="none" anchor="ctr"/>
          <a:lstStyle/>
          <a:p>
            <a:pPr algn="ctr">
              <a:lnSpc>
                <a:spcPct val="100000"/>
              </a:lnSpc>
              <a:spcBef>
                <a:spcPct val="0"/>
              </a:spcBef>
              <a:buFontTx/>
              <a:buNone/>
              <a:defRPr/>
            </a:pPr>
            <a:r>
              <a:rPr lang="en-US" sz="2000">
                <a:effectLst>
                  <a:outerShdw blurRad="38100" dist="38100" dir="2700000" algn="tl">
                    <a:srgbClr val="C0C0C0"/>
                  </a:outerShdw>
                </a:effectLst>
                <a:latin typeface="Times New Roman" charset="0"/>
              </a:rPr>
              <a:t>Teaching</a:t>
            </a:r>
          </a:p>
        </p:txBody>
      </p:sp>
      <p:sp>
        <p:nvSpPr>
          <p:cNvPr id="17417" name="Text Box 9"/>
          <p:cNvSpPr txBox="1">
            <a:spLocks noChangeArrowheads="1"/>
          </p:cNvSpPr>
          <p:nvPr/>
        </p:nvSpPr>
        <p:spPr bwMode="auto">
          <a:xfrm>
            <a:off x="1447800" y="4114800"/>
            <a:ext cx="1651000" cy="396875"/>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sz="2000">
                <a:effectLst>
                  <a:outerShdw blurRad="38100" dist="38100" dir="2700000" algn="tl">
                    <a:srgbClr val="C0C0C0"/>
                  </a:outerShdw>
                </a:effectLst>
                <a:latin typeface="Times New Roman" charset="0"/>
              </a:rPr>
              <a:t>S2000Courses</a:t>
            </a:r>
          </a:p>
        </p:txBody>
      </p:sp>
      <p:sp>
        <p:nvSpPr>
          <p:cNvPr id="17418" name="Text Box 10"/>
          <p:cNvSpPr txBox="1">
            <a:spLocks noChangeArrowheads="1"/>
          </p:cNvSpPr>
          <p:nvPr/>
        </p:nvSpPr>
        <p:spPr bwMode="auto">
          <a:xfrm>
            <a:off x="6400800" y="4114800"/>
            <a:ext cx="1141413" cy="396875"/>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sz="2000">
                <a:effectLst>
                  <a:outerShdw blurRad="38100" dist="38100" dir="2700000" algn="tl">
                    <a:srgbClr val="C0C0C0"/>
                  </a:outerShdw>
                </a:effectLst>
                <a:latin typeface="Times New Roman" charset="0"/>
              </a:rPr>
              <a:t>Professor</a:t>
            </a:r>
          </a:p>
        </p:txBody>
      </p:sp>
      <p:sp>
        <p:nvSpPr>
          <p:cNvPr id="25616" name="Line 11"/>
          <p:cNvSpPr>
            <a:spLocks noChangeShapeType="1"/>
          </p:cNvSpPr>
          <p:nvPr/>
        </p:nvSpPr>
        <p:spPr bwMode="auto">
          <a:xfrm flipH="1">
            <a:off x="3213100" y="4322763"/>
            <a:ext cx="688975" cy="0"/>
          </a:xfrm>
          <a:prstGeom prst="line">
            <a:avLst/>
          </a:prstGeom>
          <a:noFill/>
          <a:ln w="9525">
            <a:solidFill>
              <a:schemeClr val="tx1"/>
            </a:solidFill>
            <a:round/>
            <a:headEnd/>
            <a:tailEnd/>
          </a:ln>
        </p:spPr>
        <p:txBody>
          <a:bodyPr wrap="none" anchor="ctr"/>
          <a:lstStyle/>
          <a:p>
            <a:endParaRPr lang="en-US"/>
          </a:p>
        </p:txBody>
      </p:sp>
      <p:sp>
        <p:nvSpPr>
          <p:cNvPr id="25617" name="Line 12"/>
          <p:cNvSpPr>
            <a:spLocks noChangeShapeType="1"/>
          </p:cNvSpPr>
          <p:nvPr/>
        </p:nvSpPr>
        <p:spPr bwMode="auto">
          <a:xfrm>
            <a:off x="5487988" y="4322763"/>
            <a:ext cx="620712" cy="0"/>
          </a:xfrm>
          <a:prstGeom prst="line">
            <a:avLst/>
          </a:prstGeom>
          <a:noFill/>
          <a:ln w="9525">
            <a:solidFill>
              <a:schemeClr val="tx1"/>
            </a:solidFill>
            <a:round/>
            <a:headEnd/>
            <a:tailEnd/>
          </a:ln>
        </p:spPr>
        <p:txBody>
          <a:bodyPr wrap="none" anchor="ctr"/>
          <a:lstStyle/>
          <a:p>
            <a:endParaRPr lang="en-US"/>
          </a:p>
        </p:txBody>
      </p:sp>
      <p:sp>
        <p:nvSpPr>
          <p:cNvPr id="25618" name="Oval 13"/>
          <p:cNvSpPr>
            <a:spLocks noChangeArrowheads="1"/>
          </p:cNvSpPr>
          <p:nvPr/>
        </p:nvSpPr>
        <p:spPr bwMode="auto">
          <a:xfrm>
            <a:off x="5556250" y="3200400"/>
            <a:ext cx="1377950" cy="498475"/>
          </a:xfrm>
          <a:prstGeom prst="ellipse">
            <a:avLst/>
          </a:prstGeom>
          <a:noFill/>
          <a:ln w="9525">
            <a:solidFill>
              <a:schemeClr val="tx1"/>
            </a:solidFill>
            <a:round/>
            <a:headEnd/>
            <a:tailEnd/>
          </a:ln>
        </p:spPr>
        <p:txBody>
          <a:bodyPr wrap="none" anchor="ctr"/>
          <a:lstStyle/>
          <a:p>
            <a:pPr algn="ctr">
              <a:lnSpc>
                <a:spcPct val="100000"/>
              </a:lnSpc>
              <a:spcBef>
                <a:spcPct val="0"/>
              </a:spcBef>
              <a:buFontTx/>
              <a:buNone/>
            </a:pPr>
            <a:r>
              <a:rPr lang="en-US" sz="2000" i="1"/>
              <a:t>DeptId</a:t>
            </a:r>
          </a:p>
        </p:txBody>
      </p:sp>
      <p:sp>
        <p:nvSpPr>
          <p:cNvPr id="25619" name="Oval 15"/>
          <p:cNvSpPr>
            <a:spLocks noChangeArrowheads="1"/>
          </p:cNvSpPr>
          <p:nvPr/>
        </p:nvSpPr>
        <p:spPr bwMode="auto">
          <a:xfrm>
            <a:off x="7004050" y="3200400"/>
            <a:ext cx="1377950" cy="498475"/>
          </a:xfrm>
          <a:prstGeom prst="ellipse">
            <a:avLst/>
          </a:prstGeom>
          <a:noFill/>
          <a:ln w="9525">
            <a:solidFill>
              <a:schemeClr val="tx1"/>
            </a:solidFill>
            <a:round/>
            <a:headEnd/>
            <a:tailEnd/>
          </a:ln>
        </p:spPr>
        <p:txBody>
          <a:bodyPr wrap="none" anchor="ctr"/>
          <a:lstStyle/>
          <a:p>
            <a:pPr algn="ctr">
              <a:lnSpc>
                <a:spcPct val="100000"/>
              </a:lnSpc>
              <a:spcBef>
                <a:spcPct val="0"/>
              </a:spcBef>
              <a:buFontTx/>
              <a:buNone/>
            </a:pPr>
            <a:r>
              <a:rPr lang="en-US" sz="2000" i="1"/>
              <a:t>Name</a:t>
            </a:r>
          </a:p>
        </p:txBody>
      </p:sp>
      <p:sp>
        <p:nvSpPr>
          <p:cNvPr id="25620" name="Oval 16"/>
          <p:cNvSpPr>
            <a:spLocks noChangeArrowheads="1"/>
          </p:cNvSpPr>
          <p:nvPr/>
        </p:nvSpPr>
        <p:spPr bwMode="auto">
          <a:xfrm>
            <a:off x="3971925" y="3200400"/>
            <a:ext cx="1377950" cy="498475"/>
          </a:xfrm>
          <a:prstGeom prst="ellipse">
            <a:avLst/>
          </a:prstGeom>
          <a:noFill/>
          <a:ln w="9525">
            <a:solidFill>
              <a:schemeClr val="tx1"/>
            </a:solidFill>
            <a:round/>
            <a:headEnd/>
            <a:tailEnd/>
          </a:ln>
        </p:spPr>
        <p:txBody>
          <a:bodyPr wrap="none" anchor="ctr"/>
          <a:lstStyle/>
          <a:p>
            <a:pPr algn="ctr">
              <a:lnSpc>
                <a:spcPct val="100000"/>
              </a:lnSpc>
              <a:spcBef>
                <a:spcPct val="0"/>
              </a:spcBef>
              <a:buFontTx/>
              <a:buNone/>
            </a:pPr>
            <a:r>
              <a:rPr lang="en-US" sz="2000" i="1"/>
              <a:t>RoomNo</a:t>
            </a:r>
          </a:p>
        </p:txBody>
      </p:sp>
      <p:sp>
        <p:nvSpPr>
          <p:cNvPr id="25621" name="Oval 18"/>
          <p:cNvSpPr>
            <a:spLocks noChangeArrowheads="1"/>
          </p:cNvSpPr>
          <p:nvPr/>
        </p:nvSpPr>
        <p:spPr bwMode="auto">
          <a:xfrm>
            <a:off x="1697038" y="3262313"/>
            <a:ext cx="1033462" cy="498475"/>
          </a:xfrm>
          <a:prstGeom prst="ellipse">
            <a:avLst/>
          </a:prstGeom>
          <a:noFill/>
          <a:ln w="9525">
            <a:solidFill>
              <a:schemeClr val="tx1"/>
            </a:solidFill>
            <a:round/>
            <a:headEnd/>
            <a:tailEnd/>
          </a:ln>
        </p:spPr>
        <p:txBody>
          <a:bodyPr wrap="none" anchor="ctr"/>
          <a:lstStyle/>
          <a:p>
            <a:pPr algn="ctr">
              <a:lnSpc>
                <a:spcPct val="100000"/>
              </a:lnSpc>
              <a:spcBef>
                <a:spcPct val="0"/>
              </a:spcBef>
              <a:buFontTx/>
              <a:buNone/>
            </a:pPr>
            <a:r>
              <a:rPr lang="en-US" sz="2000" i="1" u="sng"/>
              <a:t>CrsCode</a:t>
            </a:r>
          </a:p>
        </p:txBody>
      </p:sp>
      <p:sp>
        <p:nvSpPr>
          <p:cNvPr id="25622" name="Oval 43"/>
          <p:cNvSpPr>
            <a:spLocks noChangeArrowheads="1"/>
          </p:cNvSpPr>
          <p:nvPr/>
        </p:nvSpPr>
        <p:spPr bwMode="auto">
          <a:xfrm>
            <a:off x="2800350" y="3262313"/>
            <a:ext cx="1033463" cy="498475"/>
          </a:xfrm>
          <a:prstGeom prst="ellipse">
            <a:avLst/>
          </a:prstGeom>
          <a:noFill/>
          <a:ln w="9525">
            <a:solidFill>
              <a:schemeClr val="tx1"/>
            </a:solidFill>
            <a:round/>
            <a:headEnd/>
            <a:tailEnd/>
          </a:ln>
        </p:spPr>
        <p:txBody>
          <a:bodyPr wrap="none" anchor="ctr"/>
          <a:lstStyle/>
          <a:p>
            <a:pPr algn="ctr">
              <a:lnSpc>
                <a:spcPct val="100000"/>
              </a:lnSpc>
              <a:spcBef>
                <a:spcPct val="0"/>
              </a:spcBef>
              <a:buFontTx/>
              <a:buNone/>
            </a:pPr>
            <a:r>
              <a:rPr lang="en-US" sz="2000" i="1"/>
              <a:t>Enroll</a:t>
            </a:r>
          </a:p>
        </p:txBody>
      </p:sp>
      <p:sp>
        <p:nvSpPr>
          <p:cNvPr id="25623" name="Oval 44"/>
          <p:cNvSpPr>
            <a:spLocks noChangeArrowheads="1"/>
          </p:cNvSpPr>
          <p:nvPr/>
        </p:nvSpPr>
        <p:spPr bwMode="auto">
          <a:xfrm>
            <a:off x="457200" y="3325813"/>
            <a:ext cx="1171575" cy="560387"/>
          </a:xfrm>
          <a:prstGeom prst="ellipse">
            <a:avLst/>
          </a:prstGeom>
          <a:noFill/>
          <a:ln w="9525">
            <a:solidFill>
              <a:schemeClr val="tx1"/>
            </a:solidFill>
            <a:round/>
            <a:headEnd/>
            <a:tailEnd/>
          </a:ln>
        </p:spPr>
        <p:txBody>
          <a:bodyPr wrap="none" anchor="ctr"/>
          <a:lstStyle/>
          <a:p>
            <a:pPr algn="ctr">
              <a:lnSpc>
                <a:spcPct val="100000"/>
              </a:lnSpc>
              <a:spcBef>
                <a:spcPct val="0"/>
              </a:spcBef>
              <a:buFontTx/>
              <a:buNone/>
            </a:pPr>
            <a:r>
              <a:rPr lang="en-US" sz="2000" i="1" u="sng"/>
              <a:t>SectNo</a:t>
            </a:r>
          </a:p>
        </p:txBody>
      </p:sp>
      <p:sp>
        <p:nvSpPr>
          <p:cNvPr id="25624" name="Oval 51"/>
          <p:cNvSpPr>
            <a:spLocks noChangeArrowheads="1"/>
          </p:cNvSpPr>
          <p:nvPr/>
        </p:nvSpPr>
        <p:spPr bwMode="auto">
          <a:xfrm>
            <a:off x="6521450" y="4759325"/>
            <a:ext cx="1033463" cy="498475"/>
          </a:xfrm>
          <a:prstGeom prst="ellipse">
            <a:avLst/>
          </a:prstGeom>
          <a:noFill/>
          <a:ln w="9525">
            <a:solidFill>
              <a:schemeClr val="tx1"/>
            </a:solidFill>
            <a:round/>
            <a:headEnd/>
            <a:tailEnd/>
          </a:ln>
        </p:spPr>
        <p:txBody>
          <a:bodyPr wrap="none" anchor="ctr"/>
          <a:lstStyle/>
          <a:p>
            <a:pPr algn="ctr">
              <a:lnSpc>
                <a:spcPct val="100000"/>
              </a:lnSpc>
              <a:spcBef>
                <a:spcPct val="0"/>
              </a:spcBef>
              <a:buFontTx/>
              <a:buNone/>
            </a:pPr>
            <a:r>
              <a:rPr lang="en-US" sz="2000" i="1" u="sng"/>
              <a:t>Id</a:t>
            </a:r>
          </a:p>
        </p:txBody>
      </p:sp>
      <p:sp>
        <p:nvSpPr>
          <p:cNvPr id="25625" name="Line 52"/>
          <p:cNvSpPr>
            <a:spLocks noChangeShapeType="1"/>
          </p:cNvSpPr>
          <p:nvPr/>
        </p:nvSpPr>
        <p:spPr bwMode="auto">
          <a:xfrm>
            <a:off x="7004050" y="4572000"/>
            <a:ext cx="0" cy="187325"/>
          </a:xfrm>
          <a:prstGeom prst="line">
            <a:avLst/>
          </a:prstGeom>
          <a:noFill/>
          <a:ln w="9525">
            <a:solidFill>
              <a:schemeClr val="tx1"/>
            </a:solidFill>
            <a:round/>
            <a:headEnd/>
            <a:tailEnd/>
          </a:ln>
        </p:spPr>
        <p:txBody>
          <a:bodyPr/>
          <a:lstStyle/>
          <a:p>
            <a:endParaRPr lang="en-US"/>
          </a:p>
        </p:txBody>
      </p:sp>
      <p:sp>
        <p:nvSpPr>
          <p:cNvPr id="25626" name="Oval 55"/>
          <p:cNvSpPr>
            <a:spLocks noChangeArrowheads="1"/>
          </p:cNvSpPr>
          <p:nvPr/>
        </p:nvSpPr>
        <p:spPr bwMode="auto">
          <a:xfrm>
            <a:off x="4967288" y="4810125"/>
            <a:ext cx="1041400" cy="347663"/>
          </a:xfrm>
          <a:prstGeom prst="ellipse">
            <a:avLst/>
          </a:prstGeom>
          <a:noFill/>
          <a:ln w="9525">
            <a:solidFill>
              <a:schemeClr val="tx1"/>
            </a:solidFill>
            <a:round/>
            <a:headEnd/>
            <a:tailEnd/>
          </a:ln>
        </p:spPr>
        <p:txBody>
          <a:bodyPr wrap="none" anchor="ctr"/>
          <a:lstStyle/>
          <a:p>
            <a:pPr algn="ctr">
              <a:lnSpc>
                <a:spcPct val="100000"/>
              </a:lnSpc>
              <a:spcBef>
                <a:spcPct val="0"/>
              </a:spcBef>
              <a:buFontTx/>
              <a:buNone/>
            </a:pPr>
            <a:r>
              <a:rPr lang="en-US" sz="2000" i="1"/>
              <a:t>TAs</a:t>
            </a:r>
          </a:p>
        </p:txBody>
      </p:sp>
      <p:sp>
        <p:nvSpPr>
          <p:cNvPr id="25627" name="Oval 56"/>
          <p:cNvSpPr>
            <a:spLocks noChangeArrowheads="1"/>
          </p:cNvSpPr>
          <p:nvPr/>
        </p:nvSpPr>
        <p:spPr bwMode="auto">
          <a:xfrm>
            <a:off x="4887913" y="4740275"/>
            <a:ext cx="1168400" cy="465138"/>
          </a:xfrm>
          <a:prstGeom prst="ellipse">
            <a:avLst/>
          </a:prstGeom>
          <a:noFill/>
          <a:ln w="9525">
            <a:solidFill>
              <a:schemeClr val="tx1"/>
            </a:solidFill>
            <a:round/>
            <a:headEnd/>
            <a:tailEnd/>
          </a:ln>
        </p:spPr>
        <p:txBody>
          <a:bodyPr wrap="none" anchor="ctr"/>
          <a:lstStyle/>
          <a:p>
            <a:pPr algn="ctr">
              <a:lnSpc>
                <a:spcPct val="100000"/>
              </a:lnSpc>
              <a:spcBef>
                <a:spcPct val="0"/>
              </a:spcBef>
              <a:buFontTx/>
              <a:buNone/>
            </a:pPr>
            <a:endParaRPr lang="en-US" sz="2000" i="1"/>
          </a:p>
        </p:txBody>
      </p:sp>
      <p:sp>
        <p:nvSpPr>
          <p:cNvPr id="25628" name="Line 57"/>
          <p:cNvSpPr>
            <a:spLocks noChangeShapeType="1"/>
          </p:cNvSpPr>
          <p:nvPr/>
        </p:nvSpPr>
        <p:spPr bwMode="auto">
          <a:xfrm>
            <a:off x="5116513" y="4502150"/>
            <a:ext cx="68262" cy="150813"/>
          </a:xfrm>
          <a:prstGeom prst="line">
            <a:avLst/>
          </a:prstGeom>
          <a:noFill/>
          <a:ln w="9525">
            <a:noFill/>
            <a:round/>
            <a:headEnd/>
            <a:tailEnd/>
          </a:ln>
        </p:spPr>
        <p:txBody>
          <a:bodyPr/>
          <a:lstStyle/>
          <a:p>
            <a:endParaRPr lang="en-US"/>
          </a:p>
        </p:txBody>
      </p:sp>
      <p:sp>
        <p:nvSpPr>
          <p:cNvPr id="25629" name="Line 59"/>
          <p:cNvSpPr>
            <a:spLocks noChangeShapeType="1"/>
          </p:cNvSpPr>
          <p:nvPr/>
        </p:nvSpPr>
        <p:spPr bwMode="auto">
          <a:xfrm>
            <a:off x="5046663" y="4548188"/>
            <a:ext cx="173037" cy="19685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D0F66E19-885F-43E5-9E8E-E0E65EA47CAA}" type="slidenum">
              <a:rPr lang="en-US" smtClean="0">
                <a:latin typeface="Times New Roman" pitchFamily="18" charset="0"/>
              </a:rPr>
              <a:pPr/>
              <a:t>27</a:t>
            </a:fld>
            <a:endParaRPr lang="en-US" smtClean="0">
              <a:latin typeface="Times New Roman" pitchFamily="18" charset="0"/>
            </a:endParaRPr>
          </a:p>
        </p:txBody>
      </p:sp>
      <p:sp>
        <p:nvSpPr>
          <p:cNvPr id="26627" name="Rectangle 2"/>
          <p:cNvSpPr>
            <a:spLocks noGrp="1" noChangeArrowheads="1"/>
          </p:cNvSpPr>
          <p:nvPr>
            <p:ph type="title"/>
          </p:nvPr>
        </p:nvSpPr>
        <p:spPr/>
        <p:txBody>
          <a:bodyPr/>
          <a:lstStyle/>
          <a:p>
            <a:r>
              <a:rPr lang="en-US" sz="3600" smtClean="0"/>
              <a:t>Representation of Relationship Types in the Relational Model</a:t>
            </a:r>
          </a:p>
        </p:txBody>
      </p:sp>
      <p:sp>
        <p:nvSpPr>
          <p:cNvPr id="53251" name="Rectangle 3"/>
          <p:cNvSpPr>
            <a:spLocks noGrp="1" noChangeArrowheads="1"/>
          </p:cNvSpPr>
          <p:nvPr>
            <p:ph type="body" idx="1"/>
          </p:nvPr>
        </p:nvSpPr>
        <p:spPr>
          <a:xfrm>
            <a:off x="685800" y="1981200"/>
            <a:ext cx="8226425" cy="2590800"/>
          </a:xfrm>
        </p:spPr>
        <p:txBody>
          <a:bodyPr/>
          <a:lstStyle/>
          <a:p>
            <a:pPr>
              <a:lnSpc>
                <a:spcPct val="90000"/>
              </a:lnSpc>
              <a:defRPr/>
            </a:pPr>
            <a:r>
              <a:rPr lang="en-US" sz="2800" smtClean="0"/>
              <a:t>Candidate key of corresponding table = candidate key of relation</a:t>
            </a:r>
          </a:p>
          <a:p>
            <a:pPr lvl="1">
              <a:defRPr/>
            </a:pPr>
            <a:r>
              <a:rPr lang="en-US" sz="2400" smtClean="0"/>
              <a:t>Except when there are set  valued attributes</a:t>
            </a:r>
          </a:p>
          <a:p>
            <a:pPr lvl="1">
              <a:lnSpc>
                <a:spcPct val="90000"/>
              </a:lnSpc>
              <a:defRPr/>
            </a:pPr>
            <a:r>
              <a:rPr lang="en-US" sz="2400" smtClean="0"/>
              <a:t>Example:  </a:t>
            </a:r>
            <a:r>
              <a:rPr lang="en-US" sz="2400" smtClean="0">
                <a:effectLst>
                  <a:outerShdw blurRad="38100" dist="38100" dir="2700000" algn="tl">
                    <a:srgbClr val="C0C0C0"/>
                  </a:outerShdw>
                </a:effectLst>
              </a:rPr>
              <a:t>Teaching</a:t>
            </a:r>
            <a:r>
              <a:rPr lang="en-US" sz="2400" smtClean="0"/>
              <a:t> (</a:t>
            </a:r>
            <a:r>
              <a:rPr lang="en-US" sz="2400" i="1" smtClean="0"/>
              <a:t>CrsCode, SectNo, Id, RoomNo, TAs</a:t>
            </a:r>
            <a:r>
              <a:rPr lang="en-US" sz="2400" smtClean="0"/>
              <a:t>)</a:t>
            </a:r>
          </a:p>
          <a:p>
            <a:pPr lvl="2">
              <a:defRPr/>
            </a:pPr>
            <a:r>
              <a:rPr lang="en-US" sz="2000" smtClean="0"/>
              <a:t>Key of relationship type = (</a:t>
            </a:r>
            <a:r>
              <a:rPr lang="en-US" sz="2000" i="1" smtClean="0"/>
              <a:t>CrsCode, SectNo</a:t>
            </a:r>
            <a:r>
              <a:rPr lang="en-US" sz="2000" smtClean="0"/>
              <a:t>)</a:t>
            </a:r>
          </a:p>
          <a:p>
            <a:pPr lvl="2">
              <a:defRPr/>
            </a:pPr>
            <a:r>
              <a:rPr lang="en-US" sz="2000" smtClean="0"/>
              <a:t>Key of relation = (</a:t>
            </a:r>
            <a:r>
              <a:rPr lang="en-US" sz="2000" i="1" smtClean="0"/>
              <a:t>CrsCode, SectNo, TAs</a:t>
            </a:r>
            <a:r>
              <a:rPr lang="en-US" sz="2000" smtClean="0"/>
              <a:t>)</a:t>
            </a:r>
            <a:endParaRPr lang="en-US" smtClean="0"/>
          </a:p>
        </p:txBody>
      </p:sp>
      <p:sp>
        <p:nvSpPr>
          <p:cNvPr id="26629" name="Text Box 4"/>
          <p:cNvSpPr txBox="1">
            <a:spLocks noChangeArrowheads="1"/>
          </p:cNvSpPr>
          <p:nvPr/>
        </p:nvSpPr>
        <p:spPr bwMode="auto">
          <a:xfrm>
            <a:off x="1905000" y="4773613"/>
            <a:ext cx="5441950" cy="1127125"/>
          </a:xfrm>
          <a:prstGeom prst="rect">
            <a:avLst/>
          </a:prstGeom>
          <a:noFill/>
          <a:ln w="9525">
            <a:noFill/>
            <a:miter lim="800000"/>
            <a:headEnd/>
            <a:tailEnd/>
          </a:ln>
        </p:spPr>
        <p:txBody>
          <a:bodyPr wrap="none">
            <a:spAutoFit/>
          </a:bodyPr>
          <a:lstStyle/>
          <a:p>
            <a:pPr>
              <a:lnSpc>
                <a:spcPct val="100000"/>
              </a:lnSpc>
              <a:spcBef>
                <a:spcPct val="0"/>
              </a:spcBef>
              <a:buFontTx/>
              <a:buNone/>
            </a:pPr>
            <a:r>
              <a:rPr lang="en-US" sz="2000" i="1"/>
              <a:t> CrsCode     SectNo       Id        RoomNo         TAs</a:t>
            </a:r>
          </a:p>
          <a:p>
            <a:pPr>
              <a:lnSpc>
                <a:spcPct val="100000"/>
              </a:lnSpc>
              <a:spcBef>
                <a:spcPct val="0"/>
              </a:spcBef>
              <a:buFontTx/>
              <a:buNone/>
            </a:pPr>
            <a:r>
              <a:rPr lang="en-US"/>
              <a:t>CSE305       1        1234   Hum 22      Joe</a:t>
            </a:r>
          </a:p>
          <a:p>
            <a:pPr>
              <a:lnSpc>
                <a:spcPct val="100000"/>
              </a:lnSpc>
              <a:spcBef>
                <a:spcPct val="0"/>
              </a:spcBef>
              <a:buFontTx/>
              <a:buNone/>
            </a:pPr>
            <a:r>
              <a:rPr lang="en-US"/>
              <a:t>CSE305       1        1234   Hum 22      Mary</a:t>
            </a:r>
          </a:p>
        </p:txBody>
      </p:sp>
      <p:sp>
        <p:nvSpPr>
          <p:cNvPr id="26630" name="Line 5"/>
          <p:cNvSpPr>
            <a:spLocks noChangeShapeType="1"/>
          </p:cNvSpPr>
          <p:nvPr/>
        </p:nvSpPr>
        <p:spPr bwMode="auto">
          <a:xfrm>
            <a:off x="1752600" y="4724400"/>
            <a:ext cx="5562600" cy="0"/>
          </a:xfrm>
          <a:prstGeom prst="line">
            <a:avLst/>
          </a:prstGeom>
          <a:noFill/>
          <a:ln w="9525">
            <a:solidFill>
              <a:schemeClr val="tx1"/>
            </a:solidFill>
            <a:round/>
            <a:headEnd/>
            <a:tailEnd/>
          </a:ln>
        </p:spPr>
        <p:txBody>
          <a:bodyPr wrap="none" anchor="ctr"/>
          <a:lstStyle/>
          <a:p>
            <a:endParaRPr lang="en-US"/>
          </a:p>
        </p:txBody>
      </p:sp>
      <p:sp>
        <p:nvSpPr>
          <p:cNvPr id="26631" name="Line 6"/>
          <p:cNvSpPr>
            <a:spLocks noChangeShapeType="1"/>
          </p:cNvSpPr>
          <p:nvPr/>
        </p:nvSpPr>
        <p:spPr bwMode="auto">
          <a:xfrm>
            <a:off x="1752600" y="4724400"/>
            <a:ext cx="0" cy="1349375"/>
          </a:xfrm>
          <a:prstGeom prst="line">
            <a:avLst/>
          </a:prstGeom>
          <a:noFill/>
          <a:ln w="9525">
            <a:solidFill>
              <a:schemeClr val="tx1"/>
            </a:solidFill>
            <a:round/>
            <a:headEnd/>
            <a:tailEnd/>
          </a:ln>
        </p:spPr>
        <p:txBody>
          <a:bodyPr wrap="none" anchor="ctr"/>
          <a:lstStyle/>
          <a:p>
            <a:endParaRPr lang="en-US"/>
          </a:p>
        </p:txBody>
      </p:sp>
      <p:sp>
        <p:nvSpPr>
          <p:cNvPr id="26632" name="Line 7"/>
          <p:cNvSpPr>
            <a:spLocks noChangeShapeType="1"/>
          </p:cNvSpPr>
          <p:nvPr/>
        </p:nvSpPr>
        <p:spPr bwMode="auto">
          <a:xfrm>
            <a:off x="7315200" y="4724400"/>
            <a:ext cx="0" cy="1336675"/>
          </a:xfrm>
          <a:prstGeom prst="line">
            <a:avLst/>
          </a:prstGeom>
          <a:noFill/>
          <a:ln w="9525">
            <a:solidFill>
              <a:schemeClr val="tx1"/>
            </a:solidFill>
            <a:round/>
            <a:headEnd/>
            <a:tailEnd/>
          </a:ln>
        </p:spPr>
        <p:txBody>
          <a:bodyPr wrap="none" anchor="ctr"/>
          <a:lstStyle/>
          <a:p>
            <a:endParaRPr lang="en-US"/>
          </a:p>
        </p:txBody>
      </p:sp>
      <p:sp>
        <p:nvSpPr>
          <p:cNvPr id="26633" name="Line 15"/>
          <p:cNvSpPr>
            <a:spLocks noChangeShapeType="1"/>
          </p:cNvSpPr>
          <p:nvPr/>
        </p:nvSpPr>
        <p:spPr bwMode="auto">
          <a:xfrm>
            <a:off x="1752600" y="5105400"/>
            <a:ext cx="5562600" cy="0"/>
          </a:xfrm>
          <a:prstGeom prst="line">
            <a:avLst/>
          </a:prstGeom>
          <a:noFill/>
          <a:ln w="9525">
            <a:solidFill>
              <a:schemeClr val="tx1"/>
            </a:solidFill>
            <a:round/>
            <a:headEnd/>
            <a:tailEnd/>
          </a:ln>
        </p:spPr>
        <p:txBody>
          <a:bodyPr wrap="none" anchor="ctr"/>
          <a:lstStyle/>
          <a:p>
            <a:endParaRPr lang="en-US"/>
          </a:p>
        </p:txBody>
      </p:sp>
      <p:sp>
        <p:nvSpPr>
          <p:cNvPr id="26634" name="AutoShape 17"/>
          <p:cNvSpPr>
            <a:spLocks noChangeArrowheads="1"/>
          </p:cNvSpPr>
          <p:nvPr/>
        </p:nvSpPr>
        <p:spPr bwMode="auto">
          <a:xfrm>
            <a:off x="8078788" y="4548188"/>
            <a:ext cx="914400" cy="609600"/>
          </a:xfrm>
          <a:prstGeom prst="wedgeRoundRectCallout">
            <a:avLst>
              <a:gd name="adj1" fmla="val -36111"/>
              <a:gd name="adj2" fmla="val -184375"/>
              <a:gd name="adj3" fmla="val 16667"/>
            </a:avLst>
          </a:prstGeom>
          <a:noFill/>
          <a:ln w="9525">
            <a:solidFill>
              <a:schemeClr val="tx1"/>
            </a:solidFill>
            <a:prstDash val="dash"/>
            <a:miter lim="800000"/>
            <a:headEnd/>
            <a:tailEnd/>
          </a:ln>
        </p:spPr>
        <p:txBody>
          <a:bodyPr/>
          <a:lstStyle/>
          <a:p>
            <a:pPr algn="ctr">
              <a:buFontTx/>
              <a:buNone/>
            </a:pPr>
            <a:r>
              <a:rPr lang="en-US" sz="1800" i="1"/>
              <a:t>Set valued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825270A6-9B73-4473-984F-49A535BED3A8}" type="slidenum">
              <a:rPr lang="en-US" smtClean="0">
                <a:latin typeface="Times New Roman" pitchFamily="18" charset="0"/>
              </a:rPr>
              <a:pPr/>
              <a:t>28</a:t>
            </a:fld>
            <a:endParaRPr lang="en-US" smtClean="0">
              <a:latin typeface="Times New Roman" pitchFamily="18" charset="0"/>
            </a:endParaRPr>
          </a:p>
        </p:txBody>
      </p:sp>
      <p:sp>
        <p:nvSpPr>
          <p:cNvPr id="27651" name="Rectangle 2"/>
          <p:cNvSpPr>
            <a:spLocks noGrp="1" noChangeArrowheads="1"/>
          </p:cNvSpPr>
          <p:nvPr>
            <p:ph type="title"/>
          </p:nvPr>
        </p:nvSpPr>
        <p:spPr/>
        <p:txBody>
          <a:bodyPr/>
          <a:lstStyle/>
          <a:p>
            <a:r>
              <a:rPr lang="en-US" smtClean="0"/>
              <a:t>Representation in SQL</a:t>
            </a:r>
          </a:p>
        </p:txBody>
      </p:sp>
      <p:sp>
        <p:nvSpPr>
          <p:cNvPr id="27652" name="Rectangle 3"/>
          <p:cNvSpPr>
            <a:spLocks noGrp="1" noChangeArrowheads="1"/>
          </p:cNvSpPr>
          <p:nvPr>
            <p:ph type="body" idx="1"/>
          </p:nvPr>
        </p:nvSpPr>
        <p:spPr/>
        <p:txBody>
          <a:bodyPr/>
          <a:lstStyle/>
          <a:p>
            <a:r>
              <a:rPr lang="en-US" smtClean="0"/>
              <a:t>Each role of relationship type produces a foreign key in corresponding relation</a:t>
            </a:r>
          </a:p>
          <a:p>
            <a:pPr lvl="1"/>
            <a:r>
              <a:rPr lang="en-US" smtClean="0"/>
              <a:t>Foreign key references table corresponding to entity type from which role values are drawn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2"/>
          </p:nvPr>
        </p:nvSpPr>
        <p:spPr>
          <a:noFill/>
        </p:spPr>
        <p:txBody>
          <a:bodyPr/>
          <a:lstStyle/>
          <a:p>
            <a:fld id="{34AF41B4-ED2B-412D-A0C6-B3BBF88CD64D}" type="slidenum">
              <a:rPr lang="en-US" smtClean="0">
                <a:latin typeface="Times New Roman" pitchFamily="18" charset="0"/>
              </a:rPr>
              <a:pPr/>
              <a:t>29</a:t>
            </a:fld>
            <a:endParaRPr lang="en-US" smtClean="0">
              <a:latin typeface="Times New Roman" pitchFamily="18" charset="0"/>
            </a:endParaRPr>
          </a:p>
        </p:txBody>
      </p:sp>
      <p:sp>
        <p:nvSpPr>
          <p:cNvPr id="21507" name="AutoShape 3"/>
          <p:cNvSpPr>
            <a:spLocks noChangeArrowheads="1"/>
          </p:cNvSpPr>
          <p:nvPr/>
        </p:nvSpPr>
        <p:spPr bwMode="auto">
          <a:xfrm>
            <a:off x="3352800" y="1295400"/>
            <a:ext cx="2509838" cy="1290638"/>
          </a:xfrm>
          <a:prstGeom prst="diamond">
            <a:avLst/>
          </a:prstGeom>
          <a:solidFill>
            <a:schemeClr val="bg1"/>
          </a:solidFill>
          <a:ln w="9525">
            <a:solidFill>
              <a:schemeClr val="tx1"/>
            </a:solidFill>
            <a:miter lim="800000"/>
            <a:headEnd/>
            <a:tailEnd/>
          </a:ln>
          <a:effectLst/>
        </p:spPr>
        <p:txBody>
          <a:bodyPr wrap="none" anchor="ctr"/>
          <a:lstStyle/>
          <a:p>
            <a:pPr algn="ctr">
              <a:lnSpc>
                <a:spcPct val="100000"/>
              </a:lnSpc>
              <a:spcBef>
                <a:spcPct val="0"/>
              </a:spcBef>
              <a:buFontTx/>
              <a:buNone/>
              <a:defRPr/>
            </a:pPr>
            <a:r>
              <a:rPr lang="en-US">
                <a:effectLst>
                  <a:outerShdw blurRad="38100" dist="38100" dir="2700000" algn="tl">
                    <a:srgbClr val="C0C0C0"/>
                  </a:outerShdw>
                </a:effectLst>
                <a:latin typeface="Times New Roman" charset="0"/>
              </a:rPr>
              <a:t>Sold</a:t>
            </a:r>
          </a:p>
        </p:txBody>
      </p:sp>
      <p:sp>
        <p:nvSpPr>
          <p:cNvPr id="29701" name="Text Box 4"/>
          <p:cNvSpPr txBox="1">
            <a:spLocks noChangeArrowheads="1"/>
          </p:cNvSpPr>
          <p:nvPr/>
        </p:nvSpPr>
        <p:spPr bwMode="auto">
          <a:xfrm>
            <a:off x="2574925" y="5070475"/>
            <a:ext cx="184150" cy="457200"/>
          </a:xfrm>
          <a:prstGeom prst="rect">
            <a:avLst/>
          </a:prstGeom>
          <a:noFill/>
          <a:ln w="9525">
            <a:noFill/>
            <a:miter lim="800000"/>
            <a:headEnd/>
            <a:tailEnd/>
          </a:ln>
        </p:spPr>
        <p:txBody>
          <a:bodyPr wrap="none">
            <a:spAutoFit/>
          </a:bodyPr>
          <a:lstStyle/>
          <a:p>
            <a:pPr>
              <a:lnSpc>
                <a:spcPct val="100000"/>
              </a:lnSpc>
              <a:spcBef>
                <a:spcPct val="0"/>
              </a:spcBef>
              <a:buFontTx/>
              <a:buNone/>
            </a:pPr>
            <a:endParaRPr lang="en-US"/>
          </a:p>
        </p:txBody>
      </p:sp>
      <p:sp>
        <p:nvSpPr>
          <p:cNvPr id="21509" name="Rectangle 5"/>
          <p:cNvSpPr>
            <a:spLocks noChangeArrowheads="1"/>
          </p:cNvSpPr>
          <p:nvPr/>
        </p:nvSpPr>
        <p:spPr bwMode="auto">
          <a:xfrm>
            <a:off x="533400" y="1676400"/>
            <a:ext cx="1752600" cy="685800"/>
          </a:xfrm>
          <a:prstGeom prst="rect">
            <a:avLst/>
          </a:prstGeom>
          <a:solidFill>
            <a:schemeClr val="bg1"/>
          </a:solidFill>
          <a:ln w="9525">
            <a:solidFill>
              <a:schemeClr val="tx1"/>
            </a:solidFill>
            <a:miter lim="800000"/>
            <a:headEnd/>
            <a:tailEnd/>
          </a:ln>
          <a:effectLst/>
        </p:spPr>
        <p:txBody>
          <a:bodyPr wrap="none" anchor="ctr"/>
          <a:lstStyle/>
          <a:p>
            <a:pPr algn="ctr">
              <a:lnSpc>
                <a:spcPct val="100000"/>
              </a:lnSpc>
              <a:spcBef>
                <a:spcPct val="0"/>
              </a:spcBef>
              <a:buFontTx/>
              <a:buNone/>
              <a:defRPr/>
            </a:pPr>
            <a:r>
              <a:rPr lang="en-US">
                <a:effectLst>
                  <a:outerShdw blurRad="38100" dist="38100" dir="2700000" algn="tl">
                    <a:srgbClr val="C0C0C0"/>
                  </a:outerShdw>
                </a:effectLst>
                <a:latin typeface="Times New Roman" charset="0"/>
              </a:rPr>
              <a:t>Project</a:t>
            </a:r>
          </a:p>
        </p:txBody>
      </p:sp>
      <p:sp>
        <p:nvSpPr>
          <p:cNvPr id="21510" name="Rectangle 6"/>
          <p:cNvSpPr>
            <a:spLocks noChangeArrowheads="1"/>
          </p:cNvSpPr>
          <p:nvPr/>
        </p:nvSpPr>
        <p:spPr bwMode="auto">
          <a:xfrm>
            <a:off x="6781800" y="1676400"/>
            <a:ext cx="1752600" cy="685800"/>
          </a:xfrm>
          <a:prstGeom prst="rect">
            <a:avLst/>
          </a:prstGeom>
          <a:solidFill>
            <a:schemeClr val="bg1"/>
          </a:solidFill>
          <a:ln w="9525">
            <a:solidFill>
              <a:schemeClr val="tx1"/>
            </a:solidFill>
            <a:miter lim="800000"/>
            <a:headEnd/>
            <a:tailEnd/>
          </a:ln>
          <a:effectLst/>
        </p:spPr>
        <p:txBody>
          <a:bodyPr wrap="none" anchor="ctr"/>
          <a:lstStyle/>
          <a:p>
            <a:pPr algn="ctr">
              <a:lnSpc>
                <a:spcPct val="100000"/>
              </a:lnSpc>
              <a:spcBef>
                <a:spcPct val="0"/>
              </a:spcBef>
              <a:buFontTx/>
              <a:buNone/>
              <a:defRPr/>
            </a:pPr>
            <a:r>
              <a:rPr lang="en-US">
                <a:effectLst>
                  <a:outerShdw blurRad="38100" dist="38100" dir="2700000" algn="tl">
                    <a:srgbClr val="C0C0C0"/>
                  </a:outerShdw>
                </a:effectLst>
                <a:latin typeface="Times New Roman" charset="0"/>
              </a:rPr>
              <a:t>Part</a:t>
            </a:r>
          </a:p>
        </p:txBody>
      </p:sp>
      <p:sp>
        <p:nvSpPr>
          <p:cNvPr id="29704" name="Oval 7"/>
          <p:cNvSpPr>
            <a:spLocks noChangeArrowheads="1"/>
          </p:cNvSpPr>
          <p:nvPr/>
        </p:nvSpPr>
        <p:spPr bwMode="auto">
          <a:xfrm>
            <a:off x="2362200" y="1066800"/>
            <a:ext cx="1524000" cy="533400"/>
          </a:xfrm>
          <a:prstGeom prst="ellipse">
            <a:avLst/>
          </a:prstGeom>
          <a:solidFill>
            <a:schemeClr val="bg1"/>
          </a:solidFill>
          <a:ln w="9525">
            <a:solidFill>
              <a:schemeClr val="tx1"/>
            </a:solidFill>
            <a:round/>
            <a:headEnd/>
            <a:tailEnd/>
          </a:ln>
        </p:spPr>
        <p:txBody>
          <a:bodyPr wrap="none" anchor="ctr"/>
          <a:lstStyle/>
          <a:p>
            <a:pPr algn="ctr">
              <a:lnSpc>
                <a:spcPct val="100000"/>
              </a:lnSpc>
              <a:spcBef>
                <a:spcPct val="0"/>
              </a:spcBef>
              <a:buFontTx/>
              <a:buNone/>
            </a:pPr>
            <a:r>
              <a:rPr lang="en-US" i="1"/>
              <a:t>Date</a:t>
            </a:r>
          </a:p>
        </p:txBody>
      </p:sp>
      <p:sp>
        <p:nvSpPr>
          <p:cNvPr id="29705" name="Oval 8"/>
          <p:cNvSpPr>
            <a:spLocks noChangeArrowheads="1"/>
          </p:cNvSpPr>
          <p:nvPr/>
        </p:nvSpPr>
        <p:spPr bwMode="auto">
          <a:xfrm>
            <a:off x="5334000" y="1066800"/>
            <a:ext cx="1524000" cy="533400"/>
          </a:xfrm>
          <a:prstGeom prst="ellipse">
            <a:avLst/>
          </a:prstGeom>
          <a:solidFill>
            <a:schemeClr val="bg1"/>
          </a:solidFill>
          <a:ln w="9525">
            <a:solidFill>
              <a:schemeClr val="tx1"/>
            </a:solidFill>
            <a:round/>
            <a:headEnd/>
            <a:tailEnd/>
          </a:ln>
        </p:spPr>
        <p:txBody>
          <a:bodyPr wrap="none" anchor="ctr"/>
          <a:lstStyle/>
          <a:p>
            <a:pPr algn="ctr">
              <a:lnSpc>
                <a:spcPct val="100000"/>
              </a:lnSpc>
              <a:spcBef>
                <a:spcPct val="0"/>
              </a:spcBef>
              <a:buFontTx/>
              <a:buNone/>
            </a:pPr>
            <a:r>
              <a:rPr lang="en-US" i="1"/>
              <a:t>Price</a:t>
            </a:r>
          </a:p>
        </p:txBody>
      </p:sp>
      <p:sp>
        <p:nvSpPr>
          <p:cNvPr id="21517" name="Text Box 13"/>
          <p:cNvSpPr txBox="1">
            <a:spLocks noChangeArrowheads="1"/>
          </p:cNvSpPr>
          <p:nvPr/>
        </p:nvSpPr>
        <p:spPr bwMode="auto">
          <a:xfrm>
            <a:off x="457200" y="3235099"/>
            <a:ext cx="6337300" cy="283845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sz="1800" dirty="0">
                <a:latin typeface="Times New Roman" charset="0"/>
              </a:rPr>
              <a:t>CREATE TABLE  </a:t>
            </a:r>
            <a:r>
              <a:rPr lang="en-US" sz="1800" dirty="0">
                <a:effectLst>
                  <a:outerShdw blurRad="38100" dist="38100" dir="2700000" algn="tl">
                    <a:srgbClr val="C0C0C0"/>
                  </a:outerShdw>
                </a:effectLst>
                <a:latin typeface="Times New Roman" charset="0"/>
              </a:rPr>
              <a:t>Sold</a:t>
            </a:r>
            <a:r>
              <a:rPr lang="en-US" sz="1800" dirty="0">
                <a:latin typeface="Times New Roman" charset="0"/>
              </a:rPr>
              <a:t>  (</a:t>
            </a:r>
          </a:p>
          <a:p>
            <a:pPr>
              <a:lnSpc>
                <a:spcPct val="100000"/>
              </a:lnSpc>
              <a:spcBef>
                <a:spcPct val="0"/>
              </a:spcBef>
              <a:buFontTx/>
              <a:buNone/>
              <a:defRPr/>
            </a:pPr>
            <a:r>
              <a:rPr lang="en-US" sz="1800" dirty="0">
                <a:latin typeface="Times New Roman" charset="0"/>
              </a:rPr>
              <a:t>    </a:t>
            </a:r>
            <a:r>
              <a:rPr lang="en-US" sz="1800" i="1" dirty="0">
                <a:latin typeface="Times New Roman" charset="0"/>
              </a:rPr>
              <a:t>Price</a:t>
            </a:r>
            <a:r>
              <a:rPr lang="en-US" sz="1800" dirty="0">
                <a:latin typeface="Times New Roman" charset="0"/>
              </a:rPr>
              <a:t>  INTEGER,                   -- </a:t>
            </a:r>
            <a:r>
              <a:rPr lang="en-US" sz="1800" i="1" dirty="0">
                <a:latin typeface="Times New Roman" charset="0"/>
              </a:rPr>
              <a:t>attribute</a:t>
            </a:r>
          </a:p>
          <a:p>
            <a:pPr>
              <a:lnSpc>
                <a:spcPct val="100000"/>
              </a:lnSpc>
              <a:spcBef>
                <a:spcPct val="0"/>
              </a:spcBef>
              <a:buFontTx/>
              <a:buNone/>
              <a:defRPr/>
            </a:pPr>
            <a:r>
              <a:rPr lang="en-US" sz="1800" dirty="0">
                <a:latin typeface="Times New Roman" charset="0"/>
              </a:rPr>
              <a:t>    </a:t>
            </a:r>
            <a:r>
              <a:rPr lang="en-US" sz="1800" i="1" dirty="0">
                <a:latin typeface="Times New Roman" charset="0"/>
              </a:rPr>
              <a:t>Date</a:t>
            </a:r>
            <a:r>
              <a:rPr lang="en-US" sz="1800" dirty="0">
                <a:latin typeface="Times New Roman" charset="0"/>
              </a:rPr>
              <a:t>  </a:t>
            </a:r>
            <a:r>
              <a:rPr lang="en-US" sz="1800" dirty="0" err="1">
                <a:latin typeface="Times New Roman" charset="0"/>
              </a:rPr>
              <a:t>DATE</a:t>
            </a:r>
            <a:r>
              <a:rPr lang="en-US" sz="1800" dirty="0">
                <a:latin typeface="Times New Roman" charset="0"/>
              </a:rPr>
              <a:t>,                          -- </a:t>
            </a:r>
            <a:r>
              <a:rPr lang="en-US" sz="1800" i="1" dirty="0">
                <a:latin typeface="Times New Roman" charset="0"/>
              </a:rPr>
              <a:t>attribute</a:t>
            </a:r>
          </a:p>
          <a:p>
            <a:pPr>
              <a:lnSpc>
                <a:spcPct val="100000"/>
              </a:lnSpc>
              <a:spcBef>
                <a:spcPct val="0"/>
              </a:spcBef>
              <a:buFontTx/>
              <a:buNone/>
              <a:defRPr/>
            </a:pPr>
            <a:r>
              <a:rPr lang="en-US" sz="1800" dirty="0">
                <a:latin typeface="Times New Roman" charset="0"/>
              </a:rPr>
              <a:t>    </a:t>
            </a:r>
            <a:r>
              <a:rPr lang="en-US" sz="1800" i="1" dirty="0" err="1">
                <a:latin typeface="Times New Roman" charset="0"/>
              </a:rPr>
              <a:t>ProjId</a:t>
            </a:r>
            <a:r>
              <a:rPr lang="en-US" sz="1800" dirty="0">
                <a:latin typeface="Times New Roman" charset="0"/>
              </a:rPr>
              <a:t>  INTEGER,                 -- </a:t>
            </a:r>
            <a:r>
              <a:rPr lang="en-US" sz="1800" i="1" dirty="0">
                <a:latin typeface="Times New Roman" charset="0"/>
              </a:rPr>
              <a:t>role</a:t>
            </a:r>
          </a:p>
          <a:p>
            <a:pPr>
              <a:lnSpc>
                <a:spcPct val="100000"/>
              </a:lnSpc>
              <a:spcBef>
                <a:spcPct val="0"/>
              </a:spcBef>
              <a:buFontTx/>
              <a:buNone/>
              <a:defRPr/>
            </a:pPr>
            <a:r>
              <a:rPr lang="en-US" sz="1800" dirty="0">
                <a:latin typeface="Times New Roman" charset="0"/>
              </a:rPr>
              <a:t>    </a:t>
            </a:r>
            <a:r>
              <a:rPr lang="en-US" sz="1800" i="1" dirty="0" err="1">
                <a:latin typeface="Times New Roman" charset="0"/>
              </a:rPr>
              <a:t>SupplierId</a:t>
            </a:r>
            <a:r>
              <a:rPr lang="en-US" sz="1800" dirty="0">
                <a:latin typeface="Times New Roman" charset="0"/>
              </a:rPr>
              <a:t>  INTEGER,           -- </a:t>
            </a:r>
            <a:r>
              <a:rPr lang="en-US" sz="1800" i="1" dirty="0">
                <a:latin typeface="Times New Roman" charset="0"/>
              </a:rPr>
              <a:t>role</a:t>
            </a:r>
          </a:p>
          <a:p>
            <a:pPr>
              <a:lnSpc>
                <a:spcPct val="100000"/>
              </a:lnSpc>
              <a:spcBef>
                <a:spcPct val="0"/>
              </a:spcBef>
              <a:buFontTx/>
              <a:buNone/>
              <a:defRPr/>
            </a:pPr>
            <a:r>
              <a:rPr lang="en-US" sz="1800" dirty="0">
                <a:latin typeface="Times New Roman" charset="0"/>
              </a:rPr>
              <a:t>    </a:t>
            </a:r>
            <a:r>
              <a:rPr lang="en-US" sz="1800" i="1" dirty="0" err="1">
                <a:latin typeface="Times New Roman" charset="0"/>
              </a:rPr>
              <a:t>PartNumber</a:t>
            </a:r>
            <a:r>
              <a:rPr lang="en-US" sz="1800" dirty="0">
                <a:latin typeface="Times New Roman" charset="0"/>
              </a:rPr>
              <a:t>  INTEGER,        -- </a:t>
            </a:r>
            <a:r>
              <a:rPr lang="en-US" sz="1800" i="1" dirty="0">
                <a:latin typeface="Times New Roman" charset="0"/>
              </a:rPr>
              <a:t>role</a:t>
            </a:r>
          </a:p>
          <a:p>
            <a:pPr>
              <a:lnSpc>
                <a:spcPct val="100000"/>
              </a:lnSpc>
              <a:spcBef>
                <a:spcPct val="0"/>
              </a:spcBef>
              <a:buFontTx/>
              <a:buNone/>
              <a:defRPr/>
            </a:pPr>
            <a:r>
              <a:rPr lang="en-US" sz="1800" dirty="0">
                <a:latin typeface="Times New Roman" charset="0"/>
              </a:rPr>
              <a:t>    PRIMARY KEY (</a:t>
            </a:r>
            <a:r>
              <a:rPr lang="en-US" sz="1800" i="1" dirty="0" err="1">
                <a:latin typeface="Times New Roman" charset="0"/>
              </a:rPr>
              <a:t>ProjId</a:t>
            </a:r>
            <a:r>
              <a:rPr lang="en-US" sz="1800" i="1" dirty="0">
                <a:latin typeface="Times New Roman" charset="0"/>
              </a:rPr>
              <a:t>, </a:t>
            </a:r>
            <a:r>
              <a:rPr lang="en-US" sz="1800" i="1" dirty="0" err="1">
                <a:latin typeface="Times New Roman" charset="0"/>
              </a:rPr>
              <a:t>SupplierId</a:t>
            </a:r>
            <a:r>
              <a:rPr lang="en-US" sz="1800" i="1" dirty="0">
                <a:latin typeface="Times New Roman" charset="0"/>
              </a:rPr>
              <a:t>, </a:t>
            </a:r>
            <a:r>
              <a:rPr lang="en-US" sz="1800" i="1" dirty="0" err="1">
                <a:latin typeface="Times New Roman" charset="0"/>
              </a:rPr>
              <a:t>PartNumber</a:t>
            </a:r>
            <a:r>
              <a:rPr lang="en-US" sz="1800" i="1" dirty="0">
                <a:latin typeface="Times New Roman" charset="0"/>
              </a:rPr>
              <a:t>, Date</a:t>
            </a:r>
            <a:r>
              <a:rPr lang="en-US" sz="1800" dirty="0">
                <a:latin typeface="Times New Roman" charset="0"/>
              </a:rPr>
              <a:t>),</a:t>
            </a:r>
          </a:p>
          <a:p>
            <a:pPr>
              <a:lnSpc>
                <a:spcPct val="100000"/>
              </a:lnSpc>
              <a:spcBef>
                <a:spcPct val="0"/>
              </a:spcBef>
              <a:buFontTx/>
              <a:buNone/>
              <a:defRPr/>
            </a:pPr>
            <a:r>
              <a:rPr lang="en-US" sz="1800" dirty="0">
                <a:latin typeface="Times New Roman" charset="0"/>
              </a:rPr>
              <a:t>    FOREIGN KEY (</a:t>
            </a:r>
            <a:r>
              <a:rPr lang="en-US" sz="1800" i="1" dirty="0" err="1">
                <a:latin typeface="Times New Roman" charset="0"/>
              </a:rPr>
              <a:t>ProjId</a:t>
            </a:r>
            <a:r>
              <a:rPr lang="en-US" sz="1800" dirty="0">
                <a:latin typeface="Times New Roman" charset="0"/>
              </a:rPr>
              <a:t>) REFERENCES </a:t>
            </a:r>
            <a:r>
              <a:rPr lang="en-US" sz="1800" dirty="0">
                <a:effectLst>
                  <a:outerShdw blurRad="38100" dist="38100" dir="2700000" algn="tl">
                    <a:srgbClr val="C0C0C0"/>
                  </a:outerShdw>
                </a:effectLst>
                <a:latin typeface="Times New Roman" charset="0"/>
              </a:rPr>
              <a:t>Project</a:t>
            </a:r>
            <a:r>
              <a:rPr lang="en-US" sz="1800" dirty="0">
                <a:latin typeface="Times New Roman" charset="0"/>
              </a:rPr>
              <a:t>,</a:t>
            </a:r>
          </a:p>
          <a:p>
            <a:pPr>
              <a:lnSpc>
                <a:spcPct val="100000"/>
              </a:lnSpc>
              <a:spcBef>
                <a:spcPct val="0"/>
              </a:spcBef>
              <a:buFontTx/>
              <a:buNone/>
              <a:defRPr/>
            </a:pPr>
            <a:r>
              <a:rPr lang="en-US" sz="1800" dirty="0">
                <a:latin typeface="Times New Roman" charset="0"/>
              </a:rPr>
              <a:t>    FOREIGN KEY (</a:t>
            </a:r>
            <a:r>
              <a:rPr lang="en-US" sz="1800" i="1" dirty="0" err="1">
                <a:latin typeface="Times New Roman" charset="0"/>
              </a:rPr>
              <a:t>SupplierId</a:t>
            </a:r>
            <a:r>
              <a:rPr lang="en-US" sz="1800" dirty="0">
                <a:latin typeface="Times New Roman" charset="0"/>
              </a:rPr>
              <a:t>) REFERENCES </a:t>
            </a:r>
            <a:r>
              <a:rPr lang="en-US" sz="1800" dirty="0">
                <a:effectLst>
                  <a:outerShdw blurRad="38100" dist="38100" dir="2700000" algn="tl">
                    <a:srgbClr val="C0C0C0"/>
                  </a:outerShdw>
                </a:effectLst>
                <a:latin typeface="Times New Roman" charset="0"/>
              </a:rPr>
              <a:t>Supplier</a:t>
            </a:r>
            <a:r>
              <a:rPr lang="en-US" sz="1800" dirty="0">
                <a:latin typeface="Times New Roman" charset="0"/>
              </a:rPr>
              <a:t> (</a:t>
            </a:r>
            <a:r>
              <a:rPr lang="en-US" sz="1800" i="1" dirty="0">
                <a:latin typeface="Times New Roman" charset="0"/>
              </a:rPr>
              <a:t>Id</a:t>
            </a:r>
            <a:r>
              <a:rPr lang="en-US" sz="1800" dirty="0">
                <a:latin typeface="Times New Roman" charset="0"/>
              </a:rPr>
              <a:t>),</a:t>
            </a:r>
          </a:p>
          <a:p>
            <a:pPr>
              <a:lnSpc>
                <a:spcPct val="100000"/>
              </a:lnSpc>
              <a:spcBef>
                <a:spcPct val="0"/>
              </a:spcBef>
              <a:buFontTx/>
              <a:buNone/>
              <a:defRPr/>
            </a:pPr>
            <a:r>
              <a:rPr lang="en-US" sz="1800" dirty="0">
                <a:latin typeface="Times New Roman" charset="0"/>
              </a:rPr>
              <a:t>    FOREIGN KEY (</a:t>
            </a:r>
            <a:r>
              <a:rPr lang="en-US" sz="1800" i="1" dirty="0" err="1">
                <a:latin typeface="Times New Roman" charset="0"/>
              </a:rPr>
              <a:t>PartNumber</a:t>
            </a:r>
            <a:r>
              <a:rPr lang="en-US" sz="1800" dirty="0">
                <a:latin typeface="Times New Roman" charset="0"/>
              </a:rPr>
              <a:t>) REFERENCES </a:t>
            </a:r>
            <a:r>
              <a:rPr lang="en-US" sz="1800" dirty="0">
                <a:effectLst>
                  <a:outerShdw blurRad="38100" dist="38100" dir="2700000" algn="tl">
                    <a:srgbClr val="C0C0C0"/>
                  </a:outerShdw>
                </a:effectLst>
                <a:latin typeface="Times New Roman" charset="0"/>
              </a:rPr>
              <a:t>Part</a:t>
            </a:r>
            <a:r>
              <a:rPr lang="en-US" sz="1800" dirty="0">
                <a:latin typeface="Times New Roman" charset="0"/>
              </a:rPr>
              <a:t> (</a:t>
            </a:r>
            <a:r>
              <a:rPr lang="en-US" sz="1800" i="1" dirty="0">
                <a:latin typeface="Times New Roman" charset="0"/>
              </a:rPr>
              <a:t>Number</a:t>
            </a:r>
            <a:r>
              <a:rPr lang="en-US" sz="1800" dirty="0">
                <a:latin typeface="Times New Roman" charset="0"/>
              </a:rPr>
              <a:t>)  )</a:t>
            </a:r>
            <a:endParaRPr lang="en-US" sz="2000" dirty="0">
              <a:latin typeface="Times New Roman" charset="0"/>
            </a:endParaRPr>
          </a:p>
        </p:txBody>
      </p:sp>
      <p:sp>
        <p:nvSpPr>
          <p:cNvPr id="21518" name="Rectangle 14"/>
          <p:cNvSpPr>
            <a:spLocks noChangeArrowheads="1"/>
          </p:cNvSpPr>
          <p:nvPr/>
        </p:nvSpPr>
        <p:spPr bwMode="auto">
          <a:xfrm>
            <a:off x="3733800" y="2819400"/>
            <a:ext cx="1752600" cy="685800"/>
          </a:xfrm>
          <a:prstGeom prst="rect">
            <a:avLst/>
          </a:prstGeom>
          <a:solidFill>
            <a:schemeClr val="bg1"/>
          </a:solidFill>
          <a:ln w="9525">
            <a:solidFill>
              <a:schemeClr val="tx1"/>
            </a:solidFill>
            <a:miter lim="800000"/>
            <a:headEnd/>
            <a:tailEnd/>
          </a:ln>
          <a:effectLst/>
        </p:spPr>
        <p:txBody>
          <a:bodyPr wrap="none" anchor="ctr"/>
          <a:lstStyle/>
          <a:p>
            <a:pPr algn="ctr">
              <a:lnSpc>
                <a:spcPct val="100000"/>
              </a:lnSpc>
              <a:spcBef>
                <a:spcPct val="0"/>
              </a:spcBef>
              <a:buFontTx/>
              <a:buNone/>
              <a:defRPr/>
            </a:pPr>
            <a:r>
              <a:rPr lang="en-US">
                <a:effectLst>
                  <a:outerShdw blurRad="38100" dist="38100" dir="2700000" algn="tl">
                    <a:srgbClr val="C0C0C0"/>
                  </a:outerShdw>
                </a:effectLst>
                <a:latin typeface="Times New Roman" charset="0"/>
              </a:rPr>
              <a:t>Supplier</a:t>
            </a:r>
          </a:p>
        </p:txBody>
      </p:sp>
      <p:sp>
        <p:nvSpPr>
          <p:cNvPr id="29708" name="Line 16"/>
          <p:cNvSpPr>
            <a:spLocks noChangeShapeType="1"/>
          </p:cNvSpPr>
          <p:nvPr/>
        </p:nvSpPr>
        <p:spPr bwMode="auto">
          <a:xfrm>
            <a:off x="5867400" y="1905000"/>
            <a:ext cx="914400" cy="0"/>
          </a:xfrm>
          <a:prstGeom prst="line">
            <a:avLst/>
          </a:prstGeom>
          <a:noFill/>
          <a:ln w="9525">
            <a:solidFill>
              <a:schemeClr val="tx1"/>
            </a:solidFill>
            <a:round/>
            <a:headEnd/>
            <a:tailEnd/>
          </a:ln>
        </p:spPr>
        <p:txBody>
          <a:bodyPr wrap="none" anchor="ctr"/>
          <a:lstStyle/>
          <a:p>
            <a:endParaRPr lang="en-US"/>
          </a:p>
        </p:txBody>
      </p:sp>
      <p:sp>
        <p:nvSpPr>
          <p:cNvPr id="29709" name="Line 17"/>
          <p:cNvSpPr>
            <a:spLocks noChangeShapeType="1"/>
          </p:cNvSpPr>
          <p:nvPr/>
        </p:nvSpPr>
        <p:spPr bwMode="auto">
          <a:xfrm flipH="1">
            <a:off x="2286000" y="1905000"/>
            <a:ext cx="1066800" cy="0"/>
          </a:xfrm>
          <a:prstGeom prst="line">
            <a:avLst/>
          </a:prstGeom>
          <a:noFill/>
          <a:ln w="9525">
            <a:solidFill>
              <a:schemeClr val="tx1"/>
            </a:solidFill>
            <a:round/>
            <a:headEnd/>
            <a:tailEnd/>
          </a:ln>
        </p:spPr>
        <p:txBody>
          <a:bodyPr wrap="none" anchor="ctr"/>
          <a:lstStyle/>
          <a:p>
            <a:endParaRPr lang="en-US"/>
          </a:p>
        </p:txBody>
      </p:sp>
      <p:sp>
        <p:nvSpPr>
          <p:cNvPr id="29710" name="Line 18"/>
          <p:cNvSpPr>
            <a:spLocks noChangeShapeType="1"/>
          </p:cNvSpPr>
          <p:nvPr/>
        </p:nvSpPr>
        <p:spPr bwMode="auto">
          <a:xfrm>
            <a:off x="3733800" y="1524000"/>
            <a:ext cx="152400" cy="152400"/>
          </a:xfrm>
          <a:prstGeom prst="line">
            <a:avLst/>
          </a:prstGeom>
          <a:noFill/>
          <a:ln w="9525">
            <a:solidFill>
              <a:schemeClr val="tx1"/>
            </a:solidFill>
            <a:round/>
            <a:headEnd/>
            <a:tailEnd/>
          </a:ln>
        </p:spPr>
        <p:txBody>
          <a:bodyPr wrap="none" anchor="ctr"/>
          <a:lstStyle/>
          <a:p>
            <a:endParaRPr lang="en-US"/>
          </a:p>
        </p:txBody>
      </p:sp>
      <p:sp>
        <p:nvSpPr>
          <p:cNvPr id="29711" name="Line 20"/>
          <p:cNvSpPr>
            <a:spLocks noChangeShapeType="1"/>
          </p:cNvSpPr>
          <p:nvPr/>
        </p:nvSpPr>
        <p:spPr bwMode="auto">
          <a:xfrm>
            <a:off x="4572000" y="2590800"/>
            <a:ext cx="0" cy="228600"/>
          </a:xfrm>
          <a:prstGeom prst="line">
            <a:avLst/>
          </a:prstGeom>
          <a:noFill/>
          <a:ln w="9525">
            <a:solidFill>
              <a:schemeClr val="tx1"/>
            </a:solidFill>
            <a:round/>
            <a:headEnd/>
            <a:tailEnd/>
          </a:ln>
        </p:spPr>
        <p:txBody>
          <a:bodyPr wrap="none" anchor="ctr"/>
          <a:lstStyle/>
          <a:p>
            <a:endParaRPr lang="en-US"/>
          </a:p>
        </p:txBody>
      </p:sp>
      <p:sp>
        <p:nvSpPr>
          <p:cNvPr id="29712" name="Line 27"/>
          <p:cNvSpPr>
            <a:spLocks noChangeShapeType="1"/>
          </p:cNvSpPr>
          <p:nvPr/>
        </p:nvSpPr>
        <p:spPr bwMode="auto">
          <a:xfrm flipH="1">
            <a:off x="5334000" y="1524000"/>
            <a:ext cx="152400" cy="152400"/>
          </a:xfrm>
          <a:prstGeom prst="line">
            <a:avLst/>
          </a:prstGeom>
          <a:noFill/>
          <a:ln w="9525">
            <a:solidFill>
              <a:schemeClr val="tx1"/>
            </a:solidFill>
            <a:round/>
            <a:headEnd/>
            <a:tailEnd/>
          </a:ln>
        </p:spPr>
        <p:txBody>
          <a:bodyPr wrap="none" anchor="ctr"/>
          <a:lstStyle/>
          <a:p>
            <a:endParaRPr lang="en-US"/>
          </a:p>
        </p:txBody>
      </p:sp>
      <p:sp>
        <p:nvSpPr>
          <p:cNvPr id="17" name="TextBox 16"/>
          <p:cNvSpPr txBox="1"/>
          <p:nvPr/>
        </p:nvSpPr>
        <p:spPr>
          <a:xfrm>
            <a:off x="1509487" y="6100870"/>
            <a:ext cx="6749142" cy="757130"/>
          </a:xfrm>
          <a:prstGeom prst="rect">
            <a:avLst/>
          </a:prstGeom>
          <a:noFill/>
        </p:spPr>
        <p:txBody>
          <a:bodyPr wrap="square" rtlCol="0">
            <a:spAutoFit/>
          </a:bodyPr>
          <a:lstStyle/>
          <a:p>
            <a:pPr>
              <a:buNone/>
            </a:pPr>
            <a:r>
              <a:rPr lang="en-US" b="1" dirty="0" smtClean="0"/>
              <a:t>What if in the same day, a part is ordered from the same supplier for the same project?</a:t>
            </a:r>
            <a:endParaRPr lang="en-US" b="1" dirty="0"/>
          </a:p>
        </p:txBody>
      </p:sp>
      <p:pic>
        <p:nvPicPr>
          <p:cNvPr id="18" name="图片 17" descr="quesstion.jpg"/>
          <p:cNvPicPr>
            <a:picLocks noChangeAspect="1"/>
          </p:cNvPicPr>
          <p:nvPr/>
        </p:nvPicPr>
        <p:blipFill>
          <a:blip r:embed="rId3" cstate="print"/>
          <a:stretch>
            <a:fillRect/>
          </a:stretch>
        </p:blipFill>
        <p:spPr>
          <a:xfrm>
            <a:off x="682171" y="5976257"/>
            <a:ext cx="881743" cy="881743"/>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p>
            <a:fld id="{CD06D45F-7AC2-4934-8D55-4200C8A879BF}" type="slidenum">
              <a:rPr lang="en-US" smtClean="0">
                <a:latin typeface="Times New Roman" pitchFamily="18" charset="0"/>
              </a:rPr>
              <a:pPr/>
              <a:t>3</a:t>
            </a:fld>
            <a:endParaRPr lang="en-US" smtClean="0">
              <a:latin typeface="Times New Roman" pitchFamily="18" charset="0"/>
            </a:endParaRPr>
          </a:p>
        </p:txBody>
      </p:sp>
      <p:sp>
        <p:nvSpPr>
          <p:cNvPr id="4099" name="Rectangle 2"/>
          <p:cNvSpPr>
            <a:spLocks noGrp="1" noChangeArrowheads="1"/>
          </p:cNvSpPr>
          <p:nvPr>
            <p:ph type="title"/>
          </p:nvPr>
        </p:nvSpPr>
        <p:spPr>
          <a:xfrm>
            <a:off x="685800" y="304800"/>
            <a:ext cx="7772400" cy="1143000"/>
          </a:xfrm>
        </p:spPr>
        <p:txBody>
          <a:bodyPr/>
          <a:lstStyle/>
          <a:p>
            <a:r>
              <a:rPr lang="en-US" dirty="0" smtClean="0"/>
              <a:t>A Sample ER Diagram</a:t>
            </a:r>
          </a:p>
        </p:txBody>
      </p:sp>
      <p:pic>
        <p:nvPicPr>
          <p:cNvPr id="6" name="Picture 5"/>
          <p:cNvPicPr>
            <a:picLocks noChangeAspect="1" noChangeArrowheads="1"/>
          </p:cNvPicPr>
          <p:nvPr/>
        </p:nvPicPr>
        <p:blipFill>
          <a:blip r:embed="rId3" cstate="print"/>
          <a:srcRect/>
          <a:stretch>
            <a:fillRect/>
          </a:stretch>
        </p:blipFill>
        <p:spPr bwMode="auto">
          <a:xfrm>
            <a:off x="1122363" y="1641475"/>
            <a:ext cx="6743700" cy="478155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5FBD7017-14AC-43FF-A1F7-8280B1484CB6}" type="slidenum">
              <a:rPr lang="en-US" smtClean="0">
                <a:latin typeface="Times New Roman" pitchFamily="18" charset="0"/>
              </a:rPr>
              <a:pPr/>
              <a:t>30</a:t>
            </a:fld>
            <a:endParaRPr lang="en-US" smtClean="0">
              <a:latin typeface="Times New Roman" pitchFamily="18" charset="0"/>
            </a:endParaRPr>
          </a:p>
        </p:txBody>
      </p:sp>
      <p:sp>
        <p:nvSpPr>
          <p:cNvPr id="30723" name="Rectangle 2"/>
          <p:cNvSpPr>
            <a:spLocks noGrp="1" noChangeArrowheads="1"/>
          </p:cNvSpPr>
          <p:nvPr>
            <p:ph type="title"/>
          </p:nvPr>
        </p:nvSpPr>
        <p:spPr>
          <a:xfrm>
            <a:off x="685800" y="228600"/>
            <a:ext cx="7772400" cy="565150"/>
          </a:xfrm>
        </p:spPr>
        <p:txBody>
          <a:bodyPr/>
          <a:lstStyle/>
          <a:p>
            <a:pPr>
              <a:lnSpc>
                <a:spcPct val="90000"/>
              </a:lnSpc>
            </a:pPr>
            <a:r>
              <a:rPr lang="en-US" sz="2800" dirty="0" smtClean="0"/>
              <a:t>Key Constraints</a:t>
            </a:r>
          </a:p>
        </p:txBody>
      </p:sp>
      <p:sp>
        <p:nvSpPr>
          <p:cNvPr id="40963" name="Rectangle 3"/>
          <p:cNvSpPr>
            <a:spLocks noGrp="1" noChangeArrowheads="1"/>
          </p:cNvSpPr>
          <p:nvPr>
            <p:ph type="body" idx="1"/>
          </p:nvPr>
        </p:nvSpPr>
        <p:spPr>
          <a:xfrm>
            <a:off x="584200" y="1253219"/>
            <a:ext cx="8382000" cy="793296"/>
          </a:xfrm>
        </p:spPr>
        <p:txBody>
          <a:bodyPr/>
          <a:lstStyle/>
          <a:p>
            <a:pPr>
              <a:lnSpc>
                <a:spcPct val="90000"/>
              </a:lnSpc>
              <a:defRPr/>
            </a:pPr>
            <a:r>
              <a:rPr lang="en-US" sz="2400" dirty="0" smtClean="0"/>
              <a:t>Each professor works in AT MOST ONE department</a:t>
            </a:r>
          </a:p>
        </p:txBody>
      </p:sp>
      <p:sp>
        <p:nvSpPr>
          <p:cNvPr id="30725" name="Text Box 4"/>
          <p:cNvSpPr txBox="1">
            <a:spLocks noChangeArrowheads="1"/>
          </p:cNvSpPr>
          <p:nvPr/>
        </p:nvSpPr>
        <p:spPr bwMode="auto">
          <a:xfrm>
            <a:off x="2216377" y="3571875"/>
            <a:ext cx="793750" cy="1187450"/>
          </a:xfrm>
          <a:prstGeom prst="rect">
            <a:avLst/>
          </a:prstGeom>
          <a:noFill/>
          <a:ln w="9525">
            <a:noFill/>
            <a:miter lim="800000"/>
            <a:headEnd/>
            <a:tailEnd/>
          </a:ln>
        </p:spPr>
        <p:txBody>
          <a:bodyPr wrap="none">
            <a:spAutoFit/>
          </a:bodyPr>
          <a:lstStyle/>
          <a:p>
            <a:pPr>
              <a:lnSpc>
                <a:spcPct val="100000"/>
              </a:lnSpc>
              <a:spcBef>
                <a:spcPct val="0"/>
              </a:spcBef>
              <a:buFontTx/>
              <a:buNone/>
            </a:pPr>
            <a:r>
              <a:rPr lang="en-US"/>
              <a:t>1123</a:t>
            </a:r>
          </a:p>
          <a:p>
            <a:pPr>
              <a:lnSpc>
                <a:spcPct val="100000"/>
              </a:lnSpc>
              <a:spcBef>
                <a:spcPct val="0"/>
              </a:spcBef>
              <a:buFontTx/>
              <a:buNone/>
            </a:pPr>
            <a:r>
              <a:rPr lang="en-US"/>
              <a:t>4100</a:t>
            </a:r>
          </a:p>
          <a:p>
            <a:pPr>
              <a:lnSpc>
                <a:spcPct val="100000"/>
              </a:lnSpc>
              <a:spcBef>
                <a:spcPct val="0"/>
              </a:spcBef>
              <a:buFontTx/>
              <a:buNone/>
            </a:pPr>
            <a:r>
              <a:rPr lang="en-US"/>
              <a:t>3216</a:t>
            </a:r>
          </a:p>
        </p:txBody>
      </p:sp>
      <p:sp>
        <p:nvSpPr>
          <p:cNvPr id="30726" name="Text Box 5"/>
          <p:cNvSpPr txBox="1">
            <a:spLocks noChangeArrowheads="1"/>
          </p:cNvSpPr>
          <p:nvPr/>
        </p:nvSpPr>
        <p:spPr bwMode="auto">
          <a:xfrm>
            <a:off x="4426177" y="3800475"/>
            <a:ext cx="2293937" cy="822325"/>
          </a:xfrm>
          <a:prstGeom prst="rect">
            <a:avLst/>
          </a:prstGeom>
          <a:noFill/>
          <a:ln w="9525">
            <a:noFill/>
            <a:miter lim="800000"/>
            <a:headEnd/>
            <a:tailEnd/>
          </a:ln>
        </p:spPr>
        <p:txBody>
          <a:bodyPr wrap="none">
            <a:spAutoFit/>
          </a:bodyPr>
          <a:lstStyle/>
          <a:p>
            <a:pPr>
              <a:lnSpc>
                <a:spcPct val="100000"/>
              </a:lnSpc>
              <a:spcBef>
                <a:spcPct val="0"/>
              </a:spcBef>
              <a:buFontTx/>
              <a:buNone/>
            </a:pPr>
            <a:r>
              <a:rPr lang="en-US"/>
              <a:t>1123           CSE</a:t>
            </a:r>
          </a:p>
          <a:p>
            <a:pPr>
              <a:lnSpc>
                <a:spcPct val="100000"/>
              </a:lnSpc>
              <a:spcBef>
                <a:spcPct val="0"/>
              </a:spcBef>
              <a:buFontTx/>
              <a:buNone/>
            </a:pPr>
            <a:r>
              <a:rPr lang="en-US"/>
              <a:t>3216           AMS</a:t>
            </a:r>
          </a:p>
        </p:txBody>
      </p:sp>
      <p:sp>
        <p:nvSpPr>
          <p:cNvPr id="30727" name="Rectangle 6"/>
          <p:cNvSpPr>
            <a:spLocks noChangeArrowheads="1"/>
          </p:cNvSpPr>
          <p:nvPr/>
        </p:nvSpPr>
        <p:spPr bwMode="auto">
          <a:xfrm>
            <a:off x="920977" y="3648075"/>
            <a:ext cx="2133600" cy="1066800"/>
          </a:xfrm>
          <a:prstGeom prst="rect">
            <a:avLst/>
          </a:prstGeom>
          <a:noFill/>
          <a:ln w="9525">
            <a:solidFill>
              <a:schemeClr val="tx1"/>
            </a:solidFill>
            <a:miter lim="800000"/>
            <a:headEnd/>
            <a:tailEnd/>
          </a:ln>
        </p:spPr>
        <p:txBody>
          <a:bodyPr wrap="none" anchor="ctr"/>
          <a:lstStyle/>
          <a:p>
            <a:endParaRPr lang="en-US"/>
          </a:p>
        </p:txBody>
      </p:sp>
      <p:sp>
        <p:nvSpPr>
          <p:cNvPr id="30728" name="Rectangle 7"/>
          <p:cNvSpPr>
            <a:spLocks noChangeArrowheads="1"/>
          </p:cNvSpPr>
          <p:nvPr/>
        </p:nvSpPr>
        <p:spPr bwMode="auto">
          <a:xfrm>
            <a:off x="4426177" y="3800475"/>
            <a:ext cx="2362200" cy="762000"/>
          </a:xfrm>
          <a:prstGeom prst="rect">
            <a:avLst/>
          </a:prstGeom>
          <a:noFill/>
          <a:ln w="9525">
            <a:solidFill>
              <a:schemeClr val="tx1"/>
            </a:solidFill>
            <a:miter lim="800000"/>
            <a:headEnd/>
            <a:tailEnd/>
          </a:ln>
        </p:spPr>
        <p:txBody>
          <a:bodyPr wrap="none" anchor="ctr"/>
          <a:lstStyle/>
          <a:p>
            <a:endParaRPr lang="en-US"/>
          </a:p>
        </p:txBody>
      </p:sp>
      <p:sp>
        <p:nvSpPr>
          <p:cNvPr id="30729" name="Line 8"/>
          <p:cNvSpPr>
            <a:spLocks noChangeShapeType="1"/>
          </p:cNvSpPr>
          <p:nvPr/>
        </p:nvSpPr>
        <p:spPr bwMode="auto">
          <a:xfrm>
            <a:off x="2216377" y="3648075"/>
            <a:ext cx="0" cy="1066800"/>
          </a:xfrm>
          <a:prstGeom prst="line">
            <a:avLst/>
          </a:prstGeom>
          <a:noFill/>
          <a:ln w="9525">
            <a:solidFill>
              <a:schemeClr val="tx1"/>
            </a:solidFill>
            <a:round/>
            <a:headEnd/>
            <a:tailEnd/>
          </a:ln>
        </p:spPr>
        <p:txBody>
          <a:bodyPr wrap="none" anchor="ctr"/>
          <a:lstStyle/>
          <a:p>
            <a:endParaRPr lang="en-US"/>
          </a:p>
        </p:txBody>
      </p:sp>
      <p:sp>
        <p:nvSpPr>
          <p:cNvPr id="30730" name="Line 9"/>
          <p:cNvSpPr>
            <a:spLocks noChangeShapeType="1"/>
          </p:cNvSpPr>
          <p:nvPr/>
        </p:nvSpPr>
        <p:spPr bwMode="auto">
          <a:xfrm>
            <a:off x="1530577" y="3648075"/>
            <a:ext cx="0" cy="1066800"/>
          </a:xfrm>
          <a:prstGeom prst="line">
            <a:avLst/>
          </a:prstGeom>
          <a:noFill/>
          <a:ln w="9525">
            <a:solidFill>
              <a:schemeClr val="tx1"/>
            </a:solidFill>
            <a:round/>
            <a:headEnd/>
            <a:tailEnd/>
          </a:ln>
        </p:spPr>
        <p:txBody>
          <a:bodyPr wrap="none" anchor="ctr"/>
          <a:lstStyle/>
          <a:p>
            <a:endParaRPr lang="en-US"/>
          </a:p>
        </p:txBody>
      </p:sp>
      <p:sp>
        <p:nvSpPr>
          <p:cNvPr id="30731" name="Line 10"/>
          <p:cNvSpPr>
            <a:spLocks noChangeShapeType="1"/>
          </p:cNvSpPr>
          <p:nvPr/>
        </p:nvSpPr>
        <p:spPr bwMode="auto">
          <a:xfrm>
            <a:off x="5264377" y="3800475"/>
            <a:ext cx="0" cy="762000"/>
          </a:xfrm>
          <a:prstGeom prst="line">
            <a:avLst/>
          </a:prstGeom>
          <a:noFill/>
          <a:ln w="9525">
            <a:solidFill>
              <a:schemeClr val="tx1"/>
            </a:solidFill>
            <a:round/>
            <a:headEnd/>
            <a:tailEnd/>
          </a:ln>
        </p:spPr>
        <p:txBody>
          <a:bodyPr wrap="none" anchor="ctr"/>
          <a:lstStyle/>
          <a:p>
            <a:endParaRPr lang="en-US"/>
          </a:p>
        </p:txBody>
      </p:sp>
      <p:sp>
        <p:nvSpPr>
          <p:cNvPr id="30732" name="Line 11"/>
          <p:cNvSpPr>
            <a:spLocks noChangeShapeType="1"/>
          </p:cNvSpPr>
          <p:nvPr/>
        </p:nvSpPr>
        <p:spPr bwMode="auto">
          <a:xfrm>
            <a:off x="5950177" y="3800475"/>
            <a:ext cx="0" cy="762000"/>
          </a:xfrm>
          <a:prstGeom prst="line">
            <a:avLst/>
          </a:prstGeom>
          <a:noFill/>
          <a:ln w="9525">
            <a:solidFill>
              <a:schemeClr val="tx1"/>
            </a:solidFill>
            <a:round/>
            <a:headEnd/>
            <a:tailEnd/>
          </a:ln>
        </p:spPr>
        <p:txBody>
          <a:bodyPr wrap="none" anchor="ctr"/>
          <a:lstStyle/>
          <a:p>
            <a:endParaRPr lang="en-US"/>
          </a:p>
        </p:txBody>
      </p:sp>
      <p:sp>
        <p:nvSpPr>
          <p:cNvPr id="30733" name="Line 21"/>
          <p:cNvSpPr>
            <a:spLocks noChangeShapeType="1"/>
          </p:cNvSpPr>
          <p:nvPr/>
        </p:nvSpPr>
        <p:spPr bwMode="auto">
          <a:xfrm flipH="1">
            <a:off x="920977" y="4333875"/>
            <a:ext cx="2133600" cy="0"/>
          </a:xfrm>
          <a:prstGeom prst="line">
            <a:avLst/>
          </a:prstGeom>
          <a:noFill/>
          <a:ln w="9525">
            <a:solidFill>
              <a:schemeClr val="tx1"/>
            </a:solidFill>
            <a:round/>
            <a:headEnd/>
            <a:tailEnd/>
          </a:ln>
        </p:spPr>
        <p:txBody>
          <a:bodyPr wrap="none" anchor="ctr"/>
          <a:lstStyle/>
          <a:p>
            <a:endParaRPr lang="en-US"/>
          </a:p>
        </p:txBody>
      </p:sp>
      <p:sp>
        <p:nvSpPr>
          <p:cNvPr id="30734" name="Line 22"/>
          <p:cNvSpPr>
            <a:spLocks noChangeShapeType="1"/>
          </p:cNvSpPr>
          <p:nvPr/>
        </p:nvSpPr>
        <p:spPr bwMode="auto">
          <a:xfrm flipH="1">
            <a:off x="920977" y="3952875"/>
            <a:ext cx="2133600" cy="0"/>
          </a:xfrm>
          <a:prstGeom prst="line">
            <a:avLst/>
          </a:prstGeom>
          <a:noFill/>
          <a:ln w="9525">
            <a:solidFill>
              <a:schemeClr val="tx1"/>
            </a:solidFill>
            <a:round/>
            <a:headEnd/>
            <a:tailEnd/>
          </a:ln>
        </p:spPr>
        <p:txBody>
          <a:bodyPr wrap="none" anchor="ctr"/>
          <a:lstStyle/>
          <a:p>
            <a:endParaRPr lang="en-US"/>
          </a:p>
        </p:txBody>
      </p:sp>
      <p:sp>
        <p:nvSpPr>
          <p:cNvPr id="30735" name="Line 23"/>
          <p:cNvSpPr>
            <a:spLocks noChangeShapeType="1"/>
          </p:cNvSpPr>
          <p:nvPr/>
        </p:nvSpPr>
        <p:spPr bwMode="auto">
          <a:xfrm>
            <a:off x="4426177" y="4181475"/>
            <a:ext cx="2362200" cy="0"/>
          </a:xfrm>
          <a:prstGeom prst="line">
            <a:avLst/>
          </a:prstGeom>
          <a:noFill/>
          <a:ln w="9525">
            <a:solidFill>
              <a:schemeClr val="tx1"/>
            </a:solidFill>
            <a:round/>
            <a:headEnd/>
            <a:tailEnd/>
          </a:ln>
        </p:spPr>
        <p:txBody>
          <a:bodyPr wrap="none" anchor="ctr"/>
          <a:lstStyle/>
          <a:p>
            <a:endParaRPr lang="en-US"/>
          </a:p>
        </p:txBody>
      </p:sp>
      <p:sp>
        <p:nvSpPr>
          <p:cNvPr id="30736" name="Line 26"/>
          <p:cNvSpPr>
            <a:spLocks noChangeShapeType="1"/>
          </p:cNvSpPr>
          <p:nvPr/>
        </p:nvSpPr>
        <p:spPr bwMode="auto">
          <a:xfrm flipV="1">
            <a:off x="3054577" y="4333875"/>
            <a:ext cx="1371600" cy="228600"/>
          </a:xfrm>
          <a:prstGeom prst="line">
            <a:avLst/>
          </a:prstGeom>
          <a:noFill/>
          <a:ln w="9525">
            <a:solidFill>
              <a:schemeClr val="tx1"/>
            </a:solidFill>
            <a:prstDash val="dash"/>
            <a:round/>
            <a:headEnd/>
            <a:tailEnd type="triangle" w="med" len="med"/>
          </a:ln>
        </p:spPr>
        <p:txBody>
          <a:bodyPr wrap="none" anchor="ctr"/>
          <a:lstStyle/>
          <a:p>
            <a:endParaRPr lang="en-US"/>
          </a:p>
        </p:txBody>
      </p:sp>
      <p:sp>
        <p:nvSpPr>
          <p:cNvPr id="40988" name="Text Box 28"/>
          <p:cNvSpPr txBox="1">
            <a:spLocks noChangeArrowheads="1"/>
          </p:cNvSpPr>
          <p:nvPr/>
        </p:nvSpPr>
        <p:spPr bwMode="auto">
          <a:xfrm>
            <a:off x="1304472" y="4814207"/>
            <a:ext cx="1336675"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dirty="0">
                <a:effectLst>
                  <a:outerShdw blurRad="38100" dist="38100" dir="2700000" algn="tl">
                    <a:srgbClr val="C0C0C0"/>
                  </a:outerShdw>
                </a:effectLst>
                <a:latin typeface="Times New Roman" charset="0"/>
              </a:rPr>
              <a:t>Professor</a:t>
            </a:r>
          </a:p>
        </p:txBody>
      </p:sp>
      <p:sp>
        <p:nvSpPr>
          <p:cNvPr id="40989" name="Text Box 29"/>
          <p:cNvSpPr txBox="1">
            <a:spLocks noChangeArrowheads="1"/>
          </p:cNvSpPr>
          <p:nvPr/>
        </p:nvSpPr>
        <p:spPr bwMode="auto">
          <a:xfrm>
            <a:off x="4807177" y="4638675"/>
            <a:ext cx="1250950"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WorksIn</a:t>
            </a:r>
          </a:p>
        </p:txBody>
      </p:sp>
      <p:sp>
        <p:nvSpPr>
          <p:cNvPr id="30739" name="Text Box 30"/>
          <p:cNvSpPr txBox="1">
            <a:spLocks noChangeArrowheads="1"/>
          </p:cNvSpPr>
          <p:nvPr/>
        </p:nvSpPr>
        <p:spPr bwMode="auto">
          <a:xfrm>
            <a:off x="2229077" y="3240088"/>
            <a:ext cx="395287" cy="396875"/>
          </a:xfrm>
          <a:prstGeom prst="rect">
            <a:avLst/>
          </a:prstGeom>
          <a:noFill/>
          <a:ln w="9525">
            <a:noFill/>
            <a:miter lim="800000"/>
            <a:headEnd/>
            <a:tailEnd/>
          </a:ln>
        </p:spPr>
        <p:txBody>
          <a:bodyPr wrap="none">
            <a:spAutoFit/>
          </a:bodyPr>
          <a:lstStyle/>
          <a:p>
            <a:pPr>
              <a:lnSpc>
                <a:spcPct val="100000"/>
              </a:lnSpc>
              <a:spcBef>
                <a:spcPct val="0"/>
              </a:spcBef>
              <a:buFontTx/>
              <a:buNone/>
            </a:pPr>
            <a:r>
              <a:rPr lang="en-US" sz="2000" i="1"/>
              <a:t>Id</a:t>
            </a:r>
          </a:p>
        </p:txBody>
      </p:sp>
      <p:sp>
        <p:nvSpPr>
          <p:cNvPr id="30740" name="Text Box 31"/>
          <p:cNvSpPr txBox="1">
            <a:spLocks noChangeArrowheads="1"/>
          </p:cNvSpPr>
          <p:nvPr/>
        </p:nvSpPr>
        <p:spPr bwMode="auto">
          <a:xfrm>
            <a:off x="4349977" y="3386138"/>
            <a:ext cx="846137" cy="396875"/>
          </a:xfrm>
          <a:prstGeom prst="rect">
            <a:avLst/>
          </a:prstGeom>
          <a:noFill/>
          <a:ln w="9525">
            <a:noFill/>
            <a:miter lim="800000"/>
            <a:headEnd/>
            <a:tailEnd/>
          </a:ln>
        </p:spPr>
        <p:txBody>
          <a:bodyPr wrap="none">
            <a:spAutoFit/>
          </a:bodyPr>
          <a:lstStyle/>
          <a:p>
            <a:pPr>
              <a:lnSpc>
                <a:spcPct val="100000"/>
              </a:lnSpc>
              <a:spcBef>
                <a:spcPct val="0"/>
              </a:spcBef>
              <a:buFontTx/>
              <a:buNone/>
            </a:pPr>
            <a:r>
              <a:rPr lang="en-US" sz="2000" i="1"/>
              <a:t>ProfId</a:t>
            </a:r>
          </a:p>
        </p:txBody>
      </p:sp>
      <p:sp>
        <p:nvSpPr>
          <p:cNvPr id="30741" name="Line 33"/>
          <p:cNvSpPr>
            <a:spLocks noChangeShapeType="1"/>
          </p:cNvSpPr>
          <p:nvPr/>
        </p:nvSpPr>
        <p:spPr bwMode="auto">
          <a:xfrm>
            <a:off x="3054577" y="3800475"/>
            <a:ext cx="1371600" cy="228600"/>
          </a:xfrm>
          <a:prstGeom prst="line">
            <a:avLst/>
          </a:prstGeom>
          <a:noFill/>
          <a:ln w="9525">
            <a:solidFill>
              <a:schemeClr val="tx1"/>
            </a:solidFill>
            <a:prstDash val="dash"/>
            <a:round/>
            <a:headEnd/>
            <a:tailEnd type="triangle" w="med" len="med"/>
          </a:ln>
        </p:spPr>
        <p:txBody>
          <a:bodyPr wrap="none" anchor="ctr"/>
          <a:lstStyle/>
          <a:p>
            <a:endParaRPr lang="en-US"/>
          </a:p>
        </p:txBody>
      </p:sp>
      <p:sp>
        <p:nvSpPr>
          <p:cNvPr id="30742" name="AutoShape 38"/>
          <p:cNvSpPr>
            <a:spLocks noChangeArrowheads="1"/>
          </p:cNvSpPr>
          <p:nvPr/>
        </p:nvSpPr>
        <p:spPr bwMode="auto">
          <a:xfrm>
            <a:off x="3304042" y="2079171"/>
            <a:ext cx="1828800" cy="914400"/>
          </a:xfrm>
          <a:prstGeom prst="diamond">
            <a:avLst/>
          </a:prstGeom>
          <a:noFill/>
          <a:ln w="9525">
            <a:solidFill>
              <a:schemeClr val="tx1"/>
            </a:solidFill>
            <a:miter lim="800000"/>
            <a:headEnd/>
            <a:tailEnd/>
          </a:ln>
        </p:spPr>
        <p:txBody>
          <a:bodyPr wrap="none" anchor="ctr"/>
          <a:lstStyle/>
          <a:p>
            <a:pPr algn="ctr">
              <a:lnSpc>
                <a:spcPct val="100000"/>
              </a:lnSpc>
              <a:spcBef>
                <a:spcPct val="0"/>
              </a:spcBef>
              <a:buFontTx/>
              <a:buNone/>
            </a:pPr>
            <a:endParaRPr lang="en-US"/>
          </a:p>
        </p:txBody>
      </p:sp>
      <p:sp>
        <p:nvSpPr>
          <p:cNvPr id="30743" name="Rectangle 39"/>
          <p:cNvSpPr>
            <a:spLocks noChangeArrowheads="1"/>
          </p:cNvSpPr>
          <p:nvPr/>
        </p:nvSpPr>
        <p:spPr bwMode="auto">
          <a:xfrm>
            <a:off x="713241" y="2231572"/>
            <a:ext cx="1295400" cy="533400"/>
          </a:xfrm>
          <a:prstGeom prst="rect">
            <a:avLst/>
          </a:prstGeom>
          <a:noFill/>
          <a:ln w="9525">
            <a:solidFill>
              <a:schemeClr val="tx1"/>
            </a:solidFill>
            <a:miter lim="800000"/>
            <a:headEnd/>
            <a:tailEnd/>
          </a:ln>
        </p:spPr>
        <p:txBody>
          <a:bodyPr wrap="none" anchor="ctr"/>
          <a:lstStyle/>
          <a:p>
            <a:endParaRPr lang="en-US"/>
          </a:p>
        </p:txBody>
      </p:sp>
      <p:sp>
        <p:nvSpPr>
          <p:cNvPr id="30744" name="Rectangle 40"/>
          <p:cNvSpPr>
            <a:spLocks noChangeArrowheads="1"/>
          </p:cNvSpPr>
          <p:nvPr/>
        </p:nvSpPr>
        <p:spPr bwMode="auto">
          <a:xfrm>
            <a:off x="6352041" y="2231572"/>
            <a:ext cx="1676400" cy="533400"/>
          </a:xfrm>
          <a:prstGeom prst="rect">
            <a:avLst/>
          </a:prstGeom>
          <a:noFill/>
          <a:ln w="9525">
            <a:solidFill>
              <a:schemeClr val="tx1"/>
            </a:solidFill>
            <a:miter lim="800000"/>
            <a:headEnd/>
            <a:tailEnd/>
          </a:ln>
        </p:spPr>
        <p:txBody>
          <a:bodyPr wrap="none" anchor="ctr"/>
          <a:lstStyle/>
          <a:p>
            <a:endParaRPr lang="en-US"/>
          </a:p>
        </p:txBody>
      </p:sp>
      <p:sp>
        <p:nvSpPr>
          <p:cNvPr id="41001" name="Text Box 41"/>
          <p:cNvSpPr txBox="1">
            <a:spLocks noChangeArrowheads="1"/>
          </p:cNvSpPr>
          <p:nvPr/>
        </p:nvSpPr>
        <p:spPr bwMode="auto">
          <a:xfrm>
            <a:off x="3608841" y="2307772"/>
            <a:ext cx="1250950"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WorksIn</a:t>
            </a:r>
          </a:p>
        </p:txBody>
      </p:sp>
      <p:sp>
        <p:nvSpPr>
          <p:cNvPr id="41002" name="Text Box 42"/>
          <p:cNvSpPr txBox="1">
            <a:spLocks noChangeArrowheads="1"/>
          </p:cNvSpPr>
          <p:nvPr/>
        </p:nvSpPr>
        <p:spPr bwMode="auto">
          <a:xfrm>
            <a:off x="713241" y="2307772"/>
            <a:ext cx="1336675"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Professor</a:t>
            </a:r>
          </a:p>
        </p:txBody>
      </p:sp>
      <p:sp>
        <p:nvSpPr>
          <p:cNvPr id="41003" name="Text Box 43"/>
          <p:cNvSpPr txBox="1">
            <a:spLocks noChangeArrowheads="1"/>
          </p:cNvSpPr>
          <p:nvPr/>
        </p:nvSpPr>
        <p:spPr bwMode="auto">
          <a:xfrm>
            <a:off x="6428241" y="2307772"/>
            <a:ext cx="1828800" cy="457200"/>
          </a:xfrm>
          <a:prstGeom prst="rect">
            <a:avLst/>
          </a:prstGeom>
          <a:noFill/>
          <a:ln w="9525">
            <a:noFill/>
            <a:miter lim="800000"/>
            <a:headEnd/>
            <a:tailEnd/>
          </a:ln>
          <a:effectLst/>
        </p:spPr>
        <p:txBody>
          <a:bodyPr>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Department</a:t>
            </a:r>
          </a:p>
        </p:txBody>
      </p:sp>
      <p:sp>
        <p:nvSpPr>
          <p:cNvPr id="30748" name="Line 44"/>
          <p:cNvSpPr>
            <a:spLocks noChangeShapeType="1"/>
          </p:cNvSpPr>
          <p:nvPr/>
        </p:nvSpPr>
        <p:spPr bwMode="auto">
          <a:xfrm>
            <a:off x="2008641" y="2536372"/>
            <a:ext cx="1295400" cy="0"/>
          </a:xfrm>
          <a:prstGeom prst="line">
            <a:avLst/>
          </a:prstGeom>
          <a:noFill/>
          <a:ln w="9525">
            <a:solidFill>
              <a:schemeClr val="tx1"/>
            </a:solidFill>
            <a:round/>
            <a:headEnd/>
            <a:tailEnd type="triangle" w="lg" len="med"/>
          </a:ln>
        </p:spPr>
        <p:txBody>
          <a:bodyPr wrap="none" anchor="ctr"/>
          <a:lstStyle/>
          <a:p>
            <a:endParaRPr lang="en-US"/>
          </a:p>
        </p:txBody>
      </p:sp>
      <p:sp>
        <p:nvSpPr>
          <p:cNvPr id="30749" name="Line 45"/>
          <p:cNvSpPr>
            <a:spLocks noChangeShapeType="1"/>
          </p:cNvSpPr>
          <p:nvPr/>
        </p:nvSpPr>
        <p:spPr bwMode="auto">
          <a:xfrm>
            <a:off x="5132841" y="2536372"/>
            <a:ext cx="1219200" cy="0"/>
          </a:xfrm>
          <a:prstGeom prst="line">
            <a:avLst/>
          </a:prstGeom>
          <a:noFill/>
          <a:ln w="9525">
            <a:solidFill>
              <a:schemeClr val="tx1"/>
            </a:solidFill>
            <a:round/>
            <a:headEnd/>
            <a:tailEnd/>
          </a:ln>
        </p:spPr>
        <p:txBody>
          <a:bodyPr wrap="none" anchor="ctr"/>
          <a:lstStyle/>
          <a:p>
            <a:endParaRPr lang="en-US"/>
          </a:p>
        </p:txBody>
      </p:sp>
      <p:sp>
        <p:nvSpPr>
          <p:cNvPr id="30750" name="AutoShape 46"/>
          <p:cNvSpPr>
            <a:spLocks noChangeArrowheads="1"/>
          </p:cNvSpPr>
          <p:nvPr/>
        </p:nvSpPr>
        <p:spPr bwMode="auto">
          <a:xfrm>
            <a:off x="7378927" y="3395663"/>
            <a:ext cx="914400" cy="390525"/>
          </a:xfrm>
          <a:prstGeom prst="wedgeRoundRectCallout">
            <a:avLst>
              <a:gd name="adj1" fmla="val -260069"/>
              <a:gd name="adj2" fmla="val -2032"/>
              <a:gd name="adj3" fmla="val 16667"/>
            </a:avLst>
          </a:prstGeom>
          <a:noFill/>
          <a:ln w="9525">
            <a:solidFill>
              <a:schemeClr val="accent2"/>
            </a:solidFill>
            <a:prstDash val="dash"/>
            <a:miter lim="800000"/>
            <a:headEnd/>
            <a:tailEnd/>
          </a:ln>
        </p:spPr>
        <p:txBody>
          <a:bodyPr/>
          <a:lstStyle/>
          <a:p>
            <a:pPr algn="ctr">
              <a:buFontTx/>
              <a:buNone/>
              <a:tabLst>
                <a:tab pos="8745538" algn="l"/>
                <a:tab pos="8802688" algn="l"/>
                <a:tab pos="8861425" algn="l"/>
              </a:tabLst>
            </a:pPr>
            <a:r>
              <a:rPr lang="en-US" sz="1600"/>
              <a:t>Key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2"/>
          </p:nvPr>
        </p:nvSpPr>
        <p:spPr>
          <a:noFill/>
        </p:spPr>
        <p:txBody>
          <a:bodyPr/>
          <a:lstStyle/>
          <a:p>
            <a:fld id="{2F5EBC6D-5B8B-48CE-BC3F-71CAF93DE2B3}" type="slidenum">
              <a:rPr lang="en-US" smtClean="0">
                <a:latin typeface="Times New Roman" pitchFamily="18" charset="0"/>
              </a:rPr>
              <a:pPr/>
              <a:t>31</a:t>
            </a:fld>
            <a:endParaRPr lang="en-US" smtClean="0">
              <a:latin typeface="Times New Roman" pitchFamily="18" charset="0"/>
            </a:endParaRPr>
          </a:p>
        </p:txBody>
      </p:sp>
      <p:sp>
        <p:nvSpPr>
          <p:cNvPr id="28675" name="Rectangle 2"/>
          <p:cNvSpPr>
            <a:spLocks noGrp="1" noChangeArrowheads="1"/>
          </p:cNvSpPr>
          <p:nvPr>
            <p:ph type="title"/>
          </p:nvPr>
        </p:nvSpPr>
        <p:spPr>
          <a:xfrm>
            <a:off x="685800" y="0"/>
            <a:ext cx="7772400" cy="1143000"/>
          </a:xfrm>
        </p:spPr>
        <p:txBody>
          <a:bodyPr/>
          <a:lstStyle/>
          <a:p>
            <a:r>
              <a:rPr lang="en-US" dirty="0" smtClean="0"/>
              <a:t>Key Constraints</a:t>
            </a:r>
          </a:p>
        </p:txBody>
      </p:sp>
      <p:sp>
        <p:nvSpPr>
          <p:cNvPr id="19460" name="AutoShape 4"/>
          <p:cNvSpPr>
            <a:spLocks noChangeArrowheads="1"/>
          </p:cNvSpPr>
          <p:nvPr/>
        </p:nvSpPr>
        <p:spPr bwMode="auto">
          <a:xfrm>
            <a:off x="3352800" y="1828800"/>
            <a:ext cx="2509838" cy="1290638"/>
          </a:xfrm>
          <a:prstGeom prst="diamond">
            <a:avLst/>
          </a:prstGeom>
          <a:solidFill>
            <a:schemeClr val="bg1"/>
          </a:solidFill>
          <a:ln w="9525">
            <a:solidFill>
              <a:schemeClr val="tx1"/>
            </a:solidFill>
            <a:miter lim="800000"/>
            <a:headEnd/>
            <a:tailEnd/>
          </a:ln>
          <a:effectLst/>
        </p:spPr>
        <p:txBody>
          <a:bodyPr wrap="none" anchor="ctr"/>
          <a:lstStyle/>
          <a:p>
            <a:pPr algn="ctr">
              <a:lnSpc>
                <a:spcPct val="100000"/>
              </a:lnSpc>
              <a:spcBef>
                <a:spcPct val="0"/>
              </a:spcBef>
              <a:buFontTx/>
              <a:buNone/>
              <a:defRPr/>
            </a:pPr>
            <a:r>
              <a:rPr lang="en-US">
                <a:effectLst>
                  <a:outerShdw blurRad="38100" dist="38100" dir="2700000" algn="tl">
                    <a:srgbClr val="C0C0C0"/>
                  </a:outerShdw>
                </a:effectLst>
                <a:latin typeface="Times New Roman" charset="0"/>
              </a:rPr>
              <a:t>WorksIn</a:t>
            </a:r>
          </a:p>
        </p:txBody>
      </p:sp>
      <p:sp>
        <p:nvSpPr>
          <p:cNvPr id="28677" name="Text Box 5"/>
          <p:cNvSpPr txBox="1">
            <a:spLocks noChangeArrowheads="1"/>
          </p:cNvSpPr>
          <p:nvPr/>
        </p:nvSpPr>
        <p:spPr bwMode="auto">
          <a:xfrm>
            <a:off x="2574925" y="5070475"/>
            <a:ext cx="184150" cy="457200"/>
          </a:xfrm>
          <a:prstGeom prst="rect">
            <a:avLst/>
          </a:prstGeom>
          <a:noFill/>
          <a:ln w="9525">
            <a:noFill/>
            <a:miter lim="800000"/>
            <a:headEnd/>
            <a:tailEnd/>
          </a:ln>
        </p:spPr>
        <p:txBody>
          <a:bodyPr wrap="none">
            <a:spAutoFit/>
          </a:bodyPr>
          <a:lstStyle/>
          <a:p>
            <a:pPr>
              <a:lnSpc>
                <a:spcPct val="100000"/>
              </a:lnSpc>
              <a:spcBef>
                <a:spcPct val="0"/>
              </a:spcBef>
              <a:buFontTx/>
              <a:buNone/>
            </a:pPr>
            <a:endParaRPr lang="en-US"/>
          </a:p>
        </p:txBody>
      </p:sp>
      <p:sp>
        <p:nvSpPr>
          <p:cNvPr id="19462" name="Rectangle 6"/>
          <p:cNvSpPr>
            <a:spLocks noChangeArrowheads="1"/>
          </p:cNvSpPr>
          <p:nvPr/>
        </p:nvSpPr>
        <p:spPr bwMode="auto">
          <a:xfrm>
            <a:off x="533400" y="2057400"/>
            <a:ext cx="1752600" cy="685800"/>
          </a:xfrm>
          <a:prstGeom prst="rect">
            <a:avLst/>
          </a:prstGeom>
          <a:solidFill>
            <a:schemeClr val="bg1"/>
          </a:solidFill>
          <a:ln w="9525">
            <a:solidFill>
              <a:schemeClr val="tx1"/>
            </a:solidFill>
            <a:miter lim="800000"/>
            <a:headEnd/>
            <a:tailEnd/>
          </a:ln>
          <a:effectLst/>
        </p:spPr>
        <p:txBody>
          <a:bodyPr wrap="none" anchor="ctr"/>
          <a:lstStyle/>
          <a:p>
            <a:pPr algn="ctr">
              <a:lnSpc>
                <a:spcPct val="100000"/>
              </a:lnSpc>
              <a:spcBef>
                <a:spcPct val="0"/>
              </a:spcBef>
              <a:buFontTx/>
              <a:buNone/>
              <a:defRPr/>
            </a:pPr>
            <a:r>
              <a:rPr lang="en-US">
                <a:effectLst>
                  <a:outerShdw blurRad="38100" dist="38100" dir="2700000" algn="tl">
                    <a:srgbClr val="C0C0C0"/>
                  </a:outerShdw>
                </a:effectLst>
                <a:latin typeface="Times New Roman" charset="0"/>
              </a:rPr>
              <a:t>Professor</a:t>
            </a:r>
          </a:p>
        </p:txBody>
      </p:sp>
      <p:sp>
        <p:nvSpPr>
          <p:cNvPr id="19463" name="Rectangle 7"/>
          <p:cNvSpPr>
            <a:spLocks noChangeArrowheads="1"/>
          </p:cNvSpPr>
          <p:nvPr/>
        </p:nvSpPr>
        <p:spPr bwMode="auto">
          <a:xfrm>
            <a:off x="6858000" y="2057400"/>
            <a:ext cx="1752600" cy="685800"/>
          </a:xfrm>
          <a:prstGeom prst="rect">
            <a:avLst/>
          </a:prstGeom>
          <a:solidFill>
            <a:schemeClr val="bg1"/>
          </a:solidFill>
          <a:ln w="9525">
            <a:solidFill>
              <a:schemeClr val="tx1"/>
            </a:solidFill>
            <a:miter lim="800000"/>
            <a:headEnd/>
            <a:tailEnd/>
          </a:ln>
          <a:effectLst/>
        </p:spPr>
        <p:txBody>
          <a:bodyPr wrap="none" anchor="ctr"/>
          <a:lstStyle/>
          <a:p>
            <a:pPr algn="ctr">
              <a:lnSpc>
                <a:spcPct val="100000"/>
              </a:lnSpc>
              <a:spcBef>
                <a:spcPct val="0"/>
              </a:spcBef>
              <a:buFontTx/>
              <a:buNone/>
              <a:defRPr/>
            </a:pPr>
            <a:r>
              <a:rPr lang="en-US">
                <a:effectLst>
                  <a:outerShdw blurRad="38100" dist="38100" dir="2700000" algn="tl">
                    <a:srgbClr val="C0C0C0"/>
                  </a:outerShdw>
                </a:effectLst>
                <a:latin typeface="Times New Roman" charset="0"/>
              </a:rPr>
              <a:t>Department</a:t>
            </a:r>
          </a:p>
        </p:txBody>
      </p:sp>
      <p:sp>
        <p:nvSpPr>
          <p:cNvPr id="28680" name="Oval 8"/>
          <p:cNvSpPr>
            <a:spLocks noChangeArrowheads="1"/>
          </p:cNvSpPr>
          <p:nvPr/>
        </p:nvSpPr>
        <p:spPr bwMode="auto">
          <a:xfrm>
            <a:off x="2438400" y="1524000"/>
            <a:ext cx="1524000" cy="533400"/>
          </a:xfrm>
          <a:prstGeom prst="ellipse">
            <a:avLst/>
          </a:prstGeom>
          <a:solidFill>
            <a:schemeClr val="bg1"/>
          </a:solidFill>
          <a:ln w="9525">
            <a:solidFill>
              <a:schemeClr val="tx1"/>
            </a:solidFill>
            <a:round/>
            <a:headEnd/>
            <a:tailEnd/>
          </a:ln>
        </p:spPr>
        <p:txBody>
          <a:bodyPr wrap="none" anchor="ctr"/>
          <a:lstStyle/>
          <a:p>
            <a:pPr algn="ctr">
              <a:lnSpc>
                <a:spcPct val="100000"/>
              </a:lnSpc>
              <a:spcBef>
                <a:spcPct val="0"/>
              </a:spcBef>
              <a:buFontTx/>
              <a:buNone/>
            </a:pPr>
            <a:r>
              <a:rPr lang="en-US" i="1"/>
              <a:t>Since</a:t>
            </a:r>
          </a:p>
        </p:txBody>
      </p:sp>
      <p:sp>
        <p:nvSpPr>
          <p:cNvPr id="28681" name="Oval 10"/>
          <p:cNvSpPr>
            <a:spLocks noChangeArrowheads="1"/>
          </p:cNvSpPr>
          <p:nvPr/>
        </p:nvSpPr>
        <p:spPr bwMode="auto">
          <a:xfrm>
            <a:off x="5181600" y="1524000"/>
            <a:ext cx="1524000" cy="533400"/>
          </a:xfrm>
          <a:prstGeom prst="ellipse">
            <a:avLst/>
          </a:prstGeom>
          <a:solidFill>
            <a:schemeClr val="bg1"/>
          </a:solidFill>
          <a:ln w="9525">
            <a:solidFill>
              <a:schemeClr val="tx1"/>
            </a:solidFill>
            <a:round/>
            <a:headEnd/>
            <a:tailEnd/>
          </a:ln>
        </p:spPr>
        <p:txBody>
          <a:bodyPr wrap="none" anchor="ctr"/>
          <a:lstStyle/>
          <a:p>
            <a:pPr algn="ctr">
              <a:lnSpc>
                <a:spcPct val="100000"/>
              </a:lnSpc>
              <a:spcBef>
                <a:spcPct val="0"/>
              </a:spcBef>
              <a:buFontTx/>
              <a:buNone/>
            </a:pPr>
            <a:r>
              <a:rPr lang="en-US" i="1"/>
              <a:t>Status</a:t>
            </a:r>
          </a:p>
        </p:txBody>
      </p:sp>
      <p:sp>
        <p:nvSpPr>
          <p:cNvPr id="28682" name="Line 17"/>
          <p:cNvSpPr>
            <a:spLocks noChangeShapeType="1"/>
          </p:cNvSpPr>
          <p:nvPr/>
        </p:nvSpPr>
        <p:spPr bwMode="auto">
          <a:xfrm>
            <a:off x="5867400" y="2438400"/>
            <a:ext cx="990600" cy="0"/>
          </a:xfrm>
          <a:prstGeom prst="line">
            <a:avLst/>
          </a:prstGeom>
          <a:noFill/>
          <a:ln w="9525">
            <a:solidFill>
              <a:schemeClr val="tx1"/>
            </a:solidFill>
            <a:round/>
            <a:headEnd/>
            <a:tailEnd/>
          </a:ln>
        </p:spPr>
        <p:txBody>
          <a:bodyPr wrap="none" anchor="ctr"/>
          <a:lstStyle/>
          <a:p>
            <a:endParaRPr lang="en-US"/>
          </a:p>
        </p:txBody>
      </p:sp>
      <p:sp>
        <p:nvSpPr>
          <p:cNvPr id="28683" name="Line 18"/>
          <p:cNvSpPr>
            <a:spLocks noChangeShapeType="1"/>
          </p:cNvSpPr>
          <p:nvPr/>
        </p:nvSpPr>
        <p:spPr bwMode="auto">
          <a:xfrm flipH="1">
            <a:off x="5181600" y="1981200"/>
            <a:ext cx="152400" cy="152400"/>
          </a:xfrm>
          <a:prstGeom prst="line">
            <a:avLst/>
          </a:prstGeom>
          <a:noFill/>
          <a:ln w="9525">
            <a:solidFill>
              <a:schemeClr val="tx1"/>
            </a:solidFill>
            <a:round/>
            <a:headEnd/>
            <a:tailEnd/>
          </a:ln>
        </p:spPr>
        <p:txBody>
          <a:bodyPr wrap="none" anchor="ctr"/>
          <a:lstStyle/>
          <a:p>
            <a:endParaRPr lang="en-US"/>
          </a:p>
        </p:txBody>
      </p:sp>
      <p:sp>
        <p:nvSpPr>
          <p:cNvPr id="28684" name="Line 19"/>
          <p:cNvSpPr>
            <a:spLocks noChangeShapeType="1"/>
          </p:cNvSpPr>
          <p:nvPr/>
        </p:nvSpPr>
        <p:spPr bwMode="auto">
          <a:xfrm>
            <a:off x="3886200" y="1905000"/>
            <a:ext cx="228600" cy="152400"/>
          </a:xfrm>
          <a:prstGeom prst="line">
            <a:avLst/>
          </a:prstGeom>
          <a:noFill/>
          <a:ln w="9525">
            <a:solidFill>
              <a:schemeClr val="tx1"/>
            </a:solidFill>
            <a:round/>
            <a:headEnd/>
            <a:tailEnd/>
          </a:ln>
        </p:spPr>
        <p:txBody>
          <a:bodyPr wrap="none" anchor="ctr"/>
          <a:lstStyle/>
          <a:p>
            <a:endParaRPr lang="en-US"/>
          </a:p>
        </p:txBody>
      </p:sp>
      <p:sp>
        <p:nvSpPr>
          <p:cNvPr id="19489" name="Text Box 33"/>
          <p:cNvSpPr txBox="1">
            <a:spLocks noChangeArrowheads="1"/>
          </p:cNvSpPr>
          <p:nvPr/>
        </p:nvSpPr>
        <p:spPr bwMode="auto">
          <a:xfrm>
            <a:off x="209550" y="3352800"/>
            <a:ext cx="8728075" cy="2554545"/>
          </a:xfrm>
          <a:prstGeom prst="rect">
            <a:avLst/>
          </a:prstGeom>
          <a:noFill/>
          <a:ln w="9525">
            <a:noFill/>
            <a:miter lim="800000"/>
            <a:headEnd/>
            <a:tailEnd/>
          </a:ln>
          <a:effectLst/>
        </p:spPr>
        <p:txBody>
          <a:bodyPr>
            <a:spAutoFit/>
          </a:bodyPr>
          <a:lstStyle/>
          <a:p>
            <a:pPr>
              <a:lnSpc>
                <a:spcPct val="100000"/>
              </a:lnSpc>
              <a:spcBef>
                <a:spcPct val="0"/>
              </a:spcBef>
              <a:buFontTx/>
              <a:buNone/>
              <a:defRPr/>
            </a:pPr>
            <a:r>
              <a:rPr lang="en-US" sz="2000" dirty="0">
                <a:latin typeface="Times New Roman" charset="0"/>
              </a:rPr>
              <a:t>CREATE TABLE </a:t>
            </a:r>
            <a:r>
              <a:rPr lang="en-US" sz="2000" dirty="0" smtClean="0">
                <a:effectLst>
                  <a:outerShdw blurRad="38100" dist="38100" dir="2700000" algn="tl">
                    <a:srgbClr val="C0C0C0"/>
                  </a:outerShdw>
                </a:effectLst>
                <a:latin typeface="Times New Roman" charset="0"/>
              </a:rPr>
              <a:t>Professor</a:t>
            </a:r>
            <a:r>
              <a:rPr lang="en-US" sz="2000" dirty="0" smtClean="0">
                <a:latin typeface="Times New Roman" charset="0"/>
              </a:rPr>
              <a:t>  </a:t>
            </a:r>
            <a:r>
              <a:rPr lang="en-US" sz="2000" dirty="0">
                <a:latin typeface="Times New Roman" charset="0"/>
              </a:rPr>
              <a:t>(</a:t>
            </a:r>
          </a:p>
          <a:p>
            <a:pPr>
              <a:lnSpc>
                <a:spcPct val="100000"/>
              </a:lnSpc>
              <a:spcBef>
                <a:spcPct val="0"/>
              </a:spcBef>
              <a:buFontTx/>
              <a:buNone/>
              <a:defRPr/>
            </a:pPr>
            <a:r>
              <a:rPr lang="en-US" sz="2000" i="1" dirty="0" err="1" smtClean="0">
                <a:latin typeface="Times New Roman" charset="0"/>
              </a:rPr>
              <a:t>ProfId</a:t>
            </a:r>
            <a:r>
              <a:rPr lang="en-US" sz="2000" dirty="0" smtClean="0">
                <a:latin typeface="Times New Roman" charset="0"/>
              </a:rPr>
              <a:t>  INTEGER,       -- </a:t>
            </a:r>
            <a:r>
              <a:rPr lang="en-US" sz="2000" i="1" dirty="0" smtClean="0">
                <a:latin typeface="Times New Roman" charset="0"/>
              </a:rPr>
              <a:t>role (key of  </a:t>
            </a:r>
            <a:r>
              <a:rPr lang="en-US" sz="2000" dirty="0" smtClean="0">
                <a:effectLst>
                  <a:outerShdw blurRad="38100" dist="38100" dir="2700000" algn="tl">
                    <a:srgbClr val="C0C0C0"/>
                  </a:outerShdw>
                </a:effectLst>
                <a:latin typeface="Times New Roman" charset="0"/>
              </a:rPr>
              <a:t>Professor</a:t>
            </a:r>
            <a:r>
              <a:rPr lang="en-US" sz="2000" i="1" dirty="0" smtClean="0">
                <a:latin typeface="Times New Roman" charset="0"/>
              </a:rPr>
              <a:t>)</a:t>
            </a:r>
            <a:r>
              <a:rPr lang="en-US" sz="2000" dirty="0" smtClean="0">
                <a:latin typeface="Times New Roman" charset="0"/>
              </a:rPr>
              <a:t>    </a:t>
            </a:r>
          </a:p>
          <a:p>
            <a:pPr>
              <a:lnSpc>
                <a:spcPct val="100000"/>
              </a:lnSpc>
              <a:spcBef>
                <a:spcPct val="0"/>
              </a:spcBef>
              <a:buFontTx/>
              <a:buNone/>
              <a:defRPr/>
            </a:pPr>
            <a:r>
              <a:rPr lang="en-US" sz="2000" i="1" dirty="0" smtClean="0">
                <a:latin typeface="Times New Roman" charset="0"/>
              </a:rPr>
              <a:t>Since</a:t>
            </a:r>
            <a:r>
              <a:rPr lang="en-US" sz="2000" dirty="0" smtClean="0">
                <a:latin typeface="Times New Roman" charset="0"/>
              </a:rPr>
              <a:t> </a:t>
            </a:r>
            <a:r>
              <a:rPr lang="en-US" sz="2000" dirty="0">
                <a:latin typeface="Times New Roman" charset="0"/>
              </a:rPr>
              <a:t>DATE,                -- </a:t>
            </a:r>
            <a:r>
              <a:rPr lang="en-US" sz="2000" i="1" dirty="0">
                <a:latin typeface="Times New Roman" charset="0"/>
              </a:rPr>
              <a:t>attribute</a:t>
            </a:r>
          </a:p>
          <a:p>
            <a:pPr>
              <a:lnSpc>
                <a:spcPct val="100000"/>
              </a:lnSpc>
              <a:spcBef>
                <a:spcPct val="0"/>
              </a:spcBef>
              <a:buFontTx/>
              <a:buNone/>
              <a:defRPr/>
            </a:pPr>
            <a:r>
              <a:rPr lang="en-US" sz="2000" dirty="0">
                <a:latin typeface="Times New Roman" charset="0"/>
              </a:rPr>
              <a:t> </a:t>
            </a:r>
            <a:r>
              <a:rPr lang="en-US" sz="2000" i="1" dirty="0" smtClean="0">
                <a:latin typeface="Times New Roman" charset="0"/>
              </a:rPr>
              <a:t>Status</a:t>
            </a:r>
            <a:r>
              <a:rPr lang="en-US" sz="2000" dirty="0" smtClean="0">
                <a:latin typeface="Times New Roman" charset="0"/>
              </a:rPr>
              <a:t>  </a:t>
            </a:r>
            <a:r>
              <a:rPr lang="en-US" sz="2000" dirty="0">
                <a:latin typeface="Times New Roman" charset="0"/>
              </a:rPr>
              <a:t>CHAR (10),      -- </a:t>
            </a:r>
            <a:r>
              <a:rPr lang="en-US" sz="2000" i="1" dirty="0">
                <a:latin typeface="Times New Roman" charset="0"/>
              </a:rPr>
              <a:t>attribute</a:t>
            </a:r>
          </a:p>
          <a:p>
            <a:pPr>
              <a:lnSpc>
                <a:spcPct val="100000"/>
              </a:lnSpc>
              <a:spcBef>
                <a:spcPct val="0"/>
              </a:spcBef>
              <a:buFontTx/>
              <a:buNone/>
              <a:defRPr/>
            </a:pPr>
            <a:r>
              <a:rPr lang="en-US" sz="2000" i="1" dirty="0" err="1" smtClean="0">
                <a:latin typeface="Times New Roman" charset="0"/>
              </a:rPr>
              <a:t>DeptId</a:t>
            </a:r>
            <a:r>
              <a:rPr lang="en-US" sz="2000" dirty="0" smtClean="0">
                <a:latin typeface="Times New Roman" charset="0"/>
              </a:rPr>
              <a:t>  </a:t>
            </a:r>
            <a:r>
              <a:rPr lang="en-US" sz="2000" dirty="0">
                <a:latin typeface="Times New Roman" charset="0"/>
              </a:rPr>
              <a:t>CHAR (4),       -- </a:t>
            </a:r>
            <a:r>
              <a:rPr lang="en-US" sz="2000" i="1" dirty="0">
                <a:latin typeface="Times New Roman" charset="0"/>
              </a:rPr>
              <a:t>role (key of  </a:t>
            </a:r>
            <a:r>
              <a:rPr lang="en-US" sz="2000" dirty="0">
                <a:effectLst>
                  <a:outerShdw blurRad="38100" dist="38100" dir="2700000" algn="tl">
                    <a:srgbClr val="C0C0C0"/>
                  </a:outerShdw>
                </a:effectLst>
                <a:latin typeface="Times New Roman" charset="0"/>
              </a:rPr>
              <a:t>Department</a:t>
            </a:r>
            <a:r>
              <a:rPr lang="en-US" sz="2000" i="1" dirty="0">
                <a:latin typeface="Times New Roman" charset="0"/>
              </a:rPr>
              <a:t>)</a:t>
            </a:r>
          </a:p>
          <a:p>
            <a:pPr>
              <a:lnSpc>
                <a:spcPct val="100000"/>
              </a:lnSpc>
              <a:spcBef>
                <a:spcPct val="0"/>
              </a:spcBef>
              <a:buFontTx/>
              <a:buNone/>
              <a:defRPr/>
            </a:pPr>
            <a:r>
              <a:rPr lang="en-US" sz="2000" dirty="0">
                <a:latin typeface="Times New Roman" charset="0"/>
              </a:rPr>
              <a:t> </a:t>
            </a:r>
            <a:r>
              <a:rPr lang="en-US" sz="2000" dirty="0" smtClean="0">
                <a:latin typeface="Times New Roman" charset="0"/>
              </a:rPr>
              <a:t>PRIMARY </a:t>
            </a:r>
            <a:r>
              <a:rPr lang="en-US" sz="2000" dirty="0">
                <a:latin typeface="Times New Roman" charset="0"/>
              </a:rPr>
              <a:t>KEY (</a:t>
            </a:r>
            <a:r>
              <a:rPr lang="en-US" sz="2000" i="1" dirty="0" err="1">
                <a:latin typeface="Times New Roman" charset="0"/>
              </a:rPr>
              <a:t>ProfId</a:t>
            </a:r>
            <a:r>
              <a:rPr lang="en-US" sz="2000" dirty="0">
                <a:latin typeface="Times New Roman" charset="0"/>
              </a:rPr>
              <a:t>),  -- </a:t>
            </a:r>
            <a:r>
              <a:rPr lang="en-US" sz="2000" i="1" dirty="0">
                <a:latin typeface="Times New Roman" charset="0"/>
              </a:rPr>
              <a:t>since a professor works in at most one department</a:t>
            </a:r>
          </a:p>
          <a:p>
            <a:pPr>
              <a:lnSpc>
                <a:spcPct val="100000"/>
              </a:lnSpc>
              <a:spcBef>
                <a:spcPct val="0"/>
              </a:spcBef>
              <a:buFontTx/>
              <a:buNone/>
              <a:defRPr/>
            </a:pPr>
            <a:r>
              <a:rPr lang="en-US" sz="2000" strike="sngStrike" dirty="0">
                <a:latin typeface="Times New Roman" charset="0"/>
              </a:rPr>
              <a:t> </a:t>
            </a:r>
            <a:r>
              <a:rPr lang="en-US" sz="2000" strike="sngStrike" dirty="0" smtClean="0">
                <a:latin typeface="Times New Roman" charset="0"/>
              </a:rPr>
              <a:t>FOREIGN </a:t>
            </a:r>
            <a:r>
              <a:rPr lang="en-US" sz="2000" strike="sngStrike" dirty="0">
                <a:latin typeface="Times New Roman" charset="0"/>
              </a:rPr>
              <a:t>KEY (</a:t>
            </a:r>
            <a:r>
              <a:rPr lang="en-US" sz="2000" i="1" strike="sngStrike" dirty="0" err="1">
                <a:latin typeface="Times New Roman" charset="0"/>
              </a:rPr>
              <a:t>ProfId</a:t>
            </a:r>
            <a:r>
              <a:rPr lang="en-US" sz="2000" strike="sngStrike" dirty="0">
                <a:latin typeface="Times New Roman" charset="0"/>
              </a:rPr>
              <a:t>) REFERENCES </a:t>
            </a:r>
            <a:r>
              <a:rPr lang="en-US" sz="2000" strike="sngStrike" dirty="0">
                <a:effectLst>
                  <a:outerShdw blurRad="38100" dist="38100" dir="2700000" algn="tl">
                    <a:srgbClr val="C0C0C0"/>
                  </a:outerShdw>
                </a:effectLst>
                <a:latin typeface="Times New Roman" charset="0"/>
              </a:rPr>
              <a:t>Professor</a:t>
            </a:r>
            <a:r>
              <a:rPr lang="en-US" sz="2000" strike="sngStrike" dirty="0">
                <a:latin typeface="Times New Roman" charset="0"/>
              </a:rPr>
              <a:t> (</a:t>
            </a:r>
            <a:r>
              <a:rPr lang="en-US" sz="2000" i="1" strike="sngStrike" dirty="0">
                <a:latin typeface="Times New Roman" charset="0"/>
              </a:rPr>
              <a:t>Id</a:t>
            </a:r>
            <a:r>
              <a:rPr lang="en-US" sz="2000" strike="sngStrike" dirty="0">
                <a:latin typeface="Times New Roman" charset="0"/>
              </a:rPr>
              <a:t>),</a:t>
            </a:r>
          </a:p>
          <a:p>
            <a:pPr>
              <a:lnSpc>
                <a:spcPct val="100000"/>
              </a:lnSpc>
              <a:spcBef>
                <a:spcPct val="0"/>
              </a:spcBef>
              <a:buFontTx/>
              <a:buNone/>
              <a:defRPr/>
            </a:pPr>
            <a:r>
              <a:rPr lang="en-US" sz="2000" dirty="0">
                <a:latin typeface="Times New Roman" charset="0"/>
              </a:rPr>
              <a:t> </a:t>
            </a:r>
            <a:r>
              <a:rPr lang="en-US" sz="2000" dirty="0" smtClean="0">
                <a:latin typeface="Times New Roman" charset="0"/>
              </a:rPr>
              <a:t>FOREIGN </a:t>
            </a:r>
            <a:r>
              <a:rPr lang="en-US" sz="2000" dirty="0">
                <a:latin typeface="Times New Roman" charset="0"/>
              </a:rPr>
              <a:t>KEY (</a:t>
            </a:r>
            <a:r>
              <a:rPr lang="en-US" sz="2000" i="1" dirty="0" err="1">
                <a:latin typeface="Times New Roman" charset="0"/>
              </a:rPr>
              <a:t>DeptId</a:t>
            </a:r>
            <a:r>
              <a:rPr lang="en-US" sz="2000" dirty="0">
                <a:latin typeface="Times New Roman" charset="0"/>
              </a:rPr>
              <a:t>) REFERENCES </a:t>
            </a:r>
            <a:r>
              <a:rPr lang="en-US" sz="2000" dirty="0">
                <a:effectLst>
                  <a:outerShdw blurRad="38100" dist="38100" dir="2700000" algn="tl">
                    <a:srgbClr val="C0C0C0"/>
                  </a:outerShdw>
                </a:effectLst>
                <a:latin typeface="Times New Roman" charset="0"/>
              </a:rPr>
              <a:t>Department</a:t>
            </a:r>
            <a:r>
              <a:rPr lang="en-US" sz="2000" dirty="0">
                <a:latin typeface="Times New Roman" charset="0"/>
              </a:rPr>
              <a:t> )</a:t>
            </a:r>
          </a:p>
        </p:txBody>
      </p:sp>
      <p:sp>
        <p:nvSpPr>
          <p:cNvPr id="18" name="Line 27"/>
          <p:cNvSpPr>
            <a:spLocks noChangeShapeType="1"/>
          </p:cNvSpPr>
          <p:nvPr/>
        </p:nvSpPr>
        <p:spPr bwMode="auto">
          <a:xfrm>
            <a:off x="2290823" y="2424895"/>
            <a:ext cx="1065835" cy="63661"/>
          </a:xfrm>
          <a:prstGeom prst="line">
            <a:avLst/>
          </a:prstGeom>
          <a:noFill/>
          <a:ln w="9525">
            <a:solidFill>
              <a:schemeClr val="tx1"/>
            </a:solidFill>
            <a:round/>
            <a:headEnd/>
            <a:tailEnd type="triangle" w="lg" len="med"/>
          </a:ln>
        </p:spPr>
        <p:txBody>
          <a:bodyPr wrap="none" anchor="ctr"/>
          <a:lstStyle/>
          <a:p>
            <a:endParaRPr lang="en-US"/>
          </a:p>
        </p:txBody>
      </p:sp>
      <p:sp>
        <p:nvSpPr>
          <p:cNvPr id="15" name="TextBox 14"/>
          <p:cNvSpPr txBox="1"/>
          <p:nvPr/>
        </p:nvSpPr>
        <p:spPr>
          <a:xfrm>
            <a:off x="1291772" y="6100870"/>
            <a:ext cx="6749142" cy="757130"/>
          </a:xfrm>
          <a:prstGeom prst="rect">
            <a:avLst/>
          </a:prstGeom>
          <a:noFill/>
        </p:spPr>
        <p:txBody>
          <a:bodyPr wrap="square" rtlCol="0">
            <a:spAutoFit/>
          </a:bodyPr>
          <a:lstStyle/>
          <a:p>
            <a:pPr>
              <a:buNone/>
            </a:pPr>
            <a:r>
              <a:rPr lang="en-US" b="1" dirty="0" smtClean="0"/>
              <a:t>What if there is also a thick line between Professor and </a:t>
            </a:r>
            <a:r>
              <a:rPr lang="en-US" b="1" dirty="0" err="1" smtClean="0"/>
              <a:t>WorksIn</a:t>
            </a:r>
            <a:r>
              <a:rPr lang="en-US" b="1" dirty="0" smtClean="0"/>
              <a:t>?</a:t>
            </a:r>
            <a:endParaRPr lang="en-US" b="1" dirty="0"/>
          </a:p>
        </p:txBody>
      </p:sp>
      <p:pic>
        <p:nvPicPr>
          <p:cNvPr id="16" name="图片 15" descr="question.jpg"/>
          <p:cNvPicPr>
            <a:picLocks noChangeAspect="1"/>
          </p:cNvPicPr>
          <p:nvPr/>
        </p:nvPicPr>
        <p:blipFill>
          <a:blip r:embed="rId3" cstate="print"/>
          <a:stretch>
            <a:fillRect/>
          </a:stretch>
        </p:blipFill>
        <p:spPr>
          <a:xfrm>
            <a:off x="452438" y="5935208"/>
            <a:ext cx="922792" cy="922792"/>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5FBD7017-14AC-43FF-A1F7-8280B1484CB6}" type="slidenum">
              <a:rPr lang="en-US" smtClean="0">
                <a:latin typeface="Times New Roman" pitchFamily="18" charset="0"/>
              </a:rPr>
              <a:pPr/>
              <a:t>32</a:t>
            </a:fld>
            <a:endParaRPr lang="en-US" smtClean="0">
              <a:latin typeface="Times New Roman" pitchFamily="18" charset="0"/>
            </a:endParaRPr>
          </a:p>
        </p:txBody>
      </p:sp>
      <p:sp>
        <p:nvSpPr>
          <p:cNvPr id="30723" name="Rectangle 2"/>
          <p:cNvSpPr>
            <a:spLocks noGrp="1" noChangeArrowheads="1"/>
          </p:cNvSpPr>
          <p:nvPr>
            <p:ph type="title"/>
          </p:nvPr>
        </p:nvSpPr>
        <p:spPr>
          <a:xfrm>
            <a:off x="685800" y="228600"/>
            <a:ext cx="7772400" cy="565150"/>
          </a:xfrm>
        </p:spPr>
        <p:txBody>
          <a:bodyPr/>
          <a:lstStyle/>
          <a:p>
            <a:pPr>
              <a:lnSpc>
                <a:spcPct val="90000"/>
              </a:lnSpc>
            </a:pPr>
            <a:r>
              <a:rPr lang="en-US" sz="2800" dirty="0" smtClean="0"/>
              <a:t>Key and Total Participation Constraints</a:t>
            </a:r>
          </a:p>
        </p:txBody>
      </p:sp>
      <p:sp>
        <p:nvSpPr>
          <p:cNvPr id="40963" name="Rectangle 3"/>
          <p:cNvSpPr>
            <a:spLocks noGrp="1" noChangeArrowheads="1"/>
          </p:cNvSpPr>
          <p:nvPr>
            <p:ph type="body" idx="1"/>
          </p:nvPr>
        </p:nvSpPr>
        <p:spPr>
          <a:xfrm>
            <a:off x="584200" y="1253219"/>
            <a:ext cx="8382000" cy="793296"/>
          </a:xfrm>
        </p:spPr>
        <p:txBody>
          <a:bodyPr/>
          <a:lstStyle/>
          <a:p>
            <a:pPr>
              <a:lnSpc>
                <a:spcPct val="90000"/>
              </a:lnSpc>
              <a:defRPr/>
            </a:pPr>
            <a:r>
              <a:rPr lang="en-US" sz="2400" dirty="0" smtClean="0"/>
              <a:t>Each professor works in EXACTLY ONE department</a:t>
            </a:r>
          </a:p>
        </p:txBody>
      </p:sp>
      <p:sp>
        <p:nvSpPr>
          <p:cNvPr id="30742" name="AutoShape 38"/>
          <p:cNvSpPr>
            <a:spLocks noChangeArrowheads="1"/>
          </p:cNvSpPr>
          <p:nvPr/>
        </p:nvSpPr>
        <p:spPr bwMode="auto">
          <a:xfrm>
            <a:off x="3304042" y="2079171"/>
            <a:ext cx="1828800" cy="914400"/>
          </a:xfrm>
          <a:prstGeom prst="diamond">
            <a:avLst/>
          </a:prstGeom>
          <a:noFill/>
          <a:ln w="9525">
            <a:solidFill>
              <a:schemeClr val="tx1"/>
            </a:solidFill>
            <a:miter lim="800000"/>
            <a:headEnd/>
            <a:tailEnd/>
          </a:ln>
        </p:spPr>
        <p:txBody>
          <a:bodyPr wrap="none" anchor="ctr"/>
          <a:lstStyle/>
          <a:p>
            <a:pPr algn="ctr">
              <a:lnSpc>
                <a:spcPct val="100000"/>
              </a:lnSpc>
              <a:spcBef>
                <a:spcPct val="0"/>
              </a:spcBef>
              <a:buFontTx/>
              <a:buNone/>
            </a:pPr>
            <a:endParaRPr lang="en-US"/>
          </a:p>
        </p:txBody>
      </p:sp>
      <p:sp>
        <p:nvSpPr>
          <p:cNvPr id="30743" name="Rectangle 39"/>
          <p:cNvSpPr>
            <a:spLocks noChangeArrowheads="1"/>
          </p:cNvSpPr>
          <p:nvPr/>
        </p:nvSpPr>
        <p:spPr bwMode="auto">
          <a:xfrm>
            <a:off x="713241" y="2231572"/>
            <a:ext cx="1295400" cy="533400"/>
          </a:xfrm>
          <a:prstGeom prst="rect">
            <a:avLst/>
          </a:prstGeom>
          <a:noFill/>
          <a:ln w="9525">
            <a:solidFill>
              <a:schemeClr val="tx1"/>
            </a:solidFill>
            <a:miter lim="800000"/>
            <a:headEnd/>
            <a:tailEnd/>
          </a:ln>
        </p:spPr>
        <p:txBody>
          <a:bodyPr wrap="none" anchor="ctr"/>
          <a:lstStyle/>
          <a:p>
            <a:endParaRPr lang="en-US"/>
          </a:p>
        </p:txBody>
      </p:sp>
      <p:sp>
        <p:nvSpPr>
          <p:cNvPr id="30744" name="Rectangle 40"/>
          <p:cNvSpPr>
            <a:spLocks noChangeArrowheads="1"/>
          </p:cNvSpPr>
          <p:nvPr/>
        </p:nvSpPr>
        <p:spPr bwMode="auto">
          <a:xfrm>
            <a:off x="6352041" y="2231572"/>
            <a:ext cx="1676400" cy="533400"/>
          </a:xfrm>
          <a:prstGeom prst="rect">
            <a:avLst/>
          </a:prstGeom>
          <a:noFill/>
          <a:ln w="9525">
            <a:solidFill>
              <a:schemeClr val="tx1"/>
            </a:solidFill>
            <a:miter lim="800000"/>
            <a:headEnd/>
            <a:tailEnd/>
          </a:ln>
        </p:spPr>
        <p:txBody>
          <a:bodyPr wrap="none" anchor="ctr"/>
          <a:lstStyle/>
          <a:p>
            <a:endParaRPr lang="en-US"/>
          </a:p>
        </p:txBody>
      </p:sp>
      <p:sp>
        <p:nvSpPr>
          <p:cNvPr id="41001" name="Text Box 41"/>
          <p:cNvSpPr txBox="1">
            <a:spLocks noChangeArrowheads="1"/>
          </p:cNvSpPr>
          <p:nvPr/>
        </p:nvSpPr>
        <p:spPr bwMode="auto">
          <a:xfrm>
            <a:off x="3608841" y="2307772"/>
            <a:ext cx="1250950"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WorksIn</a:t>
            </a:r>
          </a:p>
        </p:txBody>
      </p:sp>
      <p:sp>
        <p:nvSpPr>
          <p:cNvPr id="41002" name="Text Box 42"/>
          <p:cNvSpPr txBox="1">
            <a:spLocks noChangeArrowheads="1"/>
          </p:cNvSpPr>
          <p:nvPr/>
        </p:nvSpPr>
        <p:spPr bwMode="auto">
          <a:xfrm>
            <a:off x="713241" y="2307772"/>
            <a:ext cx="1336675"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Professor</a:t>
            </a:r>
          </a:p>
        </p:txBody>
      </p:sp>
      <p:sp>
        <p:nvSpPr>
          <p:cNvPr id="41003" name="Text Box 43"/>
          <p:cNvSpPr txBox="1">
            <a:spLocks noChangeArrowheads="1"/>
          </p:cNvSpPr>
          <p:nvPr/>
        </p:nvSpPr>
        <p:spPr bwMode="auto">
          <a:xfrm>
            <a:off x="6428241" y="2307772"/>
            <a:ext cx="1828800" cy="457200"/>
          </a:xfrm>
          <a:prstGeom prst="rect">
            <a:avLst/>
          </a:prstGeom>
          <a:noFill/>
          <a:ln w="9525">
            <a:noFill/>
            <a:miter lim="800000"/>
            <a:headEnd/>
            <a:tailEnd/>
          </a:ln>
          <a:effectLst/>
        </p:spPr>
        <p:txBody>
          <a:bodyPr>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Department</a:t>
            </a:r>
          </a:p>
        </p:txBody>
      </p:sp>
      <p:sp>
        <p:nvSpPr>
          <p:cNvPr id="30748" name="Line 44"/>
          <p:cNvSpPr>
            <a:spLocks noChangeShapeType="1"/>
          </p:cNvSpPr>
          <p:nvPr/>
        </p:nvSpPr>
        <p:spPr bwMode="auto">
          <a:xfrm>
            <a:off x="2008641" y="2536372"/>
            <a:ext cx="1295400" cy="0"/>
          </a:xfrm>
          <a:prstGeom prst="line">
            <a:avLst/>
          </a:prstGeom>
          <a:ln>
            <a:headEnd/>
            <a:tailEnd type="triangle" w="lg" len="med"/>
          </a:ln>
        </p:spPr>
        <p:style>
          <a:lnRef idx="2">
            <a:schemeClr val="accent4"/>
          </a:lnRef>
          <a:fillRef idx="0">
            <a:schemeClr val="accent4"/>
          </a:fillRef>
          <a:effectRef idx="1">
            <a:schemeClr val="accent4"/>
          </a:effectRef>
          <a:fontRef idx="minor">
            <a:schemeClr val="tx1"/>
          </a:fontRef>
        </p:style>
        <p:txBody>
          <a:bodyPr wrap="none" anchor="ctr"/>
          <a:lstStyle/>
          <a:p>
            <a:endParaRPr lang="en-US"/>
          </a:p>
        </p:txBody>
      </p:sp>
      <p:sp>
        <p:nvSpPr>
          <p:cNvPr id="30749" name="Line 45"/>
          <p:cNvSpPr>
            <a:spLocks noChangeShapeType="1"/>
          </p:cNvSpPr>
          <p:nvPr/>
        </p:nvSpPr>
        <p:spPr bwMode="auto">
          <a:xfrm>
            <a:off x="5132841" y="2536372"/>
            <a:ext cx="1219200" cy="0"/>
          </a:xfrm>
          <a:prstGeom prst="line">
            <a:avLst/>
          </a:prstGeom>
          <a:noFill/>
          <a:ln w="9525">
            <a:solidFill>
              <a:schemeClr val="tx1"/>
            </a:solidFill>
            <a:round/>
            <a:headEnd/>
            <a:tailEnd/>
          </a:ln>
        </p:spPr>
        <p:txBody>
          <a:bodyPr wrap="none" anchor="ctr"/>
          <a:lstStyle/>
          <a:p>
            <a:endParaRPr lang="en-US"/>
          </a:p>
        </p:txBody>
      </p:sp>
      <p:sp>
        <p:nvSpPr>
          <p:cNvPr id="32" name="Text Box 4"/>
          <p:cNvSpPr txBox="1">
            <a:spLocks noChangeArrowheads="1"/>
          </p:cNvSpPr>
          <p:nvPr/>
        </p:nvSpPr>
        <p:spPr bwMode="auto">
          <a:xfrm>
            <a:off x="1700439" y="3640818"/>
            <a:ext cx="1966913" cy="1187450"/>
          </a:xfrm>
          <a:prstGeom prst="rect">
            <a:avLst/>
          </a:prstGeom>
          <a:noFill/>
          <a:ln w="9525">
            <a:noFill/>
            <a:miter lim="800000"/>
            <a:headEnd/>
            <a:tailEnd/>
          </a:ln>
        </p:spPr>
        <p:txBody>
          <a:bodyPr wrap="none">
            <a:spAutoFit/>
          </a:bodyPr>
          <a:lstStyle/>
          <a:p>
            <a:pPr>
              <a:lnSpc>
                <a:spcPct val="100000"/>
              </a:lnSpc>
              <a:spcBef>
                <a:spcPct val="0"/>
              </a:spcBef>
              <a:buFontTx/>
              <a:buNone/>
            </a:pPr>
            <a:r>
              <a:rPr lang="en-US"/>
              <a:t>xxxxxx   1123</a:t>
            </a:r>
          </a:p>
          <a:p>
            <a:pPr>
              <a:lnSpc>
                <a:spcPct val="100000"/>
              </a:lnSpc>
              <a:spcBef>
                <a:spcPct val="0"/>
              </a:spcBef>
              <a:buFontTx/>
              <a:buNone/>
            </a:pPr>
            <a:r>
              <a:rPr lang="en-US"/>
              <a:t>yyyyyy   4100</a:t>
            </a:r>
          </a:p>
          <a:p>
            <a:pPr>
              <a:lnSpc>
                <a:spcPct val="100000"/>
              </a:lnSpc>
              <a:spcBef>
                <a:spcPct val="0"/>
              </a:spcBef>
              <a:buFontTx/>
              <a:buNone/>
            </a:pPr>
            <a:r>
              <a:rPr lang="en-US"/>
              <a:t>zzzzzzz   3216</a:t>
            </a:r>
          </a:p>
        </p:txBody>
      </p:sp>
      <p:sp>
        <p:nvSpPr>
          <p:cNvPr id="33" name="Text Box 5"/>
          <p:cNvSpPr txBox="1">
            <a:spLocks noChangeArrowheads="1"/>
          </p:cNvSpPr>
          <p:nvPr/>
        </p:nvSpPr>
        <p:spPr bwMode="auto">
          <a:xfrm>
            <a:off x="5145314" y="3675743"/>
            <a:ext cx="2065338" cy="1187450"/>
          </a:xfrm>
          <a:prstGeom prst="rect">
            <a:avLst/>
          </a:prstGeom>
          <a:noFill/>
          <a:ln w="9525">
            <a:noFill/>
            <a:miter lim="800000"/>
            <a:headEnd/>
            <a:tailEnd/>
          </a:ln>
        </p:spPr>
        <p:txBody>
          <a:bodyPr wrap="none">
            <a:spAutoFit/>
          </a:bodyPr>
          <a:lstStyle/>
          <a:p>
            <a:pPr>
              <a:lnSpc>
                <a:spcPct val="100000"/>
              </a:lnSpc>
              <a:spcBef>
                <a:spcPct val="0"/>
              </a:spcBef>
              <a:buFontTx/>
              <a:buNone/>
            </a:pPr>
            <a:r>
              <a:rPr lang="en-US"/>
              <a:t>1123        CSE</a:t>
            </a:r>
          </a:p>
          <a:p>
            <a:pPr>
              <a:lnSpc>
                <a:spcPct val="100000"/>
              </a:lnSpc>
              <a:spcBef>
                <a:spcPct val="0"/>
              </a:spcBef>
              <a:buFontTx/>
              <a:buNone/>
            </a:pPr>
            <a:r>
              <a:rPr lang="en-US"/>
              <a:t>4100        ECO</a:t>
            </a:r>
          </a:p>
          <a:p>
            <a:pPr>
              <a:lnSpc>
                <a:spcPct val="100000"/>
              </a:lnSpc>
              <a:spcBef>
                <a:spcPct val="0"/>
              </a:spcBef>
              <a:buFontTx/>
              <a:buNone/>
            </a:pPr>
            <a:r>
              <a:rPr lang="en-US"/>
              <a:t>3216        AMS</a:t>
            </a:r>
          </a:p>
        </p:txBody>
      </p:sp>
      <p:sp>
        <p:nvSpPr>
          <p:cNvPr id="34" name="Rectangle 7"/>
          <p:cNvSpPr>
            <a:spLocks noChangeArrowheads="1"/>
          </p:cNvSpPr>
          <p:nvPr/>
        </p:nvSpPr>
        <p:spPr bwMode="auto">
          <a:xfrm>
            <a:off x="1716314" y="3675743"/>
            <a:ext cx="1905000" cy="1219200"/>
          </a:xfrm>
          <a:prstGeom prst="rect">
            <a:avLst/>
          </a:prstGeom>
          <a:noFill/>
          <a:ln w="9525">
            <a:solidFill>
              <a:schemeClr val="tx1"/>
            </a:solidFill>
            <a:miter lim="800000"/>
            <a:headEnd/>
            <a:tailEnd/>
          </a:ln>
        </p:spPr>
        <p:txBody>
          <a:bodyPr wrap="none" anchor="ctr"/>
          <a:lstStyle/>
          <a:p>
            <a:endParaRPr lang="en-US"/>
          </a:p>
        </p:txBody>
      </p:sp>
      <p:sp>
        <p:nvSpPr>
          <p:cNvPr id="35" name="Rectangle 8"/>
          <p:cNvSpPr>
            <a:spLocks noChangeArrowheads="1"/>
          </p:cNvSpPr>
          <p:nvPr/>
        </p:nvSpPr>
        <p:spPr bwMode="auto">
          <a:xfrm>
            <a:off x="5145314" y="3675743"/>
            <a:ext cx="2057400" cy="1219200"/>
          </a:xfrm>
          <a:prstGeom prst="rect">
            <a:avLst/>
          </a:prstGeom>
          <a:noFill/>
          <a:ln w="9525">
            <a:solidFill>
              <a:schemeClr val="tx1"/>
            </a:solidFill>
            <a:miter lim="800000"/>
            <a:headEnd/>
            <a:tailEnd/>
          </a:ln>
        </p:spPr>
        <p:txBody>
          <a:bodyPr wrap="none" anchor="ctr"/>
          <a:lstStyle/>
          <a:p>
            <a:endParaRPr lang="en-US"/>
          </a:p>
        </p:txBody>
      </p:sp>
      <p:sp>
        <p:nvSpPr>
          <p:cNvPr id="36" name="Line 9"/>
          <p:cNvSpPr>
            <a:spLocks noChangeShapeType="1"/>
          </p:cNvSpPr>
          <p:nvPr/>
        </p:nvSpPr>
        <p:spPr bwMode="auto">
          <a:xfrm>
            <a:off x="1716314" y="4056743"/>
            <a:ext cx="1905000" cy="0"/>
          </a:xfrm>
          <a:prstGeom prst="line">
            <a:avLst/>
          </a:prstGeom>
          <a:noFill/>
          <a:ln w="9525">
            <a:solidFill>
              <a:schemeClr val="tx1"/>
            </a:solidFill>
            <a:round/>
            <a:headEnd/>
            <a:tailEnd/>
          </a:ln>
        </p:spPr>
        <p:txBody>
          <a:bodyPr wrap="none" anchor="ctr"/>
          <a:lstStyle/>
          <a:p>
            <a:endParaRPr lang="en-US"/>
          </a:p>
        </p:txBody>
      </p:sp>
      <p:sp>
        <p:nvSpPr>
          <p:cNvPr id="37" name="Line 10"/>
          <p:cNvSpPr>
            <a:spLocks noChangeShapeType="1"/>
          </p:cNvSpPr>
          <p:nvPr/>
        </p:nvSpPr>
        <p:spPr bwMode="auto">
          <a:xfrm>
            <a:off x="1716314" y="4437743"/>
            <a:ext cx="1905000" cy="0"/>
          </a:xfrm>
          <a:prstGeom prst="line">
            <a:avLst/>
          </a:prstGeom>
          <a:noFill/>
          <a:ln w="9525">
            <a:solidFill>
              <a:schemeClr val="tx1"/>
            </a:solidFill>
            <a:round/>
            <a:headEnd/>
            <a:tailEnd/>
          </a:ln>
        </p:spPr>
        <p:txBody>
          <a:bodyPr wrap="none" anchor="ctr"/>
          <a:lstStyle/>
          <a:p>
            <a:endParaRPr lang="en-US"/>
          </a:p>
        </p:txBody>
      </p:sp>
      <p:sp>
        <p:nvSpPr>
          <p:cNvPr id="38" name="Line 11"/>
          <p:cNvSpPr>
            <a:spLocks noChangeShapeType="1"/>
          </p:cNvSpPr>
          <p:nvPr/>
        </p:nvSpPr>
        <p:spPr bwMode="auto">
          <a:xfrm>
            <a:off x="5145314" y="4056743"/>
            <a:ext cx="2057400" cy="0"/>
          </a:xfrm>
          <a:prstGeom prst="line">
            <a:avLst/>
          </a:prstGeom>
          <a:noFill/>
          <a:ln w="9525">
            <a:solidFill>
              <a:schemeClr val="tx1"/>
            </a:solidFill>
            <a:round/>
            <a:headEnd/>
            <a:tailEnd/>
          </a:ln>
        </p:spPr>
        <p:txBody>
          <a:bodyPr wrap="none" anchor="ctr"/>
          <a:lstStyle/>
          <a:p>
            <a:endParaRPr lang="en-US"/>
          </a:p>
        </p:txBody>
      </p:sp>
      <p:sp>
        <p:nvSpPr>
          <p:cNvPr id="39" name="Line 12"/>
          <p:cNvSpPr>
            <a:spLocks noChangeShapeType="1"/>
          </p:cNvSpPr>
          <p:nvPr/>
        </p:nvSpPr>
        <p:spPr bwMode="auto">
          <a:xfrm>
            <a:off x="5145314" y="4437743"/>
            <a:ext cx="2057400" cy="0"/>
          </a:xfrm>
          <a:prstGeom prst="line">
            <a:avLst/>
          </a:prstGeom>
          <a:noFill/>
          <a:ln w="9525">
            <a:solidFill>
              <a:schemeClr val="tx1"/>
            </a:solidFill>
            <a:round/>
            <a:headEnd/>
            <a:tailEnd/>
          </a:ln>
        </p:spPr>
        <p:txBody>
          <a:bodyPr wrap="none" anchor="ctr"/>
          <a:lstStyle/>
          <a:p>
            <a:endParaRPr lang="en-US"/>
          </a:p>
        </p:txBody>
      </p:sp>
      <p:sp>
        <p:nvSpPr>
          <p:cNvPr id="40" name="Line 15"/>
          <p:cNvSpPr>
            <a:spLocks noChangeShapeType="1"/>
          </p:cNvSpPr>
          <p:nvPr/>
        </p:nvSpPr>
        <p:spPr bwMode="auto">
          <a:xfrm>
            <a:off x="3621314" y="3904343"/>
            <a:ext cx="1524000" cy="0"/>
          </a:xfrm>
          <a:prstGeom prst="line">
            <a:avLst/>
          </a:prstGeom>
          <a:noFill/>
          <a:ln w="9525">
            <a:solidFill>
              <a:schemeClr val="tx1"/>
            </a:solidFill>
            <a:prstDash val="dash"/>
            <a:round/>
            <a:headEnd/>
            <a:tailEnd type="triangle" w="med" len="med"/>
          </a:ln>
        </p:spPr>
        <p:txBody>
          <a:bodyPr wrap="none" anchor="ctr"/>
          <a:lstStyle/>
          <a:p>
            <a:endParaRPr lang="en-US"/>
          </a:p>
        </p:txBody>
      </p:sp>
      <p:sp>
        <p:nvSpPr>
          <p:cNvPr id="41" name="Line 16"/>
          <p:cNvSpPr>
            <a:spLocks noChangeShapeType="1"/>
          </p:cNvSpPr>
          <p:nvPr/>
        </p:nvSpPr>
        <p:spPr bwMode="auto">
          <a:xfrm>
            <a:off x="3621314" y="4285343"/>
            <a:ext cx="1524000" cy="0"/>
          </a:xfrm>
          <a:prstGeom prst="line">
            <a:avLst/>
          </a:prstGeom>
          <a:noFill/>
          <a:ln w="9525">
            <a:solidFill>
              <a:schemeClr val="tx1"/>
            </a:solidFill>
            <a:prstDash val="dash"/>
            <a:round/>
            <a:headEnd/>
            <a:tailEnd type="triangle" w="med" len="med"/>
          </a:ln>
        </p:spPr>
        <p:txBody>
          <a:bodyPr wrap="none" anchor="ctr"/>
          <a:lstStyle/>
          <a:p>
            <a:endParaRPr lang="en-US"/>
          </a:p>
        </p:txBody>
      </p:sp>
      <p:sp>
        <p:nvSpPr>
          <p:cNvPr id="42" name="Line 17"/>
          <p:cNvSpPr>
            <a:spLocks noChangeShapeType="1"/>
          </p:cNvSpPr>
          <p:nvPr/>
        </p:nvSpPr>
        <p:spPr bwMode="auto">
          <a:xfrm>
            <a:off x="3621314" y="4666343"/>
            <a:ext cx="1524000" cy="0"/>
          </a:xfrm>
          <a:prstGeom prst="line">
            <a:avLst/>
          </a:prstGeom>
          <a:noFill/>
          <a:ln w="9525">
            <a:solidFill>
              <a:schemeClr val="tx1"/>
            </a:solidFill>
            <a:prstDash val="dash"/>
            <a:round/>
            <a:headEnd/>
            <a:tailEnd type="triangle" w="med" len="med"/>
          </a:ln>
        </p:spPr>
        <p:txBody>
          <a:bodyPr wrap="none" anchor="ctr"/>
          <a:lstStyle/>
          <a:p>
            <a:endParaRPr lang="en-US"/>
          </a:p>
        </p:txBody>
      </p:sp>
      <p:sp>
        <p:nvSpPr>
          <p:cNvPr id="43" name="Line 21"/>
          <p:cNvSpPr>
            <a:spLocks noChangeShapeType="1"/>
          </p:cNvSpPr>
          <p:nvPr/>
        </p:nvSpPr>
        <p:spPr bwMode="auto">
          <a:xfrm>
            <a:off x="2859314" y="3675743"/>
            <a:ext cx="0" cy="1219200"/>
          </a:xfrm>
          <a:prstGeom prst="line">
            <a:avLst/>
          </a:prstGeom>
          <a:noFill/>
          <a:ln w="9525">
            <a:solidFill>
              <a:schemeClr val="tx1"/>
            </a:solidFill>
            <a:round/>
            <a:headEnd/>
            <a:tailEnd/>
          </a:ln>
        </p:spPr>
        <p:txBody>
          <a:bodyPr wrap="none" anchor="ctr"/>
          <a:lstStyle/>
          <a:p>
            <a:endParaRPr lang="en-US"/>
          </a:p>
        </p:txBody>
      </p:sp>
      <p:sp>
        <p:nvSpPr>
          <p:cNvPr id="44" name="Line 22"/>
          <p:cNvSpPr>
            <a:spLocks noChangeShapeType="1"/>
          </p:cNvSpPr>
          <p:nvPr/>
        </p:nvSpPr>
        <p:spPr bwMode="auto">
          <a:xfrm>
            <a:off x="5907314" y="3675743"/>
            <a:ext cx="0" cy="1219200"/>
          </a:xfrm>
          <a:prstGeom prst="line">
            <a:avLst/>
          </a:prstGeom>
          <a:noFill/>
          <a:ln w="9525">
            <a:solidFill>
              <a:schemeClr val="tx1"/>
            </a:solidFill>
            <a:round/>
            <a:headEnd/>
            <a:tailEnd/>
          </a:ln>
        </p:spPr>
        <p:txBody>
          <a:bodyPr wrap="none" anchor="ctr"/>
          <a:lstStyle/>
          <a:p>
            <a:endParaRPr lang="en-US"/>
          </a:p>
        </p:txBody>
      </p:sp>
      <p:sp>
        <p:nvSpPr>
          <p:cNvPr id="45" name="Line 23"/>
          <p:cNvSpPr>
            <a:spLocks noChangeShapeType="1"/>
          </p:cNvSpPr>
          <p:nvPr/>
        </p:nvSpPr>
        <p:spPr bwMode="auto">
          <a:xfrm>
            <a:off x="6440714" y="3675743"/>
            <a:ext cx="0" cy="1219200"/>
          </a:xfrm>
          <a:prstGeom prst="line">
            <a:avLst/>
          </a:prstGeom>
          <a:noFill/>
          <a:ln w="9525">
            <a:solidFill>
              <a:schemeClr val="tx1"/>
            </a:solidFill>
            <a:round/>
            <a:headEnd/>
            <a:tailEnd/>
          </a:ln>
        </p:spPr>
        <p:txBody>
          <a:bodyPr wrap="none" anchor="ctr"/>
          <a:lstStyle/>
          <a:p>
            <a:endParaRPr lang="en-US"/>
          </a:p>
        </p:txBody>
      </p:sp>
      <p:sp>
        <p:nvSpPr>
          <p:cNvPr id="46" name="Text Box 27"/>
          <p:cNvSpPr txBox="1">
            <a:spLocks noChangeArrowheads="1"/>
          </p:cNvSpPr>
          <p:nvPr/>
        </p:nvSpPr>
        <p:spPr bwMode="auto">
          <a:xfrm>
            <a:off x="2005239" y="4936218"/>
            <a:ext cx="1336675"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Professor</a:t>
            </a:r>
          </a:p>
        </p:txBody>
      </p:sp>
      <p:sp>
        <p:nvSpPr>
          <p:cNvPr id="47" name="Text Box 29"/>
          <p:cNvSpPr txBox="1">
            <a:spLocks noChangeArrowheads="1"/>
          </p:cNvSpPr>
          <p:nvPr/>
        </p:nvSpPr>
        <p:spPr bwMode="auto">
          <a:xfrm>
            <a:off x="3087914" y="3294743"/>
            <a:ext cx="395288" cy="396875"/>
          </a:xfrm>
          <a:prstGeom prst="rect">
            <a:avLst/>
          </a:prstGeom>
          <a:noFill/>
          <a:ln w="9525">
            <a:noFill/>
            <a:miter lim="800000"/>
            <a:headEnd/>
            <a:tailEnd/>
          </a:ln>
        </p:spPr>
        <p:txBody>
          <a:bodyPr wrap="none">
            <a:spAutoFit/>
          </a:bodyPr>
          <a:lstStyle/>
          <a:p>
            <a:pPr>
              <a:lnSpc>
                <a:spcPct val="100000"/>
              </a:lnSpc>
              <a:spcBef>
                <a:spcPct val="0"/>
              </a:spcBef>
              <a:buFontTx/>
              <a:buNone/>
            </a:pPr>
            <a:r>
              <a:rPr lang="en-US" sz="2000" i="1"/>
              <a:t>Id</a:t>
            </a:r>
          </a:p>
        </p:txBody>
      </p:sp>
      <p:sp>
        <p:nvSpPr>
          <p:cNvPr id="48" name="Text Box 31"/>
          <p:cNvSpPr txBox="1">
            <a:spLocks noChangeArrowheads="1"/>
          </p:cNvSpPr>
          <p:nvPr/>
        </p:nvSpPr>
        <p:spPr bwMode="auto">
          <a:xfrm>
            <a:off x="5069114" y="3218543"/>
            <a:ext cx="846138" cy="396875"/>
          </a:xfrm>
          <a:prstGeom prst="rect">
            <a:avLst/>
          </a:prstGeom>
          <a:noFill/>
          <a:ln w="9525">
            <a:noFill/>
            <a:miter lim="800000"/>
            <a:headEnd/>
            <a:tailEnd/>
          </a:ln>
        </p:spPr>
        <p:txBody>
          <a:bodyPr wrap="none">
            <a:spAutoFit/>
          </a:bodyPr>
          <a:lstStyle/>
          <a:p>
            <a:pPr>
              <a:lnSpc>
                <a:spcPct val="100000"/>
              </a:lnSpc>
              <a:spcBef>
                <a:spcPct val="0"/>
              </a:spcBef>
              <a:buFontTx/>
              <a:buNone/>
            </a:pPr>
            <a:r>
              <a:rPr lang="en-US" sz="2000" i="1"/>
              <a:t>ProfId</a:t>
            </a:r>
          </a:p>
        </p:txBody>
      </p:sp>
      <p:sp>
        <p:nvSpPr>
          <p:cNvPr id="49" name="Text Box 34"/>
          <p:cNvSpPr txBox="1">
            <a:spLocks noChangeArrowheads="1"/>
          </p:cNvSpPr>
          <p:nvPr/>
        </p:nvSpPr>
        <p:spPr bwMode="auto">
          <a:xfrm>
            <a:off x="5540602" y="4998131"/>
            <a:ext cx="1250950"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WorksIn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2"/>
          </p:nvPr>
        </p:nvSpPr>
        <p:spPr>
          <a:noFill/>
        </p:spPr>
        <p:txBody>
          <a:bodyPr/>
          <a:lstStyle/>
          <a:p>
            <a:fld id="{2F5EBC6D-5B8B-48CE-BC3F-71CAF93DE2B3}" type="slidenum">
              <a:rPr lang="en-US" smtClean="0">
                <a:latin typeface="Times New Roman" pitchFamily="18" charset="0"/>
              </a:rPr>
              <a:pPr/>
              <a:t>33</a:t>
            </a:fld>
            <a:endParaRPr lang="en-US" smtClean="0">
              <a:latin typeface="Times New Roman" pitchFamily="18" charset="0"/>
            </a:endParaRPr>
          </a:p>
        </p:txBody>
      </p:sp>
      <p:sp>
        <p:nvSpPr>
          <p:cNvPr id="28675" name="Rectangle 2"/>
          <p:cNvSpPr>
            <a:spLocks noGrp="1" noChangeArrowheads="1"/>
          </p:cNvSpPr>
          <p:nvPr>
            <p:ph type="title"/>
          </p:nvPr>
        </p:nvSpPr>
        <p:spPr>
          <a:xfrm>
            <a:off x="685800" y="0"/>
            <a:ext cx="7772400" cy="1143000"/>
          </a:xfrm>
        </p:spPr>
        <p:txBody>
          <a:bodyPr/>
          <a:lstStyle/>
          <a:p>
            <a:r>
              <a:rPr lang="en-US" dirty="0" smtClean="0"/>
              <a:t>Key + Total Participation Constraints</a:t>
            </a:r>
          </a:p>
        </p:txBody>
      </p:sp>
      <p:sp>
        <p:nvSpPr>
          <p:cNvPr id="19460" name="AutoShape 4"/>
          <p:cNvSpPr>
            <a:spLocks noChangeArrowheads="1"/>
          </p:cNvSpPr>
          <p:nvPr/>
        </p:nvSpPr>
        <p:spPr bwMode="auto">
          <a:xfrm>
            <a:off x="3352800" y="1828800"/>
            <a:ext cx="2509838" cy="1290638"/>
          </a:xfrm>
          <a:prstGeom prst="diamond">
            <a:avLst/>
          </a:prstGeom>
          <a:solidFill>
            <a:schemeClr val="bg1"/>
          </a:solidFill>
          <a:ln w="9525">
            <a:solidFill>
              <a:schemeClr val="tx1"/>
            </a:solidFill>
            <a:miter lim="800000"/>
            <a:headEnd/>
            <a:tailEnd/>
          </a:ln>
          <a:effectLst/>
        </p:spPr>
        <p:txBody>
          <a:bodyPr wrap="none" anchor="ctr"/>
          <a:lstStyle/>
          <a:p>
            <a:pPr algn="ctr">
              <a:lnSpc>
                <a:spcPct val="100000"/>
              </a:lnSpc>
              <a:spcBef>
                <a:spcPct val="0"/>
              </a:spcBef>
              <a:buFontTx/>
              <a:buNone/>
              <a:defRPr/>
            </a:pPr>
            <a:r>
              <a:rPr lang="en-US">
                <a:effectLst>
                  <a:outerShdw blurRad="38100" dist="38100" dir="2700000" algn="tl">
                    <a:srgbClr val="C0C0C0"/>
                  </a:outerShdw>
                </a:effectLst>
                <a:latin typeface="Times New Roman" charset="0"/>
              </a:rPr>
              <a:t>WorksIn</a:t>
            </a:r>
          </a:p>
        </p:txBody>
      </p:sp>
      <p:sp>
        <p:nvSpPr>
          <p:cNvPr id="28677" name="Text Box 5"/>
          <p:cNvSpPr txBox="1">
            <a:spLocks noChangeArrowheads="1"/>
          </p:cNvSpPr>
          <p:nvPr/>
        </p:nvSpPr>
        <p:spPr bwMode="auto">
          <a:xfrm>
            <a:off x="2574925" y="5070475"/>
            <a:ext cx="184150" cy="457200"/>
          </a:xfrm>
          <a:prstGeom prst="rect">
            <a:avLst/>
          </a:prstGeom>
          <a:noFill/>
          <a:ln w="9525">
            <a:noFill/>
            <a:miter lim="800000"/>
            <a:headEnd/>
            <a:tailEnd/>
          </a:ln>
        </p:spPr>
        <p:txBody>
          <a:bodyPr wrap="none">
            <a:spAutoFit/>
          </a:bodyPr>
          <a:lstStyle/>
          <a:p>
            <a:pPr>
              <a:lnSpc>
                <a:spcPct val="100000"/>
              </a:lnSpc>
              <a:spcBef>
                <a:spcPct val="0"/>
              </a:spcBef>
              <a:buFontTx/>
              <a:buNone/>
            </a:pPr>
            <a:endParaRPr lang="en-US"/>
          </a:p>
        </p:txBody>
      </p:sp>
      <p:sp>
        <p:nvSpPr>
          <p:cNvPr id="19462" name="Rectangle 6"/>
          <p:cNvSpPr>
            <a:spLocks noChangeArrowheads="1"/>
          </p:cNvSpPr>
          <p:nvPr/>
        </p:nvSpPr>
        <p:spPr bwMode="auto">
          <a:xfrm>
            <a:off x="533400" y="2057400"/>
            <a:ext cx="1752600" cy="685800"/>
          </a:xfrm>
          <a:prstGeom prst="rect">
            <a:avLst/>
          </a:prstGeom>
          <a:solidFill>
            <a:schemeClr val="bg1"/>
          </a:solidFill>
          <a:ln w="9525">
            <a:solidFill>
              <a:schemeClr val="tx1"/>
            </a:solidFill>
            <a:miter lim="800000"/>
            <a:headEnd/>
            <a:tailEnd/>
          </a:ln>
          <a:effectLst/>
        </p:spPr>
        <p:txBody>
          <a:bodyPr wrap="none" anchor="ctr"/>
          <a:lstStyle/>
          <a:p>
            <a:pPr algn="ctr">
              <a:lnSpc>
                <a:spcPct val="100000"/>
              </a:lnSpc>
              <a:spcBef>
                <a:spcPct val="0"/>
              </a:spcBef>
              <a:buFontTx/>
              <a:buNone/>
              <a:defRPr/>
            </a:pPr>
            <a:r>
              <a:rPr lang="en-US">
                <a:effectLst>
                  <a:outerShdw blurRad="38100" dist="38100" dir="2700000" algn="tl">
                    <a:srgbClr val="C0C0C0"/>
                  </a:outerShdw>
                </a:effectLst>
                <a:latin typeface="Times New Roman" charset="0"/>
              </a:rPr>
              <a:t>Professor</a:t>
            </a:r>
          </a:p>
        </p:txBody>
      </p:sp>
      <p:sp>
        <p:nvSpPr>
          <p:cNvPr id="19463" name="Rectangle 7"/>
          <p:cNvSpPr>
            <a:spLocks noChangeArrowheads="1"/>
          </p:cNvSpPr>
          <p:nvPr/>
        </p:nvSpPr>
        <p:spPr bwMode="auto">
          <a:xfrm>
            <a:off x="6858000" y="2057400"/>
            <a:ext cx="1752600" cy="685800"/>
          </a:xfrm>
          <a:prstGeom prst="rect">
            <a:avLst/>
          </a:prstGeom>
          <a:solidFill>
            <a:schemeClr val="bg1"/>
          </a:solidFill>
          <a:ln w="9525">
            <a:solidFill>
              <a:schemeClr val="tx1"/>
            </a:solidFill>
            <a:miter lim="800000"/>
            <a:headEnd/>
            <a:tailEnd/>
          </a:ln>
          <a:effectLst/>
        </p:spPr>
        <p:txBody>
          <a:bodyPr wrap="none" anchor="ctr"/>
          <a:lstStyle/>
          <a:p>
            <a:pPr algn="ctr">
              <a:lnSpc>
                <a:spcPct val="100000"/>
              </a:lnSpc>
              <a:spcBef>
                <a:spcPct val="0"/>
              </a:spcBef>
              <a:buFontTx/>
              <a:buNone/>
              <a:defRPr/>
            </a:pPr>
            <a:r>
              <a:rPr lang="en-US">
                <a:effectLst>
                  <a:outerShdw blurRad="38100" dist="38100" dir="2700000" algn="tl">
                    <a:srgbClr val="C0C0C0"/>
                  </a:outerShdw>
                </a:effectLst>
                <a:latin typeface="Times New Roman" charset="0"/>
              </a:rPr>
              <a:t>Department</a:t>
            </a:r>
          </a:p>
        </p:txBody>
      </p:sp>
      <p:sp>
        <p:nvSpPr>
          <p:cNvPr id="28680" name="Oval 8"/>
          <p:cNvSpPr>
            <a:spLocks noChangeArrowheads="1"/>
          </p:cNvSpPr>
          <p:nvPr/>
        </p:nvSpPr>
        <p:spPr bwMode="auto">
          <a:xfrm>
            <a:off x="2438400" y="1524000"/>
            <a:ext cx="1524000" cy="533400"/>
          </a:xfrm>
          <a:prstGeom prst="ellipse">
            <a:avLst/>
          </a:prstGeom>
          <a:solidFill>
            <a:schemeClr val="bg1"/>
          </a:solidFill>
          <a:ln w="9525">
            <a:solidFill>
              <a:schemeClr val="tx1"/>
            </a:solidFill>
            <a:round/>
            <a:headEnd/>
            <a:tailEnd/>
          </a:ln>
        </p:spPr>
        <p:txBody>
          <a:bodyPr wrap="none" anchor="ctr"/>
          <a:lstStyle/>
          <a:p>
            <a:pPr algn="ctr">
              <a:lnSpc>
                <a:spcPct val="100000"/>
              </a:lnSpc>
              <a:spcBef>
                <a:spcPct val="0"/>
              </a:spcBef>
              <a:buFontTx/>
              <a:buNone/>
            </a:pPr>
            <a:r>
              <a:rPr lang="en-US" i="1"/>
              <a:t>Since</a:t>
            </a:r>
          </a:p>
        </p:txBody>
      </p:sp>
      <p:sp>
        <p:nvSpPr>
          <p:cNvPr id="28681" name="Oval 10"/>
          <p:cNvSpPr>
            <a:spLocks noChangeArrowheads="1"/>
          </p:cNvSpPr>
          <p:nvPr/>
        </p:nvSpPr>
        <p:spPr bwMode="auto">
          <a:xfrm>
            <a:off x="5181600" y="1524000"/>
            <a:ext cx="1524000" cy="533400"/>
          </a:xfrm>
          <a:prstGeom prst="ellipse">
            <a:avLst/>
          </a:prstGeom>
          <a:solidFill>
            <a:schemeClr val="bg1"/>
          </a:solidFill>
          <a:ln w="9525">
            <a:solidFill>
              <a:schemeClr val="tx1"/>
            </a:solidFill>
            <a:round/>
            <a:headEnd/>
            <a:tailEnd/>
          </a:ln>
        </p:spPr>
        <p:txBody>
          <a:bodyPr wrap="none" anchor="ctr"/>
          <a:lstStyle/>
          <a:p>
            <a:pPr algn="ctr">
              <a:lnSpc>
                <a:spcPct val="100000"/>
              </a:lnSpc>
              <a:spcBef>
                <a:spcPct val="0"/>
              </a:spcBef>
              <a:buFontTx/>
              <a:buNone/>
            </a:pPr>
            <a:r>
              <a:rPr lang="en-US" i="1"/>
              <a:t>Status</a:t>
            </a:r>
          </a:p>
        </p:txBody>
      </p:sp>
      <p:sp>
        <p:nvSpPr>
          <p:cNvPr id="28682" name="Line 17"/>
          <p:cNvSpPr>
            <a:spLocks noChangeShapeType="1"/>
          </p:cNvSpPr>
          <p:nvPr/>
        </p:nvSpPr>
        <p:spPr bwMode="auto">
          <a:xfrm>
            <a:off x="5867400" y="2438400"/>
            <a:ext cx="990600" cy="0"/>
          </a:xfrm>
          <a:prstGeom prst="line">
            <a:avLst/>
          </a:prstGeom>
          <a:noFill/>
          <a:ln w="9525">
            <a:solidFill>
              <a:schemeClr val="tx1"/>
            </a:solidFill>
            <a:round/>
            <a:headEnd/>
            <a:tailEnd/>
          </a:ln>
        </p:spPr>
        <p:txBody>
          <a:bodyPr wrap="none" anchor="ctr"/>
          <a:lstStyle/>
          <a:p>
            <a:endParaRPr lang="en-US"/>
          </a:p>
        </p:txBody>
      </p:sp>
      <p:sp>
        <p:nvSpPr>
          <p:cNvPr id="28683" name="Line 18"/>
          <p:cNvSpPr>
            <a:spLocks noChangeShapeType="1"/>
          </p:cNvSpPr>
          <p:nvPr/>
        </p:nvSpPr>
        <p:spPr bwMode="auto">
          <a:xfrm flipH="1">
            <a:off x="5181600" y="1981200"/>
            <a:ext cx="152400" cy="152400"/>
          </a:xfrm>
          <a:prstGeom prst="line">
            <a:avLst/>
          </a:prstGeom>
          <a:noFill/>
          <a:ln w="9525">
            <a:solidFill>
              <a:schemeClr val="tx1"/>
            </a:solidFill>
            <a:round/>
            <a:headEnd/>
            <a:tailEnd/>
          </a:ln>
        </p:spPr>
        <p:txBody>
          <a:bodyPr wrap="none" anchor="ctr"/>
          <a:lstStyle/>
          <a:p>
            <a:endParaRPr lang="en-US"/>
          </a:p>
        </p:txBody>
      </p:sp>
      <p:sp>
        <p:nvSpPr>
          <p:cNvPr id="28684" name="Line 19"/>
          <p:cNvSpPr>
            <a:spLocks noChangeShapeType="1"/>
          </p:cNvSpPr>
          <p:nvPr/>
        </p:nvSpPr>
        <p:spPr bwMode="auto">
          <a:xfrm>
            <a:off x="3886200" y="1905000"/>
            <a:ext cx="228600" cy="152400"/>
          </a:xfrm>
          <a:prstGeom prst="line">
            <a:avLst/>
          </a:prstGeom>
          <a:noFill/>
          <a:ln w="9525">
            <a:solidFill>
              <a:schemeClr val="tx1"/>
            </a:solidFill>
            <a:round/>
            <a:headEnd/>
            <a:tailEnd/>
          </a:ln>
        </p:spPr>
        <p:txBody>
          <a:bodyPr wrap="none" anchor="ctr"/>
          <a:lstStyle/>
          <a:p>
            <a:endParaRPr lang="en-US"/>
          </a:p>
        </p:txBody>
      </p:sp>
      <p:sp>
        <p:nvSpPr>
          <p:cNvPr id="19489" name="Text Box 33"/>
          <p:cNvSpPr txBox="1">
            <a:spLocks noChangeArrowheads="1"/>
          </p:cNvSpPr>
          <p:nvPr/>
        </p:nvSpPr>
        <p:spPr bwMode="auto">
          <a:xfrm>
            <a:off x="209550" y="3352800"/>
            <a:ext cx="8728075" cy="2246769"/>
          </a:xfrm>
          <a:prstGeom prst="rect">
            <a:avLst/>
          </a:prstGeom>
          <a:noFill/>
          <a:ln w="9525">
            <a:noFill/>
            <a:miter lim="800000"/>
            <a:headEnd/>
            <a:tailEnd/>
          </a:ln>
          <a:effectLst/>
        </p:spPr>
        <p:txBody>
          <a:bodyPr>
            <a:spAutoFit/>
          </a:bodyPr>
          <a:lstStyle/>
          <a:p>
            <a:pPr>
              <a:lnSpc>
                <a:spcPct val="100000"/>
              </a:lnSpc>
              <a:spcBef>
                <a:spcPct val="0"/>
              </a:spcBef>
              <a:buFontTx/>
              <a:buNone/>
              <a:defRPr/>
            </a:pPr>
            <a:r>
              <a:rPr lang="en-US" sz="2000" dirty="0">
                <a:latin typeface="Times New Roman" charset="0"/>
              </a:rPr>
              <a:t>CREATE TABLE </a:t>
            </a:r>
            <a:r>
              <a:rPr lang="en-US" sz="2000" dirty="0" smtClean="0">
                <a:effectLst>
                  <a:outerShdw blurRad="38100" dist="38100" dir="2700000" algn="tl">
                    <a:srgbClr val="C0C0C0"/>
                  </a:outerShdw>
                </a:effectLst>
                <a:latin typeface="Times New Roman" charset="0"/>
              </a:rPr>
              <a:t>Professor</a:t>
            </a:r>
            <a:r>
              <a:rPr lang="en-US" sz="2000" dirty="0" smtClean="0">
                <a:latin typeface="Times New Roman" charset="0"/>
              </a:rPr>
              <a:t>  </a:t>
            </a:r>
            <a:r>
              <a:rPr lang="en-US" sz="2000" dirty="0">
                <a:latin typeface="Times New Roman" charset="0"/>
              </a:rPr>
              <a:t>(</a:t>
            </a:r>
          </a:p>
          <a:p>
            <a:pPr>
              <a:lnSpc>
                <a:spcPct val="100000"/>
              </a:lnSpc>
              <a:spcBef>
                <a:spcPct val="0"/>
              </a:spcBef>
              <a:buFontTx/>
              <a:buNone/>
              <a:defRPr/>
            </a:pPr>
            <a:r>
              <a:rPr lang="en-US" sz="2000" i="1" dirty="0" err="1" smtClean="0">
                <a:latin typeface="Times New Roman" charset="0"/>
              </a:rPr>
              <a:t>ProfId</a:t>
            </a:r>
            <a:r>
              <a:rPr lang="en-US" sz="2000" dirty="0" smtClean="0">
                <a:latin typeface="Times New Roman" charset="0"/>
              </a:rPr>
              <a:t>  INTEGER,       -- </a:t>
            </a:r>
            <a:r>
              <a:rPr lang="en-US" sz="2000" i="1" dirty="0" smtClean="0">
                <a:latin typeface="Times New Roman" charset="0"/>
              </a:rPr>
              <a:t>role (key of  </a:t>
            </a:r>
            <a:r>
              <a:rPr lang="en-US" sz="2000" dirty="0" smtClean="0">
                <a:effectLst>
                  <a:outerShdw blurRad="38100" dist="38100" dir="2700000" algn="tl">
                    <a:srgbClr val="C0C0C0"/>
                  </a:outerShdw>
                </a:effectLst>
                <a:latin typeface="Times New Roman" charset="0"/>
              </a:rPr>
              <a:t>Professor</a:t>
            </a:r>
            <a:r>
              <a:rPr lang="en-US" sz="2000" i="1" dirty="0" smtClean="0">
                <a:latin typeface="Times New Roman" charset="0"/>
              </a:rPr>
              <a:t>)</a:t>
            </a:r>
            <a:r>
              <a:rPr lang="en-US" sz="2000" dirty="0" smtClean="0">
                <a:latin typeface="Times New Roman" charset="0"/>
              </a:rPr>
              <a:t>    </a:t>
            </a:r>
          </a:p>
          <a:p>
            <a:pPr>
              <a:lnSpc>
                <a:spcPct val="100000"/>
              </a:lnSpc>
              <a:spcBef>
                <a:spcPct val="0"/>
              </a:spcBef>
              <a:buFontTx/>
              <a:buNone/>
              <a:defRPr/>
            </a:pPr>
            <a:r>
              <a:rPr lang="en-US" sz="2000" i="1" dirty="0" smtClean="0">
                <a:latin typeface="Times New Roman" charset="0"/>
              </a:rPr>
              <a:t>Since</a:t>
            </a:r>
            <a:r>
              <a:rPr lang="en-US" sz="2000" dirty="0" smtClean="0">
                <a:latin typeface="Times New Roman" charset="0"/>
              </a:rPr>
              <a:t> </a:t>
            </a:r>
            <a:r>
              <a:rPr lang="en-US" sz="2000" dirty="0">
                <a:latin typeface="Times New Roman" charset="0"/>
              </a:rPr>
              <a:t>DATE,                -- </a:t>
            </a:r>
            <a:r>
              <a:rPr lang="en-US" sz="2000" i="1" dirty="0">
                <a:latin typeface="Times New Roman" charset="0"/>
              </a:rPr>
              <a:t>attribute</a:t>
            </a:r>
          </a:p>
          <a:p>
            <a:pPr>
              <a:lnSpc>
                <a:spcPct val="100000"/>
              </a:lnSpc>
              <a:spcBef>
                <a:spcPct val="0"/>
              </a:spcBef>
              <a:buFontTx/>
              <a:buNone/>
              <a:defRPr/>
            </a:pPr>
            <a:r>
              <a:rPr lang="en-US" sz="2000" dirty="0">
                <a:latin typeface="Times New Roman" charset="0"/>
              </a:rPr>
              <a:t> </a:t>
            </a:r>
            <a:r>
              <a:rPr lang="en-US" sz="2000" i="1" dirty="0" smtClean="0">
                <a:latin typeface="Times New Roman" charset="0"/>
              </a:rPr>
              <a:t>Status</a:t>
            </a:r>
            <a:r>
              <a:rPr lang="en-US" sz="2000" dirty="0" smtClean="0">
                <a:latin typeface="Times New Roman" charset="0"/>
              </a:rPr>
              <a:t>  </a:t>
            </a:r>
            <a:r>
              <a:rPr lang="en-US" sz="2000" dirty="0">
                <a:latin typeface="Times New Roman" charset="0"/>
              </a:rPr>
              <a:t>CHAR (10),      -- </a:t>
            </a:r>
            <a:r>
              <a:rPr lang="en-US" sz="2000" i="1" dirty="0">
                <a:latin typeface="Times New Roman" charset="0"/>
              </a:rPr>
              <a:t>attribute</a:t>
            </a:r>
          </a:p>
          <a:p>
            <a:pPr>
              <a:lnSpc>
                <a:spcPct val="100000"/>
              </a:lnSpc>
              <a:spcBef>
                <a:spcPct val="0"/>
              </a:spcBef>
              <a:buFontTx/>
              <a:buNone/>
              <a:defRPr/>
            </a:pPr>
            <a:r>
              <a:rPr lang="en-US" sz="2000" i="1" dirty="0" err="1" smtClean="0">
                <a:latin typeface="Times New Roman" charset="0"/>
              </a:rPr>
              <a:t>DeptId</a:t>
            </a:r>
            <a:r>
              <a:rPr lang="en-US" sz="2000" dirty="0" smtClean="0">
                <a:latin typeface="Times New Roman" charset="0"/>
              </a:rPr>
              <a:t>  </a:t>
            </a:r>
            <a:r>
              <a:rPr lang="en-US" sz="2000" dirty="0">
                <a:latin typeface="Times New Roman" charset="0"/>
              </a:rPr>
              <a:t>CHAR (4</a:t>
            </a:r>
            <a:r>
              <a:rPr lang="en-US" sz="2000" dirty="0" smtClean="0">
                <a:latin typeface="Times New Roman" charset="0"/>
              </a:rPr>
              <a:t>) </a:t>
            </a:r>
            <a:r>
              <a:rPr lang="en-US" sz="2000" dirty="0" smtClean="0">
                <a:solidFill>
                  <a:srgbClr val="FF0000"/>
                </a:solidFill>
                <a:latin typeface="Times New Roman" charset="0"/>
              </a:rPr>
              <a:t>NOT NULL</a:t>
            </a:r>
            <a:r>
              <a:rPr lang="en-US" sz="2000" dirty="0" smtClean="0">
                <a:latin typeface="Times New Roman" charset="0"/>
              </a:rPr>
              <a:t>,       </a:t>
            </a:r>
            <a:r>
              <a:rPr lang="en-US" sz="2000" dirty="0">
                <a:latin typeface="Times New Roman" charset="0"/>
              </a:rPr>
              <a:t>-- </a:t>
            </a:r>
            <a:r>
              <a:rPr lang="en-US" sz="2000" i="1" dirty="0">
                <a:latin typeface="Times New Roman" charset="0"/>
              </a:rPr>
              <a:t>role (key of  </a:t>
            </a:r>
            <a:r>
              <a:rPr lang="en-US" sz="2000" dirty="0">
                <a:effectLst>
                  <a:outerShdw blurRad="38100" dist="38100" dir="2700000" algn="tl">
                    <a:srgbClr val="C0C0C0"/>
                  </a:outerShdw>
                </a:effectLst>
                <a:latin typeface="Times New Roman" charset="0"/>
              </a:rPr>
              <a:t>Department</a:t>
            </a:r>
            <a:r>
              <a:rPr lang="en-US" sz="2000" i="1" dirty="0">
                <a:latin typeface="Times New Roman" charset="0"/>
              </a:rPr>
              <a:t>)</a:t>
            </a:r>
          </a:p>
          <a:p>
            <a:pPr>
              <a:lnSpc>
                <a:spcPct val="100000"/>
              </a:lnSpc>
              <a:spcBef>
                <a:spcPct val="0"/>
              </a:spcBef>
              <a:buFontTx/>
              <a:buNone/>
              <a:defRPr/>
            </a:pPr>
            <a:r>
              <a:rPr lang="en-US" sz="2000" dirty="0">
                <a:latin typeface="Times New Roman" charset="0"/>
              </a:rPr>
              <a:t> </a:t>
            </a:r>
            <a:r>
              <a:rPr lang="en-US" sz="2000" dirty="0" smtClean="0">
                <a:latin typeface="Times New Roman" charset="0"/>
              </a:rPr>
              <a:t>PRIMARY </a:t>
            </a:r>
            <a:r>
              <a:rPr lang="en-US" sz="2000" dirty="0">
                <a:latin typeface="Times New Roman" charset="0"/>
              </a:rPr>
              <a:t>KEY (</a:t>
            </a:r>
            <a:r>
              <a:rPr lang="en-US" sz="2000" i="1" dirty="0" err="1">
                <a:latin typeface="Times New Roman" charset="0"/>
              </a:rPr>
              <a:t>ProfId</a:t>
            </a:r>
            <a:r>
              <a:rPr lang="en-US" sz="2000" dirty="0">
                <a:latin typeface="Times New Roman" charset="0"/>
              </a:rPr>
              <a:t>),  -- </a:t>
            </a:r>
            <a:r>
              <a:rPr lang="en-US" sz="2000" i="1" dirty="0">
                <a:latin typeface="Times New Roman" charset="0"/>
              </a:rPr>
              <a:t>since a professor works in at most one department</a:t>
            </a:r>
          </a:p>
          <a:p>
            <a:pPr>
              <a:lnSpc>
                <a:spcPct val="100000"/>
              </a:lnSpc>
              <a:spcBef>
                <a:spcPct val="0"/>
              </a:spcBef>
              <a:buFontTx/>
              <a:buNone/>
              <a:defRPr/>
            </a:pPr>
            <a:r>
              <a:rPr lang="en-US" sz="2000" strike="sngStrike" dirty="0">
                <a:latin typeface="Times New Roman" charset="0"/>
              </a:rPr>
              <a:t> </a:t>
            </a:r>
            <a:r>
              <a:rPr lang="en-US" sz="2000" dirty="0" smtClean="0">
                <a:latin typeface="Times New Roman" charset="0"/>
              </a:rPr>
              <a:t> FOREIGN </a:t>
            </a:r>
            <a:r>
              <a:rPr lang="en-US" sz="2000" dirty="0">
                <a:latin typeface="Times New Roman" charset="0"/>
              </a:rPr>
              <a:t>KEY (</a:t>
            </a:r>
            <a:r>
              <a:rPr lang="en-US" sz="2000" i="1" dirty="0" err="1">
                <a:latin typeface="Times New Roman" charset="0"/>
              </a:rPr>
              <a:t>DeptId</a:t>
            </a:r>
            <a:r>
              <a:rPr lang="en-US" sz="2000" dirty="0">
                <a:latin typeface="Times New Roman" charset="0"/>
              </a:rPr>
              <a:t>) REFERENCES </a:t>
            </a:r>
            <a:r>
              <a:rPr lang="en-US" sz="2000" dirty="0">
                <a:effectLst>
                  <a:outerShdw blurRad="38100" dist="38100" dir="2700000" algn="tl">
                    <a:srgbClr val="C0C0C0"/>
                  </a:outerShdw>
                </a:effectLst>
                <a:latin typeface="Times New Roman" charset="0"/>
              </a:rPr>
              <a:t>Department</a:t>
            </a:r>
            <a:r>
              <a:rPr lang="en-US" sz="2000" dirty="0">
                <a:latin typeface="Times New Roman" charset="0"/>
              </a:rPr>
              <a:t> )</a:t>
            </a:r>
          </a:p>
        </p:txBody>
      </p:sp>
      <p:sp>
        <p:nvSpPr>
          <p:cNvPr id="18" name="Line 27"/>
          <p:cNvSpPr>
            <a:spLocks noChangeShapeType="1"/>
          </p:cNvSpPr>
          <p:nvPr/>
        </p:nvSpPr>
        <p:spPr bwMode="auto">
          <a:xfrm>
            <a:off x="2290823" y="2424895"/>
            <a:ext cx="1065835" cy="63661"/>
          </a:xfrm>
          <a:prstGeom prst="line">
            <a:avLst/>
          </a:prstGeom>
          <a:ln>
            <a:headEnd/>
            <a:tailEnd type="triangle" w="lg" len="med"/>
          </a:ln>
        </p:spPr>
        <p:style>
          <a:lnRef idx="2">
            <a:schemeClr val="accent4"/>
          </a:lnRef>
          <a:fillRef idx="0">
            <a:schemeClr val="accent4"/>
          </a:fillRef>
          <a:effectRef idx="1">
            <a:schemeClr val="accent4"/>
          </a:effectRef>
          <a:fontRef idx="minor">
            <a:schemeClr val="tx1"/>
          </a:fontRef>
        </p:style>
        <p:txBody>
          <a:bodyPr wrap="none" anchor="ctr"/>
          <a:lstStyle/>
          <a:p>
            <a:endParaRPr lang="en-US"/>
          </a:p>
        </p:txBody>
      </p:sp>
      <p:sp>
        <p:nvSpPr>
          <p:cNvPr id="15" name="TextBox 14"/>
          <p:cNvSpPr txBox="1"/>
          <p:nvPr/>
        </p:nvSpPr>
        <p:spPr>
          <a:xfrm>
            <a:off x="1291772" y="6100870"/>
            <a:ext cx="6749142" cy="757130"/>
          </a:xfrm>
          <a:prstGeom prst="rect">
            <a:avLst/>
          </a:prstGeom>
          <a:noFill/>
        </p:spPr>
        <p:txBody>
          <a:bodyPr wrap="square" rtlCol="0">
            <a:spAutoFit/>
          </a:bodyPr>
          <a:lstStyle/>
          <a:p>
            <a:pPr>
              <a:buNone/>
            </a:pPr>
            <a:r>
              <a:rPr lang="en-US" b="1" dirty="0" smtClean="0"/>
              <a:t>What if there is ONLY a thick line between Professor and </a:t>
            </a:r>
            <a:r>
              <a:rPr lang="en-US" b="1" dirty="0" err="1" smtClean="0"/>
              <a:t>WorksIn</a:t>
            </a:r>
            <a:r>
              <a:rPr lang="en-US" b="1" dirty="0" smtClean="0"/>
              <a:t>?</a:t>
            </a:r>
            <a:endParaRPr lang="en-US" b="1" dirty="0"/>
          </a:p>
        </p:txBody>
      </p:sp>
      <p:pic>
        <p:nvPicPr>
          <p:cNvPr id="16" name="图片 15" descr="question.jpg"/>
          <p:cNvPicPr>
            <a:picLocks noChangeAspect="1"/>
          </p:cNvPicPr>
          <p:nvPr/>
        </p:nvPicPr>
        <p:blipFill>
          <a:blip r:embed="rId3" cstate="print"/>
          <a:stretch>
            <a:fillRect/>
          </a:stretch>
        </p:blipFill>
        <p:spPr>
          <a:xfrm>
            <a:off x="452438" y="5935208"/>
            <a:ext cx="922792" cy="922792"/>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5FBD7017-14AC-43FF-A1F7-8280B1484CB6}" type="slidenum">
              <a:rPr lang="en-US" smtClean="0">
                <a:latin typeface="Times New Roman" pitchFamily="18" charset="0"/>
              </a:rPr>
              <a:pPr/>
              <a:t>34</a:t>
            </a:fld>
            <a:endParaRPr lang="en-US" smtClean="0">
              <a:latin typeface="Times New Roman" pitchFamily="18" charset="0"/>
            </a:endParaRPr>
          </a:p>
        </p:txBody>
      </p:sp>
      <p:sp>
        <p:nvSpPr>
          <p:cNvPr id="30723" name="Rectangle 2"/>
          <p:cNvSpPr>
            <a:spLocks noGrp="1" noChangeArrowheads="1"/>
          </p:cNvSpPr>
          <p:nvPr>
            <p:ph type="title"/>
          </p:nvPr>
        </p:nvSpPr>
        <p:spPr>
          <a:xfrm>
            <a:off x="685800" y="228600"/>
            <a:ext cx="7772400" cy="565150"/>
          </a:xfrm>
        </p:spPr>
        <p:txBody>
          <a:bodyPr/>
          <a:lstStyle/>
          <a:p>
            <a:pPr>
              <a:lnSpc>
                <a:spcPct val="90000"/>
              </a:lnSpc>
            </a:pPr>
            <a:r>
              <a:rPr lang="en-US" sz="2800" dirty="0" smtClean="0"/>
              <a:t>Total Participation Constraints</a:t>
            </a:r>
          </a:p>
        </p:txBody>
      </p:sp>
      <p:sp>
        <p:nvSpPr>
          <p:cNvPr id="40963" name="Rectangle 3"/>
          <p:cNvSpPr>
            <a:spLocks noGrp="1" noChangeArrowheads="1"/>
          </p:cNvSpPr>
          <p:nvPr>
            <p:ph type="body" idx="1"/>
          </p:nvPr>
        </p:nvSpPr>
        <p:spPr>
          <a:xfrm>
            <a:off x="584200" y="1253219"/>
            <a:ext cx="8382000" cy="793296"/>
          </a:xfrm>
        </p:spPr>
        <p:txBody>
          <a:bodyPr/>
          <a:lstStyle/>
          <a:p>
            <a:pPr>
              <a:lnSpc>
                <a:spcPct val="90000"/>
              </a:lnSpc>
              <a:defRPr/>
            </a:pPr>
            <a:r>
              <a:rPr lang="en-US" sz="2400" dirty="0" smtClean="0"/>
              <a:t>Each professor works in AT LEST ONE department</a:t>
            </a:r>
          </a:p>
        </p:txBody>
      </p:sp>
      <p:sp>
        <p:nvSpPr>
          <p:cNvPr id="30742" name="AutoShape 38"/>
          <p:cNvSpPr>
            <a:spLocks noChangeArrowheads="1"/>
          </p:cNvSpPr>
          <p:nvPr/>
        </p:nvSpPr>
        <p:spPr bwMode="auto">
          <a:xfrm>
            <a:off x="3304042" y="2079171"/>
            <a:ext cx="1828800" cy="914400"/>
          </a:xfrm>
          <a:prstGeom prst="diamond">
            <a:avLst/>
          </a:prstGeom>
          <a:noFill/>
          <a:ln w="9525">
            <a:solidFill>
              <a:schemeClr val="tx1"/>
            </a:solidFill>
            <a:miter lim="800000"/>
            <a:headEnd/>
            <a:tailEnd/>
          </a:ln>
        </p:spPr>
        <p:txBody>
          <a:bodyPr wrap="none" anchor="ctr"/>
          <a:lstStyle/>
          <a:p>
            <a:pPr algn="ctr">
              <a:lnSpc>
                <a:spcPct val="100000"/>
              </a:lnSpc>
              <a:spcBef>
                <a:spcPct val="0"/>
              </a:spcBef>
              <a:buFontTx/>
              <a:buNone/>
            </a:pPr>
            <a:endParaRPr lang="en-US"/>
          </a:p>
        </p:txBody>
      </p:sp>
      <p:sp>
        <p:nvSpPr>
          <p:cNvPr id="30743" name="Rectangle 39"/>
          <p:cNvSpPr>
            <a:spLocks noChangeArrowheads="1"/>
          </p:cNvSpPr>
          <p:nvPr/>
        </p:nvSpPr>
        <p:spPr bwMode="auto">
          <a:xfrm>
            <a:off x="713241" y="2231572"/>
            <a:ext cx="1295400" cy="533400"/>
          </a:xfrm>
          <a:prstGeom prst="rect">
            <a:avLst/>
          </a:prstGeom>
          <a:noFill/>
          <a:ln w="9525">
            <a:solidFill>
              <a:schemeClr val="tx1"/>
            </a:solidFill>
            <a:miter lim="800000"/>
            <a:headEnd/>
            <a:tailEnd/>
          </a:ln>
        </p:spPr>
        <p:txBody>
          <a:bodyPr wrap="none" anchor="ctr"/>
          <a:lstStyle/>
          <a:p>
            <a:endParaRPr lang="en-US"/>
          </a:p>
        </p:txBody>
      </p:sp>
      <p:sp>
        <p:nvSpPr>
          <p:cNvPr id="30744" name="Rectangle 40"/>
          <p:cNvSpPr>
            <a:spLocks noChangeArrowheads="1"/>
          </p:cNvSpPr>
          <p:nvPr/>
        </p:nvSpPr>
        <p:spPr bwMode="auto">
          <a:xfrm>
            <a:off x="6352041" y="2231572"/>
            <a:ext cx="1676400" cy="533400"/>
          </a:xfrm>
          <a:prstGeom prst="rect">
            <a:avLst/>
          </a:prstGeom>
          <a:noFill/>
          <a:ln w="9525">
            <a:solidFill>
              <a:schemeClr val="tx1"/>
            </a:solidFill>
            <a:miter lim="800000"/>
            <a:headEnd/>
            <a:tailEnd/>
          </a:ln>
        </p:spPr>
        <p:txBody>
          <a:bodyPr wrap="none" anchor="ctr"/>
          <a:lstStyle/>
          <a:p>
            <a:endParaRPr lang="en-US"/>
          </a:p>
        </p:txBody>
      </p:sp>
      <p:sp>
        <p:nvSpPr>
          <p:cNvPr id="41001" name="Text Box 41"/>
          <p:cNvSpPr txBox="1">
            <a:spLocks noChangeArrowheads="1"/>
          </p:cNvSpPr>
          <p:nvPr/>
        </p:nvSpPr>
        <p:spPr bwMode="auto">
          <a:xfrm>
            <a:off x="3608841" y="2307772"/>
            <a:ext cx="1250950"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WorksIn</a:t>
            </a:r>
          </a:p>
        </p:txBody>
      </p:sp>
      <p:sp>
        <p:nvSpPr>
          <p:cNvPr id="41002" name="Text Box 42"/>
          <p:cNvSpPr txBox="1">
            <a:spLocks noChangeArrowheads="1"/>
          </p:cNvSpPr>
          <p:nvPr/>
        </p:nvSpPr>
        <p:spPr bwMode="auto">
          <a:xfrm>
            <a:off x="713241" y="2307772"/>
            <a:ext cx="1336675"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Professor</a:t>
            </a:r>
          </a:p>
        </p:txBody>
      </p:sp>
      <p:sp>
        <p:nvSpPr>
          <p:cNvPr id="41003" name="Text Box 43"/>
          <p:cNvSpPr txBox="1">
            <a:spLocks noChangeArrowheads="1"/>
          </p:cNvSpPr>
          <p:nvPr/>
        </p:nvSpPr>
        <p:spPr bwMode="auto">
          <a:xfrm>
            <a:off x="6428241" y="2307772"/>
            <a:ext cx="1828800" cy="457200"/>
          </a:xfrm>
          <a:prstGeom prst="rect">
            <a:avLst/>
          </a:prstGeom>
          <a:noFill/>
          <a:ln w="9525">
            <a:noFill/>
            <a:miter lim="800000"/>
            <a:headEnd/>
            <a:tailEnd/>
          </a:ln>
          <a:effectLst/>
        </p:spPr>
        <p:txBody>
          <a:bodyPr>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Department</a:t>
            </a:r>
          </a:p>
        </p:txBody>
      </p:sp>
      <p:sp>
        <p:nvSpPr>
          <p:cNvPr id="30749" name="Line 45"/>
          <p:cNvSpPr>
            <a:spLocks noChangeShapeType="1"/>
          </p:cNvSpPr>
          <p:nvPr/>
        </p:nvSpPr>
        <p:spPr bwMode="auto">
          <a:xfrm>
            <a:off x="5132841" y="2536372"/>
            <a:ext cx="1219200" cy="0"/>
          </a:xfrm>
          <a:prstGeom prst="line">
            <a:avLst/>
          </a:prstGeom>
          <a:noFill/>
          <a:ln w="9525">
            <a:solidFill>
              <a:schemeClr val="tx1"/>
            </a:solidFill>
            <a:round/>
            <a:headEnd/>
            <a:tailEnd/>
          </a:ln>
        </p:spPr>
        <p:txBody>
          <a:bodyPr wrap="none" anchor="ctr"/>
          <a:lstStyle/>
          <a:p>
            <a:endParaRPr lang="en-US"/>
          </a:p>
        </p:txBody>
      </p:sp>
      <p:cxnSp>
        <p:nvCxnSpPr>
          <p:cNvPr id="32" name="直接连接符 31"/>
          <p:cNvCxnSpPr>
            <a:stCxn id="30743" idx="3"/>
            <a:endCxn id="30742" idx="1"/>
          </p:cNvCxnSpPr>
          <p:nvPr/>
        </p:nvCxnSpPr>
        <p:spPr bwMode="auto">
          <a:xfrm>
            <a:off x="2008641" y="2498272"/>
            <a:ext cx="1295401" cy="38099"/>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
        <p:nvSpPr>
          <p:cNvPr id="34" name="Text Box 5"/>
          <p:cNvSpPr txBox="1">
            <a:spLocks noChangeArrowheads="1"/>
          </p:cNvSpPr>
          <p:nvPr/>
        </p:nvSpPr>
        <p:spPr bwMode="auto">
          <a:xfrm>
            <a:off x="2590800" y="3581400"/>
            <a:ext cx="793750" cy="1187450"/>
          </a:xfrm>
          <a:prstGeom prst="rect">
            <a:avLst/>
          </a:prstGeom>
          <a:noFill/>
          <a:ln w="9525">
            <a:noFill/>
            <a:miter lim="800000"/>
            <a:headEnd/>
            <a:tailEnd/>
          </a:ln>
        </p:spPr>
        <p:txBody>
          <a:bodyPr wrap="none">
            <a:spAutoFit/>
          </a:bodyPr>
          <a:lstStyle/>
          <a:p>
            <a:pPr>
              <a:lnSpc>
                <a:spcPct val="100000"/>
              </a:lnSpc>
              <a:spcBef>
                <a:spcPct val="0"/>
              </a:spcBef>
              <a:buFontTx/>
              <a:buNone/>
            </a:pPr>
            <a:r>
              <a:rPr lang="en-US"/>
              <a:t>1123</a:t>
            </a:r>
          </a:p>
          <a:p>
            <a:pPr>
              <a:lnSpc>
                <a:spcPct val="100000"/>
              </a:lnSpc>
              <a:spcBef>
                <a:spcPct val="0"/>
              </a:spcBef>
              <a:buFontTx/>
              <a:buNone/>
            </a:pPr>
            <a:r>
              <a:rPr lang="en-US"/>
              <a:t>4100</a:t>
            </a:r>
          </a:p>
          <a:p>
            <a:pPr>
              <a:lnSpc>
                <a:spcPct val="100000"/>
              </a:lnSpc>
              <a:spcBef>
                <a:spcPct val="0"/>
              </a:spcBef>
              <a:buFontTx/>
              <a:buNone/>
            </a:pPr>
            <a:r>
              <a:rPr lang="en-US"/>
              <a:t>3216</a:t>
            </a:r>
          </a:p>
        </p:txBody>
      </p:sp>
      <p:sp>
        <p:nvSpPr>
          <p:cNvPr id="35" name="Text Box 6"/>
          <p:cNvSpPr txBox="1">
            <a:spLocks noChangeArrowheads="1"/>
          </p:cNvSpPr>
          <p:nvPr/>
        </p:nvSpPr>
        <p:spPr bwMode="auto">
          <a:xfrm>
            <a:off x="5029200" y="3429000"/>
            <a:ext cx="2370138" cy="1552575"/>
          </a:xfrm>
          <a:prstGeom prst="rect">
            <a:avLst/>
          </a:prstGeom>
          <a:noFill/>
          <a:ln w="9525">
            <a:noFill/>
            <a:miter lim="800000"/>
            <a:headEnd/>
            <a:tailEnd/>
          </a:ln>
        </p:spPr>
        <p:txBody>
          <a:bodyPr wrap="none">
            <a:spAutoFit/>
          </a:bodyPr>
          <a:lstStyle/>
          <a:p>
            <a:pPr>
              <a:lnSpc>
                <a:spcPct val="100000"/>
              </a:lnSpc>
              <a:spcBef>
                <a:spcPct val="0"/>
              </a:spcBef>
              <a:buFontTx/>
              <a:buNone/>
            </a:pPr>
            <a:r>
              <a:rPr lang="en-US"/>
              <a:t>1123            CSE</a:t>
            </a:r>
          </a:p>
          <a:p>
            <a:pPr>
              <a:lnSpc>
                <a:spcPct val="100000"/>
              </a:lnSpc>
              <a:spcBef>
                <a:spcPct val="0"/>
              </a:spcBef>
              <a:buFontTx/>
              <a:buNone/>
            </a:pPr>
            <a:r>
              <a:rPr lang="en-US"/>
              <a:t>1123            AMS</a:t>
            </a:r>
          </a:p>
          <a:p>
            <a:pPr>
              <a:lnSpc>
                <a:spcPct val="100000"/>
              </a:lnSpc>
              <a:spcBef>
                <a:spcPct val="0"/>
              </a:spcBef>
              <a:buFontTx/>
              <a:buNone/>
            </a:pPr>
            <a:r>
              <a:rPr lang="en-US"/>
              <a:t>4100            ECO</a:t>
            </a:r>
          </a:p>
          <a:p>
            <a:pPr>
              <a:lnSpc>
                <a:spcPct val="100000"/>
              </a:lnSpc>
              <a:spcBef>
                <a:spcPct val="0"/>
              </a:spcBef>
              <a:buFontTx/>
              <a:buNone/>
            </a:pPr>
            <a:r>
              <a:rPr lang="en-US"/>
              <a:t>3216            AMS</a:t>
            </a:r>
          </a:p>
        </p:txBody>
      </p:sp>
      <p:sp>
        <p:nvSpPr>
          <p:cNvPr id="36" name="Rectangle 7"/>
          <p:cNvSpPr>
            <a:spLocks noChangeArrowheads="1"/>
          </p:cNvSpPr>
          <p:nvPr/>
        </p:nvSpPr>
        <p:spPr bwMode="auto">
          <a:xfrm>
            <a:off x="1066800" y="3657600"/>
            <a:ext cx="2286000" cy="1066800"/>
          </a:xfrm>
          <a:prstGeom prst="rect">
            <a:avLst/>
          </a:prstGeom>
          <a:noFill/>
          <a:ln w="9525">
            <a:solidFill>
              <a:schemeClr val="tx1"/>
            </a:solidFill>
            <a:miter lim="800000"/>
            <a:headEnd/>
            <a:tailEnd/>
          </a:ln>
        </p:spPr>
        <p:txBody>
          <a:bodyPr wrap="none" anchor="ctr"/>
          <a:lstStyle/>
          <a:p>
            <a:endParaRPr lang="en-US"/>
          </a:p>
        </p:txBody>
      </p:sp>
      <p:sp>
        <p:nvSpPr>
          <p:cNvPr id="37" name="Rectangle 8"/>
          <p:cNvSpPr>
            <a:spLocks noChangeArrowheads="1"/>
          </p:cNvSpPr>
          <p:nvPr/>
        </p:nvSpPr>
        <p:spPr bwMode="auto">
          <a:xfrm>
            <a:off x="4953000" y="3505200"/>
            <a:ext cx="2362200" cy="1447800"/>
          </a:xfrm>
          <a:prstGeom prst="rect">
            <a:avLst/>
          </a:prstGeom>
          <a:noFill/>
          <a:ln w="9525">
            <a:solidFill>
              <a:schemeClr val="tx1"/>
            </a:solidFill>
            <a:miter lim="800000"/>
            <a:headEnd/>
            <a:tailEnd/>
          </a:ln>
        </p:spPr>
        <p:txBody>
          <a:bodyPr wrap="none" anchor="ctr"/>
          <a:lstStyle/>
          <a:p>
            <a:endParaRPr lang="en-US"/>
          </a:p>
        </p:txBody>
      </p:sp>
      <p:sp>
        <p:nvSpPr>
          <p:cNvPr id="38" name="Line 9"/>
          <p:cNvSpPr>
            <a:spLocks noChangeShapeType="1"/>
          </p:cNvSpPr>
          <p:nvPr/>
        </p:nvSpPr>
        <p:spPr bwMode="auto">
          <a:xfrm>
            <a:off x="2590800" y="3657600"/>
            <a:ext cx="0" cy="1066800"/>
          </a:xfrm>
          <a:prstGeom prst="line">
            <a:avLst/>
          </a:prstGeom>
          <a:noFill/>
          <a:ln w="9525">
            <a:solidFill>
              <a:schemeClr val="tx1"/>
            </a:solidFill>
            <a:round/>
            <a:headEnd/>
            <a:tailEnd/>
          </a:ln>
        </p:spPr>
        <p:txBody>
          <a:bodyPr wrap="none" anchor="ctr"/>
          <a:lstStyle/>
          <a:p>
            <a:endParaRPr lang="en-US"/>
          </a:p>
        </p:txBody>
      </p:sp>
      <p:sp>
        <p:nvSpPr>
          <p:cNvPr id="39" name="Line 10"/>
          <p:cNvSpPr>
            <a:spLocks noChangeShapeType="1"/>
          </p:cNvSpPr>
          <p:nvPr/>
        </p:nvSpPr>
        <p:spPr bwMode="auto">
          <a:xfrm>
            <a:off x="1676400" y="3657600"/>
            <a:ext cx="0" cy="1066800"/>
          </a:xfrm>
          <a:prstGeom prst="line">
            <a:avLst/>
          </a:prstGeom>
          <a:noFill/>
          <a:ln w="9525">
            <a:solidFill>
              <a:schemeClr val="tx1"/>
            </a:solidFill>
            <a:round/>
            <a:headEnd/>
            <a:tailEnd/>
          </a:ln>
        </p:spPr>
        <p:txBody>
          <a:bodyPr wrap="none" anchor="ctr"/>
          <a:lstStyle/>
          <a:p>
            <a:endParaRPr lang="en-US"/>
          </a:p>
        </p:txBody>
      </p:sp>
      <p:sp>
        <p:nvSpPr>
          <p:cNvPr id="40" name="Line 11"/>
          <p:cNvSpPr>
            <a:spLocks noChangeShapeType="1"/>
          </p:cNvSpPr>
          <p:nvPr/>
        </p:nvSpPr>
        <p:spPr bwMode="auto">
          <a:xfrm>
            <a:off x="5791200" y="3505200"/>
            <a:ext cx="0" cy="1447800"/>
          </a:xfrm>
          <a:prstGeom prst="line">
            <a:avLst/>
          </a:prstGeom>
          <a:noFill/>
          <a:ln w="9525">
            <a:solidFill>
              <a:schemeClr val="tx1"/>
            </a:solidFill>
            <a:round/>
            <a:headEnd/>
            <a:tailEnd/>
          </a:ln>
        </p:spPr>
        <p:txBody>
          <a:bodyPr wrap="none" anchor="ctr"/>
          <a:lstStyle/>
          <a:p>
            <a:endParaRPr lang="en-US"/>
          </a:p>
        </p:txBody>
      </p:sp>
      <p:sp>
        <p:nvSpPr>
          <p:cNvPr id="41" name="Line 12"/>
          <p:cNvSpPr>
            <a:spLocks noChangeShapeType="1"/>
          </p:cNvSpPr>
          <p:nvPr/>
        </p:nvSpPr>
        <p:spPr bwMode="auto">
          <a:xfrm>
            <a:off x="6553200" y="3505200"/>
            <a:ext cx="0" cy="1447800"/>
          </a:xfrm>
          <a:prstGeom prst="line">
            <a:avLst/>
          </a:prstGeom>
          <a:noFill/>
          <a:ln w="9525">
            <a:solidFill>
              <a:schemeClr val="tx1"/>
            </a:solidFill>
            <a:round/>
            <a:headEnd/>
            <a:tailEnd/>
          </a:ln>
        </p:spPr>
        <p:txBody>
          <a:bodyPr wrap="none" anchor="ctr"/>
          <a:lstStyle/>
          <a:p>
            <a:endParaRPr lang="en-US"/>
          </a:p>
        </p:txBody>
      </p:sp>
      <p:sp>
        <p:nvSpPr>
          <p:cNvPr id="42" name="Line 13"/>
          <p:cNvSpPr>
            <a:spLocks noChangeShapeType="1"/>
          </p:cNvSpPr>
          <p:nvPr/>
        </p:nvSpPr>
        <p:spPr bwMode="auto">
          <a:xfrm flipH="1">
            <a:off x="1066800" y="3962400"/>
            <a:ext cx="2286000" cy="0"/>
          </a:xfrm>
          <a:prstGeom prst="line">
            <a:avLst/>
          </a:prstGeom>
          <a:noFill/>
          <a:ln w="9525">
            <a:solidFill>
              <a:schemeClr val="tx1"/>
            </a:solidFill>
            <a:round/>
            <a:headEnd/>
            <a:tailEnd/>
          </a:ln>
        </p:spPr>
        <p:txBody>
          <a:bodyPr wrap="none" anchor="ctr"/>
          <a:lstStyle/>
          <a:p>
            <a:endParaRPr lang="en-US"/>
          </a:p>
        </p:txBody>
      </p:sp>
      <p:sp>
        <p:nvSpPr>
          <p:cNvPr id="43" name="Line 14"/>
          <p:cNvSpPr>
            <a:spLocks noChangeShapeType="1"/>
          </p:cNvSpPr>
          <p:nvPr/>
        </p:nvSpPr>
        <p:spPr bwMode="auto">
          <a:xfrm flipH="1">
            <a:off x="1066800" y="4343400"/>
            <a:ext cx="2286000" cy="0"/>
          </a:xfrm>
          <a:prstGeom prst="line">
            <a:avLst/>
          </a:prstGeom>
          <a:noFill/>
          <a:ln w="9525">
            <a:solidFill>
              <a:schemeClr val="tx1"/>
            </a:solidFill>
            <a:round/>
            <a:headEnd/>
            <a:tailEnd/>
          </a:ln>
        </p:spPr>
        <p:txBody>
          <a:bodyPr wrap="none" anchor="ctr"/>
          <a:lstStyle/>
          <a:p>
            <a:endParaRPr lang="en-US"/>
          </a:p>
        </p:txBody>
      </p:sp>
      <p:sp>
        <p:nvSpPr>
          <p:cNvPr id="44" name="Line 15"/>
          <p:cNvSpPr>
            <a:spLocks noChangeShapeType="1"/>
          </p:cNvSpPr>
          <p:nvPr/>
        </p:nvSpPr>
        <p:spPr bwMode="auto">
          <a:xfrm>
            <a:off x="4953000" y="3886200"/>
            <a:ext cx="2362200" cy="0"/>
          </a:xfrm>
          <a:prstGeom prst="line">
            <a:avLst/>
          </a:prstGeom>
          <a:noFill/>
          <a:ln w="9525">
            <a:solidFill>
              <a:schemeClr val="tx1"/>
            </a:solidFill>
            <a:round/>
            <a:headEnd/>
            <a:tailEnd/>
          </a:ln>
        </p:spPr>
        <p:txBody>
          <a:bodyPr wrap="none" anchor="ctr"/>
          <a:lstStyle/>
          <a:p>
            <a:endParaRPr lang="en-US"/>
          </a:p>
        </p:txBody>
      </p:sp>
      <p:sp>
        <p:nvSpPr>
          <p:cNvPr id="45" name="Line 16"/>
          <p:cNvSpPr>
            <a:spLocks noChangeShapeType="1"/>
          </p:cNvSpPr>
          <p:nvPr/>
        </p:nvSpPr>
        <p:spPr bwMode="auto">
          <a:xfrm>
            <a:off x="4953000" y="4191000"/>
            <a:ext cx="2362200" cy="0"/>
          </a:xfrm>
          <a:prstGeom prst="line">
            <a:avLst/>
          </a:prstGeom>
          <a:noFill/>
          <a:ln w="9525">
            <a:solidFill>
              <a:schemeClr val="tx1"/>
            </a:solidFill>
            <a:round/>
            <a:headEnd/>
            <a:tailEnd/>
          </a:ln>
        </p:spPr>
        <p:txBody>
          <a:bodyPr wrap="none" anchor="ctr"/>
          <a:lstStyle/>
          <a:p>
            <a:endParaRPr lang="en-US"/>
          </a:p>
        </p:txBody>
      </p:sp>
      <p:sp>
        <p:nvSpPr>
          <p:cNvPr id="46" name="Line 17"/>
          <p:cNvSpPr>
            <a:spLocks noChangeShapeType="1"/>
          </p:cNvSpPr>
          <p:nvPr/>
        </p:nvSpPr>
        <p:spPr bwMode="auto">
          <a:xfrm>
            <a:off x="4953000" y="4572000"/>
            <a:ext cx="2362200" cy="0"/>
          </a:xfrm>
          <a:prstGeom prst="line">
            <a:avLst/>
          </a:prstGeom>
          <a:noFill/>
          <a:ln w="9525">
            <a:solidFill>
              <a:schemeClr val="tx1"/>
            </a:solidFill>
            <a:round/>
            <a:headEnd/>
            <a:tailEnd/>
          </a:ln>
        </p:spPr>
        <p:txBody>
          <a:bodyPr wrap="none" anchor="ctr"/>
          <a:lstStyle/>
          <a:p>
            <a:endParaRPr lang="en-US"/>
          </a:p>
        </p:txBody>
      </p:sp>
      <p:sp>
        <p:nvSpPr>
          <p:cNvPr id="47" name="Line 26"/>
          <p:cNvSpPr>
            <a:spLocks noChangeShapeType="1"/>
          </p:cNvSpPr>
          <p:nvPr/>
        </p:nvSpPr>
        <p:spPr bwMode="auto">
          <a:xfrm flipV="1">
            <a:off x="3352800" y="3657600"/>
            <a:ext cx="1600200" cy="152400"/>
          </a:xfrm>
          <a:prstGeom prst="line">
            <a:avLst/>
          </a:prstGeom>
          <a:noFill/>
          <a:ln w="9525">
            <a:solidFill>
              <a:schemeClr val="tx1"/>
            </a:solidFill>
            <a:prstDash val="dash"/>
            <a:round/>
            <a:headEnd/>
            <a:tailEnd type="triangle" w="med" len="med"/>
          </a:ln>
        </p:spPr>
        <p:txBody>
          <a:bodyPr wrap="none" anchor="ctr"/>
          <a:lstStyle/>
          <a:p>
            <a:endParaRPr lang="en-US"/>
          </a:p>
        </p:txBody>
      </p:sp>
      <p:sp>
        <p:nvSpPr>
          <p:cNvPr id="48" name="Line 27"/>
          <p:cNvSpPr>
            <a:spLocks noChangeShapeType="1"/>
          </p:cNvSpPr>
          <p:nvPr/>
        </p:nvSpPr>
        <p:spPr bwMode="auto">
          <a:xfrm>
            <a:off x="3352800" y="3810000"/>
            <a:ext cx="1600200" cy="228600"/>
          </a:xfrm>
          <a:prstGeom prst="line">
            <a:avLst/>
          </a:prstGeom>
          <a:noFill/>
          <a:ln w="9525">
            <a:solidFill>
              <a:schemeClr val="tx1"/>
            </a:solidFill>
            <a:prstDash val="dash"/>
            <a:round/>
            <a:headEnd/>
            <a:tailEnd type="triangle" w="med" len="med"/>
          </a:ln>
        </p:spPr>
        <p:txBody>
          <a:bodyPr wrap="none" anchor="ctr"/>
          <a:lstStyle/>
          <a:p>
            <a:endParaRPr lang="en-US"/>
          </a:p>
        </p:txBody>
      </p:sp>
      <p:sp>
        <p:nvSpPr>
          <p:cNvPr id="49" name="Line 28"/>
          <p:cNvSpPr>
            <a:spLocks noChangeShapeType="1"/>
          </p:cNvSpPr>
          <p:nvPr/>
        </p:nvSpPr>
        <p:spPr bwMode="auto">
          <a:xfrm>
            <a:off x="3352800" y="4191000"/>
            <a:ext cx="1600200" cy="228600"/>
          </a:xfrm>
          <a:prstGeom prst="line">
            <a:avLst/>
          </a:prstGeom>
          <a:noFill/>
          <a:ln w="9525">
            <a:solidFill>
              <a:schemeClr val="tx1"/>
            </a:solidFill>
            <a:prstDash val="dash"/>
            <a:round/>
            <a:headEnd/>
            <a:tailEnd type="triangle" w="med" len="med"/>
          </a:ln>
        </p:spPr>
        <p:txBody>
          <a:bodyPr wrap="none" anchor="ctr"/>
          <a:lstStyle/>
          <a:p>
            <a:endParaRPr lang="en-US"/>
          </a:p>
        </p:txBody>
      </p:sp>
      <p:sp>
        <p:nvSpPr>
          <p:cNvPr id="50" name="Line 29"/>
          <p:cNvSpPr>
            <a:spLocks noChangeShapeType="1"/>
          </p:cNvSpPr>
          <p:nvPr/>
        </p:nvSpPr>
        <p:spPr bwMode="auto">
          <a:xfrm>
            <a:off x="3352800" y="4495800"/>
            <a:ext cx="1600200" cy="304800"/>
          </a:xfrm>
          <a:prstGeom prst="line">
            <a:avLst/>
          </a:prstGeom>
          <a:noFill/>
          <a:ln w="9525">
            <a:solidFill>
              <a:schemeClr val="tx1"/>
            </a:solidFill>
            <a:prstDash val="dash"/>
            <a:round/>
            <a:headEnd/>
            <a:tailEnd type="triangle" w="med" len="med"/>
          </a:ln>
        </p:spPr>
        <p:txBody>
          <a:bodyPr wrap="none" anchor="ctr"/>
          <a:lstStyle/>
          <a:p>
            <a:endParaRPr lang="en-US"/>
          </a:p>
        </p:txBody>
      </p:sp>
      <p:sp>
        <p:nvSpPr>
          <p:cNvPr id="51" name="Text Box 33"/>
          <p:cNvSpPr txBox="1">
            <a:spLocks noChangeArrowheads="1"/>
          </p:cNvSpPr>
          <p:nvPr/>
        </p:nvSpPr>
        <p:spPr bwMode="auto">
          <a:xfrm>
            <a:off x="1447800" y="4876800"/>
            <a:ext cx="1336675"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Professor</a:t>
            </a:r>
          </a:p>
        </p:txBody>
      </p:sp>
      <p:sp>
        <p:nvSpPr>
          <p:cNvPr id="52" name="Text Box 34"/>
          <p:cNvSpPr txBox="1">
            <a:spLocks noChangeArrowheads="1"/>
          </p:cNvSpPr>
          <p:nvPr/>
        </p:nvSpPr>
        <p:spPr bwMode="auto">
          <a:xfrm>
            <a:off x="5486400" y="5105400"/>
            <a:ext cx="1250950"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WorksIn</a:t>
            </a:r>
          </a:p>
        </p:txBody>
      </p:sp>
      <p:sp>
        <p:nvSpPr>
          <p:cNvPr id="53" name="Text Box 35"/>
          <p:cNvSpPr txBox="1">
            <a:spLocks noChangeArrowheads="1"/>
          </p:cNvSpPr>
          <p:nvPr/>
        </p:nvSpPr>
        <p:spPr bwMode="auto">
          <a:xfrm>
            <a:off x="2651125" y="3138488"/>
            <a:ext cx="395288" cy="396875"/>
          </a:xfrm>
          <a:prstGeom prst="rect">
            <a:avLst/>
          </a:prstGeom>
          <a:noFill/>
          <a:ln w="9525">
            <a:noFill/>
            <a:miter lim="800000"/>
            <a:headEnd/>
            <a:tailEnd/>
          </a:ln>
        </p:spPr>
        <p:txBody>
          <a:bodyPr wrap="none">
            <a:spAutoFit/>
          </a:bodyPr>
          <a:lstStyle/>
          <a:p>
            <a:pPr>
              <a:lnSpc>
                <a:spcPct val="100000"/>
              </a:lnSpc>
              <a:spcBef>
                <a:spcPct val="0"/>
              </a:spcBef>
              <a:buFontTx/>
              <a:buNone/>
            </a:pPr>
            <a:r>
              <a:rPr lang="en-US" sz="2000" i="1"/>
              <a:t>Id</a:t>
            </a:r>
          </a:p>
        </p:txBody>
      </p:sp>
      <p:sp>
        <p:nvSpPr>
          <p:cNvPr id="54" name="Text Box 36"/>
          <p:cNvSpPr txBox="1">
            <a:spLocks noChangeArrowheads="1"/>
          </p:cNvSpPr>
          <p:nvPr/>
        </p:nvSpPr>
        <p:spPr bwMode="auto">
          <a:xfrm>
            <a:off x="4860925" y="2986088"/>
            <a:ext cx="846138" cy="396875"/>
          </a:xfrm>
          <a:prstGeom prst="rect">
            <a:avLst/>
          </a:prstGeom>
          <a:noFill/>
          <a:ln w="9525">
            <a:noFill/>
            <a:miter lim="800000"/>
            <a:headEnd/>
            <a:tailEnd/>
          </a:ln>
        </p:spPr>
        <p:txBody>
          <a:bodyPr wrap="none">
            <a:spAutoFit/>
          </a:bodyPr>
          <a:lstStyle/>
          <a:p>
            <a:pPr>
              <a:lnSpc>
                <a:spcPct val="100000"/>
              </a:lnSpc>
              <a:spcBef>
                <a:spcPct val="0"/>
              </a:spcBef>
              <a:buFontTx/>
              <a:buNone/>
            </a:pPr>
            <a:r>
              <a:rPr lang="en-US" sz="2000" i="1"/>
              <a:t>ProfId</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p>
            <a:fld id="{024AA55B-3EE6-4F79-B38A-2AF497C747A0}" type="slidenum">
              <a:rPr lang="en-US" smtClean="0">
                <a:latin typeface="Times New Roman" pitchFamily="18" charset="0"/>
              </a:rPr>
              <a:pPr/>
              <a:t>35</a:t>
            </a:fld>
            <a:endParaRPr lang="en-US" smtClean="0">
              <a:latin typeface="Times New Roman" pitchFamily="18" charset="0"/>
            </a:endParaRPr>
          </a:p>
        </p:txBody>
      </p:sp>
      <p:sp>
        <p:nvSpPr>
          <p:cNvPr id="7" name="Text Box 4"/>
          <p:cNvSpPr txBox="1">
            <a:spLocks noChangeArrowheads="1"/>
          </p:cNvSpPr>
          <p:nvPr/>
        </p:nvSpPr>
        <p:spPr bwMode="auto">
          <a:xfrm>
            <a:off x="1413076" y="1008866"/>
            <a:ext cx="6029446" cy="2308324"/>
          </a:xfrm>
          <a:prstGeom prst="rect">
            <a:avLst/>
          </a:prstGeom>
          <a:noFill/>
          <a:ln w="9525">
            <a:noFill/>
            <a:miter lim="800000"/>
            <a:headEnd/>
            <a:tailEnd/>
          </a:ln>
          <a:effectLst/>
        </p:spPr>
        <p:txBody>
          <a:bodyPr wrap="square">
            <a:spAutoFit/>
          </a:bodyPr>
          <a:lstStyle/>
          <a:p>
            <a:pPr>
              <a:lnSpc>
                <a:spcPct val="100000"/>
              </a:lnSpc>
              <a:spcBef>
                <a:spcPct val="0"/>
              </a:spcBef>
              <a:buFontTx/>
              <a:buNone/>
              <a:defRPr/>
            </a:pPr>
            <a:r>
              <a:rPr lang="en-US" dirty="0">
                <a:latin typeface="Times New Roman" charset="0"/>
              </a:rPr>
              <a:t>CREATE ASSERTION  </a:t>
            </a:r>
            <a:r>
              <a:rPr lang="en-US" dirty="0" err="1">
                <a:effectLst>
                  <a:outerShdw blurRad="38100" dist="38100" dir="2700000" algn="tl">
                    <a:srgbClr val="C0C0C0"/>
                  </a:outerShdw>
                </a:effectLst>
                <a:latin typeface="Times New Roman" charset="0"/>
              </a:rPr>
              <a:t>ProfsInDepts</a:t>
            </a:r>
            <a:r>
              <a:rPr lang="en-US" dirty="0">
                <a:latin typeface="Times New Roman" charset="0"/>
              </a:rPr>
              <a:t> </a:t>
            </a:r>
          </a:p>
          <a:p>
            <a:pPr>
              <a:lnSpc>
                <a:spcPct val="100000"/>
              </a:lnSpc>
              <a:spcBef>
                <a:spcPct val="0"/>
              </a:spcBef>
              <a:buFontTx/>
              <a:buNone/>
              <a:defRPr/>
            </a:pPr>
            <a:r>
              <a:rPr lang="en-US" dirty="0">
                <a:latin typeface="Times New Roman" charset="0"/>
              </a:rPr>
              <a:t>    CHECK ( NOT EXISTS (</a:t>
            </a:r>
          </a:p>
          <a:p>
            <a:pPr>
              <a:lnSpc>
                <a:spcPct val="100000"/>
              </a:lnSpc>
              <a:spcBef>
                <a:spcPct val="0"/>
              </a:spcBef>
              <a:buFontTx/>
              <a:buNone/>
              <a:defRPr/>
            </a:pPr>
            <a:r>
              <a:rPr lang="en-US" dirty="0">
                <a:latin typeface="Times New Roman" charset="0"/>
              </a:rPr>
              <a:t>        SELECT  *  FROM  </a:t>
            </a:r>
            <a:r>
              <a:rPr lang="en-US" dirty="0">
                <a:effectLst>
                  <a:outerShdw blurRad="38100" dist="38100" dir="2700000" algn="tl">
                    <a:srgbClr val="C0C0C0"/>
                  </a:outerShdw>
                </a:effectLst>
                <a:latin typeface="Times New Roman" charset="0"/>
              </a:rPr>
              <a:t>Professor</a:t>
            </a:r>
            <a:r>
              <a:rPr lang="en-US" dirty="0">
                <a:latin typeface="Times New Roman" charset="0"/>
              </a:rPr>
              <a:t> P</a:t>
            </a:r>
          </a:p>
          <a:p>
            <a:pPr>
              <a:lnSpc>
                <a:spcPct val="100000"/>
              </a:lnSpc>
              <a:spcBef>
                <a:spcPct val="0"/>
              </a:spcBef>
              <a:buFontTx/>
              <a:buNone/>
              <a:defRPr/>
            </a:pPr>
            <a:r>
              <a:rPr lang="en-US" dirty="0">
                <a:latin typeface="Times New Roman" charset="0"/>
              </a:rPr>
              <a:t>        WHERE NOT EXISTS (</a:t>
            </a:r>
          </a:p>
          <a:p>
            <a:pPr>
              <a:lnSpc>
                <a:spcPct val="100000"/>
              </a:lnSpc>
              <a:spcBef>
                <a:spcPct val="0"/>
              </a:spcBef>
              <a:buFontTx/>
              <a:buNone/>
              <a:defRPr/>
            </a:pPr>
            <a:r>
              <a:rPr lang="en-US" dirty="0">
                <a:latin typeface="Times New Roman" charset="0"/>
              </a:rPr>
              <a:t>            SELECT  *  FROM  </a:t>
            </a:r>
            <a:r>
              <a:rPr lang="en-US" dirty="0" err="1">
                <a:effectLst>
                  <a:outerShdw blurRad="38100" dist="38100" dir="2700000" algn="tl">
                    <a:srgbClr val="C0C0C0"/>
                  </a:outerShdw>
                </a:effectLst>
                <a:latin typeface="Times New Roman" charset="0"/>
              </a:rPr>
              <a:t>WorksIn</a:t>
            </a:r>
            <a:r>
              <a:rPr lang="en-US" dirty="0">
                <a:latin typeface="Times New Roman" charset="0"/>
              </a:rPr>
              <a:t> W</a:t>
            </a:r>
          </a:p>
          <a:p>
            <a:pPr>
              <a:lnSpc>
                <a:spcPct val="100000"/>
              </a:lnSpc>
              <a:spcBef>
                <a:spcPct val="0"/>
              </a:spcBef>
              <a:buFontTx/>
              <a:buNone/>
              <a:defRPr/>
            </a:pPr>
            <a:r>
              <a:rPr lang="en-US" dirty="0">
                <a:latin typeface="Times New Roman" charset="0"/>
              </a:rPr>
              <a:t>            WHERE   </a:t>
            </a:r>
            <a:r>
              <a:rPr lang="en-US" dirty="0" err="1">
                <a:latin typeface="Times New Roman" charset="0"/>
              </a:rPr>
              <a:t>P.</a:t>
            </a:r>
            <a:r>
              <a:rPr lang="en-US" i="1" dirty="0" err="1">
                <a:latin typeface="Times New Roman" charset="0"/>
              </a:rPr>
              <a:t>Id</a:t>
            </a:r>
            <a:r>
              <a:rPr lang="en-US" dirty="0">
                <a:latin typeface="Times New Roman" charset="0"/>
              </a:rPr>
              <a:t> = </a:t>
            </a:r>
            <a:r>
              <a:rPr lang="en-US" dirty="0" err="1">
                <a:latin typeface="Times New Roman" charset="0"/>
              </a:rPr>
              <a:t>W.</a:t>
            </a:r>
            <a:r>
              <a:rPr lang="en-US" i="1" dirty="0" err="1">
                <a:latin typeface="Times New Roman" charset="0"/>
              </a:rPr>
              <a:t>ProfId</a:t>
            </a:r>
            <a:r>
              <a:rPr lang="en-US" dirty="0">
                <a:latin typeface="Times New Roman" charset="0"/>
              </a:rPr>
              <a:t> ) ) )</a:t>
            </a:r>
          </a:p>
        </p:txBody>
      </p:sp>
      <p:sp>
        <p:nvSpPr>
          <p:cNvPr id="8" name="TextBox 7"/>
          <p:cNvSpPr txBox="1"/>
          <p:nvPr/>
        </p:nvSpPr>
        <p:spPr>
          <a:xfrm>
            <a:off x="925975" y="4109012"/>
            <a:ext cx="7130005" cy="2308324"/>
          </a:xfrm>
          <a:prstGeom prst="rect">
            <a:avLst/>
          </a:prstGeom>
          <a:solidFill>
            <a:schemeClr val="accent1"/>
          </a:solidFill>
        </p:spPr>
        <p:txBody>
          <a:bodyPr wrap="square" rtlCol="0">
            <a:spAutoFit/>
          </a:bodyPr>
          <a:lstStyle/>
          <a:p>
            <a:pPr>
              <a:buNone/>
            </a:pPr>
            <a:r>
              <a:rPr lang="en-US" dirty="0" smtClean="0"/>
              <a:t>The “Abnormal” pattern: </a:t>
            </a:r>
          </a:p>
          <a:p>
            <a:pPr>
              <a:buNone/>
            </a:pPr>
            <a:r>
              <a:rPr lang="en-US" dirty="0" smtClean="0"/>
              <a:t>Abnormal professors: those professors who do not work in any department.</a:t>
            </a:r>
          </a:p>
          <a:p>
            <a:pPr>
              <a:buNone/>
            </a:pPr>
            <a:r>
              <a:rPr lang="en-US" dirty="0" smtClean="0"/>
              <a:t>Two questions: 1) What are abnormal? Professor</a:t>
            </a:r>
          </a:p>
          <a:p>
            <a:pPr>
              <a:buNone/>
            </a:pPr>
            <a:r>
              <a:rPr lang="en-US" dirty="0" smtClean="0"/>
              <a:t>2) When are they abnormal? When they don’t work in any department.</a:t>
            </a:r>
            <a:endParaRPr lang="en-US" dirty="0"/>
          </a:p>
        </p:txBody>
      </p:sp>
      <p:sp>
        <p:nvSpPr>
          <p:cNvPr id="5" name="Rectangle 2"/>
          <p:cNvSpPr>
            <a:spLocks noGrp="1" noChangeArrowheads="1"/>
          </p:cNvSpPr>
          <p:nvPr>
            <p:ph type="title"/>
          </p:nvPr>
        </p:nvSpPr>
        <p:spPr>
          <a:xfrm>
            <a:off x="381000" y="127000"/>
            <a:ext cx="8458200" cy="635000"/>
          </a:xfrm>
        </p:spPr>
        <p:txBody>
          <a:bodyPr/>
          <a:lstStyle/>
          <a:p>
            <a:pPr>
              <a:lnSpc>
                <a:spcPct val="90000"/>
              </a:lnSpc>
            </a:pPr>
            <a:r>
              <a:rPr lang="en-US" sz="2800" dirty="0" smtClean="0"/>
              <a:t>Solution 1</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p>
            <a:fld id="{024AA55B-3EE6-4F79-B38A-2AF497C747A0}" type="slidenum">
              <a:rPr lang="en-US" smtClean="0">
                <a:latin typeface="Times New Roman" pitchFamily="18" charset="0"/>
              </a:rPr>
              <a:pPr/>
              <a:t>36</a:t>
            </a:fld>
            <a:endParaRPr lang="en-US" smtClean="0">
              <a:latin typeface="Times New Roman" pitchFamily="18" charset="0"/>
            </a:endParaRPr>
          </a:p>
        </p:txBody>
      </p:sp>
      <p:sp>
        <p:nvSpPr>
          <p:cNvPr id="7" name="Text Box 4"/>
          <p:cNvSpPr txBox="1">
            <a:spLocks noChangeArrowheads="1"/>
          </p:cNvSpPr>
          <p:nvPr/>
        </p:nvSpPr>
        <p:spPr bwMode="auto">
          <a:xfrm>
            <a:off x="1413076" y="1008866"/>
            <a:ext cx="6029446" cy="2677656"/>
          </a:xfrm>
          <a:prstGeom prst="rect">
            <a:avLst/>
          </a:prstGeom>
          <a:noFill/>
          <a:ln w="9525">
            <a:noFill/>
            <a:miter lim="800000"/>
            <a:headEnd/>
            <a:tailEnd/>
          </a:ln>
          <a:effectLst/>
        </p:spPr>
        <p:txBody>
          <a:bodyPr wrap="square">
            <a:spAutoFit/>
          </a:bodyPr>
          <a:lstStyle/>
          <a:p>
            <a:pPr>
              <a:lnSpc>
                <a:spcPct val="100000"/>
              </a:lnSpc>
              <a:spcBef>
                <a:spcPct val="0"/>
              </a:spcBef>
              <a:buFontTx/>
              <a:buNone/>
              <a:defRPr/>
            </a:pPr>
            <a:r>
              <a:rPr lang="en-US" dirty="0">
                <a:latin typeface="Times New Roman" charset="0"/>
              </a:rPr>
              <a:t>CREATE ASSERTION  </a:t>
            </a:r>
            <a:r>
              <a:rPr lang="en-US" dirty="0" err="1">
                <a:effectLst>
                  <a:outerShdw blurRad="38100" dist="38100" dir="2700000" algn="tl">
                    <a:srgbClr val="C0C0C0"/>
                  </a:outerShdw>
                </a:effectLst>
                <a:latin typeface="Times New Roman" charset="0"/>
              </a:rPr>
              <a:t>ProfsInDepts</a:t>
            </a:r>
            <a:r>
              <a:rPr lang="en-US" dirty="0">
                <a:latin typeface="Times New Roman" charset="0"/>
              </a:rPr>
              <a:t> </a:t>
            </a:r>
          </a:p>
          <a:p>
            <a:pPr>
              <a:lnSpc>
                <a:spcPct val="100000"/>
              </a:lnSpc>
              <a:spcBef>
                <a:spcPct val="0"/>
              </a:spcBef>
              <a:buFontTx/>
              <a:buNone/>
              <a:defRPr/>
            </a:pPr>
            <a:r>
              <a:rPr lang="en-US" dirty="0">
                <a:latin typeface="Times New Roman" charset="0"/>
              </a:rPr>
              <a:t>    CHECK ( NOT EXISTS (</a:t>
            </a:r>
          </a:p>
          <a:p>
            <a:pPr>
              <a:lnSpc>
                <a:spcPct val="100000"/>
              </a:lnSpc>
              <a:spcBef>
                <a:spcPct val="0"/>
              </a:spcBef>
              <a:buFontTx/>
              <a:buNone/>
              <a:defRPr/>
            </a:pPr>
            <a:r>
              <a:rPr lang="en-US" dirty="0">
                <a:latin typeface="Times New Roman" charset="0"/>
              </a:rPr>
              <a:t>        SELECT  *  FROM  </a:t>
            </a:r>
            <a:r>
              <a:rPr lang="en-US" dirty="0">
                <a:effectLst>
                  <a:outerShdw blurRad="38100" dist="38100" dir="2700000" algn="tl">
                    <a:srgbClr val="C0C0C0"/>
                  </a:outerShdw>
                </a:effectLst>
                <a:latin typeface="Times New Roman" charset="0"/>
              </a:rPr>
              <a:t>Professor</a:t>
            </a:r>
            <a:r>
              <a:rPr lang="en-US" dirty="0">
                <a:latin typeface="Times New Roman" charset="0"/>
              </a:rPr>
              <a:t> P</a:t>
            </a:r>
          </a:p>
          <a:p>
            <a:pPr>
              <a:lnSpc>
                <a:spcPct val="100000"/>
              </a:lnSpc>
              <a:spcBef>
                <a:spcPct val="0"/>
              </a:spcBef>
              <a:buFontTx/>
              <a:buNone/>
              <a:defRPr/>
            </a:pPr>
            <a:r>
              <a:rPr lang="en-US" dirty="0">
                <a:latin typeface="Times New Roman" charset="0"/>
              </a:rPr>
              <a:t>        WHERE </a:t>
            </a:r>
            <a:r>
              <a:rPr lang="en-US" dirty="0" smtClean="0">
                <a:latin typeface="Times New Roman" charset="0"/>
              </a:rPr>
              <a:t>0 = (</a:t>
            </a:r>
            <a:endParaRPr lang="en-US" dirty="0">
              <a:latin typeface="Times New Roman" charset="0"/>
            </a:endParaRPr>
          </a:p>
          <a:p>
            <a:pPr>
              <a:lnSpc>
                <a:spcPct val="100000"/>
              </a:lnSpc>
              <a:spcBef>
                <a:spcPct val="0"/>
              </a:spcBef>
              <a:buFontTx/>
              <a:buNone/>
              <a:defRPr/>
            </a:pPr>
            <a:r>
              <a:rPr lang="en-US" dirty="0">
                <a:latin typeface="Times New Roman" charset="0"/>
              </a:rPr>
              <a:t>            SELECT  </a:t>
            </a:r>
            <a:r>
              <a:rPr lang="en-US" dirty="0" smtClean="0">
                <a:latin typeface="Times New Roman" charset="0"/>
              </a:rPr>
              <a:t>COUNT(*)  </a:t>
            </a:r>
            <a:r>
              <a:rPr lang="en-US" dirty="0">
                <a:latin typeface="Times New Roman" charset="0"/>
              </a:rPr>
              <a:t>FROM  </a:t>
            </a:r>
            <a:endParaRPr lang="en-US" dirty="0" smtClean="0">
              <a:latin typeface="Times New Roman" charset="0"/>
            </a:endParaRPr>
          </a:p>
          <a:p>
            <a:pPr>
              <a:lnSpc>
                <a:spcPct val="100000"/>
              </a:lnSpc>
              <a:spcBef>
                <a:spcPct val="0"/>
              </a:spcBef>
              <a:buFontTx/>
              <a:buNone/>
              <a:defRPr/>
            </a:pPr>
            <a:r>
              <a:rPr lang="en-US" dirty="0" smtClean="0">
                <a:effectLst>
                  <a:outerShdw blurRad="38100" dist="38100" dir="2700000" algn="tl">
                    <a:srgbClr val="C0C0C0"/>
                  </a:outerShdw>
                </a:effectLst>
                <a:latin typeface="Times New Roman" charset="0"/>
              </a:rPr>
              <a:t>            </a:t>
            </a:r>
            <a:r>
              <a:rPr lang="en-US" dirty="0" err="1" smtClean="0">
                <a:effectLst>
                  <a:outerShdw blurRad="38100" dist="38100" dir="2700000" algn="tl">
                    <a:srgbClr val="C0C0C0"/>
                  </a:outerShdw>
                </a:effectLst>
                <a:latin typeface="Times New Roman" charset="0"/>
              </a:rPr>
              <a:t>WorksIn</a:t>
            </a:r>
            <a:r>
              <a:rPr lang="en-US" dirty="0" smtClean="0">
                <a:latin typeface="Times New Roman" charset="0"/>
              </a:rPr>
              <a:t> </a:t>
            </a:r>
            <a:r>
              <a:rPr lang="en-US" dirty="0">
                <a:latin typeface="Times New Roman" charset="0"/>
              </a:rPr>
              <a:t>W</a:t>
            </a:r>
          </a:p>
          <a:p>
            <a:pPr>
              <a:lnSpc>
                <a:spcPct val="100000"/>
              </a:lnSpc>
              <a:spcBef>
                <a:spcPct val="0"/>
              </a:spcBef>
              <a:buFontTx/>
              <a:buNone/>
              <a:defRPr/>
            </a:pPr>
            <a:r>
              <a:rPr lang="en-US" dirty="0">
                <a:latin typeface="Times New Roman" charset="0"/>
              </a:rPr>
              <a:t>            WHERE   </a:t>
            </a:r>
            <a:r>
              <a:rPr lang="en-US" dirty="0" err="1">
                <a:latin typeface="Times New Roman" charset="0"/>
              </a:rPr>
              <a:t>P.</a:t>
            </a:r>
            <a:r>
              <a:rPr lang="en-US" i="1" dirty="0" err="1">
                <a:latin typeface="Times New Roman" charset="0"/>
              </a:rPr>
              <a:t>Id</a:t>
            </a:r>
            <a:r>
              <a:rPr lang="en-US" dirty="0">
                <a:latin typeface="Times New Roman" charset="0"/>
              </a:rPr>
              <a:t> = </a:t>
            </a:r>
            <a:r>
              <a:rPr lang="en-US" dirty="0" err="1">
                <a:latin typeface="Times New Roman" charset="0"/>
              </a:rPr>
              <a:t>W.</a:t>
            </a:r>
            <a:r>
              <a:rPr lang="en-US" i="1" dirty="0" err="1">
                <a:latin typeface="Times New Roman" charset="0"/>
              </a:rPr>
              <a:t>ProfId</a:t>
            </a:r>
            <a:r>
              <a:rPr lang="en-US" dirty="0">
                <a:latin typeface="Times New Roman" charset="0"/>
              </a:rPr>
              <a:t> ) ) )</a:t>
            </a:r>
          </a:p>
        </p:txBody>
      </p:sp>
      <p:sp>
        <p:nvSpPr>
          <p:cNvPr id="8" name="TextBox 7"/>
          <p:cNvSpPr txBox="1"/>
          <p:nvPr/>
        </p:nvSpPr>
        <p:spPr>
          <a:xfrm>
            <a:off x="925975" y="4109012"/>
            <a:ext cx="7130005" cy="2308324"/>
          </a:xfrm>
          <a:prstGeom prst="rect">
            <a:avLst/>
          </a:prstGeom>
          <a:solidFill>
            <a:schemeClr val="accent1"/>
          </a:solidFill>
        </p:spPr>
        <p:txBody>
          <a:bodyPr wrap="square" rtlCol="0">
            <a:spAutoFit/>
          </a:bodyPr>
          <a:lstStyle/>
          <a:p>
            <a:pPr>
              <a:buNone/>
            </a:pPr>
            <a:r>
              <a:rPr lang="en-US" dirty="0" smtClean="0"/>
              <a:t>The “Abnormal” pattern: </a:t>
            </a:r>
          </a:p>
          <a:p>
            <a:pPr>
              <a:buNone/>
            </a:pPr>
            <a:r>
              <a:rPr lang="en-US" dirty="0" smtClean="0"/>
              <a:t>Abnormal professors: those professors who do not work in any department.</a:t>
            </a:r>
          </a:p>
          <a:p>
            <a:pPr>
              <a:buNone/>
            </a:pPr>
            <a:r>
              <a:rPr lang="en-US" dirty="0" smtClean="0"/>
              <a:t>Two questions: 1) What are abnormal? Professor</a:t>
            </a:r>
          </a:p>
          <a:p>
            <a:pPr>
              <a:buNone/>
            </a:pPr>
            <a:r>
              <a:rPr lang="en-US" dirty="0" smtClean="0"/>
              <a:t>2) When are they abnormal? When they don’t work in any department.</a:t>
            </a:r>
            <a:endParaRPr lang="en-US" dirty="0"/>
          </a:p>
        </p:txBody>
      </p:sp>
      <p:sp>
        <p:nvSpPr>
          <p:cNvPr id="5" name="Rectangle 2"/>
          <p:cNvSpPr>
            <a:spLocks noGrp="1" noChangeArrowheads="1"/>
          </p:cNvSpPr>
          <p:nvPr>
            <p:ph type="title"/>
          </p:nvPr>
        </p:nvSpPr>
        <p:spPr>
          <a:xfrm>
            <a:off x="381000" y="127000"/>
            <a:ext cx="8458200" cy="635000"/>
          </a:xfrm>
        </p:spPr>
        <p:txBody>
          <a:bodyPr/>
          <a:lstStyle/>
          <a:p>
            <a:pPr>
              <a:lnSpc>
                <a:spcPct val="90000"/>
              </a:lnSpc>
            </a:pPr>
            <a:r>
              <a:rPr lang="en-US" sz="2800" dirty="0" smtClean="0"/>
              <a:t>Solution 2</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p>
            <a:fld id="{024AA55B-3EE6-4F79-B38A-2AF497C747A0}" type="slidenum">
              <a:rPr lang="en-US" smtClean="0">
                <a:latin typeface="Times New Roman" pitchFamily="18" charset="0"/>
              </a:rPr>
              <a:pPr/>
              <a:t>37</a:t>
            </a:fld>
            <a:endParaRPr lang="en-US" smtClean="0">
              <a:latin typeface="Times New Roman" pitchFamily="18" charset="0"/>
            </a:endParaRPr>
          </a:p>
        </p:txBody>
      </p:sp>
      <p:sp>
        <p:nvSpPr>
          <p:cNvPr id="7" name="Text Box 4"/>
          <p:cNvSpPr txBox="1">
            <a:spLocks noChangeArrowheads="1"/>
          </p:cNvSpPr>
          <p:nvPr/>
        </p:nvSpPr>
        <p:spPr bwMode="auto">
          <a:xfrm>
            <a:off x="1413075" y="1008866"/>
            <a:ext cx="6482695" cy="2308324"/>
          </a:xfrm>
          <a:prstGeom prst="rect">
            <a:avLst/>
          </a:prstGeom>
          <a:noFill/>
          <a:ln w="9525">
            <a:noFill/>
            <a:miter lim="800000"/>
            <a:headEnd/>
            <a:tailEnd/>
          </a:ln>
          <a:effectLst/>
        </p:spPr>
        <p:txBody>
          <a:bodyPr wrap="square">
            <a:spAutoFit/>
          </a:bodyPr>
          <a:lstStyle/>
          <a:p>
            <a:pPr>
              <a:lnSpc>
                <a:spcPct val="100000"/>
              </a:lnSpc>
              <a:spcBef>
                <a:spcPct val="0"/>
              </a:spcBef>
              <a:buFontTx/>
              <a:buNone/>
              <a:defRPr/>
            </a:pPr>
            <a:r>
              <a:rPr lang="en-US" dirty="0">
                <a:latin typeface="Times New Roman" charset="0"/>
              </a:rPr>
              <a:t>CREATE ASSERTION  </a:t>
            </a:r>
            <a:r>
              <a:rPr lang="en-US" dirty="0" err="1">
                <a:effectLst>
                  <a:outerShdw blurRad="38100" dist="38100" dir="2700000" algn="tl">
                    <a:srgbClr val="C0C0C0"/>
                  </a:outerShdw>
                </a:effectLst>
                <a:latin typeface="Times New Roman" charset="0"/>
              </a:rPr>
              <a:t>ProfsInDepts</a:t>
            </a:r>
            <a:r>
              <a:rPr lang="en-US" dirty="0">
                <a:latin typeface="Times New Roman" charset="0"/>
              </a:rPr>
              <a:t> </a:t>
            </a:r>
          </a:p>
          <a:p>
            <a:pPr>
              <a:lnSpc>
                <a:spcPct val="100000"/>
              </a:lnSpc>
              <a:spcBef>
                <a:spcPct val="0"/>
              </a:spcBef>
              <a:buFontTx/>
              <a:buNone/>
              <a:defRPr/>
            </a:pPr>
            <a:r>
              <a:rPr lang="en-US" dirty="0">
                <a:latin typeface="Times New Roman" charset="0"/>
              </a:rPr>
              <a:t>    CHECK </a:t>
            </a:r>
            <a:r>
              <a:rPr lang="en-US" dirty="0" smtClean="0">
                <a:latin typeface="Times New Roman" charset="0"/>
              </a:rPr>
              <a:t>(0 =  (</a:t>
            </a:r>
            <a:endParaRPr lang="en-US" dirty="0">
              <a:latin typeface="Times New Roman" charset="0"/>
            </a:endParaRPr>
          </a:p>
          <a:p>
            <a:pPr>
              <a:lnSpc>
                <a:spcPct val="100000"/>
              </a:lnSpc>
              <a:spcBef>
                <a:spcPct val="0"/>
              </a:spcBef>
              <a:buFontTx/>
              <a:buNone/>
              <a:defRPr/>
            </a:pPr>
            <a:r>
              <a:rPr lang="en-US" dirty="0">
                <a:latin typeface="Times New Roman" charset="0"/>
              </a:rPr>
              <a:t>        SELECT  </a:t>
            </a:r>
            <a:r>
              <a:rPr lang="en-US" dirty="0" smtClean="0">
                <a:latin typeface="Times New Roman" charset="0"/>
              </a:rPr>
              <a:t>COUNT(*)  </a:t>
            </a:r>
            <a:r>
              <a:rPr lang="en-US" dirty="0">
                <a:latin typeface="Times New Roman" charset="0"/>
              </a:rPr>
              <a:t>FROM  </a:t>
            </a:r>
            <a:r>
              <a:rPr lang="en-US" dirty="0">
                <a:effectLst>
                  <a:outerShdw blurRad="38100" dist="38100" dir="2700000" algn="tl">
                    <a:srgbClr val="C0C0C0"/>
                  </a:outerShdw>
                </a:effectLst>
                <a:latin typeface="Times New Roman" charset="0"/>
              </a:rPr>
              <a:t>Professor</a:t>
            </a:r>
            <a:r>
              <a:rPr lang="en-US" dirty="0">
                <a:latin typeface="Times New Roman" charset="0"/>
              </a:rPr>
              <a:t> P</a:t>
            </a:r>
          </a:p>
          <a:p>
            <a:pPr>
              <a:lnSpc>
                <a:spcPct val="100000"/>
              </a:lnSpc>
              <a:spcBef>
                <a:spcPct val="0"/>
              </a:spcBef>
              <a:buFontTx/>
              <a:buNone/>
              <a:defRPr/>
            </a:pPr>
            <a:r>
              <a:rPr lang="en-US" dirty="0">
                <a:latin typeface="Times New Roman" charset="0"/>
              </a:rPr>
              <a:t>        WHERE </a:t>
            </a:r>
            <a:r>
              <a:rPr lang="en-US" dirty="0" smtClean="0">
                <a:latin typeface="Times New Roman" charset="0"/>
              </a:rPr>
              <a:t> 0 =  </a:t>
            </a:r>
            <a:r>
              <a:rPr lang="en-US" dirty="0">
                <a:latin typeface="Times New Roman" charset="0"/>
              </a:rPr>
              <a:t>(</a:t>
            </a:r>
          </a:p>
          <a:p>
            <a:pPr>
              <a:lnSpc>
                <a:spcPct val="100000"/>
              </a:lnSpc>
              <a:spcBef>
                <a:spcPct val="0"/>
              </a:spcBef>
              <a:buFontTx/>
              <a:buNone/>
              <a:defRPr/>
            </a:pPr>
            <a:r>
              <a:rPr lang="en-US" dirty="0">
                <a:latin typeface="Times New Roman" charset="0"/>
              </a:rPr>
              <a:t>            SELECT  </a:t>
            </a:r>
            <a:r>
              <a:rPr lang="en-US" dirty="0" smtClean="0">
                <a:latin typeface="Times New Roman" charset="0"/>
              </a:rPr>
              <a:t>COUNT(*)  </a:t>
            </a:r>
            <a:r>
              <a:rPr lang="en-US" dirty="0">
                <a:latin typeface="Times New Roman" charset="0"/>
              </a:rPr>
              <a:t>FROM  </a:t>
            </a:r>
            <a:r>
              <a:rPr lang="en-US" dirty="0" err="1">
                <a:effectLst>
                  <a:outerShdw blurRad="38100" dist="38100" dir="2700000" algn="tl">
                    <a:srgbClr val="C0C0C0"/>
                  </a:outerShdw>
                </a:effectLst>
                <a:latin typeface="Times New Roman" charset="0"/>
              </a:rPr>
              <a:t>WorksIn</a:t>
            </a:r>
            <a:r>
              <a:rPr lang="en-US" dirty="0">
                <a:latin typeface="Times New Roman" charset="0"/>
              </a:rPr>
              <a:t> W</a:t>
            </a:r>
          </a:p>
          <a:p>
            <a:pPr>
              <a:lnSpc>
                <a:spcPct val="100000"/>
              </a:lnSpc>
              <a:spcBef>
                <a:spcPct val="0"/>
              </a:spcBef>
              <a:buFontTx/>
              <a:buNone/>
              <a:defRPr/>
            </a:pPr>
            <a:r>
              <a:rPr lang="en-US" dirty="0">
                <a:latin typeface="Times New Roman" charset="0"/>
              </a:rPr>
              <a:t>            WHERE   </a:t>
            </a:r>
            <a:r>
              <a:rPr lang="en-US" dirty="0" err="1">
                <a:latin typeface="Times New Roman" charset="0"/>
              </a:rPr>
              <a:t>P.</a:t>
            </a:r>
            <a:r>
              <a:rPr lang="en-US" i="1" dirty="0" err="1">
                <a:latin typeface="Times New Roman" charset="0"/>
              </a:rPr>
              <a:t>Id</a:t>
            </a:r>
            <a:r>
              <a:rPr lang="en-US" dirty="0">
                <a:latin typeface="Times New Roman" charset="0"/>
              </a:rPr>
              <a:t> = </a:t>
            </a:r>
            <a:r>
              <a:rPr lang="en-US" dirty="0" err="1">
                <a:latin typeface="Times New Roman" charset="0"/>
              </a:rPr>
              <a:t>W.</a:t>
            </a:r>
            <a:r>
              <a:rPr lang="en-US" i="1" dirty="0" err="1">
                <a:latin typeface="Times New Roman" charset="0"/>
              </a:rPr>
              <a:t>ProfId</a:t>
            </a:r>
            <a:r>
              <a:rPr lang="en-US" dirty="0">
                <a:latin typeface="Times New Roman" charset="0"/>
              </a:rPr>
              <a:t> ) ) )</a:t>
            </a:r>
          </a:p>
        </p:txBody>
      </p:sp>
      <p:sp>
        <p:nvSpPr>
          <p:cNvPr id="8" name="TextBox 7"/>
          <p:cNvSpPr txBox="1"/>
          <p:nvPr/>
        </p:nvSpPr>
        <p:spPr>
          <a:xfrm>
            <a:off x="925975" y="4109012"/>
            <a:ext cx="7130005" cy="2308324"/>
          </a:xfrm>
          <a:prstGeom prst="rect">
            <a:avLst/>
          </a:prstGeom>
          <a:solidFill>
            <a:schemeClr val="accent1"/>
          </a:solidFill>
        </p:spPr>
        <p:txBody>
          <a:bodyPr wrap="square" rtlCol="0">
            <a:spAutoFit/>
          </a:bodyPr>
          <a:lstStyle/>
          <a:p>
            <a:pPr>
              <a:buNone/>
            </a:pPr>
            <a:r>
              <a:rPr lang="en-US" dirty="0" smtClean="0"/>
              <a:t>The “Abnormal” pattern: </a:t>
            </a:r>
          </a:p>
          <a:p>
            <a:pPr>
              <a:buNone/>
            </a:pPr>
            <a:r>
              <a:rPr lang="en-US" dirty="0" smtClean="0"/>
              <a:t>Abnormal professors: those professors who do not work in any department.</a:t>
            </a:r>
          </a:p>
          <a:p>
            <a:pPr>
              <a:buNone/>
            </a:pPr>
            <a:r>
              <a:rPr lang="en-US" dirty="0" smtClean="0"/>
              <a:t>Two questions: 1) What are abnormal? Professor</a:t>
            </a:r>
          </a:p>
          <a:p>
            <a:pPr>
              <a:buNone/>
            </a:pPr>
            <a:r>
              <a:rPr lang="en-US" dirty="0" smtClean="0"/>
              <a:t>2) When are they abnormal? When they don’t work in any department.</a:t>
            </a:r>
            <a:endParaRPr lang="en-US" dirty="0"/>
          </a:p>
        </p:txBody>
      </p:sp>
      <p:sp>
        <p:nvSpPr>
          <p:cNvPr id="5" name="Rectangle 2"/>
          <p:cNvSpPr>
            <a:spLocks noGrp="1" noChangeArrowheads="1"/>
          </p:cNvSpPr>
          <p:nvPr>
            <p:ph type="title"/>
          </p:nvPr>
        </p:nvSpPr>
        <p:spPr>
          <a:xfrm>
            <a:off x="381000" y="127000"/>
            <a:ext cx="8458200" cy="635000"/>
          </a:xfrm>
        </p:spPr>
        <p:txBody>
          <a:bodyPr/>
          <a:lstStyle/>
          <a:p>
            <a:pPr>
              <a:lnSpc>
                <a:spcPct val="90000"/>
              </a:lnSpc>
            </a:pPr>
            <a:r>
              <a:rPr lang="en-US" sz="2800" dirty="0" smtClean="0"/>
              <a:t>Solution 3</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5FBD7017-14AC-43FF-A1F7-8280B1484CB6}" type="slidenum">
              <a:rPr lang="en-US" smtClean="0">
                <a:latin typeface="Times New Roman" pitchFamily="18" charset="0"/>
              </a:rPr>
              <a:pPr/>
              <a:t>38</a:t>
            </a:fld>
            <a:endParaRPr lang="en-US" smtClean="0">
              <a:latin typeface="Times New Roman" pitchFamily="18" charset="0"/>
            </a:endParaRPr>
          </a:p>
        </p:txBody>
      </p:sp>
      <p:sp>
        <p:nvSpPr>
          <p:cNvPr id="30723" name="Rectangle 2"/>
          <p:cNvSpPr>
            <a:spLocks noGrp="1" noChangeArrowheads="1"/>
          </p:cNvSpPr>
          <p:nvPr>
            <p:ph type="title"/>
          </p:nvPr>
        </p:nvSpPr>
        <p:spPr>
          <a:xfrm>
            <a:off x="700314" y="576943"/>
            <a:ext cx="7772400" cy="565150"/>
          </a:xfrm>
        </p:spPr>
        <p:txBody>
          <a:bodyPr/>
          <a:lstStyle/>
          <a:p>
            <a:pPr>
              <a:lnSpc>
                <a:spcPct val="90000"/>
              </a:lnSpc>
            </a:pPr>
            <a:r>
              <a:rPr lang="en-US" sz="2800" dirty="0" smtClean="0"/>
              <a:t>Another Total Participation Constraint?</a:t>
            </a:r>
          </a:p>
        </p:txBody>
      </p:sp>
      <p:sp>
        <p:nvSpPr>
          <p:cNvPr id="30742" name="AutoShape 38"/>
          <p:cNvSpPr>
            <a:spLocks noChangeArrowheads="1"/>
          </p:cNvSpPr>
          <p:nvPr/>
        </p:nvSpPr>
        <p:spPr bwMode="auto">
          <a:xfrm>
            <a:off x="3304042" y="2079171"/>
            <a:ext cx="1828800" cy="914400"/>
          </a:xfrm>
          <a:prstGeom prst="diamond">
            <a:avLst/>
          </a:prstGeom>
          <a:noFill/>
          <a:ln w="9525">
            <a:solidFill>
              <a:schemeClr val="tx1"/>
            </a:solidFill>
            <a:miter lim="800000"/>
            <a:headEnd/>
            <a:tailEnd/>
          </a:ln>
        </p:spPr>
        <p:txBody>
          <a:bodyPr wrap="none" anchor="ctr"/>
          <a:lstStyle/>
          <a:p>
            <a:pPr algn="ctr">
              <a:lnSpc>
                <a:spcPct val="100000"/>
              </a:lnSpc>
              <a:spcBef>
                <a:spcPct val="0"/>
              </a:spcBef>
              <a:buFontTx/>
              <a:buNone/>
            </a:pPr>
            <a:endParaRPr lang="en-US"/>
          </a:p>
        </p:txBody>
      </p:sp>
      <p:sp>
        <p:nvSpPr>
          <p:cNvPr id="30743" name="Rectangle 39"/>
          <p:cNvSpPr>
            <a:spLocks noChangeArrowheads="1"/>
          </p:cNvSpPr>
          <p:nvPr/>
        </p:nvSpPr>
        <p:spPr bwMode="auto">
          <a:xfrm>
            <a:off x="713241" y="2231572"/>
            <a:ext cx="1295400" cy="533400"/>
          </a:xfrm>
          <a:prstGeom prst="rect">
            <a:avLst/>
          </a:prstGeom>
          <a:noFill/>
          <a:ln w="9525">
            <a:solidFill>
              <a:schemeClr val="tx1"/>
            </a:solidFill>
            <a:miter lim="800000"/>
            <a:headEnd/>
            <a:tailEnd/>
          </a:ln>
        </p:spPr>
        <p:txBody>
          <a:bodyPr wrap="none" anchor="ctr"/>
          <a:lstStyle/>
          <a:p>
            <a:endParaRPr lang="en-US"/>
          </a:p>
        </p:txBody>
      </p:sp>
      <p:sp>
        <p:nvSpPr>
          <p:cNvPr id="30744" name="Rectangle 40"/>
          <p:cNvSpPr>
            <a:spLocks noChangeArrowheads="1"/>
          </p:cNvSpPr>
          <p:nvPr/>
        </p:nvSpPr>
        <p:spPr bwMode="auto">
          <a:xfrm>
            <a:off x="6352041" y="2231572"/>
            <a:ext cx="1676400" cy="533400"/>
          </a:xfrm>
          <a:prstGeom prst="rect">
            <a:avLst/>
          </a:prstGeom>
          <a:noFill/>
          <a:ln w="9525">
            <a:solidFill>
              <a:schemeClr val="tx1"/>
            </a:solidFill>
            <a:miter lim="800000"/>
            <a:headEnd/>
            <a:tailEnd/>
          </a:ln>
        </p:spPr>
        <p:txBody>
          <a:bodyPr wrap="none" anchor="ctr"/>
          <a:lstStyle/>
          <a:p>
            <a:endParaRPr lang="en-US"/>
          </a:p>
        </p:txBody>
      </p:sp>
      <p:sp>
        <p:nvSpPr>
          <p:cNvPr id="41001" name="Text Box 41"/>
          <p:cNvSpPr txBox="1">
            <a:spLocks noChangeArrowheads="1"/>
          </p:cNvSpPr>
          <p:nvPr/>
        </p:nvSpPr>
        <p:spPr bwMode="auto">
          <a:xfrm>
            <a:off x="3608841" y="2307772"/>
            <a:ext cx="1250950"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WorksIn</a:t>
            </a:r>
          </a:p>
        </p:txBody>
      </p:sp>
      <p:sp>
        <p:nvSpPr>
          <p:cNvPr id="41002" name="Text Box 42"/>
          <p:cNvSpPr txBox="1">
            <a:spLocks noChangeArrowheads="1"/>
          </p:cNvSpPr>
          <p:nvPr/>
        </p:nvSpPr>
        <p:spPr bwMode="auto">
          <a:xfrm>
            <a:off x="713241" y="2307772"/>
            <a:ext cx="1336675"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Professor</a:t>
            </a:r>
          </a:p>
        </p:txBody>
      </p:sp>
      <p:sp>
        <p:nvSpPr>
          <p:cNvPr id="41003" name="Text Box 43"/>
          <p:cNvSpPr txBox="1">
            <a:spLocks noChangeArrowheads="1"/>
          </p:cNvSpPr>
          <p:nvPr/>
        </p:nvSpPr>
        <p:spPr bwMode="auto">
          <a:xfrm>
            <a:off x="6428241" y="2307772"/>
            <a:ext cx="1828800" cy="457200"/>
          </a:xfrm>
          <a:prstGeom prst="rect">
            <a:avLst/>
          </a:prstGeom>
          <a:noFill/>
          <a:ln w="9525">
            <a:noFill/>
            <a:miter lim="800000"/>
            <a:headEnd/>
            <a:tailEnd/>
          </a:ln>
          <a:effectLst/>
        </p:spPr>
        <p:txBody>
          <a:bodyPr>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Department</a:t>
            </a:r>
          </a:p>
        </p:txBody>
      </p:sp>
      <p:sp>
        <p:nvSpPr>
          <p:cNvPr id="30749" name="Line 45"/>
          <p:cNvSpPr>
            <a:spLocks noChangeShapeType="1"/>
          </p:cNvSpPr>
          <p:nvPr/>
        </p:nvSpPr>
        <p:spPr bwMode="auto">
          <a:xfrm>
            <a:off x="2026784" y="2536372"/>
            <a:ext cx="1340530" cy="3628"/>
          </a:xfrm>
          <a:prstGeom prst="line">
            <a:avLst/>
          </a:prstGeom>
          <a:noFill/>
          <a:ln w="9525">
            <a:solidFill>
              <a:schemeClr val="tx1"/>
            </a:solidFill>
            <a:round/>
            <a:headEnd/>
            <a:tailEnd/>
          </a:ln>
        </p:spPr>
        <p:txBody>
          <a:bodyPr wrap="none" anchor="ctr"/>
          <a:lstStyle/>
          <a:p>
            <a:endParaRPr lang="en-US"/>
          </a:p>
        </p:txBody>
      </p:sp>
      <p:cxnSp>
        <p:nvCxnSpPr>
          <p:cNvPr id="32" name="直接连接符 31"/>
          <p:cNvCxnSpPr>
            <a:endCxn id="30744" idx="1"/>
          </p:cNvCxnSpPr>
          <p:nvPr/>
        </p:nvCxnSpPr>
        <p:spPr bwMode="auto">
          <a:xfrm flipV="1">
            <a:off x="5129212" y="2498272"/>
            <a:ext cx="1222829" cy="29028"/>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5FBD7017-14AC-43FF-A1F7-8280B1484CB6}" type="slidenum">
              <a:rPr lang="en-US" smtClean="0">
                <a:latin typeface="Times New Roman" pitchFamily="18" charset="0"/>
              </a:rPr>
              <a:pPr/>
              <a:t>39</a:t>
            </a:fld>
            <a:endParaRPr lang="en-US" smtClean="0">
              <a:latin typeface="Times New Roman" pitchFamily="18" charset="0"/>
            </a:endParaRPr>
          </a:p>
        </p:txBody>
      </p:sp>
      <p:sp>
        <p:nvSpPr>
          <p:cNvPr id="30723" name="Rectangle 2"/>
          <p:cNvSpPr>
            <a:spLocks noGrp="1" noChangeArrowheads="1"/>
          </p:cNvSpPr>
          <p:nvPr>
            <p:ph type="title"/>
          </p:nvPr>
        </p:nvSpPr>
        <p:spPr>
          <a:xfrm>
            <a:off x="700314" y="576943"/>
            <a:ext cx="7772400" cy="565150"/>
          </a:xfrm>
        </p:spPr>
        <p:txBody>
          <a:bodyPr/>
          <a:lstStyle/>
          <a:p>
            <a:pPr>
              <a:lnSpc>
                <a:spcPct val="90000"/>
              </a:lnSpc>
            </a:pPr>
            <a:r>
              <a:rPr lang="en-US" sz="2800" dirty="0" smtClean="0"/>
              <a:t>And two TPCs simultaneously?</a:t>
            </a:r>
          </a:p>
        </p:txBody>
      </p:sp>
      <p:sp>
        <p:nvSpPr>
          <p:cNvPr id="30742" name="AutoShape 38"/>
          <p:cNvSpPr>
            <a:spLocks noChangeArrowheads="1"/>
          </p:cNvSpPr>
          <p:nvPr/>
        </p:nvSpPr>
        <p:spPr bwMode="auto">
          <a:xfrm>
            <a:off x="3304042" y="2079171"/>
            <a:ext cx="1828800" cy="914400"/>
          </a:xfrm>
          <a:prstGeom prst="diamond">
            <a:avLst/>
          </a:prstGeom>
          <a:noFill/>
          <a:ln w="9525">
            <a:solidFill>
              <a:schemeClr val="tx1"/>
            </a:solidFill>
            <a:miter lim="800000"/>
            <a:headEnd/>
            <a:tailEnd/>
          </a:ln>
        </p:spPr>
        <p:txBody>
          <a:bodyPr wrap="none" anchor="ctr"/>
          <a:lstStyle/>
          <a:p>
            <a:pPr algn="ctr">
              <a:lnSpc>
                <a:spcPct val="100000"/>
              </a:lnSpc>
              <a:spcBef>
                <a:spcPct val="0"/>
              </a:spcBef>
              <a:buFontTx/>
              <a:buNone/>
            </a:pPr>
            <a:endParaRPr lang="en-US"/>
          </a:p>
        </p:txBody>
      </p:sp>
      <p:sp>
        <p:nvSpPr>
          <p:cNvPr id="30743" name="Rectangle 39"/>
          <p:cNvSpPr>
            <a:spLocks noChangeArrowheads="1"/>
          </p:cNvSpPr>
          <p:nvPr/>
        </p:nvSpPr>
        <p:spPr bwMode="auto">
          <a:xfrm>
            <a:off x="713241" y="2231572"/>
            <a:ext cx="1295400" cy="533400"/>
          </a:xfrm>
          <a:prstGeom prst="rect">
            <a:avLst/>
          </a:prstGeom>
          <a:noFill/>
          <a:ln w="9525">
            <a:solidFill>
              <a:schemeClr val="tx1"/>
            </a:solidFill>
            <a:miter lim="800000"/>
            <a:headEnd/>
            <a:tailEnd/>
          </a:ln>
        </p:spPr>
        <p:txBody>
          <a:bodyPr wrap="none" anchor="ctr"/>
          <a:lstStyle/>
          <a:p>
            <a:endParaRPr lang="en-US"/>
          </a:p>
        </p:txBody>
      </p:sp>
      <p:sp>
        <p:nvSpPr>
          <p:cNvPr id="30744" name="Rectangle 40"/>
          <p:cNvSpPr>
            <a:spLocks noChangeArrowheads="1"/>
          </p:cNvSpPr>
          <p:nvPr/>
        </p:nvSpPr>
        <p:spPr bwMode="auto">
          <a:xfrm>
            <a:off x="6352041" y="2231572"/>
            <a:ext cx="1676400" cy="533400"/>
          </a:xfrm>
          <a:prstGeom prst="rect">
            <a:avLst/>
          </a:prstGeom>
          <a:noFill/>
          <a:ln w="9525">
            <a:solidFill>
              <a:schemeClr val="tx1"/>
            </a:solidFill>
            <a:miter lim="800000"/>
            <a:headEnd/>
            <a:tailEnd/>
          </a:ln>
        </p:spPr>
        <p:txBody>
          <a:bodyPr wrap="none" anchor="ctr"/>
          <a:lstStyle/>
          <a:p>
            <a:endParaRPr lang="en-US"/>
          </a:p>
        </p:txBody>
      </p:sp>
      <p:sp>
        <p:nvSpPr>
          <p:cNvPr id="41001" name="Text Box 41"/>
          <p:cNvSpPr txBox="1">
            <a:spLocks noChangeArrowheads="1"/>
          </p:cNvSpPr>
          <p:nvPr/>
        </p:nvSpPr>
        <p:spPr bwMode="auto">
          <a:xfrm>
            <a:off x="3608841" y="2307772"/>
            <a:ext cx="1250950"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WorksIn</a:t>
            </a:r>
          </a:p>
        </p:txBody>
      </p:sp>
      <p:sp>
        <p:nvSpPr>
          <p:cNvPr id="41002" name="Text Box 42"/>
          <p:cNvSpPr txBox="1">
            <a:spLocks noChangeArrowheads="1"/>
          </p:cNvSpPr>
          <p:nvPr/>
        </p:nvSpPr>
        <p:spPr bwMode="auto">
          <a:xfrm>
            <a:off x="713241" y="2307772"/>
            <a:ext cx="1336675"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Professor</a:t>
            </a:r>
          </a:p>
        </p:txBody>
      </p:sp>
      <p:sp>
        <p:nvSpPr>
          <p:cNvPr id="41003" name="Text Box 43"/>
          <p:cNvSpPr txBox="1">
            <a:spLocks noChangeArrowheads="1"/>
          </p:cNvSpPr>
          <p:nvPr/>
        </p:nvSpPr>
        <p:spPr bwMode="auto">
          <a:xfrm>
            <a:off x="6428241" y="2307772"/>
            <a:ext cx="1828800" cy="457200"/>
          </a:xfrm>
          <a:prstGeom prst="rect">
            <a:avLst/>
          </a:prstGeom>
          <a:noFill/>
          <a:ln w="9525">
            <a:noFill/>
            <a:miter lim="800000"/>
            <a:headEnd/>
            <a:tailEnd/>
          </a:ln>
          <a:effectLst/>
        </p:spPr>
        <p:txBody>
          <a:bodyPr>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Department</a:t>
            </a:r>
          </a:p>
        </p:txBody>
      </p:sp>
      <p:cxnSp>
        <p:nvCxnSpPr>
          <p:cNvPr id="32" name="直接连接符 31"/>
          <p:cNvCxnSpPr>
            <a:endCxn id="30744" idx="1"/>
          </p:cNvCxnSpPr>
          <p:nvPr/>
        </p:nvCxnSpPr>
        <p:spPr bwMode="auto">
          <a:xfrm flipV="1">
            <a:off x="5129212" y="2498272"/>
            <a:ext cx="1222829" cy="29028"/>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2" name="直接连接符 11"/>
          <p:cNvCxnSpPr>
            <a:endCxn id="30742" idx="1"/>
          </p:cNvCxnSpPr>
          <p:nvPr/>
        </p:nvCxnSpPr>
        <p:spPr bwMode="auto">
          <a:xfrm flipV="1">
            <a:off x="2030412" y="2536371"/>
            <a:ext cx="1273630" cy="27214"/>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p>
            <a:fld id="{A9B3C59E-FDD9-4D8D-B758-2F710DE98740}" type="slidenum">
              <a:rPr lang="en-US" smtClean="0">
                <a:latin typeface="Times New Roman" pitchFamily="18" charset="0"/>
              </a:rPr>
              <a:pPr/>
              <a:t>4</a:t>
            </a:fld>
            <a:endParaRPr lang="en-US" smtClean="0">
              <a:latin typeface="Times New Roman" pitchFamily="18" charset="0"/>
            </a:endParaRPr>
          </a:p>
        </p:txBody>
      </p:sp>
      <p:sp>
        <p:nvSpPr>
          <p:cNvPr id="5123" name="Rectangle 2"/>
          <p:cNvSpPr>
            <a:spLocks noGrp="1" noChangeArrowheads="1"/>
          </p:cNvSpPr>
          <p:nvPr>
            <p:ph type="title"/>
          </p:nvPr>
        </p:nvSpPr>
        <p:spPr/>
        <p:txBody>
          <a:bodyPr/>
          <a:lstStyle/>
          <a:p>
            <a:r>
              <a:rPr lang="en-US" smtClean="0"/>
              <a:t>Entities</a:t>
            </a:r>
          </a:p>
        </p:txBody>
      </p:sp>
      <p:sp>
        <p:nvSpPr>
          <p:cNvPr id="4099" name="Rectangle 3"/>
          <p:cNvSpPr>
            <a:spLocks noGrp="1" noChangeArrowheads="1"/>
          </p:cNvSpPr>
          <p:nvPr>
            <p:ph type="body" idx="1"/>
          </p:nvPr>
        </p:nvSpPr>
        <p:spPr>
          <a:xfrm>
            <a:off x="685800" y="1981200"/>
            <a:ext cx="8458200" cy="4114800"/>
          </a:xfrm>
        </p:spPr>
        <p:txBody>
          <a:bodyPr/>
          <a:lstStyle/>
          <a:p>
            <a:pPr>
              <a:defRPr/>
            </a:pPr>
            <a:r>
              <a:rPr lang="en-US" i="1" smtClean="0">
                <a:effectLst>
                  <a:outerShdw blurRad="38100" dist="38100" dir="2700000" algn="tl">
                    <a:srgbClr val="C0C0C0"/>
                  </a:outerShdw>
                </a:effectLst>
              </a:rPr>
              <a:t>Entity</a:t>
            </a:r>
            <a:r>
              <a:rPr lang="en-US" smtClean="0"/>
              <a:t>: an object that is involved in the enterprise</a:t>
            </a:r>
          </a:p>
          <a:p>
            <a:pPr lvl="1">
              <a:defRPr/>
            </a:pPr>
            <a:r>
              <a:rPr lang="en-US" smtClean="0"/>
              <a:t>Ex: John, CSE305</a:t>
            </a:r>
          </a:p>
          <a:p>
            <a:pPr>
              <a:defRPr/>
            </a:pPr>
            <a:r>
              <a:rPr lang="en-US" i="1" smtClean="0">
                <a:effectLst>
                  <a:outerShdw blurRad="38100" dist="38100" dir="2700000" algn="tl">
                    <a:srgbClr val="C0C0C0"/>
                  </a:outerShdw>
                </a:effectLst>
              </a:rPr>
              <a:t>Entity Type</a:t>
            </a:r>
            <a:r>
              <a:rPr lang="en-US" smtClean="0"/>
              <a:t>: set of similar objects</a:t>
            </a:r>
          </a:p>
          <a:p>
            <a:pPr lvl="1">
              <a:defRPr/>
            </a:pPr>
            <a:r>
              <a:rPr lang="en-US" smtClean="0"/>
              <a:t>Ex: </a:t>
            </a:r>
            <a:r>
              <a:rPr lang="en-US" smtClean="0">
                <a:effectLst>
                  <a:outerShdw blurRad="38100" dist="38100" dir="2700000" algn="tl">
                    <a:srgbClr val="C0C0C0"/>
                  </a:outerShdw>
                </a:effectLst>
              </a:rPr>
              <a:t>students</a:t>
            </a:r>
            <a:r>
              <a:rPr lang="en-US" smtClean="0"/>
              <a:t>, </a:t>
            </a:r>
            <a:r>
              <a:rPr lang="en-US" smtClean="0">
                <a:effectLst>
                  <a:outerShdw blurRad="38100" dist="38100" dir="2700000" algn="tl">
                    <a:srgbClr val="C0C0C0"/>
                  </a:outerShdw>
                </a:effectLst>
              </a:rPr>
              <a:t>courses</a:t>
            </a:r>
          </a:p>
          <a:p>
            <a:pPr>
              <a:defRPr/>
            </a:pPr>
            <a:r>
              <a:rPr lang="en-US" i="1" smtClean="0">
                <a:effectLst>
                  <a:outerShdw blurRad="38100" dist="38100" dir="2700000" algn="tl">
                    <a:srgbClr val="C0C0C0"/>
                  </a:outerShdw>
                </a:effectLst>
              </a:rPr>
              <a:t>Attribute</a:t>
            </a:r>
            <a:r>
              <a:rPr lang="en-US" smtClean="0"/>
              <a:t>: describes one aspect of an entity type</a:t>
            </a:r>
          </a:p>
          <a:p>
            <a:pPr lvl="1">
              <a:defRPr/>
            </a:pPr>
            <a:r>
              <a:rPr lang="en-US" smtClean="0"/>
              <a:t>Ex: </a:t>
            </a:r>
            <a:r>
              <a:rPr lang="en-US" i="1" smtClean="0"/>
              <a:t>name</a:t>
            </a:r>
            <a:r>
              <a:rPr lang="en-US" smtClean="0"/>
              <a:t>, </a:t>
            </a:r>
            <a:r>
              <a:rPr lang="en-US" i="1" smtClean="0"/>
              <a:t>maximum</a:t>
            </a:r>
            <a:r>
              <a:rPr lang="en-US" smtClean="0"/>
              <a:t> </a:t>
            </a:r>
            <a:r>
              <a:rPr lang="en-US" i="1" smtClean="0"/>
              <a:t>enrollment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p>
            <a:fld id="{73891A64-D87A-410A-A6E8-1054C76407BC}" type="slidenum">
              <a:rPr lang="en-US" smtClean="0">
                <a:latin typeface="Times New Roman" pitchFamily="18" charset="0"/>
              </a:rPr>
              <a:pPr/>
              <a:t>40</a:t>
            </a:fld>
            <a:endParaRPr lang="en-US" smtClean="0">
              <a:latin typeface="Times New Roman" pitchFamily="18" charset="0"/>
            </a:endParaRPr>
          </a:p>
        </p:txBody>
      </p:sp>
      <p:sp>
        <p:nvSpPr>
          <p:cNvPr id="31747" name="Rectangle 2"/>
          <p:cNvSpPr>
            <a:spLocks noGrp="1" noChangeArrowheads="1"/>
          </p:cNvSpPr>
          <p:nvPr>
            <p:ph type="title"/>
          </p:nvPr>
        </p:nvSpPr>
        <p:spPr>
          <a:xfrm>
            <a:off x="685800" y="609600"/>
            <a:ext cx="7772400" cy="762000"/>
          </a:xfrm>
        </p:spPr>
        <p:txBody>
          <a:bodyPr/>
          <a:lstStyle/>
          <a:p>
            <a:pPr>
              <a:lnSpc>
                <a:spcPct val="90000"/>
              </a:lnSpc>
            </a:pPr>
            <a:r>
              <a:rPr lang="en-US" sz="3600" smtClean="0"/>
              <a:t>Representing Type Hierarchies in the Relational Model</a:t>
            </a:r>
          </a:p>
        </p:txBody>
      </p:sp>
      <p:sp>
        <p:nvSpPr>
          <p:cNvPr id="31748" name="Rectangle 3"/>
          <p:cNvSpPr>
            <a:spLocks noGrp="1" noChangeArrowheads="1"/>
          </p:cNvSpPr>
          <p:nvPr>
            <p:ph type="body" idx="1"/>
          </p:nvPr>
        </p:nvSpPr>
        <p:spPr/>
        <p:txBody>
          <a:bodyPr/>
          <a:lstStyle/>
          <a:p>
            <a:r>
              <a:rPr lang="en-US" dirty="0" err="1" smtClean="0"/>
              <a:t>Supertypes</a:t>
            </a:r>
            <a:r>
              <a:rPr lang="en-US" dirty="0" smtClean="0"/>
              <a:t> and subtypes can be realized as separate relations</a:t>
            </a:r>
          </a:p>
          <a:p>
            <a:pPr lvl="1"/>
            <a:r>
              <a:rPr lang="en-US" dirty="0" smtClean="0"/>
              <a:t>Need a way of identifying subtype entity with its (unique) related </a:t>
            </a:r>
            <a:r>
              <a:rPr lang="en-US" dirty="0" err="1" smtClean="0"/>
              <a:t>supertype</a:t>
            </a:r>
            <a:r>
              <a:rPr lang="en-US" dirty="0" smtClean="0"/>
              <a:t> entity</a:t>
            </a:r>
          </a:p>
          <a:p>
            <a:pPr lvl="2"/>
            <a:r>
              <a:rPr lang="en-US" i="1" dirty="0" smtClean="0"/>
              <a:t>Choose a candidate key and make it an attribute of all entity types in hierarchy</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2"/>
          </p:nvPr>
        </p:nvSpPr>
        <p:spPr>
          <a:noFill/>
        </p:spPr>
        <p:txBody>
          <a:bodyPr/>
          <a:lstStyle/>
          <a:p>
            <a:fld id="{23429FB4-316C-43D8-B330-82B16D6850AA}" type="slidenum">
              <a:rPr lang="en-US" smtClean="0">
                <a:latin typeface="Times New Roman" pitchFamily="18" charset="0"/>
              </a:rPr>
              <a:pPr/>
              <a:t>41</a:t>
            </a:fld>
            <a:endParaRPr lang="en-US" smtClean="0">
              <a:latin typeface="Times New Roman" pitchFamily="18" charset="0"/>
            </a:endParaRPr>
          </a:p>
        </p:txBody>
      </p:sp>
      <p:sp>
        <p:nvSpPr>
          <p:cNvPr id="32771" name="Rectangle 2"/>
          <p:cNvSpPr>
            <a:spLocks noGrp="1" noChangeArrowheads="1"/>
          </p:cNvSpPr>
          <p:nvPr>
            <p:ph type="title"/>
          </p:nvPr>
        </p:nvSpPr>
        <p:spPr>
          <a:xfrm>
            <a:off x="650875" y="309563"/>
            <a:ext cx="7772400" cy="554037"/>
          </a:xfrm>
        </p:spPr>
        <p:txBody>
          <a:bodyPr/>
          <a:lstStyle/>
          <a:p>
            <a:r>
              <a:rPr lang="en-US" sz="3200" smtClean="0"/>
              <a:t>Type Hierarchies and the Relational Model</a:t>
            </a:r>
          </a:p>
        </p:txBody>
      </p:sp>
      <p:sp>
        <p:nvSpPr>
          <p:cNvPr id="32772" name="Rectangle 3"/>
          <p:cNvSpPr>
            <a:spLocks noChangeArrowheads="1"/>
          </p:cNvSpPr>
          <p:nvPr/>
        </p:nvSpPr>
        <p:spPr bwMode="auto">
          <a:xfrm>
            <a:off x="992188" y="4006850"/>
            <a:ext cx="1524000" cy="1219200"/>
          </a:xfrm>
          <a:prstGeom prst="rect">
            <a:avLst/>
          </a:prstGeom>
          <a:noFill/>
          <a:ln w="9525">
            <a:solidFill>
              <a:schemeClr val="tx1"/>
            </a:solidFill>
            <a:miter lim="800000"/>
            <a:headEnd/>
            <a:tailEnd/>
          </a:ln>
        </p:spPr>
        <p:txBody>
          <a:bodyPr wrap="none" anchor="ctr"/>
          <a:lstStyle/>
          <a:p>
            <a:endParaRPr lang="en-US"/>
          </a:p>
        </p:txBody>
      </p:sp>
      <p:sp>
        <p:nvSpPr>
          <p:cNvPr id="32773" name="Text Box 4"/>
          <p:cNvSpPr txBox="1">
            <a:spLocks noChangeArrowheads="1"/>
          </p:cNvSpPr>
          <p:nvPr/>
        </p:nvSpPr>
        <p:spPr bwMode="auto">
          <a:xfrm>
            <a:off x="938213" y="3586163"/>
            <a:ext cx="184150" cy="457200"/>
          </a:xfrm>
          <a:prstGeom prst="rect">
            <a:avLst/>
          </a:prstGeom>
          <a:noFill/>
          <a:ln w="9525">
            <a:noFill/>
            <a:miter lim="800000"/>
            <a:headEnd/>
            <a:tailEnd/>
          </a:ln>
        </p:spPr>
        <p:txBody>
          <a:bodyPr wrap="none">
            <a:spAutoFit/>
          </a:bodyPr>
          <a:lstStyle/>
          <a:p>
            <a:pPr>
              <a:lnSpc>
                <a:spcPct val="100000"/>
              </a:lnSpc>
              <a:spcBef>
                <a:spcPct val="0"/>
              </a:spcBef>
              <a:buFontTx/>
              <a:buNone/>
            </a:pPr>
            <a:endParaRPr lang="en-US"/>
          </a:p>
        </p:txBody>
      </p:sp>
      <p:sp>
        <p:nvSpPr>
          <p:cNvPr id="32774" name="Text Box 5"/>
          <p:cNvSpPr txBox="1">
            <a:spLocks noChangeArrowheads="1"/>
          </p:cNvSpPr>
          <p:nvPr/>
        </p:nvSpPr>
        <p:spPr bwMode="auto">
          <a:xfrm>
            <a:off x="992188" y="3625850"/>
            <a:ext cx="6896100" cy="457200"/>
          </a:xfrm>
          <a:prstGeom prst="rect">
            <a:avLst/>
          </a:prstGeom>
          <a:noFill/>
          <a:ln w="9525">
            <a:noFill/>
            <a:miter lim="800000"/>
            <a:headEnd/>
            <a:tailEnd/>
          </a:ln>
        </p:spPr>
        <p:txBody>
          <a:bodyPr wrap="none">
            <a:spAutoFit/>
          </a:bodyPr>
          <a:lstStyle/>
          <a:p>
            <a:pPr>
              <a:lnSpc>
                <a:spcPct val="100000"/>
              </a:lnSpc>
              <a:spcBef>
                <a:spcPct val="0"/>
              </a:spcBef>
              <a:buFontTx/>
              <a:buNone/>
            </a:pPr>
            <a:r>
              <a:rPr lang="en-US"/>
              <a:t> </a:t>
            </a:r>
            <a:r>
              <a:rPr lang="en-US" sz="2000" i="1"/>
              <a:t>Id</a:t>
            </a:r>
            <a:r>
              <a:rPr lang="en-US"/>
              <a:t>   </a:t>
            </a:r>
            <a:r>
              <a:rPr lang="en-US" sz="2000" i="1"/>
              <a:t>attribs1</a:t>
            </a:r>
            <a:r>
              <a:rPr lang="en-US"/>
              <a:t>       </a:t>
            </a:r>
            <a:r>
              <a:rPr lang="en-US" sz="2000" i="1"/>
              <a:t>Id</a:t>
            </a:r>
            <a:r>
              <a:rPr lang="en-US"/>
              <a:t>    </a:t>
            </a:r>
            <a:r>
              <a:rPr lang="en-US" sz="2000" i="1"/>
              <a:t>attribs2</a:t>
            </a:r>
            <a:r>
              <a:rPr lang="en-US"/>
              <a:t>       </a:t>
            </a:r>
            <a:r>
              <a:rPr lang="en-US" sz="2000" i="1"/>
              <a:t>Id</a:t>
            </a:r>
            <a:r>
              <a:rPr lang="en-US"/>
              <a:t>    </a:t>
            </a:r>
            <a:r>
              <a:rPr lang="en-US" sz="2000" i="1"/>
              <a:t>attribs3</a:t>
            </a:r>
            <a:r>
              <a:rPr lang="en-US"/>
              <a:t>      </a:t>
            </a:r>
            <a:r>
              <a:rPr lang="en-US" sz="2000" i="1"/>
              <a:t>Id  </a:t>
            </a:r>
            <a:r>
              <a:rPr lang="en-US"/>
              <a:t>  </a:t>
            </a:r>
            <a:r>
              <a:rPr lang="en-US" sz="2000" i="1"/>
              <a:t>attribs4</a:t>
            </a:r>
          </a:p>
        </p:txBody>
      </p:sp>
      <p:sp>
        <p:nvSpPr>
          <p:cNvPr id="32775" name="Rectangle 6"/>
          <p:cNvSpPr>
            <a:spLocks noChangeArrowheads="1"/>
          </p:cNvSpPr>
          <p:nvPr/>
        </p:nvSpPr>
        <p:spPr bwMode="auto">
          <a:xfrm>
            <a:off x="2820988" y="4006850"/>
            <a:ext cx="1524000" cy="1219200"/>
          </a:xfrm>
          <a:prstGeom prst="rect">
            <a:avLst/>
          </a:prstGeom>
          <a:noFill/>
          <a:ln w="9525">
            <a:solidFill>
              <a:schemeClr val="tx1"/>
            </a:solidFill>
            <a:miter lim="800000"/>
            <a:headEnd/>
            <a:tailEnd/>
          </a:ln>
        </p:spPr>
        <p:txBody>
          <a:bodyPr wrap="none" anchor="ctr"/>
          <a:lstStyle/>
          <a:p>
            <a:endParaRPr lang="en-US"/>
          </a:p>
        </p:txBody>
      </p:sp>
      <p:sp>
        <p:nvSpPr>
          <p:cNvPr id="32776" name="Rectangle 7"/>
          <p:cNvSpPr>
            <a:spLocks noChangeArrowheads="1"/>
          </p:cNvSpPr>
          <p:nvPr/>
        </p:nvSpPr>
        <p:spPr bwMode="auto">
          <a:xfrm>
            <a:off x="4649788" y="4006850"/>
            <a:ext cx="1524000" cy="1219200"/>
          </a:xfrm>
          <a:prstGeom prst="rect">
            <a:avLst/>
          </a:prstGeom>
          <a:noFill/>
          <a:ln w="9525">
            <a:solidFill>
              <a:schemeClr val="tx1"/>
            </a:solidFill>
            <a:miter lim="800000"/>
            <a:headEnd/>
            <a:tailEnd/>
          </a:ln>
        </p:spPr>
        <p:txBody>
          <a:bodyPr wrap="none" anchor="ctr"/>
          <a:lstStyle/>
          <a:p>
            <a:endParaRPr lang="en-US"/>
          </a:p>
        </p:txBody>
      </p:sp>
      <p:sp>
        <p:nvSpPr>
          <p:cNvPr id="32777" name="Rectangle 8"/>
          <p:cNvSpPr>
            <a:spLocks noChangeArrowheads="1"/>
          </p:cNvSpPr>
          <p:nvPr/>
        </p:nvSpPr>
        <p:spPr bwMode="auto">
          <a:xfrm>
            <a:off x="6402388" y="4006850"/>
            <a:ext cx="1524000" cy="1219200"/>
          </a:xfrm>
          <a:prstGeom prst="rect">
            <a:avLst/>
          </a:prstGeom>
          <a:noFill/>
          <a:ln w="9525">
            <a:solidFill>
              <a:schemeClr val="tx1"/>
            </a:solidFill>
            <a:miter lim="800000"/>
            <a:headEnd/>
            <a:tailEnd/>
          </a:ln>
        </p:spPr>
        <p:txBody>
          <a:bodyPr wrap="none" anchor="ctr"/>
          <a:lstStyle/>
          <a:p>
            <a:endParaRPr lang="en-US"/>
          </a:p>
        </p:txBody>
      </p:sp>
      <p:sp>
        <p:nvSpPr>
          <p:cNvPr id="32778" name="Line 9"/>
          <p:cNvSpPr>
            <a:spLocks noChangeShapeType="1"/>
          </p:cNvSpPr>
          <p:nvPr/>
        </p:nvSpPr>
        <p:spPr bwMode="auto">
          <a:xfrm>
            <a:off x="1449388" y="4006850"/>
            <a:ext cx="0" cy="1219200"/>
          </a:xfrm>
          <a:prstGeom prst="line">
            <a:avLst/>
          </a:prstGeom>
          <a:noFill/>
          <a:ln w="9525">
            <a:solidFill>
              <a:schemeClr val="tx1"/>
            </a:solidFill>
            <a:round/>
            <a:headEnd/>
            <a:tailEnd/>
          </a:ln>
        </p:spPr>
        <p:txBody>
          <a:bodyPr/>
          <a:lstStyle/>
          <a:p>
            <a:endParaRPr lang="en-US"/>
          </a:p>
        </p:txBody>
      </p:sp>
      <p:sp>
        <p:nvSpPr>
          <p:cNvPr id="32779" name="Line 14"/>
          <p:cNvSpPr>
            <a:spLocks noChangeShapeType="1"/>
          </p:cNvSpPr>
          <p:nvPr/>
        </p:nvSpPr>
        <p:spPr bwMode="auto">
          <a:xfrm>
            <a:off x="3278188" y="4006850"/>
            <a:ext cx="0" cy="1219200"/>
          </a:xfrm>
          <a:prstGeom prst="line">
            <a:avLst/>
          </a:prstGeom>
          <a:noFill/>
          <a:ln w="9525">
            <a:solidFill>
              <a:schemeClr val="tx1"/>
            </a:solidFill>
            <a:round/>
            <a:headEnd/>
            <a:tailEnd/>
          </a:ln>
        </p:spPr>
        <p:txBody>
          <a:bodyPr/>
          <a:lstStyle/>
          <a:p>
            <a:endParaRPr lang="en-US"/>
          </a:p>
        </p:txBody>
      </p:sp>
      <p:sp>
        <p:nvSpPr>
          <p:cNvPr id="32780" name="Line 15"/>
          <p:cNvSpPr>
            <a:spLocks noChangeShapeType="1"/>
          </p:cNvSpPr>
          <p:nvPr/>
        </p:nvSpPr>
        <p:spPr bwMode="auto">
          <a:xfrm>
            <a:off x="5106988" y="4006850"/>
            <a:ext cx="0" cy="1219200"/>
          </a:xfrm>
          <a:prstGeom prst="line">
            <a:avLst/>
          </a:prstGeom>
          <a:noFill/>
          <a:ln w="9525">
            <a:solidFill>
              <a:schemeClr val="tx1"/>
            </a:solidFill>
            <a:round/>
            <a:headEnd/>
            <a:tailEnd/>
          </a:ln>
        </p:spPr>
        <p:txBody>
          <a:bodyPr/>
          <a:lstStyle/>
          <a:p>
            <a:endParaRPr lang="en-US"/>
          </a:p>
        </p:txBody>
      </p:sp>
      <p:sp>
        <p:nvSpPr>
          <p:cNvPr id="32781" name="Line 16"/>
          <p:cNvSpPr>
            <a:spLocks noChangeShapeType="1"/>
          </p:cNvSpPr>
          <p:nvPr/>
        </p:nvSpPr>
        <p:spPr bwMode="auto">
          <a:xfrm>
            <a:off x="6935788" y="4006850"/>
            <a:ext cx="0" cy="1219200"/>
          </a:xfrm>
          <a:prstGeom prst="line">
            <a:avLst/>
          </a:prstGeom>
          <a:noFill/>
          <a:ln w="9525">
            <a:solidFill>
              <a:schemeClr val="tx1"/>
            </a:solidFill>
            <a:round/>
            <a:headEnd/>
            <a:tailEnd/>
          </a:ln>
        </p:spPr>
        <p:txBody>
          <a:bodyPr/>
          <a:lstStyle/>
          <a:p>
            <a:endParaRPr lang="en-US"/>
          </a:p>
        </p:txBody>
      </p:sp>
      <p:sp>
        <p:nvSpPr>
          <p:cNvPr id="32782" name="Rectangle 21"/>
          <p:cNvSpPr>
            <a:spLocks noChangeArrowheads="1"/>
          </p:cNvSpPr>
          <p:nvPr/>
        </p:nvSpPr>
        <p:spPr bwMode="auto">
          <a:xfrm>
            <a:off x="2182813" y="2279650"/>
            <a:ext cx="1524000" cy="1219200"/>
          </a:xfrm>
          <a:prstGeom prst="rect">
            <a:avLst/>
          </a:prstGeom>
          <a:noFill/>
          <a:ln w="9525">
            <a:solidFill>
              <a:schemeClr val="tx1"/>
            </a:solidFill>
            <a:miter lim="800000"/>
            <a:headEnd/>
            <a:tailEnd/>
          </a:ln>
        </p:spPr>
        <p:txBody>
          <a:bodyPr wrap="none" anchor="ctr"/>
          <a:lstStyle/>
          <a:p>
            <a:endParaRPr lang="en-US"/>
          </a:p>
        </p:txBody>
      </p:sp>
      <p:sp>
        <p:nvSpPr>
          <p:cNvPr id="32783" name="Line 22"/>
          <p:cNvSpPr>
            <a:spLocks noChangeShapeType="1"/>
          </p:cNvSpPr>
          <p:nvPr/>
        </p:nvSpPr>
        <p:spPr bwMode="auto">
          <a:xfrm>
            <a:off x="2640013" y="2290763"/>
            <a:ext cx="0" cy="1219200"/>
          </a:xfrm>
          <a:prstGeom prst="line">
            <a:avLst/>
          </a:prstGeom>
          <a:noFill/>
          <a:ln w="9525">
            <a:solidFill>
              <a:schemeClr val="tx1"/>
            </a:solidFill>
            <a:round/>
            <a:headEnd/>
            <a:tailEnd/>
          </a:ln>
        </p:spPr>
        <p:txBody>
          <a:bodyPr/>
          <a:lstStyle/>
          <a:p>
            <a:endParaRPr lang="en-US"/>
          </a:p>
        </p:txBody>
      </p:sp>
      <p:sp>
        <p:nvSpPr>
          <p:cNvPr id="32784" name="Text Box 23"/>
          <p:cNvSpPr txBox="1">
            <a:spLocks noChangeArrowheads="1"/>
          </p:cNvSpPr>
          <p:nvPr/>
        </p:nvSpPr>
        <p:spPr bwMode="auto">
          <a:xfrm>
            <a:off x="2260600" y="1874838"/>
            <a:ext cx="1447800" cy="457200"/>
          </a:xfrm>
          <a:prstGeom prst="rect">
            <a:avLst/>
          </a:prstGeom>
          <a:noFill/>
          <a:ln w="9525">
            <a:noFill/>
            <a:miter lim="800000"/>
            <a:headEnd/>
            <a:tailEnd/>
          </a:ln>
        </p:spPr>
        <p:txBody>
          <a:bodyPr>
            <a:spAutoFit/>
          </a:bodyPr>
          <a:lstStyle/>
          <a:p>
            <a:pPr>
              <a:lnSpc>
                <a:spcPct val="100000"/>
              </a:lnSpc>
              <a:spcBef>
                <a:spcPct val="0"/>
              </a:spcBef>
              <a:buFontTx/>
              <a:buNone/>
            </a:pPr>
            <a:r>
              <a:rPr lang="en-US" sz="2000" i="1"/>
              <a:t>Id</a:t>
            </a:r>
            <a:r>
              <a:rPr lang="en-US"/>
              <a:t>   </a:t>
            </a:r>
            <a:r>
              <a:rPr lang="en-US" sz="2000" i="1"/>
              <a:t>attribs0</a:t>
            </a:r>
          </a:p>
        </p:txBody>
      </p:sp>
      <p:sp>
        <p:nvSpPr>
          <p:cNvPr id="57368" name="Text Box 24"/>
          <p:cNvSpPr txBox="1">
            <a:spLocks noChangeArrowheads="1"/>
          </p:cNvSpPr>
          <p:nvPr/>
        </p:nvSpPr>
        <p:spPr bwMode="auto">
          <a:xfrm>
            <a:off x="3994150" y="2422525"/>
            <a:ext cx="1114425"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Student</a:t>
            </a:r>
          </a:p>
        </p:txBody>
      </p:sp>
      <p:sp>
        <p:nvSpPr>
          <p:cNvPr id="57369" name="Text Box 25"/>
          <p:cNvSpPr txBox="1">
            <a:spLocks noChangeArrowheads="1"/>
          </p:cNvSpPr>
          <p:nvPr/>
        </p:nvSpPr>
        <p:spPr bwMode="auto">
          <a:xfrm>
            <a:off x="1033463" y="5203825"/>
            <a:ext cx="6557962"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Freshman</a:t>
            </a:r>
            <a:r>
              <a:rPr lang="en-US">
                <a:latin typeface="Times New Roman" charset="0"/>
              </a:rPr>
              <a:t>        </a:t>
            </a:r>
            <a:r>
              <a:rPr lang="en-US">
                <a:effectLst>
                  <a:outerShdw blurRad="38100" dist="38100" dir="2700000" algn="tl">
                    <a:srgbClr val="C0C0C0"/>
                  </a:outerShdw>
                </a:effectLst>
                <a:latin typeface="Times New Roman" charset="0"/>
              </a:rPr>
              <a:t>Sophmore</a:t>
            </a:r>
            <a:r>
              <a:rPr lang="en-US">
                <a:latin typeface="Times New Roman" charset="0"/>
              </a:rPr>
              <a:t>           </a:t>
            </a:r>
            <a:r>
              <a:rPr lang="en-US">
                <a:effectLst>
                  <a:outerShdw blurRad="38100" dist="38100" dir="2700000" algn="tl">
                    <a:srgbClr val="C0C0C0"/>
                  </a:outerShdw>
                </a:effectLst>
                <a:latin typeface="Times New Roman" charset="0"/>
              </a:rPr>
              <a:t>Junior</a:t>
            </a:r>
            <a:r>
              <a:rPr lang="en-US">
                <a:latin typeface="Times New Roman" charset="0"/>
              </a:rPr>
              <a:t>            </a:t>
            </a:r>
            <a:r>
              <a:rPr lang="en-US">
                <a:effectLst>
                  <a:outerShdw blurRad="38100" dist="38100" dir="2700000" algn="tl">
                    <a:srgbClr val="C0C0C0"/>
                  </a:outerShdw>
                </a:effectLst>
                <a:latin typeface="Times New Roman" charset="0"/>
              </a:rPr>
              <a:t>Senior</a:t>
            </a:r>
          </a:p>
        </p:txBody>
      </p:sp>
      <p:sp>
        <p:nvSpPr>
          <p:cNvPr id="32787" name="Text Box 26"/>
          <p:cNvSpPr txBox="1">
            <a:spLocks noChangeArrowheads="1"/>
          </p:cNvSpPr>
          <p:nvPr/>
        </p:nvSpPr>
        <p:spPr bwMode="auto">
          <a:xfrm>
            <a:off x="890588" y="996950"/>
            <a:ext cx="7537450" cy="822325"/>
          </a:xfrm>
          <a:prstGeom prst="rect">
            <a:avLst/>
          </a:prstGeom>
          <a:noFill/>
          <a:ln w="9525">
            <a:noFill/>
            <a:miter lim="800000"/>
            <a:headEnd/>
            <a:tailEnd/>
          </a:ln>
        </p:spPr>
        <p:txBody>
          <a:bodyPr wrap="none">
            <a:spAutoFit/>
          </a:bodyPr>
          <a:lstStyle/>
          <a:p>
            <a:pPr>
              <a:tabLst>
                <a:tab pos="8745538" algn="l"/>
                <a:tab pos="8802688" algn="l"/>
                <a:tab pos="8861425" algn="l"/>
              </a:tabLst>
            </a:pPr>
            <a:r>
              <a:rPr lang="en-US"/>
              <a:t> Translated by adding the primary key of supertype to all </a:t>
            </a:r>
          </a:p>
          <a:p>
            <a:pPr>
              <a:buFontTx/>
              <a:buNone/>
              <a:tabLst>
                <a:tab pos="8745538" algn="l"/>
                <a:tab pos="8802688" algn="l"/>
                <a:tab pos="8861425" algn="l"/>
              </a:tabLst>
            </a:pPr>
            <a:r>
              <a:rPr lang="en-US"/>
              <a:t>   subtypes. Plus foreign key from subtypes to the supertype.</a:t>
            </a:r>
          </a:p>
        </p:txBody>
      </p:sp>
      <p:sp>
        <p:nvSpPr>
          <p:cNvPr id="57371" name="Text Box 27"/>
          <p:cNvSpPr txBox="1">
            <a:spLocks noChangeArrowheads="1"/>
          </p:cNvSpPr>
          <p:nvPr/>
        </p:nvSpPr>
        <p:spPr bwMode="auto">
          <a:xfrm>
            <a:off x="2060575" y="5765800"/>
            <a:ext cx="4979988" cy="774700"/>
          </a:xfrm>
          <a:prstGeom prst="rect">
            <a:avLst/>
          </a:prstGeom>
          <a:noFill/>
          <a:ln w="9525">
            <a:noFill/>
            <a:miter lim="800000"/>
            <a:headEnd/>
            <a:tailEnd/>
          </a:ln>
          <a:effectLst/>
        </p:spPr>
        <p:txBody>
          <a:bodyPr>
            <a:spAutoFit/>
          </a:bodyPr>
          <a:lstStyle/>
          <a:p>
            <a:pPr>
              <a:lnSpc>
                <a:spcPct val="80000"/>
              </a:lnSpc>
              <a:spcBef>
                <a:spcPct val="0"/>
              </a:spcBef>
              <a:buFontTx/>
              <a:buNone/>
              <a:defRPr/>
            </a:pPr>
            <a:r>
              <a:rPr lang="en-US" sz="1800">
                <a:latin typeface="Times New Roman" charset="0"/>
              </a:rPr>
              <a:t>FOREIGN KEY </a:t>
            </a:r>
            <a:r>
              <a:rPr lang="en-US" sz="1800" i="1">
                <a:latin typeface="Times New Roman" charset="0"/>
              </a:rPr>
              <a:t>Id</a:t>
            </a:r>
            <a:r>
              <a:rPr lang="en-US" sz="2000">
                <a:latin typeface="Times New Roman" charset="0"/>
              </a:rPr>
              <a:t> </a:t>
            </a:r>
            <a:r>
              <a:rPr lang="en-US" sz="1800">
                <a:latin typeface="Times New Roman" charset="0"/>
              </a:rPr>
              <a:t>REFERENCES </a:t>
            </a:r>
            <a:r>
              <a:rPr lang="en-US" sz="1800">
                <a:effectLst>
                  <a:outerShdw blurRad="38100" dist="38100" dir="2700000" algn="tl">
                    <a:srgbClr val="C0C0C0"/>
                  </a:outerShdw>
                </a:effectLst>
                <a:latin typeface="Times New Roman" charset="0"/>
              </a:rPr>
              <a:t>Student</a:t>
            </a:r>
          </a:p>
          <a:p>
            <a:pPr>
              <a:lnSpc>
                <a:spcPct val="80000"/>
              </a:lnSpc>
              <a:spcBef>
                <a:spcPct val="0"/>
              </a:spcBef>
              <a:buFontTx/>
              <a:buNone/>
              <a:defRPr/>
            </a:pPr>
            <a:endParaRPr lang="en-US" sz="1800">
              <a:effectLst>
                <a:outerShdw blurRad="38100" dist="38100" dir="2700000" algn="tl">
                  <a:srgbClr val="C0C0C0"/>
                </a:outerShdw>
              </a:effectLst>
              <a:latin typeface="Times New Roman" charset="0"/>
            </a:endParaRPr>
          </a:p>
          <a:p>
            <a:pPr algn="just">
              <a:lnSpc>
                <a:spcPct val="80000"/>
              </a:lnSpc>
              <a:spcBef>
                <a:spcPct val="0"/>
              </a:spcBef>
              <a:buFontTx/>
              <a:buNone/>
              <a:defRPr/>
            </a:pPr>
            <a:r>
              <a:rPr lang="en-US" sz="1800">
                <a:latin typeface="Times New Roman" charset="0"/>
              </a:rPr>
              <a:t>       </a:t>
            </a:r>
            <a:r>
              <a:rPr lang="en-US" sz="1800">
                <a:latin typeface="Times" pitchFamily="-76" charset="0"/>
              </a:rPr>
              <a:t>in  Freshman, Sophomore, Sunior, Senior</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p>
            <a:fld id="{0F839578-42CE-4BFA-84E9-71328C51291F}" type="slidenum">
              <a:rPr lang="en-US" smtClean="0">
                <a:latin typeface="Times New Roman" pitchFamily="18" charset="0"/>
              </a:rPr>
              <a:pPr/>
              <a:t>42</a:t>
            </a:fld>
            <a:endParaRPr lang="en-US" smtClean="0">
              <a:latin typeface="Times New Roman" pitchFamily="18" charset="0"/>
            </a:endParaRPr>
          </a:p>
        </p:txBody>
      </p:sp>
      <p:sp>
        <p:nvSpPr>
          <p:cNvPr id="33795" name="Rectangle 2"/>
          <p:cNvSpPr>
            <a:spLocks noGrp="1" noChangeArrowheads="1"/>
          </p:cNvSpPr>
          <p:nvPr>
            <p:ph type="title"/>
          </p:nvPr>
        </p:nvSpPr>
        <p:spPr>
          <a:xfrm>
            <a:off x="685800" y="609600"/>
            <a:ext cx="7772400" cy="685800"/>
          </a:xfrm>
        </p:spPr>
        <p:txBody>
          <a:bodyPr/>
          <a:lstStyle/>
          <a:p>
            <a:r>
              <a:rPr lang="en-US" sz="3200" smtClean="0"/>
              <a:t>Type Hierarchies and the Relational Model</a:t>
            </a:r>
          </a:p>
        </p:txBody>
      </p:sp>
      <p:sp>
        <p:nvSpPr>
          <p:cNvPr id="33796" name="Rectangle 3"/>
          <p:cNvSpPr>
            <a:spLocks noGrp="1" noChangeArrowheads="1"/>
          </p:cNvSpPr>
          <p:nvPr>
            <p:ph type="body" idx="1"/>
          </p:nvPr>
        </p:nvSpPr>
        <p:spPr>
          <a:xfrm>
            <a:off x="685800" y="1981200"/>
            <a:ext cx="7772400" cy="1981200"/>
          </a:xfrm>
        </p:spPr>
        <p:txBody>
          <a:bodyPr/>
          <a:lstStyle/>
          <a:p>
            <a:r>
              <a:rPr lang="en-US" smtClean="0"/>
              <a:t>Redundancy eliminated if IsA is not disjoint</a:t>
            </a:r>
          </a:p>
          <a:p>
            <a:pPr lvl="1"/>
            <a:r>
              <a:rPr lang="en-US" smtClean="0"/>
              <a:t>For individuals who are both employees and students, Name and DOB are stored only once</a:t>
            </a:r>
          </a:p>
          <a:p>
            <a:endParaRPr lang="en-US" smtClean="0"/>
          </a:p>
        </p:txBody>
      </p:sp>
      <p:sp>
        <p:nvSpPr>
          <p:cNvPr id="33797" name="Text Box 4"/>
          <p:cNvSpPr txBox="1">
            <a:spLocks noChangeArrowheads="1"/>
          </p:cNvSpPr>
          <p:nvPr/>
        </p:nvSpPr>
        <p:spPr bwMode="auto">
          <a:xfrm>
            <a:off x="381000" y="4419600"/>
            <a:ext cx="8329613" cy="822325"/>
          </a:xfrm>
          <a:prstGeom prst="rect">
            <a:avLst/>
          </a:prstGeom>
          <a:noFill/>
          <a:ln w="9525">
            <a:noFill/>
            <a:miter lim="800000"/>
            <a:headEnd/>
            <a:tailEnd/>
          </a:ln>
        </p:spPr>
        <p:txBody>
          <a:bodyPr wrap="none">
            <a:spAutoFit/>
          </a:bodyPr>
          <a:lstStyle/>
          <a:p>
            <a:pPr>
              <a:lnSpc>
                <a:spcPct val="100000"/>
              </a:lnSpc>
              <a:spcBef>
                <a:spcPct val="0"/>
              </a:spcBef>
              <a:buFontTx/>
              <a:buNone/>
            </a:pPr>
            <a:r>
              <a:rPr lang="en-US" sz="2000" i="1"/>
              <a:t>SSN   </a:t>
            </a:r>
            <a:r>
              <a:rPr lang="en-US"/>
              <a:t>  </a:t>
            </a:r>
            <a:r>
              <a:rPr lang="en-US" sz="2000" i="1"/>
              <a:t>Name</a:t>
            </a:r>
            <a:r>
              <a:rPr lang="en-US"/>
              <a:t>   </a:t>
            </a:r>
            <a:r>
              <a:rPr lang="en-US" sz="2000" i="1"/>
              <a:t>DOB</a:t>
            </a:r>
            <a:r>
              <a:rPr lang="en-US"/>
              <a:t>     </a:t>
            </a:r>
            <a:r>
              <a:rPr lang="en-US" sz="2000" i="1"/>
              <a:t>SSN</a:t>
            </a:r>
            <a:r>
              <a:rPr lang="en-US"/>
              <a:t>    </a:t>
            </a:r>
            <a:r>
              <a:rPr lang="en-US" sz="2000" i="1"/>
              <a:t>Department</a:t>
            </a:r>
            <a:r>
              <a:rPr lang="en-US"/>
              <a:t>    </a:t>
            </a:r>
            <a:r>
              <a:rPr lang="en-US" sz="2000" i="1"/>
              <a:t>Salary</a:t>
            </a:r>
            <a:r>
              <a:rPr lang="en-US"/>
              <a:t>     </a:t>
            </a:r>
            <a:r>
              <a:rPr lang="en-US" sz="2000" i="1"/>
              <a:t>SSN</a:t>
            </a:r>
            <a:r>
              <a:rPr lang="en-US"/>
              <a:t>   </a:t>
            </a:r>
            <a:r>
              <a:rPr lang="en-US" sz="2000" i="1"/>
              <a:t>GPA</a:t>
            </a:r>
            <a:r>
              <a:rPr lang="en-US"/>
              <a:t>   </a:t>
            </a:r>
            <a:r>
              <a:rPr lang="en-US" sz="2000" i="1"/>
              <a:t>StartDate</a:t>
            </a:r>
          </a:p>
          <a:p>
            <a:pPr>
              <a:lnSpc>
                <a:spcPct val="100000"/>
              </a:lnSpc>
              <a:spcBef>
                <a:spcPct val="0"/>
              </a:spcBef>
              <a:buFontTx/>
              <a:buNone/>
            </a:pPr>
            <a:r>
              <a:rPr lang="en-US" sz="2000"/>
              <a:t>1234</a:t>
            </a:r>
            <a:r>
              <a:rPr lang="en-US"/>
              <a:t>    </a:t>
            </a:r>
            <a:r>
              <a:rPr lang="en-US" sz="2000"/>
              <a:t>Mary</a:t>
            </a:r>
            <a:r>
              <a:rPr lang="en-US"/>
              <a:t>    </a:t>
            </a:r>
            <a:r>
              <a:rPr lang="en-US" sz="2000"/>
              <a:t>1950     1234    Accounting     35000      1234    3.5      1997</a:t>
            </a:r>
          </a:p>
        </p:txBody>
      </p:sp>
      <p:sp>
        <p:nvSpPr>
          <p:cNvPr id="33798" name="Line 10"/>
          <p:cNvSpPr>
            <a:spLocks noChangeShapeType="1"/>
          </p:cNvSpPr>
          <p:nvPr/>
        </p:nvSpPr>
        <p:spPr bwMode="auto">
          <a:xfrm>
            <a:off x="381000" y="4419600"/>
            <a:ext cx="2362200" cy="0"/>
          </a:xfrm>
          <a:prstGeom prst="line">
            <a:avLst/>
          </a:prstGeom>
          <a:noFill/>
          <a:ln w="9525">
            <a:solidFill>
              <a:schemeClr val="tx1"/>
            </a:solidFill>
            <a:round/>
            <a:headEnd/>
            <a:tailEnd/>
          </a:ln>
        </p:spPr>
        <p:txBody>
          <a:bodyPr wrap="none" anchor="ctr"/>
          <a:lstStyle/>
          <a:p>
            <a:endParaRPr lang="en-US"/>
          </a:p>
        </p:txBody>
      </p:sp>
      <p:sp>
        <p:nvSpPr>
          <p:cNvPr id="33799" name="Line 14"/>
          <p:cNvSpPr>
            <a:spLocks noChangeShapeType="1"/>
          </p:cNvSpPr>
          <p:nvPr/>
        </p:nvSpPr>
        <p:spPr bwMode="auto">
          <a:xfrm>
            <a:off x="381000" y="4419600"/>
            <a:ext cx="0" cy="1600200"/>
          </a:xfrm>
          <a:prstGeom prst="line">
            <a:avLst/>
          </a:prstGeom>
          <a:noFill/>
          <a:ln w="9525">
            <a:solidFill>
              <a:schemeClr val="tx1"/>
            </a:solidFill>
            <a:round/>
            <a:headEnd/>
            <a:tailEnd/>
          </a:ln>
        </p:spPr>
        <p:txBody>
          <a:bodyPr wrap="none" anchor="ctr"/>
          <a:lstStyle/>
          <a:p>
            <a:endParaRPr lang="en-US"/>
          </a:p>
        </p:txBody>
      </p:sp>
      <p:sp>
        <p:nvSpPr>
          <p:cNvPr id="33800" name="Line 15"/>
          <p:cNvSpPr>
            <a:spLocks noChangeShapeType="1"/>
          </p:cNvSpPr>
          <p:nvPr/>
        </p:nvSpPr>
        <p:spPr bwMode="auto">
          <a:xfrm>
            <a:off x="2743200" y="4419600"/>
            <a:ext cx="0" cy="1600200"/>
          </a:xfrm>
          <a:prstGeom prst="line">
            <a:avLst/>
          </a:prstGeom>
          <a:noFill/>
          <a:ln w="9525">
            <a:solidFill>
              <a:schemeClr val="tx1"/>
            </a:solidFill>
            <a:round/>
            <a:headEnd/>
            <a:tailEnd/>
          </a:ln>
        </p:spPr>
        <p:txBody>
          <a:bodyPr wrap="none" anchor="ctr"/>
          <a:lstStyle/>
          <a:p>
            <a:endParaRPr lang="en-US"/>
          </a:p>
        </p:txBody>
      </p:sp>
      <p:sp>
        <p:nvSpPr>
          <p:cNvPr id="33801" name="Line 17"/>
          <p:cNvSpPr>
            <a:spLocks noChangeShapeType="1"/>
          </p:cNvSpPr>
          <p:nvPr/>
        </p:nvSpPr>
        <p:spPr bwMode="auto">
          <a:xfrm>
            <a:off x="381000" y="6019800"/>
            <a:ext cx="2362200" cy="0"/>
          </a:xfrm>
          <a:prstGeom prst="line">
            <a:avLst/>
          </a:prstGeom>
          <a:noFill/>
          <a:ln w="9525">
            <a:solidFill>
              <a:schemeClr val="tx1"/>
            </a:solidFill>
            <a:round/>
            <a:headEnd/>
            <a:tailEnd/>
          </a:ln>
        </p:spPr>
        <p:txBody>
          <a:bodyPr wrap="none" anchor="ctr"/>
          <a:lstStyle/>
          <a:p>
            <a:endParaRPr lang="en-US"/>
          </a:p>
        </p:txBody>
      </p:sp>
      <p:sp>
        <p:nvSpPr>
          <p:cNvPr id="33802" name="Line 21"/>
          <p:cNvSpPr>
            <a:spLocks noChangeShapeType="1"/>
          </p:cNvSpPr>
          <p:nvPr/>
        </p:nvSpPr>
        <p:spPr bwMode="auto">
          <a:xfrm>
            <a:off x="2895600" y="4419600"/>
            <a:ext cx="0" cy="1600200"/>
          </a:xfrm>
          <a:prstGeom prst="line">
            <a:avLst/>
          </a:prstGeom>
          <a:noFill/>
          <a:ln w="9525">
            <a:solidFill>
              <a:schemeClr val="tx1"/>
            </a:solidFill>
            <a:round/>
            <a:headEnd/>
            <a:tailEnd/>
          </a:ln>
        </p:spPr>
        <p:txBody>
          <a:bodyPr wrap="none" anchor="ctr"/>
          <a:lstStyle/>
          <a:p>
            <a:endParaRPr lang="en-US"/>
          </a:p>
        </p:txBody>
      </p:sp>
      <p:sp>
        <p:nvSpPr>
          <p:cNvPr id="33803" name="Line 22"/>
          <p:cNvSpPr>
            <a:spLocks noChangeShapeType="1"/>
          </p:cNvSpPr>
          <p:nvPr/>
        </p:nvSpPr>
        <p:spPr bwMode="auto">
          <a:xfrm>
            <a:off x="6019800" y="4419600"/>
            <a:ext cx="0" cy="1600200"/>
          </a:xfrm>
          <a:prstGeom prst="line">
            <a:avLst/>
          </a:prstGeom>
          <a:noFill/>
          <a:ln w="9525">
            <a:solidFill>
              <a:schemeClr val="tx1"/>
            </a:solidFill>
            <a:round/>
            <a:headEnd/>
            <a:tailEnd/>
          </a:ln>
        </p:spPr>
        <p:txBody>
          <a:bodyPr wrap="none" anchor="ctr"/>
          <a:lstStyle/>
          <a:p>
            <a:endParaRPr lang="en-US"/>
          </a:p>
        </p:txBody>
      </p:sp>
      <p:sp>
        <p:nvSpPr>
          <p:cNvPr id="33804" name="Line 23"/>
          <p:cNvSpPr>
            <a:spLocks noChangeShapeType="1"/>
          </p:cNvSpPr>
          <p:nvPr/>
        </p:nvSpPr>
        <p:spPr bwMode="auto">
          <a:xfrm>
            <a:off x="6172200" y="4419600"/>
            <a:ext cx="0" cy="1600200"/>
          </a:xfrm>
          <a:prstGeom prst="line">
            <a:avLst/>
          </a:prstGeom>
          <a:noFill/>
          <a:ln w="9525">
            <a:solidFill>
              <a:schemeClr val="tx1"/>
            </a:solidFill>
            <a:round/>
            <a:headEnd/>
            <a:tailEnd/>
          </a:ln>
        </p:spPr>
        <p:txBody>
          <a:bodyPr wrap="none" anchor="ctr"/>
          <a:lstStyle/>
          <a:p>
            <a:endParaRPr lang="en-US"/>
          </a:p>
        </p:txBody>
      </p:sp>
      <p:sp>
        <p:nvSpPr>
          <p:cNvPr id="33805" name="Line 24"/>
          <p:cNvSpPr>
            <a:spLocks noChangeShapeType="1"/>
          </p:cNvSpPr>
          <p:nvPr/>
        </p:nvSpPr>
        <p:spPr bwMode="auto">
          <a:xfrm>
            <a:off x="9144000" y="4495800"/>
            <a:ext cx="0" cy="1600200"/>
          </a:xfrm>
          <a:prstGeom prst="line">
            <a:avLst/>
          </a:prstGeom>
          <a:noFill/>
          <a:ln w="9525">
            <a:solidFill>
              <a:schemeClr val="tx1"/>
            </a:solidFill>
            <a:round/>
            <a:headEnd/>
            <a:tailEnd/>
          </a:ln>
        </p:spPr>
        <p:txBody>
          <a:bodyPr wrap="none" anchor="ctr"/>
          <a:lstStyle/>
          <a:p>
            <a:endParaRPr lang="en-US"/>
          </a:p>
        </p:txBody>
      </p:sp>
      <p:sp>
        <p:nvSpPr>
          <p:cNvPr id="33806" name="Line 30"/>
          <p:cNvSpPr>
            <a:spLocks noChangeShapeType="1"/>
          </p:cNvSpPr>
          <p:nvPr/>
        </p:nvSpPr>
        <p:spPr bwMode="auto">
          <a:xfrm>
            <a:off x="2895600" y="4419600"/>
            <a:ext cx="3124200" cy="0"/>
          </a:xfrm>
          <a:prstGeom prst="line">
            <a:avLst/>
          </a:prstGeom>
          <a:noFill/>
          <a:ln w="9525">
            <a:solidFill>
              <a:schemeClr val="tx1"/>
            </a:solidFill>
            <a:round/>
            <a:headEnd/>
            <a:tailEnd/>
          </a:ln>
        </p:spPr>
        <p:txBody>
          <a:bodyPr wrap="none" anchor="ctr"/>
          <a:lstStyle/>
          <a:p>
            <a:endParaRPr lang="en-US"/>
          </a:p>
        </p:txBody>
      </p:sp>
      <p:sp>
        <p:nvSpPr>
          <p:cNvPr id="33807" name="Line 31"/>
          <p:cNvSpPr>
            <a:spLocks noChangeShapeType="1"/>
          </p:cNvSpPr>
          <p:nvPr/>
        </p:nvSpPr>
        <p:spPr bwMode="auto">
          <a:xfrm>
            <a:off x="6172200" y="4419600"/>
            <a:ext cx="2590800" cy="0"/>
          </a:xfrm>
          <a:prstGeom prst="line">
            <a:avLst/>
          </a:prstGeom>
          <a:noFill/>
          <a:ln w="9525">
            <a:solidFill>
              <a:schemeClr val="tx1"/>
            </a:solidFill>
            <a:round/>
            <a:headEnd/>
            <a:tailEnd/>
          </a:ln>
        </p:spPr>
        <p:txBody>
          <a:bodyPr wrap="none" anchor="ctr"/>
          <a:lstStyle/>
          <a:p>
            <a:endParaRPr lang="en-US"/>
          </a:p>
        </p:txBody>
      </p:sp>
      <p:sp>
        <p:nvSpPr>
          <p:cNvPr id="33808" name="Line 32"/>
          <p:cNvSpPr>
            <a:spLocks noChangeShapeType="1"/>
          </p:cNvSpPr>
          <p:nvPr/>
        </p:nvSpPr>
        <p:spPr bwMode="auto">
          <a:xfrm>
            <a:off x="6172200" y="4800600"/>
            <a:ext cx="2590800" cy="0"/>
          </a:xfrm>
          <a:prstGeom prst="line">
            <a:avLst/>
          </a:prstGeom>
          <a:noFill/>
          <a:ln w="9525">
            <a:solidFill>
              <a:schemeClr val="tx1"/>
            </a:solidFill>
            <a:round/>
            <a:headEnd/>
            <a:tailEnd/>
          </a:ln>
        </p:spPr>
        <p:txBody>
          <a:bodyPr wrap="none" anchor="ctr"/>
          <a:lstStyle/>
          <a:p>
            <a:endParaRPr lang="en-US"/>
          </a:p>
        </p:txBody>
      </p:sp>
      <p:sp>
        <p:nvSpPr>
          <p:cNvPr id="33809" name="Line 33"/>
          <p:cNvSpPr>
            <a:spLocks noChangeShapeType="1"/>
          </p:cNvSpPr>
          <p:nvPr/>
        </p:nvSpPr>
        <p:spPr bwMode="auto">
          <a:xfrm>
            <a:off x="6172200" y="6019800"/>
            <a:ext cx="2590800" cy="0"/>
          </a:xfrm>
          <a:prstGeom prst="line">
            <a:avLst/>
          </a:prstGeom>
          <a:noFill/>
          <a:ln w="9525">
            <a:solidFill>
              <a:schemeClr val="tx1"/>
            </a:solidFill>
            <a:round/>
            <a:headEnd/>
            <a:tailEnd/>
          </a:ln>
        </p:spPr>
        <p:txBody>
          <a:bodyPr wrap="none" anchor="ctr"/>
          <a:lstStyle/>
          <a:p>
            <a:endParaRPr lang="en-US"/>
          </a:p>
        </p:txBody>
      </p:sp>
      <p:sp>
        <p:nvSpPr>
          <p:cNvPr id="33810" name="Line 34"/>
          <p:cNvSpPr>
            <a:spLocks noChangeShapeType="1"/>
          </p:cNvSpPr>
          <p:nvPr/>
        </p:nvSpPr>
        <p:spPr bwMode="auto">
          <a:xfrm>
            <a:off x="8763000" y="4419600"/>
            <a:ext cx="0" cy="1600200"/>
          </a:xfrm>
          <a:prstGeom prst="line">
            <a:avLst/>
          </a:prstGeom>
          <a:noFill/>
          <a:ln w="9525">
            <a:solidFill>
              <a:schemeClr val="tx1"/>
            </a:solidFill>
            <a:round/>
            <a:headEnd/>
            <a:tailEnd/>
          </a:ln>
        </p:spPr>
        <p:txBody>
          <a:bodyPr wrap="none" anchor="ctr"/>
          <a:lstStyle/>
          <a:p>
            <a:endParaRPr lang="en-US"/>
          </a:p>
        </p:txBody>
      </p:sp>
      <p:sp>
        <p:nvSpPr>
          <p:cNvPr id="33811" name="Line 35"/>
          <p:cNvSpPr>
            <a:spLocks noChangeShapeType="1"/>
          </p:cNvSpPr>
          <p:nvPr/>
        </p:nvSpPr>
        <p:spPr bwMode="auto">
          <a:xfrm>
            <a:off x="2895600" y="4800600"/>
            <a:ext cx="3124200" cy="0"/>
          </a:xfrm>
          <a:prstGeom prst="line">
            <a:avLst/>
          </a:prstGeom>
          <a:noFill/>
          <a:ln w="9525">
            <a:solidFill>
              <a:schemeClr val="tx1"/>
            </a:solidFill>
            <a:round/>
            <a:headEnd/>
            <a:tailEnd/>
          </a:ln>
        </p:spPr>
        <p:txBody>
          <a:bodyPr wrap="none" anchor="ctr"/>
          <a:lstStyle/>
          <a:p>
            <a:endParaRPr lang="en-US"/>
          </a:p>
        </p:txBody>
      </p:sp>
      <p:sp>
        <p:nvSpPr>
          <p:cNvPr id="33812" name="Line 36"/>
          <p:cNvSpPr>
            <a:spLocks noChangeShapeType="1"/>
          </p:cNvSpPr>
          <p:nvPr/>
        </p:nvSpPr>
        <p:spPr bwMode="auto">
          <a:xfrm>
            <a:off x="2895600" y="6019800"/>
            <a:ext cx="3124200" cy="0"/>
          </a:xfrm>
          <a:prstGeom prst="line">
            <a:avLst/>
          </a:prstGeom>
          <a:noFill/>
          <a:ln w="9525">
            <a:solidFill>
              <a:schemeClr val="tx1"/>
            </a:solidFill>
            <a:round/>
            <a:headEnd/>
            <a:tailEnd/>
          </a:ln>
        </p:spPr>
        <p:txBody>
          <a:bodyPr wrap="none" anchor="ctr"/>
          <a:lstStyle/>
          <a:p>
            <a:endParaRPr lang="en-US"/>
          </a:p>
        </p:txBody>
      </p:sp>
      <p:sp>
        <p:nvSpPr>
          <p:cNvPr id="33813" name="Line 37"/>
          <p:cNvSpPr>
            <a:spLocks noChangeShapeType="1"/>
          </p:cNvSpPr>
          <p:nvPr/>
        </p:nvSpPr>
        <p:spPr bwMode="auto">
          <a:xfrm>
            <a:off x="381000" y="4800600"/>
            <a:ext cx="2362200" cy="0"/>
          </a:xfrm>
          <a:prstGeom prst="line">
            <a:avLst/>
          </a:prstGeom>
          <a:noFill/>
          <a:ln w="9525">
            <a:solidFill>
              <a:schemeClr val="tx1"/>
            </a:solidFill>
            <a:round/>
            <a:headEnd/>
            <a:tailEnd/>
          </a:ln>
        </p:spPr>
        <p:txBody>
          <a:bodyPr wrap="none" anchor="ctr"/>
          <a:lstStyle/>
          <a:p>
            <a:endParaRPr lang="en-US"/>
          </a:p>
        </p:txBody>
      </p:sp>
      <p:sp>
        <p:nvSpPr>
          <p:cNvPr id="55334" name="Text Box 38"/>
          <p:cNvSpPr txBox="1">
            <a:spLocks noChangeArrowheads="1"/>
          </p:cNvSpPr>
          <p:nvPr/>
        </p:nvSpPr>
        <p:spPr bwMode="auto">
          <a:xfrm>
            <a:off x="1066800" y="3810000"/>
            <a:ext cx="1014413"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Person</a:t>
            </a:r>
          </a:p>
        </p:txBody>
      </p:sp>
      <p:sp>
        <p:nvSpPr>
          <p:cNvPr id="55335" name="Text Box 39"/>
          <p:cNvSpPr txBox="1">
            <a:spLocks noChangeArrowheads="1"/>
          </p:cNvSpPr>
          <p:nvPr/>
        </p:nvSpPr>
        <p:spPr bwMode="auto">
          <a:xfrm>
            <a:off x="3581400" y="3810000"/>
            <a:ext cx="4252913" cy="457200"/>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a:effectLst>
                  <a:outerShdw blurRad="38100" dist="38100" dir="2700000" algn="tl">
                    <a:srgbClr val="C0C0C0"/>
                  </a:outerShdw>
                </a:effectLst>
                <a:latin typeface="Times New Roman" charset="0"/>
              </a:rPr>
              <a:t>Employee</a:t>
            </a:r>
            <a:r>
              <a:rPr lang="en-US">
                <a:latin typeface="Times New Roman" charset="0"/>
              </a:rPr>
              <a:t>                         </a:t>
            </a:r>
            <a:r>
              <a:rPr lang="en-US">
                <a:effectLst>
                  <a:outerShdw blurRad="38100" dist="38100" dir="2700000" algn="tl">
                    <a:srgbClr val="C0C0C0"/>
                  </a:outerShdw>
                </a:effectLst>
                <a:latin typeface="Times New Roman" charset="0"/>
              </a:rPr>
              <a:t>Student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p>
            <a:fld id="{024AA55B-3EE6-4F79-B38A-2AF497C747A0}" type="slidenum">
              <a:rPr lang="en-US" smtClean="0">
                <a:latin typeface="Times New Roman" pitchFamily="18" charset="0"/>
              </a:rPr>
              <a:pPr/>
              <a:t>43</a:t>
            </a:fld>
            <a:endParaRPr lang="en-US" smtClean="0">
              <a:latin typeface="Times New Roman" pitchFamily="18" charset="0"/>
            </a:endParaRPr>
          </a:p>
        </p:txBody>
      </p:sp>
      <p:sp>
        <p:nvSpPr>
          <p:cNvPr id="34819" name="Rectangle 2"/>
          <p:cNvSpPr>
            <a:spLocks noGrp="1" noChangeArrowheads="1"/>
          </p:cNvSpPr>
          <p:nvPr>
            <p:ph type="title"/>
          </p:nvPr>
        </p:nvSpPr>
        <p:spPr/>
        <p:txBody>
          <a:bodyPr/>
          <a:lstStyle/>
          <a:p>
            <a:r>
              <a:rPr lang="en-US" sz="3200" smtClean="0"/>
              <a:t>Type Hierarchies and the Relational Model</a:t>
            </a:r>
          </a:p>
        </p:txBody>
      </p:sp>
      <p:sp>
        <p:nvSpPr>
          <p:cNvPr id="34820" name="Rectangle 3"/>
          <p:cNvSpPr>
            <a:spLocks noGrp="1" noChangeArrowheads="1"/>
          </p:cNvSpPr>
          <p:nvPr>
            <p:ph type="body" idx="1"/>
          </p:nvPr>
        </p:nvSpPr>
        <p:spPr/>
        <p:txBody>
          <a:bodyPr/>
          <a:lstStyle/>
          <a:p>
            <a:r>
              <a:rPr lang="en-US" sz="2800" smtClean="0"/>
              <a:t>Other representations are possible in special cases, such as when all subtypes are disjoint</a:t>
            </a:r>
          </a:p>
          <a:p>
            <a:r>
              <a:rPr lang="en-US" sz="2800" smtClean="0"/>
              <a:t>See in the book</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p>
            <a:fld id="{95ACE2F2-189D-4F97-B47D-E16A6F547256}" type="slidenum">
              <a:rPr lang="en-US" smtClean="0">
                <a:latin typeface="Times New Roman" pitchFamily="18" charset="0"/>
              </a:rPr>
              <a:pPr/>
              <a:t>44</a:t>
            </a:fld>
            <a:endParaRPr lang="en-US" smtClean="0">
              <a:latin typeface="Times New Roman" pitchFamily="18" charset="0"/>
            </a:endParaRPr>
          </a:p>
        </p:txBody>
      </p:sp>
      <p:sp>
        <p:nvSpPr>
          <p:cNvPr id="41987" name="Rectangle 2"/>
          <p:cNvSpPr>
            <a:spLocks noGrp="1" noChangeArrowheads="1"/>
          </p:cNvSpPr>
          <p:nvPr>
            <p:ph type="title"/>
          </p:nvPr>
        </p:nvSpPr>
        <p:spPr>
          <a:xfrm>
            <a:off x="685800" y="304800"/>
            <a:ext cx="7772400" cy="1143000"/>
          </a:xfrm>
        </p:spPr>
        <p:txBody>
          <a:bodyPr/>
          <a:lstStyle/>
          <a:p>
            <a:r>
              <a:rPr lang="en-US" smtClean="0"/>
              <a:t>Entity or Attribute?</a:t>
            </a:r>
          </a:p>
        </p:txBody>
      </p:sp>
      <p:sp>
        <p:nvSpPr>
          <p:cNvPr id="41988" name="Rectangle 3"/>
          <p:cNvSpPr>
            <a:spLocks noGrp="1" noChangeArrowheads="1"/>
          </p:cNvSpPr>
          <p:nvPr>
            <p:ph type="body" idx="1"/>
          </p:nvPr>
        </p:nvSpPr>
        <p:spPr>
          <a:xfrm>
            <a:off x="762000" y="1371600"/>
            <a:ext cx="7620000" cy="1066800"/>
          </a:xfrm>
        </p:spPr>
        <p:txBody>
          <a:bodyPr/>
          <a:lstStyle/>
          <a:p>
            <a:r>
              <a:rPr lang="en-US" dirty="0" smtClean="0"/>
              <a:t>Sometimes information can be represented as either an entity or an attribute.</a:t>
            </a:r>
          </a:p>
        </p:txBody>
      </p:sp>
      <p:sp>
        <p:nvSpPr>
          <p:cNvPr id="48132" name="Rectangle 4"/>
          <p:cNvSpPr>
            <a:spLocks noChangeArrowheads="1"/>
          </p:cNvSpPr>
          <p:nvPr/>
        </p:nvSpPr>
        <p:spPr bwMode="auto">
          <a:xfrm>
            <a:off x="1371600" y="3276600"/>
            <a:ext cx="1219200" cy="381000"/>
          </a:xfrm>
          <a:prstGeom prst="rect">
            <a:avLst/>
          </a:prstGeom>
          <a:noFill/>
          <a:ln w="9525">
            <a:solidFill>
              <a:schemeClr val="tx1"/>
            </a:solidFill>
            <a:miter lim="800000"/>
            <a:headEnd/>
            <a:tailEnd/>
          </a:ln>
          <a:effectLst/>
        </p:spPr>
        <p:txBody>
          <a:bodyPr wrap="none" anchor="ctr"/>
          <a:lstStyle/>
          <a:p>
            <a:pPr algn="ctr">
              <a:lnSpc>
                <a:spcPct val="100000"/>
              </a:lnSpc>
              <a:spcBef>
                <a:spcPct val="0"/>
              </a:spcBef>
              <a:buFontTx/>
              <a:buNone/>
              <a:defRPr/>
            </a:pPr>
            <a:r>
              <a:rPr lang="en-US">
                <a:effectLst>
                  <a:outerShdw blurRad="38100" dist="38100" dir="2700000" algn="tl">
                    <a:srgbClr val="C0C0C0"/>
                  </a:outerShdw>
                </a:effectLst>
                <a:latin typeface="Times New Roman" charset="0"/>
              </a:rPr>
              <a:t>Student</a:t>
            </a:r>
          </a:p>
        </p:txBody>
      </p:sp>
      <p:sp>
        <p:nvSpPr>
          <p:cNvPr id="48133" name="Rectangle 5"/>
          <p:cNvSpPr>
            <a:spLocks noChangeArrowheads="1"/>
          </p:cNvSpPr>
          <p:nvPr/>
        </p:nvSpPr>
        <p:spPr bwMode="auto">
          <a:xfrm>
            <a:off x="5715000" y="3276600"/>
            <a:ext cx="1219200" cy="381000"/>
          </a:xfrm>
          <a:prstGeom prst="rect">
            <a:avLst/>
          </a:prstGeom>
          <a:noFill/>
          <a:ln w="9525">
            <a:solidFill>
              <a:schemeClr val="tx1"/>
            </a:solidFill>
            <a:miter lim="800000"/>
            <a:headEnd/>
            <a:tailEnd/>
          </a:ln>
          <a:effectLst/>
        </p:spPr>
        <p:txBody>
          <a:bodyPr wrap="none" anchor="ctr"/>
          <a:lstStyle/>
          <a:p>
            <a:pPr algn="ctr">
              <a:lnSpc>
                <a:spcPct val="100000"/>
              </a:lnSpc>
              <a:spcBef>
                <a:spcPct val="0"/>
              </a:spcBef>
              <a:buFontTx/>
              <a:buNone/>
              <a:defRPr/>
            </a:pPr>
            <a:r>
              <a:rPr lang="en-US">
                <a:effectLst>
                  <a:outerShdw blurRad="38100" dist="38100" dir="2700000" algn="tl">
                    <a:srgbClr val="C0C0C0"/>
                  </a:outerShdw>
                </a:effectLst>
                <a:latin typeface="Times New Roman" charset="0"/>
              </a:rPr>
              <a:t>Semester</a:t>
            </a:r>
          </a:p>
        </p:txBody>
      </p:sp>
      <p:sp>
        <p:nvSpPr>
          <p:cNvPr id="48134" name="Rectangle 6"/>
          <p:cNvSpPr>
            <a:spLocks noChangeArrowheads="1"/>
          </p:cNvSpPr>
          <p:nvPr/>
        </p:nvSpPr>
        <p:spPr bwMode="auto">
          <a:xfrm>
            <a:off x="3505200" y="4191000"/>
            <a:ext cx="1219200" cy="381000"/>
          </a:xfrm>
          <a:prstGeom prst="rect">
            <a:avLst/>
          </a:prstGeom>
          <a:noFill/>
          <a:ln w="9525">
            <a:solidFill>
              <a:schemeClr val="tx1"/>
            </a:solidFill>
            <a:miter lim="800000"/>
            <a:headEnd/>
            <a:tailEnd/>
          </a:ln>
          <a:effectLst/>
        </p:spPr>
        <p:txBody>
          <a:bodyPr wrap="none" anchor="ctr"/>
          <a:lstStyle/>
          <a:p>
            <a:pPr algn="ctr">
              <a:lnSpc>
                <a:spcPct val="100000"/>
              </a:lnSpc>
              <a:spcBef>
                <a:spcPct val="0"/>
              </a:spcBef>
              <a:buFontTx/>
              <a:buNone/>
              <a:defRPr/>
            </a:pPr>
            <a:r>
              <a:rPr lang="en-US">
                <a:effectLst>
                  <a:outerShdw blurRad="38100" dist="38100" dir="2700000" algn="tl">
                    <a:srgbClr val="C0C0C0"/>
                  </a:outerShdw>
                </a:effectLst>
                <a:latin typeface="Times New Roman" charset="0"/>
              </a:rPr>
              <a:t>Course</a:t>
            </a:r>
          </a:p>
        </p:txBody>
      </p:sp>
      <p:sp>
        <p:nvSpPr>
          <p:cNvPr id="48137" name="AutoShape 9"/>
          <p:cNvSpPr>
            <a:spLocks noChangeArrowheads="1"/>
          </p:cNvSpPr>
          <p:nvPr/>
        </p:nvSpPr>
        <p:spPr bwMode="auto">
          <a:xfrm>
            <a:off x="3200400" y="3048000"/>
            <a:ext cx="1828800" cy="909638"/>
          </a:xfrm>
          <a:prstGeom prst="diamond">
            <a:avLst/>
          </a:prstGeom>
          <a:noFill/>
          <a:ln w="9525">
            <a:solidFill>
              <a:schemeClr val="tx1"/>
            </a:solidFill>
            <a:miter lim="800000"/>
            <a:headEnd/>
            <a:tailEnd/>
          </a:ln>
          <a:effectLst/>
        </p:spPr>
        <p:txBody>
          <a:bodyPr wrap="none" anchor="ctr"/>
          <a:lstStyle/>
          <a:p>
            <a:pPr algn="ctr">
              <a:lnSpc>
                <a:spcPct val="100000"/>
              </a:lnSpc>
              <a:spcBef>
                <a:spcPct val="0"/>
              </a:spcBef>
              <a:buFontTx/>
              <a:buNone/>
              <a:defRPr/>
            </a:pPr>
            <a:r>
              <a:rPr lang="en-US">
                <a:effectLst>
                  <a:outerShdw blurRad="38100" dist="38100" dir="2700000" algn="tl">
                    <a:srgbClr val="C0C0C0"/>
                  </a:outerShdw>
                </a:effectLst>
                <a:latin typeface="Times New Roman" charset="0"/>
              </a:rPr>
              <a:t>Transcript</a:t>
            </a:r>
          </a:p>
        </p:txBody>
      </p:sp>
      <p:sp>
        <p:nvSpPr>
          <p:cNvPr id="41993" name="Oval 21"/>
          <p:cNvSpPr>
            <a:spLocks noChangeArrowheads="1"/>
          </p:cNvSpPr>
          <p:nvPr/>
        </p:nvSpPr>
        <p:spPr bwMode="auto">
          <a:xfrm>
            <a:off x="4800600" y="3810000"/>
            <a:ext cx="1143000" cy="533400"/>
          </a:xfrm>
          <a:prstGeom prst="ellipse">
            <a:avLst/>
          </a:prstGeom>
          <a:noFill/>
          <a:ln w="9525">
            <a:solidFill>
              <a:schemeClr val="tx1"/>
            </a:solidFill>
            <a:round/>
            <a:headEnd/>
            <a:tailEnd/>
          </a:ln>
        </p:spPr>
        <p:txBody>
          <a:bodyPr wrap="none" anchor="ctr"/>
          <a:lstStyle/>
          <a:p>
            <a:pPr algn="ctr">
              <a:lnSpc>
                <a:spcPct val="100000"/>
              </a:lnSpc>
              <a:spcBef>
                <a:spcPct val="0"/>
              </a:spcBef>
              <a:buFontTx/>
              <a:buNone/>
            </a:pPr>
            <a:r>
              <a:rPr lang="en-US" i="1"/>
              <a:t>Grade</a:t>
            </a:r>
          </a:p>
        </p:txBody>
      </p:sp>
      <p:sp>
        <p:nvSpPr>
          <p:cNvPr id="41994" name="Line 30"/>
          <p:cNvSpPr>
            <a:spLocks noChangeShapeType="1"/>
          </p:cNvSpPr>
          <p:nvPr/>
        </p:nvSpPr>
        <p:spPr bwMode="auto">
          <a:xfrm flipH="1">
            <a:off x="2590800" y="3505200"/>
            <a:ext cx="609600" cy="0"/>
          </a:xfrm>
          <a:prstGeom prst="line">
            <a:avLst/>
          </a:prstGeom>
          <a:noFill/>
          <a:ln w="9525">
            <a:solidFill>
              <a:schemeClr val="tx1"/>
            </a:solidFill>
            <a:round/>
            <a:headEnd/>
            <a:tailEnd/>
          </a:ln>
        </p:spPr>
        <p:txBody>
          <a:bodyPr wrap="none" anchor="ctr"/>
          <a:lstStyle/>
          <a:p>
            <a:endParaRPr lang="en-US"/>
          </a:p>
        </p:txBody>
      </p:sp>
      <p:sp>
        <p:nvSpPr>
          <p:cNvPr id="41995" name="Line 31"/>
          <p:cNvSpPr>
            <a:spLocks noChangeShapeType="1"/>
          </p:cNvSpPr>
          <p:nvPr/>
        </p:nvSpPr>
        <p:spPr bwMode="auto">
          <a:xfrm>
            <a:off x="5029200" y="3505200"/>
            <a:ext cx="685800" cy="0"/>
          </a:xfrm>
          <a:prstGeom prst="line">
            <a:avLst/>
          </a:prstGeom>
          <a:noFill/>
          <a:ln w="9525">
            <a:solidFill>
              <a:schemeClr val="tx1"/>
            </a:solidFill>
            <a:round/>
            <a:headEnd/>
            <a:tailEnd/>
          </a:ln>
        </p:spPr>
        <p:txBody>
          <a:bodyPr wrap="none" anchor="ctr"/>
          <a:lstStyle/>
          <a:p>
            <a:endParaRPr lang="en-US"/>
          </a:p>
        </p:txBody>
      </p:sp>
      <p:sp>
        <p:nvSpPr>
          <p:cNvPr id="41996" name="Line 32"/>
          <p:cNvSpPr>
            <a:spLocks noChangeShapeType="1"/>
          </p:cNvSpPr>
          <p:nvPr/>
        </p:nvSpPr>
        <p:spPr bwMode="auto">
          <a:xfrm>
            <a:off x="4114800" y="3962400"/>
            <a:ext cx="0" cy="228600"/>
          </a:xfrm>
          <a:prstGeom prst="line">
            <a:avLst/>
          </a:prstGeom>
          <a:noFill/>
          <a:ln w="9525">
            <a:solidFill>
              <a:schemeClr val="tx1"/>
            </a:solidFill>
            <a:round/>
            <a:headEnd/>
            <a:tailEnd/>
          </a:ln>
        </p:spPr>
        <p:txBody>
          <a:bodyPr wrap="none" anchor="ctr"/>
          <a:lstStyle/>
          <a:p>
            <a:endParaRPr lang="en-US"/>
          </a:p>
        </p:txBody>
      </p:sp>
      <p:sp>
        <p:nvSpPr>
          <p:cNvPr id="48135" name="Rectangle 7"/>
          <p:cNvSpPr>
            <a:spLocks noChangeArrowheads="1"/>
          </p:cNvSpPr>
          <p:nvPr/>
        </p:nvSpPr>
        <p:spPr bwMode="auto">
          <a:xfrm>
            <a:off x="1371600" y="5340350"/>
            <a:ext cx="1114425" cy="312738"/>
          </a:xfrm>
          <a:prstGeom prst="rect">
            <a:avLst/>
          </a:prstGeom>
          <a:noFill/>
          <a:ln w="9525">
            <a:solidFill>
              <a:schemeClr val="tx1"/>
            </a:solidFill>
            <a:miter lim="800000"/>
            <a:headEnd/>
            <a:tailEnd/>
          </a:ln>
          <a:effectLst/>
        </p:spPr>
        <p:txBody>
          <a:bodyPr wrap="none" anchor="ctr"/>
          <a:lstStyle/>
          <a:p>
            <a:pPr algn="ctr">
              <a:lnSpc>
                <a:spcPct val="100000"/>
              </a:lnSpc>
              <a:spcBef>
                <a:spcPct val="0"/>
              </a:spcBef>
              <a:buFontTx/>
              <a:buNone/>
              <a:defRPr/>
            </a:pPr>
            <a:r>
              <a:rPr lang="en-US" sz="2000">
                <a:effectLst>
                  <a:outerShdw blurRad="38100" dist="38100" dir="2700000" algn="tl">
                    <a:srgbClr val="C0C0C0"/>
                  </a:outerShdw>
                </a:effectLst>
                <a:latin typeface="Times New Roman" charset="0"/>
              </a:rPr>
              <a:t>Student</a:t>
            </a:r>
          </a:p>
        </p:txBody>
      </p:sp>
      <p:sp>
        <p:nvSpPr>
          <p:cNvPr id="48136" name="Rectangle 8"/>
          <p:cNvSpPr>
            <a:spLocks noChangeArrowheads="1"/>
          </p:cNvSpPr>
          <p:nvPr/>
        </p:nvSpPr>
        <p:spPr bwMode="auto">
          <a:xfrm>
            <a:off x="3392488" y="6089650"/>
            <a:ext cx="1114425" cy="311150"/>
          </a:xfrm>
          <a:prstGeom prst="rect">
            <a:avLst/>
          </a:prstGeom>
          <a:noFill/>
          <a:ln w="9525">
            <a:solidFill>
              <a:schemeClr val="tx1"/>
            </a:solidFill>
            <a:miter lim="800000"/>
            <a:headEnd/>
            <a:tailEnd/>
          </a:ln>
          <a:effectLst/>
        </p:spPr>
        <p:txBody>
          <a:bodyPr wrap="none" anchor="ctr"/>
          <a:lstStyle/>
          <a:p>
            <a:pPr algn="ctr">
              <a:lnSpc>
                <a:spcPct val="100000"/>
              </a:lnSpc>
              <a:spcBef>
                <a:spcPct val="0"/>
              </a:spcBef>
              <a:buFontTx/>
              <a:buNone/>
              <a:defRPr/>
            </a:pPr>
            <a:r>
              <a:rPr lang="en-US" sz="2000">
                <a:effectLst>
                  <a:outerShdw blurRad="38100" dist="38100" dir="2700000" algn="tl">
                    <a:srgbClr val="C0C0C0"/>
                  </a:outerShdw>
                </a:effectLst>
                <a:latin typeface="Times New Roman" charset="0"/>
              </a:rPr>
              <a:t>Course</a:t>
            </a:r>
          </a:p>
        </p:txBody>
      </p:sp>
      <p:sp>
        <p:nvSpPr>
          <p:cNvPr id="48138" name="AutoShape 10"/>
          <p:cNvSpPr>
            <a:spLocks noChangeArrowheads="1"/>
          </p:cNvSpPr>
          <p:nvPr/>
        </p:nvSpPr>
        <p:spPr bwMode="auto">
          <a:xfrm>
            <a:off x="3113088" y="5154613"/>
            <a:ext cx="1671637" cy="742950"/>
          </a:xfrm>
          <a:prstGeom prst="diamond">
            <a:avLst/>
          </a:prstGeom>
          <a:noFill/>
          <a:ln w="9525">
            <a:solidFill>
              <a:schemeClr val="tx1"/>
            </a:solidFill>
            <a:miter lim="800000"/>
            <a:headEnd/>
            <a:tailEnd/>
          </a:ln>
          <a:effectLst/>
        </p:spPr>
        <p:txBody>
          <a:bodyPr wrap="none" anchor="ctr"/>
          <a:lstStyle/>
          <a:p>
            <a:pPr algn="ctr">
              <a:lnSpc>
                <a:spcPct val="100000"/>
              </a:lnSpc>
              <a:spcBef>
                <a:spcPct val="0"/>
              </a:spcBef>
              <a:buFontTx/>
              <a:buNone/>
              <a:defRPr/>
            </a:pPr>
            <a:r>
              <a:rPr lang="en-US" sz="2000">
                <a:effectLst>
                  <a:outerShdw blurRad="38100" dist="38100" dir="2700000" algn="tl">
                    <a:srgbClr val="C0C0C0"/>
                  </a:outerShdw>
                </a:effectLst>
                <a:latin typeface="Times New Roman" charset="0"/>
              </a:rPr>
              <a:t>Transcript</a:t>
            </a:r>
          </a:p>
        </p:txBody>
      </p:sp>
      <p:sp>
        <p:nvSpPr>
          <p:cNvPr id="42000" name="Oval 25"/>
          <p:cNvSpPr>
            <a:spLocks noChangeArrowheads="1"/>
          </p:cNvSpPr>
          <p:nvPr/>
        </p:nvSpPr>
        <p:spPr bwMode="auto">
          <a:xfrm>
            <a:off x="4784725" y="5653088"/>
            <a:ext cx="1046163" cy="436562"/>
          </a:xfrm>
          <a:prstGeom prst="ellipse">
            <a:avLst/>
          </a:prstGeom>
          <a:noFill/>
          <a:ln w="9525">
            <a:solidFill>
              <a:schemeClr val="tx1"/>
            </a:solidFill>
            <a:round/>
            <a:headEnd/>
            <a:tailEnd/>
          </a:ln>
        </p:spPr>
        <p:txBody>
          <a:bodyPr wrap="none" anchor="ctr"/>
          <a:lstStyle/>
          <a:p>
            <a:pPr algn="ctr">
              <a:lnSpc>
                <a:spcPct val="100000"/>
              </a:lnSpc>
              <a:spcBef>
                <a:spcPct val="0"/>
              </a:spcBef>
              <a:buFontTx/>
              <a:buNone/>
            </a:pPr>
            <a:r>
              <a:rPr lang="en-US" sz="2000" i="1"/>
              <a:t>Grade</a:t>
            </a:r>
          </a:p>
        </p:txBody>
      </p:sp>
      <p:sp>
        <p:nvSpPr>
          <p:cNvPr id="42001" name="Oval 27"/>
          <p:cNvSpPr>
            <a:spLocks noChangeArrowheads="1"/>
          </p:cNvSpPr>
          <p:nvPr/>
        </p:nvSpPr>
        <p:spPr bwMode="auto">
          <a:xfrm>
            <a:off x="4724400" y="4876800"/>
            <a:ext cx="1393825" cy="498475"/>
          </a:xfrm>
          <a:prstGeom prst="ellipse">
            <a:avLst/>
          </a:prstGeom>
          <a:noFill/>
          <a:ln w="9525">
            <a:solidFill>
              <a:schemeClr val="tx1"/>
            </a:solidFill>
            <a:round/>
            <a:headEnd/>
            <a:tailEnd/>
          </a:ln>
        </p:spPr>
        <p:txBody>
          <a:bodyPr wrap="none" anchor="ctr"/>
          <a:lstStyle/>
          <a:p>
            <a:pPr algn="ctr">
              <a:lnSpc>
                <a:spcPct val="100000"/>
              </a:lnSpc>
              <a:spcBef>
                <a:spcPct val="0"/>
              </a:spcBef>
              <a:buFontTx/>
              <a:buNone/>
            </a:pPr>
            <a:r>
              <a:rPr lang="en-US" sz="2000" i="1"/>
              <a:t>Semester</a:t>
            </a:r>
          </a:p>
        </p:txBody>
      </p:sp>
      <p:sp>
        <p:nvSpPr>
          <p:cNvPr id="42002" name="Line 33"/>
          <p:cNvSpPr>
            <a:spLocks noChangeShapeType="1"/>
          </p:cNvSpPr>
          <p:nvPr/>
        </p:nvSpPr>
        <p:spPr bwMode="auto">
          <a:xfrm>
            <a:off x="3949700" y="5902325"/>
            <a:ext cx="0" cy="187325"/>
          </a:xfrm>
          <a:prstGeom prst="line">
            <a:avLst/>
          </a:prstGeom>
          <a:noFill/>
          <a:ln w="9525">
            <a:solidFill>
              <a:schemeClr val="tx1"/>
            </a:solidFill>
            <a:round/>
            <a:headEnd/>
            <a:tailEnd/>
          </a:ln>
        </p:spPr>
        <p:txBody>
          <a:bodyPr wrap="none" anchor="ctr"/>
          <a:lstStyle/>
          <a:p>
            <a:endParaRPr lang="en-US"/>
          </a:p>
        </p:txBody>
      </p:sp>
      <p:sp>
        <p:nvSpPr>
          <p:cNvPr id="42003" name="Line 34"/>
          <p:cNvSpPr>
            <a:spLocks noChangeShapeType="1"/>
          </p:cNvSpPr>
          <p:nvPr/>
        </p:nvSpPr>
        <p:spPr bwMode="auto">
          <a:xfrm flipH="1">
            <a:off x="2486025" y="5527675"/>
            <a:ext cx="627063" cy="0"/>
          </a:xfrm>
          <a:prstGeom prst="line">
            <a:avLst/>
          </a:prstGeom>
          <a:noFill/>
          <a:ln w="9525">
            <a:solidFill>
              <a:schemeClr val="tx1"/>
            </a:solidFill>
            <a:round/>
            <a:headEnd/>
            <a:tailEnd/>
          </a:ln>
        </p:spPr>
        <p:txBody>
          <a:bodyPr wrap="none" anchor="ctr"/>
          <a:lstStyle/>
          <a:p>
            <a:endParaRPr lang="en-US"/>
          </a:p>
        </p:txBody>
      </p:sp>
      <p:sp>
        <p:nvSpPr>
          <p:cNvPr id="42004" name="Line 35"/>
          <p:cNvSpPr>
            <a:spLocks noChangeShapeType="1"/>
          </p:cNvSpPr>
          <p:nvPr/>
        </p:nvSpPr>
        <p:spPr bwMode="auto">
          <a:xfrm flipH="1" flipV="1">
            <a:off x="4648200" y="3657600"/>
            <a:ext cx="228600" cy="228600"/>
          </a:xfrm>
          <a:prstGeom prst="line">
            <a:avLst/>
          </a:prstGeom>
          <a:noFill/>
          <a:ln w="9525">
            <a:solidFill>
              <a:schemeClr val="tx1"/>
            </a:solidFill>
            <a:round/>
            <a:headEnd/>
            <a:tailEnd/>
          </a:ln>
        </p:spPr>
        <p:txBody>
          <a:bodyPr wrap="none" anchor="ctr"/>
          <a:lstStyle/>
          <a:p>
            <a:endParaRPr lang="en-US"/>
          </a:p>
        </p:txBody>
      </p:sp>
      <p:sp>
        <p:nvSpPr>
          <p:cNvPr id="42005" name="Line 36"/>
          <p:cNvSpPr>
            <a:spLocks noChangeShapeType="1"/>
          </p:cNvSpPr>
          <p:nvPr/>
        </p:nvSpPr>
        <p:spPr bwMode="auto">
          <a:xfrm flipH="1">
            <a:off x="4343400" y="5181600"/>
            <a:ext cx="381000" cy="152400"/>
          </a:xfrm>
          <a:prstGeom prst="line">
            <a:avLst/>
          </a:prstGeom>
          <a:noFill/>
          <a:ln w="9525">
            <a:solidFill>
              <a:schemeClr val="tx1"/>
            </a:solidFill>
            <a:round/>
            <a:headEnd/>
            <a:tailEnd/>
          </a:ln>
        </p:spPr>
        <p:txBody>
          <a:bodyPr wrap="none" anchor="ctr"/>
          <a:lstStyle/>
          <a:p>
            <a:endParaRPr lang="en-US"/>
          </a:p>
        </p:txBody>
      </p:sp>
      <p:sp>
        <p:nvSpPr>
          <p:cNvPr id="42006" name="Line 37"/>
          <p:cNvSpPr>
            <a:spLocks noChangeShapeType="1"/>
          </p:cNvSpPr>
          <p:nvPr/>
        </p:nvSpPr>
        <p:spPr bwMode="auto">
          <a:xfrm flipH="1" flipV="1">
            <a:off x="4495800" y="5638800"/>
            <a:ext cx="304800" cy="228600"/>
          </a:xfrm>
          <a:prstGeom prst="line">
            <a:avLst/>
          </a:prstGeom>
          <a:noFill/>
          <a:ln w="9525">
            <a:solidFill>
              <a:schemeClr val="tx1"/>
            </a:solidFill>
            <a:round/>
            <a:headEnd/>
            <a:tailEnd/>
          </a:ln>
        </p:spPr>
        <p:txBody>
          <a:bodyPr wrap="none" anchor="ctr"/>
          <a:lstStyle/>
          <a:p>
            <a:endParaRPr lang="en-US"/>
          </a:p>
        </p:txBody>
      </p:sp>
      <p:sp>
        <p:nvSpPr>
          <p:cNvPr id="42007" name="Text Box 53"/>
          <p:cNvSpPr txBox="1">
            <a:spLocks noChangeArrowheads="1"/>
          </p:cNvSpPr>
          <p:nvPr/>
        </p:nvSpPr>
        <p:spPr bwMode="auto">
          <a:xfrm>
            <a:off x="7239000" y="2233613"/>
            <a:ext cx="184150" cy="366712"/>
          </a:xfrm>
          <a:prstGeom prst="rect">
            <a:avLst/>
          </a:prstGeom>
          <a:noFill/>
          <a:ln w="9525">
            <a:noFill/>
            <a:miter lim="800000"/>
            <a:headEnd/>
            <a:tailEnd/>
          </a:ln>
        </p:spPr>
        <p:txBody>
          <a:bodyPr wrap="none">
            <a:spAutoFit/>
          </a:bodyPr>
          <a:lstStyle/>
          <a:p>
            <a:pPr>
              <a:lnSpc>
                <a:spcPct val="100000"/>
              </a:lnSpc>
              <a:spcBef>
                <a:spcPct val="0"/>
              </a:spcBef>
              <a:buFontTx/>
              <a:buNone/>
            </a:pPr>
            <a:endParaRPr lang="en-US" sz="1800" i="1"/>
          </a:p>
        </p:txBody>
      </p:sp>
      <p:sp>
        <p:nvSpPr>
          <p:cNvPr id="48183" name="AutoShape 55"/>
          <p:cNvSpPr>
            <a:spLocks noChangeArrowheads="1"/>
          </p:cNvSpPr>
          <p:nvPr/>
        </p:nvSpPr>
        <p:spPr bwMode="auto">
          <a:xfrm>
            <a:off x="6629400" y="4800600"/>
            <a:ext cx="2362200" cy="855663"/>
          </a:xfrm>
          <a:prstGeom prst="wedgeRoundRectCallout">
            <a:avLst>
              <a:gd name="adj1" fmla="val -63644"/>
              <a:gd name="adj2" fmla="val -171894"/>
              <a:gd name="adj3" fmla="val 16667"/>
            </a:avLst>
          </a:prstGeom>
          <a:noFill/>
          <a:ln w="9525">
            <a:solidFill>
              <a:schemeClr val="tx1"/>
            </a:solidFill>
            <a:prstDash val="dash"/>
            <a:miter lim="800000"/>
            <a:headEnd/>
            <a:tailEnd/>
          </a:ln>
          <a:effectLst/>
        </p:spPr>
        <p:txBody>
          <a:bodyPr/>
          <a:lstStyle/>
          <a:p>
            <a:pPr>
              <a:lnSpc>
                <a:spcPct val="100000"/>
              </a:lnSpc>
              <a:spcBef>
                <a:spcPct val="0"/>
              </a:spcBef>
              <a:buFontTx/>
              <a:buNone/>
              <a:defRPr/>
            </a:pPr>
            <a:r>
              <a:rPr lang="en-US" sz="1600" i="1">
                <a:latin typeface="Times New Roman" charset="0"/>
              </a:rPr>
              <a:t>Appropriate if  </a:t>
            </a:r>
            <a:r>
              <a:rPr lang="en-US" sz="1600">
                <a:effectLst>
                  <a:outerShdw blurRad="38100" dist="38100" dir="2700000" algn="tl">
                    <a:srgbClr val="C0C0C0"/>
                  </a:outerShdw>
                </a:effectLst>
                <a:latin typeface="Times New Roman" charset="0"/>
              </a:rPr>
              <a:t>Semester </a:t>
            </a:r>
            <a:r>
              <a:rPr lang="en-US" sz="1600" i="1">
                <a:latin typeface="Times New Roman" charset="0"/>
              </a:rPr>
              <a:t> has attributes</a:t>
            </a:r>
          </a:p>
          <a:p>
            <a:pPr>
              <a:lnSpc>
                <a:spcPct val="100000"/>
              </a:lnSpc>
              <a:spcBef>
                <a:spcPct val="0"/>
              </a:spcBef>
              <a:buFontTx/>
              <a:buNone/>
              <a:defRPr/>
            </a:pPr>
            <a:r>
              <a:rPr lang="en-US" sz="1400" i="1">
                <a:latin typeface="Times New Roman" charset="0"/>
              </a:rPr>
              <a:t>(next slide)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2"/>
          </p:nvPr>
        </p:nvSpPr>
        <p:spPr>
          <a:noFill/>
        </p:spPr>
        <p:txBody>
          <a:bodyPr/>
          <a:lstStyle/>
          <a:p>
            <a:fld id="{8AC2BB31-A4E3-4D83-B9D7-DE095297FE15}" type="slidenum">
              <a:rPr lang="en-US" smtClean="0">
                <a:latin typeface="Times New Roman" pitchFamily="18" charset="0"/>
              </a:rPr>
              <a:pPr/>
              <a:t>45</a:t>
            </a:fld>
            <a:endParaRPr lang="en-US" smtClean="0">
              <a:latin typeface="Times New Roman" pitchFamily="18" charset="0"/>
            </a:endParaRPr>
          </a:p>
        </p:txBody>
      </p:sp>
      <p:pic>
        <p:nvPicPr>
          <p:cNvPr id="43011" name="Picture 7"/>
          <p:cNvPicPr>
            <a:picLocks noChangeAspect="1" noChangeArrowheads="1"/>
          </p:cNvPicPr>
          <p:nvPr/>
        </p:nvPicPr>
        <p:blipFill>
          <a:blip r:embed="rId3" cstate="print"/>
          <a:srcRect/>
          <a:stretch>
            <a:fillRect/>
          </a:stretch>
        </p:blipFill>
        <p:spPr bwMode="auto">
          <a:xfrm>
            <a:off x="411163" y="1481138"/>
            <a:ext cx="8305800" cy="4171950"/>
          </a:xfrm>
          <a:prstGeom prst="rect">
            <a:avLst/>
          </a:prstGeom>
          <a:noFill/>
          <a:ln w="9525">
            <a:noFill/>
            <a:miter lim="800000"/>
            <a:headEnd/>
            <a:tailEnd/>
          </a:ln>
        </p:spPr>
      </p:pic>
      <p:sp>
        <p:nvSpPr>
          <p:cNvPr id="43012" name="Rectangle 2"/>
          <p:cNvSpPr>
            <a:spLocks noGrp="1" noChangeArrowheads="1"/>
          </p:cNvSpPr>
          <p:nvPr>
            <p:ph type="title"/>
          </p:nvPr>
        </p:nvSpPr>
        <p:spPr>
          <a:xfrm>
            <a:off x="685800" y="260350"/>
            <a:ext cx="7772400" cy="665163"/>
          </a:xfrm>
        </p:spPr>
        <p:txBody>
          <a:bodyPr/>
          <a:lstStyle/>
          <a:p>
            <a:r>
              <a:rPr lang="en-US" smtClean="0"/>
              <a:t>Entity or Relationship?</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p:spPr>
        <p:txBody>
          <a:bodyPr/>
          <a:lstStyle/>
          <a:p>
            <a:fld id="{49DED13F-F39A-489E-A990-A71D6FEF3356}" type="slidenum">
              <a:rPr lang="en-US" smtClean="0">
                <a:latin typeface="Times New Roman" pitchFamily="18" charset="0"/>
              </a:rPr>
              <a:pPr/>
              <a:t>46</a:t>
            </a:fld>
            <a:endParaRPr lang="en-US" smtClean="0">
              <a:latin typeface="Times New Roman" pitchFamily="18" charset="0"/>
            </a:endParaRPr>
          </a:p>
        </p:txBody>
      </p:sp>
      <p:sp>
        <p:nvSpPr>
          <p:cNvPr id="44035" name="Rectangle 2"/>
          <p:cNvSpPr>
            <a:spLocks noGrp="1" noChangeArrowheads="1"/>
          </p:cNvSpPr>
          <p:nvPr>
            <p:ph type="title"/>
          </p:nvPr>
        </p:nvSpPr>
        <p:spPr>
          <a:xfrm>
            <a:off x="685800" y="304800"/>
            <a:ext cx="7772400" cy="533400"/>
          </a:xfrm>
        </p:spPr>
        <p:txBody>
          <a:bodyPr/>
          <a:lstStyle/>
          <a:p>
            <a:r>
              <a:rPr lang="en-US" sz="4000" smtClean="0"/>
              <a:t>(Non-) Equivalence of Diagrams</a:t>
            </a:r>
          </a:p>
        </p:txBody>
      </p:sp>
      <p:sp>
        <p:nvSpPr>
          <p:cNvPr id="44036" name="Rectangle 4"/>
          <p:cNvSpPr>
            <a:spLocks noGrp="1" noChangeArrowheads="1"/>
          </p:cNvSpPr>
          <p:nvPr>
            <p:ph type="body" idx="1"/>
          </p:nvPr>
        </p:nvSpPr>
        <p:spPr>
          <a:xfrm>
            <a:off x="685800" y="1143000"/>
            <a:ext cx="7772400" cy="685800"/>
          </a:xfrm>
        </p:spPr>
        <p:txBody>
          <a:bodyPr/>
          <a:lstStyle/>
          <a:p>
            <a:pPr>
              <a:lnSpc>
                <a:spcPct val="90000"/>
              </a:lnSpc>
            </a:pPr>
            <a:r>
              <a:rPr lang="en-US" sz="2400" smtClean="0"/>
              <a:t>Transformations between binary and ternary relationships</a:t>
            </a:r>
            <a:r>
              <a:rPr lang="en-US" sz="2800" smtClean="0"/>
              <a:t>.</a:t>
            </a:r>
          </a:p>
        </p:txBody>
      </p:sp>
      <p:sp>
        <p:nvSpPr>
          <p:cNvPr id="44037" name="Rectangle 9"/>
          <p:cNvSpPr>
            <a:spLocks noChangeArrowheads="1"/>
          </p:cNvSpPr>
          <p:nvPr/>
        </p:nvSpPr>
        <p:spPr bwMode="auto">
          <a:xfrm rot="2708447">
            <a:off x="4207668" y="2231232"/>
            <a:ext cx="728663" cy="717550"/>
          </a:xfrm>
          <a:prstGeom prst="rect">
            <a:avLst/>
          </a:prstGeom>
          <a:noFill/>
          <a:ln w="9525">
            <a:solidFill>
              <a:schemeClr val="tx1"/>
            </a:solidFill>
            <a:miter lim="800000"/>
            <a:headEnd/>
            <a:tailEnd/>
          </a:ln>
        </p:spPr>
        <p:txBody>
          <a:bodyPr rot="10800000" vert="eaVert" wrap="none" anchor="ctr"/>
          <a:lstStyle/>
          <a:p>
            <a:pPr algn="ctr">
              <a:buFontTx/>
              <a:buNone/>
            </a:pPr>
            <a:endParaRPr lang="en-US" sz="2000"/>
          </a:p>
        </p:txBody>
      </p:sp>
      <p:sp>
        <p:nvSpPr>
          <p:cNvPr id="50186" name="Text Box 10"/>
          <p:cNvSpPr txBox="1">
            <a:spLocks noChangeArrowheads="1"/>
          </p:cNvSpPr>
          <p:nvPr/>
        </p:nvSpPr>
        <p:spPr bwMode="auto">
          <a:xfrm>
            <a:off x="4246563" y="2406650"/>
            <a:ext cx="649287" cy="366713"/>
          </a:xfrm>
          <a:prstGeom prst="rect">
            <a:avLst/>
          </a:prstGeom>
          <a:noFill/>
          <a:ln w="9525">
            <a:noFill/>
            <a:miter lim="800000"/>
            <a:headEnd/>
            <a:tailEnd/>
          </a:ln>
          <a:effectLst/>
        </p:spPr>
        <p:txBody>
          <a:bodyPr wrap="none">
            <a:spAutoFit/>
          </a:bodyPr>
          <a:lstStyle/>
          <a:p>
            <a:pPr>
              <a:buFontTx/>
              <a:buNone/>
              <a:defRPr/>
            </a:pPr>
            <a:r>
              <a:rPr lang="en-US" sz="2000">
                <a:effectLst>
                  <a:outerShdw blurRad="38100" dist="38100" dir="2700000" algn="tl">
                    <a:srgbClr val="C0C0C0"/>
                  </a:outerShdw>
                </a:effectLst>
                <a:latin typeface="Times New Roman" charset="0"/>
              </a:rPr>
              <a:t>Sold</a:t>
            </a:r>
          </a:p>
        </p:txBody>
      </p:sp>
      <p:sp>
        <p:nvSpPr>
          <p:cNvPr id="50187" name="Rectangle 11"/>
          <p:cNvSpPr>
            <a:spLocks noChangeArrowheads="1"/>
          </p:cNvSpPr>
          <p:nvPr/>
        </p:nvSpPr>
        <p:spPr bwMode="auto">
          <a:xfrm>
            <a:off x="1538288" y="2359025"/>
            <a:ext cx="1103312" cy="463550"/>
          </a:xfrm>
          <a:prstGeom prst="rect">
            <a:avLst/>
          </a:prstGeom>
          <a:noFill/>
          <a:ln w="9525">
            <a:solidFill>
              <a:schemeClr val="tx1"/>
            </a:solidFill>
            <a:miter lim="800000"/>
            <a:headEnd/>
            <a:tailEnd/>
          </a:ln>
          <a:effectLst/>
        </p:spPr>
        <p:txBody>
          <a:bodyPr wrap="none" anchor="ctr"/>
          <a:lstStyle/>
          <a:p>
            <a:pPr algn="ctr">
              <a:buFontTx/>
              <a:buNone/>
              <a:defRPr/>
            </a:pPr>
            <a:r>
              <a:rPr lang="en-US" sz="2000">
                <a:effectLst>
                  <a:outerShdw blurRad="38100" dist="38100" dir="2700000" algn="tl">
                    <a:srgbClr val="C0C0C0"/>
                  </a:outerShdw>
                </a:effectLst>
                <a:latin typeface="Times New Roman" charset="0"/>
              </a:rPr>
              <a:t>Project</a:t>
            </a:r>
          </a:p>
        </p:txBody>
      </p:sp>
      <p:sp>
        <p:nvSpPr>
          <p:cNvPr id="50188" name="Rectangle 12"/>
          <p:cNvSpPr>
            <a:spLocks noChangeArrowheads="1"/>
          </p:cNvSpPr>
          <p:nvPr/>
        </p:nvSpPr>
        <p:spPr bwMode="auto">
          <a:xfrm>
            <a:off x="6488113" y="1844675"/>
            <a:ext cx="1103312" cy="463550"/>
          </a:xfrm>
          <a:prstGeom prst="rect">
            <a:avLst/>
          </a:prstGeom>
          <a:noFill/>
          <a:ln w="9525">
            <a:solidFill>
              <a:schemeClr val="tx1"/>
            </a:solidFill>
            <a:miter lim="800000"/>
            <a:headEnd/>
            <a:tailEnd/>
          </a:ln>
          <a:effectLst/>
        </p:spPr>
        <p:txBody>
          <a:bodyPr wrap="none" anchor="ctr"/>
          <a:lstStyle/>
          <a:p>
            <a:pPr algn="ctr">
              <a:buFontTx/>
              <a:buNone/>
              <a:defRPr/>
            </a:pPr>
            <a:r>
              <a:rPr lang="en-US" sz="2000">
                <a:effectLst>
                  <a:outerShdw blurRad="38100" dist="38100" dir="2700000" algn="tl">
                    <a:srgbClr val="C0C0C0"/>
                  </a:outerShdw>
                </a:effectLst>
                <a:latin typeface="Times New Roman" charset="0"/>
              </a:rPr>
              <a:t>Part</a:t>
            </a:r>
          </a:p>
        </p:txBody>
      </p:sp>
      <p:sp>
        <p:nvSpPr>
          <p:cNvPr id="50189" name="Rectangle 13"/>
          <p:cNvSpPr>
            <a:spLocks noChangeArrowheads="1"/>
          </p:cNvSpPr>
          <p:nvPr/>
        </p:nvSpPr>
        <p:spPr bwMode="auto">
          <a:xfrm>
            <a:off x="6503988" y="2917825"/>
            <a:ext cx="1103312" cy="463550"/>
          </a:xfrm>
          <a:prstGeom prst="rect">
            <a:avLst/>
          </a:prstGeom>
          <a:noFill/>
          <a:ln w="9525">
            <a:solidFill>
              <a:schemeClr val="tx1"/>
            </a:solidFill>
            <a:miter lim="800000"/>
            <a:headEnd/>
            <a:tailEnd/>
          </a:ln>
          <a:effectLst/>
        </p:spPr>
        <p:txBody>
          <a:bodyPr wrap="none" anchor="ctr"/>
          <a:lstStyle/>
          <a:p>
            <a:pPr algn="ctr">
              <a:buFontTx/>
              <a:buNone/>
              <a:defRPr/>
            </a:pPr>
            <a:r>
              <a:rPr lang="en-US" sz="2000">
                <a:effectLst>
                  <a:outerShdw blurRad="38100" dist="38100" dir="2700000" algn="tl">
                    <a:srgbClr val="C0C0C0"/>
                  </a:outerShdw>
                </a:effectLst>
                <a:latin typeface="Times New Roman" charset="0"/>
              </a:rPr>
              <a:t>Supplier</a:t>
            </a:r>
          </a:p>
        </p:txBody>
      </p:sp>
      <p:sp>
        <p:nvSpPr>
          <p:cNvPr id="44042" name="Line 16"/>
          <p:cNvSpPr>
            <a:spLocks noChangeShapeType="1"/>
          </p:cNvSpPr>
          <p:nvPr/>
        </p:nvSpPr>
        <p:spPr bwMode="auto">
          <a:xfrm>
            <a:off x="2641600" y="2590800"/>
            <a:ext cx="1422400" cy="0"/>
          </a:xfrm>
          <a:prstGeom prst="line">
            <a:avLst/>
          </a:prstGeom>
          <a:noFill/>
          <a:ln w="9525">
            <a:solidFill>
              <a:schemeClr val="tx1"/>
            </a:solidFill>
            <a:round/>
            <a:headEnd/>
            <a:tailEnd/>
          </a:ln>
        </p:spPr>
        <p:txBody>
          <a:bodyPr/>
          <a:lstStyle/>
          <a:p>
            <a:endParaRPr lang="en-US"/>
          </a:p>
        </p:txBody>
      </p:sp>
      <p:sp>
        <p:nvSpPr>
          <p:cNvPr id="44043" name="Line 17"/>
          <p:cNvSpPr>
            <a:spLocks noChangeShapeType="1"/>
          </p:cNvSpPr>
          <p:nvPr/>
        </p:nvSpPr>
        <p:spPr bwMode="auto">
          <a:xfrm flipV="1">
            <a:off x="4862513" y="2074863"/>
            <a:ext cx="1625600" cy="304800"/>
          </a:xfrm>
          <a:prstGeom prst="line">
            <a:avLst/>
          </a:prstGeom>
          <a:noFill/>
          <a:ln w="9525">
            <a:solidFill>
              <a:schemeClr val="tx1"/>
            </a:solidFill>
            <a:round/>
            <a:headEnd/>
            <a:tailEnd/>
          </a:ln>
        </p:spPr>
        <p:txBody>
          <a:bodyPr/>
          <a:lstStyle/>
          <a:p>
            <a:endParaRPr lang="en-US"/>
          </a:p>
        </p:txBody>
      </p:sp>
      <p:sp>
        <p:nvSpPr>
          <p:cNvPr id="44044" name="Line 18"/>
          <p:cNvSpPr>
            <a:spLocks noChangeShapeType="1"/>
          </p:cNvSpPr>
          <p:nvPr/>
        </p:nvSpPr>
        <p:spPr bwMode="auto">
          <a:xfrm>
            <a:off x="4862513" y="2830513"/>
            <a:ext cx="1668462" cy="319087"/>
          </a:xfrm>
          <a:prstGeom prst="line">
            <a:avLst/>
          </a:prstGeom>
          <a:noFill/>
          <a:ln w="9525">
            <a:solidFill>
              <a:schemeClr val="tx1"/>
            </a:solidFill>
            <a:round/>
            <a:headEnd/>
            <a:tailEnd/>
          </a:ln>
        </p:spPr>
        <p:txBody>
          <a:bodyPr/>
          <a:lstStyle/>
          <a:p>
            <a:endParaRPr lang="en-US"/>
          </a:p>
        </p:txBody>
      </p:sp>
      <p:sp>
        <p:nvSpPr>
          <p:cNvPr id="44045" name="Oval 19"/>
          <p:cNvSpPr>
            <a:spLocks noChangeArrowheads="1"/>
          </p:cNvSpPr>
          <p:nvPr/>
        </p:nvSpPr>
        <p:spPr bwMode="auto">
          <a:xfrm>
            <a:off x="3148013" y="1989138"/>
            <a:ext cx="784225" cy="319087"/>
          </a:xfrm>
          <a:prstGeom prst="ellipse">
            <a:avLst/>
          </a:prstGeom>
          <a:noFill/>
          <a:ln w="9525">
            <a:solidFill>
              <a:schemeClr val="tx1"/>
            </a:solidFill>
            <a:round/>
            <a:headEnd/>
            <a:tailEnd/>
          </a:ln>
        </p:spPr>
        <p:txBody>
          <a:bodyPr wrap="none" anchor="ctr"/>
          <a:lstStyle/>
          <a:p>
            <a:pPr algn="ctr">
              <a:buFontTx/>
              <a:buNone/>
            </a:pPr>
            <a:r>
              <a:rPr lang="en-US" sz="1800" i="1"/>
              <a:t>Date</a:t>
            </a:r>
          </a:p>
        </p:txBody>
      </p:sp>
      <p:sp>
        <p:nvSpPr>
          <p:cNvPr id="44046" name="Oval 20"/>
          <p:cNvSpPr>
            <a:spLocks noChangeArrowheads="1"/>
          </p:cNvSpPr>
          <p:nvPr/>
        </p:nvSpPr>
        <p:spPr bwMode="auto">
          <a:xfrm>
            <a:off x="3149600" y="2932113"/>
            <a:ext cx="784225" cy="319087"/>
          </a:xfrm>
          <a:prstGeom prst="ellipse">
            <a:avLst/>
          </a:prstGeom>
          <a:noFill/>
          <a:ln w="9525">
            <a:solidFill>
              <a:schemeClr val="tx1"/>
            </a:solidFill>
            <a:round/>
            <a:headEnd/>
            <a:tailEnd/>
          </a:ln>
        </p:spPr>
        <p:txBody>
          <a:bodyPr wrap="none" anchor="ctr"/>
          <a:lstStyle/>
          <a:p>
            <a:pPr algn="ctr">
              <a:buFontTx/>
              <a:buNone/>
            </a:pPr>
            <a:r>
              <a:rPr lang="en-US" sz="1800" i="1"/>
              <a:t>Price</a:t>
            </a:r>
          </a:p>
        </p:txBody>
      </p:sp>
      <p:sp>
        <p:nvSpPr>
          <p:cNvPr id="44047" name="Line 21"/>
          <p:cNvSpPr>
            <a:spLocks noChangeShapeType="1"/>
          </p:cNvSpPr>
          <p:nvPr/>
        </p:nvSpPr>
        <p:spPr bwMode="auto">
          <a:xfrm>
            <a:off x="3948113" y="2133600"/>
            <a:ext cx="377825" cy="203200"/>
          </a:xfrm>
          <a:prstGeom prst="line">
            <a:avLst/>
          </a:prstGeom>
          <a:noFill/>
          <a:ln w="9525">
            <a:solidFill>
              <a:schemeClr val="tx1"/>
            </a:solidFill>
            <a:round/>
            <a:headEnd/>
            <a:tailEnd/>
          </a:ln>
        </p:spPr>
        <p:txBody>
          <a:bodyPr/>
          <a:lstStyle/>
          <a:p>
            <a:endParaRPr lang="en-US"/>
          </a:p>
        </p:txBody>
      </p:sp>
      <p:sp>
        <p:nvSpPr>
          <p:cNvPr id="44048" name="Line 22"/>
          <p:cNvSpPr>
            <a:spLocks noChangeShapeType="1"/>
          </p:cNvSpPr>
          <p:nvPr/>
        </p:nvSpPr>
        <p:spPr bwMode="auto">
          <a:xfrm flipV="1">
            <a:off x="3933825" y="2859088"/>
            <a:ext cx="376238" cy="217487"/>
          </a:xfrm>
          <a:prstGeom prst="line">
            <a:avLst/>
          </a:prstGeom>
          <a:noFill/>
          <a:ln w="9525">
            <a:solidFill>
              <a:schemeClr val="tx1"/>
            </a:solidFill>
            <a:round/>
            <a:headEnd/>
            <a:tailEnd/>
          </a:ln>
        </p:spPr>
        <p:txBody>
          <a:bodyPr/>
          <a:lstStyle/>
          <a:p>
            <a:endParaRPr lang="en-US"/>
          </a:p>
        </p:txBody>
      </p:sp>
      <p:pic>
        <p:nvPicPr>
          <p:cNvPr id="44049" name="Picture 23"/>
          <p:cNvPicPr>
            <a:picLocks noChangeAspect="1" noChangeArrowheads="1"/>
          </p:cNvPicPr>
          <p:nvPr/>
        </p:nvPicPr>
        <p:blipFill>
          <a:blip r:embed="rId3" cstate="print"/>
          <a:srcRect/>
          <a:stretch>
            <a:fillRect/>
          </a:stretch>
        </p:blipFill>
        <p:spPr bwMode="auto">
          <a:xfrm>
            <a:off x="412750" y="3856038"/>
            <a:ext cx="8286750"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p:spPr>
        <p:txBody>
          <a:bodyPr/>
          <a:lstStyle/>
          <a:p>
            <a:fld id="{49DED13F-F39A-489E-A990-A71D6FEF3356}" type="slidenum">
              <a:rPr lang="en-US" smtClean="0">
                <a:latin typeface="Times New Roman" pitchFamily="18" charset="0"/>
              </a:rPr>
              <a:pPr/>
              <a:t>47</a:t>
            </a:fld>
            <a:endParaRPr lang="en-US" smtClean="0">
              <a:latin typeface="Times New Roman" pitchFamily="18" charset="0"/>
            </a:endParaRPr>
          </a:p>
        </p:txBody>
      </p:sp>
      <p:sp>
        <p:nvSpPr>
          <p:cNvPr id="44035" name="Rectangle 2"/>
          <p:cNvSpPr>
            <a:spLocks noGrp="1" noChangeArrowheads="1"/>
          </p:cNvSpPr>
          <p:nvPr>
            <p:ph type="title"/>
          </p:nvPr>
        </p:nvSpPr>
        <p:spPr>
          <a:xfrm>
            <a:off x="685800" y="304800"/>
            <a:ext cx="7772400" cy="533400"/>
          </a:xfrm>
        </p:spPr>
        <p:txBody>
          <a:bodyPr/>
          <a:lstStyle/>
          <a:p>
            <a:r>
              <a:rPr lang="en-US" sz="4000" dirty="0" smtClean="0"/>
              <a:t>Create a new entity type</a:t>
            </a:r>
          </a:p>
        </p:txBody>
      </p:sp>
      <p:sp>
        <p:nvSpPr>
          <p:cNvPr id="50187" name="Rectangle 11"/>
          <p:cNvSpPr>
            <a:spLocks noChangeArrowheads="1"/>
          </p:cNvSpPr>
          <p:nvPr/>
        </p:nvSpPr>
        <p:spPr bwMode="auto">
          <a:xfrm>
            <a:off x="2104345" y="2039711"/>
            <a:ext cx="1103312" cy="463550"/>
          </a:xfrm>
          <a:prstGeom prst="rect">
            <a:avLst/>
          </a:prstGeom>
          <a:noFill/>
          <a:ln w="9525">
            <a:solidFill>
              <a:schemeClr val="tx1"/>
            </a:solidFill>
            <a:miter lim="800000"/>
            <a:headEnd/>
            <a:tailEnd/>
          </a:ln>
          <a:effectLst/>
        </p:spPr>
        <p:txBody>
          <a:bodyPr wrap="none" anchor="ctr"/>
          <a:lstStyle/>
          <a:p>
            <a:pPr algn="ctr">
              <a:buFontTx/>
              <a:buNone/>
              <a:defRPr/>
            </a:pPr>
            <a:r>
              <a:rPr lang="en-US" sz="2000">
                <a:effectLst>
                  <a:outerShdw blurRad="38100" dist="38100" dir="2700000" algn="tl">
                    <a:srgbClr val="C0C0C0"/>
                  </a:outerShdw>
                </a:effectLst>
                <a:latin typeface="Times New Roman" charset="0"/>
              </a:rPr>
              <a:t>Project</a:t>
            </a:r>
          </a:p>
        </p:txBody>
      </p:sp>
      <p:sp>
        <p:nvSpPr>
          <p:cNvPr id="50188" name="Rectangle 12"/>
          <p:cNvSpPr>
            <a:spLocks noChangeArrowheads="1"/>
          </p:cNvSpPr>
          <p:nvPr/>
        </p:nvSpPr>
        <p:spPr bwMode="auto">
          <a:xfrm>
            <a:off x="4412570" y="1743075"/>
            <a:ext cx="1103312" cy="463550"/>
          </a:xfrm>
          <a:prstGeom prst="rect">
            <a:avLst/>
          </a:prstGeom>
          <a:noFill/>
          <a:ln w="9525">
            <a:solidFill>
              <a:schemeClr val="tx1"/>
            </a:solidFill>
            <a:miter lim="800000"/>
            <a:headEnd/>
            <a:tailEnd/>
          </a:ln>
          <a:effectLst/>
        </p:spPr>
        <p:txBody>
          <a:bodyPr wrap="none" anchor="ctr"/>
          <a:lstStyle/>
          <a:p>
            <a:pPr algn="ctr">
              <a:buFontTx/>
              <a:buNone/>
              <a:defRPr/>
            </a:pPr>
            <a:r>
              <a:rPr lang="en-US" sz="2000">
                <a:effectLst>
                  <a:outerShdw blurRad="38100" dist="38100" dir="2700000" algn="tl">
                    <a:srgbClr val="C0C0C0"/>
                  </a:outerShdw>
                </a:effectLst>
                <a:latin typeface="Times New Roman" charset="0"/>
              </a:rPr>
              <a:t>Part</a:t>
            </a:r>
          </a:p>
        </p:txBody>
      </p:sp>
      <p:sp>
        <p:nvSpPr>
          <p:cNvPr id="50189" name="Rectangle 13"/>
          <p:cNvSpPr>
            <a:spLocks noChangeArrowheads="1"/>
          </p:cNvSpPr>
          <p:nvPr/>
        </p:nvSpPr>
        <p:spPr bwMode="auto">
          <a:xfrm>
            <a:off x="6736216" y="1887311"/>
            <a:ext cx="1103312" cy="463550"/>
          </a:xfrm>
          <a:prstGeom prst="rect">
            <a:avLst/>
          </a:prstGeom>
          <a:noFill/>
          <a:ln w="9525">
            <a:solidFill>
              <a:schemeClr val="tx1"/>
            </a:solidFill>
            <a:miter lim="800000"/>
            <a:headEnd/>
            <a:tailEnd/>
          </a:ln>
          <a:effectLst/>
        </p:spPr>
        <p:txBody>
          <a:bodyPr wrap="none" anchor="ctr"/>
          <a:lstStyle/>
          <a:p>
            <a:pPr algn="ctr">
              <a:buFontTx/>
              <a:buNone/>
              <a:defRPr/>
            </a:pPr>
            <a:r>
              <a:rPr lang="en-US" sz="2000">
                <a:effectLst>
                  <a:outerShdw blurRad="38100" dist="38100" dir="2700000" algn="tl">
                    <a:srgbClr val="C0C0C0"/>
                  </a:outerShdw>
                </a:effectLst>
                <a:latin typeface="Times New Roman" charset="0"/>
              </a:rPr>
              <a:t>Supplier</a:t>
            </a:r>
          </a:p>
        </p:txBody>
      </p:sp>
      <p:sp>
        <p:nvSpPr>
          <p:cNvPr id="44045" name="Oval 19"/>
          <p:cNvSpPr>
            <a:spLocks noChangeArrowheads="1"/>
          </p:cNvSpPr>
          <p:nvPr/>
        </p:nvSpPr>
        <p:spPr bwMode="auto">
          <a:xfrm>
            <a:off x="4062412" y="4877480"/>
            <a:ext cx="784225" cy="319087"/>
          </a:xfrm>
          <a:prstGeom prst="ellipse">
            <a:avLst/>
          </a:prstGeom>
          <a:noFill/>
          <a:ln w="9525">
            <a:solidFill>
              <a:schemeClr val="tx1"/>
            </a:solidFill>
            <a:round/>
            <a:headEnd/>
            <a:tailEnd/>
          </a:ln>
        </p:spPr>
        <p:txBody>
          <a:bodyPr wrap="none" anchor="ctr"/>
          <a:lstStyle/>
          <a:p>
            <a:pPr algn="ctr">
              <a:buFontTx/>
              <a:buNone/>
            </a:pPr>
            <a:r>
              <a:rPr lang="en-US" sz="1800" i="1"/>
              <a:t>Date</a:t>
            </a:r>
          </a:p>
        </p:txBody>
      </p:sp>
      <p:sp>
        <p:nvSpPr>
          <p:cNvPr id="44046" name="Oval 20"/>
          <p:cNvSpPr>
            <a:spLocks noChangeArrowheads="1"/>
          </p:cNvSpPr>
          <p:nvPr/>
        </p:nvSpPr>
        <p:spPr bwMode="auto">
          <a:xfrm>
            <a:off x="5297715" y="4891542"/>
            <a:ext cx="784225" cy="319087"/>
          </a:xfrm>
          <a:prstGeom prst="ellipse">
            <a:avLst/>
          </a:prstGeom>
          <a:noFill/>
          <a:ln w="9525">
            <a:solidFill>
              <a:schemeClr val="tx1"/>
            </a:solidFill>
            <a:round/>
            <a:headEnd/>
            <a:tailEnd/>
          </a:ln>
        </p:spPr>
        <p:txBody>
          <a:bodyPr wrap="none" anchor="ctr"/>
          <a:lstStyle/>
          <a:p>
            <a:pPr algn="ctr">
              <a:buFontTx/>
              <a:buNone/>
            </a:pPr>
            <a:r>
              <a:rPr lang="en-US" sz="1800" i="1"/>
              <a:t>Price</a:t>
            </a:r>
          </a:p>
        </p:txBody>
      </p:sp>
      <p:sp>
        <p:nvSpPr>
          <p:cNvPr id="18" name="TextBox 17"/>
          <p:cNvSpPr txBox="1"/>
          <p:nvPr/>
        </p:nvSpPr>
        <p:spPr>
          <a:xfrm>
            <a:off x="4238171" y="3947886"/>
            <a:ext cx="1117600" cy="424732"/>
          </a:xfrm>
          <a:prstGeom prst="rect">
            <a:avLst/>
          </a:prstGeom>
          <a:noFill/>
          <a:ln w="3175">
            <a:solidFill>
              <a:schemeClr val="tx1"/>
            </a:solidFill>
          </a:ln>
        </p:spPr>
        <p:txBody>
          <a:bodyPr wrap="square" rtlCol="0">
            <a:spAutoFit/>
          </a:bodyPr>
          <a:lstStyle/>
          <a:p>
            <a:pPr algn="ctr">
              <a:buNone/>
            </a:pPr>
            <a:r>
              <a:rPr lang="en-US" dirty="0" smtClean="0"/>
              <a:t>Orders</a:t>
            </a:r>
            <a:endParaRPr lang="en-US" dirty="0"/>
          </a:p>
        </p:txBody>
      </p:sp>
      <p:sp>
        <p:nvSpPr>
          <p:cNvPr id="19" name="Oval 19"/>
          <p:cNvSpPr>
            <a:spLocks noChangeArrowheads="1"/>
          </p:cNvSpPr>
          <p:nvPr/>
        </p:nvSpPr>
        <p:spPr bwMode="auto">
          <a:xfrm>
            <a:off x="2952069" y="4579937"/>
            <a:ext cx="784225" cy="319087"/>
          </a:xfrm>
          <a:prstGeom prst="ellipse">
            <a:avLst/>
          </a:prstGeom>
          <a:noFill/>
          <a:ln w="9525">
            <a:solidFill>
              <a:schemeClr val="tx1"/>
            </a:solidFill>
            <a:round/>
            <a:headEnd/>
            <a:tailEnd/>
          </a:ln>
        </p:spPr>
        <p:txBody>
          <a:bodyPr wrap="none" anchor="ctr"/>
          <a:lstStyle/>
          <a:p>
            <a:pPr algn="ctr">
              <a:buFontTx/>
              <a:buNone/>
            </a:pPr>
            <a:r>
              <a:rPr lang="en-US" sz="1800" i="1" u="sng" dirty="0" err="1" smtClean="0"/>
              <a:t>OrID</a:t>
            </a:r>
            <a:endParaRPr lang="en-US" sz="1800" i="1" u="sng" dirty="0"/>
          </a:p>
        </p:txBody>
      </p:sp>
      <p:cxnSp>
        <p:nvCxnSpPr>
          <p:cNvPr id="21" name="直接连接符 20"/>
          <p:cNvCxnSpPr>
            <a:stCxn id="19" idx="7"/>
          </p:cNvCxnSpPr>
          <p:nvPr/>
        </p:nvCxnSpPr>
        <p:spPr bwMode="auto">
          <a:xfrm flipV="1">
            <a:off x="3621447" y="4354286"/>
            <a:ext cx="413524" cy="272380"/>
          </a:xfrm>
          <a:prstGeom prst="line">
            <a:avLst/>
          </a:prstGeom>
          <a:noFill/>
          <a:ln w="9525" cap="flat" cmpd="sng" algn="ctr">
            <a:noFill/>
            <a:prstDash val="solid"/>
            <a:round/>
            <a:headEnd type="none" w="med" len="med"/>
            <a:tailEnd type="none" w="med" len="med"/>
          </a:ln>
          <a:effectLst/>
        </p:spPr>
      </p:cxnSp>
      <p:cxnSp>
        <p:nvCxnSpPr>
          <p:cNvPr id="23" name="直接连接符 22"/>
          <p:cNvCxnSpPr>
            <a:stCxn id="19" idx="0"/>
            <a:endCxn id="18" idx="1"/>
          </p:cNvCxnSpPr>
          <p:nvPr/>
        </p:nvCxnSpPr>
        <p:spPr bwMode="auto">
          <a:xfrm flipV="1">
            <a:off x="3344182" y="4160252"/>
            <a:ext cx="893989" cy="41968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直接连接符 24"/>
          <p:cNvCxnSpPr>
            <a:stCxn id="18" idx="2"/>
            <a:endCxn id="44045" idx="0"/>
          </p:cNvCxnSpPr>
          <p:nvPr/>
        </p:nvCxnSpPr>
        <p:spPr bwMode="auto">
          <a:xfrm flipH="1">
            <a:off x="4454525" y="4372618"/>
            <a:ext cx="342446" cy="504862"/>
          </a:xfrm>
          <a:prstGeom prst="line">
            <a:avLst/>
          </a:prstGeom>
          <a:noFill/>
          <a:ln w="9525" cap="flat" cmpd="sng" algn="ctr">
            <a:noFill/>
            <a:prstDash val="solid"/>
            <a:round/>
            <a:headEnd type="none" w="med" len="med"/>
            <a:tailEnd type="none" w="med" len="med"/>
          </a:ln>
          <a:effectLst/>
        </p:spPr>
      </p:cxnSp>
      <p:cxnSp>
        <p:nvCxnSpPr>
          <p:cNvPr id="28" name="直接连接符 27"/>
          <p:cNvCxnSpPr>
            <a:stCxn id="18" idx="2"/>
          </p:cNvCxnSpPr>
          <p:nvPr/>
        </p:nvCxnSpPr>
        <p:spPr bwMode="auto">
          <a:xfrm flipH="1">
            <a:off x="4572000" y="4372618"/>
            <a:ext cx="224971" cy="48966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0" name="直接连接符 29"/>
          <p:cNvCxnSpPr>
            <a:endCxn id="44046" idx="0"/>
          </p:cNvCxnSpPr>
          <p:nvPr/>
        </p:nvCxnSpPr>
        <p:spPr bwMode="auto">
          <a:xfrm>
            <a:off x="5326743" y="4339771"/>
            <a:ext cx="363085" cy="55177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1" name="菱形 30"/>
          <p:cNvSpPr/>
          <p:nvPr/>
        </p:nvSpPr>
        <p:spPr bwMode="auto">
          <a:xfrm>
            <a:off x="3207657" y="3062514"/>
            <a:ext cx="696686" cy="522515"/>
          </a:xfrm>
          <a:prstGeom prst="diamond">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smtClean="0">
              <a:ln>
                <a:noFill/>
              </a:ln>
              <a:solidFill>
                <a:schemeClr val="tx1"/>
              </a:solidFill>
              <a:effectLst/>
              <a:latin typeface="Times New Roman" charset="0"/>
            </a:endParaRPr>
          </a:p>
        </p:txBody>
      </p:sp>
      <p:sp>
        <p:nvSpPr>
          <p:cNvPr id="32" name="流程图: 决策 31"/>
          <p:cNvSpPr/>
          <p:nvPr/>
        </p:nvSpPr>
        <p:spPr bwMode="auto">
          <a:xfrm>
            <a:off x="3018971" y="3048000"/>
            <a:ext cx="812800" cy="537029"/>
          </a:xfrm>
          <a:prstGeom prst="flowChartDecision">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None/>
              <a:tabLst>
                <a:tab pos="8745538" algn="l"/>
                <a:tab pos="8802688" algn="l"/>
                <a:tab pos="8861425" algn="l"/>
              </a:tabLst>
            </a:pPr>
            <a:endParaRPr kumimoji="0" lang="en-US" sz="2400" b="0" i="0" u="none" strike="noStrike" cap="none" normalizeH="0" baseline="0" dirty="0" smtClean="0">
              <a:ln>
                <a:noFill/>
              </a:ln>
              <a:solidFill>
                <a:schemeClr val="tx1"/>
              </a:solidFill>
              <a:effectLst/>
              <a:latin typeface="Times New Roman" charset="0"/>
            </a:endParaRPr>
          </a:p>
        </p:txBody>
      </p:sp>
      <p:sp>
        <p:nvSpPr>
          <p:cNvPr id="33" name="流程图: 决策 32"/>
          <p:cNvSpPr/>
          <p:nvPr/>
        </p:nvSpPr>
        <p:spPr bwMode="auto">
          <a:xfrm>
            <a:off x="6437085" y="3113314"/>
            <a:ext cx="812800" cy="537029"/>
          </a:xfrm>
          <a:prstGeom prst="flowChartDecision">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None/>
              <a:tabLst>
                <a:tab pos="8745538" algn="l"/>
                <a:tab pos="8802688" algn="l"/>
                <a:tab pos="8861425" algn="l"/>
              </a:tabLst>
            </a:pPr>
            <a:endParaRPr kumimoji="0" lang="en-US" sz="2400" b="0" i="0" u="none" strike="noStrike" cap="none" normalizeH="0" baseline="0" dirty="0" smtClean="0">
              <a:ln>
                <a:noFill/>
              </a:ln>
              <a:solidFill>
                <a:schemeClr val="tx1"/>
              </a:solidFill>
              <a:effectLst/>
              <a:latin typeface="Times New Roman" charset="0"/>
            </a:endParaRPr>
          </a:p>
        </p:txBody>
      </p:sp>
      <p:sp>
        <p:nvSpPr>
          <p:cNvPr id="34" name="流程图: 决策 33"/>
          <p:cNvSpPr/>
          <p:nvPr/>
        </p:nvSpPr>
        <p:spPr bwMode="auto">
          <a:xfrm>
            <a:off x="4564742" y="2895600"/>
            <a:ext cx="812800" cy="537029"/>
          </a:xfrm>
          <a:prstGeom prst="flowChartDecision">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None/>
              <a:tabLst>
                <a:tab pos="8745538" algn="l"/>
                <a:tab pos="8802688" algn="l"/>
                <a:tab pos="8861425" algn="l"/>
              </a:tabLst>
            </a:pPr>
            <a:endParaRPr kumimoji="0" lang="en-US" sz="2400" b="0" i="0" u="none" strike="noStrike" cap="none" normalizeH="0" baseline="0" dirty="0" smtClean="0">
              <a:ln>
                <a:noFill/>
              </a:ln>
              <a:solidFill>
                <a:schemeClr val="tx1"/>
              </a:solidFill>
              <a:effectLst/>
              <a:latin typeface="Times New Roman" charset="0"/>
            </a:endParaRPr>
          </a:p>
        </p:txBody>
      </p:sp>
      <p:cxnSp>
        <p:nvCxnSpPr>
          <p:cNvPr id="36" name="直接连接符 35"/>
          <p:cNvCxnSpPr/>
          <p:nvPr/>
        </p:nvCxnSpPr>
        <p:spPr bwMode="auto">
          <a:xfrm flipV="1">
            <a:off x="5312229" y="3439886"/>
            <a:ext cx="1262742" cy="522514"/>
          </a:xfrm>
          <a:prstGeom prst="line">
            <a:avLst/>
          </a:prstGeom>
          <a:noFill/>
          <a:ln w="9525" cap="flat" cmpd="sng" algn="ctr">
            <a:noFill/>
            <a:prstDash val="solid"/>
            <a:round/>
            <a:headEnd type="none" w="med" len="med"/>
            <a:tailEnd type="none" w="med" len="med"/>
          </a:ln>
          <a:effectLst/>
        </p:spPr>
      </p:cxnSp>
      <p:cxnSp>
        <p:nvCxnSpPr>
          <p:cNvPr id="42" name="直接箭头连接符 41"/>
          <p:cNvCxnSpPr>
            <a:endCxn id="34" idx="2"/>
          </p:cNvCxnSpPr>
          <p:nvPr/>
        </p:nvCxnSpPr>
        <p:spPr bwMode="auto">
          <a:xfrm flipV="1">
            <a:off x="4934857" y="3432629"/>
            <a:ext cx="36285" cy="500742"/>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45" name="直接箭头连接符 44"/>
          <p:cNvCxnSpPr/>
          <p:nvPr/>
        </p:nvCxnSpPr>
        <p:spPr bwMode="auto">
          <a:xfrm flipH="1" flipV="1">
            <a:off x="3570514" y="3454400"/>
            <a:ext cx="769257" cy="493486"/>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47" name="直接箭头连接符 46"/>
          <p:cNvCxnSpPr/>
          <p:nvPr/>
        </p:nvCxnSpPr>
        <p:spPr bwMode="auto">
          <a:xfrm flipV="1">
            <a:off x="5312229" y="3381829"/>
            <a:ext cx="1262742" cy="566057"/>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49" name="直接连接符 48"/>
          <p:cNvCxnSpPr>
            <a:stCxn id="32" idx="0"/>
            <a:endCxn id="50187" idx="3"/>
          </p:cNvCxnSpPr>
          <p:nvPr/>
        </p:nvCxnSpPr>
        <p:spPr bwMode="auto">
          <a:xfrm flipH="1" flipV="1">
            <a:off x="3207657" y="2271486"/>
            <a:ext cx="217714" cy="776514"/>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直接连接符 50"/>
          <p:cNvCxnSpPr>
            <a:stCxn id="34" idx="0"/>
            <a:endCxn id="50188" idx="2"/>
          </p:cNvCxnSpPr>
          <p:nvPr/>
        </p:nvCxnSpPr>
        <p:spPr bwMode="auto">
          <a:xfrm flipH="1" flipV="1">
            <a:off x="4964226" y="2206625"/>
            <a:ext cx="6916" cy="68897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直接连接符 52"/>
          <p:cNvCxnSpPr>
            <a:stCxn id="33" idx="3"/>
            <a:endCxn id="50189" idx="2"/>
          </p:cNvCxnSpPr>
          <p:nvPr/>
        </p:nvCxnSpPr>
        <p:spPr bwMode="auto">
          <a:xfrm flipV="1">
            <a:off x="7249885" y="2350861"/>
            <a:ext cx="37987" cy="103096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p:spPr>
        <p:txBody>
          <a:bodyPr/>
          <a:lstStyle/>
          <a:p>
            <a:fld id="{49DED13F-F39A-489E-A990-A71D6FEF3356}" type="slidenum">
              <a:rPr lang="en-US" smtClean="0">
                <a:latin typeface="Times New Roman" pitchFamily="18" charset="0"/>
              </a:rPr>
              <a:pPr/>
              <a:t>48</a:t>
            </a:fld>
            <a:endParaRPr lang="en-US" smtClean="0">
              <a:latin typeface="Times New Roman" pitchFamily="18" charset="0"/>
            </a:endParaRPr>
          </a:p>
        </p:txBody>
      </p:sp>
      <p:sp>
        <p:nvSpPr>
          <p:cNvPr id="44035" name="Rectangle 2"/>
          <p:cNvSpPr>
            <a:spLocks noGrp="1" noChangeArrowheads="1"/>
          </p:cNvSpPr>
          <p:nvPr>
            <p:ph type="title"/>
          </p:nvPr>
        </p:nvSpPr>
        <p:spPr>
          <a:xfrm>
            <a:off x="685800" y="304800"/>
            <a:ext cx="7772400" cy="533400"/>
          </a:xfrm>
        </p:spPr>
        <p:txBody>
          <a:bodyPr/>
          <a:lstStyle/>
          <a:p>
            <a:r>
              <a:rPr lang="en-US" sz="4000" dirty="0" smtClean="0"/>
              <a:t>Create a new entity type</a:t>
            </a:r>
          </a:p>
        </p:txBody>
      </p:sp>
      <p:sp>
        <p:nvSpPr>
          <p:cNvPr id="27" name="Text Box 13"/>
          <p:cNvSpPr txBox="1">
            <a:spLocks noChangeArrowheads="1"/>
          </p:cNvSpPr>
          <p:nvPr/>
        </p:nvSpPr>
        <p:spPr bwMode="auto">
          <a:xfrm>
            <a:off x="1081314" y="2117499"/>
            <a:ext cx="6389313" cy="3139321"/>
          </a:xfrm>
          <a:prstGeom prst="rect">
            <a:avLst/>
          </a:prstGeom>
          <a:noFill/>
          <a:ln w="9525">
            <a:noFill/>
            <a:miter lim="800000"/>
            <a:headEnd/>
            <a:tailEnd/>
          </a:ln>
          <a:effectLst/>
        </p:spPr>
        <p:txBody>
          <a:bodyPr wrap="none">
            <a:spAutoFit/>
          </a:bodyPr>
          <a:lstStyle/>
          <a:p>
            <a:pPr>
              <a:lnSpc>
                <a:spcPct val="100000"/>
              </a:lnSpc>
              <a:spcBef>
                <a:spcPct val="0"/>
              </a:spcBef>
              <a:buFontTx/>
              <a:buNone/>
              <a:defRPr/>
            </a:pPr>
            <a:r>
              <a:rPr lang="en-US" sz="1800" dirty="0">
                <a:latin typeface="Times New Roman" charset="0"/>
              </a:rPr>
              <a:t>CREATE TABLE  </a:t>
            </a:r>
            <a:r>
              <a:rPr lang="en-US" sz="1800" dirty="0" smtClean="0">
                <a:effectLst>
                  <a:outerShdw blurRad="38100" dist="38100" dir="2700000" algn="tl">
                    <a:srgbClr val="C0C0C0"/>
                  </a:outerShdw>
                </a:effectLst>
                <a:latin typeface="Times New Roman" charset="0"/>
              </a:rPr>
              <a:t>Orders</a:t>
            </a:r>
            <a:r>
              <a:rPr lang="en-US" sz="1800" dirty="0" smtClean="0">
                <a:latin typeface="Times New Roman" charset="0"/>
              </a:rPr>
              <a:t>  </a:t>
            </a:r>
            <a:r>
              <a:rPr lang="en-US" sz="1800" dirty="0">
                <a:latin typeface="Times New Roman" charset="0"/>
              </a:rPr>
              <a:t>(</a:t>
            </a:r>
          </a:p>
          <a:p>
            <a:pPr>
              <a:lnSpc>
                <a:spcPct val="100000"/>
              </a:lnSpc>
              <a:spcBef>
                <a:spcPct val="0"/>
              </a:spcBef>
              <a:buFontTx/>
              <a:buNone/>
              <a:defRPr/>
            </a:pPr>
            <a:r>
              <a:rPr lang="en-US" sz="1800" dirty="0">
                <a:latin typeface="Times New Roman" charset="0"/>
              </a:rPr>
              <a:t>    </a:t>
            </a:r>
            <a:r>
              <a:rPr lang="en-US" sz="1800" dirty="0" err="1" smtClean="0">
                <a:latin typeface="Times New Roman" charset="0"/>
              </a:rPr>
              <a:t>OrId</a:t>
            </a:r>
            <a:r>
              <a:rPr lang="en-US" sz="1800" dirty="0" smtClean="0">
                <a:latin typeface="Times New Roman" charset="0"/>
              </a:rPr>
              <a:t> INTEER,</a:t>
            </a:r>
          </a:p>
          <a:p>
            <a:pPr>
              <a:lnSpc>
                <a:spcPct val="100000"/>
              </a:lnSpc>
              <a:spcBef>
                <a:spcPct val="0"/>
              </a:spcBef>
              <a:buFontTx/>
              <a:buNone/>
              <a:defRPr/>
            </a:pPr>
            <a:r>
              <a:rPr lang="en-US" sz="1800" i="1" dirty="0" smtClean="0">
                <a:latin typeface="Times New Roman" charset="0"/>
              </a:rPr>
              <a:t>    Price</a:t>
            </a:r>
            <a:r>
              <a:rPr lang="en-US" sz="1800" dirty="0" smtClean="0">
                <a:latin typeface="Times New Roman" charset="0"/>
              </a:rPr>
              <a:t>  </a:t>
            </a:r>
            <a:r>
              <a:rPr lang="en-US" sz="1800" dirty="0">
                <a:latin typeface="Times New Roman" charset="0"/>
              </a:rPr>
              <a:t>INTEGER,                   -- </a:t>
            </a:r>
            <a:r>
              <a:rPr lang="en-US" sz="1800" i="1" dirty="0">
                <a:latin typeface="Times New Roman" charset="0"/>
              </a:rPr>
              <a:t>attribute</a:t>
            </a:r>
          </a:p>
          <a:p>
            <a:pPr>
              <a:lnSpc>
                <a:spcPct val="100000"/>
              </a:lnSpc>
              <a:spcBef>
                <a:spcPct val="0"/>
              </a:spcBef>
              <a:buFontTx/>
              <a:buNone/>
              <a:defRPr/>
            </a:pPr>
            <a:r>
              <a:rPr lang="en-US" sz="1800" dirty="0">
                <a:latin typeface="Times New Roman" charset="0"/>
              </a:rPr>
              <a:t>    </a:t>
            </a:r>
            <a:r>
              <a:rPr lang="en-US" sz="1800" i="1" dirty="0">
                <a:latin typeface="Times New Roman" charset="0"/>
              </a:rPr>
              <a:t>Date</a:t>
            </a:r>
            <a:r>
              <a:rPr lang="en-US" sz="1800" dirty="0">
                <a:latin typeface="Times New Roman" charset="0"/>
              </a:rPr>
              <a:t>  </a:t>
            </a:r>
            <a:r>
              <a:rPr lang="en-US" sz="1800" dirty="0" err="1">
                <a:latin typeface="Times New Roman" charset="0"/>
              </a:rPr>
              <a:t>DATE</a:t>
            </a:r>
            <a:r>
              <a:rPr lang="en-US" sz="1800" dirty="0">
                <a:latin typeface="Times New Roman" charset="0"/>
              </a:rPr>
              <a:t>,                          -- </a:t>
            </a:r>
            <a:r>
              <a:rPr lang="en-US" sz="1800" i="1" dirty="0">
                <a:latin typeface="Times New Roman" charset="0"/>
              </a:rPr>
              <a:t>attribute</a:t>
            </a:r>
          </a:p>
          <a:p>
            <a:pPr>
              <a:lnSpc>
                <a:spcPct val="100000"/>
              </a:lnSpc>
              <a:spcBef>
                <a:spcPct val="0"/>
              </a:spcBef>
              <a:buFontTx/>
              <a:buNone/>
              <a:defRPr/>
            </a:pPr>
            <a:r>
              <a:rPr lang="en-US" sz="1800" dirty="0">
                <a:latin typeface="Times New Roman" charset="0"/>
              </a:rPr>
              <a:t>    </a:t>
            </a:r>
            <a:r>
              <a:rPr lang="en-US" sz="1800" i="1" dirty="0" err="1">
                <a:latin typeface="Times New Roman" charset="0"/>
              </a:rPr>
              <a:t>ProjId</a:t>
            </a:r>
            <a:r>
              <a:rPr lang="en-US" sz="1800" dirty="0">
                <a:latin typeface="Times New Roman" charset="0"/>
              </a:rPr>
              <a:t>  INTEGER,                 -- </a:t>
            </a:r>
            <a:r>
              <a:rPr lang="en-US" sz="1800" i="1" dirty="0">
                <a:latin typeface="Times New Roman" charset="0"/>
              </a:rPr>
              <a:t>role</a:t>
            </a:r>
          </a:p>
          <a:p>
            <a:pPr>
              <a:lnSpc>
                <a:spcPct val="100000"/>
              </a:lnSpc>
              <a:spcBef>
                <a:spcPct val="0"/>
              </a:spcBef>
              <a:buFontTx/>
              <a:buNone/>
              <a:defRPr/>
            </a:pPr>
            <a:r>
              <a:rPr lang="en-US" sz="1800" dirty="0">
                <a:latin typeface="Times New Roman" charset="0"/>
              </a:rPr>
              <a:t>    </a:t>
            </a:r>
            <a:r>
              <a:rPr lang="en-US" sz="1800" i="1" dirty="0" err="1">
                <a:latin typeface="Times New Roman" charset="0"/>
              </a:rPr>
              <a:t>SupplierId</a:t>
            </a:r>
            <a:r>
              <a:rPr lang="en-US" sz="1800" dirty="0">
                <a:latin typeface="Times New Roman" charset="0"/>
              </a:rPr>
              <a:t>  INTEGER,           -- </a:t>
            </a:r>
            <a:r>
              <a:rPr lang="en-US" sz="1800" i="1" dirty="0">
                <a:latin typeface="Times New Roman" charset="0"/>
              </a:rPr>
              <a:t>role</a:t>
            </a:r>
          </a:p>
          <a:p>
            <a:pPr>
              <a:lnSpc>
                <a:spcPct val="100000"/>
              </a:lnSpc>
              <a:spcBef>
                <a:spcPct val="0"/>
              </a:spcBef>
              <a:buFontTx/>
              <a:buNone/>
              <a:defRPr/>
            </a:pPr>
            <a:r>
              <a:rPr lang="en-US" sz="1800" dirty="0">
                <a:latin typeface="Times New Roman" charset="0"/>
              </a:rPr>
              <a:t>    </a:t>
            </a:r>
            <a:r>
              <a:rPr lang="en-US" sz="1800" i="1" dirty="0" err="1">
                <a:latin typeface="Times New Roman" charset="0"/>
              </a:rPr>
              <a:t>PartNumber</a:t>
            </a:r>
            <a:r>
              <a:rPr lang="en-US" sz="1800" dirty="0">
                <a:latin typeface="Times New Roman" charset="0"/>
              </a:rPr>
              <a:t>  INTEGER,        -- </a:t>
            </a:r>
            <a:r>
              <a:rPr lang="en-US" sz="1800" i="1" dirty="0">
                <a:latin typeface="Times New Roman" charset="0"/>
              </a:rPr>
              <a:t>role</a:t>
            </a:r>
          </a:p>
          <a:p>
            <a:pPr>
              <a:lnSpc>
                <a:spcPct val="100000"/>
              </a:lnSpc>
              <a:spcBef>
                <a:spcPct val="0"/>
              </a:spcBef>
              <a:buFontTx/>
              <a:buNone/>
              <a:defRPr/>
            </a:pPr>
            <a:r>
              <a:rPr lang="en-US" sz="1800" dirty="0">
                <a:latin typeface="Times New Roman" charset="0"/>
              </a:rPr>
              <a:t>    PRIMARY KEY </a:t>
            </a:r>
            <a:r>
              <a:rPr lang="en-US" sz="1800" dirty="0" smtClean="0">
                <a:latin typeface="Times New Roman" charset="0"/>
              </a:rPr>
              <a:t>(</a:t>
            </a:r>
            <a:r>
              <a:rPr lang="en-US" sz="1800" i="1" dirty="0" err="1" smtClean="0">
                <a:latin typeface="Times New Roman" charset="0"/>
              </a:rPr>
              <a:t>OrId</a:t>
            </a:r>
            <a:r>
              <a:rPr lang="en-US" sz="1800" dirty="0" smtClean="0">
                <a:latin typeface="Times New Roman" charset="0"/>
              </a:rPr>
              <a:t>),</a:t>
            </a:r>
            <a:endParaRPr lang="en-US" sz="1800" dirty="0">
              <a:latin typeface="Times New Roman" charset="0"/>
            </a:endParaRPr>
          </a:p>
          <a:p>
            <a:pPr>
              <a:lnSpc>
                <a:spcPct val="100000"/>
              </a:lnSpc>
              <a:spcBef>
                <a:spcPct val="0"/>
              </a:spcBef>
              <a:buFontTx/>
              <a:buNone/>
              <a:defRPr/>
            </a:pPr>
            <a:r>
              <a:rPr lang="en-US" sz="1800" dirty="0">
                <a:latin typeface="Times New Roman" charset="0"/>
              </a:rPr>
              <a:t>    FOREIGN KEY (</a:t>
            </a:r>
            <a:r>
              <a:rPr lang="en-US" sz="1800" i="1" dirty="0" err="1">
                <a:latin typeface="Times New Roman" charset="0"/>
              </a:rPr>
              <a:t>ProjId</a:t>
            </a:r>
            <a:r>
              <a:rPr lang="en-US" sz="1800" dirty="0">
                <a:latin typeface="Times New Roman" charset="0"/>
              </a:rPr>
              <a:t>) REFERENCES </a:t>
            </a:r>
            <a:r>
              <a:rPr lang="en-US" sz="1800" dirty="0">
                <a:effectLst>
                  <a:outerShdw blurRad="38100" dist="38100" dir="2700000" algn="tl">
                    <a:srgbClr val="C0C0C0"/>
                  </a:outerShdw>
                </a:effectLst>
                <a:latin typeface="Times New Roman" charset="0"/>
              </a:rPr>
              <a:t>Project</a:t>
            </a:r>
            <a:r>
              <a:rPr lang="en-US" sz="1800" dirty="0">
                <a:latin typeface="Times New Roman" charset="0"/>
              </a:rPr>
              <a:t>,</a:t>
            </a:r>
          </a:p>
          <a:p>
            <a:pPr>
              <a:lnSpc>
                <a:spcPct val="100000"/>
              </a:lnSpc>
              <a:spcBef>
                <a:spcPct val="0"/>
              </a:spcBef>
              <a:buFontTx/>
              <a:buNone/>
              <a:defRPr/>
            </a:pPr>
            <a:r>
              <a:rPr lang="en-US" sz="1800" dirty="0">
                <a:latin typeface="Times New Roman" charset="0"/>
              </a:rPr>
              <a:t>    FOREIGN KEY (</a:t>
            </a:r>
            <a:r>
              <a:rPr lang="en-US" sz="1800" i="1" dirty="0" err="1">
                <a:latin typeface="Times New Roman" charset="0"/>
              </a:rPr>
              <a:t>SupplierId</a:t>
            </a:r>
            <a:r>
              <a:rPr lang="en-US" sz="1800" dirty="0">
                <a:latin typeface="Times New Roman" charset="0"/>
              </a:rPr>
              <a:t>) REFERENCES </a:t>
            </a:r>
            <a:r>
              <a:rPr lang="en-US" sz="1800" dirty="0">
                <a:effectLst>
                  <a:outerShdw blurRad="38100" dist="38100" dir="2700000" algn="tl">
                    <a:srgbClr val="C0C0C0"/>
                  </a:outerShdw>
                </a:effectLst>
                <a:latin typeface="Times New Roman" charset="0"/>
              </a:rPr>
              <a:t>Supplier</a:t>
            </a:r>
            <a:r>
              <a:rPr lang="en-US" sz="1800" dirty="0">
                <a:latin typeface="Times New Roman" charset="0"/>
              </a:rPr>
              <a:t> (</a:t>
            </a:r>
            <a:r>
              <a:rPr lang="en-US" sz="1800" i="1" dirty="0">
                <a:latin typeface="Times New Roman" charset="0"/>
              </a:rPr>
              <a:t>Id</a:t>
            </a:r>
            <a:r>
              <a:rPr lang="en-US" sz="1800" dirty="0">
                <a:latin typeface="Times New Roman" charset="0"/>
              </a:rPr>
              <a:t>),</a:t>
            </a:r>
          </a:p>
          <a:p>
            <a:pPr>
              <a:lnSpc>
                <a:spcPct val="100000"/>
              </a:lnSpc>
              <a:spcBef>
                <a:spcPct val="0"/>
              </a:spcBef>
              <a:buFontTx/>
              <a:buNone/>
              <a:defRPr/>
            </a:pPr>
            <a:r>
              <a:rPr lang="en-US" sz="1800" dirty="0">
                <a:latin typeface="Times New Roman" charset="0"/>
              </a:rPr>
              <a:t>    FOREIGN KEY (</a:t>
            </a:r>
            <a:r>
              <a:rPr lang="en-US" sz="1800" i="1" dirty="0" err="1">
                <a:latin typeface="Times New Roman" charset="0"/>
              </a:rPr>
              <a:t>PartNumber</a:t>
            </a:r>
            <a:r>
              <a:rPr lang="en-US" sz="1800" dirty="0">
                <a:latin typeface="Times New Roman" charset="0"/>
              </a:rPr>
              <a:t>) REFERENCES </a:t>
            </a:r>
            <a:r>
              <a:rPr lang="en-US" sz="1800" dirty="0">
                <a:effectLst>
                  <a:outerShdw blurRad="38100" dist="38100" dir="2700000" algn="tl">
                    <a:srgbClr val="C0C0C0"/>
                  </a:outerShdw>
                </a:effectLst>
                <a:latin typeface="Times New Roman" charset="0"/>
              </a:rPr>
              <a:t>Part</a:t>
            </a:r>
            <a:r>
              <a:rPr lang="en-US" sz="1800" dirty="0">
                <a:latin typeface="Times New Roman" charset="0"/>
              </a:rPr>
              <a:t> (</a:t>
            </a:r>
            <a:r>
              <a:rPr lang="en-US" sz="1800" i="1" dirty="0">
                <a:latin typeface="Times New Roman" charset="0"/>
              </a:rPr>
              <a:t>Number</a:t>
            </a:r>
            <a:r>
              <a:rPr lang="en-US" sz="1800" dirty="0">
                <a:latin typeface="Times New Roman" charset="0"/>
              </a:rPr>
              <a:t>)  )</a:t>
            </a:r>
            <a:endParaRPr lang="en-US" sz="2000" dirty="0">
              <a:latin typeface="Times New Roman"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dirty="0" smtClean="0"/>
              <a:t>Self-relationship</a:t>
            </a:r>
            <a:endParaRPr lang="en-US" dirty="0" smtClean="0"/>
          </a:p>
        </p:txBody>
      </p:sp>
      <p:sp>
        <p:nvSpPr>
          <p:cNvPr id="46083" name="Slide Number Placeholder 3"/>
          <p:cNvSpPr>
            <a:spLocks noGrp="1"/>
          </p:cNvSpPr>
          <p:nvPr>
            <p:ph type="sldNum" sz="quarter" idx="12"/>
          </p:nvPr>
        </p:nvSpPr>
        <p:spPr>
          <a:noFill/>
        </p:spPr>
        <p:txBody>
          <a:bodyPr/>
          <a:lstStyle/>
          <a:p>
            <a:fld id="{EBC059AA-8019-4A08-B251-2DEB1C8A0691}" type="slidenum">
              <a:rPr lang="en-US" smtClean="0">
                <a:latin typeface="Times New Roman" pitchFamily="18" charset="0"/>
              </a:rPr>
              <a:pPr/>
              <a:t>49</a:t>
            </a:fld>
            <a:endParaRPr lang="en-US" smtClean="0">
              <a:latin typeface="Times New Roman" pitchFamily="18" charset="0"/>
            </a:endParaRPr>
          </a:p>
        </p:txBody>
      </p:sp>
      <p:sp>
        <p:nvSpPr>
          <p:cNvPr id="5" name="TextBox 4"/>
          <p:cNvSpPr txBox="1"/>
          <p:nvPr/>
        </p:nvSpPr>
        <p:spPr>
          <a:xfrm>
            <a:off x="928914" y="3352798"/>
            <a:ext cx="2002971" cy="4247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buNone/>
            </a:pPr>
            <a:r>
              <a:rPr lang="en-US" dirty="0" smtClean="0"/>
              <a:t>Category</a:t>
            </a:r>
            <a:endParaRPr lang="en-US" dirty="0"/>
          </a:p>
        </p:txBody>
      </p:sp>
      <p:sp>
        <p:nvSpPr>
          <p:cNvPr id="6" name="TextBox 5"/>
          <p:cNvSpPr txBox="1"/>
          <p:nvPr/>
        </p:nvSpPr>
        <p:spPr>
          <a:xfrm>
            <a:off x="5943599" y="3185885"/>
            <a:ext cx="2002971" cy="4247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buNone/>
            </a:pPr>
            <a:r>
              <a:rPr lang="en-US" dirty="0" smtClean="0"/>
              <a:t>Category</a:t>
            </a:r>
            <a:endParaRPr lang="en-US" dirty="0"/>
          </a:p>
        </p:txBody>
      </p:sp>
      <p:sp>
        <p:nvSpPr>
          <p:cNvPr id="7" name="流程图: 决策 6"/>
          <p:cNvSpPr/>
          <p:nvPr/>
        </p:nvSpPr>
        <p:spPr bwMode="auto">
          <a:xfrm>
            <a:off x="3657601" y="3207656"/>
            <a:ext cx="1553028" cy="769258"/>
          </a:xfrm>
          <a:prstGeom prst="flowChartDecision">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smtClean="0">
              <a:ln>
                <a:noFill/>
              </a:ln>
              <a:solidFill>
                <a:schemeClr val="tx1"/>
              </a:solidFill>
              <a:effectLst/>
              <a:latin typeface="Times New Roman" charset="0"/>
            </a:endParaRPr>
          </a:p>
        </p:txBody>
      </p:sp>
      <p:sp>
        <p:nvSpPr>
          <p:cNvPr id="8" name="TextBox 7"/>
          <p:cNvSpPr txBox="1"/>
          <p:nvPr/>
        </p:nvSpPr>
        <p:spPr>
          <a:xfrm>
            <a:off x="3947886" y="3396343"/>
            <a:ext cx="1192955" cy="424732"/>
          </a:xfrm>
          <a:prstGeom prst="rect">
            <a:avLst/>
          </a:prstGeom>
          <a:noFill/>
        </p:spPr>
        <p:txBody>
          <a:bodyPr wrap="none" rtlCol="0">
            <a:spAutoFit/>
          </a:bodyPr>
          <a:lstStyle/>
          <a:p>
            <a:pPr>
              <a:buNone/>
            </a:pPr>
            <a:r>
              <a:rPr lang="en-US" dirty="0" err="1" smtClean="0"/>
              <a:t>ChildOf</a:t>
            </a:r>
            <a:endParaRPr lang="en-US" dirty="0"/>
          </a:p>
        </p:txBody>
      </p:sp>
      <p:cxnSp>
        <p:nvCxnSpPr>
          <p:cNvPr id="10" name="直接连接符 9"/>
          <p:cNvCxnSpPr>
            <a:stCxn id="5" idx="3"/>
            <a:endCxn id="7" idx="1"/>
          </p:cNvCxnSpPr>
          <p:nvPr/>
        </p:nvCxnSpPr>
        <p:spPr bwMode="auto">
          <a:xfrm>
            <a:off x="2931885" y="3565164"/>
            <a:ext cx="725716" cy="27121"/>
          </a:xfrm>
          <a:prstGeom prst="line">
            <a:avLst/>
          </a:prstGeom>
          <a:noFill/>
          <a:ln w="9525" cap="flat" cmpd="sng" algn="ctr">
            <a:noFill/>
            <a:prstDash val="solid"/>
            <a:round/>
            <a:headEnd type="none" w="med" len="med"/>
            <a:tailEnd type="none" w="med" len="med"/>
          </a:ln>
          <a:effectLst/>
        </p:spPr>
      </p:cxnSp>
      <p:cxnSp>
        <p:nvCxnSpPr>
          <p:cNvPr id="12" name="直接连接符 11"/>
          <p:cNvCxnSpPr>
            <a:stCxn id="7" idx="3"/>
            <a:endCxn id="6" idx="1"/>
          </p:cNvCxnSpPr>
          <p:nvPr/>
        </p:nvCxnSpPr>
        <p:spPr bwMode="auto">
          <a:xfrm flipV="1">
            <a:off x="5210629" y="3398251"/>
            <a:ext cx="732970" cy="194034"/>
          </a:xfrm>
          <a:prstGeom prst="line">
            <a:avLst/>
          </a:prstGeom>
          <a:noFill/>
          <a:ln w="3175" cap="flat" cmpd="sng" algn="ctr">
            <a:solidFill>
              <a:schemeClr val="tx1"/>
            </a:solidFill>
            <a:prstDash val="solid"/>
            <a:round/>
            <a:headEnd type="none" w="med" len="med"/>
            <a:tailEnd type="none" w="med" len="med"/>
          </a:ln>
          <a:effectLst/>
        </p:spPr>
      </p:cxnSp>
      <p:cxnSp>
        <p:nvCxnSpPr>
          <p:cNvPr id="16" name="直接箭头连接符 15"/>
          <p:cNvCxnSpPr>
            <a:stCxn id="5" idx="3"/>
            <a:endCxn id="7" idx="1"/>
          </p:cNvCxnSpPr>
          <p:nvPr/>
        </p:nvCxnSpPr>
        <p:spPr bwMode="auto">
          <a:xfrm>
            <a:off x="2931885" y="3565164"/>
            <a:ext cx="725716" cy="27121"/>
          </a:xfrm>
          <a:prstGeom prst="straightConnector1">
            <a:avLst/>
          </a:prstGeom>
          <a:noFill/>
          <a:ln w="25400" cap="flat" cmpd="sng" algn="ctr">
            <a:solidFill>
              <a:schemeClr val="tx1"/>
            </a:solidFill>
            <a:prstDash val="solid"/>
            <a:round/>
            <a:headEnd type="none" w="med" len="med"/>
            <a:tailEnd type="arrow"/>
          </a:ln>
          <a:effectLst/>
        </p:spPr>
      </p:cxnSp>
      <p:sp>
        <p:nvSpPr>
          <p:cNvPr id="17" name="椭圆 16"/>
          <p:cNvSpPr/>
          <p:nvPr/>
        </p:nvSpPr>
        <p:spPr bwMode="auto">
          <a:xfrm>
            <a:off x="435429" y="2002971"/>
            <a:ext cx="1262742" cy="522515"/>
          </a:xfrm>
          <a:prstGeom prst="ellipse">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smtClean="0">
              <a:ln>
                <a:noFill/>
              </a:ln>
              <a:solidFill>
                <a:schemeClr val="tx1"/>
              </a:solidFill>
              <a:effectLst/>
              <a:latin typeface="Times New Roman" charset="0"/>
            </a:endParaRPr>
          </a:p>
        </p:txBody>
      </p:sp>
      <p:sp>
        <p:nvSpPr>
          <p:cNvPr id="18" name="TextBox 17"/>
          <p:cNvSpPr txBox="1"/>
          <p:nvPr/>
        </p:nvSpPr>
        <p:spPr>
          <a:xfrm>
            <a:off x="682171" y="2032000"/>
            <a:ext cx="780983" cy="424732"/>
          </a:xfrm>
          <a:prstGeom prst="rect">
            <a:avLst/>
          </a:prstGeom>
          <a:noFill/>
        </p:spPr>
        <p:txBody>
          <a:bodyPr wrap="none" rtlCol="0">
            <a:spAutoFit/>
          </a:bodyPr>
          <a:lstStyle/>
          <a:p>
            <a:pPr>
              <a:buNone/>
            </a:pPr>
            <a:r>
              <a:rPr lang="en-US" u="sng" dirty="0" err="1" smtClean="0"/>
              <a:t>catid</a:t>
            </a:r>
            <a:endParaRPr lang="en-US" u="sng" dirty="0"/>
          </a:p>
        </p:txBody>
      </p:sp>
      <p:cxnSp>
        <p:nvCxnSpPr>
          <p:cNvPr id="20" name="直接连接符 19"/>
          <p:cNvCxnSpPr>
            <a:stCxn id="17" idx="4"/>
          </p:cNvCxnSpPr>
          <p:nvPr/>
        </p:nvCxnSpPr>
        <p:spPr bwMode="auto">
          <a:xfrm rot="16200000" flipH="1">
            <a:off x="794657" y="2797629"/>
            <a:ext cx="812800" cy="268514"/>
          </a:xfrm>
          <a:prstGeom prst="line">
            <a:avLst/>
          </a:prstGeom>
          <a:noFill/>
          <a:ln w="3175" cap="flat" cmpd="sng" algn="ctr">
            <a:solidFill>
              <a:schemeClr val="tx1"/>
            </a:solidFill>
            <a:prstDash val="solid"/>
            <a:round/>
            <a:headEnd type="none" w="med" len="med"/>
            <a:tailEnd type="none" w="med" len="med"/>
          </a:ln>
          <a:effectLst/>
        </p:spPr>
      </p:cxnSp>
      <p:sp>
        <p:nvSpPr>
          <p:cNvPr id="21" name="椭圆 20"/>
          <p:cNvSpPr/>
          <p:nvPr/>
        </p:nvSpPr>
        <p:spPr bwMode="auto">
          <a:xfrm>
            <a:off x="2155372" y="2082799"/>
            <a:ext cx="1262742" cy="522515"/>
          </a:xfrm>
          <a:prstGeom prst="ellipse">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smtClean="0">
              <a:ln>
                <a:noFill/>
              </a:ln>
              <a:solidFill>
                <a:schemeClr val="tx1"/>
              </a:solidFill>
              <a:effectLst/>
              <a:latin typeface="Times New Roman" charset="0"/>
            </a:endParaRPr>
          </a:p>
        </p:txBody>
      </p:sp>
      <p:sp>
        <p:nvSpPr>
          <p:cNvPr id="22" name="TextBox 21"/>
          <p:cNvSpPr txBox="1"/>
          <p:nvPr/>
        </p:nvSpPr>
        <p:spPr>
          <a:xfrm>
            <a:off x="2293257" y="2133600"/>
            <a:ext cx="1207382" cy="424732"/>
          </a:xfrm>
          <a:prstGeom prst="rect">
            <a:avLst/>
          </a:prstGeom>
          <a:noFill/>
        </p:spPr>
        <p:txBody>
          <a:bodyPr wrap="none" rtlCol="0">
            <a:spAutoFit/>
          </a:bodyPr>
          <a:lstStyle/>
          <a:p>
            <a:pPr>
              <a:buNone/>
            </a:pPr>
            <a:r>
              <a:rPr lang="en-US" dirty="0" err="1" smtClean="0"/>
              <a:t>catname</a:t>
            </a:r>
            <a:endParaRPr lang="en-US" dirty="0"/>
          </a:p>
        </p:txBody>
      </p:sp>
      <p:cxnSp>
        <p:nvCxnSpPr>
          <p:cNvPr id="24" name="直接连接符 23"/>
          <p:cNvCxnSpPr/>
          <p:nvPr/>
        </p:nvCxnSpPr>
        <p:spPr bwMode="auto">
          <a:xfrm>
            <a:off x="2409371" y="2510971"/>
            <a:ext cx="667658" cy="1588"/>
          </a:xfrm>
          <a:prstGeom prst="line">
            <a:avLst/>
          </a:prstGeom>
          <a:noFill/>
          <a:ln w="9525" cap="flat" cmpd="sng" algn="ctr">
            <a:noFill/>
            <a:prstDash val="solid"/>
            <a:round/>
            <a:headEnd type="none" w="med" len="med"/>
            <a:tailEnd type="none" w="med" len="med"/>
          </a:ln>
          <a:effectLst/>
        </p:spPr>
      </p:cxnSp>
      <p:cxnSp>
        <p:nvCxnSpPr>
          <p:cNvPr id="26" name="直接连接符 25"/>
          <p:cNvCxnSpPr>
            <a:stCxn id="21" idx="4"/>
          </p:cNvCxnSpPr>
          <p:nvPr/>
        </p:nvCxnSpPr>
        <p:spPr bwMode="auto">
          <a:xfrm rot="5400000">
            <a:off x="2318657" y="2797628"/>
            <a:ext cx="660400" cy="275772"/>
          </a:xfrm>
          <a:prstGeom prst="line">
            <a:avLst/>
          </a:prstGeom>
          <a:noFill/>
          <a:ln w="3175" cap="flat" cmpd="sng" algn="ctr">
            <a:solidFill>
              <a:schemeClr val="tx1"/>
            </a:solidFill>
            <a:prstDash val="solid"/>
            <a:round/>
            <a:headEnd type="none" w="med" len="med"/>
            <a:tailEnd type="none" w="med" len="med"/>
          </a:ln>
          <a:effectLst/>
        </p:spPr>
      </p:cxnSp>
      <p:sp>
        <p:nvSpPr>
          <p:cNvPr id="27" name="椭圆 26"/>
          <p:cNvSpPr/>
          <p:nvPr/>
        </p:nvSpPr>
        <p:spPr bwMode="auto">
          <a:xfrm>
            <a:off x="1320801" y="5065486"/>
            <a:ext cx="1596570" cy="769257"/>
          </a:xfrm>
          <a:prstGeom prst="ellipse">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smtClean="0">
              <a:ln>
                <a:noFill/>
              </a:ln>
              <a:solidFill>
                <a:schemeClr val="tx1"/>
              </a:solidFill>
              <a:effectLst/>
              <a:latin typeface="Times New Roman" charset="0"/>
            </a:endParaRPr>
          </a:p>
        </p:txBody>
      </p:sp>
      <p:sp>
        <p:nvSpPr>
          <p:cNvPr id="28" name="椭圆 27"/>
          <p:cNvSpPr/>
          <p:nvPr/>
        </p:nvSpPr>
        <p:spPr bwMode="auto">
          <a:xfrm>
            <a:off x="1465943" y="5196115"/>
            <a:ext cx="1306286" cy="449943"/>
          </a:xfrm>
          <a:prstGeom prst="ellipse">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smtClean="0">
              <a:ln>
                <a:noFill/>
              </a:ln>
              <a:solidFill>
                <a:schemeClr val="tx1"/>
              </a:solidFill>
              <a:effectLst/>
              <a:latin typeface="Times New Roman" charset="0"/>
            </a:endParaRPr>
          </a:p>
        </p:txBody>
      </p:sp>
      <p:sp>
        <p:nvSpPr>
          <p:cNvPr id="29" name="TextBox 28"/>
          <p:cNvSpPr txBox="1"/>
          <p:nvPr/>
        </p:nvSpPr>
        <p:spPr>
          <a:xfrm>
            <a:off x="1451429" y="5210629"/>
            <a:ext cx="1382110" cy="424732"/>
          </a:xfrm>
          <a:prstGeom prst="rect">
            <a:avLst/>
          </a:prstGeom>
          <a:noFill/>
        </p:spPr>
        <p:txBody>
          <a:bodyPr wrap="none" rtlCol="0">
            <a:spAutoFit/>
          </a:bodyPr>
          <a:lstStyle/>
          <a:p>
            <a:pPr>
              <a:buNone/>
            </a:pPr>
            <a:r>
              <a:rPr lang="en-US" dirty="0" smtClean="0"/>
              <a:t>keywords</a:t>
            </a:r>
            <a:endParaRPr lang="en-US" dirty="0"/>
          </a:p>
        </p:txBody>
      </p:sp>
      <p:cxnSp>
        <p:nvCxnSpPr>
          <p:cNvPr id="31" name="直接连接符 30"/>
          <p:cNvCxnSpPr>
            <a:stCxn id="5" idx="2"/>
            <a:endCxn id="27" idx="0"/>
          </p:cNvCxnSpPr>
          <p:nvPr/>
        </p:nvCxnSpPr>
        <p:spPr bwMode="auto">
          <a:xfrm rot="16200000" flipH="1">
            <a:off x="1380765" y="4327165"/>
            <a:ext cx="1287956" cy="188686"/>
          </a:xfrm>
          <a:prstGeom prst="line">
            <a:avLst/>
          </a:prstGeom>
          <a:noFill/>
          <a:ln w="3175" cap="flat" cmpd="sng" algn="ctr">
            <a:solidFill>
              <a:schemeClr val="tx1"/>
            </a:solidFill>
            <a:prstDash val="solid"/>
            <a:round/>
            <a:headEnd type="none" w="med" len="med"/>
            <a:tailEnd type="none" w="med" len="med"/>
          </a:ln>
          <a:effectLst/>
        </p:spPr>
      </p:cxnSp>
      <p:sp>
        <p:nvSpPr>
          <p:cNvPr id="32" name="椭圆 31"/>
          <p:cNvSpPr/>
          <p:nvPr/>
        </p:nvSpPr>
        <p:spPr bwMode="auto">
          <a:xfrm>
            <a:off x="5856514" y="1748971"/>
            <a:ext cx="1262742" cy="522515"/>
          </a:xfrm>
          <a:prstGeom prst="ellipse">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smtClean="0">
              <a:ln>
                <a:noFill/>
              </a:ln>
              <a:solidFill>
                <a:schemeClr val="tx1"/>
              </a:solidFill>
              <a:effectLst/>
              <a:latin typeface="Times New Roman" charset="0"/>
            </a:endParaRPr>
          </a:p>
        </p:txBody>
      </p:sp>
      <p:sp>
        <p:nvSpPr>
          <p:cNvPr id="33" name="TextBox 32"/>
          <p:cNvSpPr txBox="1"/>
          <p:nvPr/>
        </p:nvSpPr>
        <p:spPr>
          <a:xfrm>
            <a:off x="6175828" y="1748971"/>
            <a:ext cx="780983" cy="424732"/>
          </a:xfrm>
          <a:prstGeom prst="rect">
            <a:avLst/>
          </a:prstGeom>
          <a:noFill/>
        </p:spPr>
        <p:txBody>
          <a:bodyPr wrap="none" rtlCol="0">
            <a:spAutoFit/>
          </a:bodyPr>
          <a:lstStyle/>
          <a:p>
            <a:pPr>
              <a:buNone/>
            </a:pPr>
            <a:r>
              <a:rPr lang="en-US" u="sng" dirty="0" err="1" smtClean="0"/>
              <a:t>catid</a:t>
            </a:r>
            <a:endParaRPr lang="en-US" u="sng" dirty="0"/>
          </a:p>
        </p:txBody>
      </p:sp>
      <p:sp>
        <p:nvSpPr>
          <p:cNvPr id="34" name="椭圆 33"/>
          <p:cNvSpPr/>
          <p:nvPr/>
        </p:nvSpPr>
        <p:spPr bwMode="auto">
          <a:xfrm>
            <a:off x="7547429" y="1712684"/>
            <a:ext cx="1262742" cy="522515"/>
          </a:xfrm>
          <a:prstGeom prst="ellipse">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smtClean="0">
              <a:ln>
                <a:noFill/>
              </a:ln>
              <a:solidFill>
                <a:schemeClr val="tx1"/>
              </a:solidFill>
              <a:effectLst/>
              <a:latin typeface="Times New Roman" charset="0"/>
            </a:endParaRPr>
          </a:p>
        </p:txBody>
      </p:sp>
      <p:sp>
        <p:nvSpPr>
          <p:cNvPr id="35" name="TextBox 34"/>
          <p:cNvSpPr txBox="1"/>
          <p:nvPr/>
        </p:nvSpPr>
        <p:spPr>
          <a:xfrm>
            <a:off x="7641771" y="1748972"/>
            <a:ext cx="1207382" cy="424732"/>
          </a:xfrm>
          <a:prstGeom prst="rect">
            <a:avLst/>
          </a:prstGeom>
          <a:noFill/>
        </p:spPr>
        <p:txBody>
          <a:bodyPr wrap="none" rtlCol="0">
            <a:spAutoFit/>
          </a:bodyPr>
          <a:lstStyle/>
          <a:p>
            <a:pPr>
              <a:buNone/>
            </a:pPr>
            <a:r>
              <a:rPr lang="en-US" dirty="0" err="1" smtClean="0"/>
              <a:t>catname</a:t>
            </a:r>
            <a:endParaRPr lang="en-US" dirty="0"/>
          </a:p>
        </p:txBody>
      </p:sp>
      <p:sp>
        <p:nvSpPr>
          <p:cNvPr id="36" name="椭圆 35"/>
          <p:cNvSpPr/>
          <p:nvPr/>
        </p:nvSpPr>
        <p:spPr bwMode="auto">
          <a:xfrm>
            <a:off x="5987144" y="5000171"/>
            <a:ext cx="1596570" cy="769257"/>
          </a:xfrm>
          <a:prstGeom prst="ellipse">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smtClean="0">
              <a:ln>
                <a:noFill/>
              </a:ln>
              <a:solidFill>
                <a:schemeClr val="tx1"/>
              </a:solidFill>
              <a:effectLst/>
              <a:latin typeface="Times New Roman" charset="0"/>
            </a:endParaRPr>
          </a:p>
        </p:txBody>
      </p:sp>
      <p:sp>
        <p:nvSpPr>
          <p:cNvPr id="37" name="椭圆 36"/>
          <p:cNvSpPr/>
          <p:nvPr/>
        </p:nvSpPr>
        <p:spPr bwMode="auto">
          <a:xfrm>
            <a:off x="6132286" y="5130800"/>
            <a:ext cx="1306286" cy="449943"/>
          </a:xfrm>
          <a:prstGeom prst="ellipse">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smtClean="0">
              <a:ln>
                <a:noFill/>
              </a:ln>
              <a:solidFill>
                <a:schemeClr val="tx1"/>
              </a:solidFill>
              <a:effectLst/>
              <a:latin typeface="Times New Roman" charset="0"/>
            </a:endParaRPr>
          </a:p>
        </p:txBody>
      </p:sp>
      <p:sp>
        <p:nvSpPr>
          <p:cNvPr id="38" name="TextBox 37"/>
          <p:cNvSpPr txBox="1"/>
          <p:nvPr/>
        </p:nvSpPr>
        <p:spPr>
          <a:xfrm>
            <a:off x="6117772" y="5145314"/>
            <a:ext cx="1382110" cy="424732"/>
          </a:xfrm>
          <a:prstGeom prst="rect">
            <a:avLst/>
          </a:prstGeom>
          <a:noFill/>
        </p:spPr>
        <p:txBody>
          <a:bodyPr wrap="none" rtlCol="0">
            <a:spAutoFit/>
          </a:bodyPr>
          <a:lstStyle/>
          <a:p>
            <a:pPr>
              <a:buNone/>
            </a:pPr>
            <a:r>
              <a:rPr lang="en-US" dirty="0" smtClean="0"/>
              <a:t>keywords</a:t>
            </a:r>
            <a:endParaRPr lang="en-US" dirty="0"/>
          </a:p>
        </p:txBody>
      </p:sp>
      <p:cxnSp>
        <p:nvCxnSpPr>
          <p:cNvPr id="39" name="直接连接符 38"/>
          <p:cNvCxnSpPr/>
          <p:nvPr/>
        </p:nvCxnSpPr>
        <p:spPr bwMode="auto">
          <a:xfrm rot="16200000" flipH="1">
            <a:off x="6157686" y="2572658"/>
            <a:ext cx="812800" cy="268514"/>
          </a:xfrm>
          <a:prstGeom prst="line">
            <a:avLst/>
          </a:prstGeom>
          <a:noFill/>
          <a:ln w="3175" cap="flat" cmpd="sng" algn="ctr">
            <a:solidFill>
              <a:schemeClr val="tx1"/>
            </a:solidFill>
            <a:prstDash val="solid"/>
            <a:round/>
            <a:headEnd type="none" w="med" len="med"/>
            <a:tailEnd type="none" w="med" len="med"/>
          </a:ln>
          <a:effectLst/>
        </p:spPr>
      </p:cxnSp>
      <p:cxnSp>
        <p:nvCxnSpPr>
          <p:cNvPr id="40" name="直接连接符 39"/>
          <p:cNvCxnSpPr>
            <a:stCxn id="34" idx="4"/>
          </p:cNvCxnSpPr>
          <p:nvPr/>
        </p:nvCxnSpPr>
        <p:spPr bwMode="auto">
          <a:xfrm rot="5400000">
            <a:off x="7485741" y="2471058"/>
            <a:ext cx="928918" cy="457200"/>
          </a:xfrm>
          <a:prstGeom prst="line">
            <a:avLst/>
          </a:prstGeom>
          <a:noFill/>
          <a:ln w="3175" cap="flat" cmpd="sng" algn="ctr">
            <a:solidFill>
              <a:schemeClr val="tx1"/>
            </a:solidFill>
            <a:prstDash val="solid"/>
            <a:round/>
            <a:headEnd type="none" w="med" len="med"/>
            <a:tailEnd type="none" w="med" len="med"/>
          </a:ln>
          <a:effectLst/>
        </p:spPr>
      </p:cxnSp>
      <p:cxnSp>
        <p:nvCxnSpPr>
          <p:cNvPr id="44" name="直接连接符 43"/>
          <p:cNvCxnSpPr>
            <a:stCxn id="6" idx="2"/>
            <a:endCxn id="36" idx="0"/>
          </p:cNvCxnSpPr>
          <p:nvPr/>
        </p:nvCxnSpPr>
        <p:spPr bwMode="auto">
          <a:xfrm rot="5400000">
            <a:off x="6170480" y="4225566"/>
            <a:ext cx="1389554" cy="159656"/>
          </a:xfrm>
          <a:prstGeom prst="line">
            <a:avLst/>
          </a:prstGeom>
          <a:noFill/>
          <a:ln w="317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9AF69200-6745-452A-8D73-6ACC521AE30E}" type="slidenum">
              <a:rPr lang="en-US" smtClean="0">
                <a:latin typeface="Times New Roman" pitchFamily="18" charset="0"/>
              </a:rPr>
              <a:pPr/>
              <a:t>5</a:t>
            </a:fld>
            <a:endParaRPr lang="en-US" smtClean="0">
              <a:latin typeface="Times New Roman" pitchFamily="18" charset="0"/>
            </a:endParaRPr>
          </a:p>
        </p:txBody>
      </p:sp>
      <p:sp>
        <p:nvSpPr>
          <p:cNvPr id="6147" name="Rectangle 2"/>
          <p:cNvSpPr>
            <a:spLocks noGrp="1" noChangeArrowheads="1"/>
          </p:cNvSpPr>
          <p:nvPr>
            <p:ph type="title"/>
          </p:nvPr>
        </p:nvSpPr>
        <p:spPr>
          <a:xfrm>
            <a:off x="762000" y="228600"/>
            <a:ext cx="7772400" cy="1143000"/>
          </a:xfrm>
        </p:spPr>
        <p:txBody>
          <a:bodyPr/>
          <a:lstStyle/>
          <a:p>
            <a:r>
              <a:rPr lang="en-US" smtClean="0"/>
              <a:t>Entity Type</a:t>
            </a:r>
          </a:p>
        </p:txBody>
      </p:sp>
      <p:sp>
        <p:nvSpPr>
          <p:cNvPr id="5123" name="Rectangle 3"/>
          <p:cNvSpPr>
            <a:spLocks noGrp="1" noChangeArrowheads="1"/>
          </p:cNvSpPr>
          <p:nvPr>
            <p:ph type="body" idx="1"/>
          </p:nvPr>
        </p:nvSpPr>
        <p:spPr>
          <a:xfrm>
            <a:off x="762000" y="1447800"/>
            <a:ext cx="7772400" cy="4724400"/>
          </a:xfrm>
        </p:spPr>
        <p:txBody>
          <a:bodyPr/>
          <a:lstStyle/>
          <a:p>
            <a:pPr>
              <a:defRPr/>
            </a:pPr>
            <a:r>
              <a:rPr lang="en-US" sz="2800" smtClean="0"/>
              <a:t>Entity type described by set of attributes</a:t>
            </a:r>
          </a:p>
          <a:p>
            <a:pPr lvl="1">
              <a:defRPr/>
            </a:pPr>
            <a:r>
              <a:rPr lang="en-US" sz="2400" smtClean="0">
                <a:effectLst>
                  <a:outerShdw blurRad="38100" dist="38100" dir="2700000" algn="tl">
                    <a:srgbClr val="C0C0C0"/>
                  </a:outerShdw>
                </a:effectLst>
              </a:rPr>
              <a:t>Person</a:t>
            </a:r>
            <a:r>
              <a:rPr lang="en-US" sz="2400" smtClean="0"/>
              <a:t>: </a:t>
            </a:r>
            <a:r>
              <a:rPr lang="en-US" sz="2400" i="1" smtClean="0"/>
              <a:t>Id</a:t>
            </a:r>
            <a:r>
              <a:rPr lang="en-US" sz="2400" smtClean="0"/>
              <a:t>, </a:t>
            </a:r>
            <a:r>
              <a:rPr lang="en-US" sz="2400" i="1" smtClean="0"/>
              <a:t>Name</a:t>
            </a:r>
            <a:r>
              <a:rPr lang="en-US" sz="2400" smtClean="0"/>
              <a:t>, </a:t>
            </a:r>
            <a:r>
              <a:rPr lang="en-US" sz="2400" i="1" smtClean="0"/>
              <a:t>Address</a:t>
            </a:r>
            <a:r>
              <a:rPr lang="en-US" sz="2400" smtClean="0"/>
              <a:t>, </a:t>
            </a:r>
            <a:r>
              <a:rPr lang="en-US" sz="2400" i="1" smtClean="0"/>
              <a:t>Hobbies</a:t>
            </a:r>
          </a:p>
          <a:p>
            <a:pPr>
              <a:defRPr/>
            </a:pPr>
            <a:r>
              <a:rPr lang="en-US" sz="2800" i="1" smtClean="0">
                <a:effectLst>
                  <a:outerShdw blurRad="38100" dist="38100" dir="2700000" algn="tl">
                    <a:srgbClr val="C0C0C0"/>
                  </a:outerShdw>
                </a:effectLst>
              </a:rPr>
              <a:t>Domain</a:t>
            </a:r>
            <a:r>
              <a:rPr lang="en-US" sz="2800" smtClean="0"/>
              <a:t>: possible values of an attribute</a:t>
            </a:r>
          </a:p>
          <a:p>
            <a:pPr lvl="1">
              <a:defRPr/>
            </a:pPr>
            <a:r>
              <a:rPr lang="en-US" sz="2400" smtClean="0"/>
              <a:t>Value can be a set (in contrast to relational model)</a:t>
            </a:r>
          </a:p>
          <a:p>
            <a:pPr lvl="2">
              <a:defRPr/>
            </a:pPr>
            <a:r>
              <a:rPr lang="en-US" sz="2000" smtClean="0"/>
              <a:t>(111111, John, 123 Main St, {stamps, coins})</a:t>
            </a:r>
          </a:p>
          <a:p>
            <a:pPr>
              <a:defRPr/>
            </a:pPr>
            <a:r>
              <a:rPr lang="en-US" sz="2800" i="1" smtClean="0">
                <a:effectLst>
                  <a:outerShdw blurRad="38100" dist="38100" dir="2700000" algn="tl">
                    <a:srgbClr val="C0C0C0"/>
                  </a:outerShdw>
                </a:effectLst>
              </a:rPr>
              <a:t>Key</a:t>
            </a:r>
            <a:r>
              <a:rPr lang="en-US" sz="2800" smtClean="0"/>
              <a:t>: minimum set of attributes that uniquely identifies an entity (candidate key)</a:t>
            </a:r>
          </a:p>
          <a:p>
            <a:pPr>
              <a:defRPr/>
            </a:pPr>
            <a:r>
              <a:rPr lang="en-US" sz="2800" i="1" smtClean="0">
                <a:effectLst>
                  <a:outerShdw blurRad="38100" dist="38100" dir="2700000" algn="tl">
                    <a:srgbClr val="C0C0C0"/>
                  </a:outerShdw>
                </a:effectLst>
              </a:rPr>
              <a:t>Entity Schema</a:t>
            </a:r>
            <a:r>
              <a:rPr lang="en-US" sz="2800" smtClean="0"/>
              <a:t>: entity type name, attributes (and associated domain), key constraints</a:t>
            </a:r>
          </a:p>
          <a:p>
            <a:pPr>
              <a:defRPr/>
            </a:pPr>
            <a:endParaRPr lang="en-US" sz="280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dirty="0" smtClean="0"/>
              <a:t>Self-relationship</a:t>
            </a:r>
            <a:endParaRPr lang="en-US" dirty="0" smtClean="0"/>
          </a:p>
        </p:txBody>
      </p:sp>
      <p:sp>
        <p:nvSpPr>
          <p:cNvPr id="46083" name="Slide Number Placeholder 3"/>
          <p:cNvSpPr>
            <a:spLocks noGrp="1"/>
          </p:cNvSpPr>
          <p:nvPr>
            <p:ph type="sldNum" sz="quarter" idx="12"/>
          </p:nvPr>
        </p:nvSpPr>
        <p:spPr>
          <a:noFill/>
        </p:spPr>
        <p:txBody>
          <a:bodyPr/>
          <a:lstStyle/>
          <a:p>
            <a:fld id="{EBC059AA-8019-4A08-B251-2DEB1C8A0691}" type="slidenum">
              <a:rPr lang="en-US" smtClean="0">
                <a:latin typeface="Times New Roman" pitchFamily="18" charset="0"/>
              </a:rPr>
              <a:pPr/>
              <a:t>50</a:t>
            </a:fld>
            <a:endParaRPr lang="en-US" smtClean="0">
              <a:latin typeface="Times New Roman" pitchFamily="18" charset="0"/>
            </a:endParaRPr>
          </a:p>
        </p:txBody>
      </p:sp>
      <p:sp>
        <p:nvSpPr>
          <p:cNvPr id="5" name="TextBox 4"/>
          <p:cNvSpPr txBox="1"/>
          <p:nvPr/>
        </p:nvSpPr>
        <p:spPr>
          <a:xfrm>
            <a:off x="928914" y="3352798"/>
            <a:ext cx="2002971" cy="4247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buNone/>
            </a:pPr>
            <a:r>
              <a:rPr lang="en-US" dirty="0" smtClean="0"/>
              <a:t>Category</a:t>
            </a:r>
            <a:endParaRPr lang="en-US" dirty="0"/>
          </a:p>
        </p:txBody>
      </p:sp>
      <p:sp>
        <p:nvSpPr>
          <p:cNvPr id="7" name="流程图: 决策 6"/>
          <p:cNvSpPr/>
          <p:nvPr/>
        </p:nvSpPr>
        <p:spPr bwMode="auto">
          <a:xfrm>
            <a:off x="4281717" y="3207657"/>
            <a:ext cx="1553028" cy="769258"/>
          </a:xfrm>
          <a:prstGeom prst="flowChartDecision">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smtClean="0">
              <a:ln>
                <a:noFill/>
              </a:ln>
              <a:solidFill>
                <a:schemeClr val="tx1"/>
              </a:solidFill>
              <a:effectLst/>
              <a:latin typeface="Times New Roman" charset="0"/>
            </a:endParaRPr>
          </a:p>
        </p:txBody>
      </p:sp>
      <p:sp>
        <p:nvSpPr>
          <p:cNvPr id="8" name="TextBox 7"/>
          <p:cNvSpPr txBox="1"/>
          <p:nvPr/>
        </p:nvSpPr>
        <p:spPr>
          <a:xfrm>
            <a:off x="4499430" y="3381829"/>
            <a:ext cx="1192955" cy="424732"/>
          </a:xfrm>
          <a:prstGeom prst="rect">
            <a:avLst/>
          </a:prstGeom>
          <a:noFill/>
        </p:spPr>
        <p:txBody>
          <a:bodyPr wrap="none" rtlCol="0">
            <a:spAutoFit/>
          </a:bodyPr>
          <a:lstStyle/>
          <a:p>
            <a:pPr>
              <a:buNone/>
            </a:pPr>
            <a:r>
              <a:rPr lang="en-US" dirty="0" err="1" smtClean="0"/>
              <a:t>ChildOf</a:t>
            </a:r>
            <a:endParaRPr lang="en-US" dirty="0"/>
          </a:p>
        </p:txBody>
      </p:sp>
      <p:cxnSp>
        <p:nvCxnSpPr>
          <p:cNvPr id="10" name="直接连接符 9"/>
          <p:cNvCxnSpPr>
            <a:stCxn id="5" idx="3"/>
            <a:endCxn id="7" idx="1"/>
          </p:cNvCxnSpPr>
          <p:nvPr/>
        </p:nvCxnSpPr>
        <p:spPr bwMode="auto">
          <a:xfrm>
            <a:off x="2931885" y="3565164"/>
            <a:ext cx="1349832" cy="27122"/>
          </a:xfrm>
          <a:prstGeom prst="line">
            <a:avLst/>
          </a:prstGeom>
          <a:noFill/>
          <a:ln w="9525" cap="flat" cmpd="sng" algn="ctr">
            <a:noFill/>
            <a:prstDash val="solid"/>
            <a:round/>
            <a:headEnd type="none" w="med" len="med"/>
            <a:tailEnd type="none" w="med" len="med"/>
          </a:ln>
          <a:effectLst/>
        </p:spPr>
      </p:cxnSp>
      <p:sp>
        <p:nvSpPr>
          <p:cNvPr id="17" name="椭圆 16"/>
          <p:cNvSpPr/>
          <p:nvPr/>
        </p:nvSpPr>
        <p:spPr bwMode="auto">
          <a:xfrm>
            <a:off x="435429" y="2002971"/>
            <a:ext cx="1262742" cy="522515"/>
          </a:xfrm>
          <a:prstGeom prst="ellipse">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smtClean="0">
              <a:ln>
                <a:noFill/>
              </a:ln>
              <a:solidFill>
                <a:schemeClr val="tx1"/>
              </a:solidFill>
              <a:effectLst/>
              <a:latin typeface="Times New Roman" charset="0"/>
            </a:endParaRPr>
          </a:p>
        </p:txBody>
      </p:sp>
      <p:sp>
        <p:nvSpPr>
          <p:cNvPr id="18" name="TextBox 17"/>
          <p:cNvSpPr txBox="1"/>
          <p:nvPr/>
        </p:nvSpPr>
        <p:spPr>
          <a:xfrm>
            <a:off x="682171" y="2032000"/>
            <a:ext cx="780983" cy="424732"/>
          </a:xfrm>
          <a:prstGeom prst="rect">
            <a:avLst/>
          </a:prstGeom>
          <a:noFill/>
        </p:spPr>
        <p:txBody>
          <a:bodyPr wrap="none" rtlCol="0">
            <a:spAutoFit/>
          </a:bodyPr>
          <a:lstStyle/>
          <a:p>
            <a:pPr>
              <a:buNone/>
            </a:pPr>
            <a:r>
              <a:rPr lang="en-US" u="sng" dirty="0" err="1" smtClean="0"/>
              <a:t>catid</a:t>
            </a:r>
            <a:endParaRPr lang="en-US" u="sng" dirty="0"/>
          </a:p>
        </p:txBody>
      </p:sp>
      <p:cxnSp>
        <p:nvCxnSpPr>
          <p:cNvPr id="20" name="直接连接符 19"/>
          <p:cNvCxnSpPr>
            <a:stCxn id="17" idx="4"/>
          </p:cNvCxnSpPr>
          <p:nvPr/>
        </p:nvCxnSpPr>
        <p:spPr bwMode="auto">
          <a:xfrm rot="16200000" flipH="1">
            <a:off x="794657" y="2797629"/>
            <a:ext cx="812800" cy="268514"/>
          </a:xfrm>
          <a:prstGeom prst="line">
            <a:avLst/>
          </a:prstGeom>
          <a:noFill/>
          <a:ln w="3175" cap="flat" cmpd="sng" algn="ctr">
            <a:solidFill>
              <a:schemeClr val="tx1"/>
            </a:solidFill>
            <a:prstDash val="solid"/>
            <a:round/>
            <a:headEnd type="none" w="med" len="med"/>
            <a:tailEnd type="none" w="med" len="med"/>
          </a:ln>
          <a:effectLst/>
        </p:spPr>
      </p:cxnSp>
      <p:sp>
        <p:nvSpPr>
          <p:cNvPr id="21" name="椭圆 20"/>
          <p:cNvSpPr/>
          <p:nvPr/>
        </p:nvSpPr>
        <p:spPr bwMode="auto">
          <a:xfrm>
            <a:off x="2155372" y="2082799"/>
            <a:ext cx="1262742" cy="522515"/>
          </a:xfrm>
          <a:prstGeom prst="ellipse">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smtClean="0">
              <a:ln>
                <a:noFill/>
              </a:ln>
              <a:solidFill>
                <a:schemeClr val="tx1"/>
              </a:solidFill>
              <a:effectLst/>
              <a:latin typeface="Times New Roman" charset="0"/>
            </a:endParaRPr>
          </a:p>
        </p:txBody>
      </p:sp>
      <p:sp>
        <p:nvSpPr>
          <p:cNvPr id="22" name="TextBox 21"/>
          <p:cNvSpPr txBox="1"/>
          <p:nvPr/>
        </p:nvSpPr>
        <p:spPr>
          <a:xfrm>
            <a:off x="2293257" y="2133600"/>
            <a:ext cx="1207382" cy="424732"/>
          </a:xfrm>
          <a:prstGeom prst="rect">
            <a:avLst/>
          </a:prstGeom>
          <a:noFill/>
        </p:spPr>
        <p:txBody>
          <a:bodyPr wrap="none" rtlCol="0">
            <a:spAutoFit/>
          </a:bodyPr>
          <a:lstStyle/>
          <a:p>
            <a:pPr>
              <a:buNone/>
            </a:pPr>
            <a:r>
              <a:rPr lang="en-US" dirty="0" err="1" smtClean="0"/>
              <a:t>catname</a:t>
            </a:r>
            <a:endParaRPr lang="en-US" dirty="0"/>
          </a:p>
        </p:txBody>
      </p:sp>
      <p:cxnSp>
        <p:nvCxnSpPr>
          <p:cNvPr id="24" name="直接连接符 23"/>
          <p:cNvCxnSpPr/>
          <p:nvPr/>
        </p:nvCxnSpPr>
        <p:spPr bwMode="auto">
          <a:xfrm>
            <a:off x="2409371" y="2510971"/>
            <a:ext cx="667658" cy="1588"/>
          </a:xfrm>
          <a:prstGeom prst="line">
            <a:avLst/>
          </a:prstGeom>
          <a:noFill/>
          <a:ln w="9525" cap="flat" cmpd="sng" algn="ctr">
            <a:noFill/>
            <a:prstDash val="solid"/>
            <a:round/>
            <a:headEnd type="none" w="med" len="med"/>
            <a:tailEnd type="none" w="med" len="med"/>
          </a:ln>
          <a:effectLst/>
        </p:spPr>
      </p:cxnSp>
      <p:cxnSp>
        <p:nvCxnSpPr>
          <p:cNvPr id="26" name="直接连接符 25"/>
          <p:cNvCxnSpPr>
            <a:stCxn id="21" idx="4"/>
          </p:cNvCxnSpPr>
          <p:nvPr/>
        </p:nvCxnSpPr>
        <p:spPr bwMode="auto">
          <a:xfrm rot="5400000">
            <a:off x="2318657" y="2797628"/>
            <a:ext cx="660400" cy="275772"/>
          </a:xfrm>
          <a:prstGeom prst="line">
            <a:avLst/>
          </a:prstGeom>
          <a:noFill/>
          <a:ln w="3175" cap="flat" cmpd="sng" algn="ctr">
            <a:solidFill>
              <a:schemeClr val="tx1"/>
            </a:solidFill>
            <a:prstDash val="solid"/>
            <a:round/>
            <a:headEnd type="none" w="med" len="med"/>
            <a:tailEnd type="none" w="med" len="med"/>
          </a:ln>
          <a:effectLst/>
        </p:spPr>
      </p:cxnSp>
      <p:sp>
        <p:nvSpPr>
          <p:cNvPr id="27" name="椭圆 26"/>
          <p:cNvSpPr/>
          <p:nvPr/>
        </p:nvSpPr>
        <p:spPr bwMode="auto">
          <a:xfrm>
            <a:off x="1320801" y="5065486"/>
            <a:ext cx="1596570" cy="769257"/>
          </a:xfrm>
          <a:prstGeom prst="ellipse">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smtClean="0">
              <a:ln>
                <a:noFill/>
              </a:ln>
              <a:solidFill>
                <a:schemeClr val="tx1"/>
              </a:solidFill>
              <a:effectLst/>
              <a:latin typeface="Times New Roman" charset="0"/>
            </a:endParaRPr>
          </a:p>
        </p:txBody>
      </p:sp>
      <p:sp>
        <p:nvSpPr>
          <p:cNvPr id="28" name="椭圆 27"/>
          <p:cNvSpPr/>
          <p:nvPr/>
        </p:nvSpPr>
        <p:spPr bwMode="auto">
          <a:xfrm>
            <a:off x="1465943" y="5196115"/>
            <a:ext cx="1306286" cy="449943"/>
          </a:xfrm>
          <a:prstGeom prst="ellipse">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pPr>
            <a:endParaRPr kumimoji="0" lang="en-US" sz="2400" b="0" i="0" u="none" strike="noStrike" cap="none" normalizeH="0" baseline="0" smtClean="0">
              <a:ln>
                <a:noFill/>
              </a:ln>
              <a:solidFill>
                <a:schemeClr val="tx1"/>
              </a:solidFill>
              <a:effectLst/>
              <a:latin typeface="Times New Roman" charset="0"/>
            </a:endParaRPr>
          </a:p>
        </p:txBody>
      </p:sp>
      <p:sp>
        <p:nvSpPr>
          <p:cNvPr id="29" name="TextBox 28"/>
          <p:cNvSpPr txBox="1"/>
          <p:nvPr/>
        </p:nvSpPr>
        <p:spPr>
          <a:xfrm>
            <a:off x="1451429" y="5210629"/>
            <a:ext cx="1382110" cy="424732"/>
          </a:xfrm>
          <a:prstGeom prst="rect">
            <a:avLst/>
          </a:prstGeom>
          <a:noFill/>
        </p:spPr>
        <p:txBody>
          <a:bodyPr wrap="none" rtlCol="0">
            <a:spAutoFit/>
          </a:bodyPr>
          <a:lstStyle/>
          <a:p>
            <a:pPr>
              <a:buNone/>
            </a:pPr>
            <a:r>
              <a:rPr lang="en-US" dirty="0" smtClean="0"/>
              <a:t>keywords</a:t>
            </a:r>
            <a:endParaRPr lang="en-US" dirty="0"/>
          </a:p>
        </p:txBody>
      </p:sp>
      <p:cxnSp>
        <p:nvCxnSpPr>
          <p:cNvPr id="31" name="直接连接符 30"/>
          <p:cNvCxnSpPr>
            <a:stCxn id="5" idx="2"/>
            <a:endCxn id="27" idx="0"/>
          </p:cNvCxnSpPr>
          <p:nvPr/>
        </p:nvCxnSpPr>
        <p:spPr bwMode="auto">
          <a:xfrm rot="16200000" flipH="1">
            <a:off x="1380765" y="4327165"/>
            <a:ext cx="1287956" cy="188686"/>
          </a:xfrm>
          <a:prstGeom prst="line">
            <a:avLst/>
          </a:prstGeom>
          <a:noFill/>
          <a:ln w="3175" cap="flat" cmpd="sng" algn="ctr">
            <a:solidFill>
              <a:schemeClr val="tx1"/>
            </a:solidFill>
            <a:prstDash val="solid"/>
            <a:round/>
            <a:headEnd type="none" w="med" len="med"/>
            <a:tailEnd type="none" w="med" len="med"/>
          </a:ln>
          <a:effectLst/>
        </p:spPr>
      </p:cxnSp>
      <p:cxnSp>
        <p:nvCxnSpPr>
          <p:cNvPr id="42" name="肘形连接符 41"/>
          <p:cNvCxnSpPr>
            <a:endCxn id="7" idx="2"/>
          </p:cNvCxnSpPr>
          <p:nvPr/>
        </p:nvCxnSpPr>
        <p:spPr bwMode="auto">
          <a:xfrm>
            <a:off x="2902857" y="3744686"/>
            <a:ext cx="2155374" cy="232229"/>
          </a:xfrm>
          <a:prstGeom prst="bentConnector4">
            <a:avLst>
              <a:gd name="adj1" fmla="val 31987"/>
              <a:gd name="adj2" fmla="val 198437"/>
            </a:avLst>
          </a:prstGeom>
          <a:noFill/>
          <a:ln w="3175" cap="flat" cmpd="sng" algn="ctr">
            <a:solidFill>
              <a:schemeClr val="tx1"/>
            </a:solidFill>
            <a:prstDash val="solid"/>
            <a:round/>
            <a:headEnd type="none" w="med" len="med"/>
            <a:tailEnd type="none" w="med" len="med"/>
          </a:ln>
          <a:effectLst/>
        </p:spPr>
      </p:cxnSp>
      <p:cxnSp>
        <p:nvCxnSpPr>
          <p:cNvPr id="58" name="肘形连接符 57"/>
          <p:cNvCxnSpPr/>
          <p:nvPr/>
        </p:nvCxnSpPr>
        <p:spPr bwMode="auto">
          <a:xfrm>
            <a:off x="2786743" y="3280229"/>
            <a:ext cx="2119086" cy="333828"/>
          </a:xfrm>
          <a:prstGeom prst="bentConnector3">
            <a:avLst>
              <a:gd name="adj1" fmla="val 58904"/>
            </a:avLst>
          </a:prstGeom>
          <a:noFill/>
          <a:ln w="9525" cap="flat" cmpd="sng" algn="ctr">
            <a:noFill/>
            <a:prstDash val="solid"/>
            <a:round/>
            <a:headEnd type="none" w="med" len="med"/>
            <a:tailEnd type="arrow"/>
          </a:ln>
          <a:effectLst/>
        </p:spPr>
      </p:cxnSp>
      <p:cxnSp>
        <p:nvCxnSpPr>
          <p:cNvPr id="63" name="肘形连接符 62"/>
          <p:cNvCxnSpPr>
            <a:endCxn id="7" idx="1"/>
          </p:cNvCxnSpPr>
          <p:nvPr/>
        </p:nvCxnSpPr>
        <p:spPr bwMode="auto">
          <a:xfrm>
            <a:off x="2902857" y="3381829"/>
            <a:ext cx="1378860" cy="210457"/>
          </a:xfrm>
          <a:prstGeom prst="bentConnector3">
            <a:avLst>
              <a:gd name="adj1" fmla="val 50000"/>
            </a:avLst>
          </a:prstGeom>
          <a:noFill/>
          <a:ln w="25400" cap="flat" cmpd="sng" algn="ctr">
            <a:solidFill>
              <a:schemeClr val="tx1"/>
            </a:solidFill>
            <a:prstDash val="solid"/>
            <a:round/>
            <a:headEnd type="none" w="med" len="med"/>
            <a:tailEnd type="arrow"/>
          </a:ln>
          <a:effectLst/>
        </p:spPr>
      </p:cxnSp>
      <p:sp>
        <p:nvSpPr>
          <p:cNvPr id="78" name="TextBox 77"/>
          <p:cNvSpPr txBox="1"/>
          <p:nvPr/>
        </p:nvSpPr>
        <p:spPr>
          <a:xfrm>
            <a:off x="3193143" y="3018972"/>
            <a:ext cx="798617" cy="424732"/>
          </a:xfrm>
          <a:prstGeom prst="rect">
            <a:avLst/>
          </a:prstGeom>
          <a:noFill/>
        </p:spPr>
        <p:txBody>
          <a:bodyPr wrap="none" rtlCol="0">
            <a:spAutoFit/>
          </a:bodyPr>
          <a:lstStyle/>
          <a:p>
            <a:pPr>
              <a:buNone/>
            </a:pPr>
            <a:r>
              <a:rPr lang="en-US" dirty="0" smtClean="0"/>
              <a:t>child</a:t>
            </a:r>
            <a:endParaRPr lang="en-US" dirty="0"/>
          </a:p>
        </p:txBody>
      </p:sp>
      <p:sp>
        <p:nvSpPr>
          <p:cNvPr id="79" name="TextBox 78"/>
          <p:cNvSpPr txBox="1"/>
          <p:nvPr/>
        </p:nvSpPr>
        <p:spPr>
          <a:xfrm>
            <a:off x="3846286" y="4136571"/>
            <a:ext cx="952505" cy="424732"/>
          </a:xfrm>
          <a:prstGeom prst="rect">
            <a:avLst/>
          </a:prstGeom>
          <a:noFill/>
        </p:spPr>
        <p:txBody>
          <a:bodyPr wrap="none" rtlCol="0">
            <a:spAutoFit/>
          </a:bodyPr>
          <a:lstStyle/>
          <a:p>
            <a:pPr>
              <a:buNone/>
            </a:pPr>
            <a:r>
              <a:rPr lang="en-US" dirty="0" smtClean="0"/>
              <a:t>parent</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dirty="0" smtClean="0"/>
              <a:t>Self-relationship</a:t>
            </a:r>
            <a:endParaRPr lang="en-US" dirty="0" smtClean="0"/>
          </a:p>
        </p:txBody>
      </p:sp>
      <p:sp>
        <p:nvSpPr>
          <p:cNvPr id="46083" name="Slide Number Placeholder 3"/>
          <p:cNvSpPr>
            <a:spLocks noGrp="1"/>
          </p:cNvSpPr>
          <p:nvPr>
            <p:ph type="sldNum" sz="quarter" idx="12"/>
          </p:nvPr>
        </p:nvSpPr>
        <p:spPr>
          <a:noFill/>
        </p:spPr>
        <p:txBody>
          <a:bodyPr/>
          <a:lstStyle/>
          <a:p>
            <a:fld id="{EBC059AA-8019-4A08-B251-2DEB1C8A0691}" type="slidenum">
              <a:rPr lang="en-US" smtClean="0">
                <a:latin typeface="Times New Roman" pitchFamily="18" charset="0"/>
              </a:rPr>
              <a:pPr/>
              <a:t>51</a:t>
            </a:fld>
            <a:endParaRPr lang="en-US" smtClean="0">
              <a:latin typeface="Times New Roman" pitchFamily="18" charset="0"/>
            </a:endParaRPr>
          </a:p>
        </p:txBody>
      </p:sp>
      <p:sp>
        <p:nvSpPr>
          <p:cNvPr id="25" name="TextBox 24"/>
          <p:cNvSpPr txBox="1"/>
          <p:nvPr/>
        </p:nvSpPr>
        <p:spPr>
          <a:xfrm>
            <a:off x="682171" y="1785257"/>
            <a:ext cx="7141029" cy="4404283"/>
          </a:xfrm>
          <a:prstGeom prst="rect">
            <a:avLst/>
          </a:prstGeom>
          <a:noFill/>
        </p:spPr>
        <p:txBody>
          <a:bodyPr wrap="square" rtlCol="0">
            <a:spAutoFit/>
          </a:bodyPr>
          <a:lstStyle/>
          <a:p>
            <a:pPr>
              <a:buNone/>
            </a:pPr>
            <a:r>
              <a:rPr lang="en-US" sz="1800" dirty="0" smtClean="0"/>
              <a:t>CREATE TABLE Category</a:t>
            </a:r>
          </a:p>
          <a:p>
            <a:pPr>
              <a:buNone/>
            </a:pPr>
            <a:r>
              <a:rPr lang="en-US" sz="1800" dirty="0" smtClean="0"/>
              <a:t>(</a:t>
            </a:r>
          </a:p>
          <a:p>
            <a:pPr>
              <a:buNone/>
            </a:pPr>
            <a:r>
              <a:rPr lang="en-US" sz="1800" dirty="0" err="1" smtClean="0"/>
              <a:t>catid</a:t>
            </a:r>
            <a:r>
              <a:rPr lang="en-US" sz="1800" dirty="0" smtClean="0"/>
              <a:t> INTEGER,</a:t>
            </a:r>
          </a:p>
          <a:p>
            <a:pPr>
              <a:buNone/>
            </a:pPr>
            <a:r>
              <a:rPr lang="en-US" sz="1800" dirty="0" err="1" smtClean="0"/>
              <a:t>parentid</a:t>
            </a:r>
            <a:r>
              <a:rPr lang="en-US" sz="1800" dirty="0" smtClean="0"/>
              <a:t> INTEGER,</a:t>
            </a:r>
          </a:p>
          <a:p>
            <a:pPr>
              <a:buNone/>
            </a:pPr>
            <a:r>
              <a:rPr lang="en-US" sz="1800" dirty="0" err="1" smtClean="0"/>
              <a:t>catname</a:t>
            </a:r>
            <a:r>
              <a:rPr lang="en-US" sz="1800" dirty="0" smtClean="0"/>
              <a:t> VARCHAR(50),</a:t>
            </a:r>
          </a:p>
          <a:p>
            <a:pPr>
              <a:buNone/>
            </a:pPr>
            <a:r>
              <a:rPr lang="en-US" sz="1800" dirty="0" smtClean="0"/>
              <a:t>PRIMARY KEY(</a:t>
            </a:r>
            <a:r>
              <a:rPr lang="en-US" sz="1800" dirty="0" err="1" smtClean="0"/>
              <a:t>catid</a:t>
            </a:r>
            <a:r>
              <a:rPr lang="en-US" sz="1800" dirty="0" smtClean="0"/>
              <a:t>),</a:t>
            </a:r>
          </a:p>
          <a:p>
            <a:pPr>
              <a:buNone/>
            </a:pPr>
            <a:r>
              <a:rPr lang="en-US" sz="1800" dirty="0" smtClean="0"/>
              <a:t>FOREIGN KEY </a:t>
            </a:r>
            <a:r>
              <a:rPr lang="en-US" sz="1800" dirty="0" err="1" smtClean="0"/>
              <a:t>parentid</a:t>
            </a:r>
            <a:r>
              <a:rPr lang="en-US" sz="1800" dirty="0" smtClean="0"/>
              <a:t> REFERENCES Category(</a:t>
            </a:r>
            <a:r>
              <a:rPr lang="en-US" sz="1800" dirty="0" err="1" smtClean="0"/>
              <a:t>catid</a:t>
            </a:r>
            <a:r>
              <a:rPr lang="en-US" sz="1800" dirty="0" smtClean="0"/>
              <a:t>)</a:t>
            </a:r>
          </a:p>
          <a:p>
            <a:pPr>
              <a:buNone/>
            </a:pPr>
            <a:r>
              <a:rPr lang="en-US" sz="1800" dirty="0" smtClean="0"/>
              <a:t>)</a:t>
            </a:r>
          </a:p>
          <a:p>
            <a:pPr>
              <a:buNone/>
            </a:pPr>
            <a:r>
              <a:rPr lang="en-US" sz="1800" dirty="0" smtClean="0"/>
              <a:t>CREATE TABLE </a:t>
            </a:r>
            <a:r>
              <a:rPr lang="en-US" sz="1800" dirty="0" err="1" smtClean="0"/>
              <a:t>catHasKeywords</a:t>
            </a:r>
            <a:r>
              <a:rPr lang="en-US" sz="1800" dirty="0" smtClean="0"/>
              <a:t>(</a:t>
            </a:r>
          </a:p>
          <a:p>
            <a:pPr>
              <a:buNone/>
            </a:pPr>
            <a:r>
              <a:rPr lang="en-US" sz="1800" dirty="0" err="1" smtClean="0"/>
              <a:t>catid</a:t>
            </a:r>
            <a:r>
              <a:rPr lang="en-US" sz="1800" dirty="0" smtClean="0"/>
              <a:t> INTEGER,</a:t>
            </a:r>
          </a:p>
          <a:p>
            <a:pPr>
              <a:buNone/>
            </a:pPr>
            <a:r>
              <a:rPr lang="en-US" sz="1800" dirty="0" smtClean="0"/>
              <a:t>keyword VARCHAR(50),</a:t>
            </a:r>
          </a:p>
          <a:p>
            <a:pPr>
              <a:buNone/>
            </a:pPr>
            <a:r>
              <a:rPr lang="en-US" sz="1800" dirty="0" smtClean="0"/>
              <a:t>PRIMARY KEY(</a:t>
            </a:r>
            <a:r>
              <a:rPr lang="en-US" sz="1800" dirty="0" err="1" smtClean="0"/>
              <a:t>catid</a:t>
            </a:r>
            <a:r>
              <a:rPr lang="en-US" sz="1800" dirty="0" smtClean="0"/>
              <a:t>, keyword),</a:t>
            </a:r>
          </a:p>
          <a:p>
            <a:pPr>
              <a:buNone/>
            </a:pPr>
            <a:r>
              <a:rPr lang="en-US" sz="1800" dirty="0" smtClean="0"/>
              <a:t>FOREIGN KEY </a:t>
            </a:r>
            <a:r>
              <a:rPr lang="en-US" sz="1800" dirty="0" err="1" smtClean="0"/>
              <a:t>catid</a:t>
            </a:r>
            <a:r>
              <a:rPr lang="en-US" sz="1800" dirty="0" smtClean="0"/>
              <a:t> REFERENCES Category</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dirty="0" smtClean="0"/>
              <a:t>Self-relationship</a:t>
            </a:r>
            <a:endParaRPr lang="en-US" dirty="0" smtClean="0"/>
          </a:p>
        </p:txBody>
      </p:sp>
      <p:sp>
        <p:nvSpPr>
          <p:cNvPr id="46083" name="Slide Number Placeholder 3"/>
          <p:cNvSpPr>
            <a:spLocks noGrp="1"/>
          </p:cNvSpPr>
          <p:nvPr>
            <p:ph type="sldNum" sz="quarter" idx="12"/>
          </p:nvPr>
        </p:nvSpPr>
        <p:spPr>
          <a:noFill/>
        </p:spPr>
        <p:txBody>
          <a:bodyPr/>
          <a:lstStyle/>
          <a:p>
            <a:fld id="{EBC059AA-8019-4A08-B251-2DEB1C8A0691}" type="slidenum">
              <a:rPr lang="en-US" smtClean="0">
                <a:latin typeface="Times New Roman" pitchFamily="18" charset="0"/>
              </a:rPr>
              <a:pPr/>
              <a:t>52</a:t>
            </a:fld>
            <a:endParaRPr lang="en-US" smtClean="0">
              <a:latin typeface="Times New Roman" pitchFamily="18" charset="0"/>
            </a:endParaRPr>
          </a:p>
        </p:txBody>
      </p:sp>
      <p:graphicFrame>
        <p:nvGraphicFramePr>
          <p:cNvPr id="5" name="表格 4"/>
          <p:cNvGraphicFramePr>
            <a:graphicFrameLocks noGrp="1"/>
          </p:cNvGraphicFramePr>
          <p:nvPr/>
        </p:nvGraphicFramePr>
        <p:xfrm>
          <a:off x="1669143" y="2514600"/>
          <a:ext cx="4572000" cy="1854200"/>
        </p:xfrm>
        <a:graphic>
          <a:graphicData uri="http://schemas.openxmlformats.org/drawingml/2006/table">
            <a:tbl>
              <a:tblPr firstRow="1" bandRow="1">
                <a:tableStyleId>{5C22544A-7EE6-4342-B048-85BDC9FD1C3A}</a:tableStyleId>
              </a:tblPr>
              <a:tblGrid>
                <a:gridCol w="1524000"/>
                <a:gridCol w="1524000"/>
                <a:gridCol w="1524000"/>
              </a:tblGrid>
              <a:tr h="370840">
                <a:tc>
                  <a:txBody>
                    <a:bodyPr/>
                    <a:lstStyle/>
                    <a:p>
                      <a:r>
                        <a:rPr lang="en-US" dirty="0" err="1" smtClean="0"/>
                        <a:t>Catid</a:t>
                      </a:r>
                      <a:endParaRPr lang="en-US" dirty="0"/>
                    </a:p>
                  </a:txBody>
                  <a:tcPr/>
                </a:tc>
                <a:tc>
                  <a:txBody>
                    <a:bodyPr/>
                    <a:lstStyle/>
                    <a:p>
                      <a:r>
                        <a:rPr lang="en-US" dirty="0" err="1" smtClean="0"/>
                        <a:t>Catname</a:t>
                      </a:r>
                      <a:endParaRPr lang="en-US" dirty="0"/>
                    </a:p>
                  </a:txBody>
                  <a:tcPr/>
                </a:tc>
                <a:tc>
                  <a:txBody>
                    <a:bodyPr/>
                    <a:lstStyle/>
                    <a:p>
                      <a:r>
                        <a:rPr lang="en-US" dirty="0" err="1" smtClean="0"/>
                        <a:t>parentid</a:t>
                      </a:r>
                      <a:endParaRPr lang="en-US" dirty="0"/>
                    </a:p>
                  </a:txBody>
                  <a:tcPr/>
                </a:tc>
              </a:tr>
              <a:tr h="370840">
                <a:tc>
                  <a:txBody>
                    <a:bodyPr/>
                    <a:lstStyle/>
                    <a:p>
                      <a:r>
                        <a:rPr lang="en-US" dirty="0" smtClean="0"/>
                        <a:t>111</a:t>
                      </a:r>
                      <a:endParaRPr lang="en-US" dirty="0"/>
                    </a:p>
                  </a:txBody>
                  <a:tcPr/>
                </a:tc>
                <a:tc>
                  <a:txBody>
                    <a:bodyPr/>
                    <a:lstStyle/>
                    <a:p>
                      <a:r>
                        <a:rPr lang="en-US" dirty="0" smtClean="0"/>
                        <a:t>a</a:t>
                      </a:r>
                      <a:endParaRPr lang="en-US" dirty="0"/>
                    </a:p>
                  </a:txBody>
                  <a:tcPr/>
                </a:tc>
                <a:tc>
                  <a:txBody>
                    <a:bodyPr/>
                    <a:lstStyle/>
                    <a:p>
                      <a:r>
                        <a:rPr lang="en-US" dirty="0" smtClean="0"/>
                        <a:t>NULL</a:t>
                      </a:r>
                      <a:endParaRPr lang="en-US" dirty="0"/>
                    </a:p>
                  </a:txBody>
                  <a:tcPr/>
                </a:tc>
              </a:tr>
              <a:tr h="370840">
                <a:tc>
                  <a:txBody>
                    <a:bodyPr/>
                    <a:lstStyle/>
                    <a:p>
                      <a:r>
                        <a:rPr lang="en-US" dirty="0" smtClean="0"/>
                        <a:t>222</a:t>
                      </a:r>
                      <a:endParaRPr lang="en-US" dirty="0"/>
                    </a:p>
                  </a:txBody>
                  <a:tcPr/>
                </a:tc>
                <a:tc>
                  <a:txBody>
                    <a:bodyPr/>
                    <a:lstStyle/>
                    <a:p>
                      <a:r>
                        <a:rPr lang="en-US" dirty="0" smtClean="0"/>
                        <a:t>b</a:t>
                      </a:r>
                      <a:endParaRPr lang="en-US" dirty="0"/>
                    </a:p>
                  </a:txBody>
                  <a:tcPr/>
                </a:tc>
                <a:tc>
                  <a:txBody>
                    <a:bodyPr/>
                    <a:lstStyle/>
                    <a:p>
                      <a:r>
                        <a:rPr lang="en-US" dirty="0" smtClean="0"/>
                        <a:t>111</a:t>
                      </a:r>
                      <a:endParaRPr lang="en-US" dirty="0"/>
                    </a:p>
                  </a:txBody>
                  <a:tcPr/>
                </a:tc>
              </a:tr>
              <a:tr h="370840">
                <a:tc>
                  <a:txBody>
                    <a:bodyPr/>
                    <a:lstStyle/>
                    <a:p>
                      <a:r>
                        <a:rPr lang="en-US" dirty="0" smtClean="0"/>
                        <a:t>333</a:t>
                      </a:r>
                      <a:endParaRPr lang="en-US" dirty="0"/>
                    </a:p>
                  </a:txBody>
                  <a:tcPr/>
                </a:tc>
                <a:tc>
                  <a:txBody>
                    <a:bodyPr/>
                    <a:lstStyle/>
                    <a:p>
                      <a:r>
                        <a:rPr lang="en-US" dirty="0" smtClean="0"/>
                        <a:t>c</a:t>
                      </a:r>
                      <a:endParaRPr lang="en-US" dirty="0"/>
                    </a:p>
                  </a:txBody>
                  <a:tcPr/>
                </a:tc>
                <a:tc>
                  <a:txBody>
                    <a:bodyPr/>
                    <a:lstStyle/>
                    <a:p>
                      <a:r>
                        <a:rPr lang="en-US" dirty="0" smtClean="0"/>
                        <a:t>111</a:t>
                      </a:r>
                      <a:endParaRPr lang="en-US" dirty="0"/>
                    </a:p>
                  </a:txBody>
                  <a:tcPr/>
                </a:tc>
              </a:tr>
              <a:tr h="370840">
                <a:tc>
                  <a:txBody>
                    <a:bodyPr/>
                    <a:lstStyle/>
                    <a:p>
                      <a:r>
                        <a:rPr lang="en-US" dirty="0" smtClean="0"/>
                        <a:t>444</a:t>
                      </a:r>
                      <a:endParaRPr lang="en-US" dirty="0"/>
                    </a:p>
                  </a:txBody>
                  <a:tcPr/>
                </a:tc>
                <a:tc>
                  <a:txBody>
                    <a:bodyPr/>
                    <a:lstStyle/>
                    <a:p>
                      <a:r>
                        <a:rPr lang="en-US" dirty="0" smtClean="0"/>
                        <a:t>d</a:t>
                      </a:r>
                      <a:endParaRPr lang="en-US" dirty="0"/>
                    </a:p>
                  </a:txBody>
                  <a:tcPr/>
                </a:tc>
                <a:tc>
                  <a:txBody>
                    <a:bodyPr/>
                    <a:lstStyle/>
                    <a:p>
                      <a:r>
                        <a:rPr lang="en-US" dirty="0" smtClean="0"/>
                        <a:t>222</a:t>
                      </a:r>
                      <a:endParaRPr lang="en-US" dirty="0"/>
                    </a:p>
                  </a:txBody>
                  <a:tcPr/>
                </a:tc>
              </a:tr>
            </a:tbl>
          </a:graphicData>
        </a:graphic>
      </p:graphicFrame>
      <p:sp>
        <p:nvSpPr>
          <p:cNvPr id="6" name="TextBox 5"/>
          <p:cNvSpPr txBox="1"/>
          <p:nvPr/>
        </p:nvSpPr>
        <p:spPr>
          <a:xfrm>
            <a:off x="7489372" y="2656114"/>
            <a:ext cx="435428" cy="424732"/>
          </a:xfrm>
          <a:prstGeom prst="rect">
            <a:avLst/>
          </a:prstGeom>
          <a:noFill/>
        </p:spPr>
        <p:txBody>
          <a:bodyPr wrap="square" rtlCol="0">
            <a:spAutoFit/>
          </a:bodyPr>
          <a:lstStyle/>
          <a:p>
            <a:pPr>
              <a:buNone/>
            </a:pPr>
            <a:r>
              <a:rPr lang="en-US" dirty="0" smtClean="0"/>
              <a:t>a</a:t>
            </a:r>
            <a:endParaRPr lang="en-US" dirty="0"/>
          </a:p>
        </p:txBody>
      </p:sp>
      <p:cxnSp>
        <p:nvCxnSpPr>
          <p:cNvPr id="8" name="直接箭头连接符 7"/>
          <p:cNvCxnSpPr/>
          <p:nvPr/>
        </p:nvCxnSpPr>
        <p:spPr bwMode="auto">
          <a:xfrm rot="5400000">
            <a:off x="7344229" y="3106056"/>
            <a:ext cx="319314" cy="174172"/>
          </a:xfrm>
          <a:prstGeom prst="straightConnector1">
            <a:avLst/>
          </a:prstGeom>
          <a:noFill/>
          <a:ln w="3175" cap="flat" cmpd="sng" algn="ctr">
            <a:solidFill>
              <a:schemeClr val="tx1"/>
            </a:solidFill>
            <a:prstDash val="solid"/>
            <a:round/>
            <a:headEnd type="none" w="med" len="med"/>
            <a:tailEnd type="arrow"/>
          </a:ln>
          <a:effectLst/>
        </p:spPr>
      </p:cxnSp>
      <p:sp>
        <p:nvSpPr>
          <p:cNvPr id="9" name="TextBox 8"/>
          <p:cNvSpPr txBox="1"/>
          <p:nvPr/>
        </p:nvSpPr>
        <p:spPr>
          <a:xfrm>
            <a:off x="7257142" y="3367313"/>
            <a:ext cx="338554" cy="424732"/>
          </a:xfrm>
          <a:prstGeom prst="rect">
            <a:avLst/>
          </a:prstGeom>
          <a:noFill/>
        </p:spPr>
        <p:txBody>
          <a:bodyPr wrap="none" rtlCol="0">
            <a:spAutoFit/>
          </a:bodyPr>
          <a:lstStyle/>
          <a:p>
            <a:pPr>
              <a:buNone/>
            </a:pPr>
            <a:r>
              <a:rPr lang="en-US" dirty="0" smtClean="0"/>
              <a:t>b</a:t>
            </a:r>
            <a:endParaRPr lang="en-US" dirty="0"/>
          </a:p>
        </p:txBody>
      </p:sp>
      <p:cxnSp>
        <p:nvCxnSpPr>
          <p:cNvPr id="10" name="直接箭头连接符 9"/>
          <p:cNvCxnSpPr>
            <a:stCxn id="6" idx="2"/>
          </p:cNvCxnSpPr>
          <p:nvPr/>
        </p:nvCxnSpPr>
        <p:spPr bwMode="auto">
          <a:xfrm rot="16200000" flipH="1">
            <a:off x="7600136" y="3187796"/>
            <a:ext cx="431614" cy="217714"/>
          </a:xfrm>
          <a:prstGeom prst="straightConnector1">
            <a:avLst/>
          </a:prstGeom>
          <a:noFill/>
          <a:ln w="3175" cap="flat" cmpd="sng" algn="ctr">
            <a:solidFill>
              <a:schemeClr val="tx1"/>
            </a:solidFill>
            <a:prstDash val="solid"/>
            <a:round/>
            <a:headEnd type="none" w="med" len="med"/>
            <a:tailEnd type="arrow"/>
          </a:ln>
          <a:effectLst/>
        </p:spPr>
      </p:cxnSp>
      <p:sp>
        <p:nvSpPr>
          <p:cNvPr id="13" name="TextBox 12"/>
          <p:cNvSpPr txBox="1"/>
          <p:nvPr/>
        </p:nvSpPr>
        <p:spPr>
          <a:xfrm>
            <a:off x="7808686" y="3497942"/>
            <a:ext cx="320922" cy="424732"/>
          </a:xfrm>
          <a:prstGeom prst="rect">
            <a:avLst/>
          </a:prstGeom>
          <a:noFill/>
        </p:spPr>
        <p:txBody>
          <a:bodyPr wrap="none" rtlCol="0">
            <a:spAutoFit/>
          </a:bodyPr>
          <a:lstStyle/>
          <a:p>
            <a:pPr>
              <a:buNone/>
            </a:pPr>
            <a:r>
              <a:rPr lang="en-US" dirty="0" smtClean="0"/>
              <a:t>c</a:t>
            </a:r>
            <a:endParaRPr lang="en-US" dirty="0"/>
          </a:p>
        </p:txBody>
      </p:sp>
      <p:cxnSp>
        <p:nvCxnSpPr>
          <p:cNvPr id="14" name="直接箭头连接符 13"/>
          <p:cNvCxnSpPr/>
          <p:nvPr/>
        </p:nvCxnSpPr>
        <p:spPr bwMode="auto">
          <a:xfrm rot="5400000">
            <a:off x="7104743" y="3766456"/>
            <a:ext cx="319314" cy="174172"/>
          </a:xfrm>
          <a:prstGeom prst="straightConnector1">
            <a:avLst/>
          </a:prstGeom>
          <a:noFill/>
          <a:ln w="3175" cap="flat" cmpd="sng" algn="ctr">
            <a:solidFill>
              <a:schemeClr val="tx1"/>
            </a:solidFill>
            <a:prstDash val="solid"/>
            <a:round/>
            <a:headEnd type="none" w="med" len="med"/>
            <a:tailEnd type="arrow"/>
          </a:ln>
          <a:effectLst/>
        </p:spPr>
      </p:cxnSp>
      <p:sp>
        <p:nvSpPr>
          <p:cNvPr id="15" name="TextBox 14"/>
          <p:cNvSpPr txBox="1"/>
          <p:nvPr/>
        </p:nvSpPr>
        <p:spPr>
          <a:xfrm>
            <a:off x="7039429" y="3962400"/>
            <a:ext cx="338554" cy="424732"/>
          </a:xfrm>
          <a:prstGeom prst="rect">
            <a:avLst/>
          </a:prstGeom>
          <a:noFill/>
        </p:spPr>
        <p:txBody>
          <a:bodyPr wrap="none" rtlCol="0">
            <a:spAutoFit/>
          </a:bodyPr>
          <a:lstStyle/>
          <a:p>
            <a:pPr>
              <a:buNone/>
            </a:pPr>
            <a:r>
              <a:rPr lang="en-US" dirty="0" smtClean="0"/>
              <a:t>d</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dirty="0" smtClean="0"/>
              <a:t>ER case study 1</a:t>
            </a:r>
          </a:p>
        </p:txBody>
      </p:sp>
      <p:sp>
        <p:nvSpPr>
          <p:cNvPr id="45059" name="Slide Number Placeholder 3"/>
          <p:cNvSpPr>
            <a:spLocks noGrp="1"/>
          </p:cNvSpPr>
          <p:nvPr>
            <p:ph type="sldNum" sz="quarter" idx="12"/>
          </p:nvPr>
        </p:nvSpPr>
        <p:spPr>
          <a:noFill/>
        </p:spPr>
        <p:txBody>
          <a:bodyPr/>
          <a:lstStyle/>
          <a:p>
            <a:fld id="{65E7BC81-6ADC-4116-BA70-868014E93725}" type="slidenum">
              <a:rPr lang="en-US" smtClean="0">
                <a:latin typeface="Times New Roman" pitchFamily="18" charset="0"/>
              </a:rPr>
              <a:pPr/>
              <a:t>53</a:t>
            </a:fld>
            <a:endParaRPr lang="en-US" smtClean="0">
              <a:latin typeface="Times New Roman" pitchFamily="18" charset="0"/>
            </a:endParaRPr>
          </a:p>
        </p:txBody>
      </p:sp>
      <p:sp>
        <p:nvSpPr>
          <p:cNvPr id="45060" name="Rectangle 4"/>
          <p:cNvSpPr>
            <a:spLocks noChangeArrowheads="1"/>
          </p:cNvSpPr>
          <p:nvPr/>
        </p:nvSpPr>
        <p:spPr bwMode="auto">
          <a:xfrm>
            <a:off x="479425" y="1546225"/>
            <a:ext cx="8331200" cy="4413250"/>
          </a:xfrm>
          <a:prstGeom prst="rect">
            <a:avLst/>
          </a:prstGeom>
          <a:noFill/>
          <a:ln w="9525">
            <a:noFill/>
            <a:miter lim="800000"/>
            <a:headEnd/>
            <a:tailEnd/>
          </a:ln>
        </p:spPr>
        <p:txBody>
          <a:bodyPr>
            <a:spAutoFit/>
          </a:bodyPr>
          <a:lstStyle/>
          <a:p>
            <a:pPr algn="just">
              <a:buFontTx/>
              <a:buNone/>
            </a:pPr>
            <a:r>
              <a:rPr lang="en-US" dirty="0"/>
              <a:t>Consider the design of the following database system for managing a conference X: a collection of papers are submitted to X, each of which has a unique paper IDs, a list of authors (names, affiliations, emails) in the order of contribution significance, title, abstract, and a PDF file for its content. The conference has a list of program committee (PC) members to review the papers. To ensure review quality, each paper is assigned to 3 PC members for review. To avoid overloading, each PC member is assigned with at most 5 papers, assuming that there are enough PC members. Each review report consists of a report ID, a description of review comment, a final recommendation (accept, reject), and the date the review report is submitted. A PC member can submit at most one review report for the paper that is assigned to him/her.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dirty="0" smtClean="0"/>
              <a:t>ER case study 1 (</a:t>
            </a:r>
            <a:r>
              <a:rPr lang="en-US" dirty="0" err="1" smtClean="0"/>
              <a:t>con’t</a:t>
            </a:r>
            <a:r>
              <a:rPr lang="en-US" dirty="0" smtClean="0"/>
              <a:t>)</a:t>
            </a:r>
          </a:p>
        </p:txBody>
      </p:sp>
      <p:sp>
        <p:nvSpPr>
          <p:cNvPr id="46083" name="Slide Number Placeholder 3"/>
          <p:cNvSpPr>
            <a:spLocks noGrp="1"/>
          </p:cNvSpPr>
          <p:nvPr>
            <p:ph type="sldNum" sz="quarter" idx="12"/>
          </p:nvPr>
        </p:nvSpPr>
        <p:spPr>
          <a:noFill/>
        </p:spPr>
        <p:txBody>
          <a:bodyPr/>
          <a:lstStyle/>
          <a:p>
            <a:fld id="{EBC059AA-8019-4A08-B251-2DEB1C8A0691}" type="slidenum">
              <a:rPr lang="en-US" smtClean="0">
                <a:latin typeface="Times New Roman" pitchFamily="18" charset="0"/>
              </a:rPr>
              <a:pPr/>
              <a:t>54</a:t>
            </a:fld>
            <a:endParaRPr lang="en-US" smtClean="0">
              <a:latin typeface="Times New Roman" pitchFamily="18" charset="0"/>
            </a:endParaRPr>
          </a:p>
        </p:txBody>
      </p:sp>
      <p:sp>
        <p:nvSpPr>
          <p:cNvPr id="46084" name="Rectangle 4"/>
          <p:cNvSpPr>
            <a:spLocks noChangeArrowheads="1"/>
          </p:cNvSpPr>
          <p:nvPr/>
        </p:nvSpPr>
        <p:spPr bwMode="auto">
          <a:xfrm>
            <a:off x="479425" y="1546225"/>
            <a:ext cx="8331200" cy="3638550"/>
          </a:xfrm>
          <a:prstGeom prst="rect">
            <a:avLst/>
          </a:prstGeom>
          <a:noFill/>
          <a:ln w="9525">
            <a:noFill/>
            <a:miter lim="800000"/>
            <a:headEnd/>
            <a:tailEnd/>
          </a:ln>
        </p:spPr>
        <p:txBody>
          <a:bodyPr>
            <a:spAutoFit/>
          </a:bodyPr>
          <a:lstStyle/>
          <a:p>
            <a:pPr marL="342900" lvl="1" indent="-342900">
              <a:defRPr/>
            </a:pPr>
            <a:r>
              <a:rPr lang="en-US" dirty="0">
                <a:latin typeface="+mn-lt"/>
              </a:rPr>
              <a:t>Draw an E-R diagram for the above system. Use underlines, thick lines, and arrows to represent constraints. State your assumptions if necessary.</a:t>
            </a:r>
          </a:p>
          <a:p>
            <a:pPr marL="342900" lvl="1" indent="-342900">
              <a:defRPr/>
            </a:pPr>
            <a:r>
              <a:rPr lang="en-US" dirty="0">
                <a:latin typeface="+mn-lt"/>
              </a:rPr>
              <a:t>Translate the previous E-R diagram for exercise1 into a relational model, i.e., a set of CREAT TABLE statements enforcing all stated constraints. In addition, write a CREATE ASSERTION statement to enforce that no PC member will be assigned to a paper of which she/he is a coauthor.</a:t>
            </a:r>
          </a:p>
          <a:p>
            <a:pPr lvl="1">
              <a:defRPr/>
            </a:pPr>
            <a:endParaRPr lang="en-US" dirty="0">
              <a:latin typeface="+mn-lt"/>
            </a:endParaRPr>
          </a:p>
          <a:p>
            <a:pPr lvl="1">
              <a:buFontTx/>
              <a:buNone/>
              <a:defRPr/>
            </a:pPr>
            <a:endParaRPr lang="en-US" b="1" dirty="0">
              <a:latin typeface="+mn-lt"/>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2"/>
          </p:nvPr>
        </p:nvSpPr>
        <p:spPr>
          <a:noFill/>
        </p:spPr>
        <p:txBody>
          <a:bodyPr/>
          <a:lstStyle/>
          <a:p>
            <a:fld id="{16B9C74A-CA7C-4A77-B46B-BFF2AC2FD353}" type="slidenum">
              <a:rPr lang="en-US" smtClean="0">
                <a:latin typeface="Times New Roman" pitchFamily="18" charset="0"/>
              </a:rPr>
              <a:pPr/>
              <a:t>55</a:t>
            </a:fld>
            <a:endParaRPr lang="en-US" smtClean="0">
              <a:latin typeface="Times New Roman" pitchFamily="18" charset="0"/>
            </a:endParaRPr>
          </a:p>
        </p:txBody>
      </p:sp>
      <p:pic>
        <p:nvPicPr>
          <p:cNvPr id="47107" name="Picture 3"/>
          <p:cNvPicPr>
            <a:picLocks noChangeAspect="1" noChangeArrowheads="1"/>
          </p:cNvPicPr>
          <p:nvPr/>
        </p:nvPicPr>
        <p:blipFill>
          <a:blip r:embed="rId2" cstate="print"/>
          <a:srcRect/>
          <a:stretch>
            <a:fillRect/>
          </a:stretch>
        </p:blipFill>
        <p:spPr bwMode="auto">
          <a:xfrm>
            <a:off x="284163" y="1368425"/>
            <a:ext cx="8859837" cy="4930775"/>
          </a:xfrm>
          <a:prstGeom prst="rect">
            <a:avLst/>
          </a:prstGeom>
          <a:noFill/>
          <a:ln w="9525">
            <a:noFill/>
            <a:miter lim="800000"/>
            <a:headEnd/>
            <a:tailEnd/>
          </a:ln>
        </p:spPr>
      </p:pic>
      <p:sp>
        <p:nvSpPr>
          <p:cNvPr id="47108" name="TextBox 7"/>
          <p:cNvSpPr txBox="1">
            <a:spLocks noChangeArrowheads="1"/>
          </p:cNvSpPr>
          <p:nvPr/>
        </p:nvSpPr>
        <p:spPr bwMode="auto">
          <a:xfrm>
            <a:off x="1698625" y="333375"/>
            <a:ext cx="5732463" cy="536575"/>
          </a:xfrm>
          <a:prstGeom prst="rect">
            <a:avLst/>
          </a:prstGeom>
          <a:noFill/>
          <a:ln w="9525">
            <a:noFill/>
            <a:miter lim="800000"/>
            <a:headEnd/>
            <a:tailEnd/>
          </a:ln>
        </p:spPr>
        <p:txBody>
          <a:bodyPr>
            <a:spAutoFit/>
          </a:bodyPr>
          <a:lstStyle/>
          <a:p>
            <a:pPr algn="ctr">
              <a:buFontTx/>
              <a:buNone/>
            </a:pPr>
            <a:r>
              <a:rPr lang="en-US" sz="3200"/>
              <a:t>ER Diagram</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TextBox 7"/>
          <p:cNvSpPr txBox="1">
            <a:spLocks noChangeArrowheads="1"/>
          </p:cNvSpPr>
          <p:nvPr/>
        </p:nvSpPr>
        <p:spPr bwMode="auto">
          <a:xfrm>
            <a:off x="1698625" y="333375"/>
            <a:ext cx="5732463" cy="978729"/>
          </a:xfrm>
          <a:prstGeom prst="rect">
            <a:avLst/>
          </a:prstGeom>
          <a:noFill/>
          <a:ln w="9525">
            <a:noFill/>
            <a:miter lim="800000"/>
            <a:headEnd/>
            <a:tailEnd/>
          </a:ln>
        </p:spPr>
        <p:txBody>
          <a:bodyPr>
            <a:spAutoFit/>
          </a:bodyPr>
          <a:lstStyle/>
          <a:p>
            <a:pPr algn="ctr">
              <a:buFontTx/>
              <a:buNone/>
            </a:pPr>
            <a:r>
              <a:rPr lang="en-US" sz="3200" dirty="0" smtClean="0"/>
              <a:t>How about modeling ‘Review’ as an entity type?</a:t>
            </a:r>
            <a:endParaRPr lang="en-US" sz="3200" dirty="0"/>
          </a:p>
        </p:txBody>
      </p:sp>
      <p:pic>
        <p:nvPicPr>
          <p:cNvPr id="1026" name="Picture 2"/>
          <p:cNvPicPr>
            <a:picLocks noChangeAspect="1" noChangeArrowheads="1"/>
          </p:cNvPicPr>
          <p:nvPr/>
        </p:nvPicPr>
        <p:blipFill>
          <a:blip r:embed="rId2" cstate="print"/>
          <a:srcRect/>
          <a:stretch>
            <a:fillRect/>
          </a:stretch>
        </p:blipFill>
        <p:spPr bwMode="auto">
          <a:xfrm>
            <a:off x="464583" y="1469985"/>
            <a:ext cx="8252882" cy="4719899"/>
          </a:xfrm>
          <a:prstGeom prst="rect">
            <a:avLst/>
          </a:prstGeom>
          <a:noFill/>
          <a:ln w="9525">
            <a:noFill/>
            <a:miter lim="800000"/>
            <a:headEnd/>
            <a:tailEnd/>
          </a:ln>
        </p:spPr>
      </p:pic>
      <p:sp>
        <p:nvSpPr>
          <p:cNvPr id="6" name="TextBox 5"/>
          <p:cNvSpPr txBox="1"/>
          <p:nvPr/>
        </p:nvSpPr>
        <p:spPr>
          <a:xfrm>
            <a:off x="2384385" y="6273478"/>
            <a:ext cx="3912243" cy="424732"/>
          </a:xfrm>
          <a:prstGeom prst="rect">
            <a:avLst/>
          </a:prstGeom>
          <a:noFill/>
        </p:spPr>
        <p:txBody>
          <a:bodyPr wrap="square" rtlCol="0">
            <a:spAutoFit/>
          </a:bodyPr>
          <a:lstStyle/>
          <a:p>
            <a:pPr>
              <a:buNone/>
            </a:pPr>
            <a:r>
              <a:rPr lang="en-US" dirty="0" smtClean="0"/>
              <a:t>Credit of </a:t>
            </a:r>
            <a:r>
              <a:rPr lang="en-US" dirty="0" err="1" smtClean="0"/>
              <a:t>Renuka</a:t>
            </a:r>
            <a:r>
              <a:rPr lang="en-US" dirty="0" smtClean="0"/>
              <a:t> </a:t>
            </a:r>
            <a:r>
              <a:rPr lang="en-US" dirty="0" err="1" smtClean="0"/>
              <a:t>Gangireddy</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TextBox 7"/>
          <p:cNvSpPr txBox="1">
            <a:spLocks noChangeArrowheads="1"/>
          </p:cNvSpPr>
          <p:nvPr/>
        </p:nvSpPr>
        <p:spPr bwMode="auto">
          <a:xfrm>
            <a:off x="1698625" y="333375"/>
            <a:ext cx="5732463" cy="535531"/>
          </a:xfrm>
          <a:prstGeom prst="rect">
            <a:avLst/>
          </a:prstGeom>
          <a:noFill/>
          <a:ln w="9525">
            <a:noFill/>
            <a:miter lim="800000"/>
            <a:headEnd/>
            <a:tailEnd/>
          </a:ln>
        </p:spPr>
        <p:txBody>
          <a:bodyPr>
            <a:spAutoFit/>
          </a:bodyPr>
          <a:lstStyle/>
          <a:p>
            <a:pPr algn="ctr">
              <a:buFontTx/>
              <a:buNone/>
            </a:pPr>
            <a:r>
              <a:rPr lang="en-US" sz="3200" dirty="0" smtClean="0"/>
              <a:t>Another notation, it </a:t>
            </a:r>
            <a:r>
              <a:rPr lang="en-US" sz="3200" dirty="0" err="1" smtClean="0"/>
              <a:t>it</a:t>
            </a:r>
            <a:r>
              <a:rPr lang="en-US" sz="3200" dirty="0" smtClean="0"/>
              <a:t> correct yet?</a:t>
            </a:r>
            <a:endParaRPr lang="en-US" sz="3200" dirty="0"/>
          </a:p>
        </p:txBody>
      </p:sp>
      <p:pic>
        <p:nvPicPr>
          <p:cNvPr id="5" name="图片 4" descr="yukti.png"/>
          <p:cNvPicPr>
            <a:picLocks noChangeAspect="1"/>
          </p:cNvPicPr>
          <p:nvPr/>
        </p:nvPicPr>
        <p:blipFill>
          <a:blip r:embed="rId2" cstate="print"/>
          <a:stretch>
            <a:fillRect/>
          </a:stretch>
        </p:blipFill>
        <p:spPr>
          <a:xfrm>
            <a:off x="0" y="1220107"/>
            <a:ext cx="9144000" cy="5143500"/>
          </a:xfrm>
          <a:prstGeom prst="rect">
            <a:avLst/>
          </a:prstGeom>
        </p:spPr>
      </p:pic>
      <p:sp>
        <p:nvSpPr>
          <p:cNvPr id="6" name="TextBox 5"/>
          <p:cNvSpPr txBox="1"/>
          <p:nvPr/>
        </p:nvSpPr>
        <p:spPr>
          <a:xfrm>
            <a:off x="2645643" y="5605822"/>
            <a:ext cx="3912243" cy="424732"/>
          </a:xfrm>
          <a:prstGeom prst="rect">
            <a:avLst/>
          </a:prstGeom>
          <a:noFill/>
        </p:spPr>
        <p:txBody>
          <a:bodyPr wrap="square" rtlCol="0">
            <a:spAutoFit/>
          </a:bodyPr>
          <a:lstStyle/>
          <a:p>
            <a:pPr>
              <a:buNone/>
            </a:pPr>
            <a:r>
              <a:rPr lang="en-US" dirty="0" smtClean="0"/>
              <a:t>Credit of </a:t>
            </a:r>
            <a:r>
              <a:rPr lang="en-US" dirty="0" err="1" smtClean="0"/>
              <a:t>Yukti</a:t>
            </a:r>
            <a:r>
              <a:rPr lang="en-US" dirty="0" smtClean="0"/>
              <a:t> </a:t>
            </a:r>
            <a:r>
              <a:rPr lang="en-US" dirty="0" err="1" smtClean="0"/>
              <a:t>Dhiman</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2"/>
          </p:nvPr>
        </p:nvSpPr>
        <p:spPr>
          <a:noFill/>
        </p:spPr>
        <p:txBody>
          <a:bodyPr/>
          <a:lstStyle/>
          <a:p>
            <a:fld id="{BC4697E8-96D3-4387-9AB1-4E29349D30C5}" type="slidenum">
              <a:rPr lang="en-US" smtClean="0">
                <a:latin typeface="Times New Roman" pitchFamily="18" charset="0"/>
              </a:rPr>
              <a:pPr/>
              <a:t>58</a:t>
            </a:fld>
            <a:endParaRPr lang="en-US" smtClean="0">
              <a:latin typeface="Times New Roman" pitchFamily="18" charset="0"/>
            </a:endParaRPr>
          </a:p>
        </p:txBody>
      </p:sp>
      <p:sp>
        <p:nvSpPr>
          <p:cNvPr id="48131" name="TextBox 7"/>
          <p:cNvSpPr txBox="1">
            <a:spLocks noChangeArrowheads="1"/>
          </p:cNvSpPr>
          <p:nvPr/>
        </p:nvSpPr>
        <p:spPr bwMode="auto">
          <a:xfrm>
            <a:off x="1698625" y="333375"/>
            <a:ext cx="5732463" cy="536575"/>
          </a:xfrm>
          <a:prstGeom prst="rect">
            <a:avLst/>
          </a:prstGeom>
          <a:noFill/>
          <a:ln w="9525">
            <a:noFill/>
            <a:miter lim="800000"/>
            <a:headEnd/>
            <a:tailEnd/>
          </a:ln>
        </p:spPr>
        <p:txBody>
          <a:bodyPr>
            <a:spAutoFit/>
          </a:bodyPr>
          <a:lstStyle/>
          <a:p>
            <a:pPr algn="ctr">
              <a:buFontTx/>
              <a:buNone/>
            </a:pPr>
            <a:r>
              <a:rPr lang="en-US" sz="3200" dirty="0"/>
              <a:t>SQL </a:t>
            </a:r>
            <a:r>
              <a:rPr lang="en-US" sz="3200" dirty="0" smtClean="0"/>
              <a:t> statements</a:t>
            </a:r>
            <a:endParaRPr lang="en-US" sz="3200" dirty="0"/>
          </a:p>
        </p:txBody>
      </p:sp>
      <p:sp>
        <p:nvSpPr>
          <p:cNvPr id="48132" name="TextBox 4"/>
          <p:cNvSpPr txBox="1">
            <a:spLocks noChangeArrowheads="1"/>
          </p:cNvSpPr>
          <p:nvPr/>
        </p:nvSpPr>
        <p:spPr bwMode="auto">
          <a:xfrm>
            <a:off x="566738" y="1393825"/>
            <a:ext cx="8156575" cy="3268663"/>
          </a:xfrm>
          <a:prstGeom prst="rect">
            <a:avLst/>
          </a:prstGeom>
          <a:noFill/>
          <a:ln w="9525">
            <a:noFill/>
            <a:miter lim="800000"/>
            <a:headEnd/>
            <a:tailEnd/>
          </a:ln>
        </p:spPr>
        <p:txBody>
          <a:bodyPr>
            <a:spAutoFit/>
          </a:bodyPr>
          <a:lstStyle/>
          <a:p>
            <a:pPr>
              <a:buFontTx/>
              <a:buNone/>
            </a:pPr>
            <a:r>
              <a:rPr lang="en-US"/>
              <a:t>Create table paper (</a:t>
            </a:r>
          </a:p>
          <a:p>
            <a:pPr>
              <a:buFontTx/>
              <a:buNone/>
            </a:pPr>
            <a:r>
              <a:rPr lang="en-US"/>
              <a:t>paperid integer,</a:t>
            </a:r>
          </a:p>
          <a:p>
            <a:pPr>
              <a:buFontTx/>
              <a:buNone/>
            </a:pPr>
            <a:r>
              <a:rPr lang="en-US"/>
              <a:t>title VARCHAR(50),</a:t>
            </a:r>
          </a:p>
          <a:p>
            <a:pPr>
              <a:buFontTx/>
              <a:buNone/>
            </a:pPr>
            <a:r>
              <a:rPr lang="en-US"/>
              <a:t>abstract VARCHAR(250),</a:t>
            </a:r>
          </a:p>
          <a:p>
            <a:pPr>
              <a:buFontTx/>
              <a:buNone/>
            </a:pPr>
            <a:r>
              <a:rPr lang="en-US"/>
              <a:t>pdf VARCHAR(100),</a:t>
            </a:r>
          </a:p>
          <a:p>
            <a:pPr>
              <a:buFontTx/>
              <a:buNone/>
            </a:pPr>
            <a:r>
              <a:rPr lang="en-US"/>
              <a:t>primary key (paperid)</a:t>
            </a:r>
          </a:p>
          <a:p>
            <a:pPr>
              <a:buFontTx/>
              <a:buNone/>
            </a:pPr>
            <a:r>
              <a:rPr lang="en-US"/>
              <a:t>)</a:t>
            </a:r>
          </a:p>
          <a:p>
            <a:pPr>
              <a:buFontTx/>
              <a:buNone/>
            </a:pP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2"/>
          </p:nvPr>
        </p:nvSpPr>
        <p:spPr>
          <a:noFill/>
        </p:spPr>
        <p:txBody>
          <a:bodyPr/>
          <a:lstStyle/>
          <a:p>
            <a:fld id="{A407FB93-59FE-446B-A760-4B66A17C838B}" type="slidenum">
              <a:rPr lang="en-US" smtClean="0">
                <a:latin typeface="Times New Roman" pitchFamily="18" charset="0"/>
              </a:rPr>
              <a:pPr/>
              <a:t>59</a:t>
            </a:fld>
            <a:endParaRPr lang="en-US" smtClean="0">
              <a:latin typeface="Times New Roman" pitchFamily="18" charset="0"/>
            </a:endParaRPr>
          </a:p>
        </p:txBody>
      </p:sp>
      <p:sp>
        <p:nvSpPr>
          <p:cNvPr id="49155" name="TextBox 7"/>
          <p:cNvSpPr txBox="1">
            <a:spLocks noChangeArrowheads="1"/>
          </p:cNvSpPr>
          <p:nvPr/>
        </p:nvSpPr>
        <p:spPr bwMode="auto">
          <a:xfrm>
            <a:off x="1698625" y="333375"/>
            <a:ext cx="5732463" cy="536575"/>
          </a:xfrm>
          <a:prstGeom prst="rect">
            <a:avLst/>
          </a:prstGeom>
          <a:noFill/>
          <a:ln w="9525">
            <a:noFill/>
            <a:miter lim="800000"/>
            <a:headEnd/>
            <a:tailEnd/>
          </a:ln>
        </p:spPr>
        <p:txBody>
          <a:bodyPr>
            <a:spAutoFit/>
          </a:bodyPr>
          <a:lstStyle/>
          <a:p>
            <a:pPr algn="ctr">
              <a:buFontTx/>
              <a:buNone/>
            </a:pPr>
            <a:r>
              <a:rPr lang="en-US" sz="3200" dirty="0"/>
              <a:t>SQL </a:t>
            </a:r>
            <a:r>
              <a:rPr lang="en-US" sz="3200" dirty="0" smtClean="0"/>
              <a:t>statements</a:t>
            </a:r>
            <a:endParaRPr lang="en-US" sz="3200" dirty="0"/>
          </a:p>
        </p:txBody>
      </p:sp>
      <p:sp>
        <p:nvSpPr>
          <p:cNvPr id="49156" name="TextBox 4"/>
          <p:cNvSpPr txBox="1">
            <a:spLocks noChangeArrowheads="1"/>
          </p:cNvSpPr>
          <p:nvPr/>
        </p:nvSpPr>
        <p:spPr bwMode="auto">
          <a:xfrm>
            <a:off x="566738" y="1393825"/>
            <a:ext cx="8156575" cy="2455863"/>
          </a:xfrm>
          <a:prstGeom prst="rect">
            <a:avLst/>
          </a:prstGeom>
          <a:noFill/>
          <a:ln w="9525">
            <a:noFill/>
            <a:miter lim="800000"/>
            <a:headEnd/>
            <a:tailEnd/>
          </a:ln>
        </p:spPr>
        <p:txBody>
          <a:bodyPr>
            <a:spAutoFit/>
          </a:bodyPr>
          <a:lstStyle/>
          <a:p>
            <a:pPr>
              <a:buFontTx/>
              <a:buNone/>
            </a:pPr>
            <a:r>
              <a:rPr lang="en-US"/>
              <a:t>Create table author(</a:t>
            </a:r>
          </a:p>
          <a:p>
            <a:pPr>
              <a:buFontTx/>
              <a:buNone/>
            </a:pPr>
            <a:r>
              <a:rPr lang="en-US"/>
              <a:t>email VARCHAR(100),</a:t>
            </a:r>
          </a:p>
          <a:p>
            <a:pPr>
              <a:buFontTx/>
              <a:buNone/>
            </a:pPr>
            <a:r>
              <a:rPr lang="en-US"/>
              <a:t>name VARCHAR(50),</a:t>
            </a:r>
          </a:p>
          <a:p>
            <a:pPr>
              <a:buFontTx/>
              <a:buNone/>
            </a:pPr>
            <a:r>
              <a:rPr lang="en-US"/>
              <a:t>affiliation VARCHAR(100),</a:t>
            </a:r>
          </a:p>
          <a:p>
            <a:pPr>
              <a:buFontTx/>
              <a:buNone/>
            </a:pPr>
            <a:r>
              <a:rPr lang="en-US"/>
              <a:t>primary key(email)</a:t>
            </a:r>
          </a:p>
          <a:p>
            <a:pPr>
              <a:buFontTx/>
              <a:buNone/>
            </a:pPr>
            <a:r>
              <a:rPr lang="en-US"/>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D65134E6-92D3-4CCE-AFCA-AAF600600B76}" type="slidenum">
              <a:rPr lang="en-US" smtClean="0">
                <a:latin typeface="Times New Roman" pitchFamily="18" charset="0"/>
              </a:rPr>
              <a:pPr/>
              <a:t>6</a:t>
            </a:fld>
            <a:endParaRPr lang="en-US" smtClean="0">
              <a:latin typeface="Times New Roman" pitchFamily="18" charset="0"/>
            </a:endParaRPr>
          </a:p>
        </p:txBody>
      </p:sp>
      <p:sp>
        <p:nvSpPr>
          <p:cNvPr id="7171" name="Rectangle 2"/>
          <p:cNvSpPr>
            <a:spLocks noGrp="1" noChangeArrowheads="1"/>
          </p:cNvSpPr>
          <p:nvPr>
            <p:ph type="title"/>
          </p:nvPr>
        </p:nvSpPr>
        <p:spPr/>
        <p:txBody>
          <a:bodyPr/>
          <a:lstStyle/>
          <a:p>
            <a:r>
              <a:rPr lang="en-US" smtClean="0"/>
              <a:t>Entity Type (con’t)</a:t>
            </a:r>
          </a:p>
        </p:txBody>
      </p:sp>
      <p:sp>
        <p:nvSpPr>
          <p:cNvPr id="7172" name="Rectangle 3"/>
          <p:cNvSpPr>
            <a:spLocks noGrp="1" noChangeArrowheads="1"/>
          </p:cNvSpPr>
          <p:nvPr>
            <p:ph type="body" idx="1"/>
          </p:nvPr>
        </p:nvSpPr>
        <p:spPr/>
        <p:txBody>
          <a:bodyPr/>
          <a:lstStyle/>
          <a:p>
            <a:r>
              <a:rPr lang="en-US" smtClean="0"/>
              <a:t>Graphical Representation in E-R diagram:</a:t>
            </a:r>
          </a:p>
        </p:txBody>
      </p:sp>
      <p:pic>
        <p:nvPicPr>
          <p:cNvPr id="7173" name="Picture 31"/>
          <p:cNvPicPr>
            <a:picLocks noChangeAspect="1" noChangeArrowheads="1"/>
          </p:cNvPicPr>
          <p:nvPr/>
        </p:nvPicPr>
        <p:blipFill>
          <a:blip r:embed="rId3" cstate="print"/>
          <a:srcRect/>
          <a:stretch>
            <a:fillRect/>
          </a:stretch>
        </p:blipFill>
        <p:spPr bwMode="auto">
          <a:xfrm>
            <a:off x="685800" y="3352800"/>
            <a:ext cx="7696200" cy="1933575"/>
          </a:xfrm>
          <a:prstGeom prst="rect">
            <a:avLst/>
          </a:prstGeom>
          <a:noFill/>
          <a:ln w="9525">
            <a:noFill/>
            <a:miter lim="800000"/>
            <a:headEnd/>
            <a:tailEnd/>
          </a:ln>
        </p:spPr>
      </p:pic>
      <p:sp>
        <p:nvSpPr>
          <p:cNvPr id="7174" name="AutoShape 32"/>
          <p:cNvSpPr>
            <a:spLocks noChangeArrowheads="1"/>
          </p:cNvSpPr>
          <p:nvPr/>
        </p:nvSpPr>
        <p:spPr bwMode="auto">
          <a:xfrm>
            <a:off x="6588125" y="5438775"/>
            <a:ext cx="1641475" cy="609600"/>
          </a:xfrm>
          <a:prstGeom prst="wedgeEllipseCallout">
            <a:avLst>
              <a:gd name="adj1" fmla="val 6866"/>
              <a:gd name="adj2" fmla="val -189843"/>
            </a:avLst>
          </a:prstGeom>
          <a:noFill/>
          <a:ln w="9525">
            <a:solidFill>
              <a:schemeClr val="tx1"/>
            </a:solidFill>
            <a:prstDash val="dash"/>
            <a:miter lim="800000"/>
            <a:headEnd/>
            <a:tailEnd/>
          </a:ln>
        </p:spPr>
        <p:txBody>
          <a:bodyPr/>
          <a:lstStyle/>
          <a:p>
            <a:pPr algn="ctr">
              <a:buFontTx/>
              <a:buNone/>
            </a:pPr>
            <a:r>
              <a:rPr lang="en-US" sz="1800" i="1"/>
              <a:t>Set valued</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endParaRPr lang="en-US" smtClean="0"/>
          </a:p>
        </p:txBody>
      </p:sp>
      <p:sp>
        <p:nvSpPr>
          <p:cNvPr id="50179" name="Content Placeholder 2"/>
          <p:cNvSpPr>
            <a:spLocks noGrp="1"/>
          </p:cNvSpPr>
          <p:nvPr>
            <p:ph idx="1"/>
          </p:nvPr>
        </p:nvSpPr>
        <p:spPr/>
        <p:txBody>
          <a:bodyPr/>
          <a:lstStyle/>
          <a:p>
            <a:pPr>
              <a:buFontTx/>
              <a:buNone/>
            </a:pPr>
            <a:r>
              <a:rPr lang="en-US" smtClean="0"/>
              <a:t>CREATE table write(</a:t>
            </a:r>
          </a:p>
          <a:p>
            <a:pPr>
              <a:buFontTx/>
              <a:buNone/>
            </a:pPr>
            <a:r>
              <a:rPr lang="en-US" smtClean="0"/>
              <a:t>paperid integer,</a:t>
            </a:r>
          </a:p>
          <a:p>
            <a:pPr>
              <a:buFontTx/>
              <a:buNone/>
            </a:pPr>
            <a:r>
              <a:rPr lang="en-US" smtClean="0"/>
              <a:t>email varchar(50),</a:t>
            </a:r>
          </a:p>
          <a:p>
            <a:pPr>
              <a:buFontTx/>
              <a:buNone/>
            </a:pPr>
            <a:r>
              <a:rPr lang="en-US" smtClean="0"/>
              <a:t>order integer,</a:t>
            </a:r>
          </a:p>
          <a:p>
            <a:pPr>
              <a:buFontTx/>
              <a:buNone/>
            </a:pPr>
            <a:r>
              <a:rPr lang="en-US" smtClean="0"/>
              <a:t>Primary key(paperid, email),</a:t>
            </a:r>
          </a:p>
          <a:p>
            <a:pPr>
              <a:buFontTx/>
              <a:buNone/>
            </a:pPr>
            <a:r>
              <a:rPr lang="en-US" smtClean="0"/>
              <a:t>foreign key paperid references paper,</a:t>
            </a:r>
          </a:p>
          <a:p>
            <a:pPr>
              <a:buFontTx/>
              <a:buNone/>
            </a:pPr>
            <a:r>
              <a:rPr lang="en-US" smtClean="0"/>
              <a:t>foreign key email references autor)</a:t>
            </a:r>
          </a:p>
          <a:p>
            <a:pPr>
              <a:buFontTx/>
              <a:buNone/>
            </a:pPr>
            <a:endParaRPr lang="en-US" smtClean="0"/>
          </a:p>
        </p:txBody>
      </p:sp>
      <p:sp>
        <p:nvSpPr>
          <p:cNvPr id="50180" name="Slide Number Placeholder 3"/>
          <p:cNvSpPr>
            <a:spLocks noGrp="1"/>
          </p:cNvSpPr>
          <p:nvPr>
            <p:ph type="sldNum" sz="quarter" idx="12"/>
          </p:nvPr>
        </p:nvSpPr>
        <p:spPr>
          <a:noFill/>
        </p:spPr>
        <p:txBody>
          <a:bodyPr/>
          <a:lstStyle/>
          <a:p>
            <a:fld id="{1048DFAF-7429-4E5B-9EB8-EE68AE6CDD7A}" type="slidenum">
              <a:rPr lang="en-US" smtClean="0">
                <a:latin typeface="Times New Roman" pitchFamily="18" charset="0"/>
              </a:rPr>
              <a:pPr/>
              <a:t>60</a:t>
            </a:fld>
            <a:endParaRPr lang="en-US" smtClean="0">
              <a:latin typeface="Times New Roman"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endParaRPr lang="en-US" smtClean="0"/>
          </a:p>
        </p:txBody>
      </p:sp>
      <p:sp>
        <p:nvSpPr>
          <p:cNvPr id="51203" name="Content Placeholder 2"/>
          <p:cNvSpPr>
            <a:spLocks noGrp="1"/>
          </p:cNvSpPr>
          <p:nvPr>
            <p:ph idx="1"/>
          </p:nvPr>
        </p:nvSpPr>
        <p:spPr/>
        <p:txBody>
          <a:bodyPr/>
          <a:lstStyle/>
          <a:p>
            <a:pPr>
              <a:buFontTx/>
              <a:buNone/>
            </a:pPr>
            <a:r>
              <a:rPr lang="en-US" smtClean="0"/>
              <a:t>create table pcmember(</a:t>
            </a:r>
          </a:p>
          <a:p>
            <a:pPr>
              <a:buFontTx/>
              <a:buNone/>
            </a:pPr>
            <a:r>
              <a:rPr lang="en-US" smtClean="0"/>
              <a:t>email VARCHAR(50),</a:t>
            </a:r>
          </a:p>
          <a:p>
            <a:pPr>
              <a:buFontTx/>
              <a:buNone/>
            </a:pPr>
            <a:r>
              <a:rPr lang="en-US" smtClean="0"/>
              <a:t>name VARCHAR(20),</a:t>
            </a:r>
          </a:p>
          <a:p>
            <a:pPr>
              <a:buFontTx/>
              <a:buNone/>
            </a:pPr>
            <a:r>
              <a:rPr lang="en-US" smtClean="0"/>
              <a:t>primary key (email)</a:t>
            </a:r>
          </a:p>
          <a:p>
            <a:pPr>
              <a:buFontTx/>
              <a:buNone/>
            </a:pPr>
            <a:r>
              <a:rPr lang="en-US" smtClean="0"/>
              <a:t>)</a:t>
            </a:r>
          </a:p>
        </p:txBody>
      </p:sp>
      <p:sp>
        <p:nvSpPr>
          <p:cNvPr id="51204" name="Slide Number Placeholder 3"/>
          <p:cNvSpPr>
            <a:spLocks noGrp="1"/>
          </p:cNvSpPr>
          <p:nvPr>
            <p:ph type="sldNum" sz="quarter" idx="12"/>
          </p:nvPr>
        </p:nvSpPr>
        <p:spPr>
          <a:noFill/>
        </p:spPr>
        <p:txBody>
          <a:bodyPr/>
          <a:lstStyle/>
          <a:p>
            <a:fld id="{4D5646C2-5B5B-4ABC-ADB0-FD4275A7B5E0}" type="slidenum">
              <a:rPr lang="en-US" smtClean="0">
                <a:latin typeface="Times New Roman" pitchFamily="18" charset="0"/>
              </a:rPr>
              <a:pPr/>
              <a:t>61</a:t>
            </a:fld>
            <a:endParaRPr lang="en-US" smtClean="0">
              <a:latin typeface="Times New Roman"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endParaRPr lang="en-US" smtClean="0"/>
          </a:p>
        </p:txBody>
      </p:sp>
      <p:sp>
        <p:nvSpPr>
          <p:cNvPr id="52227" name="Content Placeholder 2"/>
          <p:cNvSpPr>
            <a:spLocks noGrp="1"/>
          </p:cNvSpPr>
          <p:nvPr>
            <p:ph idx="1"/>
          </p:nvPr>
        </p:nvSpPr>
        <p:spPr>
          <a:xfrm>
            <a:off x="685800" y="1981200"/>
            <a:ext cx="8110538" cy="4637088"/>
          </a:xfrm>
        </p:spPr>
        <p:txBody>
          <a:bodyPr/>
          <a:lstStyle/>
          <a:p>
            <a:pPr>
              <a:buFontTx/>
              <a:buNone/>
            </a:pPr>
            <a:r>
              <a:rPr lang="en-US" sz="2400" smtClean="0"/>
              <a:t>create table review(</a:t>
            </a:r>
          </a:p>
          <a:p>
            <a:pPr>
              <a:buFontTx/>
              <a:buNone/>
            </a:pPr>
            <a:r>
              <a:rPr lang="en-US" sz="2400" smtClean="0"/>
              <a:t>reportid integer,</a:t>
            </a:r>
          </a:p>
          <a:p>
            <a:pPr>
              <a:buFontTx/>
              <a:buNone/>
            </a:pPr>
            <a:r>
              <a:rPr lang="en-US" sz="2400" smtClean="0"/>
              <a:t>sdate DATE,</a:t>
            </a:r>
          </a:p>
          <a:p>
            <a:pPr>
              <a:buFontTx/>
              <a:buNone/>
            </a:pPr>
            <a:r>
              <a:rPr lang="en-US" sz="2400" smtClean="0"/>
              <a:t>comment VARCHAR(250),</a:t>
            </a:r>
          </a:p>
          <a:p>
            <a:pPr>
              <a:buFontTx/>
              <a:buNone/>
            </a:pPr>
            <a:r>
              <a:rPr lang="en-US" sz="2400" smtClean="0"/>
              <a:t>recommendation CHAR(1),</a:t>
            </a:r>
          </a:p>
          <a:p>
            <a:pPr>
              <a:buFontTx/>
              <a:buNone/>
            </a:pPr>
            <a:r>
              <a:rPr lang="en-US" sz="2400" smtClean="0"/>
              <a:t>paperid integer,</a:t>
            </a:r>
          </a:p>
          <a:p>
            <a:pPr>
              <a:buFontTx/>
              <a:buNone/>
            </a:pPr>
            <a:r>
              <a:rPr lang="en-US" sz="2400" smtClean="0"/>
              <a:t>email VARCHAR(100),</a:t>
            </a:r>
          </a:p>
          <a:p>
            <a:pPr>
              <a:buFontTx/>
              <a:buNone/>
            </a:pPr>
            <a:r>
              <a:rPr lang="en-US" sz="2400" smtClean="0"/>
              <a:t>unique(paperid, email),</a:t>
            </a:r>
          </a:p>
          <a:p>
            <a:pPr>
              <a:buFontTx/>
              <a:buNone/>
            </a:pPr>
            <a:r>
              <a:rPr lang="en-US" sz="2400" smtClean="0"/>
              <a:t>foreign key paperid references paper,</a:t>
            </a:r>
          </a:p>
          <a:p>
            <a:pPr>
              <a:buFontTx/>
              <a:buNone/>
            </a:pPr>
            <a:r>
              <a:rPr lang="en-US" sz="2400" smtClean="0"/>
              <a:t>foreign key email references pcmember)</a:t>
            </a:r>
            <a:endParaRPr lang="en-US" smtClean="0"/>
          </a:p>
          <a:p>
            <a:pPr>
              <a:buFontTx/>
              <a:buNone/>
            </a:pPr>
            <a:endParaRPr lang="en-US" smtClean="0"/>
          </a:p>
        </p:txBody>
      </p:sp>
      <p:sp>
        <p:nvSpPr>
          <p:cNvPr id="52228" name="Slide Number Placeholder 3"/>
          <p:cNvSpPr>
            <a:spLocks noGrp="1"/>
          </p:cNvSpPr>
          <p:nvPr>
            <p:ph type="sldNum" sz="quarter" idx="12"/>
          </p:nvPr>
        </p:nvSpPr>
        <p:spPr>
          <a:noFill/>
        </p:spPr>
        <p:txBody>
          <a:bodyPr/>
          <a:lstStyle/>
          <a:p>
            <a:fld id="{7D6BE577-E258-4654-9F2B-BD963DD492CF}" type="slidenum">
              <a:rPr lang="en-US" smtClean="0">
                <a:latin typeface="Times New Roman" pitchFamily="18" charset="0"/>
              </a:rPr>
              <a:pPr/>
              <a:t>62</a:t>
            </a:fld>
            <a:endParaRPr lang="en-US" smtClean="0">
              <a:latin typeface="Times New Roman"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2"/>
          </p:nvPr>
        </p:nvSpPr>
        <p:spPr>
          <a:noFill/>
        </p:spPr>
        <p:txBody>
          <a:bodyPr/>
          <a:lstStyle/>
          <a:p>
            <a:fld id="{B6BC2726-81EB-4112-9DB5-DD111BAB8F45}" type="slidenum">
              <a:rPr lang="en-US" smtClean="0">
                <a:latin typeface="Times New Roman" pitchFamily="18" charset="0"/>
              </a:rPr>
              <a:pPr/>
              <a:t>63</a:t>
            </a:fld>
            <a:endParaRPr lang="en-US" smtClean="0">
              <a:latin typeface="Times New Roman" pitchFamily="18" charset="0"/>
            </a:endParaRPr>
          </a:p>
        </p:txBody>
      </p:sp>
      <p:sp>
        <p:nvSpPr>
          <p:cNvPr id="53251" name="TextBox 4"/>
          <p:cNvSpPr txBox="1">
            <a:spLocks noChangeArrowheads="1"/>
          </p:cNvSpPr>
          <p:nvPr/>
        </p:nvSpPr>
        <p:spPr bwMode="auto">
          <a:xfrm>
            <a:off x="914400" y="754063"/>
            <a:ext cx="7648575" cy="3675062"/>
          </a:xfrm>
          <a:prstGeom prst="rect">
            <a:avLst/>
          </a:prstGeom>
          <a:noFill/>
          <a:ln w="9525">
            <a:noFill/>
            <a:miter lim="800000"/>
            <a:headEnd/>
            <a:tailEnd/>
          </a:ln>
        </p:spPr>
        <p:txBody>
          <a:bodyPr>
            <a:spAutoFit/>
          </a:bodyPr>
          <a:lstStyle/>
          <a:p>
            <a:pPr>
              <a:buFontTx/>
              <a:buNone/>
            </a:pPr>
            <a:r>
              <a:rPr lang="en-US" dirty="0"/>
              <a:t>CREATE Assertion 3pc </a:t>
            </a:r>
          </a:p>
          <a:p>
            <a:pPr>
              <a:buFontTx/>
              <a:buNone/>
            </a:pPr>
            <a:r>
              <a:rPr lang="en-US" dirty="0"/>
              <a:t>CHECK NOT </a:t>
            </a:r>
            <a:r>
              <a:rPr lang="en-US" dirty="0" smtClean="0"/>
              <a:t>EXISTS (</a:t>
            </a:r>
            <a:endParaRPr lang="en-US" dirty="0"/>
          </a:p>
          <a:p>
            <a:pPr>
              <a:buFontTx/>
              <a:buNone/>
            </a:pPr>
            <a:r>
              <a:rPr lang="en-US" dirty="0"/>
              <a:t>         SELECT * FROM Papers P</a:t>
            </a:r>
          </a:p>
          <a:p>
            <a:pPr>
              <a:buFontTx/>
              <a:buNone/>
            </a:pPr>
            <a:r>
              <a:rPr lang="en-US" dirty="0"/>
              <a:t>         WHERE 3 &lt;&gt; (  </a:t>
            </a:r>
          </a:p>
          <a:p>
            <a:pPr>
              <a:buFontTx/>
              <a:buNone/>
            </a:pPr>
            <a:r>
              <a:rPr lang="en-US" dirty="0"/>
              <a:t>              SELECT COUNT(*)</a:t>
            </a:r>
          </a:p>
          <a:p>
            <a:pPr>
              <a:buFontTx/>
              <a:buNone/>
            </a:pPr>
            <a:r>
              <a:rPr lang="en-US" dirty="0"/>
              <a:t>              FROM Review R</a:t>
            </a:r>
          </a:p>
          <a:p>
            <a:pPr>
              <a:buFontTx/>
              <a:buNone/>
            </a:pPr>
            <a:r>
              <a:rPr lang="en-US" dirty="0"/>
              <a:t>              WHERE </a:t>
            </a:r>
            <a:r>
              <a:rPr lang="en-US" dirty="0" err="1"/>
              <a:t>R.paperid</a:t>
            </a:r>
            <a:r>
              <a:rPr lang="en-US" dirty="0"/>
              <a:t> = </a:t>
            </a:r>
            <a:r>
              <a:rPr lang="en-US" dirty="0" err="1"/>
              <a:t>P.paperid</a:t>
            </a:r>
            <a:endParaRPr lang="en-US" dirty="0"/>
          </a:p>
          <a:p>
            <a:pPr>
              <a:buFontTx/>
              <a:buNone/>
            </a:pPr>
            <a:r>
              <a:rPr lang="en-US" dirty="0"/>
              <a:t>          )</a:t>
            </a:r>
          </a:p>
          <a:p>
            <a:pPr>
              <a:buFontTx/>
              <a:buNone/>
            </a:pPr>
            <a:r>
              <a:rPr lang="en-US" dirty="0"/>
              <a:t>)</a:t>
            </a:r>
          </a:p>
        </p:txBody>
      </p:sp>
      <p:sp>
        <p:nvSpPr>
          <p:cNvPr id="4" name="TextBox 3"/>
          <p:cNvSpPr txBox="1"/>
          <p:nvPr/>
        </p:nvSpPr>
        <p:spPr>
          <a:xfrm>
            <a:off x="717631" y="4849792"/>
            <a:ext cx="7130005" cy="1163395"/>
          </a:xfrm>
          <a:prstGeom prst="rect">
            <a:avLst/>
          </a:prstGeom>
          <a:solidFill>
            <a:schemeClr val="accent1"/>
          </a:solidFill>
        </p:spPr>
        <p:txBody>
          <a:bodyPr wrap="square" rtlCol="0">
            <a:spAutoFit/>
          </a:bodyPr>
          <a:lstStyle/>
          <a:p>
            <a:pPr>
              <a:buNone/>
            </a:pPr>
            <a:r>
              <a:rPr lang="en-US" dirty="0" smtClean="0"/>
              <a:t>The “Abnormal” pattern: </a:t>
            </a:r>
          </a:p>
          <a:p>
            <a:pPr>
              <a:buNone/>
            </a:pPr>
            <a:r>
              <a:rPr lang="en-US" dirty="0" smtClean="0"/>
              <a:t>Abnormal papers: those whose number of reviewers is not equal to 3.</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2"/>
          </p:nvPr>
        </p:nvSpPr>
        <p:spPr>
          <a:noFill/>
        </p:spPr>
        <p:txBody>
          <a:bodyPr/>
          <a:lstStyle/>
          <a:p>
            <a:fld id="{E4ABF43C-5CB4-4674-AC1C-59D692CD2F12}" type="slidenum">
              <a:rPr lang="en-US" smtClean="0">
                <a:latin typeface="Times New Roman" pitchFamily="18" charset="0"/>
              </a:rPr>
              <a:pPr/>
              <a:t>64</a:t>
            </a:fld>
            <a:endParaRPr lang="en-US" smtClean="0">
              <a:latin typeface="Times New Roman" pitchFamily="18" charset="0"/>
            </a:endParaRPr>
          </a:p>
        </p:txBody>
      </p:sp>
      <p:sp>
        <p:nvSpPr>
          <p:cNvPr id="54275" name="TextBox 5"/>
          <p:cNvSpPr txBox="1">
            <a:spLocks noChangeArrowheads="1"/>
          </p:cNvSpPr>
          <p:nvPr/>
        </p:nvSpPr>
        <p:spPr bwMode="auto">
          <a:xfrm>
            <a:off x="1074738" y="841375"/>
            <a:ext cx="7575550" cy="4081463"/>
          </a:xfrm>
          <a:prstGeom prst="rect">
            <a:avLst/>
          </a:prstGeom>
          <a:noFill/>
          <a:ln w="9525">
            <a:noFill/>
            <a:miter lim="800000"/>
            <a:headEnd/>
            <a:tailEnd/>
          </a:ln>
        </p:spPr>
        <p:txBody>
          <a:bodyPr>
            <a:spAutoFit/>
          </a:bodyPr>
          <a:lstStyle/>
          <a:p>
            <a:pPr>
              <a:buFontTx/>
              <a:buNone/>
            </a:pPr>
            <a:r>
              <a:rPr lang="en-US" dirty="0"/>
              <a:t>CREATE ASSERTION </a:t>
            </a:r>
            <a:r>
              <a:rPr lang="en-US" dirty="0" err="1"/>
              <a:t>atmostfivepapers</a:t>
            </a:r>
            <a:endParaRPr lang="en-US" dirty="0"/>
          </a:p>
          <a:p>
            <a:pPr>
              <a:buFontTx/>
              <a:buNone/>
            </a:pPr>
            <a:r>
              <a:rPr lang="en-US" dirty="0"/>
              <a:t>CHECK NOT </a:t>
            </a:r>
            <a:r>
              <a:rPr lang="en-US" dirty="0" err="1"/>
              <a:t>NOT</a:t>
            </a:r>
            <a:r>
              <a:rPr lang="en-US" dirty="0"/>
              <a:t> EXISTS</a:t>
            </a:r>
          </a:p>
          <a:p>
            <a:pPr>
              <a:buFontTx/>
              <a:buNone/>
            </a:pPr>
            <a:r>
              <a:rPr lang="en-US" dirty="0"/>
              <a:t>( </a:t>
            </a:r>
          </a:p>
          <a:p>
            <a:pPr>
              <a:buFontTx/>
              <a:buNone/>
            </a:pPr>
            <a:r>
              <a:rPr lang="en-US" dirty="0"/>
              <a:t>          SELECT * FROM </a:t>
            </a:r>
            <a:r>
              <a:rPr lang="en-US" dirty="0" err="1"/>
              <a:t>pcmember</a:t>
            </a:r>
            <a:r>
              <a:rPr lang="en-US" dirty="0"/>
              <a:t> P</a:t>
            </a:r>
          </a:p>
          <a:p>
            <a:pPr>
              <a:buFontTx/>
              <a:buNone/>
            </a:pPr>
            <a:r>
              <a:rPr lang="en-US" dirty="0"/>
              <a:t>          WHERE 5 &lt; (</a:t>
            </a:r>
          </a:p>
          <a:p>
            <a:pPr>
              <a:buFontTx/>
              <a:buNone/>
            </a:pPr>
            <a:r>
              <a:rPr lang="en-US" dirty="0"/>
              <a:t>                  SELECT * </a:t>
            </a:r>
          </a:p>
          <a:p>
            <a:pPr>
              <a:buFontTx/>
              <a:buNone/>
            </a:pPr>
            <a:r>
              <a:rPr lang="en-US" dirty="0"/>
              <a:t>                  FROM review R</a:t>
            </a:r>
          </a:p>
          <a:p>
            <a:pPr>
              <a:buFontTx/>
              <a:buNone/>
            </a:pPr>
            <a:r>
              <a:rPr lang="en-US" dirty="0"/>
              <a:t>                  WHERE </a:t>
            </a:r>
            <a:r>
              <a:rPr lang="en-US" dirty="0" err="1"/>
              <a:t>R.email</a:t>
            </a:r>
            <a:r>
              <a:rPr lang="en-US" dirty="0"/>
              <a:t> = </a:t>
            </a:r>
            <a:r>
              <a:rPr lang="en-US" dirty="0" err="1"/>
              <a:t>P.email</a:t>
            </a:r>
            <a:endParaRPr lang="en-US" dirty="0"/>
          </a:p>
          <a:p>
            <a:pPr>
              <a:buFontTx/>
              <a:buNone/>
            </a:pPr>
            <a:r>
              <a:rPr lang="en-US" dirty="0"/>
              <a:t>           )</a:t>
            </a:r>
          </a:p>
          <a:p>
            <a:pPr>
              <a:buFontTx/>
              <a:buNone/>
            </a:pPr>
            <a:r>
              <a:rPr lang="en-US" dirty="0"/>
              <a:t>)</a:t>
            </a:r>
          </a:p>
        </p:txBody>
      </p:sp>
      <p:sp>
        <p:nvSpPr>
          <p:cNvPr id="4" name="TextBox 3"/>
          <p:cNvSpPr txBox="1"/>
          <p:nvPr/>
        </p:nvSpPr>
        <p:spPr>
          <a:xfrm>
            <a:off x="891251" y="5243331"/>
            <a:ext cx="7130005" cy="1163395"/>
          </a:xfrm>
          <a:prstGeom prst="rect">
            <a:avLst/>
          </a:prstGeom>
          <a:solidFill>
            <a:schemeClr val="accent1"/>
          </a:solidFill>
        </p:spPr>
        <p:txBody>
          <a:bodyPr wrap="square" rtlCol="0">
            <a:spAutoFit/>
          </a:bodyPr>
          <a:lstStyle/>
          <a:p>
            <a:pPr>
              <a:buNone/>
            </a:pPr>
            <a:r>
              <a:rPr lang="en-US" dirty="0" smtClean="0"/>
              <a:t>The “Abnormal” pattern: </a:t>
            </a:r>
          </a:p>
          <a:p>
            <a:pPr>
              <a:buNone/>
            </a:pPr>
            <a:r>
              <a:rPr lang="en-US" dirty="0" smtClean="0"/>
              <a:t>Abnormal </a:t>
            </a:r>
            <a:r>
              <a:rPr lang="en-US" dirty="0" err="1" smtClean="0"/>
              <a:t>pcmembers</a:t>
            </a:r>
            <a:r>
              <a:rPr lang="en-US" dirty="0" smtClean="0"/>
              <a:t>: those who review more than five papers.</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dirty="0" smtClean="0"/>
              <a:t>ER case study 2</a:t>
            </a:r>
          </a:p>
        </p:txBody>
      </p:sp>
      <p:sp>
        <p:nvSpPr>
          <p:cNvPr id="3" name="Content Placeholder 2"/>
          <p:cNvSpPr>
            <a:spLocks noGrp="1"/>
          </p:cNvSpPr>
          <p:nvPr>
            <p:ph idx="1"/>
          </p:nvPr>
        </p:nvSpPr>
        <p:spPr>
          <a:xfrm>
            <a:off x="363538" y="1785938"/>
            <a:ext cx="8577262" cy="4818062"/>
          </a:xfrm>
        </p:spPr>
        <p:txBody>
          <a:bodyPr/>
          <a:lstStyle/>
          <a:p>
            <a:pPr marL="0" indent="0" algn="just">
              <a:lnSpc>
                <a:spcPct val="90000"/>
              </a:lnSpc>
              <a:buFontTx/>
              <a:buNone/>
              <a:defRPr/>
            </a:pPr>
            <a:r>
              <a:rPr lang="en-US" sz="2400" kern="1200" dirty="0" smtClean="0"/>
              <a:t>Suppose you are asked to design a club database system based on the following information. Each student has a unique student id, a name, and an email; each club has a unique club id, a name, a contact telephone number, and has exactly one student as its president. Each student can serve as a president in at most one of the clubs, although he/she can be the members of several clubs. Clubs  organize activities and students can participate in any of them. Each activity is described by a unique activity id, a place, a date, a time and those clubs that organize it. If an activity is organized by more than one club, different clubs might contribute different activity fees.</a:t>
            </a:r>
            <a:endParaRPr lang="en-US" sz="2400" kern="1200" dirty="0"/>
          </a:p>
        </p:txBody>
      </p:sp>
      <p:sp>
        <p:nvSpPr>
          <p:cNvPr id="55300" name="Slide Number Placeholder 3"/>
          <p:cNvSpPr>
            <a:spLocks noGrp="1"/>
          </p:cNvSpPr>
          <p:nvPr>
            <p:ph type="sldNum" sz="quarter" idx="12"/>
          </p:nvPr>
        </p:nvSpPr>
        <p:spPr>
          <a:noFill/>
        </p:spPr>
        <p:txBody>
          <a:bodyPr/>
          <a:lstStyle/>
          <a:p>
            <a:fld id="{23E0A06F-1E12-44C0-BD29-9379003357A6}" type="slidenum">
              <a:rPr lang="en-US" smtClean="0">
                <a:latin typeface="Times New Roman" pitchFamily="18" charset="0"/>
              </a:rPr>
              <a:pPr/>
              <a:t>65</a:t>
            </a:fld>
            <a:endParaRPr lang="en-US" smtClean="0">
              <a:latin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dirty="0" smtClean="0"/>
              <a:t>ER case study 2 (</a:t>
            </a:r>
            <a:r>
              <a:rPr lang="en-US" dirty="0" err="1" smtClean="0"/>
              <a:t>con’t</a:t>
            </a:r>
            <a:r>
              <a:rPr lang="en-US" dirty="0" smtClean="0"/>
              <a:t>)</a:t>
            </a:r>
          </a:p>
        </p:txBody>
      </p:sp>
      <p:sp>
        <p:nvSpPr>
          <p:cNvPr id="56323" name="Content Placeholder 2"/>
          <p:cNvSpPr>
            <a:spLocks noGrp="1"/>
          </p:cNvSpPr>
          <p:nvPr>
            <p:ph idx="1"/>
          </p:nvPr>
        </p:nvSpPr>
        <p:spPr/>
        <p:txBody>
          <a:bodyPr/>
          <a:lstStyle/>
          <a:p>
            <a:r>
              <a:rPr lang="en-US" sz="2400" dirty="0" smtClean="0"/>
              <a:t>Draw an E-R diagram for the system, in particular, use arrows or thick lines to represent constraints appropriately. Write down your assumptions if necessary.</a:t>
            </a:r>
          </a:p>
          <a:p>
            <a:r>
              <a:rPr lang="en-US" sz="2400" dirty="0" smtClean="0"/>
              <a:t>Translate the above E-R diagram to a relational model, in particular, specify your primary key and foreign key constraints clearly.</a:t>
            </a:r>
          </a:p>
        </p:txBody>
      </p:sp>
      <p:sp>
        <p:nvSpPr>
          <p:cNvPr id="56324" name="Slide Number Placeholder 3"/>
          <p:cNvSpPr>
            <a:spLocks noGrp="1"/>
          </p:cNvSpPr>
          <p:nvPr>
            <p:ph type="sldNum" sz="quarter" idx="12"/>
          </p:nvPr>
        </p:nvSpPr>
        <p:spPr>
          <a:noFill/>
        </p:spPr>
        <p:txBody>
          <a:bodyPr/>
          <a:lstStyle/>
          <a:p>
            <a:fld id="{0B06C710-2F8A-4DBE-B6F7-59FCAF3D6F69}" type="slidenum">
              <a:rPr lang="en-US" smtClean="0">
                <a:latin typeface="Times New Roman" pitchFamily="18" charset="0"/>
              </a:rPr>
              <a:pPr/>
              <a:t>66</a:t>
            </a:fld>
            <a:endParaRPr lang="en-US" smtClean="0">
              <a:latin typeface="Times New Roman"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smtClean="0"/>
              <a:t>Reference solution</a:t>
            </a:r>
          </a:p>
        </p:txBody>
      </p:sp>
      <p:sp>
        <p:nvSpPr>
          <p:cNvPr id="57347" name="Slide Number Placeholder 3"/>
          <p:cNvSpPr>
            <a:spLocks noGrp="1"/>
          </p:cNvSpPr>
          <p:nvPr>
            <p:ph type="sldNum" sz="quarter" idx="12"/>
          </p:nvPr>
        </p:nvSpPr>
        <p:spPr>
          <a:noFill/>
        </p:spPr>
        <p:txBody>
          <a:bodyPr/>
          <a:lstStyle/>
          <a:p>
            <a:fld id="{0B9A3490-21EE-4FF9-88B2-36FCFC68242F}" type="slidenum">
              <a:rPr lang="en-US" smtClean="0">
                <a:latin typeface="Times New Roman" pitchFamily="18" charset="0"/>
              </a:rPr>
              <a:pPr/>
              <a:t>67</a:t>
            </a:fld>
            <a:endParaRPr lang="en-US" smtClean="0">
              <a:latin typeface="Times New Roman" pitchFamily="18" charset="0"/>
            </a:endParaRPr>
          </a:p>
        </p:txBody>
      </p:sp>
      <p:pic>
        <p:nvPicPr>
          <p:cNvPr id="57348" name="Picture 2"/>
          <p:cNvPicPr>
            <a:picLocks noGrp="1" noChangeAspect="1" noChangeArrowheads="1"/>
          </p:cNvPicPr>
          <p:nvPr>
            <p:ph idx="1"/>
          </p:nvPr>
        </p:nvPicPr>
        <p:blipFill>
          <a:blip r:embed="rId2" cstate="print"/>
          <a:srcRect/>
          <a:stretch>
            <a:fillRect/>
          </a:stretch>
        </p:blipFill>
        <p:spPr>
          <a:xfrm>
            <a:off x="1016000" y="1655180"/>
            <a:ext cx="7373938" cy="4631320"/>
          </a:xfrm>
          <a:noFill/>
          <a:ln>
            <a:solidFill>
              <a:schemeClr val="tx1"/>
            </a:solidFill>
          </a:ln>
        </p:spPr>
      </p:pic>
      <p:sp>
        <p:nvSpPr>
          <p:cNvPr id="5" name="Diamond 4"/>
          <p:cNvSpPr/>
          <p:nvPr/>
        </p:nvSpPr>
        <p:spPr bwMode="auto">
          <a:xfrm>
            <a:off x="1284790" y="4433106"/>
            <a:ext cx="2060294" cy="613456"/>
          </a:xfrm>
          <a:prstGeom prst="diamond">
            <a:avLst/>
          </a:prstGeom>
          <a:solidFill>
            <a:schemeClr val="bg1">
              <a:lumMod val="95000"/>
            </a:schemeClr>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20000"/>
              </a:spcBef>
              <a:spcAft>
                <a:spcPct val="0"/>
              </a:spcAft>
              <a:buClrTx/>
              <a:buSzTx/>
              <a:buNone/>
              <a:tabLst>
                <a:tab pos="8745538" algn="l"/>
                <a:tab pos="8802688" algn="l"/>
                <a:tab pos="8861425" algn="l"/>
              </a:tabLst>
            </a:pPr>
            <a:r>
              <a:rPr kumimoji="0" lang="en-US" sz="1400" b="0" i="0" u="none" strike="noStrike" cap="none" normalizeH="0" dirty="0" smtClean="0">
                <a:ln>
                  <a:noFill/>
                </a:ln>
                <a:solidFill>
                  <a:schemeClr val="tx1"/>
                </a:solidFill>
                <a:effectLst/>
                <a:latin typeface="Times New Roman" charset="0"/>
              </a:rPr>
              <a:t>Participate</a:t>
            </a:r>
          </a:p>
        </p:txBody>
      </p:sp>
      <p:cxnSp>
        <p:nvCxnSpPr>
          <p:cNvPr id="7" name="Straight Connector 6"/>
          <p:cNvCxnSpPr>
            <a:endCxn id="5" idx="0"/>
          </p:cNvCxnSpPr>
          <p:nvPr/>
        </p:nvCxnSpPr>
        <p:spPr bwMode="auto">
          <a:xfrm>
            <a:off x="2291787" y="3356658"/>
            <a:ext cx="23150" cy="1076448"/>
          </a:xfrm>
          <a:prstGeom prst="line">
            <a:avLst/>
          </a:prstGeom>
          <a:noFill/>
          <a:ln w="9525" cap="flat" cmpd="sng" algn="ctr">
            <a:solidFill>
              <a:schemeClr val="bg1"/>
            </a:solidFill>
            <a:prstDash val="solid"/>
            <a:round/>
            <a:headEnd type="none" w="med" len="med"/>
            <a:tailEnd type="none" w="med" len="med"/>
          </a:ln>
          <a:effectLst/>
        </p:spPr>
      </p:cxnSp>
      <p:cxnSp>
        <p:nvCxnSpPr>
          <p:cNvPr id="11" name="Straight Connector 10"/>
          <p:cNvCxnSpPr>
            <a:stCxn id="5" idx="2"/>
          </p:cNvCxnSpPr>
          <p:nvPr/>
        </p:nvCxnSpPr>
        <p:spPr bwMode="auto">
          <a:xfrm>
            <a:off x="2314937" y="5046562"/>
            <a:ext cx="3402957" cy="162046"/>
          </a:xfrm>
          <a:prstGeom prst="line">
            <a:avLst/>
          </a:prstGeom>
          <a:noFill/>
          <a:ln w="9525" cap="flat" cmpd="sng" algn="ctr">
            <a:solidFill>
              <a:schemeClr val="bg1"/>
            </a:solidFill>
            <a:prstDash val="solid"/>
            <a:round/>
            <a:headEnd type="none" w="med" len="med"/>
            <a:tailEnd type="none" w="med" len="med"/>
          </a:ln>
          <a:effectLst/>
        </p:spPr>
      </p:cxn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endParaRPr lang="en-US" smtClean="0"/>
          </a:p>
        </p:txBody>
      </p:sp>
      <p:sp>
        <p:nvSpPr>
          <p:cNvPr id="58371" name="Content Placeholder 2"/>
          <p:cNvSpPr>
            <a:spLocks noGrp="1"/>
          </p:cNvSpPr>
          <p:nvPr>
            <p:ph idx="1"/>
          </p:nvPr>
        </p:nvSpPr>
        <p:spPr/>
        <p:txBody>
          <a:bodyPr/>
          <a:lstStyle/>
          <a:p>
            <a:pPr>
              <a:buFontTx/>
              <a:buNone/>
            </a:pPr>
            <a:r>
              <a:rPr lang="en-US" sz="2400" smtClean="0"/>
              <a:t>CREATE TABLE Student ( </a:t>
            </a:r>
          </a:p>
          <a:p>
            <a:pPr>
              <a:buFontTx/>
              <a:buNone/>
            </a:pPr>
            <a:r>
              <a:rPr lang="en-US" sz="2400" smtClean="0"/>
              <a:t>studid CHAR(9), </a:t>
            </a:r>
          </a:p>
          <a:p>
            <a:pPr>
              <a:buFontTx/>
              <a:buNone/>
            </a:pPr>
            <a:r>
              <a:rPr lang="en-US" sz="2400" smtClean="0"/>
              <a:t>email VARCHAR(50), </a:t>
            </a:r>
          </a:p>
          <a:p>
            <a:pPr>
              <a:buFontTx/>
              <a:buNone/>
            </a:pPr>
            <a:r>
              <a:rPr lang="en-US" sz="2400" smtClean="0"/>
              <a:t>name VARCHAR(50) NOT NULL, </a:t>
            </a:r>
          </a:p>
          <a:p>
            <a:pPr>
              <a:buFontTx/>
              <a:buNone/>
            </a:pPr>
            <a:r>
              <a:rPr lang="en-US" sz="2400" smtClean="0"/>
              <a:t>PRIMARY KEY ( studid ), </a:t>
            </a:r>
          </a:p>
          <a:p>
            <a:pPr>
              <a:buFontTx/>
              <a:buNone/>
            </a:pPr>
            <a:r>
              <a:rPr lang="en-US" sz="2400" smtClean="0"/>
              <a:t>) </a:t>
            </a:r>
          </a:p>
        </p:txBody>
      </p:sp>
      <p:sp>
        <p:nvSpPr>
          <p:cNvPr id="58372" name="Slide Number Placeholder 3"/>
          <p:cNvSpPr>
            <a:spLocks noGrp="1"/>
          </p:cNvSpPr>
          <p:nvPr>
            <p:ph type="sldNum" sz="quarter" idx="12"/>
          </p:nvPr>
        </p:nvSpPr>
        <p:spPr>
          <a:noFill/>
        </p:spPr>
        <p:txBody>
          <a:bodyPr/>
          <a:lstStyle/>
          <a:p>
            <a:fld id="{B6E6EDFD-968C-461E-B027-9817265B286E}" type="slidenum">
              <a:rPr lang="en-US" smtClean="0">
                <a:latin typeface="Times New Roman" pitchFamily="18" charset="0"/>
              </a:rPr>
              <a:pPr/>
              <a:t>68</a:t>
            </a:fld>
            <a:endParaRPr lang="en-US" smtClean="0">
              <a:latin typeface="Times New Roman"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endParaRPr lang="en-US" smtClean="0"/>
          </a:p>
        </p:txBody>
      </p:sp>
      <p:sp>
        <p:nvSpPr>
          <p:cNvPr id="59395" name="Content Placeholder 2"/>
          <p:cNvSpPr>
            <a:spLocks noGrp="1"/>
          </p:cNvSpPr>
          <p:nvPr>
            <p:ph idx="1"/>
          </p:nvPr>
        </p:nvSpPr>
        <p:spPr/>
        <p:txBody>
          <a:bodyPr/>
          <a:lstStyle/>
          <a:p>
            <a:pPr>
              <a:buFontTx/>
              <a:buNone/>
            </a:pPr>
            <a:r>
              <a:rPr lang="en-US" sz="2400" dirty="0" smtClean="0"/>
              <a:t>CREATE TABLE Club ( </a:t>
            </a:r>
          </a:p>
          <a:p>
            <a:pPr>
              <a:buFontTx/>
              <a:buNone/>
            </a:pPr>
            <a:r>
              <a:rPr lang="en-US" sz="2400" dirty="0" err="1" smtClean="0"/>
              <a:t>clubid</a:t>
            </a:r>
            <a:r>
              <a:rPr lang="en-US" sz="2400" dirty="0" smtClean="0"/>
              <a:t> INTEGER, </a:t>
            </a:r>
          </a:p>
          <a:p>
            <a:pPr>
              <a:buFontTx/>
              <a:buNone/>
            </a:pPr>
            <a:r>
              <a:rPr lang="en-US" sz="2400" dirty="0" smtClean="0"/>
              <a:t>telephone VARCHAR(15), </a:t>
            </a:r>
          </a:p>
          <a:p>
            <a:pPr>
              <a:buFontTx/>
              <a:buNone/>
            </a:pPr>
            <a:r>
              <a:rPr lang="en-US" sz="2400" dirty="0" smtClean="0"/>
              <a:t>name VARCHAR(50), </a:t>
            </a:r>
          </a:p>
          <a:p>
            <a:pPr>
              <a:buFontTx/>
              <a:buNone/>
            </a:pPr>
            <a:r>
              <a:rPr lang="en-US" sz="2400" dirty="0" smtClean="0"/>
              <a:t>president CHAR(9) NOT NULL, </a:t>
            </a:r>
          </a:p>
          <a:p>
            <a:pPr>
              <a:buFontTx/>
              <a:buNone/>
            </a:pPr>
            <a:r>
              <a:rPr lang="en-US" sz="2400" dirty="0" smtClean="0">
                <a:solidFill>
                  <a:srgbClr val="0070C0"/>
                </a:solidFill>
              </a:rPr>
              <a:t>unique(president),</a:t>
            </a:r>
          </a:p>
          <a:p>
            <a:pPr>
              <a:buFontTx/>
              <a:buNone/>
            </a:pPr>
            <a:r>
              <a:rPr lang="en-US" sz="2400" dirty="0" smtClean="0"/>
              <a:t>PRIMARY KEY (</a:t>
            </a:r>
            <a:r>
              <a:rPr lang="en-US" sz="2400" dirty="0" err="1" smtClean="0"/>
              <a:t>clubid</a:t>
            </a:r>
            <a:r>
              <a:rPr lang="en-US" sz="2400" dirty="0" smtClean="0"/>
              <a:t>), </a:t>
            </a:r>
          </a:p>
          <a:p>
            <a:pPr>
              <a:buFontTx/>
              <a:buNone/>
            </a:pPr>
            <a:r>
              <a:rPr lang="en-US" sz="2400" dirty="0" smtClean="0"/>
              <a:t>FOREIGN KEY (president) REFERENCES Student(</a:t>
            </a:r>
            <a:r>
              <a:rPr lang="en-US" sz="2400" dirty="0" err="1" smtClean="0"/>
              <a:t>studid</a:t>
            </a:r>
            <a:r>
              <a:rPr lang="en-US" sz="2400" dirty="0" smtClean="0"/>
              <a:t> ) </a:t>
            </a:r>
          </a:p>
          <a:p>
            <a:pPr>
              <a:buFontTx/>
              <a:buNone/>
            </a:pPr>
            <a:r>
              <a:rPr lang="en-US" sz="2400" dirty="0" smtClean="0"/>
              <a:t>) </a:t>
            </a:r>
          </a:p>
        </p:txBody>
      </p:sp>
      <p:sp>
        <p:nvSpPr>
          <p:cNvPr id="59396" name="Slide Number Placeholder 3"/>
          <p:cNvSpPr>
            <a:spLocks noGrp="1"/>
          </p:cNvSpPr>
          <p:nvPr>
            <p:ph type="sldNum" sz="quarter" idx="12"/>
          </p:nvPr>
        </p:nvSpPr>
        <p:spPr>
          <a:noFill/>
        </p:spPr>
        <p:txBody>
          <a:bodyPr/>
          <a:lstStyle/>
          <a:p>
            <a:fld id="{4944613E-2540-4538-8E67-66C34F577A1C}" type="slidenum">
              <a:rPr lang="en-US" smtClean="0">
                <a:latin typeface="Times New Roman" pitchFamily="18" charset="0"/>
              </a:rPr>
              <a:pPr/>
              <a:t>69</a:t>
            </a:fld>
            <a:endParaRPr lang="en-US" smtClean="0">
              <a:latin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p>
            <a:fld id="{13D4C3C3-A822-4556-94D7-3871AD7E8591}" type="slidenum">
              <a:rPr lang="en-US" smtClean="0">
                <a:latin typeface="Times New Roman" pitchFamily="18" charset="0"/>
              </a:rPr>
              <a:pPr/>
              <a:t>7</a:t>
            </a:fld>
            <a:endParaRPr lang="en-US" smtClean="0">
              <a:latin typeface="Times New Roman" pitchFamily="18" charset="0"/>
            </a:endParaRPr>
          </a:p>
        </p:txBody>
      </p:sp>
      <p:sp>
        <p:nvSpPr>
          <p:cNvPr id="8195" name="Rectangle 2"/>
          <p:cNvSpPr>
            <a:spLocks noGrp="1" noChangeArrowheads="1"/>
          </p:cNvSpPr>
          <p:nvPr>
            <p:ph type="title"/>
          </p:nvPr>
        </p:nvSpPr>
        <p:spPr>
          <a:xfrm>
            <a:off x="762000" y="228600"/>
            <a:ext cx="7772400" cy="1143000"/>
          </a:xfrm>
        </p:spPr>
        <p:txBody>
          <a:bodyPr/>
          <a:lstStyle/>
          <a:p>
            <a:r>
              <a:rPr lang="en-US" smtClean="0"/>
              <a:t>Relationships</a:t>
            </a:r>
          </a:p>
        </p:txBody>
      </p:sp>
      <p:sp>
        <p:nvSpPr>
          <p:cNvPr id="7171" name="Rectangle 3"/>
          <p:cNvSpPr>
            <a:spLocks noGrp="1" noChangeArrowheads="1"/>
          </p:cNvSpPr>
          <p:nvPr>
            <p:ph type="body" idx="1"/>
          </p:nvPr>
        </p:nvSpPr>
        <p:spPr>
          <a:xfrm>
            <a:off x="762000" y="1676400"/>
            <a:ext cx="7772400" cy="4800600"/>
          </a:xfrm>
        </p:spPr>
        <p:txBody>
          <a:bodyPr/>
          <a:lstStyle/>
          <a:p>
            <a:pPr>
              <a:lnSpc>
                <a:spcPct val="90000"/>
              </a:lnSpc>
              <a:defRPr/>
            </a:pPr>
            <a:r>
              <a:rPr lang="en-US" sz="2800" i="1" smtClean="0">
                <a:effectLst>
                  <a:outerShdw blurRad="38100" dist="38100" dir="2700000" algn="tl">
                    <a:srgbClr val="C0C0C0"/>
                  </a:outerShdw>
                </a:effectLst>
              </a:rPr>
              <a:t>Relationship</a:t>
            </a:r>
            <a:r>
              <a:rPr lang="en-US" sz="2800" smtClean="0"/>
              <a:t>: relates two or more entities</a:t>
            </a:r>
          </a:p>
          <a:p>
            <a:pPr lvl="1">
              <a:lnSpc>
                <a:spcPct val="90000"/>
              </a:lnSpc>
              <a:defRPr/>
            </a:pPr>
            <a:r>
              <a:rPr lang="en-US" sz="2400" smtClean="0"/>
              <a:t>John </a:t>
            </a:r>
            <a:r>
              <a:rPr lang="en-US" sz="2400" i="1" smtClean="0"/>
              <a:t>majors in</a:t>
            </a:r>
            <a:r>
              <a:rPr lang="en-US" sz="2400" smtClean="0"/>
              <a:t> Computer Science</a:t>
            </a:r>
          </a:p>
          <a:p>
            <a:pPr>
              <a:lnSpc>
                <a:spcPct val="90000"/>
              </a:lnSpc>
              <a:defRPr/>
            </a:pPr>
            <a:r>
              <a:rPr lang="en-US" sz="2800" i="1" smtClean="0">
                <a:effectLst>
                  <a:outerShdw blurRad="38100" dist="38100" dir="2700000" algn="tl">
                    <a:srgbClr val="C0C0C0"/>
                  </a:outerShdw>
                </a:effectLst>
              </a:rPr>
              <a:t>Relationship Type</a:t>
            </a:r>
            <a:r>
              <a:rPr lang="en-US" sz="2800" smtClean="0"/>
              <a:t>: set of similar relationships</a:t>
            </a:r>
          </a:p>
          <a:p>
            <a:pPr lvl="1">
              <a:lnSpc>
                <a:spcPct val="90000"/>
              </a:lnSpc>
              <a:defRPr/>
            </a:pPr>
            <a:r>
              <a:rPr lang="en-US" sz="2400" smtClean="0">
                <a:effectLst>
                  <a:outerShdw blurRad="38100" dist="38100" dir="2700000" algn="tl">
                    <a:srgbClr val="C0C0C0"/>
                  </a:outerShdw>
                </a:effectLst>
              </a:rPr>
              <a:t>Student</a:t>
            </a:r>
            <a:r>
              <a:rPr lang="en-US" sz="2400" smtClean="0"/>
              <a:t> (entity type) related to </a:t>
            </a:r>
            <a:r>
              <a:rPr lang="en-US" sz="2400" smtClean="0">
                <a:effectLst>
                  <a:outerShdw blurRad="38100" dist="38100" dir="2700000" algn="tl">
                    <a:srgbClr val="C0C0C0"/>
                  </a:outerShdw>
                </a:effectLst>
              </a:rPr>
              <a:t>Department</a:t>
            </a:r>
            <a:r>
              <a:rPr lang="en-US" sz="2400" smtClean="0"/>
              <a:t> (entity type) by </a:t>
            </a:r>
            <a:r>
              <a:rPr lang="en-US" sz="2400" smtClean="0">
                <a:effectLst>
                  <a:outerShdw blurRad="38100" dist="38100" dir="2700000" algn="tl">
                    <a:srgbClr val="C0C0C0"/>
                  </a:outerShdw>
                </a:effectLst>
              </a:rPr>
              <a:t>MajorsIn</a:t>
            </a:r>
            <a:r>
              <a:rPr lang="en-US" sz="2400" smtClean="0"/>
              <a:t> (relationship type).</a:t>
            </a:r>
          </a:p>
          <a:p>
            <a:pPr>
              <a:lnSpc>
                <a:spcPct val="90000"/>
              </a:lnSpc>
              <a:defRPr/>
            </a:pPr>
            <a:r>
              <a:rPr lang="en-US" sz="2800" smtClean="0"/>
              <a:t>Distinction: </a:t>
            </a:r>
          </a:p>
          <a:p>
            <a:pPr lvl="1">
              <a:lnSpc>
                <a:spcPct val="90000"/>
              </a:lnSpc>
              <a:defRPr/>
            </a:pPr>
            <a:r>
              <a:rPr lang="en-US" sz="2400" i="1" smtClean="0"/>
              <a:t>relation</a:t>
            </a:r>
            <a:r>
              <a:rPr lang="en-US" sz="2400" smtClean="0"/>
              <a:t> (relational model) - set of tuples</a:t>
            </a:r>
          </a:p>
          <a:p>
            <a:pPr lvl="1">
              <a:lnSpc>
                <a:spcPct val="90000"/>
              </a:lnSpc>
              <a:defRPr/>
            </a:pPr>
            <a:r>
              <a:rPr lang="en-US" sz="2400" i="1" smtClean="0"/>
              <a:t>relationship</a:t>
            </a:r>
            <a:r>
              <a:rPr lang="en-US" sz="2400" smtClean="0"/>
              <a:t> (E-R Model) – describes relationship between entities of an enterprise</a:t>
            </a:r>
          </a:p>
          <a:p>
            <a:pPr lvl="1">
              <a:lnSpc>
                <a:spcPct val="90000"/>
              </a:lnSpc>
              <a:defRPr/>
            </a:pPr>
            <a:r>
              <a:rPr lang="en-US" sz="2400" smtClean="0"/>
              <a:t>Both entity types and relationship types (E-R model) may be represented as relations (in the relational model)</a:t>
            </a:r>
          </a:p>
          <a:p>
            <a:pPr lvl="1">
              <a:lnSpc>
                <a:spcPct val="90000"/>
              </a:lnSpc>
              <a:defRPr/>
            </a:pPr>
            <a:endParaRPr lang="en-US" sz="2400" smtClean="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endParaRPr lang="en-US" smtClean="0"/>
          </a:p>
        </p:txBody>
      </p:sp>
      <p:sp>
        <p:nvSpPr>
          <p:cNvPr id="60419" name="Content Placeholder 2"/>
          <p:cNvSpPr>
            <a:spLocks noGrp="1"/>
          </p:cNvSpPr>
          <p:nvPr>
            <p:ph idx="1"/>
          </p:nvPr>
        </p:nvSpPr>
        <p:spPr/>
        <p:txBody>
          <a:bodyPr/>
          <a:lstStyle/>
          <a:p>
            <a:pPr>
              <a:buFontTx/>
              <a:buNone/>
            </a:pPr>
            <a:r>
              <a:rPr lang="en-US" sz="2400" smtClean="0"/>
              <a:t>CREATE TABLE MemberOf ( </a:t>
            </a:r>
          </a:p>
          <a:p>
            <a:pPr>
              <a:buFontTx/>
              <a:buNone/>
            </a:pPr>
            <a:r>
              <a:rPr lang="en-US" sz="2400" smtClean="0"/>
              <a:t>clubid INTEGER, </a:t>
            </a:r>
          </a:p>
          <a:p>
            <a:pPr>
              <a:buFontTx/>
              <a:buNone/>
            </a:pPr>
            <a:r>
              <a:rPr lang="en-US" sz="2400" smtClean="0"/>
              <a:t>studid VARCHAR(50), </a:t>
            </a:r>
          </a:p>
          <a:p>
            <a:pPr>
              <a:buFontTx/>
              <a:buNone/>
            </a:pPr>
            <a:r>
              <a:rPr lang="en-US" sz="2400" smtClean="0"/>
              <a:t>PRIMARY KEY (clubid, studid ), </a:t>
            </a:r>
          </a:p>
          <a:p>
            <a:pPr>
              <a:buFontTx/>
              <a:buNone/>
            </a:pPr>
            <a:r>
              <a:rPr lang="en-US" sz="2400" smtClean="0"/>
              <a:t>FOREIGN KEY (clubid ) REFERENCES Club( clubid ), </a:t>
            </a:r>
          </a:p>
          <a:p>
            <a:pPr>
              <a:buFontTx/>
              <a:buNone/>
            </a:pPr>
            <a:r>
              <a:rPr lang="en-US" sz="2400" smtClean="0"/>
              <a:t>FOREIGN KEY (studid ) REFERENCES Student( studid ) </a:t>
            </a:r>
          </a:p>
          <a:p>
            <a:pPr>
              <a:buFontTx/>
              <a:buNone/>
            </a:pPr>
            <a:r>
              <a:rPr lang="en-US" sz="2400" smtClean="0"/>
              <a:t>) </a:t>
            </a:r>
          </a:p>
        </p:txBody>
      </p:sp>
      <p:sp>
        <p:nvSpPr>
          <p:cNvPr id="60420" name="Slide Number Placeholder 3"/>
          <p:cNvSpPr>
            <a:spLocks noGrp="1"/>
          </p:cNvSpPr>
          <p:nvPr>
            <p:ph type="sldNum" sz="quarter" idx="12"/>
          </p:nvPr>
        </p:nvSpPr>
        <p:spPr>
          <a:noFill/>
        </p:spPr>
        <p:txBody>
          <a:bodyPr/>
          <a:lstStyle/>
          <a:p>
            <a:fld id="{94125BF1-377D-4E90-B5F6-FC37434E03F5}" type="slidenum">
              <a:rPr lang="en-US" smtClean="0">
                <a:latin typeface="Times New Roman" pitchFamily="18" charset="0"/>
              </a:rPr>
              <a:pPr/>
              <a:t>70</a:t>
            </a:fld>
            <a:endParaRPr lang="en-US" smtClean="0">
              <a:latin typeface="Times New Roman" pitchFamily="18"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p:cNvSpPr>
            <a:spLocks noGrp="1"/>
          </p:cNvSpPr>
          <p:nvPr>
            <p:ph type="sldNum" sz="quarter" idx="12"/>
          </p:nvPr>
        </p:nvSpPr>
        <p:spPr>
          <a:noFill/>
        </p:spPr>
        <p:txBody>
          <a:bodyPr/>
          <a:lstStyle/>
          <a:p>
            <a:fld id="{7DCCB210-2F14-4C5E-B10B-FF59C2042D86}" type="slidenum">
              <a:rPr lang="en-US" smtClean="0">
                <a:latin typeface="Times New Roman" pitchFamily="18" charset="0"/>
              </a:rPr>
              <a:pPr/>
              <a:t>71</a:t>
            </a:fld>
            <a:endParaRPr lang="en-US" smtClean="0">
              <a:latin typeface="Times New Roman" pitchFamily="18" charset="0"/>
            </a:endParaRPr>
          </a:p>
        </p:txBody>
      </p:sp>
      <p:sp>
        <p:nvSpPr>
          <p:cNvPr id="61443" name="TextBox 5"/>
          <p:cNvSpPr txBox="1">
            <a:spLocks noChangeArrowheads="1"/>
          </p:cNvSpPr>
          <p:nvPr/>
        </p:nvSpPr>
        <p:spPr bwMode="auto">
          <a:xfrm>
            <a:off x="1422400" y="1219200"/>
            <a:ext cx="6748463" cy="2455863"/>
          </a:xfrm>
          <a:prstGeom prst="rect">
            <a:avLst/>
          </a:prstGeom>
          <a:noFill/>
          <a:ln w="9525">
            <a:noFill/>
            <a:miter lim="800000"/>
            <a:headEnd/>
            <a:tailEnd/>
          </a:ln>
        </p:spPr>
        <p:txBody>
          <a:bodyPr>
            <a:spAutoFit/>
          </a:bodyPr>
          <a:lstStyle/>
          <a:p>
            <a:pPr marL="457200" indent="-457200">
              <a:buFontTx/>
              <a:buNone/>
            </a:pPr>
            <a:r>
              <a:rPr lang="en-US"/>
              <a:t>CREATE TABLE Activities ( </a:t>
            </a:r>
          </a:p>
          <a:p>
            <a:pPr marL="457200" indent="-457200">
              <a:buFontTx/>
              <a:buNone/>
            </a:pPr>
            <a:r>
              <a:rPr lang="en-US"/>
              <a:t>actid INTEGER, </a:t>
            </a:r>
          </a:p>
          <a:p>
            <a:pPr marL="457200" indent="-457200">
              <a:buFontTx/>
              <a:buNone/>
            </a:pPr>
            <a:r>
              <a:rPr lang="en-US"/>
              <a:t>actdt DATETIME, </a:t>
            </a:r>
          </a:p>
          <a:p>
            <a:pPr marL="457200" indent="-457200">
              <a:buFontTx/>
              <a:buNone/>
            </a:pPr>
            <a:r>
              <a:rPr lang="en-US"/>
              <a:t>place VARCHAR(50), </a:t>
            </a:r>
          </a:p>
          <a:p>
            <a:pPr marL="457200" indent="-457200">
              <a:buFontTx/>
              <a:buNone/>
            </a:pPr>
            <a:r>
              <a:rPr lang="en-US"/>
              <a:t>PRIMARY KEY (actid ) </a:t>
            </a:r>
          </a:p>
          <a:p>
            <a:pPr marL="457200" indent="-457200">
              <a:buFontTx/>
              <a:buNone/>
            </a:pPr>
            <a:r>
              <a:rPr lang="en-US"/>
              <a:t>)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endParaRPr lang="en-US" smtClean="0"/>
          </a:p>
        </p:txBody>
      </p:sp>
      <p:sp>
        <p:nvSpPr>
          <p:cNvPr id="62467" name="Slide Number Placeholder 3"/>
          <p:cNvSpPr>
            <a:spLocks noGrp="1"/>
          </p:cNvSpPr>
          <p:nvPr>
            <p:ph type="sldNum" sz="quarter" idx="12"/>
          </p:nvPr>
        </p:nvSpPr>
        <p:spPr>
          <a:noFill/>
        </p:spPr>
        <p:txBody>
          <a:bodyPr/>
          <a:lstStyle/>
          <a:p>
            <a:fld id="{2A8324F1-EB1F-4E9C-902D-892EBDC94C23}" type="slidenum">
              <a:rPr lang="en-US" smtClean="0">
                <a:latin typeface="Times New Roman" pitchFamily="18" charset="0"/>
              </a:rPr>
              <a:pPr/>
              <a:t>72</a:t>
            </a:fld>
            <a:endParaRPr lang="en-US" smtClean="0">
              <a:latin typeface="Times New Roman" pitchFamily="18" charset="0"/>
            </a:endParaRPr>
          </a:p>
        </p:txBody>
      </p:sp>
      <p:sp>
        <p:nvSpPr>
          <p:cNvPr id="62468" name="TextBox 4"/>
          <p:cNvSpPr txBox="1">
            <a:spLocks noChangeArrowheads="1"/>
          </p:cNvSpPr>
          <p:nvPr/>
        </p:nvSpPr>
        <p:spPr bwMode="auto">
          <a:xfrm>
            <a:off x="711200" y="2046288"/>
            <a:ext cx="7764463" cy="3268662"/>
          </a:xfrm>
          <a:prstGeom prst="rect">
            <a:avLst/>
          </a:prstGeom>
          <a:noFill/>
          <a:ln w="9525">
            <a:noFill/>
            <a:miter lim="800000"/>
            <a:headEnd/>
            <a:tailEnd/>
          </a:ln>
        </p:spPr>
        <p:txBody>
          <a:bodyPr>
            <a:spAutoFit/>
          </a:bodyPr>
          <a:lstStyle/>
          <a:p>
            <a:pPr>
              <a:buFontTx/>
              <a:buNone/>
            </a:pPr>
            <a:r>
              <a:rPr lang="en-US"/>
              <a:t>CREATE TABLE Organize (</a:t>
            </a:r>
          </a:p>
          <a:p>
            <a:pPr>
              <a:buFontTx/>
              <a:buNone/>
            </a:pPr>
            <a:r>
              <a:rPr lang="en-US"/>
              <a:t>actid INTEGER,</a:t>
            </a:r>
          </a:p>
          <a:p>
            <a:pPr>
              <a:buFontTx/>
              <a:buNone/>
            </a:pPr>
            <a:r>
              <a:rPr lang="en-US"/>
              <a:t>clubid INTEGER,</a:t>
            </a:r>
          </a:p>
          <a:p>
            <a:pPr>
              <a:buFontTx/>
              <a:buNone/>
            </a:pPr>
            <a:r>
              <a:rPr lang="en-US"/>
              <a:t>fee VARCHAR(50),</a:t>
            </a:r>
          </a:p>
          <a:p>
            <a:pPr>
              <a:buFontTx/>
              <a:buNone/>
            </a:pPr>
            <a:r>
              <a:rPr lang="en-US"/>
              <a:t>PRIMARY KEY (actid, clubid ),</a:t>
            </a:r>
          </a:p>
          <a:p>
            <a:pPr>
              <a:buFontTx/>
              <a:buNone/>
            </a:pPr>
            <a:r>
              <a:rPr lang="en-US"/>
              <a:t>FOREIGN KEY (actid ) REFERENCES Activities(actid ),</a:t>
            </a:r>
          </a:p>
          <a:p>
            <a:pPr>
              <a:buFontTx/>
              <a:buNone/>
            </a:pPr>
            <a:r>
              <a:rPr lang="en-US"/>
              <a:t>FOREIGN KEY (clubid ) REFERENCES Club( clubid )</a:t>
            </a:r>
          </a:p>
          <a:p>
            <a:pPr>
              <a:buFontTx/>
              <a:buNone/>
            </a:pPr>
            <a:r>
              <a:rPr lang="en-US"/>
              <a: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Slide Number Placeholder 3"/>
          <p:cNvSpPr>
            <a:spLocks noGrp="1"/>
          </p:cNvSpPr>
          <p:nvPr>
            <p:ph type="sldNum" sz="quarter" idx="12"/>
          </p:nvPr>
        </p:nvSpPr>
        <p:spPr>
          <a:noFill/>
        </p:spPr>
        <p:txBody>
          <a:bodyPr/>
          <a:lstStyle/>
          <a:p>
            <a:fld id="{F0A8D21E-2BF3-4255-8E64-AFD0A87B649A}" type="slidenum">
              <a:rPr lang="en-US" smtClean="0">
                <a:latin typeface="Times New Roman" pitchFamily="18" charset="0"/>
              </a:rPr>
              <a:pPr/>
              <a:t>73</a:t>
            </a:fld>
            <a:endParaRPr lang="en-US" smtClean="0">
              <a:latin typeface="Times New Roman" pitchFamily="18" charset="0"/>
            </a:endParaRPr>
          </a:p>
        </p:txBody>
      </p:sp>
      <p:sp>
        <p:nvSpPr>
          <p:cNvPr id="63492" name="Rectangle 4"/>
          <p:cNvSpPr>
            <a:spLocks noChangeArrowheads="1"/>
          </p:cNvSpPr>
          <p:nvPr/>
        </p:nvSpPr>
        <p:spPr bwMode="auto">
          <a:xfrm>
            <a:off x="783545" y="519113"/>
            <a:ext cx="7808912" cy="4081462"/>
          </a:xfrm>
          <a:prstGeom prst="rect">
            <a:avLst/>
          </a:prstGeom>
          <a:noFill/>
          <a:ln w="9525">
            <a:noFill/>
            <a:miter lim="800000"/>
            <a:headEnd/>
            <a:tailEnd/>
          </a:ln>
        </p:spPr>
        <p:txBody>
          <a:bodyPr>
            <a:spAutoFit/>
          </a:bodyPr>
          <a:lstStyle/>
          <a:p>
            <a:pPr>
              <a:buFontTx/>
              <a:buNone/>
            </a:pPr>
            <a:r>
              <a:rPr lang="en-US" dirty="0"/>
              <a:t>CREATE ASSERTION </a:t>
            </a:r>
            <a:r>
              <a:rPr lang="en-US" dirty="0" err="1"/>
              <a:t>AtLeastOneOrganizer</a:t>
            </a:r>
            <a:r>
              <a:rPr lang="en-US" dirty="0"/>
              <a:t> </a:t>
            </a:r>
          </a:p>
          <a:p>
            <a:pPr>
              <a:buFontTx/>
              <a:buNone/>
            </a:pPr>
            <a:r>
              <a:rPr lang="en-US" dirty="0"/>
              <a:t>CHECK NOT EXISTS( </a:t>
            </a:r>
          </a:p>
          <a:p>
            <a:pPr>
              <a:buFontTx/>
              <a:buNone/>
            </a:pPr>
            <a:r>
              <a:rPr lang="en-US" dirty="0" smtClean="0"/>
              <a:t>	SELECT </a:t>
            </a:r>
            <a:r>
              <a:rPr lang="en-US" dirty="0"/>
              <a:t>* </a:t>
            </a:r>
          </a:p>
          <a:p>
            <a:pPr>
              <a:buFontTx/>
              <a:buNone/>
            </a:pPr>
            <a:r>
              <a:rPr lang="en-US" dirty="0" smtClean="0"/>
              <a:t>	FROM </a:t>
            </a:r>
            <a:r>
              <a:rPr lang="en-US" dirty="0"/>
              <a:t>Activities </a:t>
            </a:r>
          </a:p>
          <a:p>
            <a:pPr>
              <a:buFontTx/>
              <a:buNone/>
            </a:pPr>
            <a:r>
              <a:rPr lang="en-US" dirty="0" smtClean="0"/>
              <a:t>	WHERE </a:t>
            </a:r>
            <a:r>
              <a:rPr lang="en-US" dirty="0"/>
              <a:t>NOT EXISTS( </a:t>
            </a:r>
          </a:p>
          <a:p>
            <a:pPr>
              <a:buFontTx/>
              <a:buNone/>
            </a:pPr>
            <a:r>
              <a:rPr lang="en-US" dirty="0" smtClean="0"/>
              <a:t>		SELECT </a:t>
            </a:r>
            <a:r>
              <a:rPr lang="en-US" dirty="0"/>
              <a:t>* </a:t>
            </a:r>
          </a:p>
          <a:p>
            <a:pPr>
              <a:buFontTx/>
              <a:buNone/>
            </a:pPr>
            <a:r>
              <a:rPr lang="en-US" dirty="0" smtClean="0"/>
              <a:t>		FROM </a:t>
            </a:r>
            <a:r>
              <a:rPr lang="en-US" dirty="0"/>
              <a:t>Organize </a:t>
            </a:r>
          </a:p>
          <a:p>
            <a:pPr>
              <a:buFontTx/>
              <a:buNone/>
            </a:pPr>
            <a:r>
              <a:rPr lang="en-US" dirty="0" smtClean="0"/>
              <a:t>		WHERE </a:t>
            </a:r>
            <a:r>
              <a:rPr lang="en-US" dirty="0" err="1"/>
              <a:t>Organize.actid</a:t>
            </a:r>
            <a:r>
              <a:rPr lang="en-US" dirty="0"/>
              <a:t>=</a:t>
            </a:r>
            <a:r>
              <a:rPr lang="en-US" dirty="0" err="1"/>
              <a:t>Activities.actid</a:t>
            </a:r>
            <a:r>
              <a:rPr lang="en-US" dirty="0"/>
              <a:t> </a:t>
            </a:r>
          </a:p>
          <a:p>
            <a:pPr>
              <a:buFontTx/>
              <a:buNone/>
            </a:pPr>
            <a:r>
              <a:rPr lang="en-US" dirty="0" smtClean="0"/>
              <a:t>	) </a:t>
            </a:r>
            <a:endParaRPr lang="en-US" dirty="0"/>
          </a:p>
          <a:p>
            <a:pPr>
              <a:buFontTx/>
              <a:buNone/>
            </a:pPr>
            <a:r>
              <a:rPr lang="en-US" dirty="0"/>
              <a:t>) </a:t>
            </a:r>
          </a:p>
        </p:txBody>
      </p:sp>
      <p:sp>
        <p:nvSpPr>
          <p:cNvPr id="5" name="TextBox 4"/>
          <p:cNvSpPr txBox="1"/>
          <p:nvPr/>
        </p:nvSpPr>
        <p:spPr>
          <a:xfrm>
            <a:off x="891251" y="5243331"/>
            <a:ext cx="7130005" cy="830997"/>
          </a:xfrm>
          <a:prstGeom prst="rect">
            <a:avLst/>
          </a:prstGeom>
          <a:solidFill>
            <a:schemeClr val="accent1"/>
          </a:solidFill>
        </p:spPr>
        <p:txBody>
          <a:bodyPr wrap="square" rtlCol="0">
            <a:spAutoFit/>
          </a:bodyPr>
          <a:lstStyle/>
          <a:p>
            <a:pPr>
              <a:buNone/>
            </a:pPr>
            <a:r>
              <a:rPr lang="en-US" dirty="0" smtClean="0"/>
              <a:t>The “Abnormal” pattern: </a:t>
            </a:r>
          </a:p>
          <a:p>
            <a:pPr>
              <a:buNone/>
            </a:pPr>
            <a:r>
              <a:rPr lang="en-US" dirty="0" smtClean="0"/>
              <a:t>Abnormal activities: those that have no organizers</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Slide Number Placeholder 3"/>
          <p:cNvSpPr>
            <a:spLocks noGrp="1"/>
          </p:cNvSpPr>
          <p:nvPr>
            <p:ph type="sldNum" sz="quarter" idx="12"/>
          </p:nvPr>
        </p:nvSpPr>
        <p:spPr>
          <a:noFill/>
        </p:spPr>
        <p:txBody>
          <a:bodyPr/>
          <a:lstStyle/>
          <a:p>
            <a:fld id="{F0A8D21E-2BF3-4255-8E64-AFD0A87B649A}" type="slidenum">
              <a:rPr lang="en-US" smtClean="0">
                <a:latin typeface="Times New Roman" pitchFamily="18" charset="0"/>
              </a:rPr>
              <a:pPr/>
              <a:t>74</a:t>
            </a:fld>
            <a:endParaRPr lang="en-US" smtClean="0">
              <a:latin typeface="Times New Roman" pitchFamily="18" charset="0"/>
            </a:endParaRPr>
          </a:p>
        </p:txBody>
      </p:sp>
      <p:sp>
        <p:nvSpPr>
          <p:cNvPr id="63492" name="Rectangle 4"/>
          <p:cNvSpPr>
            <a:spLocks noChangeArrowheads="1"/>
          </p:cNvSpPr>
          <p:nvPr/>
        </p:nvSpPr>
        <p:spPr bwMode="auto">
          <a:xfrm>
            <a:off x="783545" y="519113"/>
            <a:ext cx="7808912" cy="4081462"/>
          </a:xfrm>
          <a:prstGeom prst="rect">
            <a:avLst/>
          </a:prstGeom>
          <a:noFill/>
          <a:ln w="9525">
            <a:noFill/>
            <a:miter lim="800000"/>
            <a:headEnd/>
            <a:tailEnd/>
          </a:ln>
        </p:spPr>
        <p:txBody>
          <a:bodyPr>
            <a:spAutoFit/>
          </a:bodyPr>
          <a:lstStyle/>
          <a:p>
            <a:pPr>
              <a:buFontTx/>
              <a:buNone/>
            </a:pPr>
            <a:r>
              <a:rPr lang="en-US" dirty="0"/>
              <a:t>CREATE ASSERTION </a:t>
            </a:r>
            <a:r>
              <a:rPr lang="en-US" dirty="0" err="1"/>
              <a:t>AtLeastOneOrganizer</a:t>
            </a:r>
            <a:r>
              <a:rPr lang="en-US" dirty="0"/>
              <a:t> </a:t>
            </a:r>
          </a:p>
          <a:p>
            <a:pPr>
              <a:buFontTx/>
              <a:buNone/>
            </a:pPr>
            <a:r>
              <a:rPr lang="en-US" dirty="0"/>
              <a:t>CHECK NOT EXISTS( </a:t>
            </a:r>
          </a:p>
          <a:p>
            <a:pPr>
              <a:buFontTx/>
              <a:buNone/>
            </a:pPr>
            <a:r>
              <a:rPr lang="en-US" dirty="0" smtClean="0"/>
              <a:t>	SELECT </a:t>
            </a:r>
            <a:r>
              <a:rPr lang="en-US" dirty="0"/>
              <a:t>* </a:t>
            </a:r>
          </a:p>
          <a:p>
            <a:pPr>
              <a:buFontTx/>
              <a:buNone/>
            </a:pPr>
            <a:r>
              <a:rPr lang="en-US" dirty="0" smtClean="0"/>
              <a:t>	FROM </a:t>
            </a:r>
            <a:r>
              <a:rPr lang="en-US" dirty="0"/>
              <a:t>Activities </a:t>
            </a:r>
          </a:p>
          <a:p>
            <a:pPr>
              <a:buFontTx/>
              <a:buNone/>
            </a:pPr>
            <a:r>
              <a:rPr lang="en-US" dirty="0" smtClean="0"/>
              <a:t>	WHERE 0 =  ( </a:t>
            </a:r>
            <a:endParaRPr lang="en-US" dirty="0"/>
          </a:p>
          <a:p>
            <a:pPr>
              <a:buFontTx/>
              <a:buNone/>
            </a:pPr>
            <a:r>
              <a:rPr lang="en-US" dirty="0" smtClean="0"/>
              <a:t>		SELECT COUNT(*) </a:t>
            </a:r>
            <a:endParaRPr lang="en-US" dirty="0"/>
          </a:p>
          <a:p>
            <a:pPr>
              <a:buFontTx/>
              <a:buNone/>
            </a:pPr>
            <a:r>
              <a:rPr lang="en-US" dirty="0" smtClean="0"/>
              <a:t>		FROM </a:t>
            </a:r>
            <a:r>
              <a:rPr lang="en-US" dirty="0"/>
              <a:t>Organize </a:t>
            </a:r>
          </a:p>
          <a:p>
            <a:pPr>
              <a:buFontTx/>
              <a:buNone/>
            </a:pPr>
            <a:r>
              <a:rPr lang="en-US" dirty="0" smtClean="0"/>
              <a:t>		WHERE </a:t>
            </a:r>
            <a:r>
              <a:rPr lang="en-US" dirty="0" err="1"/>
              <a:t>Organize.actid</a:t>
            </a:r>
            <a:r>
              <a:rPr lang="en-US" dirty="0"/>
              <a:t>=</a:t>
            </a:r>
            <a:r>
              <a:rPr lang="en-US" dirty="0" err="1"/>
              <a:t>Activities.actid</a:t>
            </a:r>
            <a:r>
              <a:rPr lang="en-US" dirty="0"/>
              <a:t> </a:t>
            </a:r>
          </a:p>
          <a:p>
            <a:pPr>
              <a:buFontTx/>
              <a:buNone/>
            </a:pPr>
            <a:r>
              <a:rPr lang="en-US" dirty="0" smtClean="0"/>
              <a:t>	) </a:t>
            </a:r>
            <a:endParaRPr lang="en-US" dirty="0"/>
          </a:p>
          <a:p>
            <a:pPr>
              <a:buFontTx/>
              <a:buNone/>
            </a:pPr>
            <a:r>
              <a:rPr lang="en-US" dirty="0"/>
              <a:t>) </a:t>
            </a:r>
          </a:p>
        </p:txBody>
      </p:sp>
      <p:sp>
        <p:nvSpPr>
          <p:cNvPr id="5" name="TextBox 4"/>
          <p:cNvSpPr txBox="1"/>
          <p:nvPr/>
        </p:nvSpPr>
        <p:spPr>
          <a:xfrm>
            <a:off x="891251" y="5243331"/>
            <a:ext cx="7130005" cy="830997"/>
          </a:xfrm>
          <a:prstGeom prst="rect">
            <a:avLst/>
          </a:prstGeom>
          <a:solidFill>
            <a:schemeClr val="accent1"/>
          </a:solidFill>
        </p:spPr>
        <p:txBody>
          <a:bodyPr wrap="square" rtlCol="0">
            <a:spAutoFit/>
          </a:bodyPr>
          <a:lstStyle/>
          <a:p>
            <a:pPr>
              <a:buNone/>
            </a:pPr>
            <a:r>
              <a:rPr lang="en-US" dirty="0" smtClean="0"/>
              <a:t>The “Abnormal” pattern: </a:t>
            </a:r>
          </a:p>
          <a:p>
            <a:pPr>
              <a:buNone/>
            </a:pPr>
            <a:r>
              <a:rPr lang="en-US" dirty="0" smtClean="0"/>
              <a:t>Abnormal activities: those that have no organizers</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dirty="0" smtClean="0"/>
              <a:t>ER case study 3</a:t>
            </a:r>
          </a:p>
        </p:txBody>
      </p:sp>
      <p:sp>
        <p:nvSpPr>
          <p:cNvPr id="3" name="Content Placeholder 2"/>
          <p:cNvSpPr>
            <a:spLocks noGrp="1"/>
          </p:cNvSpPr>
          <p:nvPr>
            <p:ph idx="1"/>
          </p:nvPr>
        </p:nvSpPr>
        <p:spPr/>
        <p:txBody>
          <a:bodyPr/>
          <a:lstStyle/>
          <a:p>
            <a:pPr marL="0" indent="0" algn="just">
              <a:buFontTx/>
              <a:buNone/>
              <a:defRPr/>
            </a:pPr>
            <a:r>
              <a:rPr lang="en-US" sz="2400" dirty="0" smtClean="0"/>
              <a:t>Consider the design of a database for the management of grants. Each grant is identified by a unique grant ID, a title, the funding source of the grant, the period (starting date and ending date), and the amount of grant. Each grant might be participated by several professors and each professor might also participate in several grants. Each professor is identified by a unique SSN, name, and email address. In addition, several graduate students might be supported by a grant as GRAs, although each student can be supported by at most one grant. Each graduate student has exactly one professor as his/her advisor.</a:t>
            </a:r>
          </a:p>
          <a:p>
            <a:pPr>
              <a:buFontTx/>
              <a:buNone/>
              <a:defRPr/>
            </a:pPr>
            <a:endParaRPr lang="en-US" sz="2400" dirty="0"/>
          </a:p>
        </p:txBody>
      </p:sp>
      <p:sp>
        <p:nvSpPr>
          <p:cNvPr id="64516" name="Slide Number Placeholder 3"/>
          <p:cNvSpPr>
            <a:spLocks noGrp="1"/>
          </p:cNvSpPr>
          <p:nvPr>
            <p:ph type="sldNum" sz="quarter" idx="12"/>
          </p:nvPr>
        </p:nvSpPr>
        <p:spPr>
          <a:noFill/>
        </p:spPr>
        <p:txBody>
          <a:bodyPr/>
          <a:lstStyle/>
          <a:p>
            <a:fld id="{46D24E33-1D11-429F-B1B9-C79C62281325}" type="slidenum">
              <a:rPr lang="en-US" smtClean="0">
                <a:latin typeface="Times New Roman" pitchFamily="18" charset="0"/>
              </a:rPr>
              <a:pPr/>
              <a:t>75</a:t>
            </a:fld>
            <a:endParaRPr lang="en-US" smtClean="0">
              <a:latin typeface="Times New Roman" pitchFamily="18"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dirty="0" smtClean="0"/>
              <a:t>ER case study 3 (</a:t>
            </a:r>
            <a:r>
              <a:rPr lang="en-US" dirty="0" err="1" smtClean="0"/>
              <a:t>con’t</a:t>
            </a:r>
            <a:r>
              <a:rPr lang="en-US" dirty="0" smtClean="0"/>
              <a:t>)</a:t>
            </a:r>
          </a:p>
        </p:txBody>
      </p:sp>
      <p:sp>
        <p:nvSpPr>
          <p:cNvPr id="65539" name="Slide Number Placeholder 3"/>
          <p:cNvSpPr>
            <a:spLocks noGrp="1"/>
          </p:cNvSpPr>
          <p:nvPr>
            <p:ph type="sldNum" sz="quarter" idx="12"/>
          </p:nvPr>
        </p:nvSpPr>
        <p:spPr>
          <a:noFill/>
        </p:spPr>
        <p:txBody>
          <a:bodyPr/>
          <a:lstStyle/>
          <a:p>
            <a:fld id="{C19D5527-FB6F-442C-A2CD-488A4208F2C9}" type="slidenum">
              <a:rPr lang="en-US" smtClean="0">
                <a:latin typeface="Times New Roman" pitchFamily="18" charset="0"/>
              </a:rPr>
              <a:pPr/>
              <a:t>76</a:t>
            </a:fld>
            <a:endParaRPr lang="en-US" smtClean="0">
              <a:latin typeface="Times New Roman" pitchFamily="18" charset="0"/>
            </a:endParaRPr>
          </a:p>
        </p:txBody>
      </p:sp>
      <p:sp>
        <p:nvSpPr>
          <p:cNvPr id="6" name="TextBox 5"/>
          <p:cNvSpPr txBox="1"/>
          <p:nvPr/>
        </p:nvSpPr>
        <p:spPr>
          <a:xfrm>
            <a:off x="928688" y="1755775"/>
            <a:ext cx="7024687" cy="3232150"/>
          </a:xfrm>
          <a:prstGeom prst="rect">
            <a:avLst/>
          </a:prstGeom>
          <a:noFill/>
        </p:spPr>
        <p:txBody>
          <a:bodyPr>
            <a:spAutoFit/>
          </a:bodyPr>
          <a:lstStyle/>
          <a:p>
            <a:pPr marL="342900" indent="-342900">
              <a:defRPr/>
            </a:pPr>
            <a:r>
              <a:rPr lang="en-US" dirty="0">
                <a:latin typeface="+mn-lt"/>
              </a:rPr>
              <a:t>Draw an E-R diagram for the system, in particular, use arrows or thick lines to represent constraints appropriately. Write down your assumptions and justifications briefly and clearly.</a:t>
            </a:r>
          </a:p>
          <a:p>
            <a:pPr marL="342900" indent="-342900">
              <a:defRPr/>
            </a:pPr>
            <a:r>
              <a:rPr lang="en-US" dirty="0">
                <a:latin typeface="+mn-lt"/>
              </a:rPr>
              <a:t>Translate the above E-R diagram into a relational model, i.e., write a set of CREATE TABLE statements. In particular, specify primary key, foreign key and other constraints whenever possible.</a:t>
            </a:r>
          </a:p>
          <a:p>
            <a:pPr>
              <a:defRPr/>
            </a:pPr>
            <a:endParaRPr lang="en-US" dirty="0">
              <a:latin typeface="Times New Roman"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700088" y="479425"/>
            <a:ext cx="7772400" cy="1143000"/>
          </a:xfrm>
        </p:spPr>
        <p:txBody>
          <a:bodyPr/>
          <a:lstStyle/>
          <a:p>
            <a:r>
              <a:rPr lang="en-US" smtClean="0"/>
              <a:t>Reference solution</a:t>
            </a:r>
          </a:p>
        </p:txBody>
      </p:sp>
      <p:sp>
        <p:nvSpPr>
          <p:cNvPr id="66563" name="Slide Number Placeholder 3"/>
          <p:cNvSpPr>
            <a:spLocks noGrp="1"/>
          </p:cNvSpPr>
          <p:nvPr>
            <p:ph type="sldNum" sz="quarter" idx="12"/>
          </p:nvPr>
        </p:nvSpPr>
        <p:spPr>
          <a:noFill/>
        </p:spPr>
        <p:txBody>
          <a:bodyPr/>
          <a:lstStyle/>
          <a:p>
            <a:fld id="{2AEA2BD2-D1C6-480E-A9E7-C9843C3001B3}" type="slidenum">
              <a:rPr lang="en-US" smtClean="0">
                <a:latin typeface="Times New Roman" pitchFamily="18" charset="0"/>
              </a:rPr>
              <a:pPr/>
              <a:t>77</a:t>
            </a:fld>
            <a:endParaRPr lang="en-US" smtClean="0">
              <a:latin typeface="Times New Roman" pitchFamily="18" charset="0"/>
            </a:endParaRPr>
          </a:p>
        </p:txBody>
      </p:sp>
      <p:pic>
        <p:nvPicPr>
          <p:cNvPr id="66564" name="Picture 3"/>
          <p:cNvPicPr>
            <a:picLocks noChangeAspect="1" noChangeArrowheads="1"/>
          </p:cNvPicPr>
          <p:nvPr/>
        </p:nvPicPr>
        <p:blipFill>
          <a:blip r:embed="rId2" cstate="print"/>
          <a:srcRect/>
          <a:stretch>
            <a:fillRect/>
          </a:stretch>
        </p:blipFill>
        <p:spPr bwMode="auto">
          <a:xfrm>
            <a:off x="225425" y="1531938"/>
            <a:ext cx="8739188" cy="5326062"/>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endParaRPr lang="en-US" smtClean="0"/>
          </a:p>
        </p:txBody>
      </p:sp>
      <p:sp>
        <p:nvSpPr>
          <p:cNvPr id="67587" name="Content Placeholder 2"/>
          <p:cNvSpPr>
            <a:spLocks noGrp="1"/>
          </p:cNvSpPr>
          <p:nvPr>
            <p:ph idx="1"/>
          </p:nvPr>
        </p:nvSpPr>
        <p:spPr/>
        <p:txBody>
          <a:bodyPr/>
          <a:lstStyle/>
          <a:p>
            <a:pPr>
              <a:buFontTx/>
              <a:buNone/>
            </a:pPr>
            <a:r>
              <a:rPr lang="en-US" sz="2400" smtClean="0"/>
              <a:t>create table grant(</a:t>
            </a:r>
          </a:p>
          <a:p>
            <a:pPr>
              <a:buFontTx/>
              <a:buNone/>
            </a:pPr>
            <a:r>
              <a:rPr lang="en-US" sz="2400" smtClean="0"/>
              <a:t>grantid integer, </a:t>
            </a:r>
          </a:p>
          <a:p>
            <a:pPr>
              <a:buFontTx/>
              <a:buNone/>
            </a:pPr>
            <a:r>
              <a:rPr lang="en-US" sz="2400" smtClean="0"/>
              <a:t>title varchar(50),</a:t>
            </a:r>
          </a:p>
          <a:p>
            <a:pPr>
              <a:buFontTx/>
              <a:buNone/>
            </a:pPr>
            <a:r>
              <a:rPr lang="en-US" sz="2400" smtClean="0"/>
              <a:t>source varchar(50),</a:t>
            </a:r>
          </a:p>
          <a:p>
            <a:pPr>
              <a:buFontTx/>
              <a:buNone/>
            </a:pPr>
            <a:r>
              <a:rPr lang="en-US" sz="2400" smtClean="0"/>
              <a:t>periodstart DATE,</a:t>
            </a:r>
          </a:p>
          <a:p>
            <a:pPr>
              <a:buFontTx/>
              <a:buNone/>
            </a:pPr>
            <a:r>
              <a:rPr lang="en-US" sz="2400" smtClean="0"/>
              <a:t>periodend DATE,</a:t>
            </a:r>
          </a:p>
          <a:p>
            <a:pPr>
              <a:buFontTx/>
              <a:buNone/>
            </a:pPr>
            <a:r>
              <a:rPr lang="en-US" sz="2400" smtClean="0"/>
              <a:t>amount integer,</a:t>
            </a:r>
          </a:p>
          <a:p>
            <a:pPr>
              <a:buFontTx/>
              <a:buNone/>
            </a:pPr>
            <a:r>
              <a:rPr lang="en-US" sz="2400" smtClean="0"/>
              <a:t>primary key(grantid)</a:t>
            </a:r>
          </a:p>
          <a:p>
            <a:pPr>
              <a:buFontTx/>
              <a:buNone/>
            </a:pPr>
            <a:r>
              <a:rPr lang="en-US" sz="2400" smtClean="0"/>
              <a:t>)</a:t>
            </a:r>
          </a:p>
          <a:p>
            <a:pPr>
              <a:buFontTx/>
              <a:buNone/>
            </a:pPr>
            <a:endParaRPr lang="en-US" smtClean="0"/>
          </a:p>
        </p:txBody>
      </p:sp>
      <p:sp>
        <p:nvSpPr>
          <p:cNvPr id="67588" name="Slide Number Placeholder 3"/>
          <p:cNvSpPr>
            <a:spLocks noGrp="1"/>
          </p:cNvSpPr>
          <p:nvPr>
            <p:ph type="sldNum" sz="quarter" idx="12"/>
          </p:nvPr>
        </p:nvSpPr>
        <p:spPr>
          <a:noFill/>
        </p:spPr>
        <p:txBody>
          <a:bodyPr/>
          <a:lstStyle/>
          <a:p>
            <a:fld id="{474078F9-05D3-4307-92B7-DF54CB268E64}" type="slidenum">
              <a:rPr lang="en-US" smtClean="0">
                <a:latin typeface="Times New Roman" pitchFamily="18" charset="0"/>
              </a:rPr>
              <a:pPr/>
              <a:t>78</a:t>
            </a:fld>
            <a:endParaRPr lang="en-US" smtClean="0">
              <a:latin typeface="Times New Roman"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endParaRPr lang="en-US" smtClean="0"/>
          </a:p>
        </p:txBody>
      </p:sp>
      <p:sp>
        <p:nvSpPr>
          <p:cNvPr id="68611" name="Content Placeholder 2"/>
          <p:cNvSpPr>
            <a:spLocks noGrp="1"/>
          </p:cNvSpPr>
          <p:nvPr>
            <p:ph idx="1"/>
          </p:nvPr>
        </p:nvSpPr>
        <p:spPr/>
        <p:txBody>
          <a:bodyPr/>
          <a:lstStyle/>
          <a:p>
            <a:pPr>
              <a:buFontTx/>
              <a:buNone/>
            </a:pPr>
            <a:r>
              <a:rPr lang="en-US" smtClean="0"/>
              <a:t>Create table professor(</a:t>
            </a:r>
          </a:p>
          <a:p>
            <a:pPr>
              <a:buFontTx/>
              <a:buNone/>
            </a:pPr>
            <a:r>
              <a:rPr lang="en-US" smtClean="0"/>
              <a:t>ssn char(9),</a:t>
            </a:r>
          </a:p>
          <a:p>
            <a:pPr>
              <a:buFontTx/>
              <a:buNone/>
            </a:pPr>
            <a:r>
              <a:rPr lang="en-US" smtClean="0"/>
              <a:t>name VARCHAR(20),</a:t>
            </a:r>
          </a:p>
          <a:p>
            <a:pPr>
              <a:buFontTx/>
              <a:buNone/>
            </a:pPr>
            <a:r>
              <a:rPr lang="en-US" smtClean="0"/>
              <a:t>email varchar(20),</a:t>
            </a:r>
          </a:p>
          <a:p>
            <a:pPr>
              <a:buFontTx/>
              <a:buNone/>
            </a:pPr>
            <a:r>
              <a:rPr lang="en-US" smtClean="0"/>
              <a:t>primary key(ssn),</a:t>
            </a:r>
          </a:p>
          <a:p>
            <a:pPr>
              <a:buFontTx/>
              <a:buNone/>
            </a:pPr>
            <a:r>
              <a:rPr lang="en-US" smtClean="0"/>
              <a:t>unique(email)</a:t>
            </a:r>
          </a:p>
          <a:p>
            <a:pPr>
              <a:buFontTx/>
              <a:buNone/>
            </a:pPr>
            <a:r>
              <a:rPr lang="en-US" smtClean="0"/>
              <a:t>)</a:t>
            </a:r>
          </a:p>
        </p:txBody>
      </p:sp>
      <p:sp>
        <p:nvSpPr>
          <p:cNvPr id="68612" name="Slide Number Placeholder 3"/>
          <p:cNvSpPr>
            <a:spLocks noGrp="1"/>
          </p:cNvSpPr>
          <p:nvPr>
            <p:ph type="sldNum" sz="quarter" idx="12"/>
          </p:nvPr>
        </p:nvSpPr>
        <p:spPr>
          <a:noFill/>
        </p:spPr>
        <p:txBody>
          <a:bodyPr/>
          <a:lstStyle/>
          <a:p>
            <a:fld id="{7DCFF28D-ED6F-485A-A961-6A672002E3FA}" type="slidenum">
              <a:rPr lang="en-US" smtClean="0">
                <a:latin typeface="Times New Roman" pitchFamily="18" charset="0"/>
              </a:rPr>
              <a:pPr/>
              <a:t>79</a:t>
            </a:fld>
            <a:endParaRPr lang="en-US" smtClean="0">
              <a:latin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2AC65F82-A6C9-4984-A610-C51D9BA9CAAB}" type="slidenum">
              <a:rPr lang="en-US" smtClean="0">
                <a:latin typeface="Times New Roman" pitchFamily="18" charset="0"/>
              </a:rPr>
              <a:pPr/>
              <a:t>8</a:t>
            </a:fld>
            <a:endParaRPr lang="en-US" smtClean="0">
              <a:latin typeface="Times New Roman" pitchFamily="18" charset="0"/>
            </a:endParaRPr>
          </a:p>
        </p:txBody>
      </p:sp>
      <p:sp>
        <p:nvSpPr>
          <p:cNvPr id="9219" name="Rectangle 2"/>
          <p:cNvSpPr>
            <a:spLocks noGrp="1" noChangeArrowheads="1"/>
          </p:cNvSpPr>
          <p:nvPr>
            <p:ph type="title"/>
          </p:nvPr>
        </p:nvSpPr>
        <p:spPr>
          <a:xfrm>
            <a:off x="685800" y="381000"/>
            <a:ext cx="7772400" cy="1143000"/>
          </a:xfrm>
        </p:spPr>
        <p:txBody>
          <a:bodyPr/>
          <a:lstStyle/>
          <a:p>
            <a:r>
              <a:rPr lang="en-US" smtClean="0"/>
              <a:t>Attributes and Roles</a:t>
            </a:r>
          </a:p>
        </p:txBody>
      </p:sp>
      <p:sp>
        <p:nvSpPr>
          <p:cNvPr id="8195" name="Rectangle 3"/>
          <p:cNvSpPr>
            <a:spLocks noGrp="1" noChangeArrowheads="1"/>
          </p:cNvSpPr>
          <p:nvPr>
            <p:ph type="body" idx="1"/>
          </p:nvPr>
        </p:nvSpPr>
        <p:spPr>
          <a:xfrm>
            <a:off x="609600" y="1447800"/>
            <a:ext cx="8229600" cy="5029200"/>
          </a:xfrm>
        </p:spPr>
        <p:txBody>
          <a:bodyPr/>
          <a:lstStyle/>
          <a:p>
            <a:pPr>
              <a:lnSpc>
                <a:spcPct val="90000"/>
              </a:lnSpc>
              <a:defRPr/>
            </a:pPr>
            <a:r>
              <a:rPr lang="en-US" i="1" smtClean="0">
                <a:effectLst>
                  <a:outerShdw blurRad="38100" dist="38100" dir="2700000" algn="tl">
                    <a:srgbClr val="C0C0C0"/>
                  </a:outerShdw>
                </a:effectLst>
              </a:rPr>
              <a:t>Attribute</a:t>
            </a:r>
            <a:r>
              <a:rPr lang="en-US" smtClean="0"/>
              <a:t> of a relationship type describes the relationship</a:t>
            </a:r>
          </a:p>
          <a:p>
            <a:pPr lvl="1">
              <a:lnSpc>
                <a:spcPct val="90000"/>
              </a:lnSpc>
              <a:defRPr/>
            </a:pPr>
            <a:r>
              <a:rPr lang="en-US" smtClean="0"/>
              <a:t>e.g., John majors in CS </a:t>
            </a:r>
            <a:r>
              <a:rPr lang="en-US" i="1" smtClean="0"/>
              <a:t>since</a:t>
            </a:r>
            <a:r>
              <a:rPr lang="en-US" smtClean="0"/>
              <a:t> 2000</a:t>
            </a:r>
          </a:p>
          <a:p>
            <a:pPr lvl="2">
              <a:lnSpc>
                <a:spcPct val="90000"/>
              </a:lnSpc>
              <a:defRPr/>
            </a:pPr>
            <a:r>
              <a:rPr lang="en-US" smtClean="0"/>
              <a:t>John and CS are related</a:t>
            </a:r>
          </a:p>
          <a:p>
            <a:pPr lvl="2">
              <a:lnSpc>
                <a:spcPct val="90000"/>
              </a:lnSpc>
              <a:defRPr/>
            </a:pPr>
            <a:r>
              <a:rPr lang="en-US" smtClean="0"/>
              <a:t>2000 describes relationship - value of  SINCE</a:t>
            </a:r>
            <a:r>
              <a:rPr lang="en-US" smtClean="0">
                <a:latin typeface="Century Gothic" pitchFamily="34" charset="0"/>
              </a:rPr>
              <a:t> </a:t>
            </a:r>
            <a:r>
              <a:rPr lang="en-US" smtClean="0"/>
              <a:t>attribute of </a:t>
            </a:r>
            <a:r>
              <a:rPr lang="en-US" smtClean="0">
                <a:effectLst>
                  <a:outerShdw blurRad="38100" dist="38100" dir="2700000" algn="tl">
                    <a:srgbClr val="C0C0C0"/>
                  </a:outerShdw>
                </a:effectLst>
              </a:rPr>
              <a:t>MajorsIn</a:t>
            </a:r>
            <a:r>
              <a:rPr lang="en-US" smtClean="0"/>
              <a:t> relationship type</a:t>
            </a:r>
          </a:p>
          <a:p>
            <a:pPr>
              <a:lnSpc>
                <a:spcPct val="90000"/>
              </a:lnSpc>
              <a:defRPr/>
            </a:pPr>
            <a:r>
              <a:rPr lang="en-US" i="1" smtClean="0">
                <a:effectLst>
                  <a:outerShdw blurRad="38100" dist="38100" dir="2700000" algn="tl">
                    <a:srgbClr val="C0C0C0"/>
                  </a:outerShdw>
                </a:effectLst>
              </a:rPr>
              <a:t>Role</a:t>
            </a:r>
            <a:r>
              <a:rPr lang="en-US" smtClean="0"/>
              <a:t> of a relationship type names one of the related entities</a:t>
            </a:r>
          </a:p>
          <a:p>
            <a:pPr lvl="1">
              <a:lnSpc>
                <a:spcPct val="90000"/>
              </a:lnSpc>
              <a:defRPr/>
            </a:pPr>
            <a:r>
              <a:rPr lang="en-US" smtClean="0"/>
              <a:t>e.g., John is value of </a:t>
            </a:r>
            <a:r>
              <a:rPr lang="en-US" i="1" smtClean="0"/>
              <a:t>Student</a:t>
            </a:r>
            <a:r>
              <a:rPr lang="en-US" smtClean="0">
                <a:latin typeface="Century Gothic" pitchFamily="34" charset="0"/>
              </a:rPr>
              <a:t> </a:t>
            </a:r>
            <a:r>
              <a:rPr lang="en-US" smtClean="0"/>
              <a:t>role, CS value of </a:t>
            </a:r>
            <a:r>
              <a:rPr lang="en-US" i="1" smtClean="0"/>
              <a:t>Department</a:t>
            </a:r>
            <a:r>
              <a:rPr lang="en-US" smtClean="0">
                <a:latin typeface="Century Gothic" pitchFamily="34" charset="0"/>
              </a:rPr>
              <a:t> </a:t>
            </a:r>
            <a:r>
              <a:rPr lang="en-US" smtClean="0"/>
              <a:t>role of </a:t>
            </a:r>
            <a:r>
              <a:rPr lang="en-US" smtClean="0">
                <a:effectLst>
                  <a:outerShdw blurRad="38100" dist="38100" dir="2700000" algn="tl">
                    <a:srgbClr val="C0C0C0"/>
                  </a:outerShdw>
                </a:effectLst>
              </a:rPr>
              <a:t>MajorsIn</a:t>
            </a:r>
            <a:r>
              <a:rPr lang="en-US" smtClean="0"/>
              <a:t> relationship type</a:t>
            </a:r>
          </a:p>
          <a:p>
            <a:pPr lvl="1">
              <a:lnSpc>
                <a:spcPct val="90000"/>
              </a:lnSpc>
              <a:defRPr/>
            </a:pPr>
            <a:r>
              <a:rPr lang="en-US" smtClean="0"/>
              <a:t>(John, CS; 2000) describes a relationship</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endParaRPr lang="en-US" smtClean="0"/>
          </a:p>
        </p:txBody>
      </p:sp>
      <p:sp>
        <p:nvSpPr>
          <p:cNvPr id="69635" name="Content Placeholder 2"/>
          <p:cNvSpPr>
            <a:spLocks noGrp="1"/>
          </p:cNvSpPr>
          <p:nvPr>
            <p:ph idx="1"/>
          </p:nvPr>
        </p:nvSpPr>
        <p:spPr/>
        <p:txBody>
          <a:bodyPr/>
          <a:lstStyle/>
          <a:p>
            <a:pPr>
              <a:buFontTx/>
              <a:buNone/>
            </a:pPr>
            <a:r>
              <a:rPr lang="en-US" smtClean="0"/>
              <a:t>Create table participate</a:t>
            </a:r>
          </a:p>
          <a:p>
            <a:pPr>
              <a:buFontTx/>
              <a:buNone/>
            </a:pPr>
            <a:r>
              <a:rPr lang="en-US" smtClean="0"/>
              <a:t>(grantid integer,</a:t>
            </a:r>
          </a:p>
          <a:p>
            <a:pPr>
              <a:buFontTx/>
              <a:buNone/>
            </a:pPr>
            <a:r>
              <a:rPr lang="en-US" smtClean="0"/>
              <a:t>professorid char(9),</a:t>
            </a:r>
          </a:p>
          <a:p>
            <a:pPr>
              <a:buFontTx/>
              <a:buNone/>
            </a:pPr>
            <a:r>
              <a:rPr lang="en-US" smtClean="0"/>
              <a:t>primary key(grantid, professorid),</a:t>
            </a:r>
          </a:p>
          <a:p>
            <a:pPr>
              <a:buFontTx/>
              <a:buNone/>
            </a:pPr>
            <a:r>
              <a:rPr lang="en-US" smtClean="0"/>
              <a:t>foreign key grantid references grant,</a:t>
            </a:r>
          </a:p>
          <a:p>
            <a:pPr>
              <a:buFontTx/>
              <a:buNone/>
            </a:pPr>
            <a:r>
              <a:rPr lang="en-US" smtClean="0"/>
              <a:t>foreign key professorid references professor(ssn))</a:t>
            </a:r>
          </a:p>
        </p:txBody>
      </p:sp>
      <p:sp>
        <p:nvSpPr>
          <p:cNvPr id="69636" name="Slide Number Placeholder 3"/>
          <p:cNvSpPr>
            <a:spLocks noGrp="1"/>
          </p:cNvSpPr>
          <p:nvPr>
            <p:ph type="sldNum" sz="quarter" idx="12"/>
          </p:nvPr>
        </p:nvSpPr>
        <p:spPr>
          <a:noFill/>
        </p:spPr>
        <p:txBody>
          <a:bodyPr/>
          <a:lstStyle/>
          <a:p>
            <a:fld id="{8CFFDA17-C48F-4671-8ED1-A2C3B3688C20}" type="slidenum">
              <a:rPr lang="en-US" smtClean="0">
                <a:latin typeface="Times New Roman" pitchFamily="18" charset="0"/>
              </a:rPr>
              <a:pPr/>
              <a:t>80</a:t>
            </a:fld>
            <a:endParaRPr lang="en-US" smtClean="0">
              <a:latin typeface="Times New Roman"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endParaRPr lang="en-US" smtClean="0"/>
          </a:p>
        </p:txBody>
      </p:sp>
      <p:sp>
        <p:nvSpPr>
          <p:cNvPr id="70659" name="Content Placeholder 2"/>
          <p:cNvSpPr>
            <a:spLocks noGrp="1"/>
          </p:cNvSpPr>
          <p:nvPr>
            <p:ph idx="1"/>
          </p:nvPr>
        </p:nvSpPr>
        <p:spPr/>
        <p:txBody>
          <a:bodyPr/>
          <a:lstStyle/>
          <a:p>
            <a:pPr>
              <a:buFontTx/>
              <a:buNone/>
            </a:pPr>
            <a:r>
              <a:rPr lang="en-US" sz="2400" smtClean="0"/>
              <a:t>Create student</a:t>
            </a:r>
          </a:p>
          <a:p>
            <a:pPr>
              <a:buFontTx/>
              <a:buNone/>
            </a:pPr>
            <a:r>
              <a:rPr lang="en-US" sz="2400" smtClean="0"/>
              <a:t>(studid integer,</a:t>
            </a:r>
          </a:p>
          <a:p>
            <a:pPr>
              <a:buFontTx/>
              <a:buNone/>
            </a:pPr>
            <a:r>
              <a:rPr lang="en-US" sz="2400" smtClean="0"/>
              <a:t>name varchar(50),</a:t>
            </a:r>
          </a:p>
          <a:p>
            <a:pPr>
              <a:buFontTx/>
              <a:buNone/>
            </a:pPr>
            <a:r>
              <a:rPr lang="en-US" sz="2400" smtClean="0"/>
              <a:t>status varchar(20),</a:t>
            </a:r>
          </a:p>
          <a:p>
            <a:pPr>
              <a:buFontTx/>
              <a:buNone/>
            </a:pPr>
            <a:r>
              <a:rPr lang="en-US" sz="2400" smtClean="0"/>
              <a:t>advisor char(9) NOT NULL,</a:t>
            </a:r>
          </a:p>
          <a:p>
            <a:pPr>
              <a:buFontTx/>
              <a:buNone/>
            </a:pPr>
            <a:r>
              <a:rPr lang="en-US" sz="2400" smtClean="0"/>
              <a:t>supportgrantid integer,</a:t>
            </a:r>
          </a:p>
          <a:p>
            <a:pPr>
              <a:buFontTx/>
              <a:buNone/>
            </a:pPr>
            <a:r>
              <a:rPr lang="en-US" sz="2400" smtClean="0"/>
              <a:t>primary key(studid),</a:t>
            </a:r>
          </a:p>
          <a:p>
            <a:pPr>
              <a:buFontTx/>
              <a:buNone/>
            </a:pPr>
            <a:r>
              <a:rPr lang="en-US" sz="2400" smtClean="0"/>
              <a:t>foreign key advisor references professor,</a:t>
            </a:r>
          </a:p>
          <a:p>
            <a:pPr>
              <a:buFontTx/>
              <a:buNone/>
            </a:pPr>
            <a:r>
              <a:rPr lang="en-US" sz="2400" smtClean="0"/>
              <a:t>Foreign key supportgrantid references grant(grantid)</a:t>
            </a:r>
          </a:p>
          <a:p>
            <a:pPr>
              <a:buFontTx/>
              <a:buNone/>
            </a:pPr>
            <a:r>
              <a:rPr lang="en-US" sz="2400" smtClean="0"/>
              <a:t>)</a:t>
            </a:r>
          </a:p>
        </p:txBody>
      </p:sp>
      <p:sp>
        <p:nvSpPr>
          <p:cNvPr id="70660" name="Slide Number Placeholder 3"/>
          <p:cNvSpPr>
            <a:spLocks noGrp="1"/>
          </p:cNvSpPr>
          <p:nvPr>
            <p:ph type="sldNum" sz="quarter" idx="12"/>
          </p:nvPr>
        </p:nvSpPr>
        <p:spPr>
          <a:noFill/>
        </p:spPr>
        <p:txBody>
          <a:bodyPr/>
          <a:lstStyle/>
          <a:p>
            <a:fld id="{A5F87D8E-94A8-4A53-A32A-B6751768B38A}" type="slidenum">
              <a:rPr lang="en-US" smtClean="0">
                <a:latin typeface="Times New Roman" pitchFamily="18" charset="0"/>
              </a:rPr>
              <a:pPr/>
              <a:t>81</a:t>
            </a:fld>
            <a:endParaRPr lang="en-US" smtClean="0">
              <a:latin typeface="Times New Roman"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dirty="0" smtClean="0"/>
              <a:t>ER case study 4</a:t>
            </a:r>
          </a:p>
        </p:txBody>
      </p:sp>
      <p:sp>
        <p:nvSpPr>
          <p:cNvPr id="71683" name="Content Placeholder 2"/>
          <p:cNvSpPr>
            <a:spLocks noGrp="1"/>
          </p:cNvSpPr>
          <p:nvPr>
            <p:ph idx="1"/>
          </p:nvPr>
        </p:nvSpPr>
        <p:spPr/>
        <p:txBody>
          <a:bodyPr/>
          <a:lstStyle/>
          <a:p>
            <a:pPr marL="0" indent="0" algn="just">
              <a:buFontTx/>
              <a:buNone/>
            </a:pPr>
            <a:r>
              <a:rPr lang="en-US" sz="2400" smtClean="0"/>
              <a:t>Consider the design of the following database system: each PhD student has exactly one a dissertation committee which consists of 4-5 faculty, and each committee is for exactly one student. Each student has an ordered list of advisors including the primary advisor followed by 0 or more secondary advisors. Each student has a unique studid,  a name, and a major. Each committee has a unique committee id, and the date the committee is formed. Each faculty has a unique facid and a name. Each faculty can participate in multiple committees and be the advisors (either primary or secondary) of several students. </a:t>
            </a:r>
          </a:p>
        </p:txBody>
      </p:sp>
      <p:sp>
        <p:nvSpPr>
          <p:cNvPr id="71684" name="Slide Number Placeholder 3"/>
          <p:cNvSpPr>
            <a:spLocks noGrp="1"/>
          </p:cNvSpPr>
          <p:nvPr>
            <p:ph type="sldNum" sz="quarter" idx="12"/>
          </p:nvPr>
        </p:nvSpPr>
        <p:spPr>
          <a:noFill/>
        </p:spPr>
        <p:txBody>
          <a:bodyPr/>
          <a:lstStyle/>
          <a:p>
            <a:fld id="{6DD62043-9106-4730-88EE-2D9EB4FDD6A2}" type="slidenum">
              <a:rPr lang="en-US" smtClean="0">
                <a:latin typeface="Times New Roman" pitchFamily="18" charset="0"/>
              </a:rPr>
              <a:pPr/>
              <a:t>82</a:t>
            </a:fld>
            <a:endParaRPr lang="en-US" smtClean="0">
              <a:latin typeface="Times New Roman" pitchFamily="18"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dirty="0" smtClean="0"/>
              <a:t>ER case study 4 (</a:t>
            </a:r>
            <a:r>
              <a:rPr lang="en-US" dirty="0" err="1" smtClean="0"/>
              <a:t>con’t</a:t>
            </a:r>
            <a:r>
              <a:rPr lang="en-US" dirty="0" smtClean="0"/>
              <a:t>)</a:t>
            </a:r>
          </a:p>
        </p:txBody>
      </p:sp>
      <p:sp>
        <p:nvSpPr>
          <p:cNvPr id="72707" name="Content Placeholder 2"/>
          <p:cNvSpPr>
            <a:spLocks noGrp="1"/>
          </p:cNvSpPr>
          <p:nvPr>
            <p:ph idx="1"/>
          </p:nvPr>
        </p:nvSpPr>
        <p:spPr/>
        <p:txBody>
          <a:bodyPr/>
          <a:lstStyle/>
          <a:p>
            <a:pPr algn="just"/>
            <a:r>
              <a:rPr lang="en-US" sz="2400" smtClean="0"/>
              <a:t>Draw an E-R diagram for the above system. Use underlines, thick lines, and arrows to represent constraints. State your assumptions if necessary.</a:t>
            </a:r>
          </a:p>
          <a:p>
            <a:pPr algn="just"/>
            <a:r>
              <a:rPr lang="en-US" sz="2400" smtClean="0"/>
              <a:t>Translate your E-R diagram for problem 1 into a relational model, i.e., a set of CREAT TABLE/ASSERTION statements enforcing all stated constraints. In addition, write a CREATE ASSERTION statement to enforce that each committee consists of the primary advisor of the student and all other members of the committee cannot be the secondary advisors of the student.</a:t>
            </a:r>
          </a:p>
          <a:p>
            <a:endParaRPr lang="en-US" smtClean="0"/>
          </a:p>
        </p:txBody>
      </p:sp>
      <p:sp>
        <p:nvSpPr>
          <p:cNvPr id="72708" name="Slide Number Placeholder 3"/>
          <p:cNvSpPr>
            <a:spLocks noGrp="1"/>
          </p:cNvSpPr>
          <p:nvPr>
            <p:ph type="sldNum" sz="quarter" idx="12"/>
          </p:nvPr>
        </p:nvSpPr>
        <p:spPr>
          <a:noFill/>
        </p:spPr>
        <p:txBody>
          <a:bodyPr/>
          <a:lstStyle/>
          <a:p>
            <a:fld id="{81406FD6-BFFD-48BD-92FE-A45A38E37BE0}" type="slidenum">
              <a:rPr lang="en-US" smtClean="0">
                <a:latin typeface="Times New Roman" pitchFamily="18" charset="0"/>
              </a:rPr>
              <a:pPr/>
              <a:t>83</a:t>
            </a:fld>
            <a:endParaRPr lang="en-US" smtClean="0">
              <a:latin typeface="Times New Roman"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dirty="0" smtClean="0"/>
              <a:t>Reference solution</a:t>
            </a:r>
          </a:p>
        </p:txBody>
      </p:sp>
      <p:sp>
        <p:nvSpPr>
          <p:cNvPr id="73731" name="Slide Number Placeholder 3"/>
          <p:cNvSpPr>
            <a:spLocks noGrp="1"/>
          </p:cNvSpPr>
          <p:nvPr>
            <p:ph type="sldNum" sz="quarter" idx="12"/>
          </p:nvPr>
        </p:nvSpPr>
        <p:spPr>
          <a:noFill/>
        </p:spPr>
        <p:txBody>
          <a:bodyPr/>
          <a:lstStyle/>
          <a:p>
            <a:fld id="{D50388E3-A774-4DD9-BD2B-C9FA8969783C}" type="slidenum">
              <a:rPr lang="en-US" smtClean="0">
                <a:latin typeface="Times New Roman" pitchFamily="18" charset="0"/>
              </a:rPr>
              <a:pPr/>
              <a:t>84</a:t>
            </a:fld>
            <a:endParaRPr lang="en-US" smtClean="0">
              <a:latin typeface="Times New Roman" pitchFamily="18" charset="0"/>
            </a:endParaRPr>
          </a:p>
        </p:txBody>
      </p:sp>
      <p:pic>
        <p:nvPicPr>
          <p:cNvPr id="73732" name="Picture 5"/>
          <p:cNvPicPr>
            <a:picLocks noChangeAspect="1" noChangeArrowheads="1"/>
          </p:cNvPicPr>
          <p:nvPr/>
        </p:nvPicPr>
        <p:blipFill>
          <a:blip r:embed="rId2" cstate="print"/>
          <a:srcRect/>
          <a:stretch>
            <a:fillRect/>
          </a:stretch>
        </p:blipFill>
        <p:spPr bwMode="auto">
          <a:xfrm>
            <a:off x="1122363" y="1641475"/>
            <a:ext cx="6743700" cy="4781550"/>
          </a:xfrm>
          <a:prstGeom prst="rect">
            <a:avLst/>
          </a:prstGeom>
          <a:noFill/>
          <a:ln w="9525">
            <a:no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smtClean="0"/>
              <a:t>Reference solution</a:t>
            </a:r>
          </a:p>
        </p:txBody>
      </p:sp>
      <p:sp>
        <p:nvSpPr>
          <p:cNvPr id="74755" name="Content Placeholder 2"/>
          <p:cNvSpPr>
            <a:spLocks noGrp="1"/>
          </p:cNvSpPr>
          <p:nvPr>
            <p:ph idx="1"/>
          </p:nvPr>
        </p:nvSpPr>
        <p:spPr>
          <a:xfrm>
            <a:off x="685800" y="1981200"/>
            <a:ext cx="7772400" cy="4506686"/>
          </a:xfrm>
        </p:spPr>
        <p:txBody>
          <a:bodyPr/>
          <a:lstStyle/>
          <a:p>
            <a:pPr>
              <a:buFontTx/>
              <a:buNone/>
            </a:pPr>
            <a:r>
              <a:rPr lang="en-US" sz="2400" dirty="0" smtClean="0"/>
              <a:t>CREATE TABLE Advise (</a:t>
            </a:r>
          </a:p>
          <a:p>
            <a:pPr>
              <a:buFontTx/>
              <a:buNone/>
            </a:pPr>
            <a:r>
              <a:rPr lang="en-US" sz="2400" dirty="0" smtClean="0"/>
              <a:t>	</a:t>
            </a:r>
            <a:r>
              <a:rPr lang="en-US" sz="2400" dirty="0" err="1" smtClean="0"/>
              <a:t>studid</a:t>
            </a:r>
            <a:r>
              <a:rPr lang="en-US" sz="2400" dirty="0" smtClean="0"/>
              <a:t> CHAR(9),</a:t>
            </a:r>
          </a:p>
          <a:p>
            <a:pPr>
              <a:buFontTx/>
              <a:buNone/>
            </a:pPr>
            <a:r>
              <a:rPr lang="en-US" sz="2400" dirty="0" smtClean="0"/>
              <a:t>	</a:t>
            </a:r>
            <a:r>
              <a:rPr lang="en-US" sz="2400" dirty="0" err="1" smtClean="0"/>
              <a:t>facid</a:t>
            </a:r>
            <a:r>
              <a:rPr lang="en-US" sz="2400" dirty="0" smtClean="0"/>
              <a:t> VARCHAR(50),</a:t>
            </a:r>
          </a:p>
          <a:p>
            <a:pPr>
              <a:buFontTx/>
              <a:buNone/>
            </a:pPr>
            <a:r>
              <a:rPr lang="en-US" sz="2400" dirty="0" smtClean="0"/>
              <a:t>	order INTEGER,</a:t>
            </a:r>
          </a:p>
          <a:p>
            <a:pPr>
              <a:buFontTx/>
              <a:buNone/>
            </a:pPr>
            <a:r>
              <a:rPr lang="en-US" sz="2400" dirty="0" smtClean="0"/>
              <a:t>	PRIMARY KEY ( </a:t>
            </a:r>
            <a:r>
              <a:rPr lang="en-US" sz="2400" dirty="0" err="1" smtClean="0"/>
              <a:t>studid</a:t>
            </a:r>
            <a:r>
              <a:rPr lang="en-US" sz="2400" dirty="0" smtClean="0"/>
              <a:t>, </a:t>
            </a:r>
            <a:r>
              <a:rPr lang="en-US" sz="2400" dirty="0" err="1" smtClean="0"/>
              <a:t>facid</a:t>
            </a:r>
            <a:r>
              <a:rPr lang="en-US" sz="2400" dirty="0" smtClean="0"/>
              <a:t>),</a:t>
            </a:r>
          </a:p>
          <a:p>
            <a:pPr>
              <a:buFontTx/>
              <a:buNone/>
            </a:pPr>
            <a:r>
              <a:rPr lang="en-US" sz="2400" dirty="0" smtClean="0"/>
              <a:t>	UNIQUE(</a:t>
            </a:r>
            <a:r>
              <a:rPr lang="en-US" sz="2400" dirty="0" err="1" smtClean="0"/>
              <a:t>studid</a:t>
            </a:r>
            <a:r>
              <a:rPr lang="en-US" sz="2400" dirty="0" smtClean="0"/>
              <a:t>, order),</a:t>
            </a:r>
          </a:p>
          <a:p>
            <a:pPr>
              <a:buFontTx/>
              <a:buNone/>
            </a:pPr>
            <a:r>
              <a:rPr lang="en-US" sz="2400" dirty="0" smtClean="0"/>
              <a:t>	FOREIGN KEY ( </a:t>
            </a:r>
            <a:r>
              <a:rPr lang="en-US" sz="2400" dirty="0" err="1" smtClean="0"/>
              <a:t>studid</a:t>
            </a:r>
            <a:r>
              <a:rPr lang="en-US" sz="2400" dirty="0" smtClean="0"/>
              <a:t> ) REFERENCES Students ( </a:t>
            </a:r>
            <a:r>
              <a:rPr lang="en-US" sz="2400" dirty="0" err="1" smtClean="0"/>
              <a:t>studid</a:t>
            </a:r>
            <a:r>
              <a:rPr lang="en-US" sz="2400" dirty="0" smtClean="0"/>
              <a:t> ),</a:t>
            </a:r>
          </a:p>
          <a:p>
            <a:pPr>
              <a:buFontTx/>
              <a:buNone/>
            </a:pPr>
            <a:r>
              <a:rPr lang="en-US" sz="2400" dirty="0" smtClean="0"/>
              <a:t>	FOREIGN KEY (</a:t>
            </a:r>
            <a:r>
              <a:rPr lang="en-US" sz="2400" dirty="0" err="1" smtClean="0"/>
              <a:t>facid</a:t>
            </a:r>
            <a:r>
              <a:rPr lang="en-US" sz="2400" dirty="0" smtClean="0"/>
              <a:t> ) REFERENCES Faculty ( </a:t>
            </a:r>
            <a:r>
              <a:rPr lang="en-US" sz="2400" dirty="0" err="1" smtClean="0"/>
              <a:t>facid</a:t>
            </a:r>
            <a:r>
              <a:rPr lang="en-US" sz="2400" dirty="0" smtClean="0"/>
              <a:t> )</a:t>
            </a:r>
          </a:p>
          <a:p>
            <a:pPr>
              <a:buFontTx/>
              <a:buNone/>
            </a:pPr>
            <a:r>
              <a:rPr lang="en-US" sz="2400" dirty="0" smtClean="0"/>
              <a:t>)</a:t>
            </a:r>
          </a:p>
          <a:p>
            <a:pPr>
              <a:buFontTx/>
              <a:buNone/>
            </a:pPr>
            <a:endParaRPr lang="en-US" dirty="0" smtClean="0"/>
          </a:p>
        </p:txBody>
      </p:sp>
      <p:sp>
        <p:nvSpPr>
          <p:cNvPr id="74756" name="Slide Number Placeholder 3"/>
          <p:cNvSpPr>
            <a:spLocks noGrp="1"/>
          </p:cNvSpPr>
          <p:nvPr>
            <p:ph type="sldNum" sz="quarter" idx="12"/>
          </p:nvPr>
        </p:nvSpPr>
        <p:spPr>
          <a:noFill/>
        </p:spPr>
        <p:txBody>
          <a:bodyPr/>
          <a:lstStyle/>
          <a:p>
            <a:fld id="{52F38B02-48D3-43E8-9136-D88727D67272}" type="slidenum">
              <a:rPr lang="en-US" smtClean="0">
                <a:latin typeface="Times New Roman" pitchFamily="18" charset="0"/>
              </a:rPr>
              <a:pPr/>
              <a:t>85</a:t>
            </a:fld>
            <a:endParaRPr lang="en-US" smtClean="0">
              <a:latin typeface="Times New Roman"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endParaRPr lang="en-US" smtClean="0"/>
          </a:p>
        </p:txBody>
      </p:sp>
      <p:sp>
        <p:nvSpPr>
          <p:cNvPr id="75779" name="Content Placeholder 2"/>
          <p:cNvSpPr>
            <a:spLocks noGrp="1"/>
          </p:cNvSpPr>
          <p:nvPr>
            <p:ph idx="1"/>
          </p:nvPr>
        </p:nvSpPr>
        <p:spPr/>
        <p:txBody>
          <a:bodyPr/>
          <a:lstStyle/>
          <a:p>
            <a:pPr>
              <a:buFontTx/>
              <a:buNone/>
            </a:pPr>
            <a:r>
              <a:rPr lang="en-US" sz="2400" dirty="0" smtClean="0"/>
              <a:t>CREATE TABLE Student (</a:t>
            </a:r>
          </a:p>
          <a:p>
            <a:pPr>
              <a:buFontTx/>
              <a:buNone/>
            </a:pPr>
            <a:r>
              <a:rPr lang="en-US" sz="2400" dirty="0" smtClean="0"/>
              <a:t>	</a:t>
            </a:r>
            <a:r>
              <a:rPr lang="en-US" sz="2400" dirty="0" err="1" smtClean="0"/>
              <a:t>studid</a:t>
            </a:r>
            <a:r>
              <a:rPr lang="en-US" sz="2400" dirty="0" smtClean="0"/>
              <a:t> CHAR(9) NOT NULL,</a:t>
            </a:r>
          </a:p>
          <a:p>
            <a:pPr>
              <a:buFontTx/>
              <a:buNone/>
            </a:pPr>
            <a:r>
              <a:rPr lang="en-US" sz="2400" dirty="0" smtClean="0"/>
              <a:t>	name VARCHAR(50),</a:t>
            </a:r>
          </a:p>
          <a:p>
            <a:pPr>
              <a:buFontTx/>
              <a:buNone/>
            </a:pPr>
            <a:r>
              <a:rPr lang="en-US" sz="2400" dirty="0" smtClean="0"/>
              <a:t>	major VARCHAR(50),</a:t>
            </a:r>
          </a:p>
          <a:p>
            <a:pPr>
              <a:buFontTx/>
              <a:buNone/>
            </a:pPr>
            <a:r>
              <a:rPr lang="en-US" sz="2400" dirty="0" smtClean="0"/>
              <a:t>     since DATE,</a:t>
            </a:r>
          </a:p>
          <a:p>
            <a:pPr>
              <a:buFontTx/>
              <a:buNone/>
            </a:pPr>
            <a:r>
              <a:rPr lang="en-US" sz="2400" dirty="0" smtClean="0"/>
              <a:t>	PRIMARY KEY ( </a:t>
            </a:r>
            <a:r>
              <a:rPr lang="en-US" sz="2400" dirty="0" err="1" smtClean="0"/>
              <a:t>studid</a:t>
            </a:r>
            <a:r>
              <a:rPr lang="en-US" sz="2400" dirty="0" smtClean="0"/>
              <a:t> )</a:t>
            </a:r>
          </a:p>
          <a:p>
            <a:pPr>
              <a:buFontTx/>
              <a:buNone/>
            </a:pPr>
            <a:r>
              <a:rPr lang="en-US" sz="2400" dirty="0" smtClean="0"/>
              <a:t>)</a:t>
            </a:r>
          </a:p>
          <a:p>
            <a:endParaRPr lang="en-US" dirty="0" smtClean="0"/>
          </a:p>
        </p:txBody>
      </p:sp>
      <p:sp>
        <p:nvSpPr>
          <p:cNvPr id="75780" name="Slide Number Placeholder 3"/>
          <p:cNvSpPr>
            <a:spLocks noGrp="1"/>
          </p:cNvSpPr>
          <p:nvPr>
            <p:ph type="sldNum" sz="quarter" idx="12"/>
          </p:nvPr>
        </p:nvSpPr>
        <p:spPr>
          <a:noFill/>
        </p:spPr>
        <p:txBody>
          <a:bodyPr/>
          <a:lstStyle/>
          <a:p>
            <a:fld id="{0B3AB8BC-BBAB-4353-B9CA-2EB2F6E747B0}" type="slidenum">
              <a:rPr lang="en-US" smtClean="0">
                <a:latin typeface="Times New Roman" pitchFamily="18" charset="0"/>
              </a:rPr>
              <a:pPr/>
              <a:t>86</a:t>
            </a:fld>
            <a:endParaRPr lang="en-US" smtClean="0">
              <a:latin typeface="Times New Roman"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endParaRPr lang="en-US" smtClean="0"/>
          </a:p>
        </p:txBody>
      </p:sp>
      <p:sp>
        <p:nvSpPr>
          <p:cNvPr id="76803" name="Content Placeholder 2"/>
          <p:cNvSpPr>
            <a:spLocks noGrp="1"/>
          </p:cNvSpPr>
          <p:nvPr>
            <p:ph idx="1"/>
          </p:nvPr>
        </p:nvSpPr>
        <p:spPr/>
        <p:txBody>
          <a:bodyPr/>
          <a:lstStyle/>
          <a:p>
            <a:pPr>
              <a:buFontTx/>
              <a:buNone/>
            </a:pPr>
            <a:r>
              <a:rPr lang="en-US" sz="2400" dirty="0" smtClean="0"/>
              <a:t>CREATE TABLE Participate (</a:t>
            </a:r>
          </a:p>
          <a:p>
            <a:pPr>
              <a:buFontTx/>
              <a:buNone/>
            </a:pPr>
            <a:r>
              <a:rPr lang="en-US" sz="2400" dirty="0" smtClean="0"/>
              <a:t>	</a:t>
            </a:r>
            <a:r>
              <a:rPr lang="en-US" sz="2400" dirty="0" err="1" smtClean="0"/>
              <a:t>studid</a:t>
            </a:r>
            <a:r>
              <a:rPr lang="en-US" sz="2400" dirty="0" smtClean="0"/>
              <a:t> CHAR(9),</a:t>
            </a:r>
          </a:p>
          <a:p>
            <a:pPr>
              <a:buFontTx/>
              <a:buNone/>
            </a:pPr>
            <a:r>
              <a:rPr lang="en-US" sz="2400" dirty="0" smtClean="0"/>
              <a:t>	</a:t>
            </a:r>
            <a:r>
              <a:rPr lang="en-US" sz="2400" dirty="0" err="1" smtClean="0"/>
              <a:t>facid</a:t>
            </a:r>
            <a:r>
              <a:rPr lang="en-US" sz="2400" dirty="0" smtClean="0"/>
              <a:t> CHAR(9),</a:t>
            </a:r>
          </a:p>
          <a:p>
            <a:pPr>
              <a:buFontTx/>
              <a:buNone/>
            </a:pPr>
            <a:r>
              <a:rPr lang="en-US" sz="2400" dirty="0" smtClean="0"/>
              <a:t>	PRIMARY KEY (</a:t>
            </a:r>
            <a:r>
              <a:rPr lang="en-US" sz="2400" dirty="0" err="1" smtClean="0"/>
              <a:t>studid</a:t>
            </a:r>
            <a:r>
              <a:rPr lang="en-US" sz="2400" dirty="0" smtClean="0"/>
              <a:t>, </a:t>
            </a:r>
            <a:r>
              <a:rPr lang="en-US" sz="2400" dirty="0" err="1" smtClean="0"/>
              <a:t>facid</a:t>
            </a:r>
            <a:r>
              <a:rPr lang="en-US" sz="2400" dirty="0" smtClean="0"/>
              <a:t> ),</a:t>
            </a:r>
          </a:p>
          <a:p>
            <a:pPr>
              <a:buFontTx/>
              <a:buNone/>
            </a:pPr>
            <a:r>
              <a:rPr lang="en-US" sz="2400" dirty="0" smtClean="0"/>
              <a:t>	FOREIGN KEY ( </a:t>
            </a:r>
            <a:r>
              <a:rPr lang="en-US" sz="2400" dirty="0" err="1" smtClean="0"/>
              <a:t>studid</a:t>
            </a:r>
            <a:r>
              <a:rPr lang="en-US" sz="2400" dirty="0" smtClean="0"/>
              <a:t> ) REFERENCES Student</a:t>
            </a:r>
          </a:p>
          <a:p>
            <a:pPr>
              <a:buFontTx/>
              <a:buNone/>
            </a:pPr>
            <a:r>
              <a:rPr lang="en-US" sz="2400" dirty="0" smtClean="0"/>
              <a:t>	FOREIGN KEY (</a:t>
            </a:r>
            <a:r>
              <a:rPr lang="en-US" sz="2400" dirty="0" err="1" smtClean="0"/>
              <a:t>facid</a:t>
            </a:r>
            <a:r>
              <a:rPr lang="en-US" sz="2400" dirty="0" smtClean="0"/>
              <a:t> ) REFERENCES Faculty ( </a:t>
            </a:r>
            <a:r>
              <a:rPr lang="en-US" sz="2400" dirty="0" err="1" smtClean="0"/>
              <a:t>facid</a:t>
            </a:r>
            <a:r>
              <a:rPr lang="en-US" sz="2400" dirty="0" smtClean="0"/>
              <a:t> )</a:t>
            </a:r>
          </a:p>
          <a:p>
            <a:pPr>
              <a:buFontTx/>
              <a:buNone/>
            </a:pPr>
            <a:r>
              <a:rPr lang="en-US" sz="2400" dirty="0" smtClean="0"/>
              <a:t>)</a:t>
            </a:r>
          </a:p>
        </p:txBody>
      </p:sp>
      <p:sp>
        <p:nvSpPr>
          <p:cNvPr id="76804" name="Slide Number Placeholder 3"/>
          <p:cNvSpPr>
            <a:spLocks noGrp="1"/>
          </p:cNvSpPr>
          <p:nvPr>
            <p:ph type="sldNum" sz="quarter" idx="12"/>
          </p:nvPr>
        </p:nvSpPr>
        <p:spPr>
          <a:noFill/>
        </p:spPr>
        <p:txBody>
          <a:bodyPr/>
          <a:lstStyle/>
          <a:p>
            <a:fld id="{BDB0E6C0-E21B-4BCC-8E3D-E4F8BDDF31F3}" type="slidenum">
              <a:rPr lang="en-US" smtClean="0">
                <a:latin typeface="Times New Roman" pitchFamily="18" charset="0"/>
              </a:rPr>
              <a:pPr/>
              <a:t>87</a:t>
            </a:fld>
            <a:endParaRPr lang="en-US" smtClean="0">
              <a:latin typeface="Times New Roman" pitchFamily="18"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3"/>
          <p:cNvSpPr>
            <a:spLocks noGrp="1"/>
          </p:cNvSpPr>
          <p:nvPr>
            <p:ph type="sldNum" sz="quarter" idx="12"/>
          </p:nvPr>
        </p:nvSpPr>
        <p:spPr>
          <a:noFill/>
        </p:spPr>
        <p:txBody>
          <a:bodyPr/>
          <a:lstStyle/>
          <a:p>
            <a:fld id="{255F3D9C-F5FA-4EAD-B593-41B7567005D2}" type="slidenum">
              <a:rPr lang="en-US" smtClean="0">
                <a:latin typeface="Times New Roman" pitchFamily="18" charset="0"/>
              </a:rPr>
              <a:pPr/>
              <a:t>88</a:t>
            </a:fld>
            <a:endParaRPr lang="en-US" smtClean="0">
              <a:latin typeface="Times New Roman" pitchFamily="18" charset="0"/>
            </a:endParaRPr>
          </a:p>
        </p:txBody>
      </p:sp>
      <p:sp>
        <p:nvSpPr>
          <p:cNvPr id="77827" name="TextBox 4"/>
          <p:cNvSpPr txBox="1">
            <a:spLocks noChangeArrowheads="1"/>
          </p:cNvSpPr>
          <p:nvPr/>
        </p:nvSpPr>
        <p:spPr bwMode="auto">
          <a:xfrm>
            <a:off x="1190625" y="784225"/>
            <a:ext cx="7097713" cy="7331075"/>
          </a:xfrm>
          <a:prstGeom prst="rect">
            <a:avLst/>
          </a:prstGeom>
          <a:noFill/>
          <a:ln w="9525">
            <a:noFill/>
            <a:miter lim="800000"/>
            <a:headEnd/>
            <a:tailEnd/>
          </a:ln>
        </p:spPr>
        <p:txBody>
          <a:bodyPr>
            <a:spAutoFit/>
          </a:bodyPr>
          <a:lstStyle/>
          <a:p>
            <a:pPr>
              <a:buFontTx/>
              <a:buNone/>
            </a:pPr>
            <a:r>
              <a:rPr lang="en-US" dirty="0"/>
              <a:t>The primary advisor must be in the committee </a:t>
            </a:r>
          </a:p>
          <a:p>
            <a:pPr>
              <a:buFontTx/>
              <a:buNone/>
            </a:pPr>
            <a:r>
              <a:rPr lang="en-US" dirty="0"/>
              <a:t>CREATE ASSERTION</a:t>
            </a:r>
          </a:p>
          <a:p>
            <a:pPr>
              <a:buFontTx/>
              <a:buNone/>
            </a:pPr>
            <a:r>
              <a:rPr lang="en-US" dirty="0"/>
              <a:t>CHECK NOT EXISTS(</a:t>
            </a:r>
          </a:p>
          <a:p>
            <a:pPr>
              <a:buFontTx/>
              <a:buNone/>
            </a:pPr>
            <a:r>
              <a:rPr lang="en-US" dirty="0"/>
              <a:t>        SELECT * from Student S</a:t>
            </a:r>
          </a:p>
          <a:p>
            <a:pPr>
              <a:buFontTx/>
              <a:buNone/>
            </a:pPr>
            <a:r>
              <a:rPr lang="en-US" dirty="0"/>
              <a:t>        WHERE (</a:t>
            </a:r>
          </a:p>
          <a:p>
            <a:pPr>
              <a:buFontTx/>
              <a:buNone/>
            </a:pPr>
            <a:r>
              <a:rPr lang="en-US" dirty="0"/>
              <a:t>                 SELECT </a:t>
            </a:r>
            <a:r>
              <a:rPr lang="en-US" dirty="0" err="1"/>
              <a:t>facid</a:t>
            </a:r>
            <a:r>
              <a:rPr lang="en-US" dirty="0"/>
              <a:t>             // one primary advisor</a:t>
            </a:r>
          </a:p>
          <a:p>
            <a:pPr>
              <a:buFontTx/>
              <a:buNone/>
            </a:pPr>
            <a:r>
              <a:rPr lang="en-US" dirty="0"/>
              <a:t>                 FROM Advise A</a:t>
            </a:r>
          </a:p>
          <a:p>
            <a:pPr>
              <a:buFontTx/>
              <a:buNone/>
            </a:pPr>
            <a:r>
              <a:rPr lang="en-US" dirty="0"/>
              <a:t>                 WHERE </a:t>
            </a:r>
            <a:r>
              <a:rPr lang="en-US" dirty="0" err="1" smtClean="0"/>
              <a:t>A.stuid</a:t>
            </a:r>
            <a:r>
              <a:rPr lang="en-US" dirty="0" smtClean="0"/>
              <a:t> </a:t>
            </a:r>
            <a:r>
              <a:rPr lang="en-US" dirty="0"/>
              <a:t>= </a:t>
            </a:r>
            <a:r>
              <a:rPr lang="en-US" dirty="0" err="1" smtClean="0"/>
              <a:t>S.stuid</a:t>
            </a:r>
            <a:r>
              <a:rPr lang="en-US" dirty="0" smtClean="0"/>
              <a:t>  </a:t>
            </a:r>
            <a:r>
              <a:rPr lang="en-US" dirty="0"/>
              <a:t>and </a:t>
            </a:r>
            <a:r>
              <a:rPr lang="en-US" dirty="0" err="1"/>
              <a:t>A.order</a:t>
            </a:r>
            <a:r>
              <a:rPr lang="en-US" dirty="0"/>
              <a:t> = 1</a:t>
            </a:r>
          </a:p>
          <a:p>
            <a:pPr>
              <a:buFontTx/>
              <a:buNone/>
            </a:pPr>
            <a:r>
              <a:rPr lang="en-US" dirty="0"/>
              <a:t>         ) NOT IN</a:t>
            </a:r>
          </a:p>
          <a:p>
            <a:pPr>
              <a:buFontTx/>
              <a:buNone/>
            </a:pPr>
            <a:r>
              <a:rPr lang="en-US" dirty="0"/>
              <a:t>         (                           // all my committee members</a:t>
            </a:r>
          </a:p>
          <a:p>
            <a:pPr>
              <a:buFontTx/>
              <a:buNone/>
            </a:pPr>
            <a:r>
              <a:rPr lang="en-US" dirty="0"/>
              <a:t>                   select </a:t>
            </a:r>
            <a:r>
              <a:rPr lang="en-US" dirty="0" err="1"/>
              <a:t>facid</a:t>
            </a:r>
            <a:r>
              <a:rPr lang="en-US" dirty="0"/>
              <a:t> </a:t>
            </a:r>
          </a:p>
          <a:p>
            <a:pPr>
              <a:buFontTx/>
              <a:buNone/>
            </a:pPr>
            <a:r>
              <a:rPr lang="en-US" dirty="0"/>
              <a:t>                   FROM Participate P</a:t>
            </a:r>
          </a:p>
          <a:p>
            <a:pPr>
              <a:buFontTx/>
              <a:buNone/>
            </a:pPr>
            <a:r>
              <a:rPr lang="en-US" dirty="0"/>
              <a:t>                   WHERE </a:t>
            </a:r>
            <a:r>
              <a:rPr lang="en-US" dirty="0" err="1"/>
              <a:t>P.stuid</a:t>
            </a:r>
            <a:r>
              <a:rPr lang="en-US" dirty="0"/>
              <a:t> = </a:t>
            </a:r>
            <a:r>
              <a:rPr lang="en-US" dirty="0" err="1"/>
              <a:t>S.studid</a:t>
            </a:r>
            <a:endParaRPr lang="en-US" dirty="0"/>
          </a:p>
          <a:p>
            <a:pPr>
              <a:buFontTx/>
              <a:buNone/>
            </a:pPr>
            <a:r>
              <a:rPr lang="en-US" dirty="0"/>
              <a:t>         )</a:t>
            </a:r>
          </a:p>
          <a:p>
            <a:pPr>
              <a:buFontTx/>
              <a:buNone/>
            </a:pPr>
            <a:r>
              <a:rPr lang="en-US" dirty="0"/>
              <a:t>)</a:t>
            </a:r>
          </a:p>
          <a:p>
            <a:pPr>
              <a:buFontTx/>
              <a:buNone/>
            </a:pPr>
            <a:r>
              <a:rPr lang="en-US" dirty="0"/>
              <a:t>       </a:t>
            </a:r>
          </a:p>
          <a:p>
            <a:pPr>
              <a:buFontTx/>
              <a:buNone/>
            </a:pPr>
            <a:endParaRPr lang="en-US" dirty="0"/>
          </a:p>
          <a:p>
            <a:pPr>
              <a:buFontTx/>
              <a:buNone/>
            </a:pP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3"/>
          <p:cNvSpPr>
            <a:spLocks noGrp="1"/>
          </p:cNvSpPr>
          <p:nvPr>
            <p:ph type="sldNum" sz="quarter" idx="12"/>
          </p:nvPr>
        </p:nvSpPr>
        <p:spPr>
          <a:noFill/>
        </p:spPr>
        <p:txBody>
          <a:bodyPr/>
          <a:lstStyle/>
          <a:p>
            <a:fld id="{8494F3FF-CF37-4270-9FB6-F87FF1877BBA}" type="slidenum">
              <a:rPr lang="en-US" smtClean="0">
                <a:latin typeface="Times New Roman" pitchFamily="18" charset="0"/>
              </a:rPr>
              <a:pPr/>
              <a:t>89</a:t>
            </a:fld>
            <a:endParaRPr lang="en-US" smtClean="0">
              <a:latin typeface="Times New Roman" pitchFamily="18" charset="0"/>
            </a:endParaRPr>
          </a:p>
        </p:txBody>
      </p:sp>
      <p:sp>
        <p:nvSpPr>
          <p:cNvPr id="78851" name="TextBox 4"/>
          <p:cNvSpPr txBox="1">
            <a:spLocks noChangeArrowheads="1"/>
          </p:cNvSpPr>
          <p:nvPr/>
        </p:nvSpPr>
        <p:spPr bwMode="auto">
          <a:xfrm>
            <a:off x="1190625" y="784225"/>
            <a:ext cx="7097713" cy="5557838"/>
          </a:xfrm>
          <a:prstGeom prst="rect">
            <a:avLst/>
          </a:prstGeom>
          <a:noFill/>
          <a:ln w="9525">
            <a:noFill/>
            <a:miter lim="800000"/>
            <a:headEnd/>
            <a:tailEnd/>
          </a:ln>
        </p:spPr>
        <p:txBody>
          <a:bodyPr>
            <a:spAutoFit/>
          </a:bodyPr>
          <a:lstStyle/>
          <a:p>
            <a:pPr>
              <a:buFontTx/>
              <a:buNone/>
            </a:pPr>
            <a:r>
              <a:rPr lang="en-US" dirty="0"/>
              <a:t>Other co-advisors must be NOT in the committee </a:t>
            </a:r>
          </a:p>
          <a:p>
            <a:pPr>
              <a:buFontTx/>
              <a:buNone/>
            </a:pPr>
            <a:r>
              <a:rPr lang="en-US" dirty="0"/>
              <a:t>CREATE ASSERTION</a:t>
            </a:r>
          </a:p>
          <a:p>
            <a:pPr>
              <a:buFontTx/>
              <a:buNone/>
            </a:pPr>
            <a:r>
              <a:rPr lang="en-US" dirty="0"/>
              <a:t>CHECK NOT EXISTS(</a:t>
            </a:r>
          </a:p>
          <a:p>
            <a:pPr>
              <a:buFontTx/>
              <a:buNone/>
            </a:pPr>
            <a:r>
              <a:rPr lang="en-US" dirty="0"/>
              <a:t>        SELECT * from Student S</a:t>
            </a:r>
          </a:p>
          <a:p>
            <a:pPr>
              <a:buFontTx/>
              <a:buNone/>
            </a:pPr>
            <a:r>
              <a:rPr lang="en-US" dirty="0"/>
              <a:t>        WHERE EXISTS(  // some committee members are co-advisors</a:t>
            </a:r>
          </a:p>
          <a:p>
            <a:pPr>
              <a:buFontTx/>
              <a:buNone/>
            </a:pPr>
            <a:r>
              <a:rPr lang="en-US" dirty="0"/>
              <a:t>                 SELECT </a:t>
            </a:r>
            <a:r>
              <a:rPr lang="en-US" dirty="0" err="1"/>
              <a:t>A.facid</a:t>
            </a:r>
            <a:endParaRPr lang="en-US" dirty="0"/>
          </a:p>
          <a:p>
            <a:pPr>
              <a:buFontTx/>
              <a:buNone/>
            </a:pPr>
            <a:r>
              <a:rPr lang="en-US" dirty="0"/>
              <a:t>                 FROM Advise A, </a:t>
            </a:r>
            <a:r>
              <a:rPr lang="en-US" dirty="0" err="1"/>
              <a:t>Pariticpate</a:t>
            </a:r>
            <a:r>
              <a:rPr lang="en-US" dirty="0"/>
              <a:t> P</a:t>
            </a:r>
          </a:p>
          <a:p>
            <a:pPr>
              <a:buFontTx/>
              <a:buNone/>
            </a:pPr>
            <a:r>
              <a:rPr lang="en-US" dirty="0"/>
              <a:t>                 WHERE </a:t>
            </a:r>
            <a:r>
              <a:rPr lang="en-US" dirty="0" err="1" smtClean="0"/>
              <a:t>A.stuid</a:t>
            </a:r>
            <a:r>
              <a:rPr lang="en-US" dirty="0" smtClean="0"/>
              <a:t> </a:t>
            </a:r>
            <a:r>
              <a:rPr lang="en-US" dirty="0"/>
              <a:t>= </a:t>
            </a:r>
            <a:r>
              <a:rPr lang="en-US" dirty="0" err="1" smtClean="0"/>
              <a:t>S.stuid</a:t>
            </a:r>
            <a:r>
              <a:rPr lang="en-US" dirty="0" smtClean="0"/>
              <a:t> </a:t>
            </a:r>
            <a:r>
              <a:rPr lang="en-US" dirty="0"/>
              <a:t>AND </a:t>
            </a:r>
            <a:r>
              <a:rPr lang="en-US" dirty="0" err="1"/>
              <a:t>A.stuid</a:t>
            </a:r>
            <a:r>
              <a:rPr lang="en-US" dirty="0"/>
              <a:t> = </a:t>
            </a:r>
            <a:r>
              <a:rPr lang="en-US" dirty="0" err="1" smtClean="0"/>
              <a:t>P.stuid</a:t>
            </a:r>
            <a:r>
              <a:rPr lang="en-US" dirty="0" smtClean="0"/>
              <a:t> </a:t>
            </a:r>
            <a:r>
              <a:rPr lang="en-US" dirty="0"/>
              <a:t>AND </a:t>
            </a:r>
            <a:r>
              <a:rPr lang="en-US" dirty="0" err="1"/>
              <a:t>A.order</a:t>
            </a:r>
            <a:r>
              <a:rPr lang="en-US" dirty="0"/>
              <a:t> &lt;&gt; 1 AND </a:t>
            </a:r>
            <a:r>
              <a:rPr lang="en-US" dirty="0" err="1"/>
              <a:t>A.facid</a:t>
            </a:r>
            <a:r>
              <a:rPr lang="en-US" dirty="0"/>
              <a:t> = </a:t>
            </a:r>
            <a:r>
              <a:rPr lang="en-US" dirty="0" err="1"/>
              <a:t>P.facid</a:t>
            </a:r>
            <a:endParaRPr lang="en-US" dirty="0"/>
          </a:p>
          <a:p>
            <a:pPr>
              <a:buFontTx/>
              <a:buNone/>
            </a:pPr>
            <a:r>
              <a:rPr lang="en-US" dirty="0"/>
              <a:t>)</a:t>
            </a:r>
          </a:p>
          <a:p>
            <a:pPr>
              <a:buFontTx/>
              <a:buNone/>
            </a:pPr>
            <a:r>
              <a:rPr lang="en-US" dirty="0"/>
              <a:t>       </a:t>
            </a:r>
          </a:p>
          <a:p>
            <a:pPr>
              <a:buFontTx/>
              <a:buNone/>
            </a:pPr>
            <a:endParaRPr lang="en-US" dirty="0"/>
          </a:p>
          <a:p>
            <a:pPr>
              <a:buFontTx/>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p>
            <a:fld id="{E3B6D390-A5FA-40FC-8CD6-C996BFAFD6DB}" type="slidenum">
              <a:rPr lang="en-US" smtClean="0">
                <a:latin typeface="Times New Roman" pitchFamily="18" charset="0"/>
              </a:rPr>
              <a:pPr/>
              <a:t>9</a:t>
            </a:fld>
            <a:endParaRPr lang="en-US" smtClean="0">
              <a:latin typeface="Times New Roman" pitchFamily="18" charset="0"/>
            </a:endParaRPr>
          </a:p>
        </p:txBody>
      </p:sp>
      <p:sp>
        <p:nvSpPr>
          <p:cNvPr id="10243" name="Rectangle 2"/>
          <p:cNvSpPr>
            <a:spLocks noGrp="1" noChangeArrowheads="1"/>
          </p:cNvSpPr>
          <p:nvPr>
            <p:ph type="title"/>
          </p:nvPr>
        </p:nvSpPr>
        <p:spPr/>
        <p:txBody>
          <a:bodyPr/>
          <a:lstStyle/>
          <a:p>
            <a:r>
              <a:rPr lang="en-US" smtClean="0"/>
              <a:t>Relationship Type</a:t>
            </a:r>
          </a:p>
        </p:txBody>
      </p:sp>
      <p:sp>
        <p:nvSpPr>
          <p:cNvPr id="11267" name="Rectangle 3"/>
          <p:cNvSpPr>
            <a:spLocks noGrp="1" noChangeArrowheads="1"/>
          </p:cNvSpPr>
          <p:nvPr>
            <p:ph type="body" idx="1"/>
          </p:nvPr>
        </p:nvSpPr>
        <p:spPr/>
        <p:txBody>
          <a:bodyPr/>
          <a:lstStyle/>
          <a:p>
            <a:pPr>
              <a:defRPr/>
            </a:pPr>
            <a:r>
              <a:rPr lang="en-US" smtClean="0"/>
              <a:t>Described by set of attributes and roles</a:t>
            </a:r>
          </a:p>
          <a:p>
            <a:pPr lvl="1">
              <a:defRPr/>
            </a:pPr>
            <a:r>
              <a:rPr lang="en-US" smtClean="0"/>
              <a:t>e.g., </a:t>
            </a:r>
            <a:r>
              <a:rPr lang="en-US" smtClean="0">
                <a:effectLst>
                  <a:outerShdw blurRad="38100" dist="38100" dir="2700000" algn="tl">
                    <a:srgbClr val="C0C0C0"/>
                  </a:outerShdw>
                </a:effectLst>
              </a:rPr>
              <a:t>MajorsIn</a:t>
            </a:r>
            <a:r>
              <a:rPr lang="en-US" smtClean="0"/>
              <a:t>: </a:t>
            </a:r>
            <a:r>
              <a:rPr lang="en-US" i="1" smtClean="0"/>
              <a:t>Student</a:t>
            </a:r>
            <a:r>
              <a:rPr lang="en-US" smtClean="0"/>
              <a:t>, </a:t>
            </a:r>
            <a:r>
              <a:rPr lang="en-US" i="1" smtClean="0"/>
              <a:t>Department</a:t>
            </a:r>
            <a:r>
              <a:rPr lang="en-US" smtClean="0"/>
              <a:t>, </a:t>
            </a:r>
            <a:r>
              <a:rPr lang="en-US" i="1" smtClean="0"/>
              <a:t>Since</a:t>
            </a:r>
          </a:p>
          <a:p>
            <a:pPr lvl="1">
              <a:defRPr/>
            </a:pPr>
            <a:r>
              <a:rPr lang="en-US" smtClean="0"/>
              <a:t>Here we have used as the role name (</a:t>
            </a:r>
            <a:r>
              <a:rPr lang="en-US" i="1" smtClean="0"/>
              <a:t>Student</a:t>
            </a:r>
            <a:r>
              <a:rPr lang="en-US" smtClean="0"/>
              <a:t>) the name of the entity type (</a:t>
            </a:r>
            <a:r>
              <a:rPr lang="en-US" smtClean="0">
                <a:effectLst>
                  <a:outerShdw blurRad="38100" dist="38100" dir="2700000" algn="tl">
                    <a:srgbClr val="C0C0C0"/>
                  </a:outerShdw>
                </a:effectLst>
              </a:rPr>
              <a:t>Student</a:t>
            </a:r>
            <a:r>
              <a:rPr lang="en-US" smtClean="0"/>
              <a:t>) of the participant in the relationship, but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3"/>
          <p:cNvSpPr>
            <a:spLocks noGrp="1"/>
          </p:cNvSpPr>
          <p:nvPr>
            <p:ph type="sldNum" sz="quarter" idx="12"/>
          </p:nvPr>
        </p:nvSpPr>
        <p:spPr>
          <a:noFill/>
        </p:spPr>
        <p:txBody>
          <a:bodyPr/>
          <a:lstStyle/>
          <a:p>
            <a:fld id="{8494F3FF-CF37-4270-9FB6-F87FF1877BBA}" type="slidenum">
              <a:rPr lang="en-US" smtClean="0">
                <a:latin typeface="Times New Roman" pitchFamily="18" charset="0"/>
              </a:rPr>
              <a:pPr/>
              <a:t>90</a:t>
            </a:fld>
            <a:endParaRPr lang="en-US" dirty="0" smtClean="0">
              <a:latin typeface="Times New Roman" pitchFamily="18" charset="0"/>
            </a:endParaRPr>
          </a:p>
        </p:txBody>
      </p:sp>
      <p:sp>
        <p:nvSpPr>
          <p:cNvPr id="4" name="TextBox 3"/>
          <p:cNvSpPr txBox="1"/>
          <p:nvPr/>
        </p:nvSpPr>
        <p:spPr>
          <a:xfrm>
            <a:off x="1262743" y="319314"/>
            <a:ext cx="6966857" cy="701731"/>
          </a:xfrm>
          <a:prstGeom prst="rect">
            <a:avLst/>
          </a:prstGeom>
          <a:noFill/>
        </p:spPr>
        <p:txBody>
          <a:bodyPr wrap="square" rtlCol="0">
            <a:spAutoFit/>
          </a:bodyPr>
          <a:lstStyle/>
          <a:p>
            <a:pPr algn="ctr">
              <a:buNone/>
            </a:pPr>
            <a:r>
              <a:rPr lang="en-US" sz="4400" dirty="0" smtClean="0"/>
              <a:t>Exercise 5</a:t>
            </a:r>
            <a:endParaRPr lang="en-US" sz="4400" dirty="0"/>
          </a:p>
        </p:txBody>
      </p:sp>
      <p:sp>
        <p:nvSpPr>
          <p:cNvPr id="5" name="Rectangle 3"/>
          <p:cNvSpPr txBox="1">
            <a:spLocks noChangeArrowheads="1"/>
          </p:cNvSpPr>
          <p:nvPr/>
        </p:nvSpPr>
        <p:spPr bwMode="auto">
          <a:xfrm>
            <a:off x="232229" y="1204686"/>
            <a:ext cx="8418285" cy="45139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514350" marR="0" lvl="0" indent="-514350" algn="l" defTabSz="914400" rtl="0" eaLnBrk="0" fontAlgn="base" latinLnBrk="0" hangingPunct="0">
              <a:lnSpc>
                <a:spcPct val="100000"/>
              </a:lnSpc>
              <a:spcBef>
                <a:spcPct val="20000"/>
              </a:spcBef>
              <a:spcAft>
                <a:spcPct val="0"/>
              </a:spcAft>
              <a:buClrTx/>
              <a:buSzTx/>
              <a:buFont typeface="+mj-lt"/>
              <a:buAutoNum type="arabicPeriod"/>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Based on </a:t>
            </a:r>
            <a:r>
              <a:rPr lang="en-US" sz="2800" kern="0" dirty="0" smtClean="0">
                <a:latin typeface="+mn-lt"/>
              </a:rPr>
              <a:t>exercise 4, implement Java code to create all the tables in ER case study 1 and insert some 10 </a:t>
            </a:r>
            <a:r>
              <a:rPr lang="en-US" sz="2800" kern="0" dirty="0" err="1" smtClean="0">
                <a:latin typeface="+mn-lt"/>
              </a:rPr>
              <a:t>tuples</a:t>
            </a:r>
            <a:r>
              <a:rPr lang="en-US" sz="2800" kern="0" dirty="0" smtClean="0">
                <a:latin typeface="+mn-lt"/>
              </a:rPr>
              <a:t> for each table programmatically.</a:t>
            </a:r>
          </a:p>
          <a:p>
            <a:pPr marL="514350" lvl="0" indent="-514350">
              <a:lnSpc>
                <a:spcPct val="100000"/>
              </a:lnSpc>
              <a:buFont typeface="+mj-lt"/>
              <a:buAutoNum type="arabicPeriod"/>
            </a:pPr>
            <a:r>
              <a:rPr lang="en-US" sz="2800" kern="0" dirty="0" smtClean="0">
                <a:latin typeface="+mn-lt"/>
              </a:rPr>
              <a:t>Write Java code to implement a simple search box which takes the name of an author, returns all the papers published by that author. The result needs to be in some grid format (</a:t>
            </a:r>
            <a:r>
              <a:rPr lang="en-US" sz="2800" kern="0" dirty="0" smtClean="0">
                <a:latin typeface="+mn-lt"/>
                <a:hlinkClick r:id="rId2"/>
              </a:rPr>
              <a:t>http://w2ui.com/web/demo/grid</a:t>
            </a:r>
            <a:r>
              <a:rPr lang="en-US" sz="2800" kern="0" dirty="0" smtClean="0">
                <a:latin typeface="+mn-lt"/>
              </a:rPr>
              <a:t>)</a:t>
            </a:r>
          </a:p>
          <a:p>
            <a:pPr marL="514350" lvl="0" indent="-514350">
              <a:lnSpc>
                <a:spcPct val="100000"/>
              </a:lnSpc>
              <a:buFont typeface="+mj-lt"/>
              <a:buAutoNum type="arabicPeriod"/>
            </a:pPr>
            <a:r>
              <a:rPr lang="en-US" sz="2800" kern="0" dirty="0" smtClean="0">
                <a:latin typeface="+mn-lt"/>
              </a:rPr>
              <a:t>Your program needs to be web-based like exercise 4.</a:t>
            </a:r>
          </a:p>
          <a:p>
            <a:pPr marL="514350" lvl="0" indent="-514350">
              <a:lnSpc>
                <a:spcPct val="100000"/>
              </a:lnSpc>
              <a:buFont typeface="+mj-lt"/>
              <a:buAutoNum type="arabicPeriod"/>
            </a:pPr>
            <a:r>
              <a:rPr lang="en-US" sz="2800" kern="0" dirty="0" smtClean="0">
                <a:latin typeface="+mn-lt"/>
              </a:rPr>
              <a:t>Send an email to Dr Lu to show a screenshot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20000"/>
          </a:spcBef>
          <a:spcAft>
            <a:spcPct val="0"/>
          </a:spcAft>
          <a:buClrTx/>
          <a:buSzTx/>
          <a:buFontTx/>
          <a:buChar char="•"/>
          <a:tabLst>
            <a:tab pos="8745538" algn="l"/>
            <a:tab pos="8802688" algn="l"/>
            <a:tab pos="8861425" algn="l"/>
          </a:tabLst>
          <a:defRPr kumimoji="0" lang="en-US" sz="2400" b="0" i="0" u="none" strike="noStrike" cap="none" normalizeH="0" baseline="0" smtClean="0">
            <a:ln>
              <a:noFill/>
            </a:ln>
            <a:solidFill>
              <a:schemeClr val="tx1"/>
            </a:solidFill>
            <a:effectLst/>
            <a:latin typeface="Times New Roman" charset="0"/>
          </a:defRPr>
        </a:defPPr>
      </a:lstStyle>
    </a:spDef>
    <a:lnDef>
      <a:spPr bwMode="auto">
        <a:noFill/>
        <a:ln w="9525" cap="flat" cmpd="sng" algn="ctr">
          <a:noFill/>
          <a:prstDash val="solid"/>
          <a:round/>
          <a:headEnd type="none" w="med" len="med"/>
          <a:tailEnd type="none" w="med" len="med"/>
        </a:ln>
        <a:effectLst/>
      </a:spPr>
      <a:body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2497</TotalTime>
  <Words>4208</Words>
  <Application>Microsoft Office PowerPoint</Application>
  <PresentationFormat>全屏显示(4:3)</PresentationFormat>
  <Paragraphs>819</Paragraphs>
  <Slides>90</Slides>
  <Notes>48</Notes>
  <HiddenSlides>0</HiddenSlides>
  <MMClips>0</MMClips>
  <ScaleCrop>false</ScaleCrop>
  <HeadingPairs>
    <vt:vector size="4" baseType="variant">
      <vt:variant>
        <vt:lpstr>主题</vt:lpstr>
      </vt:variant>
      <vt:variant>
        <vt:i4>1</vt:i4>
      </vt:variant>
      <vt:variant>
        <vt:lpstr>幻灯片标题</vt:lpstr>
      </vt:variant>
      <vt:variant>
        <vt:i4>90</vt:i4>
      </vt:variant>
    </vt:vector>
  </HeadingPairs>
  <TitlesOfParts>
    <vt:vector size="91" baseType="lpstr">
      <vt:lpstr>Default Design</vt:lpstr>
      <vt:lpstr>Chapter 4</vt:lpstr>
      <vt:lpstr>Database Design</vt:lpstr>
      <vt:lpstr>A Sample ER Diagram</vt:lpstr>
      <vt:lpstr>Entities</vt:lpstr>
      <vt:lpstr>Entity Type</vt:lpstr>
      <vt:lpstr>Entity Type (con’t)</vt:lpstr>
      <vt:lpstr>Relationships</vt:lpstr>
      <vt:lpstr>Attributes and Roles</vt:lpstr>
      <vt:lpstr>Relationship Type</vt:lpstr>
      <vt:lpstr>Roles</vt:lpstr>
      <vt:lpstr>Roles (con’t)</vt:lpstr>
      <vt:lpstr>Schema of a Relationship Type</vt:lpstr>
      <vt:lpstr>Graphical Representation</vt:lpstr>
      <vt:lpstr>Entity Type Hierarchies</vt:lpstr>
      <vt:lpstr>IsA</vt:lpstr>
      <vt:lpstr>Properties of IsA</vt:lpstr>
      <vt:lpstr>Advantages of IsA</vt:lpstr>
      <vt:lpstr>幻灯片 18</vt:lpstr>
      <vt:lpstr>Constraints on Type Hierarchies</vt:lpstr>
      <vt:lpstr>An Example</vt:lpstr>
      <vt:lpstr>Another Example</vt:lpstr>
      <vt:lpstr>Single-role Key Constraint</vt:lpstr>
      <vt:lpstr>Participation Constraint</vt:lpstr>
      <vt:lpstr>Participation and Key Constraint</vt:lpstr>
      <vt:lpstr>Representation of Entity Types in the Relational Model</vt:lpstr>
      <vt:lpstr>Representation of Relationship Types in the Relational Model</vt:lpstr>
      <vt:lpstr>Representation of Relationship Types in the Relational Model</vt:lpstr>
      <vt:lpstr>Representation in SQL</vt:lpstr>
      <vt:lpstr>幻灯片 29</vt:lpstr>
      <vt:lpstr>Key Constraints</vt:lpstr>
      <vt:lpstr>Key Constraints</vt:lpstr>
      <vt:lpstr>Key and Total Participation Constraints</vt:lpstr>
      <vt:lpstr>Key + Total Participation Constraints</vt:lpstr>
      <vt:lpstr>Total Participation Constraints</vt:lpstr>
      <vt:lpstr>Solution 1</vt:lpstr>
      <vt:lpstr>Solution 2</vt:lpstr>
      <vt:lpstr>Solution 3</vt:lpstr>
      <vt:lpstr>Another Total Participation Constraint?</vt:lpstr>
      <vt:lpstr>And two TPCs simultaneously?</vt:lpstr>
      <vt:lpstr>Representing Type Hierarchies in the Relational Model</vt:lpstr>
      <vt:lpstr>Type Hierarchies and the Relational Model</vt:lpstr>
      <vt:lpstr>Type Hierarchies and the Relational Model</vt:lpstr>
      <vt:lpstr>Type Hierarchies and the Relational Model</vt:lpstr>
      <vt:lpstr>Entity or Attribute?</vt:lpstr>
      <vt:lpstr>Entity or Relationship?</vt:lpstr>
      <vt:lpstr>(Non-) Equivalence of Diagrams</vt:lpstr>
      <vt:lpstr>Create a new entity type</vt:lpstr>
      <vt:lpstr>Create a new entity type</vt:lpstr>
      <vt:lpstr>Self-relationship</vt:lpstr>
      <vt:lpstr>Self-relationship</vt:lpstr>
      <vt:lpstr>Self-relationship</vt:lpstr>
      <vt:lpstr>Self-relationship</vt:lpstr>
      <vt:lpstr>ER case study 1</vt:lpstr>
      <vt:lpstr>ER case study 1 (con’t)</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ER case study 2</vt:lpstr>
      <vt:lpstr>ER case study 2 (con’t)</vt:lpstr>
      <vt:lpstr>Reference solution</vt:lpstr>
      <vt:lpstr>幻灯片 68</vt:lpstr>
      <vt:lpstr>幻灯片 69</vt:lpstr>
      <vt:lpstr>幻灯片 70</vt:lpstr>
      <vt:lpstr>幻灯片 71</vt:lpstr>
      <vt:lpstr>幻灯片 72</vt:lpstr>
      <vt:lpstr>幻灯片 73</vt:lpstr>
      <vt:lpstr>幻灯片 74</vt:lpstr>
      <vt:lpstr>ER case study 3</vt:lpstr>
      <vt:lpstr>ER case study 3 (con’t)</vt:lpstr>
      <vt:lpstr>Reference solution</vt:lpstr>
      <vt:lpstr>幻灯片 78</vt:lpstr>
      <vt:lpstr>幻灯片 79</vt:lpstr>
      <vt:lpstr>幻灯片 80</vt:lpstr>
      <vt:lpstr>幻灯片 81</vt:lpstr>
      <vt:lpstr>ER case study 4</vt:lpstr>
      <vt:lpstr>ER case study 4 (con’t)</vt:lpstr>
      <vt:lpstr>Reference solution</vt:lpstr>
      <vt:lpstr>Reference solution</vt:lpstr>
      <vt:lpstr>幻灯片 86</vt:lpstr>
      <vt:lpstr>幻灯片 87</vt:lpstr>
      <vt:lpstr>幻灯片 88</vt:lpstr>
      <vt:lpstr>幻灯片 89</vt:lpstr>
      <vt:lpstr>幻灯片 90</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 I:  The Entity-Relationship Model</dc:title>
  <dc:creator>ARTHUR  BERNSTEIN</dc:creator>
  <cp:lastModifiedBy>Shiyong Lu</cp:lastModifiedBy>
  <cp:revision>162</cp:revision>
  <dcterms:created xsi:type="dcterms:W3CDTF">1980-01-04T14:16:55Z</dcterms:created>
  <dcterms:modified xsi:type="dcterms:W3CDTF">2017-10-18T16:10:50Z</dcterms:modified>
</cp:coreProperties>
</file>