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1" r:id="rId3"/>
    <p:sldId id="280" r:id="rId4"/>
    <p:sldId id="281" r:id="rId5"/>
    <p:sldId id="257" r:id="rId6"/>
    <p:sldId id="258" r:id="rId7"/>
    <p:sldId id="282" r:id="rId8"/>
    <p:sldId id="283" r:id="rId9"/>
    <p:sldId id="284" r:id="rId10"/>
    <p:sldId id="287" r:id="rId11"/>
    <p:sldId id="285" r:id="rId12"/>
    <p:sldId id="286" r:id="rId13"/>
    <p:sldId id="288" r:id="rId14"/>
    <p:sldId id="289" r:id="rId15"/>
    <p:sldId id="290" r:id="rId16"/>
    <p:sldId id="262" r:id="rId17"/>
    <p:sldId id="270" r:id="rId18"/>
    <p:sldId id="271" r:id="rId19"/>
    <p:sldId id="263" r:id="rId20"/>
    <p:sldId id="272" r:id="rId21"/>
    <p:sldId id="264" r:id="rId22"/>
    <p:sldId id="278" r:id="rId23"/>
    <p:sldId id="265" r:id="rId24"/>
    <p:sldId id="279" r:id="rId25"/>
    <p:sldId id="266" r:id="rId26"/>
    <p:sldId id="274" r:id="rId27"/>
    <p:sldId id="273" r:id="rId28"/>
    <p:sldId id="267" r:id="rId29"/>
    <p:sldId id="275" r:id="rId30"/>
    <p:sldId id="276"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717"/>
  </p:normalViewPr>
  <p:slideViewPr>
    <p:cSldViewPr snapToGrid="0" snapToObjects="1">
      <p:cViewPr>
        <p:scale>
          <a:sx n="79" d="100"/>
          <a:sy n="79" d="100"/>
        </p:scale>
        <p:origin x="82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is_T</a:t>
            </a:r>
            <a:r>
              <a:rPr lang="en-US" baseline="0"/>
              <a:t>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Sheet1!$B$2:$B$4</c:f>
              <c:strCache>
                <c:ptCount val="3"/>
                <c:pt idx="0">
                  <c:v>LSTM</c:v>
                </c:pt>
                <c:pt idx="1">
                  <c:v>Pooled GRU + Fast Text</c:v>
                </c:pt>
                <c:pt idx="2">
                  <c:v>Bidirectional GRU</c:v>
                </c:pt>
              </c:strCache>
            </c:strRef>
          </c:cat>
          <c:val>
            <c:numRef>
              <c:f>Sheet1!$C$2:$C$4</c:f>
              <c:numCache>
                <c:formatCode>General</c:formatCode>
                <c:ptCount val="3"/>
                <c:pt idx="0">
                  <c:v>0.79600000000000004</c:v>
                </c:pt>
                <c:pt idx="1">
                  <c:v>0.77300000000000002</c:v>
                </c:pt>
                <c:pt idx="2">
                  <c:v>0.77900000000000003</c:v>
                </c:pt>
              </c:numCache>
            </c:numRef>
          </c:val>
          <c:extLst>
            <c:ext xmlns:c16="http://schemas.microsoft.com/office/drawing/2014/chart" uri="{C3380CC4-5D6E-409C-BE32-E72D297353CC}">
              <c16:uniqueId val="{00000000-839E-C54E-A632-5A6844638831}"/>
            </c:ext>
          </c:extLst>
        </c:ser>
        <c:dLbls>
          <c:showLegendKey val="0"/>
          <c:showVal val="0"/>
          <c:showCatName val="0"/>
          <c:showSerName val="0"/>
          <c:showPercent val="0"/>
          <c:showBubbleSize val="0"/>
        </c:dLbls>
        <c:gapWidth val="219"/>
        <c:overlap val="-27"/>
        <c:axId val="268403423"/>
        <c:axId val="267966687"/>
      </c:barChart>
      <c:catAx>
        <c:axId val="268403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66687"/>
        <c:crosses val="autoZero"/>
        <c:auto val="1"/>
        <c:lblAlgn val="ctr"/>
        <c:lblOffset val="100"/>
        <c:noMultiLvlLbl val="0"/>
      </c:catAx>
      <c:valAx>
        <c:axId val="267966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403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is_S</a:t>
            </a:r>
            <a:r>
              <a:rPr lang="en-US" baseline="0"/>
              <a:t> class (imbalanced)</a:t>
            </a:r>
            <a:endParaRPr lang="en-US"/>
          </a:p>
        </c:rich>
      </c:tx>
      <c:layout>
        <c:manualLayout>
          <c:xMode val="edge"/>
          <c:yMode val="edge"/>
          <c:x val="0.36227077865266843"/>
          <c:y val="5.5555555555555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11972688196584E-2"/>
          <c:y val="0.10825245016590301"/>
          <c:w val="0.9440107079006429"/>
          <c:h val="0.82404009984974735"/>
        </c:manualLayout>
      </c:layout>
      <c:barChart>
        <c:barDir val="col"/>
        <c:grouping val="clustered"/>
        <c:varyColors val="0"/>
        <c:ser>
          <c:idx val="0"/>
          <c:order val="0"/>
          <c:spPr>
            <a:solidFill>
              <a:schemeClr val="accent1"/>
            </a:solidFill>
            <a:ln>
              <a:noFill/>
            </a:ln>
            <a:effectLst/>
          </c:spPr>
          <c:invertIfNegative val="0"/>
          <c:cat>
            <c:strRef>
              <c:f>Sheet1!$B$24:$B$26</c:f>
              <c:strCache>
                <c:ptCount val="3"/>
                <c:pt idx="0">
                  <c:v>LSTM</c:v>
                </c:pt>
                <c:pt idx="1">
                  <c:v>Pooled GRU + Fast Text</c:v>
                </c:pt>
                <c:pt idx="2">
                  <c:v>Bidirectional GRU</c:v>
                </c:pt>
              </c:strCache>
            </c:strRef>
          </c:cat>
          <c:val>
            <c:numRef>
              <c:f>Sheet1!$C$24:$C$26</c:f>
              <c:numCache>
                <c:formatCode>General</c:formatCode>
                <c:ptCount val="3"/>
                <c:pt idx="0">
                  <c:v>0.47399999999999998</c:v>
                </c:pt>
                <c:pt idx="1">
                  <c:v>0.47299999999999998</c:v>
                </c:pt>
                <c:pt idx="2">
                  <c:v>0.45700000000000002</c:v>
                </c:pt>
              </c:numCache>
            </c:numRef>
          </c:val>
          <c:extLst>
            <c:ext xmlns:c16="http://schemas.microsoft.com/office/drawing/2014/chart" uri="{C3380CC4-5D6E-409C-BE32-E72D297353CC}">
              <c16:uniqueId val="{00000000-51F4-FB47-B33A-8E1B24D50351}"/>
            </c:ext>
          </c:extLst>
        </c:ser>
        <c:dLbls>
          <c:showLegendKey val="0"/>
          <c:showVal val="0"/>
          <c:showCatName val="0"/>
          <c:showSerName val="0"/>
          <c:showPercent val="0"/>
          <c:showBubbleSize val="0"/>
        </c:dLbls>
        <c:gapWidth val="219"/>
        <c:overlap val="-27"/>
        <c:axId val="260455327"/>
        <c:axId val="260457407"/>
      </c:barChart>
      <c:catAx>
        <c:axId val="26045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7407"/>
        <c:crosses val="autoZero"/>
        <c:auto val="1"/>
        <c:lblAlgn val="ctr"/>
        <c:lblOffset val="100"/>
        <c:noMultiLvlLbl val="0"/>
      </c:catAx>
      <c:valAx>
        <c:axId val="26045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5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is_S</a:t>
            </a:r>
            <a:r>
              <a:rPr lang="en-US" baseline="0" dirty="0"/>
              <a:t> class (balanced)</a:t>
            </a:r>
            <a:endParaRPr lang="en-US" dirty="0"/>
          </a:p>
        </c:rich>
      </c:tx>
      <c:layout>
        <c:manualLayout>
          <c:xMode val="edge"/>
          <c:yMode val="edge"/>
          <c:x val="0.41541091330974933"/>
          <c:y val="5.26369130598450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Sheet1!$B$24:$B$26</c:f>
              <c:strCache>
                <c:ptCount val="3"/>
                <c:pt idx="0">
                  <c:v>LSTM</c:v>
                </c:pt>
                <c:pt idx="1">
                  <c:v>Pooled GRU + Fast Text</c:v>
                </c:pt>
                <c:pt idx="2">
                  <c:v>Bidirectional GRU</c:v>
                </c:pt>
              </c:strCache>
            </c:strRef>
          </c:cat>
          <c:val>
            <c:numRef>
              <c:f>Sheet1!$C$24:$C$26</c:f>
              <c:numCache>
                <c:formatCode>General</c:formatCode>
                <c:ptCount val="3"/>
                <c:pt idx="0">
                  <c:v>0.63400000000000001</c:v>
                </c:pt>
                <c:pt idx="1">
                  <c:v>0.751</c:v>
                </c:pt>
                <c:pt idx="2">
                  <c:v>0.66100000000000003</c:v>
                </c:pt>
              </c:numCache>
            </c:numRef>
          </c:val>
          <c:extLst>
            <c:ext xmlns:c16="http://schemas.microsoft.com/office/drawing/2014/chart" uri="{C3380CC4-5D6E-409C-BE32-E72D297353CC}">
              <c16:uniqueId val="{00000000-51F4-FB47-B33A-8E1B24D50351}"/>
            </c:ext>
          </c:extLst>
        </c:ser>
        <c:dLbls>
          <c:showLegendKey val="0"/>
          <c:showVal val="0"/>
          <c:showCatName val="0"/>
          <c:showSerName val="0"/>
          <c:showPercent val="0"/>
          <c:showBubbleSize val="0"/>
        </c:dLbls>
        <c:gapWidth val="219"/>
        <c:overlap val="-27"/>
        <c:axId val="260455327"/>
        <c:axId val="260457407"/>
      </c:barChart>
      <c:catAx>
        <c:axId val="26045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7407"/>
        <c:crosses val="autoZero"/>
        <c:auto val="1"/>
        <c:lblAlgn val="ctr"/>
        <c:lblOffset val="100"/>
        <c:noMultiLvlLbl val="0"/>
      </c:catAx>
      <c:valAx>
        <c:axId val="26045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455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a:t>
            </a:r>
            <a:r>
              <a:rPr lang="en-US" baseline="0"/>
              <a:t> (is_T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Sheet1!$C$3:$C$5</c:f>
              <c:strCache>
                <c:ptCount val="3"/>
                <c:pt idx="0">
                  <c:v>LSTM</c:v>
                </c:pt>
                <c:pt idx="1">
                  <c:v>Pooled GRU + Fast Text</c:v>
                </c:pt>
                <c:pt idx="2">
                  <c:v>Bidirectional GRU</c:v>
                </c:pt>
              </c:strCache>
            </c:strRef>
          </c:cat>
          <c:val>
            <c:numRef>
              <c:f>Sheet1!$D$3:$D$5</c:f>
              <c:numCache>
                <c:formatCode>General</c:formatCode>
                <c:ptCount val="3"/>
                <c:pt idx="0">
                  <c:v>0.4017</c:v>
                </c:pt>
                <c:pt idx="1">
                  <c:v>0.35780000000000001</c:v>
                </c:pt>
                <c:pt idx="2">
                  <c:v>0.43990000000000001</c:v>
                </c:pt>
              </c:numCache>
            </c:numRef>
          </c:val>
          <c:extLst>
            <c:ext xmlns:c16="http://schemas.microsoft.com/office/drawing/2014/chart" uri="{C3380CC4-5D6E-409C-BE32-E72D297353CC}">
              <c16:uniqueId val="{00000000-7A85-724A-9F67-0164E2D4FEFF}"/>
            </c:ext>
          </c:extLst>
        </c:ser>
        <c:dLbls>
          <c:showLegendKey val="0"/>
          <c:showVal val="0"/>
          <c:showCatName val="0"/>
          <c:showSerName val="0"/>
          <c:showPercent val="0"/>
          <c:showBubbleSize val="0"/>
        </c:dLbls>
        <c:gapWidth val="219"/>
        <c:overlap val="-27"/>
        <c:axId val="267938431"/>
        <c:axId val="267940079"/>
      </c:barChart>
      <c:catAx>
        <c:axId val="26793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40079"/>
        <c:crosses val="autoZero"/>
        <c:auto val="1"/>
        <c:lblAlgn val="ctr"/>
        <c:lblOffset val="100"/>
        <c:noMultiLvlLbl val="0"/>
      </c:catAx>
      <c:valAx>
        <c:axId val="26794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3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a:t>
            </a:r>
            <a:r>
              <a:rPr lang="en-US" baseline="0"/>
              <a:t> (is_S  imbalanced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Sheet1!$C$3:$C$5</c:f>
              <c:strCache>
                <c:ptCount val="3"/>
                <c:pt idx="0">
                  <c:v>LSTM</c:v>
                </c:pt>
                <c:pt idx="1">
                  <c:v>Pooled GRU + Fast Text</c:v>
                </c:pt>
                <c:pt idx="2">
                  <c:v>Bidirectional GRU</c:v>
                </c:pt>
              </c:strCache>
            </c:strRef>
          </c:cat>
          <c:val>
            <c:numRef>
              <c:f>Sheet1!$D$3:$D$5</c:f>
              <c:numCache>
                <c:formatCode>General</c:formatCode>
                <c:ptCount val="3"/>
                <c:pt idx="0">
                  <c:v>0.4017</c:v>
                </c:pt>
                <c:pt idx="1">
                  <c:v>0.35780000000000001</c:v>
                </c:pt>
                <c:pt idx="2">
                  <c:v>0.43990000000000001</c:v>
                </c:pt>
              </c:numCache>
            </c:numRef>
          </c:val>
          <c:extLst>
            <c:ext xmlns:c16="http://schemas.microsoft.com/office/drawing/2014/chart" uri="{C3380CC4-5D6E-409C-BE32-E72D297353CC}">
              <c16:uniqueId val="{00000000-FCFA-614C-85C3-07FB654AC24D}"/>
            </c:ext>
          </c:extLst>
        </c:ser>
        <c:dLbls>
          <c:showLegendKey val="0"/>
          <c:showVal val="0"/>
          <c:showCatName val="0"/>
          <c:showSerName val="0"/>
          <c:showPercent val="0"/>
          <c:showBubbleSize val="0"/>
        </c:dLbls>
        <c:gapWidth val="219"/>
        <c:overlap val="-27"/>
        <c:axId val="267938431"/>
        <c:axId val="267940079"/>
      </c:barChart>
      <c:catAx>
        <c:axId val="26793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40079"/>
        <c:crosses val="autoZero"/>
        <c:auto val="1"/>
        <c:lblAlgn val="ctr"/>
        <c:lblOffset val="100"/>
        <c:noMultiLvlLbl val="0"/>
      </c:catAx>
      <c:valAx>
        <c:axId val="26794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3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a:t>
            </a:r>
            <a:r>
              <a:rPr lang="en-US" baseline="0"/>
              <a:t> (is_S  balanced class)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Sheet1!$C$3:$C$5</c:f>
              <c:strCache>
                <c:ptCount val="3"/>
                <c:pt idx="0">
                  <c:v>LSTM</c:v>
                </c:pt>
                <c:pt idx="1">
                  <c:v>Pooled GRU + Fast Text</c:v>
                </c:pt>
                <c:pt idx="2">
                  <c:v>Bidirectional GRU</c:v>
                </c:pt>
              </c:strCache>
            </c:strRef>
          </c:cat>
          <c:val>
            <c:numRef>
              <c:f>Sheet1!$D$3:$D$5</c:f>
              <c:numCache>
                <c:formatCode>General</c:formatCode>
                <c:ptCount val="3"/>
                <c:pt idx="0">
                  <c:v>0.4017</c:v>
                </c:pt>
                <c:pt idx="1">
                  <c:v>0.35780000000000001</c:v>
                </c:pt>
                <c:pt idx="2">
                  <c:v>0.43990000000000001</c:v>
                </c:pt>
              </c:numCache>
            </c:numRef>
          </c:val>
          <c:extLst>
            <c:ext xmlns:c16="http://schemas.microsoft.com/office/drawing/2014/chart" uri="{C3380CC4-5D6E-409C-BE32-E72D297353CC}">
              <c16:uniqueId val="{00000000-0851-BA45-8494-11AC21C4B3C6}"/>
            </c:ext>
          </c:extLst>
        </c:ser>
        <c:dLbls>
          <c:showLegendKey val="0"/>
          <c:showVal val="0"/>
          <c:showCatName val="0"/>
          <c:showSerName val="0"/>
          <c:showPercent val="0"/>
          <c:showBubbleSize val="0"/>
        </c:dLbls>
        <c:gapWidth val="219"/>
        <c:overlap val="-27"/>
        <c:axId val="267938431"/>
        <c:axId val="267940079"/>
      </c:barChart>
      <c:catAx>
        <c:axId val="26793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40079"/>
        <c:crosses val="autoZero"/>
        <c:auto val="1"/>
        <c:lblAlgn val="ctr"/>
        <c:lblOffset val="100"/>
        <c:noMultiLvlLbl val="0"/>
      </c:catAx>
      <c:valAx>
        <c:axId val="26794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93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5F347-DDD2-4A70-B2F8-5C74F01B18F3}"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5A69F85B-DBC7-4475-8F2D-E215C34C5BA2}">
      <dgm:prSet/>
      <dgm:spPr/>
      <dgm:t>
        <a:bodyPr/>
        <a:lstStyle/>
        <a:p>
          <a:pPr>
            <a:defRPr cap="all"/>
          </a:pPr>
          <a:r>
            <a:rPr lang="en-US"/>
            <a:t>Introduction</a:t>
          </a:r>
        </a:p>
      </dgm:t>
    </dgm:pt>
    <dgm:pt modelId="{14DC1DE2-A694-4F09-920F-C458772A8F3D}" type="parTrans" cxnId="{658284DE-9F05-4F21-A35D-C946E13824C1}">
      <dgm:prSet/>
      <dgm:spPr/>
      <dgm:t>
        <a:bodyPr/>
        <a:lstStyle/>
        <a:p>
          <a:endParaRPr lang="en-US"/>
        </a:p>
      </dgm:t>
    </dgm:pt>
    <dgm:pt modelId="{C5956076-77EC-4457-A37B-E440B1A94954}" type="sibTrans" cxnId="{658284DE-9F05-4F21-A35D-C946E13824C1}">
      <dgm:prSet/>
      <dgm:spPr/>
      <dgm:t>
        <a:bodyPr/>
        <a:lstStyle/>
        <a:p>
          <a:endParaRPr lang="en-US"/>
        </a:p>
      </dgm:t>
    </dgm:pt>
    <dgm:pt modelId="{F16C9D9F-4175-4069-8E0F-D832193BD062}">
      <dgm:prSet/>
      <dgm:spPr/>
      <dgm:t>
        <a:bodyPr/>
        <a:lstStyle/>
        <a:p>
          <a:pPr>
            <a:defRPr cap="all"/>
          </a:pPr>
          <a:r>
            <a:rPr lang="en-US"/>
            <a:t>Related Works</a:t>
          </a:r>
        </a:p>
      </dgm:t>
    </dgm:pt>
    <dgm:pt modelId="{046D0EEA-2A8F-45C3-AF4F-882D43437825}" type="parTrans" cxnId="{95112B48-329E-4B74-9E67-22D070B777B2}">
      <dgm:prSet/>
      <dgm:spPr/>
      <dgm:t>
        <a:bodyPr/>
        <a:lstStyle/>
        <a:p>
          <a:endParaRPr lang="en-US"/>
        </a:p>
      </dgm:t>
    </dgm:pt>
    <dgm:pt modelId="{B4D247EE-6E6E-46E2-9ECE-A728607D8FDE}" type="sibTrans" cxnId="{95112B48-329E-4B74-9E67-22D070B777B2}">
      <dgm:prSet/>
      <dgm:spPr/>
      <dgm:t>
        <a:bodyPr/>
        <a:lstStyle/>
        <a:p>
          <a:endParaRPr lang="en-US"/>
        </a:p>
      </dgm:t>
    </dgm:pt>
    <dgm:pt modelId="{4EDC5CF5-985D-49A1-A9D3-3EFA9861E8E4}">
      <dgm:prSet/>
      <dgm:spPr/>
      <dgm:t>
        <a:bodyPr/>
        <a:lstStyle/>
        <a:p>
          <a:pPr>
            <a:defRPr cap="all"/>
          </a:pPr>
          <a:r>
            <a:rPr lang="en-US"/>
            <a:t>Dataset</a:t>
          </a:r>
        </a:p>
      </dgm:t>
    </dgm:pt>
    <dgm:pt modelId="{52A9F77E-34E0-48CC-95AA-DA5669FC8518}" type="parTrans" cxnId="{CA04DA56-D437-410B-892B-376E39317E6D}">
      <dgm:prSet/>
      <dgm:spPr/>
      <dgm:t>
        <a:bodyPr/>
        <a:lstStyle/>
        <a:p>
          <a:endParaRPr lang="en-US"/>
        </a:p>
      </dgm:t>
    </dgm:pt>
    <dgm:pt modelId="{12FDD079-71A0-4668-BF44-D6DE9EBE926E}" type="sibTrans" cxnId="{CA04DA56-D437-410B-892B-376E39317E6D}">
      <dgm:prSet/>
      <dgm:spPr/>
      <dgm:t>
        <a:bodyPr/>
        <a:lstStyle/>
        <a:p>
          <a:endParaRPr lang="en-US"/>
        </a:p>
      </dgm:t>
    </dgm:pt>
    <dgm:pt modelId="{2989F4FB-AC83-4D17-907A-5FA9DC6FA28C}">
      <dgm:prSet/>
      <dgm:spPr/>
      <dgm:t>
        <a:bodyPr/>
        <a:lstStyle/>
        <a:p>
          <a:pPr>
            <a:defRPr cap="all"/>
          </a:pPr>
          <a:r>
            <a:rPr lang="en-US"/>
            <a:t>Methodology</a:t>
          </a:r>
        </a:p>
      </dgm:t>
    </dgm:pt>
    <dgm:pt modelId="{D392239E-AB70-43D6-AE03-1229A872B8EC}" type="parTrans" cxnId="{3FF67653-4246-4617-BE30-AA6B754EBBFB}">
      <dgm:prSet/>
      <dgm:spPr/>
      <dgm:t>
        <a:bodyPr/>
        <a:lstStyle/>
        <a:p>
          <a:endParaRPr lang="en-US"/>
        </a:p>
      </dgm:t>
    </dgm:pt>
    <dgm:pt modelId="{0CB1DE7C-9F9A-4D41-953F-C2D121219872}" type="sibTrans" cxnId="{3FF67653-4246-4617-BE30-AA6B754EBBFB}">
      <dgm:prSet/>
      <dgm:spPr/>
      <dgm:t>
        <a:bodyPr/>
        <a:lstStyle/>
        <a:p>
          <a:endParaRPr lang="en-US"/>
        </a:p>
      </dgm:t>
    </dgm:pt>
    <dgm:pt modelId="{D005695E-1A5C-44E3-8E44-632A42C3CC08}">
      <dgm:prSet/>
      <dgm:spPr/>
      <dgm:t>
        <a:bodyPr/>
        <a:lstStyle/>
        <a:p>
          <a:pPr>
            <a:defRPr cap="all"/>
          </a:pPr>
          <a:r>
            <a:rPr lang="en-US"/>
            <a:t>Experiments and Results</a:t>
          </a:r>
        </a:p>
      </dgm:t>
    </dgm:pt>
    <dgm:pt modelId="{74BB9112-6DFC-4287-911F-97515E51C1D4}" type="parTrans" cxnId="{A97B5817-3748-4CA0-B7ED-151CB0478A9D}">
      <dgm:prSet/>
      <dgm:spPr/>
      <dgm:t>
        <a:bodyPr/>
        <a:lstStyle/>
        <a:p>
          <a:endParaRPr lang="en-US"/>
        </a:p>
      </dgm:t>
    </dgm:pt>
    <dgm:pt modelId="{4BC900E7-A12D-48D6-BB60-1EB3D6AC555C}" type="sibTrans" cxnId="{A97B5817-3748-4CA0-B7ED-151CB0478A9D}">
      <dgm:prSet/>
      <dgm:spPr/>
      <dgm:t>
        <a:bodyPr/>
        <a:lstStyle/>
        <a:p>
          <a:endParaRPr lang="en-US"/>
        </a:p>
      </dgm:t>
    </dgm:pt>
    <dgm:pt modelId="{A24D65B9-5035-44AB-ADED-4CF06302B848}">
      <dgm:prSet/>
      <dgm:spPr/>
      <dgm:t>
        <a:bodyPr/>
        <a:lstStyle/>
        <a:p>
          <a:pPr>
            <a:defRPr cap="all"/>
          </a:pPr>
          <a:r>
            <a:rPr lang="en-US"/>
            <a:t>Conclusion</a:t>
          </a:r>
        </a:p>
      </dgm:t>
    </dgm:pt>
    <dgm:pt modelId="{2BE7A603-8E12-4B81-A01A-34F57A613DED}" type="parTrans" cxnId="{DBE2B27E-0304-4592-9603-A735592368DA}">
      <dgm:prSet/>
      <dgm:spPr/>
      <dgm:t>
        <a:bodyPr/>
        <a:lstStyle/>
        <a:p>
          <a:endParaRPr lang="en-US"/>
        </a:p>
      </dgm:t>
    </dgm:pt>
    <dgm:pt modelId="{DE8816F6-E3F7-41CD-96AA-2486F0B54A53}" type="sibTrans" cxnId="{DBE2B27E-0304-4592-9603-A735592368DA}">
      <dgm:prSet/>
      <dgm:spPr/>
      <dgm:t>
        <a:bodyPr/>
        <a:lstStyle/>
        <a:p>
          <a:endParaRPr lang="en-US"/>
        </a:p>
      </dgm:t>
    </dgm:pt>
    <dgm:pt modelId="{017EA02C-25AE-4829-92CA-E506FE87B713}" type="pres">
      <dgm:prSet presAssocID="{5025F347-DDD2-4A70-B2F8-5C74F01B18F3}" presName="root" presStyleCnt="0">
        <dgm:presLayoutVars>
          <dgm:dir/>
          <dgm:resizeHandles val="exact"/>
        </dgm:presLayoutVars>
      </dgm:prSet>
      <dgm:spPr/>
    </dgm:pt>
    <dgm:pt modelId="{3A9E031C-8878-409D-ABC6-391E62E2B574}" type="pres">
      <dgm:prSet presAssocID="{5A69F85B-DBC7-4475-8F2D-E215C34C5BA2}" presName="compNode" presStyleCnt="0"/>
      <dgm:spPr/>
    </dgm:pt>
    <dgm:pt modelId="{90BEDD84-CA58-4E4C-8161-92F3AC7423C1}" type="pres">
      <dgm:prSet presAssocID="{5A69F85B-DBC7-4475-8F2D-E215C34C5BA2}" presName="iconBgRect" presStyleLbl="bgShp" presStyleIdx="0" presStyleCnt="6"/>
      <dgm:spPr/>
    </dgm:pt>
    <dgm:pt modelId="{643F7F21-D796-490F-8F03-F19098F574ED}" type="pres">
      <dgm:prSet presAssocID="{5A69F85B-DBC7-4475-8F2D-E215C34C5BA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C74BF36F-5EA2-4C36-AA3C-CD628442F7B1}" type="pres">
      <dgm:prSet presAssocID="{5A69F85B-DBC7-4475-8F2D-E215C34C5BA2}" presName="spaceRect" presStyleCnt="0"/>
      <dgm:spPr/>
    </dgm:pt>
    <dgm:pt modelId="{A1896E39-B4FF-4521-A6C6-4A9DE4BE4CA2}" type="pres">
      <dgm:prSet presAssocID="{5A69F85B-DBC7-4475-8F2D-E215C34C5BA2}" presName="textRect" presStyleLbl="revTx" presStyleIdx="0" presStyleCnt="6">
        <dgm:presLayoutVars>
          <dgm:chMax val="1"/>
          <dgm:chPref val="1"/>
        </dgm:presLayoutVars>
      </dgm:prSet>
      <dgm:spPr/>
    </dgm:pt>
    <dgm:pt modelId="{0680942E-1616-460F-A9AA-DC045E4D65E7}" type="pres">
      <dgm:prSet presAssocID="{C5956076-77EC-4457-A37B-E440B1A94954}" presName="sibTrans" presStyleCnt="0"/>
      <dgm:spPr/>
    </dgm:pt>
    <dgm:pt modelId="{55F4CA31-C82E-4C22-A6C0-0339C6966AD1}" type="pres">
      <dgm:prSet presAssocID="{F16C9D9F-4175-4069-8E0F-D832193BD062}" presName="compNode" presStyleCnt="0"/>
      <dgm:spPr/>
    </dgm:pt>
    <dgm:pt modelId="{FA31DE8E-F825-447A-B5C8-C1C0DA238BE5}" type="pres">
      <dgm:prSet presAssocID="{F16C9D9F-4175-4069-8E0F-D832193BD062}" presName="iconBgRect" presStyleLbl="bgShp" presStyleIdx="1" presStyleCnt="6"/>
      <dgm:spPr/>
    </dgm:pt>
    <dgm:pt modelId="{6769786D-DB27-4E51-9DEB-1EA6BA1B99ED}" type="pres">
      <dgm:prSet presAssocID="{F16C9D9F-4175-4069-8E0F-D832193BD0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Bookmark"/>
        </a:ext>
      </dgm:extLst>
    </dgm:pt>
    <dgm:pt modelId="{F9A09AE0-99C5-4AB7-A57D-BA73593DAD00}" type="pres">
      <dgm:prSet presAssocID="{F16C9D9F-4175-4069-8E0F-D832193BD062}" presName="spaceRect" presStyleCnt="0"/>
      <dgm:spPr/>
    </dgm:pt>
    <dgm:pt modelId="{5911B5B6-501E-44FB-AFEB-2E3D13CD007E}" type="pres">
      <dgm:prSet presAssocID="{F16C9D9F-4175-4069-8E0F-D832193BD062}" presName="textRect" presStyleLbl="revTx" presStyleIdx="1" presStyleCnt="6">
        <dgm:presLayoutVars>
          <dgm:chMax val="1"/>
          <dgm:chPref val="1"/>
        </dgm:presLayoutVars>
      </dgm:prSet>
      <dgm:spPr/>
    </dgm:pt>
    <dgm:pt modelId="{B1463515-4273-4211-8548-93621A527DB5}" type="pres">
      <dgm:prSet presAssocID="{B4D247EE-6E6E-46E2-9ECE-A728607D8FDE}" presName="sibTrans" presStyleCnt="0"/>
      <dgm:spPr/>
    </dgm:pt>
    <dgm:pt modelId="{4B2439A3-33FF-462E-A893-98FE1C344DC1}" type="pres">
      <dgm:prSet presAssocID="{4EDC5CF5-985D-49A1-A9D3-3EFA9861E8E4}" presName="compNode" presStyleCnt="0"/>
      <dgm:spPr/>
    </dgm:pt>
    <dgm:pt modelId="{C82BF5C8-9073-4862-81DC-3992CC48DFBC}" type="pres">
      <dgm:prSet presAssocID="{4EDC5CF5-985D-49A1-A9D3-3EFA9861E8E4}" presName="iconBgRect" presStyleLbl="bgShp" presStyleIdx="2" presStyleCnt="6"/>
      <dgm:spPr/>
    </dgm:pt>
    <dgm:pt modelId="{84A140A4-19A7-4F8A-AB95-0B2435BD7FCE}" type="pres">
      <dgm:prSet presAssocID="{4EDC5CF5-985D-49A1-A9D3-3EFA9861E8E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75E1E1A-6375-4F08-B52C-950B22BB8530}" type="pres">
      <dgm:prSet presAssocID="{4EDC5CF5-985D-49A1-A9D3-3EFA9861E8E4}" presName="spaceRect" presStyleCnt="0"/>
      <dgm:spPr/>
    </dgm:pt>
    <dgm:pt modelId="{EC65FAC3-B7F8-4B71-9B8E-7BEEE7F1F854}" type="pres">
      <dgm:prSet presAssocID="{4EDC5CF5-985D-49A1-A9D3-3EFA9861E8E4}" presName="textRect" presStyleLbl="revTx" presStyleIdx="2" presStyleCnt="6">
        <dgm:presLayoutVars>
          <dgm:chMax val="1"/>
          <dgm:chPref val="1"/>
        </dgm:presLayoutVars>
      </dgm:prSet>
      <dgm:spPr/>
    </dgm:pt>
    <dgm:pt modelId="{30551918-B43D-4390-8F3D-7F2128AD7FB4}" type="pres">
      <dgm:prSet presAssocID="{12FDD079-71A0-4668-BF44-D6DE9EBE926E}" presName="sibTrans" presStyleCnt="0"/>
      <dgm:spPr/>
    </dgm:pt>
    <dgm:pt modelId="{055069AC-2267-4FC9-9820-F2B90A1A2D63}" type="pres">
      <dgm:prSet presAssocID="{2989F4FB-AC83-4D17-907A-5FA9DC6FA28C}" presName="compNode" presStyleCnt="0"/>
      <dgm:spPr/>
    </dgm:pt>
    <dgm:pt modelId="{24D1510C-4AA3-4859-B87C-F3442CB56014}" type="pres">
      <dgm:prSet presAssocID="{2989F4FB-AC83-4D17-907A-5FA9DC6FA28C}" presName="iconBgRect" presStyleLbl="bgShp" presStyleIdx="3" presStyleCnt="6"/>
      <dgm:spPr/>
    </dgm:pt>
    <dgm:pt modelId="{0FAB5050-E28B-436E-A517-A993A50A8626}" type="pres">
      <dgm:prSet presAssocID="{2989F4FB-AC83-4D17-907A-5FA9DC6FA28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5E5E732E-59C7-4886-B12A-B2E75B1631EC}" type="pres">
      <dgm:prSet presAssocID="{2989F4FB-AC83-4D17-907A-5FA9DC6FA28C}" presName="spaceRect" presStyleCnt="0"/>
      <dgm:spPr/>
    </dgm:pt>
    <dgm:pt modelId="{FC0E3920-7E94-403D-BDCE-9CA4A1792883}" type="pres">
      <dgm:prSet presAssocID="{2989F4FB-AC83-4D17-907A-5FA9DC6FA28C}" presName="textRect" presStyleLbl="revTx" presStyleIdx="3" presStyleCnt="6">
        <dgm:presLayoutVars>
          <dgm:chMax val="1"/>
          <dgm:chPref val="1"/>
        </dgm:presLayoutVars>
      </dgm:prSet>
      <dgm:spPr/>
    </dgm:pt>
    <dgm:pt modelId="{688086E6-3456-46CC-A96C-11A6D18B7BDE}" type="pres">
      <dgm:prSet presAssocID="{0CB1DE7C-9F9A-4D41-953F-C2D121219872}" presName="sibTrans" presStyleCnt="0"/>
      <dgm:spPr/>
    </dgm:pt>
    <dgm:pt modelId="{665C36DA-37D3-4173-8436-FE4F8A903794}" type="pres">
      <dgm:prSet presAssocID="{D005695E-1A5C-44E3-8E44-632A42C3CC08}" presName="compNode" presStyleCnt="0"/>
      <dgm:spPr/>
    </dgm:pt>
    <dgm:pt modelId="{528BB648-697C-4B9F-B58E-73B4948EFC6B}" type="pres">
      <dgm:prSet presAssocID="{D005695E-1A5C-44E3-8E44-632A42C3CC08}" presName="iconBgRect" presStyleLbl="bgShp" presStyleIdx="4" presStyleCnt="6"/>
      <dgm:spPr/>
    </dgm:pt>
    <dgm:pt modelId="{28417F84-9A33-45C3-8152-7F1F55EB4953}" type="pres">
      <dgm:prSet presAssocID="{D005695E-1A5C-44E3-8E44-632A42C3CC0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0C68E810-4EF6-48BC-B4AF-FAD132D036F4}" type="pres">
      <dgm:prSet presAssocID="{D005695E-1A5C-44E3-8E44-632A42C3CC08}" presName="spaceRect" presStyleCnt="0"/>
      <dgm:spPr/>
    </dgm:pt>
    <dgm:pt modelId="{FC36B6B2-F0B8-4538-9623-7A99F0FCDFFB}" type="pres">
      <dgm:prSet presAssocID="{D005695E-1A5C-44E3-8E44-632A42C3CC08}" presName="textRect" presStyleLbl="revTx" presStyleIdx="4" presStyleCnt="6">
        <dgm:presLayoutVars>
          <dgm:chMax val="1"/>
          <dgm:chPref val="1"/>
        </dgm:presLayoutVars>
      </dgm:prSet>
      <dgm:spPr/>
    </dgm:pt>
    <dgm:pt modelId="{026203BF-2107-4235-BDFF-95881C7DA43C}" type="pres">
      <dgm:prSet presAssocID="{4BC900E7-A12D-48D6-BB60-1EB3D6AC555C}" presName="sibTrans" presStyleCnt="0"/>
      <dgm:spPr/>
    </dgm:pt>
    <dgm:pt modelId="{306DF245-C4AF-4AEE-ABC8-E32BB35CFF79}" type="pres">
      <dgm:prSet presAssocID="{A24D65B9-5035-44AB-ADED-4CF06302B848}" presName="compNode" presStyleCnt="0"/>
      <dgm:spPr/>
    </dgm:pt>
    <dgm:pt modelId="{71830855-E409-4EAD-9661-8D4D59291FF1}" type="pres">
      <dgm:prSet presAssocID="{A24D65B9-5035-44AB-ADED-4CF06302B848}" presName="iconBgRect" presStyleLbl="bgShp" presStyleIdx="5" presStyleCnt="6"/>
      <dgm:spPr/>
    </dgm:pt>
    <dgm:pt modelId="{B742D4B8-299D-42D1-BEB9-F24002853EC1}" type="pres">
      <dgm:prSet presAssocID="{A24D65B9-5035-44AB-ADED-4CF06302B84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0DAAB1EE-B73E-4CA2-9CC0-22C3039B3865}" type="pres">
      <dgm:prSet presAssocID="{A24D65B9-5035-44AB-ADED-4CF06302B848}" presName="spaceRect" presStyleCnt="0"/>
      <dgm:spPr/>
    </dgm:pt>
    <dgm:pt modelId="{4D889BA6-CFF1-44D4-AFE4-1051970484E7}" type="pres">
      <dgm:prSet presAssocID="{A24D65B9-5035-44AB-ADED-4CF06302B848}" presName="textRect" presStyleLbl="revTx" presStyleIdx="5" presStyleCnt="6">
        <dgm:presLayoutVars>
          <dgm:chMax val="1"/>
          <dgm:chPref val="1"/>
        </dgm:presLayoutVars>
      </dgm:prSet>
      <dgm:spPr/>
    </dgm:pt>
  </dgm:ptLst>
  <dgm:cxnLst>
    <dgm:cxn modelId="{A97B5817-3748-4CA0-B7ED-151CB0478A9D}" srcId="{5025F347-DDD2-4A70-B2F8-5C74F01B18F3}" destId="{D005695E-1A5C-44E3-8E44-632A42C3CC08}" srcOrd="4" destOrd="0" parTransId="{74BB9112-6DFC-4287-911F-97515E51C1D4}" sibTransId="{4BC900E7-A12D-48D6-BB60-1EB3D6AC555C}"/>
    <dgm:cxn modelId="{89DBB33B-ED56-468C-8AB3-3199D847D57D}" type="presOf" srcId="{5025F347-DDD2-4A70-B2F8-5C74F01B18F3}" destId="{017EA02C-25AE-4829-92CA-E506FE87B713}" srcOrd="0" destOrd="0" presId="urn:microsoft.com/office/officeart/2018/5/layout/IconCircleLabelList"/>
    <dgm:cxn modelId="{D50D3C46-AE92-45CA-A1D4-C0A6559D99C9}" type="presOf" srcId="{D005695E-1A5C-44E3-8E44-632A42C3CC08}" destId="{FC36B6B2-F0B8-4538-9623-7A99F0FCDFFB}" srcOrd="0" destOrd="0" presId="urn:microsoft.com/office/officeart/2018/5/layout/IconCircleLabelList"/>
    <dgm:cxn modelId="{95112B48-329E-4B74-9E67-22D070B777B2}" srcId="{5025F347-DDD2-4A70-B2F8-5C74F01B18F3}" destId="{F16C9D9F-4175-4069-8E0F-D832193BD062}" srcOrd="1" destOrd="0" parTransId="{046D0EEA-2A8F-45C3-AF4F-882D43437825}" sibTransId="{B4D247EE-6E6E-46E2-9ECE-A728607D8FDE}"/>
    <dgm:cxn modelId="{3FF67653-4246-4617-BE30-AA6B754EBBFB}" srcId="{5025F347-DDD2-4A70-B2F8-5C74F01B18F3}" destId="{2989F4FB-AC83-4D17-907A-5FA9DC6FA28C}" srcOrd="3" destOrd="0" parTransId="{D392239E-AB70-43D6-AE03-1229A872B8EC}" sibTransId="{0CB1DE7C-9F9A-4D41-953F-C2D121219872}"/>
    <dgm:cxn modelId="{CA04DA56-D437-410B-892B-376E39317E6D}" srcId="{5025F347-DDD2-4A70-B2F8-5C74F01B18F3}" destId="{4EDC5CF5-985D-49A1-A9D3-3EFA9861E8E4}" srcOrd="2" destOrd="0" parTransId="{52A9F77E-34E0-48CC-95AA-DA5669FC8518}" sibTransId="{12FDD079-71A0-4668-BF44-D6DE9EBE926E}"/>
    <dgm:cxn modelId="{1843E179-995E-45E4-B334-2392D191C813}" type="presOf" srcId="{5A69F85B-DBC7-4475-8F2D-E215C34C5BA2}" destId="{A1896E39-B4FF-4521-A6C6-4A9DE4BE4CA2}" srcOrd="0" destOrd="0" presId="urn:microsoft.com/office/officeart/2018/5/layout/IconCircleLabelList"/>
    <dgm:cxn modelId="{DBE2B27E-0304-4592-9603-A735592368DA}" srcId="{5025F347-DDD2-4A70-B2F8-5C74F01B18F3}" destId="{A24D65B9-5035-44AB-ADED-4CF06302B848}" srcOrd="5" destOrd="0" parTransId="{2BE7A603-8E12-4B81-A01A-34F57A613DED}" sibTransId="{DE8816F6-E3F7-41CD-96AA-2486F0B54A53}"/>
    <dgm:cxn modelId="{A75C548F-2FC2-4AF9-B218-FFA18B48D38E}" type="presOf" srcId="{A24D65B9-5035-44AB-ADED-4CF06302B848}" destId="{4D889BA6-CFF1-44D4-AFE4-1051970484E7}" srcOrd="0" destOrd="0" presId="urn:microsoft.com/office/officeart/2018/5/layout/IconCircleLabelList"/>
    <dgm:cxn modelId="{F31A8BA7-C560-4FEA-B5B8-8BFEFF1023C3}" type="presOf" srcId="{4EDC5CF5-985D-49A1-A9D3-3EFA9861E8E4}" destId="{EC65FAC3-B7F8-4B71-9B8E-7BEEE7F1F854}" srcOrd="0" destOrd="0" presId="urn:microsoft.com/office/officeart/2018/5/layout/IconCircleLabelList"/>
    <dgm:cxn modelId="{B45185C7-5B90-4202-B46E-3B947BC1B036}" type="presOf" srcId="{F16C9D9F-4175-4069-8E0F-D832193BD062}" destId="{5911B5B6-501E-44FB-AFEB-2E3D13CD007E}" srcOrd="0" destOrd="0" presId="urn:microsoft.com/office/officeart/2018/5/layout/IconCircleLabelList"/>
    <dgm:cxn modelId="{658284DE-9F05-4F21-A35D-C946E13824C1}" srcId="{5025F347-DDD2-4A70-B2F8-5C74F01B18F3}" destId="{5A69F85B-DBC7-4475-8F2D-E215C34C5BA2}" srcOrd="0" destOrd="0" parTransId="{14DC1DE2-A694-4F09-920F-C458772A8F3D}" sibTransId="{C5956076-77EC-4457-A37B-E440B1A94954}"/>
    <dgm:cxn modelId="{C24B53DF-4F7C-4008-8361-FA7F8D521289}" type="presOf" srcId="{2989F4FB-AC83-4D17-907A-5FA9DC6FA28C}" destId="{FC0E3920-7E94-403D-BDCE-9CA4A1792883}" srcOrd="0" destOrd="0" presId="urn:microsoft.com/office/officeart/2018/5/layout/IconCircleLabelList"/>
    <dgm:cxn modelId="{EAB40548-5D37-457A-A1BE-5D4D42E79CB3}" type="presParOf" srcId="{017EA02C-25AE-4829-92CA-E506FE87B713}" destId="{3A9E031C-8878-409D-ABC6-391E62E2B574}" srcOrd="0" destOrd="0" presId="urn:microsoft.com/office/officeart/2018/5/layout/IconCircleLabelList"/>
    <dgm:cxn modelId="{CA578059-E9AD-45F4-8F38-BC96B10F2F30}" type="presParOf" srcId="{3A9E031C-8878-409D-ABC6-391E62E2B574}" destId="{90BEDD84-CA58-4E4C-8161-92F3AC7423C1}" srcOrd="0" destOrd="0" presId="urn:microsoft.com/office/officeart/2018/5/layout/IconCircleLabelList"/>
    <dgm:cxn modelId="{17139F68-CAC5-4E88-9C7F-00E2D072803B}" type="presParOf" srcId="{3A9E031C-8878-409D-ABC6-391E62E2B574}" destId="{643F7F21-D796-490F-8F03-F19098F574ED}" srcOrd="1" destOrd="0" presId="urn:microsoft.com/office/officeart/2018/5/layout/IconCircleLabelList"/>
    <dgm:cxn modelId="{0861A19E-1EA5-4B54-90FC-699D145F59E7}" type="presParOf" srcId="{3A9E031C-8878-409D-ABC6-391E62E2B574}" destId="{C74BF36F-5EA2-4C36-AA3C-CD628442F7B1}" srcOrd="2" destOrd="0" presId="urn:microsoft.com/office/officeart/2018/5/layout/IconCircleLabelList"/>
    <dgm:cxn modelId="{434F3CAF-CC41-4E28-A90E-6860EF954FA8}" type="presParOf" srcId="{3A9E031C-8878-409D-ABC6-391E62E2B574}" destId="{A1896E39-B4FF-4521-A6C6-4A9DE4BE4CA2}" srcOrd="3" destOrd="0" presId="urn:microsoft.com/office/officeart/2018/5/layout/IconCircleLabelList"/>
    <dgm:cxn modelId="{09B34CA0-DCD4-44E9-B12C-6AD5B24BD319}" type="presParOf" srcId="{017EA02C-25AE-4829-92CA-E506FE87B713}" destId="{0680942E-1616-460F-A9AA-DC045E4D65E7}" srcOrd="1" destOrd="0" presId="urn:microsoft.com/office/officeart/2018/5/layout/IconCircleLabelList"/>
    <dgm:cxn modelId="{B8D41333-B1A2-4DF4-83B8-3271C0B8CD04}" type="presParOf" srcId="{017EA02C-25AE-4829-92CA-E506FE87B713}" destId="{55F4CA31-C82E-4C22-A6C0-0339C6966AD1}" srcOrd="2" destOrd="0" presId="urn:microsoft.com/office/officeart/2018/5/layout/IconCircleLabelList"/>
    <dgm:cxn modelId="{A504EAF8-9C2E-4B34-8472-950C92DCA031}" type="presParOf" srcId="{55F4CA31-C82E-4C22-A6C0-0339C6966AD1}" destId="{FA31DE8E-F825-447A-B5C8-C1C0DA238BE5}" srcOrd="0" destOrd="0" presId="urn:microsoft.com/office/officeart/2018/5/layout/IconCircleLabelList"/>
    <dgm:cxn modelId="{96E2D197-771E-401B-BC6B-8BAB16C5DBAB}" type="presParOf" srcId="{55F4CA31-C82E-4C22-A6C0-0339C6966AD1}" destId="{6769786D-DB27-4E51-9DEB-1EA6BA1B99ED}" srcOrd="1" destOrd="0" presId="urn:microsoft.com/office/officeart/2018/5/layout/IconCircleLabelList"/>
    <dgm:cxn modelId="{0C973196-053B-4326-AA12-434968D8549B}" type="presParOf" srcId="{55F4CA31-C82E-4C22-A6C0-0339C6966AD1}" destId="{F9A09AE0-99C5-4AB7-A57D-BA73593DAD00}" srcOrd="2" destOrd="0" presId="urn:microsoft.com/office/officeart/2018/5/layout/IconCircleLabelList"/>
    <dgm:cxn modelId="{6CE0E6A6-7859-459E-B610-A1361108DC7B}" type="presParOf" srcId="{55F4CA31-C82E-4C22-A6C0-0339C6966AD1}" destId="{5911B5B6-501E-44FB-AFEB-2E3D13CD007E}" srcOrd="3" destOrd="0" presId="urn:microsoft.com/office/officeart/2018/5/layout/IconCircleLabelList"/>
    <dgm:cxn modelId="{127E6938-C40C-47AF-97B9-889564C462BD}" type="presParOf" srcId="{017EA02C-25AE-4829-92CA-E506FE87B713}" destId="{B1463515-4273-4211-8548-93621A527DB5}" srcOrd="3" destOrd="0" presId="urn:microsoft.com/office/officeart/2018/5/layout/IconCircleLabelList"/>
    <dgm:cxn modelId="{7F20DCBA-3C80-4D07-BFC7-259E5E0DFC4F}" type="presParOf" srcId="{017EA02C-25AE-4829-92CA-E506FE87B713}" destId="{4B2439A3-33FF-462E-A893-98FE1C344DC1}" srcOrd="4" destOrd="0" presId="urn:microsoft.com/office/officeart/2018/5/layout/IconCircleLabelList"/>
    <dgm:cxn modelId="{F0D18E0B-8C80-4F7A-A532-655A6800B826}" type="presParOf" srcId="{4B2439A3-33FF-462E-A893-98FE1C344DC1}" destId="{C82BF5C8-9073-4862-81DC-3992CC48DFBC}" srcOrd="0" destOrd="0" presId="urn:microsoft.com/office/officeart/2018/5/layout/IconCircleLabelList"/>
    <dgm:cxn modelId="{9D096B8B-DF30-4771-95E8-69C29FAB0F59}" type="presParOf" srcId="{4B2439A3-33FF-462E-A893-98FE1C344DC1}" destId="{84A140A4-19A7-4F8A-AB95-0B2435BD7FCE}" srcOrd="1" destOrd="0" presId="urn:microsoft.com/office/officeart/2018/5/layout/IconCircleLabelList"/>
    <dgm:cxn modelId="{BE4E3483-3E5D-498C-98A3-9EA5A88C1AA2}" type="presParOf" srcId="{4B2439A3-33FF-462E-A893-98FE1C344DC1}" destId="{A75E1E1A-6375-4F08-B52C-950B22BB8530}" srcOrd="2" destOrd="0" presId="urn:microsoft.com/office/officeart/2018/5/layout/IconCircleLabelList"/>
    <dgm:cxn modelId="{DD59D60C-F30D-4EA9-86B4-93E4F9BA3780}" type="presParOf" srcId="{4B2439A3-33FF-462E-A893-98FE1C344DC1}" destId="{EC65FAC3-B7F8-4B71-9B8E-7BEEE7F1F854}" srcOrd="3" destOrd="0" presId="urn:microsoft.com/office/officeart/2018/5/layout/IconCircleLabelList"/>
    <dgm:cxn modelId="{FA544914-64C9-4C4B-940F-B6E0B4F14B9B}" type="presParOf" srcId="{017EA02C-25AE-4829-92CA-E506FE87B713}" destId="{30551918-B43D-4390-8F3D-7F2128AD7FB4}" srcOrd="5" destOrd="0" presId="urn:microsoft.com/office/officeart/2018/5/layout/IconCircleLabelList"/>
    <dgm:cxn modelId="{4C242454-C696-4E9E-9412-1FA872660AFF}" type="presParOf" srcId="{017EA02C-25AE-4829-92CA-E506FE87B713}" destId="{055069AC-2267-4FC9-9820-F2B90A1A2D63}" srcOrd="6" destOrd="0" presId="urn:microsoft.com/office/officeart/2018/5/layout/IconCircleLabelList"/>
    <dgm:cxn modelId="{1F560A96-815C-4007-9579-06208D84431D}" type="presParOf" srcId="{055069AC-2267-4FC9-9820-F2B90A1A2D63}" destId="{24D1510C-4AA3-4859-B87C-F3442CB56014}" srcOrd="0" destOrd="0" presId="urn:microsoft.com/office/officeart/2018/5/layout/IconCircleLabelList"/>
    <dgm:cxn modelId="{ADC94ADC-FE4D-44F2-9457-BD0BE69EA51D}" type="presParOf" srcId="{055069AC-2267-4FC9-9820-F2B90A1A2D63}" destId="{0FAB5050-E28B-436E-A517-A993A50A8626}" srcOrd="1" destOrd="0" presId="urn:microsoft.com/office/officeart/2018/5/layout/IconCircleLabelList"/>
    <dgm:cxn modelId="{65E22790-B50D-4FE7-AB27-AA7E926D0576}" type="presParOf" srcId="{055069AC-2267-4FC9-9820-F2B90A1A2D63}" destId="{5E5E732E-59C7-4886-B12A-B2E75B1631EC}" srcOrd="2" destOrd="0" presId="urn:microsoft.com/office/officeart/2018/5/layout/IconCircleLabelList"/>
    <dgm:cxn modelId="{A89BC165-AE1D-40C3-B210-B7203C424E2A}" type="presParOf" srcId="{055069AC-2267-4FC9-9820-F2B90A1A2D63}" destId="{FC0E3920-7E94-403D-BDCE-9CA4A1792883}" srcOrd="3" destOrd="0" presId="urn:microsoft.com/office/officeart/2018/5/layout/IconCircleLabelList"/>
    <dgm:cxn modelId="{9BB97521-A9C0-4516-8395-5DCD98ABC781}" type="presParOf" srcId="{017EA02C-25AE-4829-92CA-E506FE87B713}" destId="{688086E6-3456-46CC-A96C-11A6D18B7BDE}" srcOrd="7" destOrd="0" presId="urn:microsoft.com/office/officeart/2018/5/layout/IconCircleLabelList"/>
    <dgm:cxn modelId="{E1BF03FE-B1EF-44A0-9DC6-BFCDE0F258E2}" type="presParOf" srcId="{017EA02C-25AE-4829-92CA-E506FE87B713}" destId="{665C36DA-37D3-4173-8436-FE4F8A903794}" srcOrd="8" destOrd="0" presId="urn:microsoft.com/office/officeart/2018/5/layout/IconCircleLabelList"/>
    <dgm:cxn modelId="{EB62C88A-B646-4047-965E-FE6DC8555590}" type="presParOf" srcId="{665C36DA-37D3-4173-8436-FE4F8A903794}" destId="{528BB648-697C-4B9F-B58E-73B4948EFC6B}" srcOrd="0" destOrd="0" presId="urn:microsoft.com/office/officeart/2018/5/layout/IconCircleLabelList"/>
    <dgm:cxn modelId="{E118BA19-4BBF-4365-A94C-C73FB03DB58D}" type="presParOf" srcId="{665C36DA-37D3-4173-8436-FE4F8A903794}" destId="{28417F84-9A33-45C3-8152-7F1F55EB4953}" srcOrd="1" destOrd="0" presId="urn:microsoft.com/office/officeart/2018/5/layout/IconCircleLabelList"/>
    <dgm:cxn modelId="{611335E7-33C2-4785-8B71-C98063626618}" type="presParOf" srcId="{665C36DA-37D3-4173-8436-FE4F8A903794}" destId="{0C68E810-4EF6-48BC-B4AF-FAD132D036F4}" srcOrd="2" destOrd="0" presId="urn:microsoft.com/office/officeart/2018/5/layout/IconCircleLabelList"/>
    <dgm:cxn modelId="{7946BEB2-D430-42B2-A541-15D7017C5802}" type="presParOf" srcId="{665C36DA-37D3-4173-8436-FE4F8A903794}" destId="{FC36B6B2-F0B8-4538-9623-7A99F0FCDFFB}" srcOrd="3" destOrd="0" presId="urn:microsoft.com/office/officeart/2018/5/layout/IconCircleLabelList"/>
    <dgm:cxn modelId="{AD877F94-54A3-4809-A90D-A7E3B24D3E18}" type="presParOf" srcId="{017EA02C-25AE-4829-92CA-E506FE87B713}" destId="{026203BF-2107-4235-BDFF-95881C7DA43C}" srcOrd="9" destOrd="0" presId="urn:microsoft.com/office/officeart/2018/5/layout/IconCircleLabelList"/>
    <dgm:cxn modelId="{91061CBB-E775-4B0A-ACFF-C1A9DB7C38FF}" type="presParOf" srcId="{017EA02C-25AE-4829-92CA-E506FE87B713}" destId="{306DF245-C4AF-4AEE-ABC8-E32BB35CFF79}" srcOrd="10" destOrd="0" presId="urn:microsoft.com/office/officeart/2018/5/layout/IconCircleLabelList"/>
    <dgm:cxn modelId="{E70A17C6-476C-42C4-8EEF-09DF76C1F3FB}" type="presParOf" srcId="{306DF245-C4AF-4AEE-ABC8-E32BB35CFF79}" destId="{71830855-E409-4EAD-9661-8D4D59291FF1}" srcOrd="0" destOrd="0" presId="urn:microsoft.com/office/officeart/2018/5/layout/IconCircleLabelList"/>
    <dgm:cxn modelId="{D1FA6EA6-F52A-4824-A59E-5A757838F06F}" type="presParOf" srcId="{306DF245-C4AF-4AEE-ABC8-E32BB35CFF79}" destId="{B742D4B8-299D-42D1-BEB9-F24002853EC1}" srcOrd="1" destOrd="0" presId="urn:microsoft.com/office/officeart/2018/5/layout/IconCircleLabelList"/>
    <dgm:cxn modelId="{13422CC2-26BB-4CF6-A396-AAD8A6BC5181}" type="presParOf" srcId="{306DF245-C4AF-4AEE-ABC8-E32BB35CFF79}" destId="{0DAAB1EE-B73E-4CA2-9CC0-22C3039B3865}" srcOrd="2" destOrd="0" presId="urn:microsoft.com/office/officeart/2018/5/layout/IconCircleLabelList"/>
    <dgm:cxn modelId="{380BEF23-DBF4-4481-859C-6222B0A13765}" type="presParOf" srcId="{306DF245-C4AF-4AEE-ABC8-E32BB35CFF79}" destId="{4D889BA6-CFF1-44D4-AFE4-1051970484E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3B51D1-0936-4180-8698-9826EF0F48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87A57B-BC37-4C18-AEE8-17D95C405637}">
      <dgm:prSet/>
      <dgm:spPr/>
      <dgm:t>
        <a:bodyPr/>
        <a:lstStyle/>
        <a:p>
          <a:r>
            <a:rPr lang="en-US" dirty="0"/>
            <a:t>Apply various other classification model to this dataset and to the new domain of Data.</a:t>
          </a:r>
        </a:p>
        <a:p>
          <a:r>
            <a:rPr lang="en-US" dirty="0"/>
            <a:t>Trying to make the dataset balanced using different techniques.</a:t>
          </a:r>
        </a:p>
      </dgm:t>
    </dgm:pt>
    <dgm:pt modelId="{5CB41F11-1013-41FE-9A35-E8214E5CEB73}" type="parTrans" cxnId="{98E3381B-BD07-4913-A0A0-8EE5A6575245}">
      <dgm:prSet/>
      <dgm:spPr/>
      <dgm:t>
        <a:bodyPr/>
        <a:lstStyle/>
        <a:p>
          <a:endParaRPr lang="en-US"/>
        </a:p>
      </dgm:t>
    </dgm:pt>
    <dgm:pt modelId="{2A61F3B1-21A6-41A6-926C-8D480BD56B46}" type="sibTrans" cxnId="{98E3381B-BD07-4913-A0A0-8EE5A6575245}">
      <dgm:prSet/>
      <dgm:spPr/>
      <dgm:t>
        <a:bodyPr/>
        <a:lstStyle/>
        <a:p>
          <a:endParaRPr lang="en-US"/>
        </a:p>
      </dgm:t>
    </dgm:pt>
    <dgm:pt modelId="{D2213391-C2B1-407F-ABE7-782D2B3B96ED}">
      <dgm:prSet/>
      <dgm:spPr/>
      <dgm:t>
        <a:bodyPr/>
        <a:lstStyle/>
        <a:p>
          <a:r>
            <a:rPr lang="en-US" dirty="0"/>
            <a:t>Modify the preprocessing techniques .</a:t>
          </a:r>
        </a:p>
      </dgm:t>
    </dgm:pt>
    <dgm:pt modelId="{EBA601F8-6C5B-4A85-BA19-7CDADCA7732B}" type="parTrans" cxnId="{9BECA9ED-A102-40DF-B366-D9A8026CE479}">
      <dgm:prSet/>
      <dgm:spPr/>
      <dgm:t>
        <a:bodyPr/>
        <a:lstStyle/>
        <a:p>
          <a:endParaRPr lang="en-US"/>
        </a:p>
      </dgm:t>
    </dgm:pt>
    <dgm:pt modelId="{16E94836-BBB6-4F8D-A35C-272004ACDCE7}" type="sibTrans" cxnId="{9BECA9ED-A102-40DF-B366-D9A8026CE479}">
      <dgm:prSet/>
      <dgm:spPr/>
      <dgm:t>
        <a:bodyPr/>
        <a:lstStyle/>
        <a:p>
          <a:endParaRPr lang="en-US"/>
        </a:p>
      </dgm:t>
    </dgm:pt>
    <dgm:pt modelId="{2CBBE8DE-19EC-46B8-B2B9-5D25B757CC32}" type="pres">
      <dgm:prSet presAssocID="{BA3B51D1-0936-4180-8698-9826EF0F484F}" presName="root" presStyleCnt="0">
        <dgm:presLayoutVars>
          <dgm:dir/>
          <dgm:resizeHandles val="exact"/>
        </dgm:presLayoutVars>
      </dgm:prSet>
      <dgm:spPr/>
    </dgm:pt>
    <dgm:pt modelId="{9057582A-F7C2-45EA-8FE0-CA6FB91DAB5F}" type="pres">
      <dgm:prSet presAssocID="{3E87A57B-BC37-4C18-AEE8-17D95C405637}" presName="compNode" presStyleCnt="0"/>
      <dgm:spPr/>
    </dgm:pt>
    <dgm:pt modelId="{51D5B3FF-97E3-421F-85B9-926A1411C89C}" type="pres">
      <dgm:prSet presAssocID="{3E87A57B-BC37-4C18-AEE8-17D95C405637}" presName="bgRect" presStyleLbl="bgShp" presStyleIdx="0" presStyleCnt="2"/>
      <dgm:spPr/>
    </dgm:pt>
    <dgm:pt modelId="{42B6B32D-9878-4681-A0FC-6C7A54164041}" type="pres">
      <dgm:prSet presAssocID="{3E87A57B-BC37-4C18-AEE8-17D95C4056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4789F35-1CD2-4949-AC0E-9C04D070E3A5}" type="pres">
      <dgm:prSet presAssocID="{3E87A57B-BC37-4C18-AEE8-17D95C405637}" presName="spaceRect" presStyleCnt="0"/>
      <dgm:spPr/>
    </dgm:pt>
    <dgm:pt modelId="{AA811935-D842-4DDA-B54C-50D04C22A230}" type="pres">
      <dgm:prSet presAssocID="{3E87A57B-BC37-4C18-AEE8-17D95C405637}" presName="parTx" presStyleLbl="revTx" presStyleIdx="0" presStyleCnt="2">
        <dgm:presLayoutVars>
          <dgm:chMax val="0"/>
          <dgm:chPref val="0"/>
        </dgm:presLayoutVars>
      </dgm:prSet>
      <dgm:spPr/>
    </dgm:pt>
    <dgm:pt modelId="{A7FCC948-77A0-42F6-828A-405CA8D4C97B}" type="pres">
      <dgm:prSet presAssocID="{2A61F3B1-21A6-41A6-926C-8D480BD56B46}" presName="sibTrans" presStyleCnt="0"/>
      <dgm:spPr/>
    </dgm:pt>
    <dgm:pt modelId="{A94B5F68-64C6-4B9B-AD31-59F5D9356DFD}" type="pres">
      <dgm:prSet presAssocID="{D2213391-C2B1-407F-ABE7-782D2B3B96ED}" presName="compNode" presStyleCnt="0"/>
      <dgm:spPr/>
    </dgm:pt>
    <dgm:pt modelId="{9C57B7D4-5E00-41C9-9F8A-F24F9E294F1C}" type="pres">
      <dgm:prSet presAssocID="{D2213391-C2B1-407F-ABE7-782D2B3B96ED}" presName="bgRect" presStyleLbl="bgShp" presStyleIdx="1" presStyleCnt="2"/>
      <dgm:spPr/>
    </dgm:pt>
    <dgm:pt modelId="{121E903A-209F-48A0-83AF-E1BEB7CC42BE}" type="pres">
      <dgm:prSet presAssocID="{D2213391-C2B1-407F-ABE7-782D2B3B9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39974FE-6907-44F1-BDB6-3978CD0D0F1B}" type="pres">
      <dgm:prSet presAssocID="{D2213391-C2B1-407F-ABE7-782D2B3B96ED}" presName="spaceRect" presStyleCnt="0"/>
      <dgm:spPr/>
    </dgm:pt>
    <dgm:pt modelId="{C9112816-7283-4EB7-9433-6C69B61F79A2}" type="pres">
      <dgm:prSet presAssocID="{D2213391-C2B1-407F-ABE7-782D2B3B96ED}" presName="parTx" presStyleLbl="revTx" presStyleIdx="1" presStyleCnt="2">
        <dgm:presLayoutVars>
          <dgm:chMax val="0"/>
          <dgm:chPref val="0"/>
        </dgm:presLayoutVars>
      </dgm:prSet>
      <dgm:spPr/>
    </dgm:pt>
  </dgm:ptLst>
  <dgm:cxnLst>
    <dgm:cxn modelId="{98E3381B-BD07-4913-A0A0-8EE5A6575245}" srcId="{BA3B51D1-0936-4180-8698-9826EF0F484F}" destId="{3E87A57B-BC37-4C18-AEE8-17D95C405637}" srcOrd="0" destOrd="0" parTransId="{5CB41F11-1013-41FE-9A35-E8214E5CEB73}" sibTransId="{2A61F3B1-21A6-41A6-926C-8D480BD56B46}"/>
    <dgm:cxn modelId="{D4BBAE1C-FCA1-4540-B886-88865BA761F4}" type="presOf" srcId="{D2213391-C2B1-407F-ABE7-782D2B3B96ED}" destId="{C9112816-7283-4EB7-9433-6C69B61F79A2}" srcOrd="0" destOrd="0" presId="urn:microsoft.com/office/officeart/2018/2/layout/IconVerticalSolidList"/>
    <dgm:cxn modelId="{66701BB7-8E44-4A85-8CC8-531CD32C0853}" type="presOf" srcId="{3E87A57B-BC37-4C18-AEE8-17D95C405637}" destId="{AA811935-D842-4DDA-B54C-50D04C22A230}" srcOrd="0" destOrd="0" presId="urn:microsoft.com/office/officeart/2018/2/layout/IconVerticalSolidList"/>
    <dgm:cxn modelId="{1B3FFFEA-D85A-4C8A-9208-CF3FEAF8EB92}" type="presOf" srcId="{BA3B51D1-0936-4180-8698-9826EF0F484F}" destId="{2CBBE8DE-19EC-46B8-B2B9-5D25B757CC32}" srcOrd="0" destOrd="0" presId="urn:microsoft.com/office/officeart/2018/2/layout/IconVerticalSolidList"/>
    <dgm:cxn modelId="{9BECA9ED-A102-40DF-B366-D9A8026CE479}" srcId="{BA3B51D1-0936-4180-8698-9826EF0F484F}" destId="{D2213391-C2B1-407F-ABE7-782D2B3B96ED}" srcOrd="1" destOrd="0" parTransId="{EBA601F8-6C5B-4A85-BA19-7CDADCA7732B}" sibTransId="{16E94836-BBB6-4F8D-A35C-272004ACDCE7}"/>
    <dgm:cxn modelId="{6E418711-D37F-4640-A7E5-F919EDE2E764}" type="presParOf" srcId="{2CBBE8DE-19EC-46B8-B2B9-5D25B757CC32}" destId="{9057582A-F7C2-45EA-8FE0-CA6FB91DAB5F}" srcOrd="0" destOrd="0" presId="urn:microsoft.com/office/officeart/2018/2/layout/IconVerticalSolidList"/>
    <dgm:cxn modelId="{1BFF2132-0B3C-4AEF-997A-25CA114F9DB2}" type="presParOf" srcId="{9057582A-F7C2-45EA-8FE0-CA6FB91DAB5F}" destId="{51D5B3FF-97E3-421F-85B9-926A1411C89C}" srcOrd="0" destOrd="0" presId="urn:microsoft.com/office/officeart/2018/2/layout/IconVerticalSolidList"/>
    <dgm:cxn modelId="{FB9F5368-BE6B-4437-9490-B9DC50CBE179}" type="presParOf" srcId="{9057582A-F7C2-45EA-8FE0-CA6FB91DAB5F}" destId="{42B6B32D-9878-4681-A0FC-6C7A54164041}" srcOrd="1" destOrd="0" presId="urn:microsoft.com/office/officeart/2018/2/layout/IconVerticalSolidList"/>
    <dgm:cxn modelId="{749BC2B8-128D-4D5C-8A3A-6E614D75BCDC}" type="presParOf" srcId="{9057582A-F7C2-45EA-8FE0-CA6FB91DAB5F}" destId="{64789F35-1CD2-4949-AC0E-9C04D070E3A5}" srcOrd="2" destOrd="0" presId="urn:microsoft.com/office/officeart/2018/2/layout/IconVerticalSolidList"/>
    <dgm:cxn modelId="{3ECF5D95-8FBD-4421-8771-4165AC1A5F43}" type="presParOf" srcId="{9057582A-F7C2-45EA-8FE0-CA6FB91DAB5F}" destId="{AA811935-D842-4DDA-B54C-50D04C22A230}" srcOrd="3" destOrd="0" presId="urn:microsoft.com/office/officeart/2018/2/layout/IconVerticalSolidList"/>
    <dgm:cxn modelId="{F9CAEE4B-1716-4AFD-A7D1-FA7FC86B9901}" type="presParOf" srcId="{2CBBE8DE-19EC-46B8-B2B9-5D25B757CC32}" destId="{A7FCC948-77A0-42F6-828A-405CA8D4C97B}" srcOrd="1" destOrd="0" presId="urn:microsoft.com/office/officeart/2018/2/layout/IconVerticalSolidList"/>
    <dgm:cxn modelId="{1F50B7B0-2363-4E27-ADD4-41986D2EDB27}" type="presParOf" srcId="{2CBBE8DE-19EC-46B8-B2B9-5D25B757CC32}" destId="{A94B5F68-64C6-4B9B-AD31-59F5D9356DFD}" srcOrd="2" destOrd="0" presId="urn:microsoft.com/office/officeart/2018/2/layout/IconVerticalSolidList"/>
    <dgm:cxn modelId="{2A7C265A-4670-4B4C-BFAC-78819D9A17D5}" type="presParOf" srcId="{A94B5F68-64C6-4B9B-AD31-59F5D9356DFD}" destId="{9C57B7D4-5E00-41C9-9F8A-F24F9E294F1C}" srcOrd="0" destOrd="0" presId="urn:microsoft.com/office/officeart/2018/2/layout/IconVerticalSolidList"/>
    <dgm:cxn modelId="{FBF6C7FF-DF35-4723-AB39-AC3952A2414E}" type="presParOf" srcId="{A94B5F68-64C6-4B9B-AD31-59F5D9356DFD}" destId="{121E903A-209F-48A0-83AF-E1BEB7CC42BE}" srcOrd="1" destOrd="0" presId="urn:microsoft.com/office/officeart/2018/2/layout/IconVerticalSolidList"/>
    <dgm:cxn modelId="{CE566D44-E02F-427A-A03D-A6C4E8D89A63}" type="presParOf" srcId="{A94B5F68-64C6-4B9B-AD31-59F5D9356DFD}" destId="{139974FE-6907-44F1-BDB6-3978CD0D0F1B}" srcOrd="2" destOrd="0" presId="urn:microsoft.com/office/officeart/2018/2/layout/IconVerticalSolidList"/>
    <dgm:cxn modelId="{1A241F46-921B-4EBA-B624-842E875A401E}" type="presParOf" srcId="{A94B5F68-64C6-4B9B-AD31-59F5D9356DFD}" destId="{C9112816-7283-4EB7-9433-6C69B61F79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EDD84-CA58-4E4C-8161-92F3AC7423C1}">
      <dsp:nvSpPr>
        <dsp:cNvPr id="0" name=""/>
        <dsp:cNvSpPr/>
      </dsp:nvSpPr>
      <dsp:spPr>
        <a:xfrm>
          <a:off x="712244" y="1496"/>
          <a:ext cx="1043314" cy="104331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F7F21-D796-490F-8F03-F19098F574ED}">
      <dsp:nvSpPr>
        <dsp:cNvPr id="0" name=""/>
        <dsp:cNvSpPr/>
      </dsp:nvSpPr>
      <dsp:spPr>
        <a:xfrm>
          <a:off x="934590" y="223841"/>
          <a:ext cx="598623" cy="598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96E39-B4FF-4521-A6C6-4A9DE4BE4CA2}">
      <dsp:nvSpPr>
        <dsp:cNvPr id="0" name=""/>
        <dsp:cNvSpPr/>
      </dsp:nvSpPr>
      <dsp:spPr>
        <a:xfrm>
          <a:off x="378726"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Introduction</a:t>
          </a:r>
        </a:p>
      </dsp:txBody>
      <dsp:txXfrm>
        <a:off x="378726" y="1369777"/>
        <a:ext cx="1710351" cy="684140"/>
      </dsp:txXfrm>
    </dsp:sp>
    <dsp:sp modelId="{FA31DE8E-F825-447A-B5C8-C1C0DA238BE5}">
      <dsp:nvSpPr>
        <dsp:cNvPr id="0" name=""/>
        <dsp:cNvSpPr/>
      </dsp:nvSpPr>
      <dsp:spPr>
        <a:xfrm>
          <a:off x="2721907" y="1496"/>
          <a:ext cx="1043314" cy="104331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9786D-DB27-4E51-9DEB-1EA6BA1B99ED}">
      <dsp:nvSpPr>
        <dsp:cNvPr id="0" name=""/>
        <dsp:cNvSpPr/>
      </dsp:nvSpPr>
      <dsp:spPr>
        <a:xfrm>
          <a:off x="2944253" y="223841"/>
          <a:ext cx="598623" cy="598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11B5B6-501E-44FB-AFEB-2E3D13CD007E}">
      <dsp:nvSpPr>
        <dsp:cNvPr id="0" name=""/>
        <dsp:cNvSpPr/>
      </dsp:nvSpPr>
      <dsp:spPr>
        <a:xfrm>
          <a:off x="2388389"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Related Works</a:t>
          </a:r>
        </a:p>
      </dsp:txBody>
      <dsp:txXfrm>
        <a:off x="2388389" y="1369777"/>
        <a:ext cx="1710351" cy="684140"/>
      </dsp:txXfrm>
    </dsp:sp>
    <dsp:sp modelId="{C82BF5C8-9073-4862-81DC-3992CC48DFBC}">
      <dsp:nvSpPr>
        <dsp:cNvPr id="0" name=""/>
        <dsp:cNvSpPr/>
      </dsp:nvSpPr>
      <dsp:spPr>
        <a:xfrm>
          <a:off x="4731570" y="1496"/>
          <a:ext cx="1043314" cy="104331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140A4-19A7-4F8A-AB95-0B2435BD7FCE}">
      <dsp:nvSpPr>
        <dsp:cNvPr id="0" name=""/>
        <dsp:cNvSpPr/>
      </dsp:nvSpPr>
      <dsp:spPr>
        <a:xfrm>
          <a:off x="4953916" y="223841"/>
          <a:ext cx="598623" cy="598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65FAC3-B7F8-4B71-9B8E-7BEEE7F1F854}">
      <dsp:nvSpPr>
        <dsp:cNvPr id="0" name=""/>
        <dsp:cNvSpPr/>
      </dsp:nvSpPr>
      <dsp:spPr>
        <a:xfrm>
          <a:off x="4398052"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Dataset</a:t>
          </a:r>
        </a:p>
      </dsp:txBody>
      <dsp:txXfrm>
        <a:off x="4398052" y="1369777"/>
        <a:ext cx="1710351" cy="684140"/>
      </dsp:txXfrm>
    </dsp:sp>
    <dsp:sp modelId="{24D1510C-4AA3-4859-B87C-F3442CB56014}">
      <dsp:nvSpPr>
        <dsp:cNvPr id="0" name=""/>
        <dsp:cNvSpPr/>
      </dsp:nvSpPr>
      <dsp:spPr>
        <a:xfrm>
          <a:off x="6741233" y="1496"/>
          <a:ext cx="1043314" cy="104331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B5050-E28B-436E-A517-A993A50A8626}">
      <dsp:nvSpPr>
        <dsp:cNvPr id="0" name=""/>
        <dsp:cNvSpPr/>
      </dsp:nvSpPr>
      <dsp:spPr>
        <a:xfrm>
          <a:off x="6963579" y="223841"/>
          <a:ext cx="598623" cy="598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0E3920-7E94-403D-BDCE-9CA4A1792883}">
      <dsp:nvSpPr>
        <dsp:cNvPr id="0" name=""/>
        <dsp:cNvSpPr/>
      </dsp:nvSpPr>
      <dsp:spPr>
        <a:xfrm>
          <a:off x="6407715"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Methodology</a:t>
          </a:r>
        </a:p>
      </dsp:txBody>
      <dsp:txXfrm>
        <a:off x="6407715" y="1369777"/>
        <a:ext cx="1710351" cy="684140"/>
      </dsp:txXfrm>
    </dsp:sp>
    <dsp:sp modelId="{528BB648-697C-4B9F-B58E-73B4948EFC6B}">
      <dsp:nvSpPr>
        <dsp:cNvPr id="0" name=""/>
        <dsp:cNvSpPr/>
      </dsp:nvSpPr>
      <dsp:spPr>
        <a:xfrm>
          <a:off x="8750896" y="1496"/>
          <a:ext cx="1043314" cy="104331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17F84-9A33-45C3-8152-7F1F55EB4953}">
      <dsp:nvSpPr>
        <dsp:cNvPr id="0" name=""/>
        <dsp:cNvSpPr/>
      </dsp:nvSpPr>
      <dsp:spPr>
        <a:xfrm>
          <a:off x="8973242" y="223841"/>
          <a:ext cx="598623" cy="5986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6B6B2-F0B8-4538-9623-7A99F0FCDFFB}">
      <dsp:nvSpPr>
        <dsp:cNvPr id="0" name=""/>
        <dsp:cNvSpPr/>
      </dsp:nvSpPr>
      <dsp:spPr>
        <a:xfrm>
          <a:off x="8417378"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Experiments and Results</a:t>
          </a:r>
        </a:p>
      </dsp:txBody>
      <dsp:txXfrm>
        <a:off x="8417378" y="1369777"/>
        <a:ext cx="1710351" cy="684140"/>
      </dsp:txXfrm>
    </dsp:sp>
    <dsp:sp modelId="{71830855-E409-4EAD-9661-8D4D59291FF1}">
      <dsp:nvSpPr>
        <dsp:cNvPr id="0" name=""/>
        <dsp:cNvSpPr/>
      </dsp:nvSpPr>
      <dsp:spPr>
        <a:xfrm>
          <a:off x="4731570" y="2481505"/>
          <a:ext cx="1043314" cy="1043314"/>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2D4B8-299D-42D1-BEB9-F24002853EC1}">
      <dsp:nvSpPr>
        <dsp:cNvPr id="0" name=""/>
        <dsp:cNvSpPr/>
      </dsp:nvSpPr>
      <dsp:spPr>
        <a:xfrm>
          <a:off x="4953916" y="2703851"/>
          <a:ext cx="598623" cy="59862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889BA6-CFF1-44D4-AFE4-1051970484E7}">
      <dsp:nvSpPr>
        <dsp:cNvPr id="0" name=""/>
        <dsp:cNvSpPr/>
      </dsp:nvSpPr>
      <dsp:spPr>
        <a:xfrm>
          <a:off x="4398052" y="384978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Conclusion</a:t>
          </a:r>
        </a:p>
      </dsp:txBody>
      <dsp:txXfrm>
        <a:off x="4398052" y="3849787"/>
        <a:ext cx="1710351" cy="684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5B3FF-97E3-421F-85B9-926A1411C89C}">
      <dsp:nvSpPr>
        <dsp:cNvPr id="0" name=""/>
        <dsp:cNvSpPr/>
      </dsp:nvSpPr>
      <dsp:spPr>
        <a:xfrm>
          <a:off x="0" y="925715"/>
          <a:ext cx="6117335" cy="1709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6B32D-9878-4681-A0FC-6C7A54164041}">
      <dsp:nvSpPr>
        <dsp:cNvPr id="0" name=""/>
        <dsp:cNvSpPr/>
      </dsp:nvSpPr>
      <dsp:spPr>
        <a:xfrm>
          <a:off x="516976" y="1310243"/>
          <a:ext cx="939957" cy="939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11935-D842-4DDA-B54C-50D04C22A230}">
      <dsp:nvSpPr>
        <dsp:cNvPr id="0" name=""/>
        <dsp:cNvSpPr/>
      </dsp:nvSpPr>
      <dsp:spPr>
        <a:xfrm>
          <a:off x="1973910" y="925715"/>
          <a:ext cx="4143425" cy="170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71" tIns="180871" rIns="180871" bIns="180871" numCol="1" spcCol="1270" anchor="ctr" anchorCtr="0">
          <a:noAutofit/>
        </a:bodyPr>
        <a:lstStyle/>
        <a:p>
          <a:pPr marL="0" lvl="0" indent="0" algn="l" defTabSz="755650">
            <a:lnSpc>
              <a:spcPct val="90000"/>
            </a:lnSpc>
            <a:spcBef>
              <a:spcPct val="0"/>
            </a:spcBef>
            <a:spcAft>
              <a:spcPct val="35000"/>
            </a:spcAft>
            <a:buNone/>
          </a:pPr>
          <a:r>
            <a:rPr lang="en-US" sz="1700" kern="1200" dirty="0"/>
            <a:t>Apply various other classification model to this dataset and to the new domain of Data.</a:t>
          </a:r>
        </a:p>
        <a:p>
          <a:pPr marL="0" lvl="0" indent="0" algn="l" defTabSz="755650">
            <a:lnSpc>
              <a:spcPct val="90000"/>
            </a:lnSpc>
            <a:spcBef>
              <a:spcPct val="0"/>
            </a:spcBef>
            <a:spcAft>
              <a:spcPct val="35000"/>
            </a:spcAft>
            <a:buNone/>
          </a:pPr>
          <a:r>
            <a:rPr lang="en-US" sz="1700" kern="1200" dirty="0"/>
            <a:t>Trying to make the dataset balanced using different techniques.</a:t>
          </a:r>
        </a:p>
      </dsp:txBody>
      <dsp:txXfrm>
        <a:off x="1973910" y="925715"/>
        <a:ext cx="4143425" cy="1709013"/>
      </dsp:txXfrm>
    </dsp:sp>
    <dsp:sp modelId="{9C57B7D4-5E00-41C9-9F8A-F24F9E294F1C}">
      <dsp:nvSpPr>
        <dsp:cNvPr id="0" name=""/>
        <dsp:cNvSpPr/>
      </dsp:nvSpPr>
      <dsp:spPr>
        <a:xfrm>
          <a:off x="0" y="3061982"/>
          <a:ext cx="6117335" cy="17090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E903A-209F-48A0-83AF-E1BEB7CC42BE}">
      <dsp:nvSpPr>
        <dsp:cNvPr id="0" name=""/>
        <dsp:cNvSpPr/>
      </dsp:nvSpPr>
      <dsp:spPr>
        <a:xfrm>
          <a:off x="516976" y="3446510"/>
          <a:ext cx="939957" cy="939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12816-7283-4EB7-9433-6C69B61F79A2}">
      <dsp:nvSpPr>
        <dsp:cNvPr id="0" name=""/>
        <dsp:cNvSpPr/>
      </dsp:nvSpPr>
      <dsp:spPr>
        <a:xfrm>
          <a:off x="1973910" y="3061982"/>
          <a:ext cx="4143425" cy="170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71" tIns="180871" rIns="180871" bIns="180871" numCol="1" spcCol="1270" anchor="ctr" anchorCtr="0">
          <a:noAutofit/>
        </a:bodyPr>
        <a:lstStyle/>
        <a:p>
          <a:pPr marL="0" lvl="0" indent="0" algn="l" defTabSz="755650">
            <a:lnSpc>
              <a:spcPct val="90000"/>
            </a:lnSpc>
            <a:spcBef>
              <a:spcPct val="0"/>
            </a:spcBef>
            <a:spcAft>
              <a:spcPct val="35000"/>
            </a:spcAft>
            <a:buNone/>
          </a:pPr>
          <a:r>
            <a:rPr lang="en-US" sz="1700" kern="1200" dirty="0"/>
            <a:t>Modify the preprocessing techniques .</a:t>
          </a:r>
        </a:p>
      </dsp:txBody>
      <dsp:txXfrm>
        <a:off x="1973910" y="3061982"/>
        <a:ext cx="4143425" cy="17090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3CD73-B81A-7E4E-942D-2FA64FF31C28}" type="datetimeFigureOut">
              <a:rPr lang="en-US" smtClean="0"/>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8B333-8502-9F4A-AC1C-60BFF7FCE6AE}" type="slidenum">
              <a:rPr lang="en-US" smtClean="0"/>
              <a:t>‹#›</a:t>
            </a:fld>
            <a:endParaRPr lang="en-US"/>
          </a:p>
        </p:txBody>
      </p:sp>
    </p:spTree>
    <p:extLst>
      <p:ext uri="{BB962C8B-B14F-4D97-AF65-F5344CB8AC3E}">
        <p14:creationId xmlns:p14="http://schemas.microsoft.com/office/powerpoint/2010/main" val="43396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14</a:t>
            </a:fld>
            <a:endParaRPr lang="en-US"/>
          </a:p>
        </p:txBody>
      </p:sp>
    </p:spTree>
    <p:extLst>
      <p:ext uri="{BB962C8B-B14F-4D97-AF65-F5344CB8AC3E}">
        <p14:creationId xmlns:p14="http://schemas.microsoft.com/office/powerpoint/2010/main" val="20962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26</a:t>
            </a:fld>
            <a:endParaRPr lang="en-US"/>
          </a:p>
        </p:txBody>
      </p:sp>
    </p:spTree>
    <p:extLst>
      <p:ext uri="{BB962C8B-B14F-4D97-AF65-F5344CB8AC3E}">
        <p14:creationId xmlns:p14="http://schemas.microsoft.com/office/powerpoint/2010/main" val="398564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8B333-8502-9F4A-AC1C-60BFF7FCE6AE}" type="slidenum">
              <a:rPr lang="en-US" smtClean="0"/>
              <a:t>32</a:t>
            </a:fld>
            <a:endParaRPr lang="en-US"/>
          </a:p>
        </p:txBody>
      </p:sp>
    </p:spTree>
    <p:extLst>
      <p:ext uri="{BB962C8B-B14F-4D97-AF65-F5344CB8AC3E}">
        <p14:creationId xmlns:p14="http://schemas.microsoft.com/office/powerpoint/2010/main" val="57330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C982-4513-2B49-9F6B-C16019640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6507C-C333-0B4D-B274-F2D36D0BA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7DF2E3-02A6-4845-A948-69CA79ACEBCA}"/>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5" name="Footer Placeholder 4">
            <a:extLst>
              <a:ext uri="{FF2B5EF4-FFF2-40B4-BE49-F238E27FC236}">
                <a16:creationId xmlns:a16="http://schemas.microsoft.com/office/drawing/2014/main" id="{EE454549-E99B-B54E-BCC8-37BFE3B54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B2A8E-6DDF-DB4C-86E4-E200EBE43E4A}"/>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23142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ABB4-B018-B94F-8E86-315503899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49110-7795-324F-940D-4655AE41D8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FD9D1-2565-E240-8A49-A66F7BF2CB8C}"/>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5" name="Footer Placeholder 4">
            <a:extLst>
              <a:ext uri="{FF2B5EF4-FFF2-40B4-BE49-F238E27FC236}">
                <a16:creationId xmlns:a16="http://schemas.microsoft.com/office/drawing/2014/main" id="{E069717A-CC4E-304D-9EED-F69B899F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BFFCC-07FB-7B44-9627-5D25212DA633}"/>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86418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9D034-D528-764B-B0D2-0463A2C7E4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FCE9BF-F9BA-E249-9EA3-5A7995C81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04BEC-7908-B840-ABD5-59C825CE7334}"/>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5" name="Footer Placeholder 4">
            <a:extLst>
              <a:ext uri="{FF2B5EF4-FFF2-40B4-BE49-F238E27FC236}">
                <a16:creationId xmlns:a16="http://schemas.microsoft.com/office/drawing/2014/main" id="{7CF4313F-F01A-0B45-889A-E2FBB6FBA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928F3-7350-9140-9DE3-D65F32E0BB3C}"/>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205048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5793-58D9-A045-BCDF-C1EE881E4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B1409-2B82-B34A-98C6-1796F9920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93D69-3260-1346-BD0E-73DED4A5A032}"/>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5" name="Footer Placeholder 4">
            <a:extLst>
              <a:ext uri="{FF2B5EF4-FFF2-40B4-BE49-F238E27FC236}">
                <a16:creationId xmlns:a16="http://schemas.microsoft.com/office/drawing/2014/main" id="{67F85A2A-4979-9B4E-BC17-D99775B11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D0DFF-A95D-F844-A2F9-193E9F67A6CF}"/>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178692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F760-2062-264B-A957-7B83CFB7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11329-24B9-BE4B-BA14-F8F3E8086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16190-87E7-C04F-93B2-A521D1C44567}"/>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5" name="Footer Placeholder 4">
            <a:extLst>
              <a:ext uri="{FF2B5EF4-FFF2-40B4-BE49-F238E27FC236}">
                <a16:creationId xmlns:a16="http://schemas.microsoft.com/office/drawing/2014/main" id="{E3C457A1-51C3-C149-9CC1-C8322A7AE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8E91E-D138-E745-A2EF-053DF7150949}"/>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31835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B0BD-7553-DB4F-8F76-34964D19F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65202-6EF8-D545-ADDB-62E664388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CDB6F-C127-444E-A30A-18E9C1783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542FCB-0822-784F-9C38-9DD2751156C6}"/>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6" name="Footer Placeholder 5">
            <a:extLst>
              <a:ext uri="{FF2B5EF4-FFF2-40B4-BE49-F238E27FC236}">
                <a16:creationId xmlns:a16="http://schemas.microsoft.com/office/drawing/2014/main" id="{B204B906-39D2-AB44-B557-2725F27E8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CB2E8-F2B4-F741-8369-4763B42776F8}"/>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245766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4EE3-992C-1549-92C7-870CEE7E4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8A481-7200-8E40-92A9-CE861839A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D233D-E3F7-E64F-A2F3-CB5D0B101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BFF4F-6BEF-8D43-853C-B687603D2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615BB-ACE7-FE45-AF75-6DCBADF7C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14F37-4F18-1644-9315-D17B6CD765C2}"/>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8" name="Footer Placeholder 7">
            <a:extLst>
              <a:ext uri="{FF2B5EF4-FFF2-40B4-BE49-F238E27FC236}">
                <a16:creationId xmlns:a16="http://schemas.microsoft.com/office/drawing/2014/main" id="{845B6705-1EE3-E346-919F-09AFD6580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FC9CA-F967-874A-8773-01A013E7954E}"/>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234674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28E-8103-5549-AF0C-F75BA9D83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03D2C-9D02-A746-B0A9-E350F21621D0}"/>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4" name="Footer Placeholder 3">
            <a:extLst>
              <a:ext uri="{FF2B5EF4-FFF2-40B4-BE49-F238E27FC236}">
                <a16:creationId xmlns:a16="http://schemas.microsoft.com/office/drawing/2014/main" id="{18E724FE-8CB2-BD44-920B-2BF6A72103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E7C7D5-B373-0341-84DE-6D9156D3FEFF}"/>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66511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45AB1-D4AB-CF49-BA05-94B95071F387}"/>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3" name="Footer Placeholder 2">
            <a:extLst>
              <a:ext uri="{FF2B5EF4-FFF2-40B4-BE49-F238E27FC236}">
                <a16:creationId xmlns:a16="http://schemas.microsoft.com/office/drawing/2014/main" id="{3ACF569A-269C-0D40-8649-45BAF85176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67EEC4-C729-674C-8367-060C33E005B2}"/>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165639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B29-11BD-E64A-BFD0-2F2A6B108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39E6A1-CB64-2F40-8E9A-EF35E1472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6AA30-4087-CF48-9391-9319D2DE1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A85D2-1D5B-7149-8510-5C20107DE078}"/>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6" name="Footer Placeholder 5">
            <a:extLst>
              <a:ext uri="{FF2B5EF4-FFF2-40B4-BE49-F238E27FC236}">
                <a16:creationId xmlns:a16="http://schemas.microsoft.com/office/drawing/2014/main" id="{E87D5D97-DF61-0A49-94C3-80A70BA5A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C8E5D-EB2D-844B-9B1C-341C908B8901}"/>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411368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ED38-49C4-4140-9497-81E36065A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E3AE4A-050D-7241-BE95-AE0A0FDD6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38D28C-7A0A-5942-A4E2-0050392B7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618FF-C2EC-E342-8D13-62D942E9B611}"/>
              </a:ext>
            </a:extLst>
          </p:cNvPr>
          <p:cNvSpPr>
            <a:spLocks noGrp="1"/>
          </p:cNvSpPr>
          <p:nvPr>
            <p:ph type="dt" sz="half" idx="10"/>
          </p:nvPr>
        </p:nvSpPr>
        <p:spPr/>
        <p:txBody>
          <a:bodyPr/>
          <a:lstStyle/>
          <a:p>
            <a:fld id="{1F0B4BD0-6332-684A-9B98-E8E932B43C46}" type="datetimeFigureOut">
              <a:rPr lang="en-US" smtClean="0"/>
              <a:t>4/10/2021</a:t>
            </a:fld>
            <a:endParaRPr lang="en-US"/>
          </a:p>
        </p:txBody>
      </p:sp>
      <p:sp>
        <p:nvSpPr>
          <p:cNvPr id="6" name="Footer Placeholder 5">
            <a:extLst>
              <a:ext uri="{FF2B5EF4-FFF2-40B4-BE49-F238E27FC236}">
                <a16:creationId xmlns:a16="http://schemas.microsoft.com/office/drawing/2014/main" id="{9704B8A7-FE61-814F-9441-F67765D85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1A746-13FC-FC40-BBB8-9C0147697C06}"/>
              </a:ext>
            </a:extLst>
          </p:cNvPr>
          <p:cNvSpPr>
            <a:spLocks noGrp="1"/>
          </p:cNvSpPr>
          <p:nvPr>
            <p:ph type="sldNum" sz="quarter" idx="12"/>
          </p:nvPr>
        </p:nvSpPr>
        <p:spPr/>
        <p:txBody>
          <a:bodyPr/>
          <a:lstStyle/>
          <a:p>
            <a:fld id="{45487B35-0634-9E4A-89CB-C66B8256AF0D}" type="slidenum">
              <a:rPr lang="en-US" smtClean="0"/>
              <a:t>‹#›</a:t>
            </a:fld>
            <a:endParaRPr lang="en-US"/>
          </a:p>
        </p:txBody>
      </p:sp>
    </p:spTree>
    <p:extLst>
      <p:ext uri="{BB962C8B-B14F-4D97-AF65-F5344CB8AC3E}">
        <p14:creationId xmlns:p14="http://schemas.microsoft.com/office/powerpoint/2010/main" val="358822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C0F1A-D4BE-8C42-B430-FAD142C7E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51BC3-58D7-9B42-ACD5-C2186DCD6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3ACC5-C8BE-6C45-83EE-FC34EF1A0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4BD0-6332-684A-9B98-E8E932B43C46}" type="datetimeFigureOut">
              <a:rPr lang="en-US" smtClean="0"/>
              <a:t>4/10/2021</a:t>
            </a:fld>
            <a:endParaRPr lang="en-US"/>
          </a:p>
        </p:txBody>
      </p:sp>
      <p:sp>
        <p:nvSpPr>
          <p:cNvPr id="5" name="Footer Placeholder 4">
            <a:extLst>
              <a:ext uri="{FF2B5EF4-FFF2-40B4-BE49-F238E27FC236}">
                <a16:creationId xmlns:a16="http://schemas.microsoft.com/office/drawing/2014/main" id="{707E5B15-5A22-8049-BD95-2017B5DAF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2417B-5612-E847-9864-4837F4D5B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87B35-0634-9E4A-89CB-C66B8256AF0D}" type="slidenum">
              <a:rPr lang="en-US" smtClean="0"/>
              <a:t>‹#›</a:t>
            </a:fld>
            <a:endParaRPr lang="en-US"/>
          </a:p>
        </p:txBody>
      </p:sp>
    </p:spTree>
    <p:extLst>
      <p:ext uri="{BB962C8B-B14F-4D97-AF65-F5344CB8AC3E}">
        <p14:creationId xmlns:p14="http://schemas.microsoft.com/office/powerpoint/2010/main" val="145438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kaggle.com/datasnaek/mbti-typ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D6FB23-141B-0B40-BE5D-14E07E5A9326}"/>
              </a:ext>
            </a:extLst>
          </p:cNvPr>
          <p:cNvSpPr>
            <a:spLocks noGrp="1"/>
          </p:cNvSpPr>
          <p:nvPr>
            <p:ph type="ctrTitle"/>
          </p:nvPr>
        </p:nvSpPr>
        <p:spPr>
          <a:xfrm>
            <a:off x="718686" y="5091762"/>
            <a:ext cx="7484787" cy="1264588"/>
          </a:xfrm>
        </p:spPr>
        <p:txBody>
          <a:bodyPr anchor="ctr">
            <a:normAutofit/>
          </a:bodyPr>
          <a:lstStyle/>
          <a:p>
            <a:pPr algn="r"/>
            <a:r>
              <a:rPr lang="en-US" sz="4100" b="1">
                <a:solidFill>
                  <a:srgbClr val="FFFFFF"/>
                </a:solidFill>
              </a:rPr>
              <a:t>Myers-Briggs Personality</a:t>
            </a:r>
            <a:br>
              <a:rPr lang="en-US" sz="4100" b="1">
                <a:solidFill>
                  <a:srgbClr val="FFFFFF"/>
                </a:solidFill>
              </a:rPr>
            </a:br>
            <a:r>
              <a:rPr lang="en-US" sz="4100" b="1">
                <a:solidFill>
                  <a:srgbClr val="FFFFFF"/>
                </a:solidFill>
              </a:rPr>
              <a:t>Prediction </a:t>
            </a:r>
            <a:endParaRPr lang="en-US" sz="4100">
              <a:solidFill>
                <a:srgbClr val="FFFFFF"/>
              </a:solidFill>
            </a:endParaRPr>
          </a:p>
        </p:txBody>
      </p:sp>
      <p:sp>
        <p:nvSpPr>
          <p:cNvPr id="3" name="Subtitle 2">
            <a:extLst>
              <a:ext uri="{FF2B5EF4-FFF2-40B4-BE49-F238E27FC236}">
                <a16:creationId xmlns:a16="http://schemas.microsoft.com/office/drawing/2014/main" id="{B2842E38-A8DB-A04C-BEE9-C56BE6F318D6}"/>
              </a:ext>
            </a:extLst>
          </p:cNvPr>
          <p:cNvSpPr>
            <a:spLocks noGrp="1"/>
          </p:cNvSpPr>
          <p:nvPr>
            <p:ph type="subTitle" idx="1"/>
          </p:nvPr>
        </p:nvSpPr>
        <p:spPr>
          <a:xfrm>
            <a:off x="8602119" y="5091763"/>
            <a:ext cx="2871195" cy="1264587"/>
          </a:xfrm>
        </p:spPr>
        <p:txBody>
          <a:bodyPr anchor="ctr">
            <a:normAutofit/>
          </a:bodyPr>
          <a:lstStyle/>
          <a:p>
            <a:pPr algn="l"/>
            <a:r>
              <a:rPr lang="en-US" sz="2000">
                <a:solidFill>
                  <a:srgbClr val="FFC000"/>
                </a:solidFill>
              </a:rPr>
              <a:t>Sujata Gorai (HC6837</a:t>
            </a:r>
            <a:r>
              <a:rPr lang="en-US" sz="2000">
                <a:solidFill>
                  <a:srgbClr val="FFC000"/>
                </a:solidFill>
                <a:effectLst/>
              </a:rPr>
              <a:t> </a:t>
            </a:r>
            <a:r>
              <a:rPr lang="en-US" sz="2000">
                <a:solidFill>
                  <a:srgbClr val="FFC000"/>
                </a:solidFill>
              </a:rPr>
              <a:t>)</a:t>
            </a:r>
          </a:p>
          <a:p>
            <a:pPr algn="l"/>
            <a:r>
              <a:rPr lang="en-US" sz="2000">
                <a:solidFill>
                  <a:srgbClr val="FFC000"/>
                </a:solidFill>
              </a:rPr>
              <a:t>Nalisha Rathod (GS9440)</a:t>
            </a:r>
          </a:p>
          <a:p>
            <a:pPr algn="l"/>
            <a:endParaRPr lang="en-US" sz="2000">
              <a:solidFill>
                <a:srgbClr val="FFC000"/>
              </a:solidFill>
            </a:endParaRPr>
          </a:p>
        </p:txBody>
      </p:sp>
      <p:pic>
        <p:nvPicPr>
          <p:cNvPr id="5" name="Picture 4" descr="Icon&#10;&#10;Description automatically generated">
            <a:extLst>
              <a:ext uri="{FF2B5EF4-FFF2-40B4-BE49-F238E27FC236}">
                <a16:creationId xmlns:a16="http://schemas.microsoft.com/office/drawing/2014/main" id="{7119CB11-E23E-4F40-9E7C-C6400249C1FF}"/>
              </a:ext>
            </a:extLst>
          </p:cNvPr>
          <p:cNvPicPr>
            <a:picLocks noChangeAspect="1"/>
          </p:cNvPicPr>
          <p:nvPr/>
        </p:nvPicPr>
        <p:blipFill rotWithShape="1">
          <a:blip r:embed="rId2"/>
          <a:srcRect t="2438" r="-1" b="8225"/>
          <a:stretch/>
        </p:blipFill>
        <p:spPr>
          <a:xfrm>
            <a:off x="320040" y="320040"/>
            <a:ext cx="11548872" cy="4462272"/>
          </a:xfrm>
          <a:prstGeom prst="rect">
            <a:avLst/>
          </a:prstGeom>
        </p:spPr>
      </p:pic>
      <p:cxnSp>
        <p:nvCxnSpPr>
          <p:cNvPr id="38" name="Straight Connector 3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47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4C821C-58C5-4D27-9033-494C900CB0C1}"/>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kern="1200">
                <a:solidFill>
                  <a:schemeClr val="tx1"/>
                </a:solidFill>
                <a:latin typeface="+mj-lt"/>
                <a:ea typeface="+mj-ea"/>
                <a:cs typeface="+mj-cs"/>
              </a:rPr>
              <a:t>Machine Learning Models</a:t>
            </a:r>
          </a:p>
        </p:txBody>
      </p:sp>
      <p:sp>
        <p:nvSpPr>
          <p:cNvPr id="20" name="Rectangle 1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B372FA-A42C-41DA-83C1-8CE73CAE92C0}"/>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Support Vector Machine</a:t>
            </a:r>
          </a:p>
          <a:p>
            <a:pPr marL="285750" indent="-228600">
              <a:lnSpc>
                <a:spcPct val="90000"/>
              </a:lnSpc>
              <a:spcAft>
                <a:spcPts val="600"/>
              </a:spcAft>
              <a:buFont typeface="Arial" panose="020B0604020202020204" pitchFamily="34" charset="0"/>
              <a:buChar char="•"/>
            </a:pPr>
            <a:r>
              <a:rPr lang="en-US" sz="2400" dirty="0"/>
              <a:t>Logistic Regression</a:t>
            </a:r>
          </a:p>
          <a:p>
            <a:pPr marL="285750" indent="-228600">
              <a:lnSpc>
                <a:spcPct val="90000"/>
              </a:lnSpc>
              <a:spcAft>
                <a:spcPts val="600"/>
              </a:spcAft>
              <a:buFont typeface="Arial" panose="020B0604020202020204" pitchFamily="34" charset="0"/>
              <a:buChar char="•"/>
            </a:pPr>
            <a:r>
              <a:rPr lang="en-US" sz="2400" dirty="0" err="1"/>
              <a:t>XGBoost</a:t>
            </a:r>
            <a:endParaRPr lang="en-US" sz="2400" dirty="0"/>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ad with Gears">
            <a:extLst>
              <a:ext uri="{FF2B5EF4-FFF2-40B4-BE49-F238E27FC236}">
                <a16:creationId xmlns:a16="http://schemas.microsoft.com/office/drawing/2014/main" id="{52B4F55D-C0BF-42B7-9C38-9D3F44695F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359266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EC7491-5A2F-42A3-8C94-0E77D71AC745}"/>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Support Vector Machine</a:t>
            </a:r>
          </a:p>
        </p:txBody>
      </p:sp>
      <p:grpSp>
        <p:nvGrpSpPr>
          <p:cNvPr id="30" name="Group 2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EF007E0-535D-450B-80A9-81D5AA0F6464}"/>
              </a:ext>
            </a:extLst>
          </p:cNvPr>
          <p:cNvSpPr txBox="1"/>
          <p:nvPr/>
        </p:nvSpPr>
        <p:spPr>
          <a:xfrm>
            <a:off x="590719" y="2330505"/>
            <a:ext cx="4559425" cy="3979585"/>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1700" b="0" i="0" u="none" strike="noStrike" baseline="0" dirty="0"/>
              <a:t>A support vector machine (SVM) is a supervised machine learning model that uses classification algorithms for two-group classification problems.</a:t>
            </a:r>
          </a:p>
          <a:p>
            <a:pPr indent="-228600">
              <a:lnSpc>
                <a:spcPct val="90000"/>
              </a:lnSpc>
              <a:spcAft>
                <a:spcPts val="600"/>
              </a:spcAft>
              <a:buFont typeface="Arial" panose="020B0604020202020204" pitchFamily="34" charset="0"/>
              <a:buChar char="•"/>
            </a:pPr>
            <a:endParaRPr lang="en-US" sz="1700" b="0" i="0" u="none" strike="noStrike" baseline="0" dirty="0"/>
          </a:p>
          <a:p>
            <a:pPr>
              <a:lnSpc>
                <a:spcPct val="90000"/>
              </a:lnSpc>
              <a:spcAft>
                <a:spcPts val="600"/>
              </a:spcAft>
            </a:pPr>
            <a:r>
              <a:rPr lang="en-US" sz="1700" b="0" i="0" u="none" strike="noStrike" baseline="0" dirty="0"/>
              <a:t>Implementation:</a:t>
            </a:r>
          </a:p>
          <a:p>
            <a:pPr marL="742950" lvl="1" indent="-285750">
              <a:lnSpc>
                <a:spcPct val="90000"/>
              </a:lnSpc>
              <a:spcAft>
                <a:spcPts val="600"/>
              </a:spcAft>
              <a:buFont typeface="Arial" panose="020B0604020202020204" pitchFamily="34" charset="0"/>
              <a:buChar char="•"/>
            </a:pPr>
            <a:r>
              <a:rPr lang="en-US" sz="1700" b="0" i="0" u="none" strike="noStrike" baseline="0" dirty="0"/>
              <a:t> </a:t>
            </a:r>
            <a:r>
              <a:rPr lang="en-US" sz="1700" dirty="0"/>
              <a:t>N</a:t>
            </a:r>
            <a:r>
              <a:rPr lang="en-US" sz="1700" b="0" i="0" u="none" strike="noStrike" baseline="0" dirty="0"/>
              <a:t>ormalized word embeddings for each sentence in the vectorized training dataset was fed as input into the </a:t>
            </a:r>
            <a:r>
              <a:rPr lang="en-US" sz="1700" b="0" i="0" u="none" strike="noStrike" baseline="0" dirty="0" err="1"/>
              <a:t>SGDClassifier</a:t>
            </a:r>
            <a:r>
              <a:rPr lang="en-US" sz="1700" b="0" i="0" u="none" strike="noStrike" baseline="0" dirty="0"/>
              <a:t> model</a:t>
            </a:r>
          </a:p>
          <a:p>
            <a:pPr marL="742950" lvl="1" indent="-228600">
              <a:lnSpc>
                <a:spcPct val="90000"/>
              </a:lnSpc>
              <a:spcAft>
                <a:spcPts val="600"/>
              </a:spcAft>
              <a:buFont typeface="Arial" panose="020B0604020202020204" pitchFamily="34" charset="0"/>
              <a:buChar char="•"/>
            </a:pPr>
            <a:r>
              <a:rPr lang="en-US" sz="1700" b="0" i="0" u="none" strike="noStrike" baseline="0" dirty="0"/>
              <a:t>Optimizer - Stochastic Gradient Descent</a:t>
            </a:r>
          </a:p>
          <a:p>
            <a:pPr marL="742950" lvl="1" indent="-228600">
              <a:lnSpc>
                <a:spcPct val="90000"/>
              </a:lnSpc>
              <a:spcAft>
                <a:spcPts val="600"/>
              </a:spcAft>
              <a:buFont typeface="Arial" panose="020B0604020202020204" pitchFamily="34" charset="0"/>
              <a:buChar char="•"/>
            </a:pPr>
            <a:r>
              <a:rPr lang="en-US" sz="1700" dirty="0"/>
              <a:t>C</a:t>
            </a:r>
            <a:r>
              <a:rPr lang="en-US" sz="1700" b="0" i="0" u="none" strike="noStrike" baseline="0" dirty="0"/>
              <a:t>lass weight - balanced</a:t>
            </a:r>
          </a:p>
          <a:p>
            <a:pPr marL="742950" lvl="1" indent="-228600">
              <a:lnSpc>
                <a:spcPct val="90000"/>
              </a:lnSpc>
              <a:spcAft>
                <a:spcPts val="600"/>
              </a:spcAft>
              <a:buFont typeface="Arial" panose="020B0604020202020204" pitchFamily="34" charset="0"/>
              <a:buChar char="•"/>
            </a:pPr>
            <a:r>
              <a:rPr lang="en-US" sz="1700" dirty="0"/>
              <a:t>Loss - </a:t>
            </a:r>
            <a:r>
              <a:rPr lang="en-US" sz="1700" b="0" i="0" u="none" strike="noStrike" baseline="0" dirty="0"/>
              <a:t>hinge</a:t>
            </a:r>
          </a:p>
          <a:p>
            <a:pPr indent="-228600">
              <a:lnSpc>
                <a:spcPct val="90000"/>
              </a:lnSpc>
              <a:spcAft>
                <a:spcPts val="600"/>
              </a:spcAft>
              <a:buFont typeface="Arial" panose="020B0604020202020204" pitchFamily="34" charset="0"/>
              <a:buChar char="•"/>
            </a:pPr>
            <a:r>
              <a:rPr lang="en-US" sz="1700" b="0" i="0" u="none" strike="noStrike" baseline="0" dirty="0"/>
              <a:t> 5-fold cross-validation technique was used to determine the training accuracy score.</a:t>
            </a:r>
          </a:p>
        </p:txBody>
      </p:sp>
      <p:sp>
        <p:nvSpPr>
          <p:cNvPr id="36" name="Rectangle 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37BE4A7-4160-490E-953A-4E13CE007540}"/>
              </a:ext>
            </a:extLst>
          </p:cNvPr>
          <p:cNvPicPr>
            <a:picLocks noChangeAspect="1"/>
          </p:cNvPicPr>
          <p:nvPr/>
        </p:nvPicPr>
        <p:blipFill rotWithShape="1">
          <a:blip r:embed="rId2"/>
          <a:srcRect t="1267"/>
          <a:stretch/>
        </p:blipFill>
        <p:spPr>
          <a:xfrm>
            <a:off x="5977788" y="799352"/>
            <a:ext cx="5425410" cy="5259296"/>
          </a:xfrm>
          <a:prstGeom prst="rect">
            <a:avLst/>
          </a:prstGeom>
        </p:spPr>
      </p:pic>
    </p:spTree>
    <p:extLst>
      <p:ext uri="{BB962C8B-B14F-4D97-AF65-F5344CB8AC3E}">
        <p14:creationId xmlns:p14="http://schemas.microsoft.com/office/powerpoint/2010/main" val="394564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1E2A48E-6F5C-4004-A2B8-CB46D58A94D5}"/>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a:solidFill>
                  <a:schemeClr val="tx1"/>
                </a:solidFill>
                <a:latin typeface="+mj-lt"/>
                <a:ea typeface="+mj-ea"/>
                <a:cs typeface="+mj-cs"/>
              </a:rPr>
              <a:t>Logistic Regression</a:t>
            </a: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1CF8C-87E1-4D26-BCFA-2DBF8A07D253}"/>
              </a:ext>
            </a:extLst>
          </p:cNvPr>
          <p:cNvSpPr txBox="1"/>
          <p:nvPr/>
        </p:nvSpPr>
        <p:spPr>
          <a:xfrm>
            <a:off x="5656218" y="801278"/>
            <a:ext cx="5542387" cy="5250729"/>
          </a:xfrm>
          <a:prstGeom prst="rect">
            <a:avLst/>
          </a:prstGeom>
        </p:spPr>
        <p:txBody>
          <a:bodyPr vert="horz" lIns="91440" tIns="45720" rIns="91440" bIns="45720" rtlCol="0" anchor="t">
            <a:normAutofit/>
          </a:bodyPr>
          <a:lstStyle/>
          <a:p>
            <a:pPr>
              <a:lnSpc>
                <a:spcPct val="90000"/>
              </a:lnSpc>
              <a:spcAft>
                <a:spcPts val="600"/>
              </a:spcAft>
            </a:pPr>
            <a:r>
              <a:rPr lang="en-US" sz="2000" dirty="0"/>
              <a:t>L</a:t>
            </a:r>
            <a:r>
              <a:rPr lang="en-US" sz="2000" b="0" i="0" dirty="0">
                <a:effectLst/>
              </a:rPr>
              <a:t>ogistic regression is a classification algorithm used to solve binary classification problems. The  classifier uses the weighted combination of the input features and passes them through a sigmoid function. Sigmoid function transforms any real number input, to a number between 0 and 1.</a:t>
            </a:r>
          </a:p>
          <a:p>
            <a:pPr algn="l"/>
            <a:r>
              <a:rPr lang="en-US" sz="2000" dirty="0"/>
              <a:t>Implementation:</a:t>
            </a:r>
          </a:p>
          <a:p>
            <a:pPr marL="342900" indent="-342900" algn="l">
              <a:buFont typeface="Arial" panose="020B0604020202020204" pitchFamily="34" charset="0"/>
              <a:buChar char="•"/>
            </a:pPr>
            <a:r>
              <a:rPr lang="en-US" sz="2000" dirty="0"/>
              <a:t>The normalized word embeddings for each sentence in the vectorized training dataset was fed as input into the </a:t>
            </a:r>
            <a:r>
              <a:rPr lang="en-US" sz="2000" dirty="0" err="1"/>
              <a:t>LogisticRegression</a:t>
            </a:r>
            <a:r>
              <a:rPr lang="en-US" sz="2000" dirty="0"/>
              <a:t> classification model </a:t>
            </a:r>
          </a:p>
          <a:p>
            <a:pPr marL="342900" indent="-342900" algn="l">
              <a:buFont typeface="Arial" panose="020B0604020202020204" pitchFamily="34" charset="0"/>
              <a:buChar char="•"/>
            </a:pPr>
            <a:r>
              <a:rPr lang="en-US" sz="2000" dirty="0"/>
              <a:t>Optimizer - Stochastic Average Gradient descent(sag)</a:t>
            </a:r>
          </a:p>
          <a:p>
            <a:pPr marL="342900" indent="-342900" algn="l">
              <a:buFont typeface="Arial" panose="020B0604020202020204" pitchFamily="34" charset="0"/>
              <a:buChar char="•"/>
            </a:pPr>
            <a:r>
              <a:rPr lang="en-US" sz="2000" dirty="0"/>
              <a:t>Class weight as ‘balanced’.</a:t>
            </a:r>
          </a:p>
          <a:p>
            <a:pPr marL="342900" indent="-342900" algn="l">
              <a:buFont typeface="Arial" panose="020B0604020202020204" pitchFamily="34" charset="0"/>
              <a:buChar char="•"/>
            </a:pPr>
            <a:r>
              <a:rPr lang="en-US" sz="2000" dirty="0"/>
              <a:t>5-fold cross-validation technique was used to determine the training accuracy score.</a:t>
            </a:r>
          </a:p>
        </p:txBody>
      </p:sp>
    </p:spTree>
    <p:extLst>
      <p:ext uri="{BB962C8B-B14F-4D97-AF65-F5344CB8AC3E}">
        <p14:creationId xmlns:p14="http://schemas.microsoft.com/office/powerpoint/2010/main" val="340543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2AE509-84BC-4D6C-B3F9-BD31F858BFEB}"/>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chemeClr val="tx1"/>
                </a:solidFill>
                <a:latin typeface="+mj-lt"/>
                <a:ea typeface="+mj-ea"/>
                <a:cs typeface="+mj-cs"/>
              </a:rPr>
              <a:t>XGBoost - eXtreme Gradient Boosting</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FD0208-CAA9-4133-92DF-407A1E7C16E6}"/>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b="0" i="0" u="none" strike="noStrike" baseline="0"/>
              <a:t>XGBoost (XGB) stands for eXtreme Gradient Boosting and is an implementation of gradient boosting machines that pushes the limits of computing power for boosted trees algorithms as it was built and developed for the sole purpose of model performance and </a:t>
            </a:r>
          </a:p>
          <a:p>
            <a:pPr indent="-228600">
              <a:lnSpc>
                <a:spcPct val="90000"/>
              </a:lnSpc>
              <a:spcAft>
                <a:spcPts val="600"/>
              </a:spcAft>
              <a:buFont typeface="Arial" panose="020B0604020202020204" pitchFamily="34" charset="0"/>
              <a:buChar char="•"/>
            </a:pPr>
            <a:r>
              <a:rPr lang="en-US" sz="1200" b="0" i="0" u="none" strike="noStrike" baseline="0"/>
              <a:t>computational speed.</a:t>
            </a:r>
          </a:p>
          <a:p>
            <a:pPr indent="-228600">
              <a:lnSpc>
                <a:spcPct val="90000"/>
              </a:lnSpc>
              <a:spcAft>
                <a:spcPts val="600"/>
              </a:spcAft>
              <a:buFont typeface="Arial" panose="020B0604020202020204" pitchFamily="34" charset="0"/>
              <a:buChar char="•"/>
            </a:pPr>
            <a:r>
              <a:rPr lang="en-US" sz="1200"/>
              <a:t>Implementation:</a:t>
            </a:r>
          </a:p>
          <a:p>
            <a:pPr marL="285750" indent="-228600">
              <a:lnSpc>
                <a:spcPct val="90000"/>
              </a:lnSpc>
              <a:spcAft>
                <a:spcPts val="600"/>
              </a:spcAft>
              <a:buFont typeface="Arial" panose="020B0604020202020204" pitchFamily="34" charset="0"/>
              <a:buChar char="•"/>
            </a:pPr>
            <a:r>
              <a:rPr lang="en-US" sz="1200"/>
              <a:t>C</a:t>
            </a:r>
            <a:r>
              <a:rPr lang="en-US" sz="1200" b="0" i="0" u="none" strike="noStrike" baseline="0"/>
              <a:t>reated a python function for XGBoost</a:t>
            </a:r>
          </a:p>
          <a:p>
            <a:pPr marL="742950" lvl="1" indent="-228600">
              <a:lnSpc>
                <a:spcPct val="90000"/>
              </a:lnSpc>
              <a:spcAft>
                <a:spcPts val="600"/>
              </a:spcAft>
              <a:buFont typeface="Arial" panose="020B0604020202020204" pitchFamily="34" charset="0"/>
              <a:buChar char="•"/>
            </a:pPr>
            <a:r>
              <a:rPr lang="en-US" sz="1200" b="0" i="0" u="none" strike="noStrike" baseline="0"/>
              <a:t>‘booster’ is set to gbtree</a:t>
            </a:r>
          </a:p>
          <a:p>
            <a:pPr marL="742950" lvl="1" indent="-228600">
              <a:lnSpc>
                <a:spcPct val="90000"/>
              </a:lnSpc>
              <a:spcAft>
                <a:spcPts val="600"/>
              </a:spcAft>
              <a:buFont typeface="Arial" panose="020B0604020202020204" pitchFamily="34" charset="0"/>
              <a:buChar char="•"/>
            </a:pPr>
            <a:r>
              <a:rPr lang="en-US" sz="1200" b="0" i="0" u="none" strike="noStrike" baseline="0"/>
              <a:t>‘eta’ or the learning rate is set to 0.1.</a:t>
            </a:r>
          </a:p>
          <a:p>
            <a:pPr marL="742950" lvl="1" indent="-228600">
              <a:lnSpc>
                <a:spcPct val="90000"/>
              </a:lnSpc>
              <a:spcAft>
                <a:spcPts val="600"/>
              </a:spcAft>
              <a:buFont typeface="Arial" panose="020B0604020202020204" pitchFamily="34" charset="0"/>
              <a:buChar char="•"/>
            </a:pPr>
            <a:r>
              <a:rPr lang="en-US" sz="1200" b="0" i="0" u="none" strike="noStrike" baseline="0"/>
              <a:t>’max depth’ is set to 6 </a:t>
            </a:r>
          </a:p>
          <a:p>
            <a:pPr marL="742950" lvl="1" indent="-228600">
              <a:lnSpc>
                <a:spcPct val="90000"/>
              </a:lnSpc>
              <a:spcAft>
                <a:spcPts val="600"/>
              </a:spcAft>
              <a:buFont typeface="Arial" panose="020B0604020202020204" pitchFamily="34" charset="0"/>
              <a:buChar char="•"/>
            </a:pPr>
            <a:r>
              <a:rPr lang="en-US" sz="1200" b="0" i="0" u="none" strike="noStrike" baseline="0"/>
              <a:t>‘min child weight’ is set to 1</a:t>
            </a:r>
          </a:p>
          <a:p>
            <a:pPr marL="742950" lvl="1" indent="-228600">
              <a:lnSpc>
                <a:spcPct val="90000"/>
              </a:lnSpc>
              <a:spcAft>
                <a:spcPts val="600"/>
              </a:spcAft>
              <a:buFont typeface="Arial" panose="020B0604020202020204" pitchFamily="34" charset="0"/>
              <a:buChar char="•"/>
            </a:pPr>
            <a:r>
              <a:rPr lang="en-US" sz="1200" b="0" i="0" u="none" strike="noStrike" baseline="0"/>
              <a:t>‘subsample’ (subsample ratio of the training instances) is set to 0.7</a:t>
            </a:r>
          </a:p>
          <a:p>
            <a:pPr marL="742950" lvl="1" indent="-228600">
              <a:lnSpc>
                <a:spcPct val="90000"/>
              </a:lnSpc>
              <a:spcAft>
                <a:spcPts val="600"/>
              </a:spcAft>
              <a:buFont typeface="Arial" panose="020B0604020202020204" pitchFamily="34" charset="0"/>
              <a:buChar char="•"/>
            </a:pPr>
            <a:r>
              <a:rPr lang="en-US" sz="1200" b="0" i="0" u="none" strike="noStrike" baseline="0"/>
              <a:t>‘colsample bytree’ (subsample ratio of columns when constructing each tree) is</a:t>
            </a:r>
          </a:p>
          <a:p>
            <a:pPr indent="-228600">
              <a:lnSpc>
                <a:spcPct val="90000"/>
              </a:lnSpc>
              <a:spcAft>
                <a:spcPts val="600"/>
              </a:spcAft>
              <a:buFont typeface="Arial" panose="020B0604020202020204" pitchFamily="34" charset="0"/>
              <a:buChar char="•"/>
            </a:pPr>
            <a:r>
              <a:rPr lang="en-US" sz="1200" b="0" i="0" u="none" strike="noStrike" baseline="0"/>
              <a:t>	set to 0.7</a:t>
            </a:r>
          </a:p>
          <a:p>
            <a:pPr marL="742950" lvl="1" indent="-228600">
              <a:lnSpc>
                <a:spcPct val="90000"/>
              </a:lnSpc>
              <a:spcAft>
                <a:spcPts val="600"/>
              </a:spcAft>
              <a:buFont typeface="Arial" panose="020B0604020202020204" pitchFamily="34" charset="0"/>
              <a:buChar char="•"/>
            </a:pPr>
            <a:r>
              <a:rPr lang="en-US" sz="1200" b="0" i="0" u="none" strike="noStrike" baseline="0"/>
              <a:t>’objective’ (learning objective) is set to binary: logistic</a:t>
            </a:r>
          </a:p>
          <a:p>
            <a:pPr marL="742950" lvl="1" indent="-228600">
              <a:lnSpc>
                <a:spcPct val="90000"/>
              </a:lnSpc>
              <a:spcAft>
                <a:spcPts val="600"/>
              </a:spcAft>
              <a:buFont typeface="Arial" panose="020B0604020202020204" pitchFamily="34" charset="0"/>
              <a:buChar char="•"/>
            </a:pPr>
            <a:r>
              <a:rPr lang="en-US" sz="1200"/>
              <a:t>N</a:t>
            </a:r>
            <a:r>
              <a:rPr lang="en-US" sz="1200" b="0" i="0" u="none" strike="noStrike" baseline="0"/>
              <a:t>umber of rounds as 500 </a:t>
            </a:r>
          </a:p>
          <a:p>
            <a:pPr marL="742950" lvl="1" indent="-228600">
              <a:lnSpc>
                <a:spcPct val="90000"/>
              </a:lnSpc>
              <a:spcAft>
                <a:spcPts val="600"/>
              </a:spcAft>
              <a:buFont typeface="Arial" panose="020B0604020202020204" pitchFamily="34" charset="0"/>
              <a:buChar char="•"/>
            </a:pPr>
            <a:r>
              <a:rPr lang="en-US" sz="1200"/>
              <a:t>E</a:t>
            </a:r>
            <a:r>
              <a:rPr lang="en-US" sz="1200" b="0" i="0" u="none" strike="noStrike" baseline="0"/>
              <a:t>arly stopping as 20</a:t>
            </a:r>
            <a:endParaRPr lang="en-US" sz="1200"/>
          </a:p>
        </p:txBody>
      </p:sp>
    </p:spTree>
    <p:extLst>
      <p:ext uri="{BB962C8B-B14F-4D97-AF65-F5344CB8AC3E}">
        <p14:creationId xmlns:p14="http://schemas.microsoft.com/office/powerpoint/2010/main" val="10512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5AAD6EB-1ACC-4BC9-8998-89A6AC306C25}"/>
              </a:ext>
            </a:extLst>
          </p:cNvPr>
          <p:cNvSpPr txBox="1"/>
          <p:nvPr/>
        </p:nvSpPr>
        <p:spPr>
          <a:xfrm>
            <a:off x="372136" y="781617"/>
            <a:ext cx="4886793" cy="1984443"/>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6000" kern="1200" dirty="0">
                <a:solidFill>
                  <a:schemeClr val="tx1"/>
                </a:solidFill>
                <a:latin typeface="+mj-lt"/>
                <a:ea typeface="+mj-ea"/>
                <a:cs typeface="+mj-cs"/>
              </a:rPr>
              <a:t>Results with Machine Learning Models</a:t>
            </a:r>
          </a:p>
        </p:txBody>
      </p:sp>
      <p:grpSp>
        <p:nvGrpSpPr>
          <p:cNvPr id="22" name="Group 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3" name="Straight Connector 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AAA21A-2433-4AAE-B19C-2BB140A93887}"/>
              </a:ext>
            </a:extLst>
          </p:cNvPr>
          <p:cNvPicPr>
            <a:picLocks noChangeAspect="1"/>
          </p:cNvPicPr>
          <p:nvPr/>
        </p:nvPicPr>
        <p:blipFill rotWithShape="1">
          <a:blip r:embed="rId3"/>
          <a:srcRect l="5744" t="30071" r="33698" b="51064"/>
          <a:stretch/>
        </p:blipFill>
        <p:spPr>
          <a:xfrm>
            <a:off x="372136" y="3054659"/>
            <a:ext cx="10621821" cy="2600305"/>
          </a:xfrm>
          <a:prstGeom prst="rect">
            <a:avLst/>
          </a:prstGeom>
        </p:spPr>
      </p:pic>
    </p:spTree>
    <p:extLst>
      <p:ext uri="{BB962C8B-B14F-4D97-AF65-F5344CB8AC3E}">
        <p14:creationId xmlns:p14="http://schemas.microsoft.com/office/powerpoint/2010/main" val="279256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4"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BAE0882-A3AC-4B9A-9C5B-C51ED6B5EF3D}"/>
              </a:ext>
            </a:extLst>
          </p:cNvPr>
          <p:cNvSpPr txBox="1"/>
          <p:nvPr/>
        </p:nvSpPr>
        <p:spPr>
          <a:xfrm>
            <a:off x="1057080" y="326405"/>
            <a:ext cx="10071536" cy="92975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dirty="0">
                <a:latin typeface="+mj-lt"/>
                <a:ea typeface="+mj-ea"/>
                <a:cs typeface="+mj-cs"/>
              </a:rPr>
              <a:t>Visualizing the Results</a:t>
            </a:r>
          </a:p>
        </p:txBody>
      </p:sp>
      <p:pic>
        <p:nvPicPr>
          <p:cNvPr id="6" name="Picture 5" descr="Chart, bar chart&#10;&#10;Description automatically generated">
            <a:extLst>
              <a:ext uri="{FF2B5EF4-FFF2-40B4-BE49-F238E27FC236}">
                <a16:creationId xmlns:a16="http://schemas.microsoft.com/office/drawing/2014/main" id="{4048597F-4DF8-4DB2-A9C3-5F2F42CBE164}"/>
              </a:ext>
            </a:extLst>
          </p:cNvPr>
          <p:cNvPicPr>
            <a:picLocks noChangeAspect="1"/>
          </p:cNvPicPr>
          <p:nvPr/>
        </p:nvPicPr>
        <p:blipFill>
          <a:blip r:embed="rId2"/>
          <a:stretch>
            <a:fillRect/>
          </a:stretch>
        </p:blipFill>
        <p:spPr>
          <a:xfrm>
            <a:off x="305738" y="1382981"/>
            <a:ext cx="5808658" cy="4661450"/>
          </a:xfrm>
          <a:prstGeom prst="rect">
            <a:avLst/>
          </a:prstGeom>
        </p:spPr>
      </p:pic>
      <p:pic>
        <p:nvPicPr>
          <p:cNvPr id="4" name="Picture 3" descr="Chart, bar chart&#10;&#10;Description automatically generated">
            <a:extLst>
              <a:ext uri="{FF2B5EF4-FFF2-40B4-BE49-F238E27FC236}">
                <a16:creationId xmlns:a16="http://schemas.microsoft.com/office/drawing/2014/main" id="{B5F17285-EB6D-40B5-9AF3-472D879D6160}"/>
              </a:ext>
            </a:extLst>
          </p:cNvPr>
          <p:cNvPicPr>
            <a:picLocks noChangeAspect="1"/>
          </p:cNvPicPr>
          <p:nvPr/>
        </p:nvPicPr>
        <p:blipFill>
          <a:blip r:embed="rId3"/>
          <a:stretch>
            <a:fillRect/>
          </a:stretch>
        </p:blipFill>
        <p:spPr>
          <a:xfrm>
            <a:off x="6195265" y="1382981"/>
            <a:ext cx="5684694" cy="4661450"/>
          </a:xfrm>
          <a:prstGeom prst="rect">
            <a:avLst/>
          </a:prstGeom>
        </p:spPr>
      </p:pic>
    </p:spTree>
    <p:extLst>
      <p:ext uri="{BB962C8B-B14F-4D97-AF65-F5344CB8AC3E}">
        <p14:creationId xmlns:p14="http://schemas.microsoft.com/office/powerpoint/2010/main" val="233901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A2DA-57F5-4146-9A3C-39CE123AD30B}"/>
              </a:ext>
            </a:extLst>
          </p:cNvPr>
          <p:cNvSpPr>
            <a:spLocks noGrp="1"/>
          </p:cNvSpPr>
          <p:nvPr>
            <p:ph type="title"/>
          </p:nvPr>
        </p:nvSpPr>
        <p:spPr>
          <a:xfrm>
            <a:off x="4965430" y="629268"/>
            <a:ext cx="6586491" cy="1286160"/>
          </a:xfrm>
        </p:spPr>
        <p:txBody>
          <a:bodyPr anchor="b">
            <a:normAutofit/>
          </a:bodyPr>
          <a:lstStyle/>
          <a:p>
            <a:r>
              <a:rPr lang="en-US"/>
              <a:t>Deep Learning Models</a:t>
            </a:r>
            <a:endParaRPr lang="en-US" dirty="0"/>
          </a:p>
        </p:txBody>
      </p:sp>
      <p:sp>
        <p:nvSpPr>
          <p:cNvPr id="3" name="Content Placeholder 2">
            <a:extLst>
              <a:ext uri="{FF2B5EF4-FFF2-40B4-BE49-F238E27FC236}">
                <a16:creationId xmlns:a16="http://schemas.microsoft.com/office/drawing/2014/main" id="{1244311C-E90D-024E-96A5-3CFAD882020A}"/>
              </a:ext>
            </a:extLst>
          </p:cNvPr>
          <p:cNvSpPr>
            <a:spLocks noGrp="1"/>
          </p:cNvSpPr>
          <p:nvPr>
            <p:ph idx="1"/>
          </p:nvPr>
        </p:nvSpPr>
        <p:spPr>
          <a:xfrm>
            <a:off x="4965431" y="2438400"/>
            <a:ext cx="6586489" cy="3785419"/>
          </a:xfrm>
        </p:spPr>
        <p:txBody>
          <a:bodyPr>
            <a:normAutofit/>
          </a:bodyPr>
          <a:lstStyle/>
          <a:p>
            <a:r>
              <a:rPr lang="en-US" sz="2000"/>
              <a:t>We have used three deep neural network models to perform our tasks. </a:t>
            </a:r>
          </a:p>
          <a:p>
            <a:r>
              <a:rPr lang="en-US" sz="2000"/>
              <a:t>The models are :</a:t>
            </a:r>
          </a:p>
          <a:p>
            <a:pPr marL="0" indent="0">
              <a:buNone/>
            </a:pPr>
            <a:r>
              <a:rPr lang="en-US" sz="2000"/>
              <a:t>              1) Long Short-Term Memory (LSTM) with Dropout</a:t>
            </a:r>
          </a:p>
          <a:p>
            <a:pPr marL="0" indent="0">
              <a:buNone/>
            </a:pPr>
            <a:r>
              <a:rPr lang="en-US" sz="2000"/>
              <a:t>              2) Bidirectional Gated Recurrent Unit(GRU)</a:t>
            </a:r>
          </a:p>
          <a:p>
            <a:pPr marL="0" indent="0">
              <a:buNone/>
            </a:pPr>
            <a:r>
              <a:rPr lang="en-US" sz="2000"/>
              <a:t>              3) Pooled Gated Recurrent Unit(GRU)</a:t>
            </a:r>
          </a:p>
        </p:txBody>
      </p:sp>
      <p:pic>
        <p:nvPicPr>
          <p:cNvPr id="6" name="Picture 4" descr="Abstract background of mesh on pink">
            <a:extLst>
              <a:ext uri="{FF2B5EF4-FFF2-40B4-BE49-F238E27FC236}">
                <a16:creationId xmlns:a16="http://schemas.microsoft.com/office/drawing/2014/main" id="{FFBF1480-6354-43A2-A424-F6D2D8187C03}"/>
              </a:ext>
            </a:extLst>
          </p:cNvPr>
          <p:cNvPicPr>
            <a:picLocks noChangeAspect="1"/>
          </p:cNvPicPr>
          <p:nvPr/>
        </p:nvPicPr>
        <p:blipFill rotWithShape="1">
          <a:blip r:embed="rId2"/>
          <a:srcRect l="33776" r="2110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F42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62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34">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7"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81F672-170F-2744-8794-8529B3F3F2F6}"/>
              </a:ext>
            </a:extLst>
          </p:cNvPr>
          <p:cNvSpPr>
            <a:spLocks noGrp="1"/>
          </p:cNvSpPr>
          <p:nvPr>
            <p:ph type="title"/>
          </p:nvPr>
        </p:nvSpPr>
        <p:spPr>
          <a:xfrm>
            <a:off x="841247" y="978619"/>
            <a:ext cx="3410712" cy="1106424"/>
          </a:xfrm>
        </p:spPr>
        <p:txBody>
          <a:bodyPr>
            <a:normAutofit/>
          </a:bodyPr>
          <a:lstStyle/>
          <a:p>
            <a:br>
              <a:rPr lang="en-US" sz="2400"/>
            </a:br>
            <a:r>
              <a:rPr lang="en-US" sz="2400" b="1"/>
              <a:t>What is Deep Learning ?</a:t>
            </a:r>
            <a:br>
              <a:rPr lang="en-US" sz="2400" b="1"/>
            </a:br>
            <a:endParaRPr lang="en-US" sz="2400" b="1" dirty="0"/>
          </a:p>
        </p:txBody>
      </p:sp>
      <p:sp>
        <p:nvSpPr>
          <p:cNvPr id="105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9" name="Rectangle 14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C2A35CD-D844-BE4E-B68A-6AA754043A55}"/>
              </a:ext>
            </a:extLst>
          </p:cNvPr>
          <p:cNvSpPr>
            <a:spLocks noGrp="1"/>
          </p:cNvSpPr>
          <p:nvPr>
            <p:ph idx="1"/>
          </p:nvPr>
        </p:nvSpPr>
        <p:spPr>
          <a:xfrm>
            <a:off x="841247" y="2359152"/>
            <a:ext cx="3410712" cy="3425043"/>
          </a:xfrm>
        </p:spPr>
        <p:txBody>
          <a:bodyPr>
            <a:normAutofit/>
          </a:bodyPr>
          <a:lstStyle/>
          <a:p>
            <a:r>
              <a:rPr lang="en-US" sz="1700" b="1" dirty="0"/>
              <a:t>Deep learning</a:t>
            </a:r>
            <a:r>
              <a:rPr lang="en-US" sz="1700" dirty="0"/>
              <a:t> is subset of Machine Learning.</a:t>
            </a:r>
          </a:p>
          <a:p>
            <a:r>
              <a:rPr lang="en-US" sz="1700" dirty="0"/>
              <a:t>Structure inspired by human brain.</a:t>
            </a:r>
          </a:p>
          <a:p>
            <a:r>
              <a:rPr lang="en-US" sz="1700" dirty="0"/>
              <a:t>It is used in Natural Language Processing, Visual Recognition, Fraud Detection.</a:t>
            </a:r>
          </a:p>
          <a:p>
            <a:r>
              <a:rPr lang="en-US" sz="1700" dirty="0"/>
              <a:t>It describes certain types of Neural networks.</a:t>
            </a:r>
          </a:p>
          <a:p>
            <a:endParaRPr lang="en-US" sz="1700" dirty="0"/>
          </a:p>
          <a:p>
            <a:endParaRPr lang="en-US" sz="1700" dirty="0"/>
          </a:p>
          <a:p>
            <a:endParaRPr lang="en-US" sz="1700" dirty="0"/>
          </a:p>
        </p:txBody>
      </p:sp>
      <p:pic>
        <p:nvPicPr>
          <p:cNvPr id="1026" name="Picture 2" descr="AI, Deep Learning, and Neural Networks Explained">
            <a:extLst>
              <a:ext uri="{FF2B5EF4-FFF2-40B4-BE49-F238E27FC236}">
                <a16:creationId xmlns:a16="http://schemas.microsoft.com/office/drawing/2014/main" id="{228AE41F-EC64-7D4A-B652-C0865B9A4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4" b="1"/>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71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5DEA-E6E2-4C42-ADD9-02AFAD916A41}"/>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t>LSTM vs RNN</a:t>
            </a:r>
          </a:p>
        </p:txBody>
      </p:sp>
      <p:sp>
        <p:nvSpPr>
          <p:cNvPr id="4" name="Content Placeholder 3">
            <a:extLst>
              <a:ext uri="{FF2B5EF4-FFF2-40B4-BE49-F238E27FC236}">
                <a16:creationId xmlns:a16="http://schemas.microsoft.com/office/drawing/2014/main" id="{56B6A11C-9059-714E-9AF0-0AEF17EE4C8B}"/>
              </a:ext>
            </a:extLst>
          </p:cNvPr>
          <p:cNvSpPr>
            <a:spLocks noGrp="1"/>
          </p:cNvSpPr>
          <p:nvPr>
            <p:ph sz="half" idx="2"/>
          </p:nvPr>
        </p:nvSpPr>
        <p:spPr>
          <a:xfrm>
            <a:off x="990600" y="1419083"/>
            <a:ext cx="10210800" cy="528429"/>
          </a:xfrm>
        </p:spPr>
        <p:txBody>
          <a:bodyPr vert="horz" lIns="91440" tIns="45720" rIns="91440" bIns="45720" rtlCol="0">
            <a:normAutofit/>
          </a:bodyPr>
          <a:lstStyle/>
          <a:p>
            <a:pPr marL="0" indent="0" algn="ctr">
              <a:buNone/>
            </a:pPr>
            <a:endParaRPr lang="en-US" sz="2400" dirty="0"/>
          </a:p>
        </p:txBody>
      </p:sp>
      <p:sp>
        <p:nvSpPr>
          <p:cNvPr id="135" name="Rectangle 13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E7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with medium confidence">
            <a:extLst>
              <a:ext uri="{FF2B5EF4-FFF2-40B4-BE49-F238E27FC236}">
                <a16:creationId xmlns:a16="http://schemas.microsoft.com/office/drawing/2014/main" id="{878FDE94-C0A2-0046-82A5-4692E3BEAA1A}"/>
              </a:ext>
            </a:extLst>
          </p:cNvPr>
          <p:cNvPicPr>
            <a:picLocks noChangeAspect="1"/>
          </p:cNvPicPr>
          <p:nvPr/>
        </p:nvPicPr>
        <p:blipFill>
          <a:blip r:embed="rId2"/>
          <a:stretch>
            <a:fillRect/>
          </a:stretch>
        </p:blipFill>
        <p:spPr>
          <a:xfrm>
            <a:off x="639148" y="3374796"/>
            <a:ext cx="4974336" cy="2027041"/>
          </a:xfrm>
          <a:prstGeom prst="rect">
            <a:avLst/>
          </a:prstGeom>
        </p:spPr>
      </p:pic>
      <p:sp>
        <p:nvSpPr>
          <p:cNvPr id="139"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unrolled recurrent neural network.">
            <a:extLst>
              <a:ext uri="{FF2B5EF4-FFF2-40B4-BE49-F238E27FC236}">
                <a16:creationId xmlns:a16="http://schemas.microsoft.com/office/drawing/2014/main" id="{10CDF444-3909-8D48-A01C-F884F65F72F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578516" y="3737769"/>
            <a:ext cx="4974336" cy="13057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6FE153-1AAC-5645-BD45-41CF5D698382}"/>
              </a:ext>
            </a:extLst>
          </p:cNvPr>
          <p:cNvSpPr txBox="1"/>
          <p:nvPr/>
        </p:nvSpPr>
        <p:spPr>
          <a:xfrm>
            <a:off x="8689738" y="2892789"/>
            <a:ext cx="607859" cy="369332"/>
          </a:xfrm>
          <a:prstGeom prst="rect">
            <a:avLst/>
          </a:prstGeom>
          <a:noFill/>
        </p:spPr>
        <p:txBody>
          <a:bodyPr wrap="none" rtlCol="0">
            <a:spAutoFit/>
          </a:bodyPr>
          <a:lstStyle/>
          <a:p>
            <a:r>
              <a:rPr lang="en-US" dirty="0"/>
              <a:t>RNN</a:t>
            </a:r>
          </a:p>
        </p:txBody>
      </p:sp>
      <p:sp>
        <p:nvSpPr>
          <p:cNvPr id="8" name="TextBox 7">
            <a:extLst>
              <a:ext uri="{FF2B5EF4-FFF2-40B4-BE49-F238E27FC236}">
                <a16:creationId xmlns:a16="http://schemas.microsoft.com/office/drawing/2014/main" id="{02C8B890-21B0-1F49-ACA1-1921328C229C}"/>
              </a:ext>
            </a:extLst>
          </p:cNvPr>
          <p:cNvSpPr txBox="1"/>
          <p:nvPr/>
        </p:nvSpPr>
        <p:spPr>
          <a:xfrm>
            <a:off x="2543359" y="2868097"/>
            <a:ext cx="696024" cy="369332"/>
          </a:xfrm>
          <a:prstGeom prst="rect">
            <a:avLst/>
          </a:prstGeom>
          <a:noFill/>
        </p:spPr>
        <p:txBody>
          <a:bodyPr wrap="none" rtlCol="0">
            <a:spAutoFit/>
          </a:bodyPr>
          <a:lstStyle/>
          <a:p>
            <a:r>
              <a:rPr lang="en-US" dirty="0"/>
              <a:t>LSTM</a:t>
            </a:r>
          </a:p>
        </p:txBody>
      </p:sp>
    </p:spTree>
    <p:extLst>
      <p:ext uri="{BB962C8B-B14F-4D97-AF65-F5344CB8AC3E}">
        <p14:creationId xmlns:p14="http://schemas.microsoft.com/office/powerpoint/2010/main" val="123068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F27A9-A8AE-FA47-91DC-C6BCB16B6323}"/>
              </a:ext>
            </a:extLst>
          </p:cNvPr>
          <p:cNvSpPr>
            <a:spLocks noGrp="1"/>
          </p:cNvSpPr>
          <p:nvPr>
            <p:ph type="title"/>
          </p:nvPr>
        </p:nvSpPr>
        <p:spPr>
          <a:xfrm>
            <a:off x="1115568" y="548640"/>
            <a:ext cx="10168128" cy="1179576"/>
          </a:xfrm>
        </p:spPr>
        <p:txBody>
          <a:bodyPr>
            <a:normAutofit/>
          </a:bodyPr>
          <a:lstStyle/>
          <a:p>
            <a:r>
              <a:rPr lang="en-US" sz="4000"/>
              <a:t>Long Short-Term Memory (LSTM)</a:t>
            </a: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771F06-6AB7-5745-AC14-C6A3F2A8D550}"/>
              </a:ext>
            </a:extLst>
          </p:cNvPr>
          <p:cNvSpPr>
            <a:spLocks noGrp="1"/>
          </p:cNvSpPr>
          <p:nvPr>
            <p:ph idx="1"/>
          </p:nvPr>
        </p:nvSpPr>
        <p:spPr>
          <a:xfrm>
            <a:off x="1115568" y="2481943"/>
            <a:ext cx="10168128" cy="3695020"/>
          </a:xfrm>
        </p:spPr>
        <p:txBody>
          <a:bodyPr>
            <a:normAutofit/>
          </a:bodyPr>
          <a:lstStyle/>
          <a:p>
            <a:r>
              <a:rPr lang="en-US" sz="2200" dirty="0"/>
              <a:t>To reduce the problem with long term dependencies in Recurrent Neural Network (RNN).</a:t>
            </a:r>
          </a:p>
          <a:p>
            <a:r>
              <a:rPr lang="en-US" sz="2200" dirty="0"/>
              <a:t>Drawbacks of RNN</a:t>
            </a:r>
          </a:p>
          <a:p>
            <a:pPr marL="0" indent="0">
              <a:buNone/>
            </a:pPr>
            <a:r>
              <a:rPr lang="en-US" sz="2200" dirty="0"/>
              <a:t>   For example : 1) The sky is _______ (this can we predicted by RNN)</a:t>
            </a:r>
          </a:p>
          <a:p>
            <a:pPr marL="0" indent="0">
              <a:buNone/>
            </a:pPr>
            <a:r>
              <a:rPr lang="en-US" sz="2200" dirty="0"/>
              <a:t>   2) Recurrent </a:t>
            </a:r>
            <a:r>
              <a:rPr lang="en-US" sz="2200" b="1" dirty="0"/>
              <a:t>neural networks</a:t>
            </a:r>
            <a:r>
              <a:rPr lang="en-US" sz="2200" dirty="0"/>
              <a:t> (</a:t>
            </a:r>
            <a:r>
              <a:rPr lang="en-US" sz="2200" b="1" dirty="0"/>
              <a:t>RNN</a:t>
            </a:r>
            <a:r>
              <a:rPr lang="en-US" sz="2200" dirty="0"/>
              <a:t>) are the state-of-the-art algorithm for    sequential data and are used by Apple’s _________(this cannot be predicted by RNN)   </a:t>
            </a:r>
          </a:p>
          <a:p>
            <a:r>
              <a:rPr lang="en-US" sz="2200" dirty="0"/>
              <a:t>LSTM consists of 3 units: Input Gate, Forget Gate and Output Gate. </a:t>
            </a:r>
          </a:p>
          <a:p>
            <a:endParaRPr lang="en-US" sz="2400" dirty="0"/>
          </a:p>
          <a:p>
            <a:endParaRPr lang="en-US" sz="2200" dirty="0"/>
          </a:p>
          <a:p>
            <a:endParaRPr lang="en-US" sz="2200" dirty="0"/>
          </a:p>
        </p:txBody>
      </p:sp>
    </p:spTree>
    <p:extLst>
      <p:ext uri="{BB962C8B-B14F-4D97-AF65-F5344CB8AC3E}">
        <p14:creationId xmlns:p14="http://schemas.microsoft.com/office/powerpoint/2010/main" val="42439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C8F4D-198D-2340-A143-9D93D8981074}"/>
              </a:ext>
            </a:extLst>
          </p:cNvPr>
          <p:cNvSpPr>
            <a:spLocks noGrp="1"/>
          </p:cNvSpPr>
          <p:nvPr>
            <p:ph type="title"/>
          </p:nvPr>
        </p:nvSpPr>
        <p:spPr>
          <a:xfrm>
            <a:off x="841248" y="334644"/>
            <a:ext cx="10509504" cy="1076914"/>
          </a:xfrm>
        </p:spPr>
        <p:txBody>
          <a:bodyPr anchor="ctr">
            <a:normAutofit/>
          </a:bodyPr>
          <a:lstStyle/>
          <a:p>
            <a:r>
              <a:rPr lang="en-US" sz="4000"/>
              <a:t>Agenda</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1346D7D3-0016-4F2D-B9FF-4AEFC429F804}"/>
              </a:ext>
            </a:extLst>
          </p:cNvPr>
          <p:cNvGraphicFramePr>
            <a:graphicFrameLocks noGrp="1"/>
          </p:cNvGraphicFramePr>
          <p:nvPr>
            <p:ph idx="1"/>
            <p:extLst>
              <p:ext uri="{D42A27DB-BD31-4B8C-83A1-F6EECF244321}">
                <p14:modId xmlns:p14="http://schemas.microsoft.com/office/powerpoint/2010/main" val="3783524888"/>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57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2587-75FE-9546-BD52-141DA90C97F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LSTM 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7DCD91-9E5A-2F49-92A5-04E654AE618D}"/>
              </a:ext>
            </a:extLst>
          </p:cNvPr>
          <p:cNvSpPr>
            <a:spLocks noGrp="1"/>
          </p:cNvSpPr>
          <p:nvPr>
            <p:ph idx="1"/>
          </p:nvPr>
        </p:nvSpPr>
        <p:spPr>
          <a:xfrm>
            <a:off x="4447308" y="591344"/>
            <a:ext cx="6906491" cy="5585619"/>
          </a:xfrm>
        </p:spPr>
        <p:txBody>
          <a:bodyPr anchor="ctr">
            <a:normAutofit lnSpcReduction="10000"/>
          </a:bodyPr>
          <a:lstStyle/>
          <a:p>
            <a:r>
              <a:rPr lang="en-US" sz="2000" dirty="0"/>
              <a:t>glove.840B.300d for word embedding in this model </a:t>
            </a:r>
          </a:p>
          <a:p>
            <a:pPr marL="0" indent="0">
              <a:buNone/>
            </a:pPr>
            <a:r>
              <a:rPr lang="en-US" sz="2000" dirty="0"/>
              <a:t>     dropout layer - reduce the overfitting problem </a:t>
            </a:r>
          </a:p>
          <a:p>
            <a:r>
              <a:rPr lang="en-US" sz="2000" dirty="0"/>
              <a:t>Parameters used are </a:t>
            </a:r>
          </a:p>
          <a:p>
            <a:pPr marL="0" indent="0">
              <a:buNone/>
            </a:pPr>
            <a:r>
              <a:rPr lang="en-US" sz="2000" dirty="0"/>
              <a:t>      -embed size = 50 ( how big is each word vector)</a:t>
            </a:r>
            <a:br>
              <a:rPr lang="en-US" sz="2000" dirty="0"/>
            </a:br>
            <a:r>
              <a:rPr lang="en-US" sz="2000" dirty="0"/>
              <a:t>      -max features = 20000 (how many unique words to use) (</a:t>
            </a:r>
            <a:r>
              <a:rPr lang="en-US" sz="2000" dirty="0" err="1"/>
              <a:t>i.e</a:t>
            </a:r>
            <a:r>
              <a:rPr lang="en-US" sz="2000" dirty="0"/>
              <a:t> num   rows in embedding vector)</a:t>
            </a:r>
            <a:br>
              <a:rPr lang="en-US" sz="2000" dirty="0"/>
            </a:br>
            <a:r>
              <a:rPr lang="en-US" sz="2000" dirty="0"/>
              <a:t>       -</a:t>
            </a:r>
            <a:r>
              <a:rPr lang="en-US" sz="2000" dirty="0" err="1"/>
              <a:t>maxlen</a:t>
            </a:r>
            <a:r>
              <a:rPr lang="en-US" sz="2000" dirty="0"/>
              <a:t> = 100 </a:t>
            </a:r>
          </a:p>
          <a:p>
            <a:r>
              <a:rPr lang="en-US" sz="2000" dirty="0"/>
              <a:t>Prepossessed the data with padding and tokenization</a:t>
            </a:r>
          </a:p>
          <a:p>
            <a:r>
              <a:rPr lang="en-US" sz="2000" dirty="0"/>
              <a:t>We have used</a:t>
            </a:r>
            <a:br>
              <a:rPr lang="en-US" sz="2000" dirty="0"/>
            </a:br>
            <a:r>
              <a:rPr lang="en-US" sz="2000" dirty="0"/>
              <a:t>loss=‘binary </a:t>
            </a:r>
            <a:r>
              <a:rPr lang="en-US" sz="2000" dirty="0" err="1"/>
              <a:t>crossentropy</a:t>
            </a:r>
            <a:r>
              <a:rPr lang="en-US" sz="2000" dirty="0"/>
              <a:t>’</a:t>
            </a:r>
            <a:br>
              <a:rPr lang="en-US" sz="2000" dirty="0"/>
            </a:br>
            <a:r>
              <a:rPr lang="en-US" sz="2000" dirty="0"/>
              <a:t>optimizer=‘</a:t>
            </a:r>
            <a:r>
              <a:rPr lang="en-US" sz="2000" dirty="0" err="1"/>
              <a:t>adam</a:t>
            </a:r>
            <a:r>
              <a:rPr lang="en-US" sz="2000" dirty="0"/>
              <a:t>’</a:t>
            </a:r>
            <a:br>
              <a:rPr lang="en-US" sz="2000" dirty="0"/>
            </a:br>
            <a:r>
              <a:rPr lang="en-US" sz="2000" dirty="0"/>
              <a:t>metrics=[‘accuracy’].</a:t>
            </a:r>
            <a:br>
              <a:rPr lang="en-US" sz="1800" dirty="0"/>
            </a:br>
            <a:endParaRPr lang="en-US" sz="1800" dirty="0"/>
          </a:p>
          <a:p>
            <a:endParaRPr lang="en-US" sz="1500" dirty="0"/>
          </a:p>
          <a:p>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52103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F2BFA-4A50-9C46-86FC-39B65067918A}"/>
              </a:ext>
            </a:extLst>
          </p:cNvPr>
          <p:cNvSpPr>
            <a:spLocks noGrp="1"/>
          </p:cNvSpPr>
          <p:nvPr>
            <p:ph type="title"/>
          </p:nvPr>
        </p:nvSpPr>
        <p:spPr>
          <a:xfrm>
            <a:off x="835155" y="552906"/>
            <a:ext cx="5165936" cy="1674904"/>
          </a:xfrm>
        </p:spPr>
        <p:txBody>
          <a:bodyPr anchor="ctr">
            <a:normAutofit/>
          </a:bodyPr>
          <a:lstStyle/>
          <a:p>
            <a:r>
              <a:rPr lang="en-US" sz="4000" b="1"/>
              <a:t>Bidirectional Gated Recurrent Unit (GRU) </a:t>
            </a:r>
            <a:endParaRPr lang="en-US" sz="4000"/>
          </a:p>
        </p:txBody>
      </p:sp>
      <p:sp>
        <p:nvSpPr>
          <p:cNvPr id="3" name="Content Placeholder 2">
            <a:extLst>
              <a:ext uri="{FF2B5EF4-FFF2-40B4-BE49-F238E27FC236}">
                <a16:creationId xmlns:a16="http://schemas.microsoft.com/office/drawing/2014/main" id="{8678A2DC-6051-3F41-8DF2-E03AAEE716C3}"/>
              </a:ext>
            </a:extLst>
          </p:cNvPr>
          <p:cNvSpPr>
            <a:spLocks noGrp="1"/>
          </p:cNvSpPr>
          <p:nvPr>
            <p:ph idx="1"/>
          </p:nvPr>
        </p:nvSpPr>
        <p:spPr>
          <a:xfrm>
            <a:off x="6190909" y="552906"/>
            <a:ext cx="5159825" cy="1674905"/>
          </a:xfrm>
        </p:spPr>
        <p:txBody>
          <a:bodyPr anchor="ctr">
            <a:normAutofit/>
          </a:bodyPr>
          <a:lstStyle/>
          <a:p>
            <a:r>
              <a:rPr lang="en-US" sz="1900"/>
              <a:t>GRU’s are a modifications to RNN.</a:t>
            </a:r>
          </a:p>
          <a:p>
            <a:r>
              <a:rPr lang="en-US" sz="1900"/>
              <a:t>It utilizes the Gate mechanism same as LTSM to manage and control the flow of information between the cells in the NN.</a:t>
            </a:r>
          </a:p>
          <a:p>
            <a:r>
              <a:rPr lang="en-US" sz="1900"/>
              <a:t>It has two gates Update gate and Reset Gate</a:t>
            </a:r>
          </a:p>
        </p:txBody>
      </p:sp>
      <p:pic>
        <p:nvPicPr>
          <p:cNvPr id="6" name="Picture 5" descr="Diagram&#10;&#10;Description automatically generated">
            <a:extLst>
              <a:ext uri="{FF2B5EF4-FFF2-40B4-BE49-F238E27FC236}">
                <a16:creationId xmlns:a16="http://schemas.microsoft.com/office/drawing/2014/main" id="{71B455D7-5935-C74A-B6FF-4677DA013723}"/>
              </a:ext>
            </a:extLst>
          </p:cNvPr>
          <p:cNvPicPr>
            <a:picLocks noChangeAspect="1"/>
          </p:cNvPicPr>
          <p:nvPr/>
        </p:nvPicPr>
        <p:blipFill>
          <a:blip r:embed="rId2"/>
          <a:stretch>
            <a:fillRect/>
          </a:stretch>
        </p:blipFill>
        <p:spPr>
          <a:xfrm>
            <a:off x="835166" y="2488333"/>
            <a:ext cx="10515569" cy="3733027"/>
          </a:xfrm>
          <a:prstGeom prst="rect">
            <a:avLst/>
          </a:prstGeom>
        </p:spPr>
      </p:pic>
    </p:spTree>
    <p:extLst>
      <p:ext uri="{BB962C8B-B14F-4D97-AF65-F5344CB8AC3E}">
        <p14:creationId xmlns:p14="http://schemas.microsoft.com/office/powerpoint/2010/main" val="2934287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2587-75FE-9546-BD52-141DA90C97F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Bidirectional GRU 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7DCD91-9E5A-2F49-92A5-04E654AE618D}"/>
              </a:ext>
            </a:extLst>
          </p:cNvPr>
          <p:cNvSpPr>
            <a:spLocks noGrp="1"/>
          </p:cNvSpPr>
          <p:nvPr>
            <p:ph idx="1"/>
          </p:nvPr>
        </p:nvSpPr>
        <p:spPr>
          <a:xfrm>
            <a:off x="4447308" y="1605136"/>
            <a:ext cx="6906491" cy="5585619"/>
          </a:xfrm>
        </p:spPr>
        <p:txBody>
          <a:bodyPr anchor="ctr">
            <a:normAutofit fontScale="77500" lnSpcReduction="20000"/>
          </a:bodyPr>
          <a:lstStyle/>
          <a:p>
            <a:r>
              <a:rPr lang="en-US" sz="2000" dirty="0"/>
              <a:t>glove.840B.300d for word embedding in this model </a:t>
            </a:r>
          </a:p>
          <a:p>
            <a:pPr marL="0" indent="0">
              <a:buNone/>
            </a:pPr>
            <a:r>
              <a:rPr lang="en-US" sz="2000" dirty="0"/>
              <a:t>     dropout layer - reduce the overfitting problem </a:t>
            </a:r>
          </a:p>
          <a:p>
            <a:r>
              <a:rPr lang="en-US" sz="2000" dirty="0"/>
              <a:t>Parameters used are </a:t>
            </a:r>
          </a:p>
          <a:p>
            <a:r>
              <a:rPr lang="en-US" sz="2000" dirty="0"/>
              <a:t> max features=100000 (</a:t>
            </a:r>
            <a:r>
              <a:rPr lang="en-US" sz="2000" dirty="0" err="1"/>
              <a:t>maximumfeatures</a:t>
            </a:r>
            <a:r>
              <a:rPr lang="en-US" sz="2000" dirty="0"/>
              <a:t>)</a:t>
            </a:r>
          </a:p>
          <a:p>
            <a:pPr marL="0" indent="0">
              <a:buNone/>
            </a:pPr>
            <a:r>
              <a:rPr lang="en-US" sz="2000" dirty="0"/>
              <a:t>     </a:t>
            </a:r>
            <a:r>
              <a:rPr lang="en-US" sz="2000" dirty="0" err="1"/>
              <a:t>maxlen</a:t>
            </a:r>
            <a:r>
              <a:rPr lang="en-US" sz="2000" dirty="0"/>
              <a:t>=150 (maximum length)</a:t>
            </a:r>
            <a:br>
              <a:rPr lang="en-US" sz="2000" dirty="0"/>
            </a:br>
            <a:r>
              <a:rPr lang="en-US" sz="2000" dirty="0"/>
              <a:t>     embed size=300 (size of embedding) </a:t>
            </a:r>
          </a:p>
          <a:p>
            <a:r>
              <a:rPr lang="en-US" sz="2000" dirty="0"/>
              <a:t>Prepossessed the data with padding and tokenization then convert it vector by using word embeddings</a:t>
            </a:r>
            <a:r>
              <a:rPr lang="en-US" dirty="0"/>
              <a:t>. </a:t>
            </a:r>
          </a:p>
          <a:p>
            <a:r>
              <a:rPr lang="en-US" sz="2000" dirty="0"/>
              <a:t>Set two pooling layers (average pooling and max pooling) layer after bidirectional GRU layer </a:t>
            </a:r>
          </a:p>
          <a:p>
            <a:r>
              <a:rPr lang="en-US" sz="2000" dirty="0"/>
              <a:t>set dense layer </a:t>
            </a:r>
          </a:p>
          <a:p>
            <a:r>
              <a:rPr lang="en-US" sz="2000" dirty="0"/>
              <a:t>batch size  = 32 and number of epochs = 2 </a:t>
            </a:r>
          </a:p>
          <a:p>
            <a:r>
              <a:rPr lang="en-US" sz="2000" dirty="0"/>
              <a:t>We have used</a:t>
            </a:r>
            <a:br>
              <a:rPr lang="en-US" sz="2000" dirty="0"/>
            </a:br>
            <a:r>
              <a:rPr lang="en-US" sz="2000" dirty="0"/>
              <a:t>loss=‘binary </a:t>
            </a:r>
            <a:r>
              <a:rPr lang="en-US" sz="2000" dirty="0" err="1"/>
              <a:t>crossentropy</a:t>
            </a:r>
            <a:r>
              <a:rPr lang="en-US" sz="2000" dirty="0"/>
              <a:t>’</a:t>
            </a:r>
            <a:br>
              <a:rPr lang="en-US" sz="2000" dirty="0"/>
            </a:br>
            <a:r>
              <a:rPr lang="en-US" sz="2000" dirty="0"/>
              <a:t>optimizer=‘</a:t>
            </a:r>
            <a:r>
              <a:rPr lang="en-US" sz="2000" dirty="0" err="1"/>
              <a:t>adam</a:t>
            </a:r>
            <a:r>
              <a:rPr lang="en-US" sz="2000" dirty="0"/>
              <a:t>’</a:t>
            </a:r>
            <a:br>
              <a:rPr lang="en-US" sz="2000" dirty="0"/>
            </a:br>
            <a:r>
              <a:rPr lang="en-US" sz="2000" dirty="0"/>
              <a:t>metrics=[‘accuracy’].</a:t>
            </a:r>
            <a:br>
              <a:rPr lang="en-US" sz="1800" dirty="0"/>
            </a:br>
            <a:endParaRPr lang="en-US" sz="1800" dirty="0"/>
          </a:p>
          <a:p>
            <a:endParaRPr lang="en-US" sz="1500" dirty="0"/>
          </a:p>
          <a:p>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1247067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3A54C-C633-884E-A7D9-736002F7CE2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Pooled Gated Recurrent Unit (GRU) </a:t>
            </a:r>
            <a:endParaRPr lang="en-US" sz="4000">
              <a:solidFill>
                <a:srgbClr val="FFFFFF"/>
              </a:solidFill>
            </a:endParaRPr>
          </a:p>
        </p:txBody>
      </p:sp>
      <p:sp>
        <p:nvSpPr>
          <p:cNvPr id="3" name="Content Placeholder 2">
            <a:extLst>
              <a:ext uri="{FF2B5EF4-FFF2-40B4-BE49-F238E27FC236}">
                <a16:creationId xmlns:a16="http://schemas.microsoft.com/office/drawing/2014/main" id="{A6024EA5-62CB-A249-B442-1082F3DCD0DD}"/>
              </a:ext>
            </a:extLst>
          </p:cNvPr>
          <p:cNvSpPr>
            <a:spLocks noGrp="1"/>
          </p:cNvSpPr>
          <p:nvPr>
            <p:ph idx="1"/>
          </p:nvPr>
        </p:nvSpPr>
        <p:spPr>
          <a:xfrm>
            <a:off x="4810259" y="649480"/>
            <a:ext cx="6555347" cy="5546047"/>
          </a:xfrm>
        </p:spPr>
        <p:txBody>
          <a:bodyPr anchor="ctr">
            <a:normAutofit/>
          </a:bodyPr>
          <a:lstStyle/>
          <a:p>
            <a:r>
              <a:rPr lang="en-US" sz="2000" dirty="0"/>
              <a:t>It is a simple GRU.</a:t>
            </a:r>
          </a:p>
          <a:p>
            <a:r>
              <a:rPr lang="en-US" sz="2000" dirty="0"/>
              <a:t>It has Pooling Layers- &gt; Pooling Layers are used to reduce the dimensions of the feature matrix.</a:t>
            </a:r>
          </a:p>
          <a:p>
            <a:r>
              <a:rPr lang="en-US" sz="2000" dirty="0"/>
              <a:t>Therefore, it reduces  the number of parameters to learn, and the amount of computation performed in the network.</a:t>
            </a:r>
          </a:p>
          <a:p>
            <a:endParaRPr lang="en-US" sz="2000" dirty="0"/>
          </a:p>
        </p:txBody>
      </p:sp>
    </p:spTree>
    <p:extLst>
      <p:ext uri="{BB962C8B-B14F-4D97-AF65-F5344CB8AC3E}">
        <p14:creationId xmlns:p14="http://schemas.microsoft.com/office/powerpoint/2010/main" val="300824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2587-75FE-9546-BD52-141DA90C97F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Pooled GRU 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7DCD91-9E5A-2F49-92A5-04E654AE618D}"/>
              </a:ext>
            </a:extLst>
          </p:cNvPr>
          <p:cNvSpPr>
            <a:spLocks noGrp="1"/>
          </p:cNvSpPr>
          <p:nvPr>
            <p:ph idx="1"/>
          </p:nvPr>
        </p:nvSpPr>
        <p:spPr>
          <a:xfrm>
            <a:off x="4447308" y="1605136"/>
            <a:ext cx="6906491" cy="5585619"/>
          </a:xfrm>
        </p:spPr>
        <p:txBody>
          <a:bodyPr anchor="ctr">
            <a:normAutofit fontScale="77500" lnSpcReduction="20000"/>
          </a:bodyPr>
          <a:lstStyle/>
          <a:p>
            <a:r>
              <a:rPr lang="en-US" sz="2000" dirty="0" err="1"/>
              <a:t>FastText</a:t>
            </a:r>
            <a:r>
              <a:rPr lang="en-US" sz="2000" dirty="0"/>
              <a:t> 300d for word embedding in this model </a:t>
            </a:r>
          </a:p>
          <a:p>
            <a:pPr marL="0" indent="0">
              <a:buNone/>
            </a:pPr>
            <a:r>
              <a:rPr lang="en-US" sz="2000" dirty="0"/>
              <a:t>     dropout layer - reduce the overfitting problem </a:t>
            </a:r>
          </a:p>
          <a:p>
            <a:r>
              <a:rPr lang="en-US" sz="2000" dirty="0"/>
              <a:t>Parameters used are </a:t>
            </a:r>
          </a:p>
          <a:p>
            <a:r>
              <a:rPr lang="en-US" sz="2000" dirty="0"/>
              <a:t> max features=30000 (</a:t>
            </a:r>
            <a:r>
              <a:rPr lang="en-US" sz="2000" dirty="0" err="1"/>
              <a:t>maximumfeatures</a:t>
            </a:r>
            <a:r>
              <a:rPr lang="en-US" sz="2000" dirty="0"/>
              <a:t>)</a:t>
            </a:r>
          </a:p>
          <a:p>
            <a:pPr marL="0" indent="0">
              <a:buNone/>
            </a:pPr>
            <a:r>
              <a:rPr lang="en-US" sz="2000" dirty="0"/>
              <a:t>     </a:t>
            </a:r>
            <a:r>
              <a:rPr lang="en-US" sz="2000" dirty="0" err="1"/>
              <a:t>maxlen</a:t>
            </a:r>
            <a:r>
              <a:rPr lang="en-US" sz="2000" dirty="0"/>
              <a:t>=100 (maximum length)</a:t>
            </a:r>
            <a:br>
              <a:rPr lang="en-US" sz="2000" dirty="0"/>
            </a:br>
            <a:r>
              <a:rPr lang="en-US" sz="2000" dirty="0"/>
              <a:t>     embed size=300 (size of embedding) </a:t>
            </a:r>
          </a:p>
          <a:p>
            <a:r>
              <a:rPr lang="en-US" sz="2000" dirty="0"/>
              <a:t>Prepossessed the data with padding and tokenization then convert it vector by using word embeddings</a:t>
            </a:r>
            <a:r>
              <a:rPr lang="en-US" dirty="0"/>
              <a:t>. </a:t>
            </a:r>
          </a:p>
          <a:p>
            <a:r>
              <a:rPr lang="en-US" sz="2000" dirty="0"/>
              <a:t>Set two pooling layers (average pooling and max pooling) layer after bidirectional GRU layer </a:t>
            </a:r>
          </a:p>
          <a:p>
            <a:r>
              <a:rPr lang="en-US" sz="2000" dirty="0"/>
              <a:t>set dense layer </a:t>
            </a:r>
          </a:p>
          <a:p>
            <a:r>
              <a:rPr lang="en-US" sz="2000" dirty="0"/>
              <a:t>batch size  = 32 and number of epochs = 2 </a:t>
            </a:r>
          </a:p>
          <a:p>
            <a:r>
              <a:rPr lang="en-US" sz="2000" dirty="0"/>
              <a:t>We have used</a:t>
            </a:r>
            <a:br>
              <a:rPr lang="en-US" sz="2000" dirty="0"/>
            </a:br>
            <a:r>
              <a:rPr lang="en-US" sz="2000" dirty="0"/>
              <a:t>loss=‘binary </a:t>
            </a:r>
            <a:r>
              <a:rPr lang="en-US" sz="2000" dirty="0" err="1"/>
              <a:t>crossentropy</a:t>
            </a:r>
            <a:r>
              <a:rPr lang="en-US" sz="2000" dirty="0"/>
              <a:t>’</a:t>
            </a:r>
            <a:br>
              <a:rPr lang="en-US" sz="2000" dirty="0"/>
            </a:br>
            <a:r>
              <a:rPr lang="en-US" sz="2000" dirty="0"/>
              <a:t>optimizer=‘</a:t>
            </a:r>
            <a:r>
              <a:rPr lang="en-US" sz="2000" dirty="0" err="1"/>
              <a:t>adam</a:t>
            </a:r>
            <a:r>
              <a:rPr lang="en-US" sz="2000" dirty="0"/>
              <a:t>’</a:t>
            </a:r>
            <a:br>
              <a:rPr lang="en-US" sz="2000" dirty="0"/>
            </a:br>
            <a:r>
              <a:rPr lang="en-US" sz="2000" dirty="0"/>
              <a:t>metrics=[‘accuracy’].</a:t>
            </a:r>
            <a:br>
              <a:rPr lang="en-US" sz="1800" dirty="0"/>
            </a:br>
            <a:endParaRPr lang="en-US" sz="1800" dirty="0"/>
          </a:p>
          <a:p>
            <a:endParaRPr lang="en-US" sz="1500" dirty="0"/>
          </a:p>
          <a:p>
            <a:endParaRPr lang="en-US" sz="1500" dirty="0"/>
          </a:p>
          <a:p>
            <a:pPr marL="0" indent="0">
              <a:buNone/>
            </a:pPr>
            <a:endParaRPr lang="en-US" sz="1500" dirty="0"/>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1702767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3E94-5CEE-BD49-83F4-9D2E9E511A03}"/>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b="1" kern="1200" dirty="0">
                <a:latin typeface="+mj-lt"/>
                <a:ea typeface="+mj-ea"/>
                <a:cs typeface="+mj-cs"/>
              </a:rPr>
              <a:t>Experiment with Deep Learning Models(</a:t>
            </a:r>
            <a:r>
              <a:rPr lang="en-US" b="1" kern="1200" dirty="0" err="1">
                <a:latin typeface="+mj-lt"/>
                <a:ea typeface="+mj-ea"/>
                <a:cs typeface="+mj-cs"/>
              </a:rPr>
              <a:t>is_T</a:t>
            </a:r>
            <a:r>
              <a:rPr lang="en-US" b="1" kern="1200" dirty="0">
                <a:latin typeface="+mj-lt"/>
                <a:ea typeface="+mj-ea"/>
                <a:cs typeface="+mj-cs"/>
              </a:rPr>
              <a:t> class- balanced)</a:t>
            </a:r>
            <a:endParaRPr lang="en-US" kern="1200" dirty="0">
              <a:latin typeface="+mj-lt"/>
              <a:ea typeface="+mj-ea"/>
              <a:cs typeface="+mj-cs"/>
            </a:endParaRPr>
          </a:p>
        </p:txBody>
      </p:sp>
      <p:sp>
        <p:nvSpPr>
          <p:cNvPr id="79" name="Rectangle 78">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8" name="Content Placeholder 67">
            <a:extLst>
              <a:ext uri="{FF2B5EF4-FFF2-40B4-BE49-F238E27FC236}">
                <a16:creationId xmlns:a16="http://schemas.microsoft.com/office/drawing/2014/main" id="{C7A790B1-EB2E-4D42-908B-9BFB81BDEB10}"/>
              </a:ext>
            </a:extLst>
          </p:cNvPr>
          <p:cNvGraphicFramePr>
            <a:graphicFrameLocks noGrp="1"/>
          </p:cNvGraphicFramePr>
          <p:nvPr>
            <p:ph idx="1"/>
            <p:extLst>
              <p:ext uri="{D42A27DB-BD31-4B8C-83A1-F6EECF244321}">
                <p14:modId xmlns:p14="http://schemas.microsoft.com/office/powerpoint/2010/main" val="352858572"/>
              </p:ext>
            </p:extLst>
          </p:nvPr>
        </p:nvGraphicFramePr>
        <p:xfrm>
          <a:off x="1000874" y="2385390"/>
          <a:ext cx="10190252" cy="36178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9710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2E69-2071-AB4D-9424-0546B4210313}"/>
              </a:ext>
            </a:extLst>
          </p:cNvPr>
          <p:cNvSpPr>
            <a:spLocks noGrp="1"/>
          </p:cNvSpPr>
          <p:nvPr>
            <p:ph type="title"/>
          </p:nvPr>
        </p:nvSpPr>
        <p:spPr/>
        <p:txBody>
          <a:bodyPr/>
          <a:lstStyle/>
          <a:p>
            <a:r>
              <a:rPr lang="en-US" b="1" dirty="0" err="1"/>
              <a:t>is_S</a:t>
            </a:r>
            <a:r>
              <a:rPr lang="en-US" b="1" dirty="0"/>
              <a:t> class- (imbalanced)</a:t>
            </a:r>
            <a:endParaRPr lang="en-US" dirty="0"/>
          </a:p>
        </p:txBody>
      </p:sp>
      <p:graphicFrame>
        <p:nvGraphicFramePr>
          <p:cNvPr id="4" name="Content Placeholder 3">
            <a:extLst>
              <a:ext uri="{FF2B5EF4-FFF2-40B4-BE49-F238E27FC236}">
                <a16:creationId xmlns:a16="http://schemas.microsoft.com/office/drawing/2014/main" id="{D0C1D2EA-CDF9-AD46-BD2F-2CFD7AADC5D7}"/>
              </a:ext>
            </a:extLst>
          </p:cNvPr>
          <p:cNvGraphicFramePr>
            <a:graphicFrameLocks noGrp="1"/>
          </p:cNvGraphicFramePr>
          <p:nvPr>
            <p:ph idx="1"/>
            <p:extLst>
              <p:ext uri="{D42A27DB-BD31-4B8C-83A1-F6EECF244321}">
                <p14:modId xmlns:p14="http://schemas.microsoft.com/office/powerpoint/2010/main" val="37757179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19805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2E69-2071-AB4D-9424-0546B4210313}"/>
              </a:ext>
            </a:extLst>
          </p:cNvPr>
          <p:cNvSpPr>
            <a:spLocks noGrp="1"/>
          </p:cNvSpPr>
          <p:nvPr>
            <p:ph type="title"/>
          </p:nvPr>
        </p:nvSpPr>
        <p:spPr/>
        <p:txBody>
          <a:bodyPr/>
          <a:lstStyle/>
          <a:p>
            <a:r>
              <a:rPr lang="en-US" b="1" dirty="0" err="1"/>
              <a:t>is_S</a:t>
            </a:r>
            <a:r>
              <a:rPr lang="en-US" b="1" dirty="0"/>
              <a:t> class- (balanced)</a:t>
            </a:r>
            <a:endParaRPr lang="en-US" dirty="0"/>
          </a:p>
        </p:txBody>
      </p:sp>
      <p:graphicFrame>
        <p:nvGraphicFramePr>
          <p:cNvPr id="4" name="Content Placeholder 3">
            <a:extLst>
              <a:ext uri="{FF2B5EF4-FFF2-40B4-BE49-F238E27FC236}">
                <a16:creationId xmlns:a16="http://schemas.microsoft.com/office/drawing/2014/main" id="{D0C1D2EA-CDF9-AD46-BD2F-2CFD7AADC5D7}"/>
              </a:ext>
            </a:extLst>
          </p:cNvPr>
          <p:cNvGraphicFramePr>
            <a:graphicFrameLocks noGrp="1"/>
          </p:cNvGraphicFramePr>
          <p:nvPr>
            <p:ph idx="1"/>
            <p:extLst>
              <p:ext uri="{D42A27DB-BD31-4B8C-83A1-F6EECF244321}">
                <p14:modId xmlns:p14="http://schemas.microsoft.com/office/powerpoint/2010/main" val="196872141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5741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1842-119A-3B49-995F-F345371088E4}"/>
              </a:ext>
            </a:extLst>
          </p:cNvPr>
          <p:cNvSpPr>
            <a:spLocks noGrp="1"/>
          </p:cNvSpPr>
          <p:nvPr>
            <p:ph type="title"/>
          </p:nvPr>
        </p:nvSpPr>
        <p:spPr/>
        <p:txBody>
          <a:bodyPr/>
          <a:lstStyle/>
          <a:p>
            <a:r>
              <a:rPr lang="en-US" dirty="0"/>
              <a:t>Loss Calculation (</a:t>
            </a:r>
            <a:r>
              <a:rPr lang="en-US" dirty="0" err="1"/>
              <a:t>is_T</a:t>
            </a:r>
            <a:r>
              <a:rPr lang="en-US" dirty="0"/>
              <a:t> class)</a:t>
            </a:r>
          </a:p>
        </p:txBody>
      </p:sp>
      <p:graphicFrame>
        <p:nvGraphicFramePr>
          <p:cNvPr id="7" name="Content Placeholder 6">
            <a:extLst>
              <a:ext uri="{FF2B5EF4-FFF2-40B4-BE49-F238E27FC236}">
                <a16:creationId xmlns:a16="http://schemas.microsoft.com/office/drawing/2014/main" id="{6BFC8A76-FC6D-824F-8750-6B02CEDD9A57}"/>
              </a:ext>
            </a:extLst>
          </p:cNvPr>
          <p:cNvGraphicFramePr>
            <a:graphicFrameLocks noGrp="1"/>
          </p:cNvGraphicFramePr>
          <p:nvPr>
            <p:ph idx="1"/>
            <p:extLst>
              <p:ext uri="{D42A27DB-BD31-4B8C-83A1-F6EECF244321}">
                <p14:modId xmlns:p14="http://schemas.microsoft.com/office/powerpoint/2010/main" val="167843411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437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7E37-8179-E04C-88CE-BE7EE1DBDFC8}"/>
              </a:ext>
            </a:extLst>
          </p:cNvPr>
          <p:cNvSpPr>
            <a:spLocks noGrp="1"/>
          </p:cNvSpPr>
          <p:nvPr>
            <p:ph type="title"/>
          </p:nvPr>
        </p:nvSpPr>
        <p:spPr/>
        <p:txBody>
          <a:bodyPr/>
          <a:lstStyle/>
          <a:p>
            <a:r>
              <a:rPr lang="en-US" dirty="0"/>
              <a:t>Loss of </a:t>
            </a:r>
            <a:r>
              <a:rPr lang="en-US" dirty="0" err="1"/>
              <a:t>is_S</a:t>
            </a:r>
            <a:r>
              <a:rPr lang="en-US" dirty="0"/>
              <a:t> class (imbalanced)</a:t>
            </a:r>
          </a:p>
        </p:txBody>
      </p:sp>
      <p:graphicFrame>
        <p:nvGraphicFramePr>
          <p:cNvPr id="4" name="Content Placeholder 3">
            <a:extLst>
              <a:ext uri="{FF2B5EF4-FFF2-40B4-BE49-F238E27FC236}">
                <a16:creationId xmlns:a16="http://schemas.microsoft.com/office/drawing/2014/main" id="{6BFC8A76-FC6D-824F-8750-6B02CEDD9A57}"/>
              </a:ext>
            </a:extLst>
          </p:cNvPr>
          <p:cNvGraphicFramePr>
            <a:graphicFrameLocks noGrp="1"/>
          </p:cNvGraphicFramePr>
          <p:nvPr>
            <p:ph idx="1"/>
            <p:extLst>
              <p:ext uri="{D42A27DB-BD31-4B8C-83A1-F6EECF244321}">
                <p14:modId xmlns:p14="http://schemas.microsoft.com/office/powerpoint/2010/main" val="184953510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565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CCDFDB-F275-4700-9742-D7FD397EB469}"/>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latin typeface="+mj-lt"/>
                <a:ea typeface="+mj-ea"/>
                <a:cs typeface="+mj-cs"/>
              </a:rPr>
              <a:t>Introduction</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66FFEF-1AC8-4F73-9FF8-3CF03F8C6A86}"/>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0" i="0">
                <a:effectLst/>
              </a:rPr>
              <a:t>MBTI is a personality metric developed by Katharine Cook Briggs and Isabel Briggs Myers</a:t>
            </a:r>
          </a:p>
          <a:p>
            <a:pPr marL="285750" indent="-228600">
              <a:lnSpc>
                <a:spcPct val="90000"/>
              </a:lnSpc>
              <a:spcAft>
                <a:spcPts val="600"/>
              </a:spcAft>
              <a:buFont typeface="Arial" panose="020B0604020202020204" pitchFamily="34" charset="0"/>
              <a:buChar char="•"/>
            </a:pPr>
            <a:r>
              <a:rPr lang="en-US" sz="1700" b="0" i="0">
                <a:effectLst/>
              </a:rPr>
              <a:t>Each person would be typed with 4 letters according to MBTI. </a:t>
            </a:r>
          </a:p>
          <a:p>
            <a:pPr marL="285750" indent="-228600">
              <a:lnSpc>
                <a:spcPct val="90000"/>
              </a:lnSpc>
              <a:spcAft>
                <a:spcPts val="600"/>
              </a:spcAft>
              <a:buFont typeface="Arial" panose="020B0604020202020204" pitchFamily="34" charset="0"/>
              <a:buChar char="•"/>
            </a:pPr>
            <a:r>
              <a:rPr lang="en-US" sz="1700"/>
              <a:t>F</a:t>
            </a:r>
            <a:r>
              <a:rPr lang="en-US" sz="1700" b="0" i="0">
                <a:effectLst/>
              </a:rPr>
              <a:t>or someone whose type is ENFJ, this means that this person is Extraverted, Intuitive, Feeling and Judging. </a:t>
            </a:r>
            <a:r>
              <a:rPr lang="en-US" sz="1700"/>
              <a:t>All combination of these 4 letters gives us 16 unique personalities.</a:t>
            </a:r>
            <a:endParaRPr lang="en-US" sz="1700" b="0" i="0">
              <a:effectLst/>
            </a:endParaRPr>
          </a:p>
          <a:p>
            <a:pPr marL="285750" indent="-228600">
              <a:lnSpc>
                <a:spcPct val="90000"/>
              </a:lnSpc>
              <a:spcAft>
                <a:spcPts val="600"/>
              </a:spcAft>
              <a:buFont typeface="Arial" panose="020B0604020202020204" pitchFamily="34" charset="0"/>
              <a:buChar char="•"/>
            </a:pPr>
            <a:r>
              <a:rPr lang="en-US" sz="1700"/>
              <a:t>C</a:t>
            </a:r>
            <a:r>
              <a:rPr lang="en-US" sz="1700" b="0" i="0">
                <a:effectLst/>
              </a:rPr>
              <a:t>ommon way of finding out MBTI type is through personality test websites. Sometimes the answers are biased and thus the person is wrongly classified.</a:t>
            </a:r>
          </a:p>
          <a:p>
            <a:pPr marL="285750" indent="-228600">
              <a:lnSpc>
                <a:spcPct val="90000"/>
              </a:lnSpc>
              <a:spcAft>
                <a:spcPts val="600"/>
              </a:spcAft>
              <a:buFont typeface="Arial" panose="020B0604020202020204" pitchFamily="34" charset="0"/>
              <a:buChar char="•"/>
            </a:pPr>
            <a:r>
              <a:rPr lang="en-US" sz="1700" b="0" i="0">
                <a:effectLst/>
              </a:rPr>
              <a:t>Our project will try to find out the MBTI types for a person through their posts </a:t>
            </a:r>
          </a:p>
          <a:p>
            <a:pPr marL="285750" indent="-228600">
              <a:lnSpc>
                <a:spcPct val="90000"/>
              </a:lnSpc>
              <a:spcAft>
                <a:spcPts val="600"/>
              </a:spcAft>
              <a:buFont typeface="Arial" panose="020B0604020202020204" pitchFamily="34" charset="0"/>
              <a:buChar char="•"/>
            </a:pPr>
            <a:endParaRPr lang="en-US" sz="1700"/>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773B66E8-7D26-4544-A74E-61855BF8F125}"/>
              </a:ext>
            </a:extLst>
          </p:cNvPr>
          <p:cNvPicPr>
            <a:picLocks noChangeAspect="1"/>
          </p:cNvPicPr>
          <p:nvPr/>
        </p:nvPicPr>
        <p:blipFill rotWithShape="1">
          <a:blip r:embed="rId2"/>
          <a:srcRect l="4807" r="3785" b="3"/>
          <a:stretch/>
        </p:blipFill>
        <p:spPr>
          <a:xfrm>
            <a:off x="5558673" y="722058"/>
            <a:ext cx="6263640" cy="5413248"/>
          </a:xfrm>
          <a:prstGeom prst="rect">
            <a:avLst/>
          </a:prstGeom>
          <a:effectLst/>
        </p:spPr>
      </p:pic>
    </p:spTree>
    <p:extLst>
      <p:ext uri="{BB962C8B-B14F-4D97-AF65-F5344CB8AC3E}">
        <p14:creationId xmlns:p14="http://schemas.microsoft.com/office/powerpoint/2010/main" val="168209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1EBB-CE58-A04B-9A4A-C1B6B91B3AB0}"/>
              </a:ext>
            </a:extLst>
          </p:cNvPr>
          <p:cNvSpPr>
            <a:spLocks noGrp="1"/>
          </p:cNvSpPr>
          <p:nvPr>
            <p:ph type="title"/>
          </p:nvPr>
        </p:nvSpPr>
        <p:spPr/>
        <p:txBody>
          <a:bodyPr/>
          <a:lstStyle/>
          <a:p>
            <a:r>
              <a:rPr lang="en-US" dirty="0" err="1"/>
              <a:t>is_S</a:t>
            </a:r>
            <a:r>
              <a:rPr lang="en-US" dirty="0"/>
              <a:t> class (balanced)</a:t>
            </a:r>
          </a:p>
        </p:txBody>
      </p:sp>
      <p:graphicFrame>
        <p:nvGraphicFramePr>
          <p:cNvPr id="4" name="Content Placeholder 3">
            <a:extLst>
              <a:ext uri="{FF2B5EF4-FFF2-40B4-BE49-F238E27FC236}">
                <a16:creationId xmlns:a16="http://schemas.microsoft.com/office/drawing/2014/main" id="{6BFC8A76-FC6D-824F-8750-6B02CEDD9A5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7159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F8AF5-E745-D24E-81ED-50B989D8A87F}"/>
              </a:ext>
            </a:extLst>
          </p:cNvPr>
          <p:cNvSpPr>
            <a:spLocks noGrp="1"/>
          </p:cNvSpPr>
          <p:nvPr>
            <p:ph type="title"/>
          </p:nvPr>
        </p:nvSpPr>
        <p:spPr>
          <a:xfrm>
            <a:off x="594360" y="1209086"/>
            <a:ext cx="3876848" cy="4064925"/>
          </a:xfrm>
        </p:spPr>
        <p:txBody>
          <a:bodyPr anchor="ctr">
            <a:normAutofit/>
          </a:bodyPr>
          <a:lstStyle/>
          <a:p>
            <a:r>
              <a:rPr lang="en-US" sz="5000"/>
              <a:t>Future Work</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
            <a:extLst>
              <a:ext uri="{FF2B5EF4-FFF2-40B4-BE49-F238E27FC236}">
                <a16:creationId xmlns:a16="http://schemas.microsoft.com/office/drawing/2014/main" id="{2B23264C-B036-4AAD-B377-4510422C9443}"/>
              </a:ext>
            </a:extLst>
          </p:cNvPr>
          <p:cNvGraphicFramePr>
            <a:graphicFrameLocks noGrp="1"/>
          </p:cNvGraphicFramePr>
          <p:nvPr>
            <p:ph idx="1"/>
            <p:extLst>
              <p:ext uri="{D42A27DB-BD31-4B8C-83A1-F6EECF244321}">
                <p14:modId xmlns:p14="http://schemas.microsoft.com/office/powerpoint/2010/main" val="172580875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66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EDA5-8F56-634A-9CD6-FA66EF4DE5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B3B2CD-14D3-4944-8AD6-EDC9663288C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7981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886A5A-8FE9-4628-854E-1C442250BB63}"/>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chemeClr val="tx1"/>
                </a:solidFill>
                <a:latin typeface="+mj-lt"/>
                <a:ea typeface="+mj-ea"/>
                <a:cs typeface="+mj-cs"/>
              </a:rPr>
              <a:t>Related Work</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685833-D3FF-4138-874E-23AF3C2BB774}"/>
              </a:ext>
            </a:extLst>
          </p:cNvPr>
          <p:cNvPicPr>
            <a:picLocks noChangeAspect="1"/>
          </p:cNvPicPr>
          <p:nvPr/>
        </p:nvPicPr>
        <p:blipFill rotWithShape="1">
          <a:blip r:embed="rId2"/>
          <a:srcRect t="2308"/>
          <a:stretch/>
        </p:blipFill>
        <p:spPr>
          <a:xfrm>
            <a:off x="545238" y="1977936"/>
            <a:ext cx="7608304" cy="2973083"/>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2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446EE-1BB2-6C48-9B19-954CF2E2C415}"/>
              </a:ext>
            </a:extLst>
          </p:cNvPr>
          <p:cNvSpPr>
            <a:spLocks noGrp="1"/>
          </p:cNvSpPr>
          <p:nvPr>
            <p:ph type="title"/>
          </p:nvPr>
        </p:nvSpPr>
        <p:spPr>
          <a:xfrm>
            <a:off x="645064" y="525982"/>
            <a:ext cx="4282983" cy="1200361"/>
          </a:xfrm>
        </p:spPr>
        <p:txBody>
          <a:bodyPr anchor="b">
            <a:normAutofit/>
          </a:bodyPr>
          <a:lstStyle/>
          <a:p>
            <a:r>
              <a:rPr lang="en-US" sz="3600"/>
              <a:t>About the Data set </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9389B0-D7AA-3A4D-A574-94D55C45CF7F}"/>
              </a:ext>
            </a:extLst>
          </p:cNvPr>
          <p:cNvSpPr>
            <a:spLocks noGrp="1"/>
          </p:cNvSpPr>
          <p:nvPr>
            <p:ph idx="1"/>
          </p:nvPr>
        </p:nvSpPr>
        <p:spPr>
          <a:xfrm>
            <a:off x="645066" y="2031101"/>
            <a:ext cx="4282984" cy="3511943"/>
          </a:xfrm>
        </p:spPr>
        <p:txBody>
          <a:bodyPr anchor="ctr">
            <a:normAutofit/>
          </a:bodyPr>
          <a:lstStyle/>
          <a:p>
            <a:r>
              <a:rPr lang="en-US" sz="1400"/>
              <a:t>The Myers Briggs Type Indicator is a personality type system that divides everyone into 16 distinct personality.</a:t>
            </a:r>
          </a:p>
          <a:p>
            <a:r>
              <a:rPr lang="en-US" sz="1400"/>
              <a:t>The data is forum posts, originally from personalitycafe.com. The dataset is available in Kaggle  - </a:t>
            </a:r>
            <a:r>
              <a:rPr lang="en-US" sz="1400">
                <a:hlinkClick r:id="rId2"/>
              </a:rPr>
              <a:t>https://www.kaggle.com/datasnaek/mbti-type</a:t>
            </a:r>
            <a:endParaRPr lang="en-US" sz="1400"/>
          </a:p>
          <a:p>
            <a:r>
              <a:rPr lang="en-US" sz="1400"/>
              <a:t>The dataset has 8675 data. It only has 2 columns MBTI Types and Posts</a:t>
            </a:r>
          </a:p>
          <a:p>
            <a:r>
              <a:rPr lang="en-US" sz="1400"/>
              <a:t>Types – Class or type of MBTI personality – e.g. INFP, INFJ, ENTP,ESTJ etc.</a:t>
            </a:r>
          </a:p>
          <a:p>
            <a:r>
              <a:rPr lang="en-US" sz="1400"/>
              <a:t>There are 50 different posts from a single person all separated by ||| (3 pipe characters). Posts consist of Texts as well ad URL , emoticons, hashtags(#) and Mentions (@)  </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8F97736-FE42-4DAD-A669-CD4E0458C1A1}"/>
              </a:ext>
            </a:extLst>
          </p:cNvPr>
          <p:cNvPicPr>
            <a:picLocks noChangeAspect="1"/>
          </p:cNvPicPr>
          <p:nvPr/>
        </p:nvPicPr>
        <p:blipFill>
          <a:blip r:embed="rId3"/>
          <a:stretch>
            <a:fillRect/>
          </a:stretch>
        </p:blipFill>
        <p:spPr>
          <a:xfrm>
            <a:off x="5987738" y="1149373"/>
            <a:ext cx="5628018" cy="4326383"/>
          </a:xfrm>
          <a:prstGeom prst="rect">
            <a:avLst/>
          </a:prstGeom>
        </p:spPr>
      </p:pic>
      <p:sp>
        <p:nvSpPr>
          <p:cNvPr id="7" name="TextBox 6">
            <a:extLst>
              <a:ext uri="{FF2B5EF4-FFF2-40B4-BE49-F238E27FC236}">
                <a16:creationId xmlns:a16="http://schemas.microsoft.com/office/drawing/2014/main" id="{BC8BBE93-A0D1-4BAE-AC00-824DD32FC806}"/>
              </a:ext>
            </a:extLst>
          </p:cNvPr>
          <p:cNvSpPr txBox="1"/>
          <p:nvPr/>
        </p:nvSpPr>
        <p:spPr>
          <a:xfrm>
            <a:off x="6095999" y="5545295"/>
            <a:ext cx="5628018" cy="432638"/>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Above are the first 10 rows of data with Personality types and Posts</a:t>
            </a:r>
          </a:p>
        </p:txBody>
      </p:sp>
    </p:spTree>
    <p:extLst>
      <p:ext uri="{BB962C8B-B14F-4D97-AF65-F5344CB8AC3E}">
        <p14:creationId xmlns:p14="http://schemas.microsoft.com/office/powerpoint/2010/main" val="242664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5516B7D-4EE2-47AA-9877-C303B0A27051}"/>
              </a:ext>
            </a:extLst>
          </p:cNvPr>
          <p:cNvSpPr>
            <a:spLocks noGrp="1"/>
          </p:cNvSpPr>
          <p:nvPr>
            <p:ph type="title"/>
          </p:nvPr>
        </p:nvSpPr>
        <p:spPr>
          <a:xfrm>
            <a:off x="9053546" y="1098432"/>
            <a:ext cx="2469624" cy="546963"/>
          </a:xfrm>
        </p:spPr>
        <p:txBody>
          <a:bodyPr vert="horz" lIns="91440" tIns="45720" rIns="91440" bIns="45720" rtlCol="0" anchor="ctr">
            <a:normAutofit fontScale="90000"/>
          </a:bodyPr>
          <a:lstStyle/>
          <a:p>
            <a:r>
              <a:rPr lang="en-US" sz="3700" dirty="0"/>
              <a:t>Dataset</a:t>
            </a:r>
          </a:p>
        </p:txBody>
      </p:sp>
      <p:sp>
        <p:nvSpPr>
          <p:cNvPr id="3" name="Content Placeholder 2">
            <a:extLst>
              <a:ext uri="{FF2B5EF4-FFF2-40B4-BE49-F238E27FC236}">
                <a16:creationId xmlns:a16="http://schemas.microsoft.com/office/drawing/2014/main" id="{35460059-6FF3-B14B-8088-66D03E516035}"/>
              </a:ext>
            </a:extLst>
          </p:cNvPr>
          <p:cNvSpPr>
            <a:spLocks noGrp="1"/>
          </p:cNvSpPr>
          <p:nvPr>
            <p:ph idx="1"/>
          </p:nvPr>
        </p:nvSpPr>
        <p:spPr>
          <a:xfrm>
            <a:off x="9053546" y="2839533"/>
            <a:ext cx="2446465" cy="1178298"/>
          </a:xfrm>
        </p:spPr>
        <p:txBody>
          <a:bodyPr vert="horz" lIns="91440" tIns="45720" rIns="91440" bIns="45720" rtlCol="0">
            <a:normAutofit/>
          </a:bodyPr>
          <a:lstStyle/>
          <a:p>
            <a:pPr marL="0" lvl="0" indent="0">
              <a:buNone/>
            </a:pPr>
            <a:r>
              <a:rPr lang="en-US" sz="1600" dirty="0"/>
              <a:t>The data is highly imbalanced – INFP has more than 1750 data but ESTJ has only 39.</a:t>
            </a:r>
          </a:p>
        </p:txBody>
      </p: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CEAC2B-851F-4FF6-AB1C-EF8BA65CE03C}"/>
              </a:ext>
            </a:extLst>
          </p:cNvPr>
          <p:cNvPicPr>
            <a:picLocks noChangeAspect="1"/>
          </p:cNvPicPr>
          <p:nvPr/>
        </p:nvPicPr>
        <p:blipFill rotWithShape="1">
          <a:blip r:embed="rId2"/>
          <a:srcRect r="732" b="-2"/>
          <a:stretch/>
        </p:blipFill>
        <p:spPr>
          <a:xfrm>
            <a:off x="545238" y="858525"/>
            <a:ext cx="7608304" cy="5211906"/>
          </a:xfrm>
          <a:prstGeom prst="rect">
            <a:avLst/>
          </a:prstGeom>
        </p:spPr>
      </p:pic>
      <p:sp>
        <p:nvSpPr>
          <p:cNvPr id="22" name="Rectangle 2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7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861AFF-3522-4704-9245-9C78B6945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465147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4">
            <a:extLst>
              <a:ext uri="{FF2B5EF4-FFF2-40B4-BE49-F238E27FC236}">
                <a16:creationId xmlns:a16="http://schemas.microsoft.com/office/drawing/2014/main" id="{015DB0EF-A647-41F1-9D9D-E78CF214DE29}"/>
              </a:ext>
            </a:extLst>
          </p:cNvPr>
          <p:cNvSpPr txBox="1">
            <a:spLocks/>
          </p:cNvSpPr>
          <p:nvPr/>
        </p:nvSpPr>
        <p:spPr>
          <a:xfrm>
            <a:off x="1043632" y="873940"/>
            <a:ext cx="3951525" cy="1035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a:t>Data Preprocessing</a:t>
            </a:r>
          </a:p>
        </p:txBody>
      </p:sp>
      <p:sp>
        <p:nvSpPr>
          <p:cNvPr id="3" name="TextBox 2">
            <a:extLst>
              <a:ext uri="{FF2B5EF4-FFF2-40B4-BE49-F238E27FC236}">
                <a16:creationId xmlns:a16="http://schemas.microsoft.com/office/drawing/2014/main" id="{96742715-B77F-40CE-9F4F-A398FE8B72FB}"/>
              </a:ext>
            </a:extLst>
          </p:cNvPr>
          <p:cNvSpPr txBox="1"/>
          <p:nvPr/>
        </p:nvSpPr>
        <p:spPr>
          <a:xfrm>
            <a:off x="1045030" y="2524721"/>
            <a:ext cx="3943993" cy="36771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000"/>
              <a:t>As the data is imbalanced, we decided to reclassify the data into 4 Major personality types instead of 16:</a:t>
            </a:r>
          </a:p>
          <a:p>
            <a:pPr marL="285750" indent="-228600">
              <a:lnSpc>
                <a:spcPct val="90000"/>
              </a:lnSpc>
              <a:spcAft>
                <a:spcPts val="600"/>
              </a:spcAft>
              <a:buFont typeface="Arial" panose="020B0604020202020204" pitchFamily="34" charset="0"/>
              <a:buChar char="•"/>
            </a:pPr>
            <a:r>
              <a:rPr lang="en-US" sz="1000"/>
              <a:t>Extraversion/Introversion as is_E Class</a:t>
            </a:r>
          </a:p>
          <a:p>
            <a:pPr marL="285750" indent="-228600">
              <a:lnSpc>
                <a:spcPct val="90000"/>
              </a:lnSpc>
              <a:spcAft>
                <a:spcPts val="600"/>
              </a:spcAft>
              <a:buFont typeface="Arial" panose="020B0604020202020204" pitchFamily="34" charset="0"/>
              <a:buChar char="•"/>
            </a:pPr>
            <a:r>
              <a:rPr lang="en-US" sz="1000"/>
              <a:t>Sensing/Intuition as is_S Class</a:t>
            </a:r>
          </a:p>
          <a:p>
            <a:pPr marL="285750" indent="-228600">
              <a:lnSpc>
                <a:spcPct val="90000"/>
              </a:lnSpc>
              <a:spcAft>
                <a:spcPts val="600"/>
              </a:spcAft>
              <a:buFont typeface="Arial" panose="020B0604020202020204" pitchFamily="34" charset="0"/>
              <a:buChar char="•"/>
            </a:pPr>
            <a:r>
              <a:rPr lang="en-US" sz="1000"/>
              <a:t>Thinking/Feeling as is_T Class</a:t>
            </a:r>
          </a:p>
          <a:p>
            <a:pPr marL="285750" indent="-228600">
              <a:lnSpc>
                <a:spcPct val="90000"/>
              </a:lnSpc>
              <a:spcAft>
                <a:spcPts val="600"/>
              </a:spcAft>
              <a:buFont typeface="Arial" panose="020B0604020202020204" pitchFamily="34" charset="0"/>
              <a:buChar char="•"/>
            </a:pPr>
            <a:r>
              <a:rPr lang="en-US" sz="1000"/>
              <a:t>Judging/Perceiving as is_J Class</a:t>
            </a:r>
          </a:p>
          <a:p>
            <a:pPr indent="-228600">
              <a:lnSpc>
                <a:spcPct val="90000"/>
              </a:lnSpc>
              <a:spcAft>
                <a:spcPts val="600"/>
              </a:spcAft>
              <a:buFont typeface="Arial" panose="020B0604020202020204" pitchFamily="34" charset="0"/>
              <a:buChar char="•"/>
            </a:pPr>
            <a:r>
              <a:rPr lang="en-US" sz="1000"/>
              <a:t>Each of them will have the same number of data i.e. 8675</a:t>
            </a: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r>
              <a:rPr lang="en-US" sz="1000"/>
              <a:t>For E.g. if the personality type was ISFJ we re-classify it for the 4 different personality dataset as :</a:t>
            </a:r>
          </a:p>
          <a:p>
            <a:pPr indent="-228600">
              <a:lnSpc>
                <a:spcPct val="90000"/>
              </a:lnSpc>
              <a:spcAft>
                <a:spcPts val="600"/>
              </a:spcAft>
              <a:buFont typeface="Arial" panose="020B0604020202020204" pitchFamily="34" charset="0"/>
              <a:buChar char="•"/>
            </a:pPr>
            <a:r>
              <a:rPr lang="en-US" sz="1000"/>
              <a:t>I will be assigned to dataset is_E and Class as 0</a:t>
            </a:r>
          </a:p>
          <a:p>
            <a:pPr indent="-228600">
              <a:lnSpc>
                <a:spcPct val="90000"/>
              </a:lnSpc>
              <a:spcAft>
                <a:spcPts val="600"/>
              </a:spcAft>
              <a:buFont typeface="Arial" panose="020B0604020202020204" pitchFamily="34" charset="0"/>
              <a:buChar char="•"/>
            </a:pPr>
            <a:r>
              <a:rPr lang="en-US" sz="1000"/>
              <a:t>S will be assigned to dataset is_S and Class as 1</a:t>
            </a:r>
          </a:p>
          <a:p>
            <a:pPr indent="-228600">
              <a:lnSpc>
                <a:spcPct val="90000"/>
              </a:lnSpc>
              <a:spcAft>
                <a:spcPts val="600"/>
              </a:spcAft>
              <a:buFont typeface="Arial" panose="020B0604020202020204" pitchFamily="34" charset="0"/>
              <a:buChar char="•"/>
            </a:pPr>
            <a:r>
              <a:rPr lang="en-US" sz="1000"/>
              <a:t>F will be assigned to dataset is_T and Class as 0</a:t>
            </a:r>
          </a:p>
          <a:p>
            <a:pPr indent="-228600">
              <a:lnSpc>
                <a:spcPct val="90000"/>
              </a:lnSpc>
              <a:spcAft>
                <a:spcPts val="600"/>
              </a:spcAft>
              <a:buFont typeface="Arial" panose="020B0604020202020204" pitchFamily="34" charset="0"/>
              <a:buChar char="•"/>
            </a:pPr>
            <a:r>
              <a:rPr lang="en-US" sz="1000"/>
              <a:t>J will be assigned to dataset is_J and Class as 1</a:t>
            </a: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r>
              <a:rPr lang="en-US" sz="1000"/>
              <a:t>There is still imbalance in the data mainly for is_E and is_S . But the is_T and is_J is almost balanced.</a:t>
            </a:r>
          </a:p>
          <a:p>
            <a:pPr indent="-228600">
              <a:lnSpc>
                <a:spcPct val="90000"/>
              </a:lnSpc>
              <a:spcAft>
                <a:spcPts val="600"/>
              </a:spcAft>
              <a:buFont typeface="Arial" panose="020B0604020202020204" pitchFamily="34" charset="0"/>
              <a:buChar char="•"/>
            </a:pPr>
            <a:endParaRPr lang="en-US" sz="1000"/>
          </a:p>
        </p:txBody>
      </p:sp>
      <p:sp>
        <p:nvSpPr>
          <p:cNvPr id="27" name="Rectangle 26">
            <a:extLst>
              <a:ext uri="{FF2B5EF4-FFF2-40B4-BE49-F238E27FC236}">
                <a16:creationId xmlns:a16="http://schemas.microsoft.com/office/drawing/2014/main" id="{DF909CAE-F41A-4061-A316-864DC2A71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7222" y="650055"/>
            <a:ext cx="5526578" cy="5634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F8FDBDE-68D8-4135-A2BB-9AF96C891816}"/>
              </a:ext>
            </a:extLst>
          </p:cNvPr>
          <p:cNvPicPr>
            <a:picLocks noChangeAspect="1"/>
          </p:cNvPicPr>
          <p:nvPr/>
        </p:nvPicPr>
        <p:blipFill>
          <a:blip r:embed="rId2"/>
          <a:stretch>
            <a:fillRect/>
          </a:stretch>
        </p:blipFill>
        <p:spPr>
          <a:xfrm>
            <a:off x="5395967" y="1321124"/>
            <a:ext cx="3375644" cy="2278559"/>
          </a:xfrm>
          <a:prstGeom prst="rect">
            <a:avLst/>
          </a:prstGeom>
        </p:spPr>
      </p:pic>
      <p:pic>
        <p:nvPicPr>
          <p:cNvPr id="9" name="Picture 8">
            <a:extLst>
              <a:ext uri="{FF2B5EF4-FFF2-40B4-BE49-F238E27FC236}">
                <a16:creationId xmlns:a16="http://schemas.microsoft.com/office/drawing/2014/main" id="{0256A6ED-0E9F-4705-AEBB-4620F74FF065}"/>
              </a:ext>
            </a:extLst>
          </p:cNvPr>
          <p:cNvPicPr>
            <a:picLocks noChangeAspect="1"/>
          </p:cNvPicPr>
          <p:nvPr/>
        </p:nvPicPr>
        <p:blipFill>
          <a:blip r:embed="rId3"/>
          <a:stretch>
            <a:fillRect/>
          </a:stretch>
        </p:blipFill>
        <p:spPr>
          <a:xfrm>
            <a:off x="8755825" y="1384271"/>
            <a:ext cx="3365822" cy="2271928"/>
          </a:xfrm>
          <a:prstGeom prst="rect">
            <a:avLst/>
          </a:prstGeom>
        </p:spPr>
      </p:pic>
      <p:pic>
        <p:nvPicPr>
          <p:cNvPr id="13" name="Picture 12">
            <a:extLst>
              <a:ext uri="{FF2B5EF4-FFF2-40B4-BE49-F238E27FC236}">
                <a16:creationId xmlns:a16="http://schemas.microsoft.com/office/drawing/2014/main" id="{BC248B8D-C949-40A4-9D42-D1D1AE465C5F}"/>
              </a:ext>
            </a:extLst>
          </p:cNvPr>
          <p:cNvPicPr>
            <a:picLocks noChangeAspect="1"/>
          </p:cNvPicPr>
          <p:nvPr/>
        </p:nvPicPr>
        <p:blipFill>
          <a:blip r:embed="rId4"/>
          <a:stretch>
            <a:fillRect/>
          </a:stretch>
        </p:blipFill>
        <p:spPr>
          <a:xfrm>
            <a:off x="8771611" y="3885254"/>
            <a:ext cx="3365822" cy="2263515"/>
          </a:xfrm>
          <a:prstGeom prst="rect">
            <a:avLst/>
          </a:prstGeom>
        </p:spPr>
      </p:pic>
      <p:pic>
        <p:nvPicPr>
          <p:cNvPr id="11" name="Picture 10">
            <a:extLst>
              <a:ext uri="{FF2B5EF4-FFF2-40B4-BE49-F238E27FC236}">
                <a16:creationId xmlns:a16="http://schemas.microsoft.com/office/drawing/2014/main" id="{28F64E53-6908-450B-9DAD-5788E927EB76}"/>
              </a:ext>
            </a:extLst>
          </p:cNvPr>
          <p:cNvPicPr>
            <a:picLocks noChangeAspect="1"/>
          </p:cNvPicPr>
          <p:nvPr/>
        </p:nvPicPr>
        <p:blipFill rotWithShape="1">
          <a:blip r:embed="rId5"/>
          <a:srcRect l="22845" t="43372" r="45259" b="17610"/>
          <a:stretch/>
        </p:blipFill>
        <p:spPr>
          <a:xfrm>
            <a:off x="5395967" y="3885821"/>
            <a:ext cx="3365822" cy="2316024"/>
          </a:xfrm>
          <a:prstGeom prst="rect">
            <a:avLst/>
          </a:prstGeom>
        </p:spPr>
      </p:pic>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26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4">
            <a:extLst>
              <a:ext uri="{FF2B5EF4-FFF2-40B4-BE49-F238E27FC236}">
                <a16:creationId xmlns:a16="http://schemas.microsoft.com/office/drawing/2014/main" id="{2AF5709C-D693-462F-94E8-7FBCF3342DE8}"/>
              </a:ext>
            </a:extLst>
          </p:cNvPr>
          <p:cNvSpPr txBox="1">
            <a:spLocks/>
          </p:cNvSpPr>
          <p:nvPr/>
        </p:nvSpPr>
        <p:spPr>
          <a:xfrm>
            <a:off x="645064" y="525982"/>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a:solidFill>
                  <a:schemeClr val="tx1"/>
                </a:solidFill>
                <a:latin typeface="+mj-lt"/>
                <a:ea typeface="+mj-ea"/>
                <a:cs typeface="+mj-cs"/>
              </a:rPr>
              <a:t>Data Preprocessing</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CC476-4865-44A5-9DE2-888CF361AE89}"/>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This is the correlation plot for the 4 new personality types</a:t>
            </a:r>
          </a:p>
          <a:p>
            <a:pPr indent="-228600">
              <a:lnSpc>
                <a:spcPct val="90000"/>
              </a:lnSpc>
              <a:spcAft>
                <a:spcPts val="600"/>
              </a:spcAft>
              <a:buFont typeface="Arial" panose="020B0604020202020204" pitchFamily="34" charset="0"/>
              <a:buChar char="•"/>
            </a:pPr>
            <a:r>
              <a:rPr lang="en-US" dirty="0"/>
              <a:t>As we can observe that most of the values are very low and close to 0. So, we can confirm that the 4 are not highly correlated and independent of each other.</a:t>
            </a:r>
          </a:p>
          <a:p>
            <a:pPr indent="-228600">
              <a:lnSpc>
                <a:spcPct val="90000"/>
              </a:lnSpc>
              <a:spcAft>
                <a:spcPts val="600"/>
              </a:spcAft>
              <a:buFont typeface="Arial" panose="020B0604020202020204" pitchFamily="34" charset="0"/>
              <a:buChar char="•"/>
            </a:pPr>
            <a:r>
              <a:rPr lang="en-US" dirty="0"/>
              <a:t>We would be testing the difference in behavior of the balanced and the unbalanced class.</a:t>
            </a:r>
          </a:p>
          <a:p>
            <a:pPr indent="-228600">
              <a:lnSpc>
                <a:spcPct val="90000"/>
              </a:lnSpc>
              <a:spcAft>
                <a:spcPts val="600"/>
              </a:spcAft>
              <a:buFont typeface="Arial" panose="020B0604020202020204" pitchFamily="34" charset="0"/>
              <a:buChar char="•"/>
            </a:pPr>
            <a:r>
              <a:rPr lang="en-US" dirty="0" err="1"/>
              <a:t>Is_E</a:t>
            </a:r>
            <a:r>
              <a:rPr lang="en-US" dirty="0"/>
              <a:t> is selected form the unbalanced class</a:t>
            </a:r>
          </a:p>
          <a:p>
            <a:pPr indent="-228600">
              <a:lnSpc>
                <a:spcPct val="90000"/>
              </a:lnSpc>
              <a:spcAft>
                <a:spcPts val="600"/>
              </a:spcAft>
              <a:buFont typeface="Arial" panose="020B0604020202020204" pitchFamily="34" charset="0"/>
              <a:buChar char="•"/>
            </a:pPr>
            <a:r>
              <a:rPr lang="en-US" dirty="0" err="1"/>
              <a:t>Is_T</a:t>
            </a:r>
            <a:r>
              <a:rPr lang="en-US" dirty="0"/>
              <a:t> is selected from the balanced class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A7AA6B-CFBC-4132-ABC1-D393C73D7CBA}"/>
              </a:ext>
            </a:extLst>
          </p:cNvPr>
          <p:cNvPicPr>
            <a:picLocks noChangeAspect="1"/>
          </p:cNvPicPr>
          <p:nvPr/>
        </p:nvPicPr>
        <p:blipFill>
          <a:blip r:embed="rId2"/>
          <a:stretch>
            <a:fillRect/>
          </a:stretch>
        </p:blipFill>
        <p:spPr>
          <a:xfrm>
            <a:off x="5987738" y="1258339"/>
            <a:ext cx="5628018" cy="4108452"/>
          </a:xfrm>
          <a:prstGeom prst="rect">
            <a:avLst/>
          </a:prstGeom>
        </p:spPr>
      </p:pic>
    </p:spTree>
    <p:extLst>
      <p:ext uri="{BB962C8B-B14F-4D97-AF65-F5344CB8AC3E}">
        <p14:creationId xmlns:p14="http://schemas.microsoft.com/office/powerpoint/2010/main" val="25582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F18EA0A-6D3B-4F82-A98F-34D73BBE2734}"/>
              </a:ext>
            </a:extLst>
          </p:cNvPr>
          <p:cNvSpPr txBox="1">
            <a:spLocks/>
          </p:cNvSpPr>
          <p:nvPr/>
        </p:nvSpPr>
        <p:spPr>
          <a:xfrm>
            <a:off x="3670775" y="189186"/>
            <a:ext cx="4485254" cy="6403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Preprocessing</a:t>
            </a:r>
          </a:p>
        </p:txBody>
      </p:sp>
      <p:sp>
        <p:nvSpPr>
          <p:cNvPr id="3" name="TextBox 2">
            <a:extLst>
              <a:ext uri="{FF2B5EF4-FFF2-40B4-BE49-F238E27FC236}">
                <a16:creationId xmlns:a16="http://schemas.microsoft.com/office/drawing/2014/main" id="{CD80AC8E-082B-4D00-9457-A5009CE89DAC}"/>
              </a:ext>
            </a:extLst>
          </p:cNvPr>
          <p:cNvSpPr txBox="1"/>
          <p:nvPr/>
        </p:nvSpPr>
        <p:spPr>
          <a:xfrm>
            <a:off x="704193" y="1670084"/>
            <a:ext cx="5517931" cy="3970318"/>
          </a:xfrm>
          <a:prstGeom prst="rect">
            <a:avLst/>
          </a:prstGeom>
          <a:noFill/>
        </p:spPr>
        <p:txBody>
          <a:bodyPr wrap="square" rtlCol="0">
            <a:spAutoFit/>
          </a:bodyPr>
          <a:lstStyle/>
          <a:p>
            <a:r>
              <a:rPr lang="en-US" dirty="0"/>
              <a:t>Cleaning the data – Posts</a:t>
            </a:r>
          </a:p>
          <a:p>
            <a:pPr marL="285750" indent="-285750">
              <a:buFont typeface="Arial" panose="020B0604020202020204" pitchFamily="34" charset="0"/>
              <a:buChar char="•"/>
            </a:pPr>
            <a:r>
              <a:rPr lang="en-US" dirty="0"/>
              <a:t>Remove the URL, Hashtags, Emoticons, words containing numbers and Mentions</a:t>
            </a:r>
          </a:p>
          <a:p>
            <a:pPr marL="285750" indent="-285750">
              <a:buFont typeface="Arial" panose="020B0604020202020204" pitchFamily="34" charset="0"/>
              <a:buChar char="•"/>
            </a:pPr>
            <a:r>
              <a:rPr lang="en-US" dirty="0"/>
              <a:t>Made the text into lowercase</a:t>
            </a:r>
          </a:p>
          <a:p>
            <a:pPr marL="285750" indent="-285750">
              <a:buFont typeface="Arial" panose="020B0604020202020204" pitchFamily="34" charset="0"/>
              <a:buChar char="•"/>
            </a:pPr>
            <a:r>
              <a:rPr lang="en-US" dirty="0"/>
              <a:t>Remove punctuations</a:t>
            </a:r>
          </a:p>
          <a:p>
            <a:pPr marL="285750" indent="-285750">
              <a:buFont typeface="Arial" panose="020B0604020202020204" pitchFamily="34" charset="0"/>
              <a:buChar char="•"/>
            </a:pPr>
            <a:r>
              <a:rPr lang="en-US" dirty="0"/>
              <a:t>Remove Stop word – added the MBTI types that are mentioned</a:t>
            </a:r>
          </a:p>
          <a:p>
            <a:pPr marL="285750" indent="-285750">
              <a:buFont typeface="Arial" panose="020B0604020202020204" pitchFamily="34" charset="0"/>
              <a:buChar char="•"/>
            </a:pPr>
            <a:r>
              <a:rPr lang="en-US" dirty="0"/>
              <a:t>Divided the Data into 3 parts Train, Validate and Test</a:t>
            </a:r>
          </a:p>
          <a:p>
            <a:pPr marL="285750" indent="-285750">
              <a:buFont typeface="Arial" panose="020B0604020202020204" pitchFamily="34" charset="0"/>
              <a:buChar char="•"/>
            </a:pPr>
            <a:r>
              <a:rPr lang="en-US" dirty="0"/>
              <a:t>Separated the Posts and Type into X data and Y label</a:t>
            </a:r>
          </a:p>
          <a:p>
            <a:pPr marL="285750" indent="-285750">
              <a:buFont typeface="Arial" panose="020B0604020202020204" pitchFamily="34" charset="0"/>
              <a:buChar char="•"/>
            </a:pPr>
            <a:r>
              <a:rPr lang="en-US" dirty="0"/>
              <a:t>Tokenized the data</a:t>
            </a:r>
          </a:p>
          <a:p>
            <a:pPr marL="285750" indent="-285750">
              <a:buFont typeface="Arial" panose="020B0604020202020204" pitchFamily="34" charset="0"/>
              <a:buChar char="•"/>
            </a:pPr>
            <a:r>
              <a:rPr lang="en-US" dirty="0"/>
              <a:t>Vectorization – Word Embeddings</a:t>
            </a:r>
          </a:p>
          <a:p>
            <a:pPr marL="742950" lvl="1" indent="-285750">
              <a:buFont typeface="Arial" panose="020B0604020202020204" pitchFamily="34" charset="0"/>
              <a:buChar char="•"/>
            </a:pPr>
            <a:r>
              <a:rPr lang="en-US" dirty="0"/>
              <a:t>Word2Vec</a:t>
            </a:r>
          </a:p>
          <a:p>
            <a:pPr marL="742950" lvl="1" indent="-285750">
              <a:buFont typeface="Arial" panose="020B0604020202020204" pitchFamily="34" charset="0"/>
              <a:buChar char="•"/>
            </a:pPr>
            <a:r>
              <a:rPr lang="en-US" dirty="0" err="1"/>
              <a:t>GloVe</a:t>
            </a:r>
            <a:endParaRPr lang="en-US" dirty="0"/>
          </a:p>
          <a:p>
            <a:pPr marL="742950" lvl="1" indent="-285750">
              <a:buFont typeface="Arial" panose="020B0604020202020204" pitchFamily="34" charset="0"/>
              <a:buChar char="•"/>
            </a:pPr>
            <a:r>
              <a:rPr lang="en-US" dirty="0" err="1"/>
              <a:t>FastText</a:t>
            </a:r>
            <a:endParaRPr lang="en-US" dirty="0"/>
          </a:p>
        </p:txBody>
      </p:sp>
      <p:pic>
        <p:nvPicPr>
          <p:cNvPr id="5" name="Picture 4">
            <a:extLst>
              <a:ext uri="{FF2B5EF4-FFF2-40B4-BE49-F238E27FC236}">
                <a16:creationId xmlns:a16="http://schemas.microsoft.com/office/drawing/2014/main" id="{B3D5ED4A-9961-48C6-B96F-E4ECDE3DCD60}"/>
              </a:ext>
            </a:extLst>
          </p:cNvPr>
          <p:cNvPicPr>
            <a:picLocks noChangeAspect="1"/>
          </p:cNvPicPr>
          <p:nvPr/>
        </p:nvPicPr>
        <p:blipFill rotWithShape="1">
          <a:blip r:embed="rId2"/>
          <a:srcRect/>
          <a:stretch/>
        </p:blipFill>
        <p:spPr>
          <a:xfrm>
            <a:off x="6750925" y="1265512"/>
            <a:ext cx="4947507" cy="4599260"/>
          </a:xfrm>
          <a:prstGeom prst="rect">
            <a:avLst/>
          </a:prstGeom>
        </p:spPr>
      </p:pic>
    </p:spTree>
    <p:extLst>
      <p:ext uri="{BB962C8B-B14F-4D97-AF65-F5344CB8AC3E}">
        <p14:creationId xmlns:p14="http://schemas.microsoft.com/office/powerpoint/2010/main" val="1599053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8813</TotalTime>
  <Words>1686</Words>
  <Application>Microsoft Office PowerPoint</Application>
  <PresentationFormat>Widescreen</PresentationFormat>
  <Paragraphs>191</Paragraphs>
  <Slides>32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Myers-Briggs Personality Prediction </vt:lpstr>
      <vt:lpstr>Agenda</vt:lpstr>
      <vt:lpstr>PowerPoint Presentation</vt:lpstr>
      <vt:lpstr>PowerPoint Presentation</vt:lpstr>
      <vt:lpstr>About the Data set </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Learning Models</vt:lpstr>
      <vt:lpstr> What is Deep Learning ? </vt:lpstr>
      <vt:lpstr>LSTM vs RNN</vt:lpstr>
      <vt:lpstr>Long Short-Term Memory (LSTM)</vt:lpstr>
      <vt:lpstr>LSTM Processing</vt:lpstr>
      <vt:lpstr>Bidirectional Gated Recurrent Unit (GRU) </vt:lpstr>
      <vt:lpstr>Bidirectional GRU Processing</vt:lpstr>
      <vt:lpstr>Pooled Gated Recurrent Unit (GRU) </vt:lpstr>
      <vt:lpstr>Pooled GRU Processing</vt:lpstr>
      <vt:lpstr>Experiment with Deep Learning Models(is_T class- balanced)</vt:lpstr>
      <vt:lpstr>is_S class- (imbalanced)</vt:lpstr>
      <vt:lpstr>is_S class- (balanced)</vt:lpstr>
      <vt:lpstr>Loss Calculation (is_T class)</vt:lpstr>
      <vt:lpstr>Loss of is_S class (imbalanced)</vt:lpstr>
      <vt:lpstr>is_S class (balanced)</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Myers-Briggs Personality Prediction </dc:title>
  <dc:creator>Nalisha Rathod</dc:creator>
  <cp:lastModifiedBy>Madhusudan Garai</cp:lastModifiedBy>
  <cp:revision>115</cp:revision>
  <dcterms:created xsi:type="dcterms:W3CDTF">2021-03-16T03:04:04Z</dcterms:created>
  <dcterms:modified xsi:type="dcterms:W3CDTF">2021-04-12T16:38:29Z</dcterms:modified>
</cp:coreProperties>
</file>