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262" r:id="rId16"/>
    <p:sldId id="270" r:id="rId17"/>
    <p:sldId id="263" r:id="rId18"/>
    <p:sldId id="272" r:id="rId19"/>
    <p:sldId id="264" r:id="rId20"/>
    <p:sldId id="278" r:id="rId21"/>
    <p:sldId id="265" r:id="rId22"/>
    <p:sldId id="279" r:id="rId23"/>
    <p:sldId id="291" r:id="rId24"/>
    <p:sldId id="274" r:id="rId25"/>
    <p:sldId id="267" r:id="rId26"/>
    <p:sldId id="292" r:id="rId27"/>
    <p:sldId id="293" r:id="rId28"/>
    <p:sldId id="294" r:id="rId29"/>
    <p:sldId id="269" r:id="rId30"/>
    <p:sldId id="268"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4849" autoAdjust="0"/>
  </p:normalViewPr>
  <p:slideViewPr>
    <p:cSldViewPr snapToGrid="0" snapToObjects="1">
      <p:cViewPr>
        <p:scale>
          <a:sx n="90" d="100"/>
          <a:sy n="90" d="100"/>
        </p:scale>
        <p:origin x="53"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is_S</a:t>
            </a:r>
            <a:r>
              <a:rPr lang="en-US" baseline="0"/>
              <a:t> class (imbalanced)</a:t>
            </a:r>
            <a:endParaRPr lang="en-US"/>
          </a:p>
        </c:rich>
      </c:tx>
      <c:layout>
        <c:manualLayout>
          <c:xMode val="edge"/>
          <c:yMode val="edge"/>
          <c:x val="0.36227077865266843"/>
          <c:y val="5.5555555555555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11972688196584E-2"/>
          <c:y val="0.10825245016590301"/>
          <c:w val="0.9440107079006429"/>
          <c:h val="0.82404009984974735"/>
        </c:manualLayout>
      </c:layout>
      <c:barChart>
        <c:barDir val="col"/>
        <c:grouping val="clustered"/>
        <c:varyColors val="0"/>
        <c:dLbls>
          <c:showLegendKey val="0"/>
          <c:showVal val="0"/>
          <c:showCatName val="0"/>
          <c:showSerName val="0"/>
          <c:showPercent val="0"/>
          <c:showBubbleSize val="0"/>
        </c:dLbls>
        <c:gapWidth val="219"/>
        <c:overlap val="-27"/>
        <c:axId val="260455327"/>
        <c:axId val="260457407"/>
      </c:barChart>
      <c:catAx>
        <c:axId val="26045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7407"/>
        <c:crosses val="autoZero"/>
        <c:auto val="1"/>
        <c:lblAlgn val="ctr"/>
        <c:lblOffset val="100"/>
        <c:noMultiLvlLbl val="0"/>
      </c:catAx>
      <c:valAx>
        <c:axId val="26045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5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is_S</a:t>
            </a:r>
            <a:r>
              <a:rPr lang="en-US" baseline="0" dirty="0"/>
              <a:t> class (balanced)</a:t>
            </a:r>
            <a:endParaRPr lang="en-US" dirty="0"/>
          </a:p>
        </c:rich>
      </c:tx>
      <c:layout>
        <c:manualLayout>
          <c:xMode val="edge"/>
          <c:yMode val="edge"/>
          <c:x val="0.41541091330974933"/>
          <c:y val="5.26369130598450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Sheet1!$B$24:$B$26</c:f>
              <c:strCache>
                <c:ptCount val="3"/>
                <c:pt idx="0">
                  <c:v>LSTM</c:v>
                </c:pt>
                <c:pt idx="1">
                  <c:v>Pooled GRU + Fast Text</c:v>
                </c:pt>
                <c:pt idx="2">
                  <c:v>Bidirectional GRU</c:v>
                </c:pt>
              </c:strCache>
            </c:strRef>
          </c:cat>
          <c:val>
            <c:numRef>
              <c:f>Sheet1!$C$24:$C$26</c:f>
              <c:numCache>
                <c:formatCode>General</c:formatCode>
                <c:ptCount val="3"/>
                <c:pt idx="0">
                  <c:v>0.63400000000000001</c:v>
                </c:pt>
                <c:pt idx="1">
                  <c:v>0.751</c:v>
                </c:pt>
                <c:pt idx="2">
                  <c:v>0.66100000000000003</c:v>
                </c:pt>
              </c:numCache>
            </c:numRef>
          </c:val>
          <c:extLst>
            <c:ext xmlns:c16="http://schemas.microsoft.com/office/drawing/2014/chart" uri="{C3380CC4-5D6E-409C-BE32-E72D297353CC}">
              <c16:uniqueId val="{00000000-D5C3-DD4C-BA35-E92D739B3299}"/>
            </c:ext>
          </c:extLst>
        </c:ser>
        <c:dLbls>
          <c:showLegendKey val="0"/>
          <c:showVal val="0"/>
          <c:showCatName val="0"/>
          <c:showSerName val="0"/>
          <c:showPercent val="0"/>
          <c:showBubbleSize val="0"/>
        </c:dLbls>
        <c:gapWidth val="219"/>
        <c:overlap val="-27"/>
        <c:axId val="260455327"/>
        <c:axId val="260457407"/>
      </c:barChart>
      <c:catAx>
        <c:axId val="26045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7407"/>
        <c:crosses val="autoZero"/>
        <c:auto val="1"/>
        <c:lblAlgn val="ctr"/>
        <c:lblOffset val="100"/>
        <c:noMultiLvlLbl val="0"/>
      </c:catAx>
      <c:valAx>
        <c:axId val="26045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5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a:t>
            </a:r>
            <a:r>
              <a:rPr lang="en-US" baseline="0"/>
              <a:t> (is_T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679191999734215E-2"/>
          <c:y val="0.24256506841543943"/>
          <c:w val="0.87431236918170041"/>
          <c:h val="0.65259343302548278"/>
        </c:manualLayout>
      </c:layout>
      <c:barChart>
        <c:barDir val="col"/>
        <c:grouping val="clustered"/>
        <c:varyColors val="0"/>
        <c:ser>
          <c:idx val="0"/>
          <c:order val="0"/>
          <c:spPr>
            <a:solidFill>
              <a:schemeClr val="accent1"/>
            </a:solidFill>
            <a:ln>
              <a:noFill/>
            </a:ln>
            <a:effectLst/>
          </c:spPr>
          <c:invertIfNegative val="0"/>
          <c:cat>
            <c:strRef>
              <c:f>Sheet1!$C$3:$C$5</c:f>
              <c:strCache>
                <c:ptCount val="3"/>
                <c:pt idx="0">
                  <c:v>LSTM</c:v>
                </c:pt>
                <c:pt idx="1">
                  <c:v>Pooled GRU + Fast Text</c:v>
                </c:pt>
                <c:pt idx="2">
                  <c:v>Bidirectional GRU</c:v>
                </c:pt>
              </c:strCache>
            </c:strRef>
          </c:cat>
          <c:val>
            <c:numRef>
              <c:f>Sheet1!$D$3:$D$5</c:f>
              <c:numCache>
                <c:formatCode>General</c:formatCode>
                <c:ptCount val="3"/>
                <c:pt idx="0">
                  <c:v>0.4017</c:v>
                </c:pt>
                <c:pt idx="1">
                  <c:v>0.35780000000000001</c:v>
                </c:pt>
                <c:pt idx="2">
                  <c:v>0.43990000000000001</c:v>
                </c:pt>
              </c:numCache>
            </c:numRef>
          </c:val>
          <c:extLst>
            <c:ext xmlns:c16="http://schemas.microsoft.com/office/drawing/2014/chart" uri="{C3380CC4-5D6E-409C-BE32-E72D297353CC}">
              <c16:uniqueId val="{00000000-7A85-724A-9F67-0164E2D4FEFF}"/>
            </c:ext>
          </c:extLst>
        </c:ser>
        <c:dLbls>
          <c:showLegendKey val="0"/>
          <c:showVal val="0"/>
          <c:showCatName val="0"/>
          <c:showSerName val="0"/>
          <c:showPercent val="0"/>
          <c:showBubbleSize val="0"/>
        </c:dLbls>
        <c:gapWidth val="219"/>
        <c:overlap val="-27"/>
        <c:axId val="267938431"/>
        <c:axId val="267940079"/>
      </c:barChart>
      <c:catAx>
        <c:axId val="26793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40079"/>
        <c:crosses val="autoZero"/>
        <c:auto val="1"/>
        <c:lblAlgn val="ctr"/>
        <c:lblOffset val="100"/>
        <c:noMultiLvlLbl val="0"/>
      </c:catAx>
      <c:valAx>
        <c:axId val="26794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3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a:t>
            </a:r>
            <a:r>
              <a:rPr lang="en-US" baseline="0"/>
              <a:t> (is_S  imbalanced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Sheet1!$C$3:$C$5</c:f>
              <c:strCache>
                <c:ptCount val="3"/>
                <c:pt idx="0">
                  <c:v>LSTM</c:v>
                </c:pt>
                <c:pt idx="1">
                  <c:v>Pooled GRU + Fast Text</c:v>
                </c:pt>
                <c:pt idx="2">
                  <c:v>Bidirectional GRU</c:v>
                </c:pt>
              </c:strCache>
            </c:strRef>
          </c:cat>
          <c:val>
            <c:numRef>
              <c:f>Sheet1!$D$3:$D$5</c:f>
              <c:numCache>
                <c:formatCode>General</c:formatCode>
                <c:ptCount val="3"/>
                <c:pt idx="0">
                  <c:v>0.4017</c:v>
                </c:pt>
                <c:pt idx="1">
                  <c:v>0.35780000000000001</c:v>
                </c:pt>
                <c:pt idx="2">
                  <c:v>0.43990000000000001</c:v>
                </c:pt>
              </c:numCache>
            </c:numRef>
          </c:val>
          <c:extLst>
            <c:ext xmlns:c16="http://schemas.microsoft.com/office/drawing/2014/chart" uri="{C3380CC4-5D6E-409C-BE32-E72D297353CC}">
              <c16:uniqueId val="{00000000-62BA-114D-B66D-D556F427DD09}"/>
            </c:ext>
          </c:extLst>
        </c:ser>
        <c:dLbls>
          <c:showLegendKey val="0"/>
          <c:showVal val="0"/>
          <c:showCatName val="0"/>
          <c:showSerName val="0"/>
          <c:showPercent val="0"/>
          <c:showBubbleSize val="0"/>
        </c:dLbls>
        <c:gapWidth val="219"/>
        <c:overlap val="-27"/>
        <c:axId val="267938431"/>
        <c:axId val="267940079"/>
      </c:barChart>
      <c:catAx>
        <c:axId val="26793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40079"/>
        <c:crosses val="autoZero"/>
        <c:auto val="1"/>
        <c:lblAlgn val="ctr"/>
        <c:lblOffset val="100"/>
        <c:noMultiLvlLbl val="0"/>
      </c:catAx>
      <c:valAx>
        <c:axId val="26794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3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a:t>
            </a:r>
            <a:r>
              <a:rPr lang="en-US" baseline="0"/>
              <a:t> (is_S  balanced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Sheet1!$C$3:$C$5</c:f>
              <c:strCache>
                <c:ptCount val="3"/>
                <c:pt idx="0">
                  <c:v>LSTM</c:v>
                </c:pt>
                <c:pt idx="1">
                  <c:v>Pooled GRU + Fast Text</c:v>
                </c:pt>
                <c:pt idx="2">
                  <c:v>Bidirectional GRU</c:v>
                </c:pt>
              </c:strCache>
            </c:strRef>
          </c:cat>
          <c:val>
            <c:numRef>
              <c:f>Sheet1!$D$3:$D$5</c:f>
              <c:numCache>
                <c:formatCode>General</c:formatCode>
                <c:ptCount val="3"/>
                <c:pt idx="0">
                  <c:v>0.4017</c:v>
                </c:pt>
                <c:pt idx="1">
                  <c:v>0.35780000000000001</c:v>
                </c:pt>
                <c:pt idx="2">
                  <c:v>0.43990000000000001</c:v>
                </c:pt>
              </c:numCache>
            </c:numRef>
          </c:val>
          <c:extLst>
            <c:ext xmlns:c16="http://schemas.microsoft.com/office/drawing/2014/chart" uri="{C3380CC4-5D6E-409C-BE32-E72D297353CC}">
              <c16:uniqueId val="{00000000-147F-8D43-A433-FA71E6FAF452}"/>
            </c:ext>
          </c:extLst>
        </c:ser>
        <c:dLbls>
          <c:showLegendKey val="0"/>
          <c:showVal val="0"/>
          <c:showCatName val="0"/>
          <c:showSerName val="0"/>
          <c:showPercent val="0"/>
          <c:showBubbleSize val="0"/>
        </c:dLbls>
        <c:gapWidth val="219"/>
        <c:overlap val="-27"/>
        <c:axId val="267938431"/>
        <c:axId val="267940079"/>
      </c:barChart>
      <c:catAx>
        <c:axId val="26793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40079"/>
        <c:crosses val="autoZero"/>
        <c:auto val="1"/>
        <c:lblAlgn val="ctr"/>
        <c:lblOffset val="100"/>
        <c:noMultiLvlLbl val="0"/>
      </c:catAx>
      <c:valAx>
        <c:axId val="26794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3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B51D1-0936-4180-8698-9826EF0F484F}"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3E87A57B-BC37-4C18-AEE8-17D95C405637}">
      <dgm:prSet/>
      <dgm:spPr/>
      <dgm:t>
        <a:bodyPr/>
        <a:lstStyle/>
        <a:p>
          <a:r>
            <a:rPr lang="en-US" dirty="0"/>
            <a:t>1)Apply various other classification model to this dataset and to the new domain of Data.</a:t>
          </a:r>
        </a:p>
        <a:p>
          <a:r>
            <a:rPr lang="en-US" dirty="0"/>
            <a:t>2)Trying to make the dataset balanced using different techniques.</a:t>
          </a:r>
        </a:p>
        <a:p>
          <a:r>
            <a:rPr lang="en-US" dirty="0"/>
            <a:t>3)Working on all the 16 personalities and trying to evaluate the results .</a:t>
          </a:r>
        </a:p>
        <a:p>
          <a:r>
            <a:rPr lang="en-US" dirty="0"/>
            <a:t>4)Modify the preprocessing techniques.</a:t>
          </a:r>
        </a:p>
      </dgm:t>
    </dgm:pt>
    <dgm:pt modelId="{5CB41F11-1013-41FE-9A35-E8214E5CEB73}" type="parTrans" cxnId="{98E3381B-BD07-4913-A0A0-8EE5A6575245}">
      <dgm:prSet/>
      <dgm:spPr/>
      <dgm:t>
        <a:bodyPr/>
        <a:lstStyle/>
        <a:p>
          <a:endParaRPr lang="en-US"/>
        </a:p>
      </dgm:t>
    </dgm:pt>
    <dgm:pt modelId="{2A61F3B1-21A6-41A6-926C-8D480BD56B46}" type="sibTrans" cxnId="{98E3381B-BD07-4913-A0A0-8EE5A6575245}">
      <dgm:prSet/>
      <dgm:spPr/>
      <dgm:t>
        <a:bodyPr/>
        <a:lstStyle/>
        <a:p>
          <a:endParaRPr lang="en-US"/>
        </a:p>
      </dgm:t>
    </dgm:pt>
    <dgm:pt modelId="{D2213391-C2B1-407F-ABE7-782D2B3B96ED}">
      <dgm:prSet/>
      <dgm:spPr/>
      <dgm:t>
        <a:bodyPr/>
        <a:lstStyle/>
        <a:p>
          <a:endParaRPr lang="en-US" dirty="0"/>
        </a:p>
      </dgm:t>
    </dgm:pt>
    <dgm:pt modelId="{EBA601F8-6C5B-4A85-BA19-7CDADCA7732B}" type="parTrans" cxnId="{9BECA9ED-A102-40DF-B366-D9A8026CE479}">
      <dgm:prSet/>
      <dgm:spPr/>
      <dgm:t>
        <a:bodyPr/>
        <a:lstStyle/>
        <a:p>
          <a:endParaRPr lang="en-US"/>
        </a:p>
      </dgm:t>
    </dgm:pt>
    <dgm:pt modelId="{16E94836-BBB6-4F8D-A35C-272004ACDCE7}" type="sibTrans" cxnId="{9BECA9ED-A102-40DF-B366-D9A8026CE479}">
      <dgm:prSet/>
      <dgm:spPr/>
      <dgm:t>
        <a:bodyPr/>
        <a:lstStyle/>
        <a:p>
          <a:endParaRPr lang="en-US"/>
        </a:p>
      </dgm:t>
    </dgm:pt>
    <dgm:pt modelId="{D38ED821-3C2C-B748-8619-5F5090B02F4F}" type="pres">
      <dgm:prSet presAssocID="{BA3B51D1-0936-4180-8698-9826EF0F484F}" presName="vert0" presStyleCnt="0">
        <dgm:presLayoutVars>
          <dgm:dir/>
          <dgm:animOne val="branch"/>
          <dgm:animLvl val="lvl"/>
        </dgm:presLayoutVars>
      </dgm:prSet>
      <dgm:spPr/>
    </dgm:pt>
    <dgm:pt modelId="{3E75F84E-D74D-5F4B-879D-8528BB7F7CCB}" type="pres">
      <dgm:prSet presAssocID="{3E87A57B-BC37-4C18-AEE8-17D95C405637}" presName="thickLine" presStyleLbl="alignNode1" presStyleIdx="0" presStyleCnt="2"/>
      <dgm:spPr/>
    </dgm:pt>
    <dgm:pt modelId="{4A256B03-E440-5741-ACF7-5EF74B58A961}" type="pres">
      <dgm:prSet presAssocID="{3E87A57B-BC37-4C18-AEE8-17D95C405637}" presName="horz1" presStyleCnt="0"/>
      <dgm:spPr/>
    </dgm:pt>
    <dgm:pt modelId="{35CBA1A5-5ED7-D346-9180-65E9697A27E6}" type="pres">
      <dgm:prSet presAssocID="{3E87A57B-BC37-4C18-AEE8-17D95C405637}" presName="tx1" presStyleLbl="revTx" presStyleIdx="0" presStyleCnt="2"/>
      <dgm:spPr/>
    </dgm:pt>
    <dgm:pt modelId="{D2E293B7-F3E7-8744-9819-77F0E54209AD}" type="pres">
      <dgm:prSet presAssocID="{3E87A57B-BC37-4C18-AEE8-17D95C405637}" presName="vert1" presStyleCnt="0"/>
      <dgm:spPr/>
    </dgm:pt>
    <dgm:pt modelId="{9A9A4073-AD17-8842-A40E-89A1CB31A641}" type="pres">
      <dgm:prSet presAssocID="{D2213391-C2B1-407F-ABE7-782D2B3B96ED}" presName="thickLine" presStyleLbl="alignNode1" presStyleIdx="1" presStyleCnt="2"/>
      <dgm:spPr/>
    </dgm:pt>
    <dgm:pt modelId="{234C1186-F065-3D4C-B5B2-F5D0949D864E}" type="pres">
      <dgm:prSet presAssocID="{D2213391-C2B1-407F-ABE7-782D2B3B96ED}" presName="horz1" presStyleCnt="0"/>
      <dgm:spPr/>
    </dgm:pt>
    <dgm:pt modelId="{A12709DF-33FC-544B-8092-ADB2302345BA}" type="pres">
      <dgm:prSet presAssocID="{D2213391-C2B1-407F-ABE7-782D2B3B96ED}" presName="tx1" presStyleLbl="revTx" presStyleIdx="1" presStyleCnt="2"/>
      <dgm:spPr/>
    </dgm:pt>
    <dgm:pt modelId="{AB6A5F6B-4188-694D-A599-2C459DC058DB}" type="pres">
      <dgm:prSet presAssocID="{D2213391-C2B1-407F-ABE7-782D2B3B96ED}" presName="vert1" presStyleCnt="0"/>
      <dgm:spPr/>
    </dgm:pt>
  </dgm:ptLst>
  <dgm:cxnLst>
    <dgm:cxn modelId="{98E3381B-BD07-4913-A0A0-8EE5A6575245}" srcId="{BA3B51D1-0936-4180-8698-9826EF0F484F}" destId="{3E87A57B-BC37-4C18-AEE8-17D95C405637}" srcOrd="0" destOrd="0" parTransId="{5CB41F11-1013-41FE-9A35-E8214E5CEB73}" sibTransId="{2A61F3B1-21A6-41A6-926C-8D480BD56B46}"/>
    <dgm:cxn modelId="{493A032C-6BD3-A94C-A814-A995E77C3803}" type="presOf" srcId="{D2213391-C2B1-407F-ABE7-782D2B3B96ED}" destId="{A12709DF-33FC-544B-8092-ADB2302345BA}" srcOrd="0" destOrd="0" presId="urn:microsoft.com/office/officeart/2008/layout/LinedList"/>
    <dgm:cxn modelId="{25EB1237-93C7-654E-9E9C-5971459419AE}" type="presOf" srcId="{BA3B51D1-0936-4180-8698-9826EF0F484F}" destId="{D38ED821-3C2C-B748-8619-5F5090B02F4F}" srcOrd="0" destOrd="0" presId="urn:microsoft.com/office/officeart/2008/layout/LinedList"/>
    <dgm:cxn modelId="{92FEE885-08C8-5949-8872-D1FA0377A7BA}" type="presOf" srcId="{3E87A57B-BC37-4C18-AEE8-17D95C405637}" destId="{35CBA1A5-5ED7-D346-9180-65E9697A27E6}" srcOrd="0" destOrd="0" presId="urn:microsoft.com/office/officeart/2008/layout/LinedList"/>
    <dgm:cxn modelId="{9BECA9ED-A102-40DF-B366-D9A8026CE479}" srcId="{BA3B51D1-0936-4180-8698-9826EF0F484F}" destId="{D2213391-C2B1-407F-ABE7-782D2B3B96ED}" srcOrd="1" destOrd="0" parTransId="{EBA601F8-6C5B-4A85-BA19-7CDADCA7732B}" sibTransId="{16E94836-BBB6-4F8D-A35C-272004ACDCE7}"/>
    <dgm:cxn modelId="{86C4BC02-F8E9-F949-99B6-23DE75FE0F71}" type="presParOf" srcId="{D38ED821-3C2C-B748-8619-5F5090B02F4F}" destId="{3E75F84E-D74D-5F4B-879D-8528BB7F7CCB}" srcOrd="0" destOrd="0" presId="urn:microsoft.com/office/officeart/2008/layout/LinedList"/>
    <dgm:cxn modelId="{EDC29CC2-F842-9549-A23A-750724E52886}" type="presParOf" srcId="{D38ED821-3C2C-B748-8619-5F5090B02F4F}" destId="{4A256B03-E440-5741-ACF7-5EF74B58A961}" srcOrd="1" destOrd="0" presId="urn:microsoft.com/office/officeart/2008/layout/LinedList"/>
    <dgm:cxn modelId="{4B0605A4-1268-354B-A8F8-9FE80A1ABB05}" type="presParOf" srcId="{4A256B03-E440-5741-ACF7-5EF74B58A961}" destId="{35CBA1A5-5ED7-D346-9180-65E9697A27E6}" srcOrd="0" destOrd="0" presId="urn:microsoft.com/office/officeart/2008/layout/LinedList"/>
    <dgm:cxn modelId="{DE47C17B-5ACA-0D4E-AD7D-9266F91D3D96}" type="presParOf" srcId="{4A256B03-E440-5741-ACF7-5EF74B58A961}" destId="{D2E293B7-F3E7-8744-9819-77F0E54209AD}" srcOrd="1" destOrd="0" presId="urn:microsoft.com/office/officeart/2008/layout/LinedList"/>
    <dgm:cxn modelId="{EB01F331-2000-3744-89AF-CC9BA2050ED6}" type="presParOf" srcId="{D38ED821-3C2C-B748-8619-5F5090B02F4F}" destId="{9A9A4073-AD17-8842-A40E-89A1CB31A641}" srcOrd="2" destOrd="0" presId="urn:microsoft.com/office/officeart/2008/layout/LinedList"/>
    <dgm:cxn modelId="{53763C12-21F5-E549-BD0C-D14363E953C2}" type="presParOf" srcId="{D38ED821-3C2C-B748-8619-5F5090B02F4F}" destId="{234C1186-F065-3D4C-B5B2-F5D0949D864E}" srcOrd="3" destOrd="0" presId="urn:microsoft.com/office/officeart/2008/layout/LinedList"/>
    <dgm:cxn modelId="{07C3D152-8CFC-DA4C-A614-75C86FF8F3B1}" type="presParOf" srcId="{234C1186-F065-3D4C-B5B2-F5D0949D864E}" destId="{A12709DF-33FC-544B-8092-ADB2302345BA}" srcOrd="0" destOrd="0" presId="urn:microsoft.com/office/officeart/2008/layout/LinedList"/>
    <dgm:cxn modelId="{62264E29-8CE2-F94D-8EAF-AEF5C54D89F6}" type="presParOf" srcId="{234C1186-F065-3D4C-B5B2-F5D0949D864E}" destId="{AB6A5F6B-4188-694D-A599-2C459DC058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5F84E-D74D-5F4B-879D-8528BB7F7CCB}">
      <dsp:nvSpPr>
        <dsp:cNvPr id="0" name=""/>
        <dsp:cNvSpPr/>
      </dsp:nvSpPr>
      <dsp:spPr>
        <a:xfrm>
          <a:off x="0" y="0"/>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CBA1A5-5ED7-D346-9180-65E9697A27E6}">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1)Apply various other classification model to this dataset and to the new domain of Data.</a:t>
          </a:r>
        </a:p>
        <a:p>
          <a:pPr marL="0" lvl="0" indent="0" algn="l" defTabSz="977900">
            <a:lnSpc>
              <a:spcPct val="90000"/>
            </a:lnSpc>
            <a:spcBef>
              <a:spcPct val="0"/>
            </a:spcBef>
            <a:spcAft>
              <a:spcPct val="35000"/>
            </a:spcAft>
            <a:buNone/>
          </a:pPr>
          <a:r>
            <a:rPr lang="en-US" sz="2200" kern="1200" dirty="0"/>
            <a:t>2)Trying to make the dataset balanced using different techniques.</a:t>
          </a:r>
        </a:p>
        <a:p>
          <a:pPr marL="0" lvl="0" indent="0" algn="l" defTabSz="977900">
            <a:lnSpc>
              <a:spcPct val="90000"/>
            </a:lnSpc>
            <a:spcBef>
              <a:spcPct val="0"/>
            </a:spcBef>
            <a:spcAft>
              <a:spcPct val="35000"/>
            </a:spcAft>
            <a:buNone/>
          </a:pPr>
          <a:r>
            <a:rPr lang="en-US" sz="2200" kern="1200" dirty="0"/>
            <a:t>3)Working on all the 16 personalities and trying to evaluate the results .</a:t>
          </a:r>
        </a:p>
        <a:p>
          <a:pPr marL="0" lvl="0" indent="0" algn="l" defTabSz="977900">
            <a:lnSpc>
              <a:spcPct val="90000"/>
            </a:lnSpc>
            <a:spcBef>
              <a:spcPct val="0"/>
            </a:spcBef>
            <a:spcAft>
              <a:spcPct val="35000"/>
            </a:spcAft>
            <a:buNone/>
          </a:pPr>
          <a:r>
            <a:rPr lang="en-US" sz="2200" kern="1200" dirty="0"/>
            <a:t>4)Modify the preprocessing techniques.</a:t>
          </a:r>
        </a:p>
      </dsp:txBody>
      <dsp:txXfrm>
        <a:off x="0" y="0"/>
        <a:ext cx="6263640" cy="2752343"/>
      </dsp:txXfrm>
    </dsp:sp>
    <dsp:sp modelId="{9A9A4073-AD17-8842-A40E-89A1CB31A641}">
      <dsp:nvSpPr>
        <dsp:cNvPr id="0" name=""/>
        <dsp:cNvSpPr/>
      </dsp:nvSpPr>
      <dsp:spPr>
        <a:xfrm>
          <a:off x="0" y="2752343"/>
          <a:ext cx="626364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709DF-33FC-544B-8092-ADB2302345BA}">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2752343"/>
        <a:ext cx="6263640" cy="27523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3CD73-B81A-7E4E-942D-2FA64FF31C28}"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8B333-8502-9F4A-AC1C-60BFF7FCE6AE}" type="slidenum">
              <a:rPr lang="en-US" smtClean="0"/>
              <a:t>‹#›</a:t>
            </a:fld>
            <a:endParaRPr lang="en-US"/>
          </a:p>
        </p:txBody>
      </p:sp>
    </p:spTree>
    <p:extLst>
      <p:ext uri="{BB962C8B-B14F-4D97-AF65-F5344CB8AC3E}">
        <p14:creationId xmlns:p14="http://schemas.microsoft.com/office/powerpoint/2010/main" val="43396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13</a:t>
            </a:fld>
            <a:endParaRPr lang="en-US"/>
          </a:p>
        </p:txBody>
      </p:sp>
    </p:spTree>
    <p:extLst>
      <p:ext uri="{BB962C8B-B14F-4D97-AF65-F5344CB8AC3E}">
        <p14:creationId xmlns:p14="http://schemas.microsoft.com/office/powerpoint/2010/main" val="20962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24</a:t>
            </a:fld>
            <a:endParaRPr lang="en-US"/>
          </a:p>
        </p:txBody>
      </p:sp>
    </p:spTree>
    <p:extLst>
      <p:ext uri="{BB962C8B-B14F-4D97-AF65-F5344CB8AC3E}">
        <p14:creationId xmlns:p14="http://schemas.microsoft.com/office/powerpoint/2010/main" val="398564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29</a:t>
            </a:fld>
            <a:endParaRPr lang="en-US"/>
          </a:p>
        </p:txBody>
      </p:sp>
    </p:spTree>
    <p:extLst>
      <p:ext uri="{BB962C8B-B14F-4D97-AF65-F5344CB8AC3E}">
        <p14:creationId xmlns:p14="http://schemas.microsoft.com/office/powerpoint/2010/main" val="57330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31</a:t>
            </a:fld>
            <a:endParaRPr lang="en-US"/>
          </a:p>
        </p:txBody>
      </p:sp>
    </p:spTree>
    <p:extLst>
      <p:ext uri="{BB962C8B-B14F-4D97-AF65-F5344CB8AC3E}">
        <p14:creationId xmlns:p14="http://schemas.microsoft.com/office/powerpoint/2010/main" val="353740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C982-4513-2B49-9F6B-C16019640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6507C-C333-0B4D-B274-F2D36D0BA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7DF2E3-02A6-4845-A948-69CA79ACEBCA}"/>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5" name="Footer Placeholder 4">
            <a:extLst>
              <a:ext uri="{FF2B5EF4-FFF2-40B4-BE49-F238E27FC236}">
                <a16:creationId xmlns:a16="http://schemas.microsoft.com/office/drawing/2014/main" id="{EE454549-E99B-B54E-BCC8-37BFE3B54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B2A8E-6DDF-DB4C-86E4-E200EBE43E4A}"/>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23142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ABB4-B018-B94F-8E86-315503899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49110-7795-324F-940D-4655AE41D8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FD9D1-2565-E240-8A49-A66F7BF2CB8C}"/>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5" name="Footer Placeholder 4">
            <a:extLst>
              <a:ext uri="{FF2B5EF4-FFF2-40B4-BE49-F238E27FC236}">
                <a16:creationId xmlns:a16="http://schemas.microsoft.com/office/drawing/2014/main" id="{E069717A-CC4E-304D-9EED-F69B899F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BFFCC-07FB-7B44-9627-5D25212DA633}"/>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86418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9D034-D528-764B-B0D2-0463A2C7E4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FCE9BF-F9BA-E249-9EA3-5A7995C81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04BEC-7908-B840-ABD5-59C825CE7334}"/>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5" name="Footer Placeholder 4">
            <a:extLst>
              <a:ext uri="{FF2B5EF4-FFF2-40B4-BE49-F238E27FC236}">
                <a16:creationId xmlns:a16="http://schemas.microsoft.com/office/drawing/2014/main" id="{7CF4313F-F01A-0B45-889A-E2FBB6FBA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928F3-7350-9140-9DE3-D65F32E0BB3C}"/>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205048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5793-58D9-A045-BCDF-C1EE881E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B1409-2B82-B34A-98C6-1796F9920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93D69-3260-1346-BD0E-73DED4A5A032}"/>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5" name="Footer Placeholder 4">
            <a:extLst>
              <a:ext uri="{FF2B5EF4-FFF2-40B4-BE49-F238E27FC236}">
                <a16:creationId xmlns:a16="http://schemas.microsoft.com/office/drawing/2014/main" id="{67F85A2A-4979-9B4E-BC17-D99775B11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D0DFF-A95D-F844-A2F9-193E9F67A6CF}"/>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178692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F760-2062-264B-A957-7B83CFB7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11329-24B9-BE4B-BA14-F8F3E8086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16190-87E7-C04F-93B2-A521D1C44567}"/>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5" name="Footer Placeholder 4">
            <a:extLst>
              <a:ext uri="{FF2B5EF4-FFF2-40B4-BE49-F238E27FC236}">
                <a16:creationId xmlns:a16="http://schemas.microsoft.com/office/drawing/2014/main" id="{E3C457A1-51C3-C149-9CC1-C8322A7AE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8E91E-D138-E745-A2EF-053DF7150949}"/>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31835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B0BD-7553-DB4F-8F76-34964D19F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65202-6EF8-D545-ADDB-62E664388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CDB6F-C127-444E-A30A-18E9C1783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542FCB-0822-784F-9C38-9DD2751156C6}"/>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6" name="Footer Placeholder 5">
            <a:extLst>
              <a:ext uri="{FF2B5EF4-FFF2-40B4-BE49-F238E27FC236}">
                <a16:creationId xmlns:a16="http://schemas.microsoft.com/office/drawing/2014/main" id="{B204B906-39D2-AB44-B557-2725F27E8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CB2E8-F2B4-F741-8369-4763B42776F8}"/>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245766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4EE3-992C-1549-92C7-870CEE7E4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8A481-7200-8E40-92A9-CE861839A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D233D-E3F7-E64F-A2F3-CB5D0B101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BFF4F-6BEF-8D43-853C-B687603D2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615BB-ACE7-FE45-AF75-6DCBADF7C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14F37-4F18-1644-9315-D17B6CD765C2}"/>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8" name="Footer Placeholder 7">
            <a:extLst>
              <a:ext uri="{FF2B5EF4-FFF2-40B4-BE49-F238E27FC236}">
                <a16:creationId xmlns:a16="http://schemas.microsoft.com/office/drawing/2014/main" id="{845B6705-1EE3-E346-919F-09AFD6580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FC9CA-F967-874A-8773-01A013E7954E}"/>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234674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28E-8103-5549-AF0C-F75BA9D83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03D2C-9D02-A746-B0A9-E350F21621D0}"/>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4" name="Footer Placeholder 3">
            <a:extLst>
              <a:ext uri="{FF2B5EF4-FFF2-40B4-BE49-F238E27FC236}">
                <a16:creationId xmlns:a16="http://schemas.microsoft.com/office/drawing/2014/main" id="{18E724FE-8CB2-BD44-920B-2BF6A72103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E7C7D5-B373-0341-84DE-6D9156D3FEFF}"/>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66511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45AB1-D4AB-CF49-BA05-94B95071F387}"/>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3" name="Footer Placeholder 2">
            <a:extLst>
              <a:ext uri="{FF2B5EF4-FFF2-40B4-BE49-F238E27FC236}">
                <a16:creationId xmlns:a16="http://schemas.microsoft.com/office/drawing/2014/main" id="{3ACF569A-269C-0D40-8649-45BAF85176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67EEC4-C729-674C-8367-060C33E005B2}"/>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165639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B29-11BD-E64A-BFD0-2F2A6B108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39E6A1-CB64-2F40-8E9A-EF35E1472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6AA30-4087-CF48-9391-9319D2DE1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A85D2-1D5B-7149-8510-5C20107DE078}"/>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6" name="Footer Placeholder 5">
            <a:extLst>
              <a:ext uri="{FF2B5EF4-FFF2-40B4-BE49-F238E27FC236}">
                <a16:creationId xmlns:a16="http://schemas.microsoft.com/office/drawing/2014/main" id="{E87D5D97-DF61-0A49-94C3-80A70BA5A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C8E5D-EB2D-844B-9B1C-341C908B8901}"/>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411368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ED38-49C4-4140-9497-81E36065A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E3AE4A-050D-7241-BE95-AE0A0FDD6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38D28C-7A0A-5942-A4E2-0050392B7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618FF-C2EC-E342-8D13-62D942E9B611}"/>
              </a:ext>
            </a:extLst>
          </p:cNvPr>
          <p:cNvSpPr>
            <a:spLocks noGrp="1"/>
          </p:cNvSpPr>
          <p:nvPr>
            <p:ph type="dt" sz="half" idx="10"/>
          </p:nvPr>
        </p:nvSpPr>
        <p:spPr/>
        <p:txBody>
          <a:bodyPr/>
          <a:lstStyle/>
          <a:p>
            <a:fld id="{1F0B4BD0-6332-684A-9B98-E8E932B43C46}" type="datetimeFigureOut">
              <a:rPr lang="en-US" smtClean="0"/>
              <a:t>4/14/2021</a:t>
            </a:fld>
            <a:endParaRPr lang="en-US"/>
          </a:p>
        </p:txBody>
      </p:sp>
      <p:sp>
        <p:nvSpPr>
          <p:cNvPr id="6" name="Footer Placeholder 5">
            <a:extLst>
              <a:ext uri="{FF2B5EF4-FFF2-40B4-BE49-F238E27FC236}">
                <a16:creationId xmlns:a16="http://schemas.microsoft.com/office/drawing/2014/main" id="{9704B8A7-FE61-814F-9441-F67765D85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1A746-13FC-FC40-BBB8-9C0147697C06}"/>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58822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C0F1A-D4BE-8C42-B430-FAD142C7E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51BC3-58D7-9B42-ACD5-C2186DCD6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3ACC5-C8BE-6C45-83EE-FC34EF1A0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4BD0-6332-684A-9B98-E8E932B43C46}" type="datetimeFigureOut">
              <a:rPr lang="en-US" smtClean="0"/>
              <a:t>4/14/2021</a:t>
            </a:fld>
            <a:endParaRPr lang="en-US"/>
          </a:p>
        </p:txBody>
      </p:sp>
      <p:sp>
        <p:nvSpPr>
          <p:cNvPr id="5" name="Footer Placeholder 4">
            <a:extLst>
              <a:ext uri="{FF2B5EF4-FFF2-40B4-BE49-F238E27FC236}">
                <a16:creationId xmlns:a16="http://schemas.microsoft.com/office/drawing/2014/main" id="{707E5B15-5A22-8049-BD95-2017B5DAF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2417B-5612-E847-9864-4837F4D5B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87B35-0634-9E4A-89CB-C66B8256AF0D}" type="slidenum">
              <a:rPr lang="en-US" smtClean="0"/>
              <a:t>‹#›</a:t>
            </a:fld>
            <a:endParaRPr lang="en-US"/>
          </a:p>
        </p:txBody>
      </p:sp>
    </p:spTree>
    <p:extLst>
      <p:ext uri="{BB962C8B-B14F-4D97-AF65-F5344CB8AC3E}">
        <p14:creationId xmlns:p14="http://schemas.microsoft.com/office/powerpoint/2010/main" val="145438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manticscholar.org/author/Sharma-Kanupriya/113630724" TargetMode="External"/><Relationship Id="rId2" Type="http://schemas.openxmlformats.org/officeDocument/2006/relationships/hyperlink" Target="https://www.semanticscholar.org/author/Journals-Iosr/152517902" TargetMode="External"/><Relationship Id="rId1" Type="http://schemas.openxmlformats.org/officeDocument/2006/relationships/slideLayout" Target="../slideLayouts/slideLayout7.xml"/><Relationship Id="rId4" Type="http://schemas.openxmlformats.org/officeDocument/2006/relationships/hyperlink" Target="https://www.semanticscholar.org/author/Kaur-Amanpreet/71470600" TargetMode="Externa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naek/mbti-ty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D6FB23-141B-0B40-BE5D-14E07E5A9326}"/>
              </a:ext>
            </a:extLst>
          </p:cNvPr>
          <p:cNvSpPr>
            <a:spLocks noGrp="1"/>
          </p:cNvSpPr>
          <p:nvPr>
            <p:ph type="ctrTitle"/>
          </p:nvPr>
        </p:nvSpPr>
        <p:spPr>
          <a:xfrm>
            <a:off x="718686" y="5091762"/>
            <a:ext cx="7484787" cy="1264588"/>
          </a:xfrm>
        </p:spPr>
        <p:txBody>
          <a:bodyPr anchor="ctr">
            <a:normAutofit/>
          </a:bodyPr>
          <a:lstStyle/>
          <a:p>
            <a:pPr algn="r"/>
            <a:r>
              <a:rPr lang="en-US" sz="4100" b="1" dirty="0">
                <a:solidFill>
                  <a:srgbClr val="FFFFFF"/>
                </a:solidFill>
              </a:rPr>
              <a:t>Myers-Briggs Personality</a:t>
            </a:r>
            <a:br>
              <a:rPr lang="en-US" sz="4100" b="1" dirty="0">
                <a:solidFill>
                  <a:srgbClr val="FFFFFF"/>
                </a:solidFill>
              </a:rPr>
            </a:br>
            <a:r>
              <a:rPr lang="en-US" sz="4100" b="1" dirty="0">
                <a:solidFill>
                  <a:srgbClr val="FFFFFF"/>
                </a:solidFill>
              </a:rPr>
              <a:t>Prediction </a:t>
            </a:r>
            <a:endParaRPr lang="en-US" sz="4100" dirty="0">
              <a:solidFill>
                <a:srgbClr val="FFFFFF"/>
              </a:solidFill>
            </a:endParaRPr>
          </a:p>
        </p:txBody>
      </p:sp>
      <p:sp>
        <p:nvSpPr>
          <p:cNvPr id="3" name="Subtitle 2">
            <a:extLst>
              <a:ext uri="{FF2B5EF4-FFF2-40B4-BE49-F238E27FC236}">
                <a16:creationId xmlns:a16="http://schemas.microsoft.com/office/drawing/2014/main" id="{B2842E38-A8DB-A04C-BEE9-C56BE6F318D6}"/>
              </a:ext>
            </a:extLst>
          </p:cNvPr>
          <p:cNvSpPr>
            <a:spLocks noGrp="1"/>
          </p:cNvSpPr>
          <p:nvPr>
            <p:ph type="subTitle" idx="1"/>
          </p:nvPr>
        </p:nvSpPr>
        <p:spPr>
          <a:xfrm>
            <a:off x="8692280" y="5487546"/>
            <a:ext cx="2871195" cy="704640"/>
          </a:xfrm>
        </p:spPr>
        <p:txBody>
          <a:bodyPr anchor="ctr">
            <a:normAutofit fontScale="92500" lnSpcReduction="10000"/>
          </a:bodyPr>
          <a:lstStyle/>
          <a:p>
            <a:pPr algn="l"/>
            <a:r>
              <a:rPr lang="en-US" sz="2000" dirty="0">
                <a:solidFill>
                  <a:srgbClr val="FFC000"/>
                </a:solidFill>
              </a:rPr>
              <a:t>Sujata </a:t>
            </a:r>
            <a:r>
              <a:rPr lang="en-US" sz="2000" dirty="0" err="1">
                <a:solidFill>
                  <a:srgbClr val="FFC000"/>
                </a:solidFill>
              </a:rPr>
              <a:t>Gorai</a:t>
            </a:r>
            <a:r>
              <a:rPr lang="en-US" sz="2000" dirty="0">
                <a:solidFill>
                  <a:srgbClr val="FFC000"/>
                </a:solidFill>
              </a:rPr>
              <a:t> (HC6837</a:t>
            </a:r>
            <a:r>
              <a:rPr lang="en-US" sz="2000" dirty="0">
                <a:solidFill>
                  <a:srgbClr val="FFC000"/>
                </a:solidFill>
                <a:effectLst/>
              </a:rPr>
              <a:t> </a:t>
            </a:r>
            <a:r>
              <a:rPr lang="en-US" sz="2000" dirty="0">
                <a:solidFill>
                  <a:srgbClr val="FFC000"/>
                </a:solidFill>
              </a:rPr>
              <a:t>)</a:t>
            </a:r>
          </a:p>
          <a:p>
            <a:pPr algn="l"/>
            <a:r>
              <a:rPr lang="en-US" sz="2000" dirty="0" err="1">
                <a:solidFill>
                  <a:srgbClr val="FFC000"/>
                </a:solidFill>
              </a:rPr>
              <a:t>Nalisha</a:t>
            </a:r>
            <a:r>
              <a:rPr lang="en-US" sz="2000" dirty="0">
                <a:solidFill>
                  <a:srgbClr val="FFC000"/>
                </a:solidFill>
              </a:rPr>
              <a:t> Rathod (GS9440)</a:t>
            </a:r>
          </a:p>
          <a:p>
            <a:pPr algn="l"/>
            <a:endParaRPr lang="en-US" sz="2000" dirty="0">
              <a:solidFill>
                <a:srgbClr val="FFC000"/>
              </a:solidFill>
            </a:endParaRPr>
          </a:p>
        </p:txBody>
      </p:sp>
      <p:pic>
        <p:nvPicPr>
          <p:cNvPr id="5" name="Picture 4" descr="Icon&#10;&#10;Description automatically generated">
            <a:extLst>
              <a:ext uri="{FF2B5EF4-FFF2-40B4-BE49-F238E27FC236}">
                <a16:creationId xmlns:a16="http://schemas.microsoft.com/office/drawing/2014/main" id="{7119CB11-E23E-4F40-9E7C-C6400249C1FF}"/>
              </a:ext>
            </a:extLst>
          </p:cNvPr>
          <p:cNvPicPr>
            <a:picLocks noChangeAspect="1"/>
          </p:cNvPicPr>
          <p:nvPr/>
        </p:nvPicPr>
        <p:blipFill rotWithShape="1">
          <a:blip r:embed="rId2"/>
          <a:srcRect t="2438" r="-1" b="8225"/>
          <a:stretch/>
        </p:blipFill>
        <p:spPr>
          <a:xfrm>
            <a:off x="320040" y="320040"/>
            <a:ext cx="11548872" cy="4462272"/>
          </a:xfrm>
          <a:prstGeom prst="rect">
            <a:avLst/>
          </a:prstGeom>
        </p:spPr>
      </p:pic>
      <p:cxnSp>
        <p:nvCxnSpPr>
          <p:cNvPr id="38" name="Straight Connector 3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47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EC7491-5A2F-42A3-8C94-0E77D71AC745}"/>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Support Vector Machine</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EF007E0-535D-450B-80A9-81D5AA0F6464}"/>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1700" b="0" i="0" u="none" strike="noStrike" baseline="0" dirty="0"/>
              <a:t>A support vector machine (SVM) is a supervised machine learning model that uses classification algorithms for two-group classification problems.</a:t>
            </a:r>
          </a:p>
          <a:p>
            <a:pPr indent="-228600">
              <a:lnSpc>
                <a:spcPct val="90000"/>
              </a:lnSpc>
              <a:spcAft>
                <a:spcPts val="600"/>
              </a:spcAft>
              <a:buFont typeface="Arial" panose="020B0604020202020204" pitchFamily="34" charset="0"/>
              <a:buChar char="•"/>
            </a:pPr>
            <a:endParaRPr lang="en-US" sz="1700" b="0" i="0" u="none" strike="noStrike" baseline="0" dirty="0"/>
          </a:p>
          <a:p>
            <a:pPr>
              <a:lnSpc>
                <a:spcPct val="90000"/>
              </a:lnSpc>
              <a:spcAft>
                <a:spcPts val="600"/>
              </a:spcAft>
            </a:pPr>
            <a:r>
              <a:rPr lang="en-US" sz="1700" b="0" i="0" u="none" strike="noStrike" baseline="0" dirty="0"/>
              <a:t>Implementation:</a:t>
            </a:r>
          </a:p>
          <a:p>
            <a:pPr marL="742950" lvl="1" indent="-228600">
              <a:lnSpc>
                <a:spcPct val="90000"/>
              </a:lnSpc>
              <a:spcAft>
                <a:spcPts val="600"/>
              </a:spcAft>
              <a:buFont typeface="Arial" panose="020B0604020202020204" pitchFamily="34" charset="0"/>
              <a:buChar char="•"/>
            </a:pPr>
            <a:r>
              <a:rPr lang="en-US" sz="1700" b="0" i="0" u="none" strike="noStrike" baseline="0" dirty="0"/>
              <a:t>Vectorized training dataset was fed as input into the </a:t>
            </a:r>
            <a:r>
              <a:rPr lang="en-US" sz="1700" b="0" i="0" u="none" strike="noStrike" baseline="0" dirty="0" err="1"/>
              <a:t>SGDClassifier</a:t>
            </a:r>
            <a:r>
              <a:rPr lang="en-US" sz="1700" b="0" i="0" u="none" strike="noStrike" baseline="0" dirty="0"/>
              <a:t> model</a:t>
            </a:r>
          </a:p>
          <a:p>
            <a:pPr marL="742950" lvl="1" indent="-228600">
              <a:lnSpc>
                <a:spcPct val="90000"/>
              </a:lnSpc>
              <a:spcAft>
                <a:spcPts val="600"/>
              </a:spcAft>
              <a:buFont typeface="Arial" panose="020B0604020202020204" pitchFamily="34" charset="0"/>
              <a:buChar char="•"/>
            </a:pPr>
            <a:r>
              <a:rPr lang="en-US" sz="1700" b="0" i="0" u="none" strike="noStrike" baseline="0" dirty="0"/>
              <a:t>Optimizer - Stochastic Gradient Descent</a:t>
            </a:r>
          </a:p>
          <a:p>
            <a:pPr marL="742950" lvl="1" indent="-228600">
              <a:lnSpc>
                <a:spcPct val="90000"/>
              </a:lnSpc>
              <a:spcAft>
                <a:spcPts val="600"/>
              </a:spcAft>
              <a:buFont typeface="Arial" panose="020B0604020202020204" pitchFamily="34" charset="0"/>
              <a:buChar char="•"/>
            </a:pPr>
            <a:r>
              <a:rPr lang="en-US" sz="1700" dirty="0"/>
              <a:t>Loss - </a:t>
            </a:r>
            <a:r>
              <a:rPr lang="en-US" sz="1700" b="0" i="0" u="none" strike="noStrike" baseline="0" dirty="0"/>
              <a:t>hinge</a:t>
            </a:r>
          </a:p>
          <a:p>
            <a:pPr indent="-228600">
              <a:lnSpc>
                <a:spcPct val="90000"/>
              </a:lnSpc>
              <a:spcAft>
                <a:spcPts val="600"/>
              </a:spcAft>
              <a:buFont typeface="Arial" panose="020B0604020202020204" pitchFamily="34" charset="0"/>
              <a:buChar char="•"/>
            </a:pPr>
            <a:r>
              <a:rPr lang="en-US" sz="1700" b="0" i="0" u="none" strike="noStrike" baseline="0" dirty="0"/>
              <a:t> 5-fold cross-validation technique was used to determine the training accuracy score.</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37BE4A7-4160-490E-953A-4E13CE007540}"/>
              </a:ext>
            </a:extLst>
          </p:cNvPr>
          <p:cNvPicPr>
            <a:picLocks noChangeAspect="1"/>
          </p:cNvPicPr>
          <p:nvPr/>
        </p:nvPicPr>
        <p:blipFill rotWithShape="1">
          <a:blip r:embed="rId2"/>
          <a:srcRect t="1267"/>
          <a:stretch/>
        </p:blipFill>
        <p:spPr>
          <a:xfrm>
            <a:off x="5977788" y="799352"/>
            <a:ext cx="5425410" cy="5259296"/>
          </a:xfrm>
          <a:prstGeom prst="rect">
            <a:avLst/>
          </a:prstGeom>
        </p:spPr>
      </p:pic>
    </p:spTree>
    <p:extLst>
      <p:ext uri="{BB962C8B-B14F-4D97-AF65-F5344CB8AC3E}">
        <p14:creationId xmlns:p14="http://schemas.microsoft.com/office/powerpoint/2010/main" val="124997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1E2A48E-6F5C-4004-A2B8-CB46D58A94D5}"/>
              </a:ext>
            </a:extLst>
          </p:cNvPr>
          <p:cNvSpPr txBox="1"/>
          <p:nvPr/>
        </p:nvSpPr>
        <p:spPr>
          <a:xfrm>
            <a:off x="645065" y="1471507"/>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a:solidFill>
                  <a:schemeClr val="tx1"/>
                </a:solidFill>
                <a:latin typeface="+mj-lt"/>
                <a:ea typeface="+mj-ea"/>
                <a:cs typeface="+mj-cs"/>
              </a:rPr>
              <a:t>Logistic Regression</a:t>
            </a: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1CF8C-87E1-4D26-BCFA-2DBF8A07D253}"/>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L</a:t>
            </a:r>
            <a:r>
              <a:rPr lang="en-US" sz="2000" b="0" i="0" dirty="0">
                <a:effectLst/>
              </a:rPr>
              <a:t>ogistic regression is a classification algorithm used to solve binary classification problems. The  classifier uses the weighted combination of the input features and passes them through a sigmoid function. Sigmoid function transforms any real number input, to a number between 0 and 1.</a:t>
            </a:r>
          </a:p>
          <a:p>
            <a:pPr>
              <a:lnSpc>
                <a:spcPct val="90000"/>
              </a:lnSpc>
            </a:pPr>
            <a:r>
              <a:rPr lang="en-US" sz="2000" dirty="0"/>
              <a:t>Implementation:</a:t>
            </a:r>
          </a:p>
          <a:p>
            <a:pPr marL="342900" indent="-228600">
              <a:lnSpc>
                <a:spcPct val="90000"/>
              </a:lnSpc>
              <a:buFont typeface="Arial" panose="020B0604020202020204" pitchFamily="34" charset="0"/>
              <a:buChar char="•"/>
            </a:pPr>
            <a:r>
              <a:rPr lang="en-US" sz="2000" dirty="0"/>
              <a:t>Vectorized training dataset was fed as input into the Logistic Regression classification model </a:t>
            </a:r>
          </a:p>
          <a:p>
            <a:pPr marL="342900" indent="-228600">
              <a:lnSpc>
                <a:spcPct val="90000"/>
              </a:lnSpc>
              <a:buFont typeface="Arial" panose="020B0604020202020204" pitchFamily="34" charset="0"/>
              <a:buChar char="•"/>
            </a:pPr>
            <a:r>
              <a:rPr lang="en-US" sz="2000" dirty="0"/>
              <a:t>Optimizer - Stochastic Average Gradient descent(sag)</a:t>
            </a:r>
          </a:p>
          <a:p>
            <a:pPr marL="342900" indent="-228600">
              <a:lnSpc>
                <a:spcPct val="90000"/>
              </a:lnSpc>
              <a:buFont typeface="Arial" panose="020B0604020202020204" pitchFamily="34" charset="0"/>
              <a:buChar char="•"/>
            </a:pPr>
            <a:r>
              <a:rPr lang="en-US" sz="2000" dirty="0"/>
              <a:t>5-fold cross-validation technique was used to determine the training accuracy score.</a:t>
            </a:r>
          </a:p>
        </p:txBody>
      </p:sp>
    </p:spTree>
    <p:extLst>
      <p:ext uri="{BB962C8B-B14F-4D97-AF65-F5344CB8AC3E}">
        <p14:creationId xmlns:p14="http://schemas.microsoft.com/office/powerpoint/2010/main" val="48480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2AE509-84BC-4D6C-B3F9-BD31F858BFEB}"/>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chemeClr val="tx1"/>
                </a:solidFill>
                <a:latin typeface="+mj-lt"/>
                <a:ea typeface="+mj-ea"/>
                <a:cs typeface="+mj-cs"/>
              </a:rPr>
              <a:t>XGBoost - eXtreme Gradient Boosting</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FD0208-CAA9-4133-92DF-407A1E7C16E6}"/>
              </a:ext>
            </a:extLst>
          </p:cNvPr>
          <p:cNvSpPr txBox="1"/>
          <p:nvPr/>
        </p:nvSpPr>
        <p:spPr>
          <a:xfrm>
            <a:off x="5439266" y="725864"/>
            <a:ext cx="5759339" cy="5326143"/>
          </a:xfrm>
          <a:prstGeom prst="rect">
            <a:avLst/>
          </a:prstGeom>
        </p:spPr>
        <p:txBody>
          <a:bodyPr vert="horz" lIns="91440" tIns="45720" rIns="91440" bIns="45720" rtlCol="0" anchor="t">
            <a:normAutofit/>
          </a:bodyPr>
          <a:lstStyle/>
          <a:p>
            <a:pPr>
              <a:lnSpc>
                <a:spcPct val="90000"/>
              </a:lnSpc>
              <a:spcAft>
                <a:spcPts val="600"/>
              </a:spcAft>
            </a:pPr>
            <a:r>
              <a:rPr lang="en-US" sz="1600" b="0" i="0" u="none" strike="noStrike" baseline="0" dirty="0" err="1"/>
              <a:t>XGBoost</a:t>
            </a:r>
            <a:r>
              <a:rPr lang="en-US" sz="1600" b="0" i="0" u="none" strike="noStrike" baseline="0" dirty="0"/>
              <a:t> (XGB) stands for </a:t>
            </a:r>
            <a:r>
              <a:rPr lang="en-US" sz="1600" b="0" i="0" u="none" strike="noStrike" baseline="0" dirty="0" err="1"/>
              <a:t>eXtreme</a:t>
            </a:r>
            <a:r>
              <a:rPr lang="en-US" sz="1600" b="0" i="0" u="none" strike="noStrike" baseline="0" dirty="0"/>
              <a:t> Gradient Boosting is an implementation of gradient boosting machines that pushes the limits of computing power for boosted trees algorithms as it was built and developed for the sole purpose of model performance and computational speed.</a:t>
            </a:r>
          </a:p>
          <a:p>
            <a:pPr indent="-228600">
              <a:lnSpc>
                <a:spcPct val="90000"/>
              </a:lnSpc>
              <a:spcAft>
                <a:spcPts val="600"/>
              </a:spcAft>
              <a:buFont typeface="Arial" panose="020B0604020202020204" pitchFamily="34" charset="0"/>
              <a:buChar char="•"/>
            </a:pPr>
            <a:r>
              <a:rPr lang="en-US" sz="1600" dirty="0"/>
              <a:t>Implementation:</a:t>
            </a:r>
          </a:p>
          <a:p>
            <a:pPr marL="285750" indent="-228600">
              <a:lnSpc>
                <a:spcPct val="90000"/>
              </a:lnSpc>
              <a:spcAft>
                <a:spcPts val="600"/>
              </a:spcAft>
              <a:buFont typeface="Arial" panose="020B0604020202020204" pitchFamily="34" charset="0"/>
              <a:buChar char="•"/>
            </a:pPr>
            <a:r>
              <a:rPr lang="en-US" sz="1600" dirty="0"/>
              <a:t>C</a:t>
            </a:r>
            <a:r>
              <a:rPr lang="en-US" sz="1600" b="0" i="0" u="none" strike="noStrike" baseline="0" dirty="0"/>
              <a:t>reated a python function for </a:t>
            </a:r>
            <a:r>
              <a:rPr lang="en-US" sz="1600" b="0" i="0" u="none" strike="noStrike" baseline="0" dirty="0" err="1"/>
              <a:t>XGBoost</a:t>
            </a:r>
            <a:r>
              <a:rPr lang="en-US" sz="1600" b="0" i="0" u="none" strike="noStrike" baseline="0" dirty="0"/>
              <a:t> with following parameters:</a:t>
            </a:r>
          </a:p>
          <a:p>
            <a:pPr marL="742950" lvl="1" indent="-228600">
              <a:lnSpc>
                <a:spcPct val="90000"/>
              </a:lnSpc>
              <a:spcAft>
                <a:spcPts val="600"/>
              </a:spcAft>
              <a:buFont typeface="Arial" panose="020B0604020202020204" pitchFamily="34" charset="0"/>
              <a:buChar char="•"/>
            </a:pPr>
            <a:r>
              <a:rPr lang="en-US" sz="1600" b="0" i="0" u="none" strike="noStrike" baseline="0" dirty="0"/>
              <a:t>‘booster’ is set to </a:t>
            </a:r>
            <a:r>
              <a:rPr lang="en-US" sz="1600" b="0" i="0" u="none" strike="noStrike" baseline="0" dirty="0" err="1"/>
              <a:t>gbtree</a:t>
            </a:r>
            <a:endParaRPr lang="en-US" sz="1600" b="0" i="0" u="none" strike="noStrike" baseline="0" dirty="0"/>
          </a:p>
          <a:p>
            <a:pPr marL="742950" lvl="1" indent="-228600">
              <a:lnSpc>
                <a:spcPct val="90000"/>
              </a:lnSpc>
              <a:spcAft>
                <a:spcPts val="600"/>
              </a:spcAft>
              <a:buFont typeface="Arial" panose="020B0604020202020204" pitchFamily="34" charset="0"/>
              <a:buChar char="•"/>
            </a:pPr>
            <a:r>
              <a:rPr lang="en-US" sz="1600" b="0" i="0" u="none" strike="noStrike" baseline="0" dirty="0"/>
              <a:t>‘eta’ or the learning rate is set to 0.1.</a:t>
            </a:r>
          </a:p>
          <a:p>
            <a:pPr marL="742950" lvl="1" indent="-228600">
              <a:lnSpc>
                <a:spcPct val="90000"/>
              </a:lnSpc>
              <a:spcAft>
                <a:spcPts val="600"/>
              </a:spcAft>
              <a:buFont typeface="Arial" panose="020B0604020202020204" pitchFamily="34" charset="0"/>
              <a:buChar char="•"/>
            </a:pPr>
            <a:r>
              <a:rPr lang="en-US" sz="1600" b="0" i="0" u="none" strike="noStrike" baseline="0" dirty="0"/>
              <a:t>’max depth’ is set to 6 </a:t>
            </a:r>
          </a:p>
          <a:p>
            <a:pPr marL="742950" lvl="1" indent="-228600">
              <a:lnSpc>
                <a:spcPct val="90000"/>
              </a:lnSpc>
              <a:spcAft>
                <a:spcPts val="600"/>
              </a:spcAft>
              <a:buFont typeface="Arial" panose="020B0604020202020204" pitchFamily="34" charset="0"/>
              <a:buChar char="•"/>
            </a:pPr>
            <a:r>
              <a:rPr lang="en-US" sz="1600" b="0" i="0" u="none" strike="noStrike" baseline="0" dirty="0"/>
              <a:t>‘min child weight’ is set to 1</a:t>
            </a:r>
          </a:p>
          <a:p>
            <a:pPr marL="742950" lvl="1" indent="-228600">
              <a:lnSpc>
                <a:spcPct val="90000"/>
              </a:lnSpc>
              <a:spcAft>
                <a:spcPts val="600"/>
              </a:spcAft>
              <a:buFont typeface="Arial" panose="020B0604020202020204" pitchFamily="34" charset="0"/>
              <a:buChar char="•"/>
            </a:pPr>
            <a:r>
              <a:rPr lang="en-US" sz="1600" b="0" i="0" u="none" strike="noStrike" baseline="0" dirty="0"/>
              <a:t>‘subsample’ (subsample ratio of the training instances) is set to 0.7</a:t>
            </a:r>
          </a:p>
          <a:p>
            <a:pPr marL="742950" lvl="1" indent="-228600">
              <a:lnSpc>
                <a:spcPct val="90000"/>
              </a:lnSpc>
              <a:spcAft>
                <a:spcPts val="600"/>
              </a:spcAft>
              <a:buFont typeface="Arial" panose="020B0604020202020204" pitchFamily="34" charset="0"/>
              <a:buChar char="•"/>
            </a:pPr>
            <a:r>
              <a:rPr lang="en-US" sz="1600" b="0" i="0" u="none" strike="noStrike" baseline="0" dirty="0"/>
              <a:t>‘</a:t>
            </a:r>
            <a:r>
              <a:rPr lang="en-US" sz="1600" b="0" i="0" u="none" strike="noStrike" baseline="0" dirty="0" err="1"/>
              <a:t>colsample</a:t>
            </a:r>
            <a:r>
              <a:rPr lang="en-US" sz="1600" b="0" i="0" u="none" strike="noStrike" baseline="0" dirty="0"/>
              <a:t> </a:t>
            </a:r>
            <a:r>
              <a:rPr lang="en-US" sz="1600" b="0" i="0" u="none" strike="noStrike" baseline="0" dirty="0" err="1"/>
              <a:t>bytree</a:t>
            </a:r>
            <a:r>
              <a:rPr lang="en-US" sz="1600" b="0" i="0" u="none" strike="noStrike" baseline="0" dirty="0"/>
              <a:t>’ (subsample ratio of columns when constructing each tree) is set to 0.7</a:t>
            </a:r>
          </a:p>
          <a:p>
            <a:pPr marL="742950" lvl="1" indent="-228600">
              <a:lnSpc>
                <a:spcPct val="90000"/>
              </a:lnSpc>
              <a:spcAft>
                <a:spcPts val="600"/>
              </a:spcAft>
              <a:buFont typeface="Arial" panose="020B0604020202020204" pitchFamily="34" charset="0"/>
              <a:buChar char="•"/>
            </a:pPr>
            <a:r>
              <a:rPr lang="en-US" sz="1600" b="0" i="0" u="none" strike="noStrike" baseline="0" dirty="0"/>
              <a:t>’objective’ (learning objective) is set to binary</a:t>
            </a:r>
            <a:r>
              <a:rPr lang="en-US" sz="1600" dirty="0"/>
              <a:t> </a:t>
            </a:r>
            <a:r>
              <a:rPr lang="en-US" sz="1600" b="0" i="0" u="none" strike="noStrike" baseline="0" dirty="0"/>
              <a:t>logistic</a:t>
            </a:r>
          </a:p>
          <a:p>
            <a:pPr marL="742950" lvl="1" indent="-228600">
              <a:lnSpc>
                <a:spcPct val="90000"/>
              </a:lnSpc>
              <a:spcAft>
                <a:spcPts val="600"/>
              </a:spcAft>
              <a:buFont typeface="Arial" panose="020B0604020202020204" pitchFamily="34" charset="0"/>
              <a:buChar char="•"/>
            </a:pPr>
            <a:r>
              <a:rPr lang="en-US" sz="1600" dirty="0"/>
              <a:t>N</a:t>
            </a:r>
            <a:r>
              <a:rPr lang="en-US" sz="1600" b="0" i="0" u="none" strike="noStrike" baseline="0" dirty="0"/>
              <a:t>umber of rounds as 500 </a:t>
            </a:r>
          </a:p>
          <a:p>
            <a:pPr marL="742950" lvl="1" indent="-228600">
              <a:lnSpc>
                <a:spcPct val="90000"/>
              </a:lnSpc>
              <a:spcAft>
                <a:spcPts val="600"/>
              </a:spcAft>
              <a:buFont typeface="Arial" panose="020B0604020202020204" pitchFamily="34" charset="0"/>
              <a:buChar char="•"/>
            </a:pPr>
            <a:r>
              <a:rPr lang="en-US" sz="1600" dirty="0"/>
              <a:t>E</a:t>
            </a:r>
            <a:r>
              <a:rPr lang="en-US" sz="1600" b="0" i="0" u="none" strike="noStrike" baseline="0" dirty="0"/>
              <a:t>arly stopping as 20</a:t>
            </a:r>
            <a:endParaRPr lang="en-US" sz="1600" dirty="0"/>
          </a:p>
        </p:txBody>
      </p:sp>
    </p:spTree>
    <p:extLst>
      <p:ext uri="{BB962C8B-B14F-4D97-AF65-F5344CB8AC3E}">
        <p14:creationId xmlns:p14="http://schemas.microsoft.com/office/powerpoint/2010/main" val="297581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5AAD6EB-1ACC-4BC9-8998-89A6AC306C25}"/>
              </a:ext>
            </a:extLst>
          </p:cNvPr>
          <p:cNvSpPr txBox="1"/>
          <p:nvPr/>
        </p:nvSpPr>
        <p:spPr>
          <a:xfrm>
            <a:off x="1207865" y="359452"/>
            <a:ext cx="6579284" cy="17980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dirty="0">
                <a:solidFill>
                  <a:schemeClr val="tx1"/>
                </a:solidFill>
                <a:latin typeface="+mj-lt"/>
                <a:ea typeface="+mj-ea"/>
                <a:cs typeface="+mj-cs"/>
              </a:rPr>
              <a:t>Results with Machine Learning Models</a:t>
            </a:r>
          </a:p>
        </p:txBody>
      </p:sp>
      <p:pic>
        <p:nvPicPr>
          <p:cNvPr id="5" name="Picture 4">
            <a:extLst>
              <a:ext uri="{FF2B5EF4-FFF2-40B4-BE49-F238E27FC236}">
                <a16:creationId xmlns:a16="http://schemas.microsoft.com/office/drawing/2014/main" id="{39A822AF-C506-426F-9538-F712E9CF251F}"/>
              </a:ext>
            </a:extLst>
          </p:cNvPr>
          <p:cNvPicPr>
            <a:picLocks noChangeAspect="1"/>
          </p:cNvPicPr>
          <p:nvPr/>
        </p:nvPicPr>
        <p:blipFill rotWithShape="1">
          <a:blip r:embed="rId3"/>
          <a:srcRect l="5648" t="29781" r="33856" b="51064"/>
          <a:stretch/>
        </p:blipFill>
        <p:spPr>
          <a:xfrm>
            <a:off x="332705" y="2462324"/>
            <a:ext cx="11863748" cy="2112996"/>
          </a:xfrm>
          <a:prstGeom prst="rect">
            <a:avLst/>
          </a:prstGeom>
        </p:spPr>
      </p:pic>
    </p:spTree>
    <p:extLst>
      <p:ext uri="{BB962C8B-B14F-4D97-AF65-F5344CB8AC3E}">
        <p14:creationId xmlns:p14="http://schemas.microsoft.com/office/powerpoint/2010/main" val="319638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E0882-A3AC-4B9A-9C5B-C51ED6B5EF3D}"/>
              </a:ext>
            </a:extLst>
          </p:cNvPr>
          <p:cNvSpPr txBox="1"/>
          <p:nvPr/>
        </p:nvSpPr>
        <p:spPr>
          <a:xfrm>
            <a:off x="1057080" y="326405"/>
            <a:ext cx="10071536" cy="92975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a:latin typeface="+mj-lt"/>
                <a:ea typeface="+mj-ea"/>
                <a:cs typeface="+mj-cs"/>
              </a:rPr>
              <a:t>Visualizing the Results</a:t>
            </a:r>
            <a:endParaRPr lang="en-US" sz="5200" dirty="0">
              <a:latin typeface="+mj-lt"/>
              <a:ea typeface="+mj-ea"/>
              <a:cs typeface="+mj-cs"/>
            </a:endParaRPr>
          </a:p>
        </p:txBody>
      </p:sp>
      <p:pic>
        <p:nvPicPr>
          <p:cNvPr id="6" name="Picture 5" descr="Chart, bar chart&#10;&#10;Description automatically generated">
            <a:extLst>
              <a:ext uri="{FF2B5EF4-FFF2-40B4-BE49-F238E27FC236}">
                <a16:creationId xmlns:a16="http://schemas.microsoft.com/office/drawing/2014/main" id="{4048597F-4DF8-4DB2-A9C3-5F2F42CBE164}"/>
              </a:ext>
            </a:extLst>
          </p:cNvPr>
          <p:cNvPicPr>
            <a:picLocks noChangeAspect="1"/>
          </p:cNvPicPr>
          <p:nvPr/>
        </p:nvPicPr>
        <p:blipFill>
          <a:blip r:embed="rId2"/>
          <a:stretch>
            <a:fillRect/>
          </a:stretch>
        </p:blipFill>
        <p:spPr>
          <a:xfrm>
            <a:off x="305738" y="1382981"/>
            <a:ext cx="5808658" cy="4661450"/>
          </a:xfrm>
          <a:prstGeom prst="rect">
            <a:avLst/>
          </a:prstGeom>
        </p:spPr>
      </p:pic>
      <p:pic>
        <p:nvPicPr>
          <p:cNvPr id="4" name="Picture 3" descr="Chart, bar chart&#10;&#10;Description automatically generated">
            <a:extLst>
              <a:ext uri="{FF2B5EF4-FFF2-40B4-BE49-F238E27FC236}">
                <a16:creationId xmlns:a16="http://schemas.microsoft.com/office/drawing/2014/main" id="{B5F17285-EB6D-40B5-9AF3-472D879D6160}"/>
              </a:ext>
            </a:extLst>
          </p:cNvPr>
          <p:cNvPicPr>
            <a:picLocks noChangeAspect="1"/>
          </p:cNvPicPr>
          <p:nvPr/>
        </p:nvPicPr>
        <p:blipFill>
          <a:blip r:embed="rId3"/>
          <a:stretch>
            <a:fillRect/>
          </a:stretch>
        </p:blipFill>
        <p:spPr>
          <a:xfrm>
            <a:off x="6195265" y="1382981"/>
            <a:ext cx="5684694" cy="4661450"/>
          </a:xfrm>
          <a:prstGeom prst="rect">
            <a:avLst/>
          </a:prstGeom>
        </p:spPr>
      </p:pic>
    </p:spTree>
    <p:extLst>
      <p:ext uri="{BB962C8B-B14F-4D97-AF65-F5344CB8AC3E}">
        <p14:creationId xmlns:p14="http://schemas.microsoft.com/office/powerpoint/2010/main" val="182152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A2DA-57F5-4146-9A3C-39CE123AD30B}"/>
              </a:ext>
            </a:extLst>
          </p:cNvPr>
          <p:cNvSpPr>
            <a:spLocks noGrp="1"/>
          </p:cNvSpPr>
          <p:nvPr>
            <p:ph type="title"/>
          </p:nvPr>
        </p:nvSpPr>
        <p:spPr>
          <a:xfrm>
            <a:off x="4965430" y="629268"/>
            <a:ext cx="6586491" cy="1286160"/>
          </a:xfrm>
        </p:spPr>
        <p:txBody>
          <a:bodyPr anchor="b">
            <a:normAutofit/>
          </a:bodyPr>
          <a:lstStyle/>
          <a:p>
            <a:r>
              <a:rPr lang="en-US"/>
              <a:t>Deep Learning Models</a:t>
            </a:r>
            <a:endParaRPr lang="en-US" dirty="0"/>
          </a:p>
        </p:txBody>
      </p:sp>
      <p:sp>
        <p:nvSpPr>
          <p:cNvPr id="3" name="Content Placeholder 2">
            <a:extLst>
              <a:ext uri="{FF2B5EF4-FFF2-40B4-BE49-F238E27FC236}">
                <a16:creationId xmlns:a16="http://schemas.microsoft.com/office/drawing/2014/main" id="{1244311C-E90D-024E-96A5-3CFAD882020A}"/>
              </a:ext>
            </a:extLst>
          </p:cNvPr>
          <p:cNvSpPr>
            <a:spLocks noGrp="1"/>
          </p:cNvSpPr>
          <p:nvPr>
            <p:ph idx="1"/>
          </p:nvPr>
        </p:nvSpPr>
        <p:spPr>
          <a:xfrm>
            <a:off x="4965431" y="2438400"/>
            <a:ext cx="6586489" cy="3785419"/>
          </a:xfrm>
        </p:spPr>
        <p:txBody>
          <a:bodyPr>
            <a:normAutofit/>
          </a:bodyPr>
          <a:lstStyle/>
          <a:p>
            <a:r>
              <a:rPr lang="en-US" sz="2000"/>
              <a:t>We have used three deep neural network models to perform our tasks. </a:t>
            </a:r>
          </a:p>
          <a:p>
            <a:r>
              <a:rPr lang="en-US" sz="2000"/>
              <a:t>The models are :</a:t>
            </a:r>
          </a:p>
          <a:p>
            <a:pPr marL="0" indent="0">
              <a:buNone/>
            </a:pPr>
            <a:r>
              <a:rPr lang="en-US" sz="2000"/>
              <a:t>              1) Long Short-Term Memory (LSTM) with Dropout</a:t>
            </a:r>
          </a:p>
          <a:p>
            <a:pPr marL="0" indent="0">
              <a:buNone/>
            </a:pPr>
            <a:r>
              <a:rPr lang="en-US" sz="2000"/>
              <a:t>              2) Bidirectional Gated Recurrent Unit(GRU)</a:t>
            </a:r>
          </a:p>
          <a:p>
            <a:pPr marL="0" indent="0">
              <a:buNone/>
            </a:pPr>
            <a:r>
              <a:rPr lang="en-US" sz="2000"/>
              <a:t>              3) Pooled Gated Recurrent Unit(GRU)</a:t>
            </a:r>
          </a:p>
        </p:txBody>
      </p:sp>
      <p:pic>
        <p:nvPicPr>
          <p:cNvPr id="6" name="Picture 4" descr="Abstract background of mesh on pink">
            <a:extLst>
              <a:ext uri="{FF2B5EF4-FFF2-40B4-BE49-F238E27FC236}">
                <a16:creationId xmlns:a16="http://schemas.microsoft.com/office/drawing/2014/main" id="{FFBF1480-6354-43A2-A424-F6D2D8187C03}"/>
              </a:ext>
            </a:extLst>
          </p:cNvPr>
          <p:cNvPicPr>
            <a:picLocks noChangeAspect="1"/>
          </p:cNvPicPr>
          <p:nvPr/>
        </p:nvPicPr>
        <p:blipFill rotWithShape="1">
          <a:blip r:embed="rId2"/>
          <a:srcRect l="33776" r="2110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F42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62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34">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7"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81F672-170F-2744-8794-8529B3F3F2F6}"/>
              </a:ext>
            </a:extLst>
          </p:cNvPr>
          <p:cNvSpPr>
            <a:spLocks noGrp="1"/>
          </p:cNvSpPr>
          <p:nvPr>
            <p:ph type="title"/>
          </p:nvPr>
        </p:nvSpPr>
        <p:spPr>
          <a:xfrm>
            <a:off x="841247" y="978619"/>
            <a:ext cx="3410712" cy="1106424"/>
          </a:xfrm>
        </p:spPr>
        <p:txBody>
          <a:bodyPr>
            <a:normAutofit/>
          </a:bodyPr>
          <a:lstStyle/>
          <a:p>
            <a:br>
              <a:rPr lang="en-US" sz="2400"/>
            </a:br>
            <a:r>
              <a:rPr lang="en-US" sz="2400" b="1"/>
              <a:t>What is Deep Learning ?</a:t>
            </a:r>
            <a:br>
              <a:rPr lang="en-US" sz="2400" b="1"/>
            </a:br>
            <a:endParaRPr lang="en-US" sz="2400" b="1" dirty="0"/>
          </a:p>
        </p:txBody>
      </p:sp>
      <p:sp>
        <p:nvSpPr>
          <p:cNvPr id="105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9" name="Rectangle 14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C2A35CD-D844-BE4E-B68A-6AA754043A55}"/>
              </a:ext>
            </a:extLst>
          </p:cNvPr>
          <p:cNvSpPr>
            <a:spLocks noGrp="1"/>
          </p:cNvSpPr>
          <p:nvPr>
            <p:ph idx="1"/>
          </p:nvPr>
        </p:nvSpPr>
        <p:spPr>
          <a:xfrm>
            <a:off x="841247" y="2359152"/>
            <a:ext cx="3410712" cy="3425043"/>
          </a:xfrm>
        </p:spPr>
        <p:txBody>
          <a:bodyPr>
            <a:normAutofit/>
          </a:bodyPr>
          <a:lstStyle/>
          <a:p>
            <a:r>
              <a:rPr lang="en-US" sz="1700" b="1" dirty="0"/>
              <a:t>Deep learning</a:t>
            </a:r>
            <a:r>
              <a:rPr lang="en-US" sz="1700" dirty="0"/>
              <a:t> is subset of Machine Learning.</a:t>
            </a:r>
          </a:p>
          <a:p>
            <a:r>
              <a:rPr lang="en-US" sz="1700" dirty="0"/>
              <a:t>Structure inspired by human brain.</a:t>
            </a:r>
          </a:p>
          <a:p>
            <a:r>
              <a:rPr lang="en-US" sz="1700" dirty="0"/>
              <a:t>It is used in Natural Language Processing, Visual Recognition, Fraud Detection.</a:t>
            </a:r>
          </a:p>
          <a:p>
            <a:r>
              <a:rPr lang="en-US" sz="1700" dirty="0"/>
              <a:t>It describes certain types of Neural networks.</a:t>
            </a:r>
          </a:p>
          <a:p>
            <a:endParaRPr lang="en-US" sz="1700" dirty="0"/>
          </a:p>
          <a:p>
            <a:endParaRPr lang="en-US" sz="1700" dirty="0"/>
          </a:p>
          <a:p>
            <a:endParaRPr lang="en-US" sz="1700" dirty="0"/>
          </a:p>
        </p:txBody>
      </p:sp>
      <p:pic>
        <p:nvPicPr>
          <p:cNvPr id="1026" name="Picture 2" descr="AI, Deep Learning, and Neural Networks Explained">
            <a:extLst>
              <a:ext uri="{FF2B5EF4-FFF2-40B4-BE49-F238E27FC236}">
                <a16:creationId xmlns:a16="http://schemas.microsoft.com/office/drawing/2014/main" id="{228AE41F-EC64-7D4A-B652-C0865B9A4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4" b="1"/>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71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F27A9-A8AE-FA47-91DC-C6BCB16B6323}"/>
              </a:ext>
            </a:extLst>
          </p:cNvPr>
          <p:cNvSpPr>
            <a:spLocks noGrp="1"/>
          </p:cNvSpPr>
          <p:nvPr>
            <p:ph type="title"/>
          </p:nvPr>
        </p:nvSpPr>
        <p:spPr>
          <a:xfrm>
            <a:off x="5297762" y="329184"/>
            <a:ext cx="6251110" cy="1783080"/>
          </a:xfrm>
        </p:spPr>
        <p:txBody>
          <a:bodyPr anchor="b">
            <a:normAutofit/>
          </a:bodyPr>
          <a:lstStyle/>
          <a:p>
            <a:r>
              <a:rPr lang="en-US" sz="5400"/>
              <a:t>Long Short-Term Memory (LSTM)</a:t>
            </a:r>
          </a:p>
        </p:txBody>
      </p:sp>
      <p:pic>
        <p:nvPicPr>
          <p:cNvPr id="31" name="Picture 30" descr="Exclamation mark on a yellow background">
            <a:extLst>
              <a:ext uri="{FF2B5EF4-FFF2-40B4-BE49-F238E27FC236}">
                <a16:creationId xmlns:a16="http://schemas.microsoft.com/office/drawing/2014/main" id="{83707E0A-A723-4C9D-BF0E-BE79550CF480}"/>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771F06-6AB7-5745-AC14-C6A3F2A8D550}"/>
              </a:ext>
            </a:extLst>
          </p:cNvPr>
          <p:cNvSpPr>
            <a:spLocks noGrp="1"/>
          </p:cNvSpPr>
          <p:nvPr>
            <p:ph idx="1"/>
          </p:nvPr>
        </p:nvSpPr>
        <p:spPr>
          <a:xfrm>
            <a:off x="5297762" y="2706624"/>
            <a:ext cx="6251110" cy="3483864"/>
          </a:xfrm>
        </p:spPr>
        <p:txBody>
          <a:bodyPr>
            <a:normAutofit/>
          </a:bodyPr>
          <a:lstStyle/>
          <a:p>
            <a:r>
              <a:rPr lang="en-US" sz="2000" dirty="0"/>
              <a:t>To reduce the problem with long term dependencies in Recurrent Neural Network (RNN).</a:t>
            </a:r>
          </a:p>
          <a:p>
            <a:r>
              <a:rPr lang="en-US" sz="2000" dirty="0"/>
              <a:t>Drawbacks of RNN</a:t>
            </a:r>
          </a:p>
          <a:p>
            <a:pPr marL="0" indent="0">
              <a:buNone/>
            </a:pPr>
            <a:r>
              <a:rPr lang="en-US" sz="2000" dirty="0"/>
              <a:t>   For example : 1) The sky is _______ (this can we predicted by RNN)</a:t>
            </a:r>
          </a:p>
          <a:p>
            <a:pPr marL="0" indent="0">
              <a:buNone/>
            </a:pPr>
            <a:r>
              <a:rPr lang="en-US" sz="2000" dirty="0"/>
              <a:t>   2) Recurrent </a:t>
            </a:r>
            <a:r>
              <a:rPr lang="en-US" sz="2000" b="1" dirty="0"/>
              <a:t>neural networks</a:t>
            </a:r>
            <a:r>
              <a:rPr lang="en-US" sz="2000" dirty="0"/>
              <a:t> (</a:t>
            </a:r>
            <a:r>
              <a:rPr lang="en-US" sz="2000" b="1" dirty="0"/>
              <a:t>RNN</a:t>
            </a:r>
            <a:r>
              <a:rPr lang="en-US" sz="2000" dirty="0"/>
              <a:t>) are the state-of-the-art algorithm for    sequential data and are used by Apple’s _________(this cannot be predicted by RNN)   </a:t>
            </a:r>
          </a:p>
          <a:p>
            <a:r>
              <a:rPr lang="en-US" sz="2000" dirty="0"/>
              <a:t>LSTM consists of 3 units: Input Gate, Forget Gate and Output Gate. </a:t>
            </a:r>
          </a:p>
          <a:p>
            <a:endParaRPr lang="en-US" sz="2000" dirty="0"/>
          </a:p>
          <a:p>
            <a:endParaRPr lang="en-US" sz="2000" dirty="0"/>
          </a:p>
          <a:p>
            <a:endParaRPr lang="en-US" sz="2000" dirty="0"/>
          </a:p>
        </p:txBody>
      </p:sp>
    </p:spTree>
    <p:extLst>
      <p:ext uri="{BB962C8B-B14F-4D97-AF65-F5344CB8AC3E}">
        <p14:creationId xmlns:p14="http://schemas.microsoft.com/office/powerpoint/2010/main" val="424392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2587-75FE-9546-BD52-141DA90C97F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LSTM Pre-Processing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7DCD91-9E5A-2F49-92A5-04E654AE618D}"/>
              </a:ext>
            </a:extLst>
          </p:cNvPr>
          <p:cNvSpPr>
            <a:spLocks noGrp="1"/>
          </p:cNvSpPr>
          <p:nvPr>
            <p:ph idx="1"/>
          </p:nvPr>
        </p:nvSpPr>
        <p:spPr>
          <a:xfrm>
            <a:off x="4447308" y="591344"/>
            <a:ext cx="6906491" cy="5585619"/>
          </a:xfrm>
        </p:spPr>
        <p:txBody>
          <a:bodyPr anchor="ctr">
            <a:normAutofit lnSpcReduction="10000"/>
          </a:bodyPr>
          <a:lstStyle/>
          <a:p>
            <a:r>
              <a:rPr lang="en-US" sz="2000" dirty="0"/>
              <a:t>glove.840B.300d for word embedding in this model </a:t>
            </a:r>
          </a:p>
          <a:p>
            <a:pPr marL="0" indent="0">
              <a:buNone/>
            </a:pPr>
            <a:r>
              <a:rPr lang="en-US" sz="2000" dirty="0"/>
              <a:t>     dropout layer - reduce the overfitting problem </a:t>
            </a:r>
          </a:p>
          <a:p>
            <a:r>
              <a:rPr lang="en-US" sz="2000" dirty="0"/>
              <a:t>Parameters used are </a:t>
            </a:r>
          </a:p>
          <a:p>
            <a:pPr marL="0" indent="0">
              <a:buNone/>
            </a:pPr>
            <a:r>
              <a:rPr lang="en-US" sz="2000" dirty="0"/>
              <a:t>      -embed size = 50 ( how big is each word vector)</a:t>
            </a:r>
            <a:br>
              <a:rPr lang="en-US" sz="2000" dirty="0"/>
            </a:br>
            <a:r>
              <a:rPr lang="en-US" sz="2000" dirty="0"/>
              <a:t>      -max features = 20000 (how many unique words to use) (</a:t>
            </a:r>
            <a:r>
              <a:rPr lang="en-US" sz="2000" dirty="0" err="1"/>
              <a:t>i.e</a:t>
            </a:r>
            <a:r>
              <a:rPr lang="en-US" sz="2000" dirty="0"/>
              <a:t> num   rows in embedding vector)</a:t>
            </a:r>
            <a:br>
              <a:rPr lang="en-US" sz="2000" dirty="0"/>
            </a:br>
            <a:r>
              <a:rPr lang="en-US" sz="2000" dirty="0"/>
              <a:t>       -</a:t>
            </a:r>
            <a:r>
              <a:rPr lang="en-US" sz="2000" dirty="0" err="1"/>
              <a:t>maxlen</a:t>
            </a:r>
            <a:r>
              <a:rPr lang="en-US" sz="2000" dirty="0"/>
              <a:t> = 100 </a:t>
            </a:r>
          </a:p>
          <a:p>
            <a:r>
              <a:rPr lang="en-US" sz="2000" dirty="0"/>
              <a:t>Prepossessed the data with padding and tokenization</a:t>
            </a:r>
          </a:p>
          <a:p>
            <a:r>
              <a:rPr lang="en-US" sz="2000" dirty="0"/>
              <a:t>We have used</a:t>
            </a:r>
            <a:br>
              <a:rPr lang="en-US" sz="2000" dirty="0"/>
            </a:br>
            <a:r>
              <a:rPr lang="en-US" sz="2000" dirty="0"/>
              <a:t>loss=‘binary </a:t>
            </a:r>
            <a:r>
              <a:rPr lang="en-US" sz="2000" dirty="0" err="1"/>
              <a:t>crossentropy</a:t>
            </a:r>
            <a:r>
              <a:rPr lang="en-US" sz="2000" dirty="0"/>
              <a:t>’</a:t>
            </a:r>
            <a:br>
              <a:rPr lang="en-US" sz="2000" dirty="0"/>
            </a:br>
            <a:r>
              <a:rPr lang="en-US" sz="2000" dirty="0"/>
              <a:t>optimizer=‘</a:t>
            </a:r>
            <a:r>
              <a:rPr lang="en-US" sz="2000" dirty="0" err="1"/>
              <a:t>adam</a:t>
            </a:r>
            <a:r>
              <a:rPr lang="en-US" sz="2000" dirty="0"/>
              <a:t>’</a:t>
            </a:r>
            <a:br>
              <a:rPr lang="en-US" sz="2000" dirty="0"/>
            </a:br>
            <a:r>
              <a:rPr lang="en-US" sz="2000" dirty="0"/>
              <a:t>metrics=[‘accuracy’].</a:t>
            </a:r>
            <a:br>
              <a:rPr lang="en-US" sz="1800" dirty="0"/>
            </a:br>
            <a:endParaRPr lang="en-US" sz="1800" dirty="0"/>
          </a:p>
          <a:p>
            <a:endParaRPr lang="en-US" sz="1500" dirty="0"/>
          </a:p>
          <a:p>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52103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F2BFA-4A50-9C46-86FC-39B65067918A}"/>
              </a:ext>
            </a:extLst>
          </p:cNvPr>
          <p:cNvSpPr>
            <a:spLocks noGrp="1"/>
          </p:cNvSpPr>
          <p:nvPr>
            <p:ph type="title"/>
          </p:nvPr>
        </p:nvSpPr>
        <p:spPr>
          <a:xfrm>
            <a:off x="835155" y="552906"/>
            <a:ext cx="5165936" cy="1674904"/>
          </a:xfrm>
        </p:spPr>
        <p:txBody>
          <a:bodyPr anchor="ctr">
            <a:normAutofit/>
          </a:bodyPr>
          <a:lstStyle/>
          <a:p>
            <a:r>
              <a:rPr lang="en-US" sz="4000" b="1"/>
              <a:t>Bidirectional Gated Recurrent Unit (GRU) </a:t>
            </a:r>
            <a:endParaRPr lang="en-US" sz="4000"/>
          </a:p>
        </p:txBody>
      </p:sp>
      <p:sp>
        <p:nvSpPr>
          <p:cNvPr id="3" name="Content Placeholder 2">
            <a:extLst>
              <a:ext uri="{FF2B5EF4-FFF2-40B4-BE49-F238E27FC236}">
                <a16:creationId xmlns:a16="http://schemas.microsoft.com/office/drawing/2014/main" id="{8678A2DC-6051-3F41-8DF2-E03AAEE716C3}"/>
              </a:ext>
            </a:extLst>
          </p:cNvPr>
          <p:cNvSpPr>
            <a:spLocks noGrp="1"/>
          </p:cNvSpPr>
          <p:nvPr>
            <p:ph idx="1"/>
          </p:nvPr>
        </p:nvSpPr>
        <p:spPr>
          <a:xfrm>
            <a:off x="6190909" y="552906"/>
            <a:ext cx="5159825" cy="1674905"/>
          </a:xfrm>
        </p:spPr>
        <p:txBody>
          <a:bodyPr anchor="ctr">
            <a:normAutofit/>
          </a:bodyPr>
          <a:lstStyle/>
          <a:p>
            <a:r>
              <a:rPr lang="en-US" sz="1900"/>
              <a:t>GRU’s are a modifications to RNN.</a:t>
            </a:r>
          </a:p>
          <a:p>
            <a:r>
              <a:rPr lang="en-US" sz="1900"/>
              <a:t>It utilizes the Gate mechanism same as LTSM to manage and control the flow of information between the cells in the NN.</a:t>
            </a:r>
          </a:p>
          <a:p>
            <a:r>
              <a:rPr lang="en-US" sz="1900"/>
              <a:t>It has two gates Update gate and Reset Gate</a:t>
            </a:r>
          </a:p>
        </p:txBody>
      </p:sp>
      <p:pic>
        <p:nvPicPr>
          <p:cNvPr id="6" name="Picture 5" descr="Diagram&#10;&#10;Description automatically generated">
            <a:extLst>
              <a:ext uri="{FF2B5EF4-FFF2-40B4-BE49-F238E27FC236}">
                <a16:creationId xmlns:a16="http://schemas.microsoft.com/office/drawing/2014/main" id="{71B455D7-5935-C74A-B6FF-4677DA013723}"/>
              </a:ext>
            </a:extLst>
          </p:cNvPr>
          <p:cNvPicPr>
            <a:picLocks noChangeAspect="1"/>
          </p:cNvPicPr>
          <p:nvPr/>
        </p:nvPicPr>
        <p:blipFill>
          <a:blip r:embed="rId2"/>
          <a:stretch>
            <a:fillRect/>
          </a:stretch>
        </p:blipFill>
        <p:spPr>
          <a:xfrm>
            <a:off x="835166" y="2488333"/>
            <a:ext cx="10515569" cy="3733027"/>
          </a:xfrm>
          <a:prstGeom prst="rect">
            <a:avLst/>
          </a:prstGeom>
        </p:spPr>
      </p:pic>
    </p:spTree>
    <p:extLst>
      <p:ext uri="{BB962C8B-B14F-4D97-AF65-F5344CB8AC3E}">
        <p14:creationId xmlns:p14="http://schemas.microsoft.com/office/powerpoint/2010/main" val="293428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CCDFDB-F275-4700-9742-D7FD397EB469}"/>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latin typeface="+mj-lt"/>
                <a:ea typeface="+mj-ea"/>
                <a:cs typeface="+mj-cs"/>
              </a:rPr>
              <a:t>Introduction</a:t>
            </a:r>
          </a:p>
        </p:txBody>
      </p:sp>
      <p:grpSp>
        <p:nvGrpSpPr>
          <p:cNvPr id="37" name="Group 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66FFEF-1AC8-4F73-9FF8-3CF03F8C6A86}"/>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0" i="0" dirty="0">
                <a:effectLst/>
              </a:rPr>
              <a:t>MBTI is a personality metric developed by Katharine Cook Briggs and Isabel Briggs Myers</a:t>
            </a:r>
          </a:p>
          <a:p>
            <a:pPr marL="285750" indent="-228600">
              <a:lnSpc>
                <a:spcPct val="90000"/>
              </a:lnSpc>
              <a:spcAft>
                <a:spcPts val="600"/>
              </a:spcAft>
              <a:buFont typeface="Arial" panose="020B0604020202020204" pitchFamily="34" charset="0"/>
              <a:buChar char="•"/>
            </a:pPr>
            <a:r>
              <a:rPr lang="en-US" sz="1700" b="0" i="0" dirty="0">
                <a:effectLst/>
              </a:rPr>
              <a:t>Each person would be typed with 4 letters according to MBTI. </a:t>
            </a:r>
          </a:p>
          <a:p>
            <a:pPr marL="285750" indent="-228600">
              <a:lnSpc>
                <a:spcPct val="90000"/>
              </a:lnSpc>
              <a:spcAft>
                <a:spcPts val="600"/>
              </a:spcAft>
              <a:buFont typeface="Arial" panose="020B0604020202020204" pitchFamily="34" charset="0"/>
              <a:buChar char="•"/>
            </a:pPr>
            <a:r>
              <a:rPr lang="en-US" sz="1700" dirty="0"/>
              <a:t>F</a:t>
            </a:r>
            <a:r>
              <a:rPr lang="en-US" sz="1700" b="0" i="0" dirty="0">
                <a:effectLst/>
              </a:rPr>
              <a:t>or someone, whose type is ENFJ, this means that this person is Extraverted, Intuitive, Feeling and Judging. </a:t>
            </a:r>
            <a:r>
              <a:rPr lang="en-US" sz="1700" dirty="0"/>
              <a:t>All combination of these 4 letters gives us 16 unique personalities.</a:t>
            </a:r>
            <a:endParaRPr lang="en-US" sz="1700" b="0" i="0" dirty="0">
              <a:effectLst/>
            </a:endParaRPr>
          </a:p>
          <a:p>
            <a:pPr marL="285750" indent="-228600">
              <a:lnSpc>
                <a:spcPct val="90000"/>
              </a:lnSpc>
              <a:spcAft>
                <a:spcPts val="600"/>
              </a:spcAft>
              <a:buFont typeface="Arial" panose="020B0604020202020204" pitchFamily="34" charset="0"/>
              <a:buChar char="•"/>
            </a:pPr>
            <a:r>
              <a:rPr lang="en-US" sz="1700" dirty="0"/>
              <a:t>C</a:t>
            </a:r>
            <a:r>
              <a:rPr lang="en-US" sz="1700" b="0" i="0" dirty="0">
                <a:effectLst/>
              </a:rPr>
              <a:t>ommon way of finding out MBTI type is through personality test websites. Sometimes the answers are biased and thus the person is wrongly classified.</a:t>
            </a:r>
          </a:p>
          <a:p>
            <a:pPr marL="285750" indent="-228600">
              <a:lnSpc>
                <a:spcPct val="90000"/>
              </a:lnSpc>
              <a:spcAft>
                <a:spcPts val="600"/>
              </a:spcAft>
              <a:buFont typeface="Arial" panose="020B0604020202020204" pitchFamily="34" charset="0"/>
              <a:buChar char="•"/>
            </a:pPr>
            <a:r>
              <a:rPr lang="en-US" sz="1700" b="0" i="0" dirty="0">
                <a:effectLst/>
              </a:rPr>
              <a:t>Our project will try to find out the MBTI types for a person through their posts </a:t>
            </a:r>
          </a:p>
          <a:p>
            <a:pPr marL="285750" indent="-228600">
              <a:lnSpc>
                <a:spcPct val="90000"/>
              </a:lnSpc>
              <a:spcAft>
                <a:spcPts val="600"/>
              </a:spcAft>
              <a:buFont typeface="Arial" panose="020B0604020202020204" pitchFamily="34" charset="0"/>
              <a:buChar char="•"/>
            </a:pPr>
            <a:endParaRPr lang="en-US" sz="1700" dirty="0"/>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159FCD3-181E-404D-9C0A-1F64D6B2F96B}"/>
              </a:ext>
            </a:extLst>
          </p:cNvPr>
          <p:cNvPicPr>
            <a:picLocks noChangeAspect="1"/>
          </p:cNvPicPr>
          <p:nvPr/>
        </p:nvPicPr>
        <p:blipFill rotWithShape="1">
          <a:blip r:embed="rId2"/>
          <a:srcRect l="4807" r="3785" b="3"/>
          <a:stretch/>
        </p:blipFill>
        <p:spPr>
          <a:xfrm>
            <a:off x="5337641" y="605050"/>
            <a:ext cx="6263640" cy="5413248"/>
          </a:xfrm>
          <a:prstGeom prst="rect">
            <a:avLst/>
          </a:prstGeom>
          <a:effectLst/>
        </p:spPr>
      </p:pic>
    </p:spTree>
    <p:extLst>
      <p:ext uri="{BB962C8B-B14F-4D97-AF65-F5344CB8AC3E}">
        <p14:creationId xmlns:p14="http://schemas.microsoft.com/office/powerpoint/2010/main" val="3254424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2587-75FE-9546-BD52-141DA90C97F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Bidirectional GRU Pre-Processing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7DCD91-9E5A-2F49-92A5-04E654AE618D}"/>
              </a:ext>
            </a:extLst>
          </p:cNvPr>
          <p:cNvSpPr>
            <a:spLocks noGrp="1"/>
          </p:cNvSpPr>
          <p:nvPr>
            <p:ph idx="1"/>
          </p:nvPr>
        </p:nvSpPr>
        <p:spPr>
          <a:xfrm>
            <a:off x="4447308" y="1605136"/>
            <a:ext cx="6906491" cy="5585619"/>
          </a:xfrm>
        </p:spPr>
        <p:txBody>
          <a:bodyPr anchor="ctr">
            <a:normAutofit fontScale="77500" lnSpcReduction="20000"/>
          </a:bodyPr>
          <a:lstStyle/>
          <a:p>
            <a:r>
              <a:rPr lang="en-US" sz="2000" dirty="0"/>
              <a:t>glove.840B.300d for word embedding in this model </a:t>
            </a:r>
          </a:p>
          <a:p>
            <a:pPr marL="0" indent="0">
              <a:buNone/>
            </a:pPr>
            <a:r>
              <a:rPr lang="en-US" sz="2000" dirty="0"/>
              <a:t>     dropout layer - reduce the overfitting problem </a:t>
            </a:r>
          </a:p>
          <a:p>
            <a:r>
              <a:rPr lang="en-US" sz="2000" dirty="0"/>
              <a:t>Parameters used are </a:t>
            </a:r>
          </a:p>
          <a:p>
            <a:r>
              <a:rPr lang="en-US" sz="2000" dirty="0"/>
              <a:t> max features=100000 (</a:t>
            </a:r>
            <a:r>
              <a:rPr lang="en-US" sz="2000" dirty="0" err="1"/>
              <a:t>maximumfeatures</a:t>
            </a:r>
            <a:r>
              <a:rPr lang="en-US" sz="2000" dirty="0"/>
              <a:t>)</a:t>
            </a:r>
          </a:p>
          <a:p>
            <a:pPr marL="0" indent="0">
              <a:buNone/>
            </a:pPr>
            <a:r>
              <a:rPr lang="en-US" sz="2000" dirty="0"/>
              <a:t>     </a:t>
            </a:r>
            <a:r>
              <a:rPr lang="en-US" sz="2000" dirty="0" err="1"/>
              <a:t>maxlen</a:t>
            </a:r>
            <a:r>
              <a:rPr lang="en-US" sz="2000" dirty="0"/>
              <a:t>=150 (maximum length)</a:t>
            </a:r>
            <a:br>
              <a:rPr lang="en-US" sz="2000" dirty="0"/>
            </a:br>
            <a:r>
              <a:rPr lang="en-US" sz="2000" dirty="0"/>
              <a:t>     embed size=300 (size of embedding) </a:t>
            </a:r>
          </a:p>
          <a:p>
            <a:r>
              <a:rPr lang="en-US" sz="2000" dirty="0"/>
              <a:t>Prepossessed the data with padding and tokenization then convert it vector by using word embeddings</a:t>
            </a:r>
            <a:r>
              <a:rPr lang="en-US" dirty="0"/>
              <a:t>. </a:t>
            </a:r>
          </a:p>
          <a:p>
            <a:r>
              <a:rPr lang="en-US" sz="2000" dirty="0"/>
              <a:t>Set two pooling layers (average pooling and max pooling) layer after bidirectional GRU layer </a:t>
            </a:r>
          </a:p>
          <a:p>
            <a:r>
              <a:rPr lang="en-US" sz="2000" dirty="0"/>
              <a:t>set dense layer </a:t>
            </a:r>
          </a:p>
          <a:p>
            <a:r>
              <a:rPr lang="en-US" sz="2000" dirty="0"/>
              <a:t>batch size  = 32 and number of epochs = 2 </a:t>
            </a:r>
          </a:p>
          <a:p>
            <a:r>
              <a:rPr lang="en-US" sz="2000" dirty="0"/>
              <a:t>We have used</a:t>
            </a:r>
            <a:br>
              <a:rPr lang="en-US" sz="2000" dirty="0"/>
            </a:br>
            <a:r>
              <a:rPr lang="en-US" sz="2000" dirty="0"/>
              <a:t>loss=‘binary </a:t>
            </a:r>
            <a:r>
              <a:rPr lang="en-US" sz="2000" dirty="0" err="1"/>
              <a:t>crossentropy</a:t>
            </a:r>
            <a:r>
              <a:rPr lang="en-US" sz="2000" dirty="0"/>
              <a:t>’</a:t>
            </a:r>
            <a:br>
              <a:rPr lang="en-US" sz="2000" dirty="0"/>
            </a:br>
            <a:r>
              <a:rPr lang="en-US" sz="2000" dirty="0"/>
              <a:t>optimizer=‘</a:t>
            </a:r>
            <a:r>
              <a:rPr lang="en-US" sz="2000" dirty="0" err="1"/>
              <a:t>adam</a:t>
            </a:r>
            <a:r>
              <a:rPr lang="en-US" sz="2000" dirty="0"/>
              <a:t>’</a:t>
            </a:r>
            <a:br>
              <a:rPr lang="en-US" sz="2000" dirty="0"/>
            </a:br>
            <a:r>
              <a:rPr lang="en-US" sz="2000" dirty="0"/>
              <a:t>metrics=[‘accuracy’].</a:t>
            </a:r>
            <a:br>
              <a:rPr lang="en-US" sz="1800" dirty="0"/>
            </a:br>
            <a:endParaRPr lang="en-US" sz="1800" dirty="0"/>
          </a:p>
          <a:p>
            <a:endParaRPr lang="en-US" sz="1500" dirty="0"/>
          </a:p>
          <a:p>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124706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3A54C-C633-884E-A7D9-736002F7CE2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Pooled Gated Recurrent Unit (GRU) </a:t>
            </a:r>
            <a:endParaRPr lang="en-US" sz="4000">
              <a:solidFill>
                <a:srgbClr val="FFFFFF"/>
              </a:solidFill>
            </a:endParaRPr>
          </a:p>
        </p:txBody>
      </p:sp>
      <p:sp>
        <p:nvSpPr>
          <p:cNvPr id="3" name="Content Placeholder 2">
            <a:extLst>
              <a:ext uri="{FF2B5EF4-FFF2-40B4-BE49-F238E27FC236}">
                <a16:creationId xmlns:a16="http://schemas.microsoft.com/office/drawing/2014/main" id="{A6024EA5-62CB-A249-B442-1082F3DCD0DD}"/>
              </a:ext>
            </a:extLst>
          </p:cNvPr>
          <p:cNvSpPr>
            <a:spLocks noGrp="1"/>
          </p:cNvSpPr>
          <p:nvPr>
            <p:ph idx="1"/>
          </p:nvPr>
        </p:nvSpPr>
        <p:spPr>
          <a:xfrm>
            <a:off x="4810259" y="649480"/>
            <a:ext cx="6555347" cy="5546047"/>
          </a:xfrm>
        </p:spPr>
        <p:txBody>
          <a:bodyPr anchor="ctr">
            <a:normAutofit/>
          </a:bodyPr>
          <a:lstStyle/>
          <a:p>
            <a:r>
              <a:rPr lang="en-US" sz="2000" dirty="0"/>
              <a:t>It is a simple GRU.</a:t>
            </a:r>
          </a:p>
          <a:p>
            <a:r>
              <a:rPr lang="en-US" sz="2000" dirty="0"/>
              <a:t>It has Pooling Layers- &gt; Pooling Layers are used to reduce the dimensions of the feature matrix.</a:t>
            </a:r>
          </a:p>
          <a:p>
            <a:r>
              <a:rPr lang="en-US" sz="2000" dirty="0"/>
              <a:t>Therefore, it reduces  the number of parameters to learn, and the amount of computation performed in the network.</a:t>
            </a:r>
          </a:p>
          <a:p>
            <a:endParaRPr lang="en-US" sz="2000" dirty="0"/>
          </a:p>
        </p:txBody>
      </p:sp>
    </p:spTree>
    <p:extLst>
      <p:ext uri="{BB962C8B-B14F-4D97-AF65-F5344CB8AC3E}">
        <p14:creationId xmlns:p14="http://schemas.microsoft.com/office/powerpoint/2010/main" val="3008241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2587-75FE-9546-BD52-141DA90C97F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Pooled GRU Pre-Processing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7DCD91-9E5A-2F49-92A5-04E654AE618D}"/>
              </a:ext>
            </a:extLst>
          </p:cNvPr>
          <p:cNvSpPr>
            <a:spLocks noGrp="1"/>
          </p:cNvSpPr>
          <p:nvPr>
            <p:ph idx="1"/>
          </p:nvPr>
        </p:nvSpPr>
        <p:spPr>
          <a:xfrm>
            <a:off x="4447308" y="1605136"/>
            <a:ext cx="6906491" cy="5585619"/>
          </a:xfrm>
        </p:spPr>
        <p:txBody>
          <a:bodyPr anchor="ctr">
            <a:normAutofit fontScale="77500" lnSpcReduction="20000"/>
          </a:bodyPr>
          <a:lstStyle/>
          <a:p>
            <a:r>
              <a:rPr lang="en-US" sz="2000" dirty="0" err="1"/>
              <a:t>FastText</a:t>
            </a:r>
            <a:r>
              <a:rPr lang="en-US" sz="2000" dirty="0"/>
              <a:t> 300d for word embedding in this model </a:t>
            </a:r>
          </a:p>
          <a:p>
            <a:pPr marL="0" indent="0">
              <a:buNone/>
            </a:pPr>
            <a:r>
              <a:rPr lang="en-US" sz="2000" dirty="0"/>
              <a:t>     dropout layer - reduce the overfitting problem </a:t>
            </a:r>
          </a:p>
          <a:p>
            <a:r>
              <a:rPr lang="en-US" sz="2000" dirty="0"/>
              <a:t>Parameters used are </a:t>
            </a:r>
          </a:p>
          <a:p>
            <a:r>
              <a:rPr lang="en-US" sz="2000" dirty="0"/>
              <a:t> max features=30000 (</a:t>
            </a:r>
            <a:r>
              <a:rPr lang="en-US" sz="2000" dirty="0" err="1"/>
              <a:t>maximumfeatures</a:t>
            </a:r>
            <a:r>
              <a:rPr lang="en-US" sz="2000" dirty="0"/>
              <a:t>)</a:t>
            </a:r>
          </a:p>
          <a:p>
            <a:pPr marL="0" indent="0">
              <a:buNone/>
            </a:pPr>
            <a:r>
              <a:rPr lang="en-US" sz="2000" dirty="0"/>
              <a:t>     </a:t>
            </a:r>
            <a:r>
              <a:rPr lang="en-US" sz="2000" dirty="0" err="1"/>
              <a:t>maxlen</a:t>
            </a:r>
            <a:r>
              <a:rPr lang="en-US" sz="2000" dirty="0"/>
              <a:t>=100 (maximum length)</a:t>
            </a:r>
            <a:br>
              <a:rPr lang="en-US" sz="2000" dirty="0"/>
            </a:br>
            <a:r>
              <a:rPr lang="en-US" sz="2000" dirty="0"/>
              <a:t>     embed size=300 (size of embedding) </a:t>
            </a:r>
          </a:p>
          <a:p>
            <a:r>
              <a:rPr lang="en-US" sz="2000" dirty="0"/>
              <a:t>Prepossessed the data with padding and tokenization then convert it vector by using word embeddings</a:t>
            </a:r>
            <a:r>
              <a:rPr lang="en-US" dirty="0"/>
              <a:t>. </a:t>
            </a:r>
          </a:p>
          <a:p>
            <a:r>
              <a:rPr lang="en-US" sz="2000" dirty="0"/>
              <a:t>Set two pooling layers (average pooling and max pooling) layer after bidirectional GRU layer </a:t>
            </a:r>
          </a:p>
          <a:p>
            <a:r>
              <a:rPr lang="en-US" sz="2000" dirty="0"/>
              <a:t>set dense layer </a:t>
            </a:r>
          </a:p>
          <a:p>
            <a:r>
              <a:rPr lang="en-US" sz="2000" dirty="0"/>
              <a:t>batch size  = 32 and number of epochs = 2 </a:t>
            </a:r>
          </a:p>
          <a:p>
            <a:r>
              <a:rPr lang="en-US" sz="2000" dirty="0"/>
              <a:t>We have used</a:t>
            </a:r>
            <a:br>
              <a:rPr lang="en-US" sz="2000" dirty="0"/>
            </a:br>
            <a:r>
              <a:rPr lang="en-US" sz="2000" dirty="0"/>
              <a:t>loss=‘binary </a:t>
            </a:r>
            <a:r>
              <a:rPr lang="en-US" sz="2000" dirty="0" err="1"/>
              <a:t>crossentropy</a:t>
            </a:r>
            <a:r>
              <a:rPr lang="en-US" sz="2000" dirty="0"/>
              <a:t>’</a:t>
            </a:r>
            <a:br>
              <a:rPr lang="en-US" sz="2000" dirty="0"/>
            </a:br>
            <a:r>
              <a:rPr lang="en-US" sz="2000" dirty="0"/>
              <a:t>optimizer=‘</a:t>
            </a:r>
            <a:r>
              <a:rPr lang="en-US" sz="2000" dirty="0" err="1"/>
              <a:t>adam</a:t>
            </a:r>
            <a:r>
              <a:rPr lang="en-US" sz="2000" dirty="0"/>
              <a:t>’</a:t>
            </a:r>
            <a:br>
              <a:rPr lang="en-US" sz="2000" dirty="0"/>
            </a:br>
            <a:r>
              <a:rPr lang="en-US" sz="2000" dirty="0"/>
              <a:t>metrics=[‘accuracy’].</a:t>
            </a:r>
            <a:br>
              <a:rPr lang="en-US" sz="1800" dirty="0"/>
            </a:br>
            <a:endParaRPr lang="en-US" sz="1800" dirty="0"/>
          </a:p>
          <a:p>
            <a:endParaRPr lang="en-US" sz="1500" dirty="0"/>
          </a:p>
          <a:p>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170276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BEFB-DDAD-2C4B-854F-D11EF9F081D1}"/>
              </a:ext>
            </a:extLst>
          </p:cNvPr>
          <p:cNvSpPr>
            <a:spLocks noGrp="1"/>
          </p:cNvSpPr>
          <p:nvPr>
            <p:ph type="title"/>
          </p:nvPr>
        </p:nvSpPr>
        <p:spPr/>
        <p:txBody>
          <a:bodyPr/>
          <a:lstStyle/>
          <a:p>
            <a:r>
              <a:rPr lang="en-US" dirty="0"/>
              <a:t>Deep Learning Model Evaluation</a:t>
            </a:r>
          </a:p>
        </p:txBody>
      </p:sp>
      <p:sp>
        <p:nvSpPr>
          <p:cNvPr id="3" name="Text Placeholder 2">
            <a:extLst>
              <a:ext uri="{FF2B5EF4-FFF2-40B4-BE49-F238E27FC236}">
                <a16:creationId xmlns:a16="http://schemas.microsoft.com/office/drawing/2014/main" id="{A2F6D352-5A9E-FD49-AA52-D13125EAE53D}"/>
              </a:ext>
            </a:extLst>
          </p:cNvPr>
          <p:cNvSpPr>
            <a:spLocks noGrp="1"/>
          </p:cNvSpPr>
          <p:nvPr>
            <p:ph type="body" idx="1"/>
          </p:nvPr>
        </p:nvSpPr>
        <p:spPr/>
        <p:txBody>
          <a:bodyPr/>
          <a:lstStyle/>
          <a:p>
            <a:r>
              <a:rPr lang="en-US" dirty="0"/>
              <a:t>Unbalanced Class</a:t>
            </a:r>
          </a:p>
        </p:txBody>
      </p:sp>
      <p:graphicFrame>
        <p:nvGraphicFramePr>
          <p:cNvPr id="7" name="Content Placeholder 6">
            <a:extLst>
              <a:ext uri="{FF2B5EF4-FFF2-40B4-BE49-F238E27FC236}">
                <a16:creationId xmlns:a16="http://schemas.microsoft.com/office/drawing/2014/main" id="{5D91CCA2-565F-7043-9A61-BBEC762B706B}"/>
              </a:ext>
            </a:extLst>
          </p:cNvPr>
          <p:cNvGraphicFramePr>
            <a:graphicFrameLocks noGrp="1"/>
          </p:cNvGraphicFramePr>
          <p:nvPr>
            <p:ph sz="half" idx="2"/>
            <p:extLst>
              <p:ext uri="{D42A27DB-BD31-4B8C-83A1-F6EECF244321}">
                <p14:modId xmlns:p14="http://schemas.microsoft.com/office/powerpoint/2010/main" val="3160883711"/>
              </p:ext>
            </p:extLst>
          </p:nvPr>
        </p:nvGraphicFramePr>
        <p:xfrm>
          <a:off x="836612" y="2871788"/>
          <a:ext cx="4792663" cy="2671763"/>
        </p:xfrm>
        <a:graphic>
          <a:graphicData uri="http://schemas.openxmlformats.org/drawingml/2006/table">
            <a:tbl>
              <a:tblPr>
                <a:tableStyleId>{5C22544A-7EE6-4342-B048-85BDC9FD1C3A}</a:tableStyleId>
              </a:tblPr>
              <a:tblGrid>
                <a:gridCol w="2428496">
                  <a:extLst>
                    <a:ext uri="{9D8B030D-6E8A-4147-A177-3AD203B41FA5}">
                      <a16:colId xmlns:a16="http://schemas.microsoft.com/office/drawing/2014/main" val="469453620"/>
                    </a:ext>
                  </a:extLst>
                </a:gridCol>
                <a:gridCol w="2364167">
                  <a:extLst>
                    <a:ext uri="{9D8B030D-6E8A-4147-A177-3AD203B41FA5}">
                      <a16:colId xmlns:a16="http://schemas.microsoft.com/office/drawing/2014/main" val="2147797361"/>
                    </a:ext>
                  </a:extLst>
                </a:gridCol>
              </a:tblGrid>
              <a:tr h="361049">
                <a:tc>
                  <a:txBody>
                    <a:bodyPr/>
                    <a:lstStyle/>
                    <a:p>
                      <a:pPr marL="0" algn="l" defTabSz="914400" rtl="0" eaLnBrk="1" fontAlgn="b" latinLnBrk="0" hangingPunct="1"/>
                      <a:r>
                        <a:rPr lang="en-US" sz="2000" b="1" u="none" strike="noStrike" kern="1200" dirty="0">
                          <a:solidFill>
                            <a:srgbClr val="C00000"/>
                          </a:solidFill>
                          <a:effectLst/>
                          <a:latin typeface="+mn-lt"/>
                          <a:ea typeface="+mn-ea"/>
                          <a:cs typeface="+mn-cs"/>
                        </a:rPr>
                        <a:t>Models</a:t>
                      </a:r>
                    </a:p>
                  </a:txBody>
                  <a:tcPr marL="9525" marR="9525" marT="9525" marB="0" anchor="b"/>
                </a:tc>
                <a:tc>
                  <a:txBody>
                    <a:bodyPr/>
                    <a:lstStyle/>
                    <a:p>
                      <a:pPr marL="0" algn="l" defTabSz="914400" rtl="0" eaLnBrk="1" fontAlgn="b" latinLnBrk="0" hangingPunct="1"/>
                      <a:r>
                        <a:rPr lang="en-US" sz="2000" b="1" u="none" strike="noStrike" kern="1200" dirty="0">
                          <a:solidFill>
                            <a:srgbClr val="C00000"/>
                          </a:solidFill>
                          <a:effectLst/>
                          <a:latin typeface="+mn-lt"/>
                          <a:ea typeface="+mn-ea"/>
                          <a:cs typeface="+mn-cs"/>
                        </a:rPr>
                        <a:t>Accuracy</a:t>
                      </a:r>
                    </a:p>
                  </a:txBody>
                  <a:tcPr marL="9525" marR="9525" marT="9525" marB="0" anchor="b"/>
                </a:tc>
                <a:extLst>
                  <a:ext uri="{0D108BD9-81ED-4DB2-BD59-A6C34878D82A}">
                    <a16:rowId xmlns:a16="http://schemas.microsoft.com/office/drawing/2014/main" val="527558573"/>
                  </a:ext>
                </a:extLst>
              </a:tr>
              <a:tr h="770238">
                <a:tc>
                  <a:txBody>
                    <a:bodyPr/>
                    <a:lstStyle/>
                    <a:p>
                      <a:pPr marL="0" algn="l" defTabSz="914400" rtl="0" eaLnBrk="1" fontAlgn="b" latinLnBrk="0" hangingPunct="1"/>
                      <a:r>
                        <a:rPr lang="en-US" sz="2000" u="none" strike="noStrike" kern="1200">
                          <a:solidFill>
                            <a:schemeClr val="dk1"/>
                          </a:solidFill>
                          <a:effectLst/>
                          <a:latin typeface="+mn-lt"/>
                          <a:ea typeface="+mn-ea"/>
                          <a:cs typeface="+mn-cs"/>
                        </a:rPr>
                        <a:t>LSTM(GLOVE)</a:t>
                      </a:r>
                    </a:p>
                  </a:txBody>
                  <a:tcPr marL="9525" marR="9525" marT="9525" marB="0" anchor="b"/>
                </a:tc>
                <a:tc>
                  <a:txBody>
                    <a:bodyPr/>
                    <a:lstStyle/>
                    <a:p>
                      <a:pPr marL="0" algn="l" defTabSz="914400" rtl="0" eaLnBrk="1" fontAlgn="b" latinLnBrk="0" hangingPunct="1"/>
                      <a:r>
                        <a:rPr lang="en-US" sz="2000" u="none" strike="noStrike" kern="1200" dirty="0">
                          <a:solidFill>
                            <a:srgbClr val="C00000"/>
                          </a:solidFill>
                          <a:effectLst/>
                          <a:latin typeface="+mn-lt"/>
                          <a:ea typeface="+mn-ea"/>
                          <a:cs typeface="+mn-cs"/>
                        </a:rPr>
                        <a:t>Accuracy = 0.645</a:t>
                      </a:r>
                      <a:br>
                        <a:rPr lang="en-US" sz="2000" u="none" strike="noStrike" kern="1200" dirty="0">
                          <a:solidFill>
                            <a:srgbClr val="C00000"/>
                          </a:solidFill>
                          <a:effectLst/>
                          <a:latin typeface="+mn-lt"/>
                          <a:ea typeface="+mn-ea"/>
                          <a:cs typeface="+mn-cs"/>
                        </a:rPr>
                      </a:br>
                      <a:r>
                        <a:rPr lang="en-US" sz="2000" u="none" strike="noStrike" kern="1200" dirty="0">
                          <a:solidFill>
                            <a:srgbClr val="C00000"/>
                          </a:solidFill>
                          <a:effectLst/>
                          <a:latin typeface="+mn-lt"/>
                          <a:ea typeface="+mn-ea"/>
                          <a:cs typeface="+mn-cs"/>
                        </a:rPr>
                        <a:t>AUC = 0.575</a:t>
                      </a:r>
                    </a:p>
                  </a:txBody>
                  <a:tcPr marL="9525" marR="9525" marT="9525" marB="0" anchor="b"/>
                </a:tc>
                <a:extLst>
                  <a:ext uri="{0D108BD9-81ED-4DB2-BD59-A6C34878D82A}">
                    <a16:rowId xmlns:a16="http://schemas.microsoft.com/office/drawing/2014/main" val="2305571367"/>
                  </a:ext>
                </a:extLst>
              </a:tr>
              <a:tr h="770238">
                <a:tc>
                  <a:txBody>
                    <a:bodyPr/>
                    <a:lstStyle/>
                    <a:p>
                      <a:pPr marL="0" algn="l" defTabSz="914400" rtl="0" eaLnBrk="1" fontAlgn="b" latinLnBrk="0" hangingPunct="1"/>
                      <a:r>
                        <a:rPr lang="en-US" sz="2000" u="none" strike="noStrike" kern="1200">
                          <a:solidFill>
                            <a:schemeClr val="dk1"/>
                          </a:solidFill>
                          <a:effectLst/>
                          <a:latin typeface="+mn-lt"/>
                          <a:ea typeface="+mn-ea"/>
                          <a:cs typeface="+mn-cs"/>
                        </a:rPr>
                        <a:t>Bidrectional GRU(GLOVE)</a:t>
                      </a:r>
                    </a:p>
                  </a:txBody>
                  <a:tcPr marL="9525" marR="9525" marT="9525" marB="0" anchor="b"/>
                </a:tc>
                <a:tc>
                  <a:txBody>
                    <a:bodyPr/>
                    <a:lstStyle/>
                    <a:p>
                      <a:pPr marL="0" algn="l" defTabSz="914400" rtl="0" eaLnBrk="1" fontAlgn="b" latinLnBrk="0" hangingPunct="1"/>
                      <a:r>
                        <a:rPr lang="en-US" sz="2000" u="none" strike="noStrike" kern="1200" dirty="0">
                          <a:solidFill>
                            <a:schemeClr val="dk1"/>
                          </a:solidFill>
                          <a:effectLst/>
                          <a:latin typeface="+mn-lt"/>
                          <a:ea typeface="+mn-ea"/>
                          <a:cs typeface="+mn-cs"/>
                        </a:rPr>
                        <a:t>Accuracy =0.4566</a:t>
                      </a:r>
                      <a:br>
                        <a:rPr lang="en-US" sz="2000" u="none" strike="noStrike" kern="1200" dirty="0">
                          <a:solidFill>
                            <a:schemeClr val="dk1"/>
                          </a:solidFill>
                          <a:effectLst/>
                          <a:latin typeface="+mn-lt"/>
                          <a:ea typeface="+mn-ea"/>
                          <a:cs typeface="+mn-cs"/>
                        </a:rPr>
                      </a:br>
                      <a:r>
                        <a:rPr lang="en-US" sz="2000" u="none" strike="noStrike" kern="1200" dirty="0">
                          <a:solidFill>
                            <a:schemeClr val="dk1"/>
                          </a:solidFill>
                          <a:effectLst/>
                          <a:latin typeface="+mn-lt"/>
                          <a:ea typeface="+mn-ea"/>
                          <a:cs typeface="+mn-cs"/>
                        </a:rPr>
                        <a:t>AUC = 0.547833</a:t>
                      </a:r>
                    </a:p>
                  </a:txBody>
                  <a:tcPr marL="9525" marR="9525" marT="9525" marB="0" anchor="b"/>
                </a:tc>
                <a:extLst>
                  <a:ext uri="{0D108BD9-81ED-4DB2-BD59-A6C34878D82A}">
                    <a16:rowId xmlns:a16="http://schemas.microsoft.com/office/drawing/2014/main" val="2668350358"/>
                  </a:ext>
                </a:extLst>
              </a:tr>
              <a:tr h="770238">
                <a:tc>
                  <a:txBody>
                    <a:bodyPr/>
                    <a:lstStyle/>
                    <a:p>
                      <a:pPr marL="0" algn="l" defTabSz="914400" rtl="0" eaLnBrk="1" fontAlgn="b" latinLnBrk="0" hangingPunct="1"/>
                      <a:r>
                        <a:rPr lang="en-US" sz="2000" u="none" strike="noStrike" kern="1200">
                          <a:solidFill>
                            <a:schemeClr val="dk1"/>
                          </a:solidFill>
                          <a:effectLst/>
                          <a:latin typeface="+mn-lt"/>
                          <a:ea typeface="+mn-ea"/>
                          <a:cs typeface="+mn-cs"/>
                        </a:rPr>
                        <a:t>Pooled GRU(FASTEXT)</a:t>
                      </a:r>
                    </a:p>
                  </a:txBody>
                  <a:tcPr marL="9525" marR="9525" marT="9525" marB="0" anchor="b"/>
                </a:tc>
                <a:tc>
                  <a:txBody>
                    <a:bodyPr/>
                    <a:lstStyle/>
                    <a:p>
                      <a:pPr marL="0" algn="l" defTabSz="914400" rtl="0" eaLnBrk="1" fontAlgn="b" latinLnBrk="0" hangingPunct="1"/>
                      <a:r>
                        <a:rPr lang="en-US" sz="2000" u="none" strike="noStrike" kern="1200" dirty="0">
                          <a:solidFill>
                            <a:schemeClr val="dk1"/>
                          </a:solidFill>
                          <a:effectLst/>
                          <a:latin typeface="+mn-lt"/>
                          <a:ea typeface="+mn-ea"/>
                          <a:cs typeface="+mn-cs"/>
                        </a:rPr>
                        <a:t>Accuracy = 0.6357</a:t>
                      </a:r>
                      <a:br>
                        <a:rPr lang="en-US" sz="2000" u="none" strike="noStrike" kern="1200" dirty="0">
                          <a:solidFill>
                            <a:schemeClr val="dk1"/>
                          </a:solidFill>
                          <a:effectLst/>
                          <a:latin typeface="+mn-lt"/>
                          <a:ea typeface="+mn-ea"/>
                          <a:cs typeface="+mn-cs"/>
                        </a:rPr>
                      </a:br>
                      <a:r>
                        <a:rPr lang="en-US" sz="2000" u="none" strike="noStrike" kern="1200" dirty="0">
                          <a:solidFill>
                            <a:schemeClr val="dk1"/>
                          </a:solidFill>
                          <a:effectLst/>
                          <a:latin typeface="+mn-lt"/>
                          <a:ea typeface="+mn-ea"/>
                          <a:cs typeface="+mn-cs"/>
                        </a:rPr>
                        <a:t>AUC = 0.473</a:t>
                      </a:r>
                    </a:p>
                  </a:txBody>
                  <a:tcPr marL="9525" marR="9525" marT="9525" marB="0" anchor="b"/>
                </a:tc>
                <a:extLst>
                  <a:ext uri="{0D108BD9-81ED-4DB2-BD59-A6C34878D82A}">
                    <a16:rowId xmlns:a16="http://schemas.microsoft.com/office/drawing/2014/main" val="2469738236"/>
                  </a:ext>
                </a:extLst>
              </a:tr>
            </a:tbl>
          </a:graphicData>
        </a:graphic>
      </p:graphicFrame>
      <p:sp>
        <p:nvSpPr>
          <p:cNvPr id="5" name="Text Placeholder 4">
            <a:extLst>
              <a:ext uri="{FF2B5EF4-FFF2-40B4-BE49-F238E27FC236}">
                <a16:creationId xmlns:a16="http://schemas.microsoft.com/office/drawing/2014/main" id="{995125C1-72D8-EB4E-916C-A4BE04806CD5}"/>
              </a:ext>
            </a:extLst>
          </p:cNvPr>
          <p:cNvSpPr>
            <a:spLocks noGrp="1"/>
          </p:cNvSpPr>
          <p:nvPr>
            <p:ph type="body" sz="quarter" idx="3"/>
          </p:nvPr>
        </p:nvSpPr>
        <p:spPr>
          <a:xfrm>
            <a:off x="6430168" y="1681163"/>
            <a:ext cx="4925219" cy="823912"/>
          </a:xfrm>
        </p:spPr>
        <p:txBody>
          <a:bodyPr/>
          <a:lstStyle/>
          <a:p>
            <a:r>
              <a:rPr lang="en-US" dirty="0"/>
              <a:t>Balanced Class</a:t>
            </a:r>
          </a:p>
        </p:txBody>
      </p:sp>
      <p:graphicFrame>
        <p:nvGraphicFramePr>
          <p:cNvPr id="11" name="Content Placeholder 10">
            <a:extLst>
              <a:ext uri="{FF2B5EF4-FFF2-40B4-BE49-F238E27FC236}">
                <a16:creationId xmlns:a16="http://schemas.microsoft.com/office/drawing/2014/main" id="{18B2B04F-8C36-2A4F-9335-91DB9B22B732}"/>
              </a:ext>
            </a:extLst>
          </p:cNvPr>
          <p:cNvGraphicFramePr>
            <a:graphicFrameLocks noGrp="1"/>
          </p:cNvGraphicFramePr>
          <p:nvPr>
            <p:ph sz="quarter" idx="4"/>
            <p:extLst>
              <p:ext uri="{D42A27DB-BD31-4B8C-83A1-F6EECF244321}">
                <p14:modId xmlns:p14="http://schemas.microsoft.com/office/powerpoint/2010/main" val="3968219284"/>
              </p:ext>
            </p:extLst>
          </p:nvPr>
        </p:nvGraphicFramePr>
        <p:xfrm>
          <a:off x="6430169" y="2871787"/>
          <a:ext cx="4792663" cy="2671763"/>
        </p:xfrm>
        <a:graphic>
          <a:graphicData uri="http://schemas.openxmlformats.org/drawingml/2006/table">
            <a:tbl>
              <a:tblPr>
                <a:tableStyleId>{5C22544A-7EE6-4342-B048-85BDC9FD1C3A}</a:tableStyleId>
              </a:tblPr>
              <a:tblGrid>
                <a:gridCol w="2388208">
                  <a:extLst>
                    <a:ext uri="{9D8B030D-6E8A-4147-A177-3AD203B41FA5}">
                      <a16:colId xmlns:a16="http://schemas.microsoft.com/office/drawing/2014/main" val="1517244911"/>
                    </a:ext>
                  </a:extLst>
                </a:gridCol>
                <a:gridCol w="2404455">
                  <a:extLst>
                    <a:ext uri="{9D8B030D-6E8A-4147-A177-3AD203B41FA5}">
                      <a16:colId xmlns:a16="http://schemas.microsoft.com/office/drawing/2014/main" val="2694113311"/>
                    </a:ext>
                  </a:extLst>
                </a:gridCol>
              </a:tblGrid>
              <a:tr h="361049">
                <a:tc>
                  <a:txBody>
                    <a:bodyPr/>
                    <a:lstStyle/>
                    <a:p>
                      <a:pPr algn="l" fontAlgn="b"/>
                      <a:r>
                        <a:rPr lang="en-US" sz="2000" u="none" strike="noStrike" dirty="0">
                          <a:solidFill>
                            <a:srgbClr val="C00000"/>
                          </a:solidFill>
                          <a:effectLst/>
                        </a:rPr>
                        <a:t>Models</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solidFill>
                            <a:srgbClr val="C00000"/>
                          </a:solidFill>
                          <a:effectLst/>
                        </a:rPr>
                        <a:t>Accuracy</a:t>
                      </a:r>
                      <a:endParaRPr lang="en-US" sz="2000" b="0"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9014303"/>
                  </a:ext>
                </a:extLst>
              </a:tr>
              <a:tr h="770238">
                <a:tc>
                  <a:txBody>
                    <a:bodyPr/>
                    <a:lstStyle/>
                    <a:p>
                      <a:pPr algn="l" fontAlgn="b"/>
                      <a:r>
                        <a:rPr lang="en-US" sz="2000" u="none" strike="noStrike">
                          <a:effectLst/>
                        </a:rPr>
                        <a:t>LSTM(GLOVE)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solidFill>
                            <a:srgbClr val="C00000"/>
                          </a:solidFill>
                          <a:effectLst/>
                        </a:rPr>
                        <a:t>Accuracy =0.7502</a:t>
                      </a:r>
                      <a:br>
                        <a:rPr lang="en-US" sz="2000" u="none" strike="noStrike" dirty="0">
                          <a:solidFill>
                            <a:srgbClr val="C00000"/>
                          </a:solidFill>
                          <a:effectLst/>
                        </a:rPr>
                      </a:br>
                      <a:r>
                        <a:rPr lang="en-US" sz="2000" u="none" strike="noStrike" dirty="0">
                          <a:solidFill>
                            <a:srgbClr val="C00000"/>
                          </a:solidFill>
                          <a:effectLst/>
                        </a:rPr>
                        <a:t>AUC = 0.793777 </a:t>
                      </a:r>
                      <a:endParaRPr lang="en-US" sz="2000" b="0"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9936441"/>
                  </a:ext>
                </a:extLst>
              </a:tr>
              <a:tr h="770238">
                <a:tc>
                  <a:txBody>
                    <a:bodyPr/>
                    <a:lstStyle/>
                    <a:p>
                      <a:pPr algn="l" fontAlgn="b"/>
                      <a:r>
                        <a:rPr lang="en-US" sz="2000" u="none" strike="noStrike">
                          <a:effectLst/>
                        </a:rPr>
                        <a:t>Bidrectional GRU(GLOVE)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Accuracy = 0.6946</a:t>
                      </a:r>
                      <a:br>
                        <a:rPr lang="en-US" sz="2000" u="none" strike="noStrike">
                          <a:effectLst/>
                        </a:rPr>
                      </a:br>
                      <a:r>
                        <a:rPr lang="en-US" sz="2000" u="none" strike="noStrike">
                          <a:effectLst/>
                        </a:rPr>
                        <a:t>AUC = 0.778512</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7251521"/>
                  </a:ext>
                </a:extLst>
              </a:tr>
              <a:tr h="770238">
                <a:tc>
                  <a:txBody>
                    <a:bodyPr/>
                    <a:lstStyle/>
                    <a:p>
                      <a:pPr algn="l" fontAlgn="b"/>
                      <a:r>
                        <a:rPr lang="en-US" sz="2000" u="none" strike="noStrike" dirty="0">
                          <a:effectLst/>
                        </a:rPr>
                        <a:t>Pooled GRU(FASTEXT)</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Accuracy = 0.7469</a:t>
                      </a:r>
                      <a:br>
                        <a:rPr lang="en-US" sz="2000" u="none" strike="noStrike" dirty="0">
                          <a:effectLst/>
                        </a:rPr>
                      </a:br>
                      <a:r>
                        <a:rPr lang="en-US" sz="2000" u="none" strike="noStrike" dirty="0">
                          <a:effectLst/>
                        </a:rPr>
                        <a:t>AUC = 0.772884</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2204048"/>
                  </a:ext>
                </a:extLst>
              </a:tr>
            </a:tbl>
          </a:graphicData>
        </a:graphic>
      </p:graphicFrame>
    </p:spTree>
    <p:extLst>
      <p:ext uri="{BB962C8B-B14F-4D97-AF65-F5344CB8AC3E}">
        <p14:creationId xmlns:p14="http://schemas.microsoft.com/office/powerpoint/2010/main" val="360623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2E69-2071-AB4D-9424-0546B4210313}"/>
              </a:ext>
            </a:extLst>
          </p:cNvPr>
          <p:cNvSpPr>
            <a:spLocks noGrp="1"/>
          </p:cNvSpPr>
          <p:nvPr>
            <p:ph type="title"/>
          </p:nvPr>
        </p:nvSpPr>
        <p:spPr/>
        <p:txBody>
          <a:bodyPr/>
          <a:lstStyle/>
          <a:p>
            <a:r>
              <a:rPr lang="en-US" b="1" dirty="0" err="1"/>
              <a:t>is_S</a:t>
            </a:r>
            <a:r>
              <a:rPr lang="en-US" b="1" dirty="0"/>
              <a:t> class- (balanced) (using oversampling)</a:t>
            </a:r>
            <a:endParaRPr lang="en-US" dirty="0"/>
          </a:p>
        </p:txBody>
      </p:sp>
      <p:graphicFrame>
        <p:nvGraphicFramePr>
          <p:cNvPr id="4" name="Content Placeholder 3">
            <a:extLst>
              <a:ext uri="{FF2B5EF4-FFF2-40B4-BE49-F238E27FC236}">
                <a16:creationId xmlns:a16="http://schemas.microsoft.com/office/drawing/2014/main" id="{D0C1D2EA-CDF9-AD46-BD2F-2CFD7AADC5D7}"/>
              </a:ext>
            </a:extLst>
          </p:cNvPr>
          <p:cNvGraphicFramePr>
            <a:graphicFrameLocks noGrp="1"/>
          </p:cNvGraphicFramePr>
          <p:nvPr>
            <p:ph idx="1"/>
            <p:extLst>
              <p:ext uri="{D42A27DB-BD31-4B8C-83A1-F6EECF244321}">
                <p14:modId xmlns:p14="http://schemas.microsoft.com/office/powerpoint/2010/main" val="37757179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a:extLst>
              <a:ext uri="{FF2B5EF4-FFF2-40B4-BE49-F238E27FC236}">
                <a16:creationId xmlns:a16="http://schemas.microsoft.com/office/drawing/2014/main" id="{4D4C3520-EAA2-AE4D-B328-EBAE39388851}"/>
              </a:ext>
            </a:extLst>
          </p:cNvPr>
          <p:cNvGraphicFramePr>
            <a:graphicFrameLocks/>
          </p:cNvGraphicFramePr>
          <p:nvPr>
            <p:extLst>
              <p:ext uri="{D42A27DB-BD31-4B8C-83A1-F6EECF244321}">
                <p14:modId xmlns:p14="http://schemas.microsoft.com/office/powerpoint/2010/main" val="15189326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1980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1842-119A-3B49-995F-F345371088E4}"/>
              </a:ext>
            </a:extLst>
          </p:cNvPr>
          <p:cNvSpPr>
            <a:spLocks noGrp="1"/>
          </p:cNvSpPr>
          <p:nvPr>
            <p:ph type="title"/>
          </p:nvPr>
        </p:nvSpPr>
        <p:spPr/>
        <p:txBody>
          <a:bodyPr/>
          <a:lstStyle/>
          <a:p>
            <a:r>
              <a:rPr lang="en-US" dirty="0"/>
              <a:t>Loss Calculation </a:t>
            </a:r>
          </a:p>
        </p:txBody>
      </p:sp>
      <p:graphicFrame>
        <p:nvGraphicFramePr>
          <p:cNvPr id="7" name="Content Placeholder 6">
            <a:extLst>
              <a:ext uri="{FF2B5EF4-FFF2-40B4-BE49-F238E27FC236}">
                <a16:creationId xmlns:a16="http://schemas.microsoft.com/office/drawing/2014/main" id="{6BFC8A76-FC6D-824F-8750-6B02CEDD9A57}"/>
              </a:ext>
            </a:extLst>
          </p:cNvPr>
          <p:cNvGraphicFramePr>
            <a:graphicFrameLocks noGrp="1"/>
          </p:cNvGraphicFramePr>
          <p:nvPr>
            <p:ph idx="1"/>
            <p:extLst>
              <p:ext uri="{D42A27DB-BD31-4B8C-83A1-F6EECF244321}">
                <p14:modId xmlns:p14="http://schemas.microsoft.com/office/powerpoint/2010/main" val="569840460"/>
              </p:ext>
            </p:extLst>
          </p:nvPr>
        </p:nvGraphicFramePr>
        <p:xfrm>
          <a:off x="581026" y="2154238"/>
          <a:ext cx="4278732" cy="209026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C2D7E50-7645-6A4A-ACE2-33B0894EC5EE}"/>
              </a:ext>
            </a:extLst>
          </p:cNvPr>
          <p:cNvSpPr txBox="1"/>
          <p:nvPr/>
        </p:nvSpPr>
        <p:spPr>
          <a:xfrm>
            <a:off x="1371600" y="1943100"/>
            <a:ext cx="1846980" cy="369332"/>
          </a:xfrm>
          <a:prstGeom prst="rect">
            <a:avLst/>
          </a:prstGeom>
          <a:noFill/>
        </p:spPr>
        <p:txBody>
          <a:bodyPr wrap="none" rtlCol="0">
            <a:spAutoFit/>
          </a:bodyPr>
          <a:lstStyle/>
          <a:p>
            <a:r>
              <a:rPr lang="en-US" dirty="0" err="1"/>
              <a:t>T_class</a:t>
            </a:r>
            <a:r>
              <a:rPr lang="en-US" dirty="0"/>
              <a:t>(balanced)</a:t>
            </a:r>
          </a:p>
        </p:txBody>
      </p:sp>
      <p:graphicFrame>
        <p:nvGraphicFramePr>
          <p:cNvPr id="6" name="Content Placeholder 3">
            <a:extLst>
              <a:ext uri="{FF2B5EF4-FFF2-40B4-BE49-F238E27FC236}">
                <a16:creationId xmlns:a16="http://schemas.microsoft.com/office/drawing/2014/main" id="{892BDBD2-E110-EE4D-B3DD-F3665EC27D07}"/>
              </a:ext>
            </a:extLst>
          </p:cNvPr>
          <p:cNvGraphicFramePr>
            <a:graphicFrameLocks/>
          </p:cNvGraphicFramePr>
          <p:nvPr>
            <p:extLst>
              <p:ext uri="{D42A27DB-BD31-4B8C-83A1-F6EECF244321}">
                <p14:modId xmlns:p14="http://schemas.microsoft.com/office/powerpoint/2010/main" val="1589876514"/>
              </p:ext>
            </p:extLst>
          </p:nvPr>
        </p:nvGraphicFramePr>
        <p:xfrm>
          <a:off x="6533468" y="2301318"/>
          <a:ext cx="4286932" cy="204525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73505FD-F869-9B41-BE06-750095CF65DA}"/>
              </a:ext>
            </a:extLst>
          </p:cNvPr>
          <p:cNvSpPr txBox="1"/>
          <p:nvPr/>
        </p:nvSpPr>
        <p:spPr>
          <a:xfrm>
            <a:off x="7848602" y="1785464"/>
            <a:ext cx="2077813" cy="369332"/>
          </a:xfrm>
          <a:prstGeom prst="rect">
            <a:avLst/>
          </a:prstGeom>
          <a:noFill/>
        </p:spPr>
        <p:txBody>
          <a:bodyPr wrap="none" rtlCol="0">
            <a:spAutoFit/>
          </a:bodyPr>
          <a:lstStyle/>
          <a:p>
            <a:r>
              <a:rPr lang="en-US" dirty="0" err="1"/>
              <a:t>S_class</a:t>
            </a:r>
            <a:r>
              <a:rPr lang="en-US" dirty="0"/>
              <a:t>(imbalanced)</a:t>
            </a:r>
          </a:p>
        </p:txBody>
      </p:sp>
      <p:graphicFrame>
        <p:nvGraphicFramePr>
          <p:cNvPr id="9" name="Content Placeholder 3">
            <a:extLst>
              <a:ext uri="{FF2B5EF4-FFF2-40B4-BE49-F238E27FC236}">
                <a16:creationId xmlns:a16="http://schemas.microsoft.com/office/drawing/2014/main" id="{04192919-A511-9C4F-967D-4D56642EB30A}"/>
              </a:ext>
            </a:extLst>
          </p:cNvPr>
          <p:cNvGraphicFramePr>
            <a:graphicFrameLocks/>
          </p:cNvGraphicFramePr>
          <p:nvPr>
            <p:extLst>
              <p:ext uri="{D42A27DB-BD31-4B8C-83A1-F6EECF244321}">
                <p14:modId xmlns:p14="http://schemas.microsoft.com/office/powerpoint/2010/main" val="1105367692"/>
              </p:ext>
            </p:extLst>
          </p:nvPr>
        </p:nvGraphicFramePr>
        <p:xfrm>
          <a:off x="3925303" y="4493096"/>
          <a:ext cx="3762375" cy="209026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628197DF-C4A4-954A-9770-3C4657C5DB65}"/>
              </a:ext>
            </a:extLst>
          </p:cNvPr>
          <p:cNvSpPr txBox="1"/>
          <p:nvPr/>
        </p:nvSpPr>
        <p:spPr>
          <a:xfrm>
            <a:off x="4859758" y="4161908"/>
            <a:ext cx="1893467" cy="369332"/>
          </a:xfrm>
          <a:prstGeom prst="rect">
            <a:avLst/>
          </a:prstGeom>
          <a:noFill/>
        </p:spPr>
        <p:txBody>
          <a:bodyPr wrap="none" rtlCol="0">
            <a:spAutoFit/>
          </a:bodyPr>
          <a:lstStyle/>
          <a:p>
            <a:r>
              <a:rPr lang="en-US" dirty="0" err="1"/>
              <a:t>S_class</a:t>
            </a:r>
            <a:r>
              <a:rPr lang="en-US" dirty="0"/>
              <a:t> (balanced)</a:t>
            </a:r>
          </a:p>
        </p:txBody>
      </p:sp>
    </p:spTree>
    <p:extLst>
      <p:ext uri="{BB962C8B-B14F-4D97-AF65-F5344CB8AC3E}">
        <p14:creationId xmlns:p14="http://schemas.microsoft.com/office/powerpoint/2010/main" val="406437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3984-A7BA-4A4D-93B9-891309C0FCB8}"/>
              </a:ext>
            </a:extLst>
          </p:cNvPr>
          <p:cNvSpPr>
            <a:spLocks noGrp="1"/>
          </p:cNvSpPr>
          <p:nvPr>
            <p:ph type="title"/>
          </p:nvPr>
        </p:nvSpPr>
        <p:spPr/>
        <p:txBody>
          <a:bodyPr/>
          <a:lstStyle/>
          <a:p>
            <a:r>
              <a:rPr lang="en-US" b="1" dirty="0"/>
              <a:t>Conclusion</a:t>
            </a:r>
          </a:p>
        </p:txBody>
      </p:sp>
      <p:pic>
        <p:nvPicPr>
          <p:cNvPr id="4" name="Content Placeholder 3">
            <a:extLst>
              <a:ext uri="{FF2B5EF4-FFF2-40B4-BE49-F238E27FC236}">
                <a16:creationId xmlns:a16="http://schemas.microsoft.com/office/drawing/2014/main" id="{A400EAB8-3EA2-3F4D-9FFA-42E36FDE9455}"/>
              </a:ext>
            </a:extLst>
          </p:cNvPr>
          <p:cNvPicPr>
            <a:picLocks noGrp="1"/>
          </p:cNvPicPr>
          <p:nvPr>
            <p:ph idx="1"/>
          </p:nvPr>
        </p:nvPicPr>
        <p:blipFill rotWithShape="1">
          <a:blip r:embed="rId2"/>
          <a:srcRect l="18974" t="35328" r="41282" b="34359"/>
          <a:stretch/>
        </p:blipFill>
        <p:spPr bwMode="auto">
          <a:xfrm>
            <a:off x="838200" y="2389567"/>
            <a:ext cx="5257800" cy="242905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28D3026-106D-6C4E-8795-A31E91068F4E}"/>
              </a:ext>
            </a:extLst>
          </p:cNvPr>
          <p:cNvSpPr txBox="1"/>
          <p:nvPr/>
        </p:nvSpPr>
        <p:spPr>
          <a:xfrm>
            <a:off x="1614488" y="2028825"/>
            <a:ext cx="976293" cy="369332"/>
          </a:xfrm>
          <a:prstGeom prst="rect">
            <a:avLst/>
          </a:prstGeom>
          <a:noFill/>
        </p:spPr>
        <p:txBody>
          <a:bodyPr wrap="none" rtlCol="0">
            <a:spAutoFit/>
          </a:bodyPr>
          <a:lstStyle/>
          <a:p>
            <a:r>
              <a:rPr lang="en-US"/>
              <a:t>XGBoost</a:t>
            </a:r>
            <a:endParaRPr lang="en-US" dirty="0"/>
          </a:p>
        </p:txBody>
      </p:sp>
      <p:sp>
        <p:nvSpPr>
          <p:cNvPr id="6" name="TextBox 5">
            <a:extLst>
              <a:ext uri="{FF2B5EF4-FFF2-40B4-BE49-F238E27FC236}">
                <a16:creationId xmlns:a16="http://schemas.microsoft.com/office/drawing/2014/main" id="{9985B776-5D2E-0B46-9A09-BE10A849C29C}"/>
              </a:ext>
            </a:extLst>
          </p:cNvPr>
          <p:cNvSpPr txBox="1"/>
          <p:nvPr/>
        </p:nvSpPr>
        <p:spPr>
          <a:xfrm>
            <a:off x="400050" y="5000625"/>
            <a:ext cx="5974992" cy="1200329"/>
          </a:xfrm>
          <a:prstGeom prst="rect">
            <a:avLst/>
          </a:prstGeom>
          <a:noFill/>
        </p:spPr>
        <p:txBody>
          <a:bodyPr wrap="square" rtlCol="0">
            <a:spAutoFit/>
          </a:bodyPr>
          <a:lstStyle/>
          <a:p>
            <a:r>
              <a:rPr lang="en-US" dirty="0"/>
              <a:t>Machine Learning Approach to Personality Type Prediction Based on the Myers–Briggs Type Indicator®</a:t>
            </a:r>
          </a:p>
          <a:p>
            <a:r>
              <a:rPr lang="en-US" dirty="0"/>
              <a:t> - Mohammad Hossein </a:t>
            </a:r>
            <a:r>
              <a:rPr lang="en-US" dirty="0" err="1"/>
              <a:t>Amirhosseini</a:t>
            </a:r>
            <a:r>
              <a:rPr lang="en-US" dirty="0"/>
              <a:t> * and Hassan </a:t>
            </a:r>
            <a:r>
              <a:rPr lang="en-US" dirty="0" err="1"/>
              <a:t>Kazemian</a:t>
            </a:r>
            <a:endParaRPr lang="en-US" dirty="0"/>
          </a:p>
          <a:p>
            <a:endParaRPr lang="en-US" dirty="0"/>
          </a:p>
        </p:txBody>
      </p:sp>
      <p:sp>
        <p:nvSpPr>
          <p:cNvPr id="7" name="TextBox 6">
            <a:extLst>
              <a:ext uri="{FF2B5EF4-FFF2-40B4-BE49-F238E27FC236}">
                <a16:creationId xmlns:a16="http://schemas.microsoft.com/office/drawing/2014/main" id="{B2DEF1C6-5253-6A40-A4B0-305F5CF2F358}"/>
              </a:ext>
            </a:extLst>
          </p:cNvPr>
          <p:cNvSpPr txBox="1"/>
          <p:nvPr/>
        </p:nvSpPr>
        <p:spPr>
          <a:xfrm>
            <a:off x="7715250" y="2128838"/>
            <a:ext cx="1200970" cy="369332"/>
          </a:xfrm>
          <a:prstGeom prst="rect">
            <a:avLst/>
          </a:prstGeom>
          <a:noFill/>
        </p:spPr>
        <p:txBody>
          <a:bodyPr wrap="none" rtlCol="0">
            <a:spAutoFit/>
          </a:bodyPr>
          <a:lstStyle/>
          <a:p>
            <a:r>
              <a:rPr lang="en-US"/>
              <a:t>Our Model</a:t>
            </a:r>
            <a:endParaRPr lang="en-US" dirty="0"/>
          </a:p>
        </p:txBody>
      </p:sp>
      <p:graphicFrame>
        <p:nvGraphicFramePr>
          <p:cNvPr id="11" name="Table 10">
            <a:extLst>
              <a:ext uri="{FF2B5EF4-FFF2-40B4-BE49-F238E27FC236}">
                <a16:creationId xmlns:a16="http://schemas.microsoft.com/office/drawing/2014/main" id="{02FD6E77-0D3C-E045-9725-43987DDBADC2}"/>
              </a:ext>
            </a:extLst>
          </p:cNvPr>
          <p:cNvGraphicFramePr>
            <a:graphicFrameLocks noGrp="1"/>
          </p:cNvGraphicFramePr>
          <p:nvPr>
            <p:extLst>
              <p:ext uri="{D42A27DB-BD31-4B8C-83A1-F6EECF244321}">
                <p14:modId xmlns:p14="http://schemas.microsoft.com/office/powerpoint/2010/main" val="172281743"/>
              </p:ext>
            </p:extLst>
          </p:nvPr>
        </p:nvGraphicFramePr>
        <p:xfrm>
          <a:off x="7081456" y="2610126"/>
          <a:ext cx="2588387" cy="2132769"/>
        </p:xfrm>
        <a:graphic>
          <a:graphicData uri="http://schemas.openxmlformats.org/drawingml/2006/table">
            <a:tbl>
              <a:tblPr>
                <a:tableStyleId>{5C22544A-7EE6-4342-B048-85BDC9FD1C3A}</a:tableStyleId>
              </a:tblPr>
              <a:tblGrid>
                <a:gridCol w="2588387">
                  <a:extLst>
                    <a:ext uri="{9D8B030D-6E8A-4147-A177-3AD203B41FA5}">
                      <a16:colId xmlns:a16="http://schemas.microsoft.com/office/drawing/2014/main" val="4161993830"/>
                    </a:ext>
                  </a:extLst>
                </a:gridCol>
              </a:tblGrid>
              <a:tr h="323872">
                <a:tc>
                  <a:txBody>
                    <a:bodyPr/>
                    <a:lstStyle/>
                    <a:p>
                      <a:pPr algn="ctr" fontAlgn="ctr"/>
                      <a:r>
                        <a:rPr lang="en-US" sz="1600" u="none" strike="noStrike" dirty="0" err="1">
                          <a:solidFill>
                            <a:srgbClr val="C00000"/>
                          </a:solidFill>
                          <a:effectLst/>
                        </a:rPr>
                        <a:t>XGBoost</a:t>
                      </a:r>
                      <a:endParaRPr lang="en-US" sz="1600" b="1"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9262451"/>
                  </a:ext>
                </a:extLst>
              </a:tr>
              <a:tr h="661127">
                <a:tc>
                  <a:txBody>
                    <a:bodyPr/>
                    <a:lstStyle/>
                    <a:p>
                      <a:pPr algn="ctr" fontAlgn="ctr"/>
                      <a:r>
                        <a:rPr lang="en-US" sz="1400" u="none" strike="noStrike" dirty="0">
                          <a:effectLst/>
                        </a:rPr>
                        <a:t>Accuracy = 0.76138</a:t>
                      </a:r>
                      <a:br>
                        <a:rPr lang="en-US" sz="1400" u="none" strike="noStrike" dirty="0">
                          <a:effectLst/>
                        </a:rPr>
                      </a:br>
                      <a:r>
                        <a:rPr lang="en-US" sz="1400" u="none" strike="noStrike" dirty="0">
                          <a:effectLst/>
                        </a:rPr>
                        <a:t>AUC = 0.67657(Word2Vec)</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80732679"/>
                  </a:ext>
                </a:extLst>
              </a:tr>
              <a:tr h="661127">
                <a:tc>
                  <a:txBody>
                    <a:bodyPr/>
                    <a:lstStyle/>
                    <a:p>
                      <a:pPr algn="ctr" fontAlgn="ctr"/>
                      <a:r>
                        <a:rPr lang="en-US" sz="1400" u="none" strike="noStrike" dirty="0">
                          <a:effectLst/>
                        </a:rPr>
                        <a:t>Accuracy = 0.80115</a:t>
                      </a:r>
                      <a:br>
                        <a:rPr lang="en-US" sz="1400" u="none" strike="noStrike" dirty="0">
                          <a:effectLst/>
                        </a:rPr>
                      </a:br>
                      <a:r>
                        <a:rPr lang="en-US" sz="1400" u="none" strike="noStrike" dirty="0">
                          <a:effectLst/>
                        </a:rPr>
                        <a:t>AUC = 0.80178(</a:t>
                      </a:r>
                      <a:r>
                        <a:rPr lang="en-US" sz="1400" u="none" strike="noStrike" dirty="0" err="1">
                          <a:effectLst/>
                        </a:rPr>
                        <a:t>FastText</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64250979"/>
                  </a:ext>
                </a:extLst>
              </a:tr>
              <a:tr h="486643">
                <a:tc>
                  <a:txBody>
                    <a:bodyPr/>
                    <a:lstStyle/>
                    <a:p>
                      <a:pPr algn="ctr" fontAlgn="ctr"/>
                      <a:r>
                        <a:rPr lang="en-US" sz="1400" u="none" strike="noStrike" dirty="0">
                          <a:effectLst/>
                        </a:rPr>
                        <a:t>Accuracy = 0.76542</a:t>
                      </a:r>
                      <a:br>
                        <a:rPr lang="en-US" sz="1400" u="none" strike="noStrike" dirty="0">
                          <a:effectLst/>
                        </a:rPr>
                      </a:br>
                      <a:r>
                        <a:rPr lang="en-US" sz="1400" u="none" strike="noStrike" dirty="0">
                          <a:effectLst/>
                        </a:rPr>
                        <a:t>AUC = 0.67319(Glove)</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04175843"/>
                  </a:ext>
                </a:extLst>
              </a:tr>
            </a:tbl>
          </a:graphicData>
        </a:graphic>
      </p:graphicFrame>
      <p:graphicFrame>
        <p:nvGraphicFramePr>
          <p:cNvPr id="13" name="Table 12">
            <a:extLst>
              <a:ext uri="{FF2B5EF4-FFF2-40B4-BE49-F238E27FC236}">
                <a16:creationId xmlns:a16="http://schemas.microsoft.com/office/drawing/2014/main" id="{3883892F-ABB7-B648-B1EF-1B347C9223B8}"/>
              </a:ext>
            </a:extLst>
          </p:cNvPr>
          <p:cNvGraphicFramePr>
            <a:graphicFrameLocks noGrp="1"/>
          </p:cNvGraphicFramePr>
          <p:nvPr>
            <p:extLst>
              <p:ext uri="{D42A27DB-BD31-4B8C-83A1-F6EECF244321}">
                <p14:modId xmlns:p14="http://schemas.microsoft.com/office/powerpoint/2010/main" val="640522135"/>
              </p:ext>
            </p:extLst>
          </p:nvPr>
        </p:nvGraphicFramePr>
        <p:xfrm>
          <a:off x="6624625" y="2604947"/>
          <a:ext cx="532393" cy="2143125"/>
        </p:xfrm>
        <a:graphic>
          <a:graphicData uri="http://schemas.openxmlformats.org/drawingml/2006/table">
            <a:tbl>
              <a:tblPr>
                <a:tableStyleId>{5C22544A-7EE6-4342-B048-85BDC9FD1C3A}</a:tableStyleId>
              </a:tblPr>
              <a:tblGrid>
                <a:gridCol w="532393">
                  <a:extLst>
                    <a:ext uri="{9D8B030D-6E8A-4147-A177-3AD203B41FA5}">
                      <a16:colId xmlns:a16="http://schemas.microsoft.com/office/drawing/2014/main" val="3406774941"/>
                    </a:ext>
                  </a:extLst>
                </a:gridCol>
              </a:tblGrid>
              <a:tr h="1911894">
                <a:tc>
                  <a:txBody>
                    <a:bodyPr/>
                    <a:lstStyle/>
                    <a:p>
                      <a:pPr algn="ctr" fontAlgn="ctr"/>
                      <a:r>
                        <a:rPr lang="en-US" sz="1400" u="none" strike="noStrike" dirty="0">
                          <a:effectLst/>
                        </a:rPr>
                        <a:t>U</a:t>
                      </a:r>
                      <a:br>
                        <a:rPr lang="en-US" sz="1400" u="none" strike="noStrike" dirty="0">
                          <a:effectLst/>
                        </a:rPr>
                      </a:br>
                      <a:r>
                        <a:rPr lang="en-US" sz="1400" u="none" strike="noStrike" dirty="0">
                          <a:effectLst/>
                        </a:rPr>
                        <a:t>N</a:t>
                      </a:r>
                      <a:br>
                        <a:rPr lang="en-US" sz="1400" u="none" strike="noStrike" dirty="0">
                          <a:effectLst/>
                        </a:rPr>
                      </a:br>
                      <a:r>
                        <a:rPr lang="en-US" sz="1400" u="none" strike="noStrike" dirty="0">
                          <a:effectLst/>
                        </a:rPr>
                        <a:t>B</a:t>
                      </a:r>
                      <a:br>
                        <a:rPr lang="en-US" sz="1400" u="none" strike="noStrike" dirty="0">
                          <a:effectLst/>
                        </a:rPr>
                      </a:br>
                      <a:r>
                        <a:rPr lang="en-US" sz="1400" u="none" strike="noStrike" dirty="0">
                          <a:effectLst/>
                        </a:rPr>
                        <a:t>A</a:t>
                      </a:r>
                      <a:br>
                        <a:rPr lang="en-US" sz="1400" u="none" strike="noStrike" dirty="0">
                          <a:effectLst/>
                        </a:rPr>
                      </a:br>
                      <a:r>
                        <a:rPr lang="en-US" sz="1400" u="none" strike="noStrike" dirty="0">
                          <a:effectLst/>
                        </a:rPr>
                        <a:t>L</a:t>
                      </a:r>
                      <a:br>
                        <a:rPr lang="en-US" sz="1400" u="none" strike="noStrike" dirty="0">
                          <a:effectLst/>
                        </a:rPr>
                      </a:br>
                      <a:r>
                        <a:rPr lang="en-US" sz="1400" u="none" strike="noStrike" dirty="0">
                          <a:effectLst/>
                        </a:rPr>
                        <a:t>A</a:t>
                      </a:r>
                      <a:br>
                        <a:rPr lang="en-US" sz="1400" u="none" strike="noStrike" dirty="0">
                          <a:effectLst/>
                        </a:rPr>
                      </a:br>
                      <a:r>
                        <a:rPr lang="en-US" sz="1400" u="none" strike="noStrike" dirty="0">
                          <a:effectLst/>
                        </a:rPr>
                        <a:t>N</a:t>
                      </a:r>
                      <a:br>
                        <a:rPr lang="en-US" sz="1400" u="none" strike="noStrike" dirty="0">
                          <a:effectLst/>
                        </a:rPr>
                      </a:br>
                      <a:r>
                        <a:rPr lang="en-US" sz="1400" u="none" strike="noStrike" dirty="0">
                          <a:effectLst/>
                        </a:rPr>
                        <a:t>C</a:t>
                      </a:r>
                      <a:br>
                        <a:rPr lang="en-US" sz="1400" u="none" strike="noStrike" dirty="0">
                          <a:effectLst/>
                        </a:rPr>
                      </a:br>
                      <a:r>
                        <a:rPr lang="en-US" sz="1400" u="none" strike="noStrike" dirty="0">
                          <a:effectLst/>
                        </a:rPr>
                        <a:t>E</a:t>
                      </a:r>
                      <a:br>
                        <a:rPr lang="en-US" sz="1400" u="none" strike="noStrike" dirty="0">
                          <a:effectLst/>
                        </a:rPr>
                      </a:br>
                      <a:r>
                        <a:rPr lang="en-US" sz="1400" u="none" strike="noStrike" dirty="0">
                          <a:effectLst/>
                        </a:rPr>
                        <a:t>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53621879"/>
                  </a:ext>
                </a:extLst>
              </a:tr>
            </a:tbl>
          </a:graphicData>
        </a:graphic>
      </p:graphicFrame>
      <p:graphicFrame>
        <p:nvGraphicFramePr>
          <p:cNvPr id="15" name="Table 14">
            <a:extLst>
              <a:ext uri="{FF2B5EF4-FFF2-40B4-BE49-F238E27FC236}">
                <a16:creationId xmlns:a16="http://schemas.microsoft.com/office/drawing/2014/main" id="{44E39D50-91BC-9F46-BCBC-5E96DC42A641}"/>
              </a:ext>
            </a:extLst>
          </p:cNvPr>
          <p:cNvGraphicFramePr>
            <a:graphicFrameLocks noGrp="1"/>
          </p:cNvGraphicFramePr>
          <p:nvPr>
            <p:extLst>
              <p:ext uri="{D42A27DB-BD31-4B8C-83A1-F6EECF244321}">
                <p14:modId xmlns:p14="http://schemas.microsoft.com/office/powerpoint/2010/main" val="1115913480"/>
              </p:ext>
            </p:extLst>
          </p:nvPr>
        </p:nvGraphicFramePr>
        <p:xfrm>
          <a:off x="10238704" y="2575568"/>
          <a:ext cx="1813596" cy="2239034"/>
        </p:xfrm>
        <a:graphic>
          <a:graphicData uri="http://schemas.openxmlformats.org/drawingml/2006/table">
            <a:tbl>
              <a:tblPr>
                <a:tableStyleId>{5C22544A-7EE6-4342-B048-85BDC9FD1C3A}</a:tableStyleId>
              </a:tblPr>
              <a:tblGrid>
                <a:gridCol w="1813596">
                  <a:extLst>
                    <a:ext uri="{9D8B030D-6E8A-4147-A177-3AD203B41FA5}">
                      <a16:colId xmlns:a16="http://schemas.microsoft.com/office/drawing/2014/main" val="3825822051"/>
                    </a:ext>
                  </a:extLst>
                </a:gridCol>
              </a:tblGrid>
              <a:tr h="300506">
                <a:tc>
                  <a:txBody>
                    <a:bodyPr/>
                    <a:lstStyle/>
                    <a:p>
                      <a:pPr algn="ctr" fontAlgn="ctr"/>
                      <a:r>
                        <a:rPr lang="en-US" sz="1600" u="none" strike="noStrike" dirty="0" err="1">
                          <a:solidFill>
                            <a:srgbClr val="C00000"/>
                          </a:solidFill>
                          <a:effectLst/>
                        </a:rPr>
                        <a:t>XGBoost</a:t>
                      </a:r>
                      <a:endParaRPr lang="en-US" sz="1600" b="1"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02811685"/>
                  </a:ext>
                </a:extLst>
              </a:tr>
              <a:tr h="646176">
                <a:tc>
                  <a:txBody>
                    <a:bodyPr/>
                    <a:lstStyle/>
                    <a:p>
                      <a:pPr algn="ctr" fontAlgn="ctr"/>
                      <a:r>
                        <a:rPr lang="en-US" sz="1400" u="none" strike="noStrike" dirty="0">
                          <a:effectLst/>
                        </a:rPr>
                        <a:t>Accuracy = 0.76254</a:t>
                      </a:r>
                      <a:br>
                        <a:rPr lang="en-US" sz="1400" u="none" strike="noStrike" dirty="0">
                          <a:effectLst/>
                        </a:rPr>
                      </a:br>
                      <a:r>
                        <a:rPr lang="en-US" sz="1400" u="none" strike="noStrike" dirty="0">
                          <a:effectLst/>
                        </a:rPr>
                        <a:t>AUC = 0.84967</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0110314"/>
                  </a:ext>
                </a:extLst>
              </a:tr>
              <a:tr h="646176">
                <a:tc>
                  <a:txBody>
                    <a:bodyPr/>
                    <a:lstStyle/>
                    <a:p>
                      <a:pPr algn="ctr" fontAlgn="ctr"/>
                      <a:r>
                        <a:rPr lang="en-US" sz="1400" u="none" strike="noStrike">
                          <a:effectLst/>
                        </a:rPr>
                        <a:t>Accuracy = 0.80865</a:t>
                      </a:r>
                      <a:br>
                        <a:rPr lang="en-US" sz="1400" u="none" strike="noStrike">
                          <a:effectLst/>
                        </a:rPr>
                      </a:br>
                      <a:r>
                        <a:rPr lang="en-US" sz="1400" u="none" strike="noStrike">
                          <a:effectLst/>
                        </a:rPr>
                        <a:t>AUC = 0.89992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4137658"/>
                  </a:ext>
                </a:extLst>
              </a:tr>
              <a:tr h="646176">
                <a:tc>
                  <a:txBody>
                    <a:bodyPr/>
                    <a:lstStyle/>
                    <a:p>
                      <a:pPr algn="ctr" fontAlgn="ctr"/>
                      <a:r>
                        <a:rPr lang="en-US" sz="1400" u="none" strike="noStrike" dirty="0">
                          <a:effectLst/>
                        </a:rPr>
                        <a:t>Accuracy = 0.74121</a:t>
                      </a:r>
                      <a:br>
                        <a:rPr lang="en-US" sz="1400" u="none" strike="noStrike" dirty="0">
                          <a:effectLst/>
                        </a:rPr>
                      </a:br>
                      <a:r>
                        <a:rPr lang="en-US" sz="1400" u="none" strike="noStrike" dirty="0">
                          <a:effectLst/>
                        </a:rPr>
                        <a:t>AUC =0.82804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1351273"/>
                  </a:ext>
                </a:extLst>
              </a:tr>
            </a:tbl>
          </a:graphicData>
        </a:graphic>
      </p:graphicFrame>
      <p:graphicFrame>
        <p:nvGraphicFramePr>
          <p:cNvPr id="19" name="Table 18">
            <a:extLst>
              <a:ext uri="{FF2B5EF4-FFF2-40B4-BE49-F238E27FC236}">
                <a16:creationId xmlns:a16="http://schemas.microsoft.com/office/drawing/2014/main" id="{F0E4D491-F3B1-234A-879E-DE4FE05C4932}"/>
              </a:ext>
            </a:extLst>
          </p:cNvPr>
          <p:cNvGraphicFramePr>
            <a:graphicFrameLocks noGrp="1"/>
          </p:cNvGraphicFramePr>
          <p:nvPr>
            <p:extLst>
              <p:ext uri="{D42A27DB-BD31-4B8C-83A1-F6EECF244321}">
                <p14:modId xmlns:p14="http://schemas.microsoft.com/office/powerpoint/2010/main" val="2946286834"/>
              </p:ext>
            </p:extLst>
          </p:nvPr>
        </p:nvGraphicFramePr>
        <p:xfrm>
          <a:off x="9890975" y="2573576"/>
          <a:ext cx="347729" cy="2239033"/>
        </p:xfrm>
        <a:graphic>
          <a:graphicData uri="http://schemas.openxmlformats.org/drawingml/2006/table">
            <a:tbl>
              <a:tblPr>
                <a:tableStyleId>{5C22544A-7EE6-4342-B048-85BDC9FD1C3A}</a:tableStyleId>
              </a:tblPr>
              <a:tblGrid>
                <a:gridCol w="347729">
                  <a:extLst>
                    <a:ext uri="{9D8B030D-6E8A-4147-A177-3AD203B41FA5}">
                      <a16:colId xmlns:a16="http://schemas.microsoft.com/office/drawing/2014/main" val="4224908722"/>
                    </a:ext>
                  </a:extLst>
                </a:gridCol>
              </a:tblGrid>
              <a:tr h="2239033">
                <a:tc>
                  <a:txBody>
                    <a:bodyPr/>
                    <a:lstStyle/>
                    <a:p>
                      <a:pPr algn="ctr" fontAlgn="ctr"/>
                      <a:r>
                        <a:rPr lang="en-US" sz="1400" u="none" strike="noStrike" dirty="0">
                          <a:effectLst/>
                        </a:rPr>
                        <a:t>B</a:t>
                      </a:r>
                      <a:br>
                        <a:rPr lang="en-US" sz="1400" u="none" strike="noStrike" dirty="0">
                          <a:effectLst/>
                        </a:rPr>
                      </a:br>
                      <a:r>
                        <a:rPr lang="en-US" sz="1400" u="none" strike="noStrike" dirty="0">
                          <a:effectLst/>
                        </a:rPr>
                        <a:t>A</a:t>
                      </a:r>
                      <a:br>
                        <a:rPr lang="en-US" sz="1400" u="none" strike="noStrike" dirty="0">
                          <a:effectLst/>
                        </a:rPr>
                      </a:br>
                      <a:r>
                        <a:rPr lang="en-US" sz="1400" u="none" strike="noStrike" dirty="0">
                          <a:effectLst/>
                        </a:rPr>
                        <a:t>L</a:t>
                      </a:r>
                      <a:br>
                        <a:rPr lang="en-US" sz="1400" u="none" strike="noStrike" dirty="0">
                          <a:effectLst/>
                        </a:rPr>
                      </a:br>
                      <a:r>
                        <a:rPr lang="en-US" sz="1400" u="none" strike="noStrike" dirty="0">
                          <a:effectLst/>
                        </a:rPr>
                        <a:t>A</a:t>
                      </a:r>
                      <a:br>
                        <a:rPr lang="en-US" sz="1400" u="none" strike="noStrike" dirty="0">
                          <a:effectLst/>
                        </a:rPr>
                      </a:br>
                      <a:r>
                        <a:rPr lang="en-US" sz="1400" u="none" strike="noStrike" dirty="0">
                          <a:effectLst/>
                        </a:rPr>
                        <a:t>N</a:t>
                      </a:r>
                      <a:br>
                        <a:rPr lang="en-US" sz="1400" u="none" strike="noStrike" dirty="0">
                          <a:effectLst/>
                        </a:rPr>
                      </a:br>
                      <a:r>
                        <a:rPr lang="en-US" sz="1400" u="none" strike="noStrike" dirty="0">
                          <a:effectLst/>
                        </a:rPr>
                        <a:t>C</a:t>
                      </a:r>
                      <a:br>
                        <a:rPr lang="en-US" sz="1400" u="none" strike="noStrike" dirty="0">
                          <a:effectLst/>
                        </a:rPr>
                      </a:br>
                      <a:r>
                        <a:rPr lang="en-US" sz="1400" u="none" strike="noStrike" dirty="0">
                          <a:effectLst/>
                        </a:rPr>
                        <a:t>E</a:t>
                      </a:r>
                      <a:br>
                        <a:rPr lang="en-US" sz="1400" u="none" strike="noStrike" dirty="0">
                          <a:effectLst/>
                        </a:rPr>
                      </a:br>
                      <a:r>
                        <a:rPr lang="en-US" sz="1400" u="none" strike="noStrike" dirty="0">
                          <a:effectLst/>
                        </a:rPr>
                        <a:t>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06001954"/>
                  </a:ext>
                </a:extLst>
              </a:tr>
            </a:tbl>
          </a:graphicData>
        </a:graphic>
      </p:graphicFrame>
    </p:spTree>
    <p:extLst>
      <p:ext uri="{BB962C8B-B14F-4D97-AF65-F5344CB8AC3E}">
        <p14:creationId xmlns:p14="http://schemas.microsoft.com/office/powerpoint/2010/main" val="1532229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6EF3-9F80-3C4F-893F-F9DD516D4C53}"/>
              </a:ext>
            </a:extLst>
          </p:cNvPr>
          <p:cNvSpPr>
            <a:spLocks noGrp="1"/>
          </p:cNvSpPr>
          <p:nvPr>
            <p:ph type="title"/>
          </p:nvPr>
        </p:nvSpPr>
        <p:spPr/>
        <p:txBody>
          <a:bodyPr/>
          <a:lstStyle/>
          <a:p>
            <a:r>
              <a:rPr lang="en-US" b="1" dirty="0"/>
              <a:t>Conclusion</a:t>
            </a:r>
          </a:p>
        </p:txBody>
      </p:sp>
      <p:pic>
        <p:nvPicPr>
          <p:cNvPr id="4" name="Content Placeholder 3">
            <a:extLst>
              <a:ext uri="{FF2B5EF4-FFF2-40B4-BE49-F238E27FC236}">
                <a16:creationId xmlns:a16="http://schemas.microsoft.com/office/drawing/2014/main" id="{8C7F6A39-0C50-AB4A-93C0-BDE490291968}"/>
              </a:ext>
            </a:extLst>
          </p:cNvPr>
          <p:cNvPicPr>
            <a:picLocks noGrp="1"/>
          </p:cNvPicPr>
          <p:nvPr>
            <p:ph idx="1"/>
          </p:nvPr>
        </p:nvPicPr>
        <p:blipFill rotWithShape="1">
          <a:blip r:embed="rId2"/>
          <a:srcRect l="29231" t="14131" r="31410" b="56239"/>
          <a:stretch/>
        </p:blipFill>
        <p:spPr bwMode="auto">
          <a:xfrm>
            <a:off x="696300" y="2299481"/>
            <a:ext cx="4798649" cy="203202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59310BD0-955D-E04C-8356-985EDCD1043F}"/>
              </a:ext>
            </a:extLst>
          </p:cNvPr>
          <p:cNvSpPr txBox="1"/>
          <p:nvPr/>
        </p:nvSpPr>
        <p:spPr>
          <a:xfrm>
            <a:off x="1957388" y="1943100"/>
            <a:ext cx="2000869" cy="369332"/>
          </a:xfrm>
          <a:prstGeom prst="rect">
            <a:avLst/>
          </a:prstGeom>
          <a:noFill/>
        </p:spPr>
        <p:txBody>
          <a:bodyPr wrap="none" rtlCol="0">
            <a:spAutoFit/>
          </a:bodyPr>
          <a:lstStyle/>
          <a:p>
            <a:r>
              <a:rPr lang="en-US" dirty="0"/>
              <a:t>Logistic Regression </a:t>
            </a:r>
          </a:p>
        </p:txBody>
      </p:sp>
      <p:sp>
        <p:nvSpPr>
          <p:cNvPr id="6" name="TextBox 5">
            <a:extLst>
              <a:ext uri="{FF2B5EF4-FFF2-40B4-BE49-F238E27FC236}">
                <a16:creationId xmlns:a16="http://schemas.microsoft.com/office/drawing/2014/main" id="{F20C4128-B8FA-E04E-A3BD-E35E2582A1B2}"/>
              </a:ext>
            </a:extLst>
          </p:cNvPr>
          <p:cNvSpPr txBox="1"/>
          <p:nvPr/>
        </p:nvSpPr>
        <p:spPr>
          <a:xfrm>
            <a:off x="203543" y="4617134"/>
            <a:ext cx="5291406" cy="1200329"/>
          </a:xfrm>
          <a:prstGeom prst="rect">
            <a:avLst/>
          </a:prstGeom>
          <a:noFill/>
        </p:spPr>
        <p:txBody>
          <a:bodyPr wrap="square" rtlCol="0">
            <a:spAutoFit/>
          </a:bodyPr>
          <a:lstStyle/>
          <a:p>
            <a:r>
              <a:rPr lang="en-US" b="1" dirty="0"/>
              <a:t>Personality prediction of Twitter users with Logistic Regression Classifier learned using Stochastic Gradient Descent</a:t>
            </a:r>
            <a:endParaRPr lang="en-US" dirty="0"/>
          </a:p>
          <a:p>
            <a:endParaRPr lang="en-US" dirty="0"/>
          </a:p>
        </p:txBody>
      </p:sp>
      <p:pic>
        <p:nvPicPr>
          <p:cNvPr id="9" name="Picture 8" descr="Table&#10;&#10;Description automatically generated">
            <a:extLst>
              <a:ext uri="{FF2B5EF4-FFF2-40B4-BE49-F238E27FC236}">
                <a16:creationId xmlns:a16="http://schemas.microsoft.com/office/drawing/2014/main" id="{7B8C6832-B1C3-104B-B614-2A5DA80788DB}"/>
              </a:ext>
            </a:extLst>
          </p:cNvPr>
          <p:cNvPicPr>
            <a:picLocks noChangeAspect="1"/>
          </p:cNvPicPr>
          <p:nvPr/>
        </p:nvPicPr>
        <p:blipFill>
          <a:blip r:embed="rId3"/>
          <a:stretch>
            <a:fillRect/>
          </a:stretch>
        </p:blipFill>
        <p:spPr>
          <a:xfrm>
            <a:off x="6595590" y="2326720"/>
            <a:ext cx="5132231" cy="2208053"/>
          </a:xfrm>
          <a:prstGeom prst="rect">
            <a:avLst/>
          </a:prstGeom>
        </p:spPr>
      </p:pic>
      <p:sp>
        <p:nvSpPr>
          <p:cNvPr id="10" name="TextBox 9">
            <a:extLst>
              <a:ext uri="{FF2B5EF4-FFF2-40B4-BE49-F238E27FC236}">
                <a16:creationId xmlns:a16="http://schemas.microsoft.com/office/drawing/2014/main" id="{AE6B10C1-9896-0C44-A6BB-E72CE95D38DC}"/>
              </a:ext>
            </a:extLst>
          </p:cNvPr>
          <p:cNvSpPr txBox="1"/>
          <p:nvPr/>
        </p:nvSpPr>
        <p:spPr>
          <a:xfrm>
            <a:off x="8561222" y="1930149"/>
            <a:ext cx="1200970" cy="369332"/>
          </a:xfrm>
          <a:prstGeom prst="rect">
            <a:avLst/>
          </a:prstGeom>
          <a:noFill/>
        </p:spPr>
        <p:txBody>
          <a:bodyPr wrap="none" rtlCol="0">
            <a:spAutoFit/>
          </a:bodyPr>
          <a:lstStyle/>
          <a:p>
            <a:r>
              <a:rPr lang="en-US" dirty="0"/>
              <a:t>Our Model</a:t>
            </a:r>
          </a:p>
        </p:txBody>
      </p:sp>
      <p:sp>
        <p:nvSpPr>
          <p:cNvPr id="11" name="TextBox 10">
            <a:extLst>
              <a:ext uri="{FF2B5EF4-FFF2-40B4-BE49-F238E27FC236}">
                <a16:creationId xmlns:a16="http://schemas.microsoft.com/office/drawing/2014/main" id="{BD30DC17-73B1-3044-BDCC-6833245EEA91}"/>
              </a:ext>
            </a:extLst>
          </p:cNvPr>
          <p:cNvSpPr txBox="1"/>
          <p:nvPr/>
        </p:nvSpPr>
        <p:spPr>
          <a:xfrm>
            <a:off x="7237301" y="4617134"/>
            <a:ext cx="3848811" cy="369332"/>
          </a:xfrm>
          <a:prstGeom prst="rect">
            <a:avLst/>
          </a:prstGeom>
          <a:noFill/>
        </p:spPr>
        <p:txBody>
          <a:bodyPr wrap="none" rtlCol="0">
            <a:spAutoFit/>
          </a:bodyPr>
          <a:lstStyle/>
          <a:p>
            <a:r>
              <a:rPr lang="en-US" dirty="0"/>
              <a:t>In sequence Word2Vec, </a:t>
            </a:r>
            <a:r>
              <a:rPr lang="en-US" dirty="0" err="1"/>
              <a:t>FastText</a:t>
            </a:r>
            <a:r>
              <a:rPr lang="en-US" dirty="0"/>
              <a:t> ,Glove</a:t>
            </a:r>
          </a:p>
        </p:txBody>
      </p:sp>
    </p:spTree>
    <p:extLst>
      <p:ext uri="{BB962C8B-B14F-4D97-AF65-F5344CB8AC3E}">
        <p14:creationId xmlns:p14="http://schemas.microsoft.com/office/powerpoint/2010/main" val="66698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D8F08-08E4-854E-955E-0DEB882213A0}"/>
              </a:ext>
            </a:extLst>
          </p:cNvPr>
          <p:cNvSpPr>
            <a:spLocks noGrp="1"/>
          </p:cNvSpPr>
          <p:nvPr>
            <p:ph type="title"/>
          </p:nvPr>
        </p:nvSpPr>
        <p:spPr>
          <a:xfrm>
            <a:off x="838200" y="672747"/>
            <a:ext cx="10515600" cy="715556"/>
          </a:xfrm>
        </p:spPr>
        <p:txBody>
          <a:bodyPr>
            <a:normAutofit/>
          </a:bodyPr>
          <a:lstStyle/>
          <a:p>
            <a:pPr algn="ctr"/>
            <a:r>
              <a:rPr lang="en-US" sz="3200" dirty="0">
                <a:solidFill>
                  <a:schemeClr val="bg1"/>
                </a:solidFill>
              </a:rPr>
              <a:t>Deep Learning </a:t>
            </a:r>
          </a:p>
        </p:txBody>
      </p:sp>
      <p:pic>
        <p:nvPicPr>
          <p:cNvPr id="11" name="Content Placeholder 10" descr="Table&#10;&#10;Description automatically generated with medium confidence">
            <a:extLst>
              <a:ext uri="{FF2B5EF4-FFF2-40B4-BE49-F238E27FC236}">
                <a16:creationId xmlns:a16="http://schemas.microsoft.com/office/drawing/2014/main" id="{7DC2F14E-1F04-924F-BBB9-40916B7E8EF8}"/>
              </a:ext>
            </a:extLst>
          </p:cNvPr>
          <p:cNvPicPr>
            <a:picLocks noGrp="1" noChangeAspect="1"/>
          </p:cNvPicPr>
          <p:nvPr>
            <p:ph idx="1"/>
          </p:nvPr>
        </p:nvPicPr>
        <p:blipFill>
          <a:blip r:embed="rId2"/>
          <a:stretch>
            <a:fillRect/>
          </a:stretch>
        </p:blipFill>
        <p:spPr>
          <a:xfrm>
            <a:off x="5084013" y="4911047"/>
            <a:ext cx="2309723" cy="1018265"/>
          </a:xfrm>
        </p:spPr>
      </p:pic>
      <p:pic>
        <p:nvPicPr>
          <p:cNvPr id="5" name="Content Placeholder 4" descr="Graphical user interface&#10;&#10;Description automatically generated with low confidence">
            <a:extLst>
              <a:ext uri="{FF2B5EF4-FFF2-40B4-BE49-F238E27FC236}">
                <a16:creationId xmlns:a16="http://schemas.microsoft.com/office/drawing/2014/main" id="{2D1A7ADD-6633-BE44-9FDC-187148E7160A}"/>
              </a:ext>
            </a:extLst>
          </p:cNvPr>
          <p:cNvPicPr>
            <a:picLocks noChangeAspect="1"/>
          </p:cNvPicPr>
          <p:nvPr/>
        </p:nvPicPr>
        <p:blipFill>
          <a:blip r:embed="rId3"/>
          <a:stretch>
            <a:fillRect/>
          </a:stretch>
        </p:blipFill>
        <p:spPr>
          <a:xfrm>
            <a:off x="981075" y="1669140"/>
            <a:ext cx="10515600" cy="1971672"/>
          </a:xfrm>
          <a:prstGeom prst="rect">
            <a:avLst/>
          </a:prstGeom>
        </p:spPr>
      </p:pic>
      <p:sp>
        <p:nvSpPr>
          <p:cNvPr id="13" name="TextBox 12">
            <a:extLst>
              <a:ext uri="{FF2B5EF4-FFF2-40B4-BE49-F238E27FC236}">
                <a16:creationId xmlns:a16="http://schemas.microsoft.com/office/drawing/2014/main" id="{D8151BC5-F1E6-CD44-9A25-DA0A8B0AC33A}"/>
              </a:ext>
            </a:extLst>
          </p:cNvPr>
          <p:cNvSpPr txBox="1"/>
          <p:nvPr/>
        </p:nvSpPr>
        <p:spPr>
          <a:xfrm>
            <a:off x="4257675" y="4541715"/>
            <a:ext cx="4714239" cy="369332"/>
          </a:xfrm>
          <a:prstGeom prst="rect">
            <a:avLst/>
          </a:prstGeom>
          <a:noFill/>
        </p:spPr>
        <p:txBody>
          <a:bodyPr wrap="none" rtlCol="0">
            <a:spAutoFit/>
          </a:bodyPr>
          <a:lstStyle/>
          <a:p>
            <a:r>
              <a:rPr lang="en-US" dirty="0">
                <a:solidFill>
                  <a:srgbClr val="C00000"/>
                </a:solidFill>
              </a:rPr>
              <a:t>Pooled GRU (balanced class after over sampling)</a:t>
            </a:r>
          </a:p>
        </p:txBody>
      </p:sp>
    </p:spTree>
    <p:extLst>
      <p:ext uri="{BB962C8B-B14F-4D97-AF65-F5344CB8AC3E}">
        <p14:creationId xmlns:p14="http://schemas.microsoft.com/office/powerpoint/2010/main" val="3202668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4EDA5-8F56-634A-9CD6-FA66EF4DE5D0}"/>
              </a:ext>
            </a:extLst>
          </p:cNvPr>
          <p:cNvSpPr>
            <a:spLocks noGrp="1"/>
          </p:cNvSpPr>
          <p:nvPr>
            <p:ph type="title"/>
          </p:nvPr>
        </p:nvSpPr>
        <p:spPr>
          <a:xfrm>
            <a:off x="5297762" y="329184"/>
            <a:ext cx="6251110" cy="1783080"/>
          </a:xfrm>
        </p:spPr>
        <p:txBody>
          <a:bodyPr anchor="b">
            <a:normAutofit/>
          </a:bodyPr>
          <a:lstStyle/>
          <a:p>
            <a:r>
              <a:rPr lang="en-US" sz="5400"/>
              <a:t>Conclusion</a:t>
            </a:r>
          </a:p>
        </p:txBody>
      </p:sp>
      <p:pic>
        <p:nvPicPr>
          <p:cNvPr id="13" name="Picture 4" descr="Magnifying glass on clear background">
            <a:extLst>
              <a:ext uri="{FF2B5EF4-FFF2-40B4-BE49-F238E27FC236}">
                <a16:creationId xmlns:a16="http://schemas.microsoft.com/office/drawing/2014/main" id="{7CEC5C8A-D38F-43BC-A8BE-95CD7A32F2BB}"/>
              </a:ext>
            </a:extLst>
          </p:cNvPr>
          <p:cNvPicPr>
            <a:picLocks noChangeAspect="1"/>
          </p:cNvPicPr>
          <p:nvPr/>
        </p:nvPicPr>
        <p:blipFill rotWithShape="1">
          <a:blip r:embed="rId3"/>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3B2CD-14D3-4944-8AD6-EDC9663288CB}"/>
              </a:ext>
            </a:extLst>
          </p:cNvPr>
          <p:cNvSpPr>
            <a:spLocks noGrp="1"/>
          </p:cNvSpPr>
          <p:nvPr>
            <p:ph idx="1"/>
          </p:nvPr>
        </p:nvSpPr>
        <p:spPr>
          <a:xfrm>
            <a:off x="5297762" y="2706624"/>
            <a:ext cx="6251110" cy="3483864"/>
          </a:xfrm>
        </p:spPr>
        <p:txBody>
          <a:bodyPr>
            <a:normAutofit/>
          </a:bodyPr>
          <a:lstStyle/>
          <a:p>
            <a:r>
              <a:rPr lang="en-US" sz="2200" dirty="0"/>
              <a:t>With the evaluation of both the Deep Learning and Machine Learning Models we have concluded that </a:t>
            </a:r>
            <a:r>
              <a:rPr lang="en-US" sz="2400" dirty="0" err="1"/>
              <a:t>XGBoost</a:t>
            </a:r>
            <a:r>
              <a:rPr lang="en-US" sz="2200" dirty="0"/>
              <a:t> gives the best accuracy of 0.899% with </a:t>
            </a:r>
            <a:r>
              <a:rPr lang="en-US" sz="2200" dirty="0" err="1"/>
              <a:t>FastText</a:t>
            </a:r>
            <a:r>
              <a:rPr lang="en-US" sz="2200" dirty="0"/>
              <a:t> word embedding </a:t>
            </a:r>
          </a:p>
          <a:p>
            <a:r>
              <a:rPr lang="en-US" sz="2200" dirty="0"/>
              <a:t>LSTM also gives us better accuracy of about 0.80% with Glove embedding for balanced class and Pooled GRU gives about 75% of accuracy after over-sampling the unbalanced class.</a:t>
            </a:r>
          </a:p>
          <a:p>
            <a:r>
              <a:rPr lang="en-US" sz="2200" dirty="0"/>
              <a:t>With balanced dataset we get much better accuracy overall.   </a:t>
            </a:r>
          </a:p>
        </p:txBody>
      </p:sp>
    </p:spTree>
    <p:extLst>
      <p:ext uri="{BB962C8B-B14F-4D97-AF65-F5344CB8AC3E}">
        <p14:creationId xmlns:p14="http://schemas.microsoft.com/office/powerpoint/2010/main" val="397981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886A5A-8FE9-4628-854E-1C442250BB63}"/>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Related Work</a:t>
            </a:r>
          </a:p>
        </p:txBody>
      </p:sp>
      <p:sp>
        <p:nvSpPr>
          <p:cNvPr id="2" name="TextBox 1">
            <a:extLst>
              <a:ext uri="{FF2B5EF4-FFF2-40B4-BE49-F238E27FC236}">
                <a16:creationId xmlns:a16="http://schemas.microsoft.com/office/drawing/2014/main" id="{F16A2E4E-0D60-46C1-84D0-782299FAB2A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Machine Learning Approach to Personality Type Prediction Based on the Myers</a:t>
            </a:r>
            <a:r>
              <a:rPr lang="en-US" sz="2000" dirty="0"/>
              <a:t>–Briggs Type Indicator  - Mohammad Hossein </a:t>
            </a:r>
            <a:r>
              <a:rPr lang="en-US" sz="2000" dirty="0" err="1"/>
              <a:t>Amirhosseini</a:t>
            </a:r>
            <a:r>
              <a:rPr lang="en-US" sz="2000" dirty="0"/>
              <a:t> * and Hassan </a:t>
            </a:r>
            <a:r>
              <a:rPr lang="en-US" sz="2000" dirty="0" err="1"/>
              <a:t>Kazemian</a:t>
            </a:r>
            <a:endParaRPr lang="en-US" sz="2000" dirty="0"/>
          </a:p>
          <a:p>
            <a:pPr marL="285750" indent="-228600">
              <a:lnSpc>
                <a:spcPct val="90000"/>
              </a:lnSpc>
              <a:spcAft>
                <a:spcPts val="600"/>
              </a:spcAft>
              <a:buFont typeface="Arial" panose="020B0604020202020204" pitchFamily="34" charset="0"/>
              <a:buChar char="•"/>
            </a:pPr>
            <a:r>
              <a:rPr lang="en-US" sz="2000" b="1" dirty="0"/>
              <a:t>Personality prediction of Twitter users with Logistic Regression Classifier learned using Stochastic Gradient Descent -</a:t>
            </a:r>
            <a:r>
              <a:rPr lang="en-US" sz="2000" dirty="0"/>
              <a:t> </a:t>
            </a:r>
            <a:r>
              <a:rPr lang="en-US" sz="2000" dirty="0">
                <a:hlinkClick r:id="rId2">
                  <a:extLst>
                    <a:ext uri="{A12FA001-AC4F-418D-AE19-62706E023703}">
                      <ahyp:hlinkClr xmlns:ahyp="http://schemas.microsoft.com/office/drawing/2018/hyperlinkcolor" val="tx"/>
                    </a:ext>
                  </a:extLst>
                </a:hlinkClick>
              </a:rPr>
              <a:t>Journals </a:t>
            </a:r>
            <a:r>
              <a:rPr lang="en-US" sz="2000" dirty="0" err="1">
                <a:hlinkClick r:id="rId2">
                  <a:extLst>
                    <a:ext uri="{A12FA001-AC4F-418D-AE19-62706E023703}">
                      <ahyp:hlinkClr xmlns:ahyp="http://schemas.microsoft.com/office/drawing/2018/hyperlinkcolor" val="tx"/>
                    </a:ext>
                  </a:extLst>
                </a:hlinkClick>
              </a:rPr>
              <a:t>Iosr</a:t>
            </a:r>
            <a:r>
              <a:rPr lang="en-US" sz="2000" dirty="0"/>
              <a:t>, </a:t>
            </a:r>
            <a:r>
              <a:rPr lang="en-US" sz="2000" dirty="0">
                <a:hlinkClick r:id="rId3">
                  <a:extLst>
                    <a:ext uri="{A12FA001-AC4F-418D-AE19-62706E023703}">
                      <ahyp:hlinkClr xmlns:ahyp="http://schemas.microsoft.com/office/drawing/2018/hyperlinkcolor" val="tx"/>
                    </a:ext>
                  </a:extLst>
                </a:hlinkClick>
              </a:rPr>
              <a:t>Sharma Kanupriya</a:t>
            </a:r>
            <a:r>
              <a:rPr lang="en-US" sz="2000" dirty="0"/>
              <a:t>, </a:t>
            </a:r>
            <a:r>
              <a:rPr lang="en-US" sz="2000" dirty="0">
                <a:hlinkClick r:id="rId4">
                  <a:extLst>
                    <a:ext uri="{A12FA001-AC4F-418D-AE19-62706E023703}">
                      <ahyp:hlinkClr xmlns:ahyp="http://schemas.microsoft.com/office/drawing/2018/hyperlinkcolor" val="tx"/>
                    </a:ext>
                  </a:extLst>
                </a:hlinkClick>
              </a:rPr>
              <a:t>Kaur </a:t>
            </a:r>
            <a:r>
              <a:rPr lang="en-US" sz="2000" dirty="0" err="1">
                <a:hlinkClick r:id="rId4">
                  <a:extLst>
                    <a:ext uri="{A12FA001-AC4F-418D-AE19-62706E023703}">
                      <ahyp:hlinkClr xmlns:ahyp="http://schemas.microsoft.com/office/drawing/2018/hyperlinkcolor" val="tx"/>
                    </a:ext>
                  </a:extLst>
                </a:hlinkClick>
              </a:rPr>
              <a:t>Amanpreet</a:t>
            </a:r>
            <a:endParaRPr lang="en-US" sz="2000" dirty="0"/>
          </a:p>
          <a:p>
            <a:pPr marL="285750" indent="-228600">
              <a:lnSpc>
                <a:spcPct val="90000"/>
              </a:lnSpc>
              <a:spcAft>
                <a:spcPts val="600"/>
              </a:spcAft>
              <a:buFont typeface="Arial" panose="020B0604020202020204" pitchFamily="34" charset="0"/>
              <a:buChar char="•"/>
            </a:pPr>
            <a:r>
              <a:rPr lang="en-US" sz="2000" b="1" dirty="0"/>
              <a:t>Predicting Myers-Briggs Type Indicator with Text Classification </a:t>
            </a:r>
            <a:r>
              <a:rPr lang="en-US" sz="2000" dirty="0"/>
              <a:t>– Rayne Hernandez and Ian Scott Knight.</a:t>
            </a:r>
          </a:p>
          <a:p>
            <a:pPr marL="285750" indent="-228600">
              <a:lnSpc>
                <a:spcPct val="90000"/>
              </a:lnSpc>
              <a:spcAft>
                <a:spcPts val="600"/>
              </a:spcAft>
              <a:buFont typeface="Arial" panose="020B0604020202020204" pitchFamily="34" charset="0"/>
              <a:buChar char="•"/>
            </a:pPr>
            <a:r>
              <a:rPr lang="en-US" sz="2000" b="1" dirty="0"/>
              <a:t>Predicting MBTI Personality type with K-means Clustering and Gradient Boosting</a:t>
            </a:r>
            <a:r>
              <a:rPr lang="en-US" sz="2000" dirty="0"/>
              <a:t> - Zeeshan Mushtaq, Sagar Ashraf and </a:t>
            </a:r>
            <a:r>
              <a:rPr lang="en-US" sz="2000" dirty="0" err="1"/>
              <a:t>Nosheen</a:t>
            </a:r>
            <a:r>
              <a:rPr lang="en-US" sz="2000" dirty="0"/>
              <a:t> </a:t>
            </a:r>
            <a:r>
              <a:rPr lang="en-US" sz="2000" dirty="0" err="1"/>
              <a:t>Sabahat</a:t>
            </a:r>
            <a:endParaRPr lang="en-US" sz="2000" dirty="0"/>
          </a:p>
          <a:p>
            <a:pPr marL="285750" indent="-228600">
              <a:lnSpc>
                <a:spcPct val="90000"/>
              </a:lnSpc>
              <a:spcAft>
                <a:spcPts val="600"/>
              </a:spcAft>
              <a:buFont typeface="Arial" panose="020B0604020202020204" pitchFamily="34" charset="0"/>
              <a:buChar char="•"/>
            </a:pPr>
            <a:r>
              <a:rPr lang="en-US" sz="2000" b="1" dirty="0"/>
              <a:t>LONG SHORT-TERM MEMORY</a:t>
            </a:r>
            <a:r>
              <a:rPr lang="en-US" sz="2000" dirty="0"/>
              <a:t> - Sepp </a:t>
            </a:r>
            <a:r>
              <a:rPr lang="en-US" sz="2000" dirty="0" err="1"/>
              <a:t>Hochreiter</a:t>
            </a:r>
            <a:r>
              <a:rPr lang="en-US" sz="2000" dirty="0"/>
              <a:t> and Jurgen </a:t>
            </a:r>
            <a:r>
              <a:rPr lang="en-US" sz="2000" dirty="0" err="1"/>
              <a:t>Schmidhuber</a:t>
            </a:r>
            <a:endParaRPr lang="en-US" sz="2000" dirty="0"/>
          </a:p>
          <a:p>
            <a:pPr marL="285750" indent="-228600">
              <a:lnSpc>
                <a:spcPct val="90000"/>
              </a:lnSpc>
              <a:spcAft>
                <a:spcPts val="600"/>
              </a:spcAft>
              <a:buFont typeface="Arial" panose="020B0604020202020204" pitchFamily="34" charset="0"/>
              <a:buChar char="•"/>
            </a:pP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056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F8AF5-E745-D24E-81ED-50B989D8A87F}"/>
              </a:ext>
            </a:extLst>
          </p:cNvPr>
          <p:cNvSpPr>
            <a:spLocks noGrp="1"/>
          </p:cNvSpPr>
          <p:nvPr>
            <p:ph type="title"/>
          </p:nvPr>
        </p:nvSpPr>
        <p:spPr>
          <a:xfrm>
            <a:off x="838200" y="557189"/>
            <a:ext cx="3374136" cy="5567891"/>
          </a:xfrm>
        </p:spPr>
        <p:txBody>
          <a:bodyPr>
            <a:normAutofit/>
          </a:bodyPr>
          <a:lstStyle/>
          <a:p>
            <a:r>
              <a:rPr lang="en-US" sz="5200"/>
              <a:t>Future Work</a:t>
            </a:r>
          </a:p>
        </p:txBody>
      </p:sp>
      <p:graphicFrame>
        <p:nvGraphicFramePr>
          <p:cNvPr id="34" name="Content Placeholder 2">
            <a:extLst>
              <a:ext uri="{FF2B5EF4-FFF2-40B4-BE49-F238E27FC236}">
                <a16:creationId xmlns:a16="http://schemas.microsoft.com/office/drawing/2014/main" id="{2B23264C-B036-4AAD-B377-4510422C9443}"/>
              </a:ext>
            </a:extLst>
          </p:cNvPr>
          <p:cNvGraphicFramePr>
            <a:graphicFrameLocks noGrp="1"/>
          </p:cNvGraphicFramePr>
          <p:nvPr>
            <p:ph idx="1"/>
            <p:extLst>
              <p:ext uri="{D42A27DB-BD31-4B8C-83A1-F6EECF244321}">
                <p14:modId xmlns:p14="http://schemas.microsoft.com/office/powerpoint/2010/main" val="35912241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66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B4992C-AEEB-264D-8D5E-C317CF70A9A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Thank you</a:t>
            </a:r>
          </a:p>
        </p:txBody>
      </p:sp>
      <p:sp>
        <p:nvSpPr>
          <p:cNvPr id="3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Graphic 26" descr="Smiling Face with No Fill">
            <a:extLst>
              <a:ext uri="{FF2B5EF4-FFF2-40B4-BE49-F238E27FC236}">
                <a16:creationId xmlns:a16="http://schemas.microsoft.com/office/drawing/2014/main" id="{1526A12B-454C-47AF-8D62-2ADB5EE86D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16847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446EE-1BB2-6C48-9B19-954CF2E2C415}"/>
              </a:ext>
            </a:extLst>
          </p:cNvPr>
          <p:cNvSpPr>
            <a:spLocks noGrp="1"/>
          </p:cNvSpPr>
          <p:nvPr>
            <p:ph type="title"/>
          </p:nvPr>
        </p:nvSpPr>
        <p:spPr>
          <a:xfrm>
            <a:off x="589560" y="856180"/>
            <a:ext cx="4560584" cy="1128068"/>
          </a:xfrm>
        </p:spPr>
        <p:txBody>
          <a:bodyPr anchor="ctr">
            <a:normAutofit/>
          </a:bodyPr>
          <a:lstStyle/>
          <a:p>
            <a:r>
              <a:rPr lang="en-US" sz="4000"/>
              <a:t>About the Dataset </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9389B0-D7AA-3A4D-A574-94D55C45CF7F}"/>
              </a:ext>
            </a:extLst>
          </p:cNvPr>
          <p:cNvSpPr>
            <a:spLocks noGrp="1"/>
          </p:cNvSpPr>
          <p:nvPr>
            <p:ph idx="1"/>
          </p:nvPr>
        </p:nvSpPr>
        <p:spPr>
          <a:xfrm>
            <a:off x="590719" y="2330505"/>
            <a:ext cx="4559425" cy="3979585"/>
          </a:xfrm>
        </p:spPr>
        <p:txBody>
          <a:bodyPr anchor="ctr">
            <a:normAutofit/>
          </a:bodyPr>
          <a:lstStyle/>
          <a:p>
            <a:r>
              <a:rPr lang="en-US" sz="1700"/>
              <a:t>The data is forum posts, originally from personalitycafe.com. The dataset is available in Kaggle  - </a:t>
            </a:r>
            <a:r>
              <a:rPr lang="en-US" sz="1700">
                <a:hlinkClick r:id="rId2"/>
              </a:rPr>
              <a:t>https://www.kaggle.com/datasnaek/mbti-type</a:t>
            </a:r>
            <a:endParaRPr lang="en-US" sz="1700"/>
          </a:p>
          <a:p>
            <a:r>
              <a:rPr lang="en-US" sz="1700"/>
              <a:t>The dataset has 8675 data. It only has 2 columns MBTI Types and Posts</a:t>
            </a:r>
          </a:p>
          <a:p>
            <a:r>
              <a:rPr lang="en-US" sz="1700"/>
              <a:t>Types – Class or type of MBTI personality – e.g. INFP, INFJ, ENTP,ESTJ etc.</a:t>
            </a:r>
          </a:p>
          <a:p>
            <a:r>
              <a:rPr lang="en-US" sz="1700"/>
              <a:t>There are 50 different posts from a single person in each row all separated by ||| (3 pipe characters). Posts consist of Texts as well as URL , emoticons, hashtags(#) and Mentions (@)  </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C8BBE93-A0D1-4BAE-AC00-824DD32FC806}"/>
              </a:ext>
            </a:extLst>
          </p:cNvPr>
          <p:cNvSpPr txBox="1"/>
          <p:nvPr/>
        </p:nvSpPr>
        <p:spPr>
          <a:xfrm>
            <a:off x="6095999" y="5445663"/>
            <a:ext cx="5425410" cy="345538"/>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Above are the first 10 rows of data with Personality types and Posts</a:t>
            </a:r>
          </a:p>
        </p:txBody>
      </p:sp>
      <p:pic>
        <p:nvPicPr>
          <p:cNvPr id="13" name="Picture 12">
            <a:extLst>
              <a:ext uri="{FF2B5EF4-FFF2-40B4-BE49-F238E27FC236}">
                <a16:creationId xmlns:a16="http://schemas.microsoft.com/office/drawing/2014/main" id="{E6DA5BC1-0C88-4BE2-8D0C-BB224CC7FF0F}"/>
              </a:ext>
            </a:extLst>
          </p:cNvPr>
          <p:cNvPicPr>
            <a:picLocks noChangeAspect="1"/>
          </p:cNvPicPr>
          <p:nvPr/>
        </p:nvPicPr>
        <p:blipFill>
          <a:blip r:embed="rId3"/>
          <a:stretch>
            <a:fillRect/>
          </a:stretch>
        </p:blipFill>
        <p:spPr>
          <a:xfrm>
            <a:off x="5987738" y="1149373"/>
            <a:ext cx="5628018" cy="4326383"/>
          </a:xfrm>
          <a:prstGeom prst="rect">
            <a:avLst/>
          </a:prstGeom>
        </p:spPr>
      </p:pic>
    </p:spTree>
    <p:extLst>
      <p:ext uri="{BB962C8B-B14F-4D97-AF65-F5344CB8AC3E}">
        <p14:creationId xmlns:p14="http://schemas.microsoft.com/office/powerpoint/2010/main" val="81031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5516B7D-4EE2-47AA-9877-C303B0A2705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Dataset Visualization</a:t>
            </a:r>
          </a:p>
        </p:txBody>
      </p:sp>
      <p:sp>
        <p:nvSpPr>
          <p:cNvPr id="3" name="Content Placeholder 2">
            <a:extLst>
              <a:ext uri="{FF2B5EF4-FFF2-40B4-BE49-F238E27FC236}">
                <a16:creationId xmlns:a16="http://schemas.microsoft.com/office/drawing/2014/main" id="{35460059-6FF3-B14B-8088-66D03E516035}"/>
              </a:ext>
            </a:extLst>
          </p:cNvPr>
          <p:cNvSpPr>
            <a:spLocks noGrp="1"/>
          </p:cNvSpPr>
          <p:nvPr>
            <p:ph idx="1"/>
          </p:nvPr>
        </p:nvSpPr>
        <p:spPr>
          <a:xfrm>
            <a:off x="9291068" y="3908052"/>
            <a:ext cx="2446465" cy="1178298"/>
          </a:xfrm>
        </p:spPr>
        <p:txBody>
          <a:bodyPr vert="horz" lIns="91440" tIns="45720" rIns="91440" bIns="45720" rtlCol="0">
            <a:normAutofit/>
          </a:bodyPr>
          <a:lstStyle/>
          <a:p>
            <a:pPr marL="0" lvl="0" indent="0">
              <a:buNone/>
            </a:pPr>
            <a:r>
              <a:rPr lang="en-US" sz="1600" dirty="0"/>
              <a:t>The data is highly imbalanced – INFP has more than 1750 data but ESTJ has only 39.</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CEAC2B-851F-4FF6-AB1C-EF8BA65CE03C}"/>
              </a:ext>
            </a:extLst>
          </p:cNvPr>
          <p:cNvPicPr>
            <a:picLocks noChangeAspect="1"/>
          </p:cNvPicPr>
          <p:nvPr/>
        </p:nvPicPr>
        <p:blipFill rotWithShape="1">
          <a:blip r:embed="rId2"/>
          <a:srcRect l="-1" r="732" b="3426"/>
          <a:stretch/>
        </p:blipFill>
        <p:spPr>
          <a:xfrm>
            <a:off x="545238" y="858525"/>
            <a:ext cx="7608304" cy="5033228"/>
          </a:xfrm>
          <a:prstGeom prst="rect">
            <a:avLst/>
          </a:prstGeom>
        </p:spPr>
      </p:pic>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84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861AFF-3522-4704-9245-9C78B6945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465147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4">
            <a:extLst>
              <a:ext uri="{FF2B5EF4-FFF2-40B4-BE49-F238E27FC236}">
                <a16:creationId xmlns:a16="http://schemas.microsoft.com/office/drawing/2014/main" id="{015DB0EF-A647-41F1-9D9D-E78CF214DE29}"/>
              </a:ext>
            </a:extLst>
          </p:cNvPr>
          <p:cNvSpPr txBox="1">
            <a:spLocks/>
          </p:cNvSpPr>
          <p:nvPr/>
        </p:nvSpPr>
        <p:spPr>
          <a:xfrm>
            <a:off x="1043632" y="873940"/>
            <a:ext cx="3951525" cy="1035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a:t>Data Preprocessing</a:t>
            </a:r>
          </a:p>
        </p:txBody>
      </p:sp>
      <p:sp>
        <p:nvSpPr>
          <p:cNvPr id="3" name="TextBox 2">
            <a:extLst>
              <a:ext uri="{FF2B5EF4-FFF2-40B4-BE49-F238E27FC236}">
                <a16:creationId xmlns:a16="http://schemas.microsoft.com/office/drawing/2014/main" id="{96742715-B77F-40CE-9F4F-A398FE8B72FB}"/>
              </a:ext>
            </a:extLst>
          </p:cNvPr>
          <p:cNvSpPr txBox="1"/>
          <p:nvPr/>
        </p:nvSpPr>
        <p:spPr>
          <a:xfrm>
            <a:off x="731526" y="2143007"/>
            <a:ext cx="4257497" cy="4058837"/>
          </a:xfrm>
          <a:prstGeom prst="rect">
            <a:avLst/>
          </a:prstGeom>
        </p:spPr>
        <p:txBody>
          <a:bodyPr vert="horz" lIns="91440" tIns="45720" rIns="91440" bIns="45720" rtlCol="0" anchor="ctr">
            <a:normAutofit fontScale="77500" lnSpcReduction="20000"/>
          </a:bodyPr>
          <a:lstStyle/>
          <a:p>
            <a:pPr indent="-228600">
              <a:lnSpc>
                <a:spcPct val="90000"/>
              </a:lnSpc>
              <a:spcAft>
                <a:spcPts val="600"/>
              </a:spcAft>
              <a:buFont typeface="Arial" panose="020B0604020202020204" pitchFamily="34" charset="0"/>
              <a:buChar char="•"/>
            </a:pPr>
            <a:r>
              <a:rPr lang="en-US" sz="1700" dirty="0"/>
              <a:t>As the data is imbalanced, we decided to reclassify the data into 4 Major category instead of 16:</a:t>
            </a:r>
          </a:p>
          <a:p>
            <a:pPr marL="285750" indent="-228600">
              <a:lnSpc>
                <a:spcPct val="90000"/>
              </a:lnSpc>
              <a:spcAft>
                <a:spcPts val="600"/>
              </a:spcAft>
              <a:buFont typeface="Arial" panose="020B0604020202020204" pitchFamily="34" charset="0"/>
              <a:buChar char="•"/>
            </a:pPr>
            <a:r>
              <a:rPr lang="en-US" sz="1700" dirty="0"/>
              <a:t>Extraversion/Introversion as </a:t>
            </a:r>
            <a:r>
              <a:rPr lang="en-US" sz="1700" dirty="0" err="1"/>
              <a:t>is_E</a:t>
            </a:r>
            <a:r>
              <a:rPr lang="en-US" sz="1700" dirty="0"/>
              <a:t> </a:t>
            </a:r>
          </a:p>
          <a:p>
            <a:pPr marL="285750" indent="-228600">
              <a:lnSpc>
                <a:spcPct val="90000"/>
              </a:lnSpc>
              <a:spcAft>
                <a:spcPts val="600"/>
              </a:spcAft>
              <a:buFont typeface="Arial" panose="020B0604020202020204" pitchFamily="34" charset="0"/>
              <a:buChar char="•"/>
            </a:pPr>
            <a:r>
              <a:rPr lang="en-US" sz="1700" dirty="0"/>
              <a:t>Sensing/Intuition as </a:t>
            </a:r>
            <a:r>
              <a:rPr lang="en-US" sz="1700" dirty="0" err="1"/>
              <a:t>is_S</a:t>
            </a:r>
            <a:r>
              <a:rPr lang="en-US" sz="1700" dirty="0"/>
              <a:t> </a:t>
            </a:r>
          </a:p>
          <a:p>
            <a:pPr marL="285750" indent="-228600">
              <a:lnSpc>
                <a:spcPct val="90000"/>
              </a:lnSpc>
              <a:spcAft>
                <a:spcPts val="600"/>
              </a:spcAft>
              <a:buFont typeface="Arial" panose="020B0604020202020204" pitchFamily="34" charset="0"/>
              <a:buChar char="•"/>
            </a:pPr>
            <a:r>
              <a:rPr lang="en-US" sz="1700" dirty="0"/>
              <a:t>Thinking/Feeling as </a:t>
            </a:r>
            <a:r>
              <a:rPr lang="en-US" sz="1700" dirty="0" err="1"/>
              <a:t>is_T</a:t>
            </a:r>
            <a:r>
              <a:rPr lang="en-US" sz="1700" dirty="0"/>
              <a:t> </a:t>
            </a:r>
          </a:p>
          <a:p>
            <a:pPr marL="285750" indent="-228600">
              <a:lnSpc>
                <a:spcPct val="90000"/>
              </a:lnSpc>
              <a:spcAft>
                <a:spcPts val="600"/>
              </a:spcAft>
              <a:buFont typeface="Arial" panose="020B0604020202020204" pitchFamily="34" charset="0"/>
              <a:buChar char="•"/>
            </a:pPr>
            <a:r>
              <a:rPr lang="en-US" sz="1700" dirty="0"/>
              <a:t>Judging/Perceiving as </a:t>
            </a:r>
            <a:r>
              <a:rPr lang="en-US" sz="1700" dirty="0" err="1"/>
              <a:t>is_J</a:t>
            </a:r>
            <a:r>
              <a:rPr lang="en-US" sz="1700" dirty="0"/>
              <a:t> </a:t>
            </a:r>
          </a:p>
          <a:p>
            <a:pPr>
              <a:lnSpc>
                <a:spcPct val="90000"/>
              </a:lnSpc>
              <a:spcAft>
                <a:spcPts val="600"/>
              </a:spcAft>
            </a:pPr>
            <a:endParaRPr lang="en-US" sz="1700" dirty="0"/>
          </a:p>
          <a:p>
            <a:pPr>
              <a:lnSpc>
                <a:spcPct val="90000"/>
              </a:lnSpc>
              <a:spcAft>
                <a:spcPts val="600"/>
              </a:spcAft>
            </a:pPr>
            <a:r>
              <a:rPr lang="en-US" sz="1700" dirty="0"/>
              <a:t>Each of them will have the same number of data i.e. 8675</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For E.g. if the personality type was ISFJ we re-classify it for the 4 different category dataset as :</a:t>
            </a:r>
          </a:p>
          <a:p>
            <a:pPr indent="-228600">
              <a:lnSpc>
                <a:spcPct val="90000"/>
              </a:lnSpc>
              <a:spcAft>
                <a:spcPts val="600"/>
              </a:spcAft>
              <a:buFont typeface="Arial" panose="020B0604020202020204" pitchFamily="34" charset="0"/>
              <a:buChar char="•"/>
            </a:pPr>
            <a:r>
              <a:rPr lang="en-US" sz="1700" dirty="0"/>
              <a:t>I will be assigned to dataset </a:t>
            </a:r>
            <a:r>
              <a:rPr lang="en-US" sz="1700" dirty="0" err="1"/>
              <a:t>is_E</a:t>
            </a:r>
            <a:r>
              <a:rPr lang="en-US" sz="1700" dirty="0"/>
              <a:t> and Class as 0</a:t>
            </a:r>
          </a:p>
          <a:p>
            <a:pPr indent="-228600">
              <a:lnSpc>
                <a:spcPct val="90000"/>
              </a:lnSpc>
              <a:spcAft>
                <a:spcPts val="600"/>
              </a:spcAft>
              <a:buFont typeface="Arial" panose="020B0604020202020204" pitchFamily="34" charset="0"/>
              <a:buChar char="•"/>
            </a:pPr>
            <a:r>
              <a:rPr lang="en-US" sz="1700" dirty="0"/>
              <a:t>S will be assigned to dataset </a:t>
            </a:r>
            <a:r>
              <a:rPr lang="en-US" sz="1700" dirty="0" err="1"/>
              <a:t>is_S</a:t>
            </a:r>
            <a:r>
              <a:rPr lang="en-US" sz="1700" dirty="0"/>
              <a:t> and Class as 1</a:t>
            </a:r>
          </a:p>
          <a:p>
            <a:pPr indent="-228600">
              <a:lnSpc>
                <a:spcPct val="90000"/>
              </a:lnSpc>
              <a:spcAft>
                <a:spcPts val="600"/>
              </a:spcAft>
              <a:buFont typeface="Arial" panose="020B0604020202020204" pitchFamily="34" charset="0"/>
              <a:buChar char="•"/>
            </a:pPr>
            <a:r>
              <a:rPr lang="en-US" sz="1700" dirty="0"/>
              <a:t>F will be assigned to dataset </a:t>
            </a:r>
            <a:r>
              <a:rPr lang="en-US" sz="1700" dirty="0" err="1"/>
              <a:t>is_T</a:t>
            </a:r>
            <a:r>
              <a:rPr lang="en-US" sz="1700" dirty="0"/>
              <a:t> and Class as 0</a:t>
            </a:r>
          </a:p>
          <a:p>
            <a:pPr indent="-228600">
              <a:lnSpc>
                <a:spcPct val="90000"/>
              </a:lnSpc>
              <a:spcAft>
                <a:spcPts val="600"/>
              </a:spcAft>
              <a:buFont typeface="Arial" panose="020B0604020202020204" pitchFamily="34" charset="0"/>
              <a:buChar char="•"/>
            </a:pPr>
            <a:r>
              <a:rPr lang="en-US" sz="1700" dirty="0"/>
              <a:t>J will be assigned to dataset </a:t>
            </a:r>
            <a:r>
              <a:rPr lang="en-US" sz="1700" dirty="0" err="1"/>
              <a:t>is_J</a:t>
            </a:r>
            <a:r>
              <a:rPr lang="en-US" sz="1700" dirty="0"/>
              <a:t> and Class as 1</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There is still imbalance in the data mainly for </a:t>
            </a:r>
            <a:r>
              <a:rPr lang="en-US" sz="1700" dirty="0" err="1"/>
              <a:t>is_E</a:t>
            </a:r>
            <a:r>
              <a:rPr lang="en-US" sz="1700" dirty="0"/>
              <a:t> and </a:t>
            </a:r>
            <a:r>
              <a:rPr lang="en-US" sz="1700" dirty="0" err="1"/>
              <a:t>is_S</a:t>
            </a:r>
            <a:r>
              <a:rPr lang="en-US" sz="1700" dirty="0"/>
              <a:t> . But the </a:t>
            </a:r>
            <a:r>
              <a:rPr lang="en-US" sz="1700" dirty="0" err="1"/>
              <a:t>is_T</a:t>
            </a:r>
            <a:r>
              <a:rPr lang="en-US" sz="1700" dirty="0"/>
              <a:t> and </a:t>
            </a:r>
            <a:r>
              <a:rPr lang="en-US" sz="1700" dirty="0" err="1"/>
              <a:t>is_J</a:t>
            </a:r>
            <a:r>
              <a:rPr lang="en-US" sz="1700" dirty="0"/>
              <a:t> is almost balanced.</a:t>
            </a:r>
          </a:p>
          <a:p>
            <a:pPr indent="-228600">
              <a:lnSpc>
                <a:spcPct val="90000"/>
              </a:lnSpc>
              <a:spcAft>
                <a:spcPts val="600"/>
              </a:spcAft>
              <a:buFont typeface="Arial" panose="020B0604020202020204" pitchFamily="34" charset="0"/>
              <a:buChar char="•"/>
            </a:pPr>
            <a:endParaRPr lang="en-US" sz="900" dirty="0"/>
          </a:p>
        </p:txBody>
      </p:sp>
      <p:sp>
        <p:nvSpPr>
          <p:cNvPr id="27" name="Rectangle 26">
            <a:extLst>
              <a:ext uri="{FF2B5EF4-FFF2-40B4-BE49-F238E27FC236}">
                <a16:creationId xmlns:a16="http://schemas.microsoft.com/office/drawing/2014/main" id="{DF909CAE-F41A-4061-A316-864DC2A71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7222" y="650055"/>
            <a:ext cx="5526578" cy="5634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D6B26277-5FB2-4B16-A89A-1A1D7364FAD2}"/>
              </a:ext>
            </a:extLst>
          </p:cNvPr>
          <p:cNvPicPr>
            <a:picLocks noChangeAspect="1"/>
          </p:cNvPicPr>
          <p:nvPr/>
        </p:nvPicPr>
        <p:blipFill>
          <a:blip r:embed="rId2"/>
          <a:stretch>
            <a:fillRect/>
          </a:stretch>
        </p:blipFill>
        <p:spPr>
          <a:xfrm>
            <a:off x="5395967" y="1321124"/>
            <a:ext cx="3375644" cy="2278559"/>
          </a:xfrm>
          <a:prstGeom prst="rect">
            <a:avLst/>
          </a:prstGeom>
        </p:spPr>
      </p:pic>
      <p:pic>
        <p:nvPicPr>
          <p:cNvPr id="35" name="Picture 34">
            <a:extLst>
              <a:ext uri="{FF2B5EF4-FFF2-40B4-BE49-F238E27FC236}">
                <a16:creationId xmlns:a16="http://schemas.microsoft.com/office/drawing/2014/main" id="{A14D4EB9-E0AF-4862-9612-8D6CBF223E37}"/>
              </a:ext>
            </a:extLst>
          </p:cNvPr>
          <p:cNvPicPr>
            <a:picLocks noChangeAspect="1"/>
          </p:cNvPicPr>
          <p:nvPr/>
        </p:nvPicPr>
        <p:blipFill>
          <a:blip r:embed="rId3"/>
          <a:stretch>
            <a:fillRect/>
          </a:stretch>
        </p:blipFill>
        <p:spPr>
          <a:xfrm>
            <a:off x="8755825" y="1384271"/>
            <a:ext cx="3365822" cy="2271928"/>
          </a:xfrm>
          <a:prstGeom prst="rect">
            <a:avLst/>
          </a:prstGeom>
        </p:spPr>
      </p:pic>
      <p:pic>
        <p:nvPicPr>
          <p:cNvPr id="36" name="Picture 35">
            <a:extLst>
              <a:ext uri="{FF2B5EF4-FFF2-40B4-BE49-F238E27FC236}">
                <a16:creationId xmlns:a16="http://schemas.microsoft.com/office/drawing/2014/main" id="{403414C3-F796-47FC-BC26-013465E467BC}"/>
              </a:ext>
            </a:extLst>
          </p:cNvPr>
          <p:cNvPicPr>
            <a:picLocks noChangeAspect="1"/>
          </p:cNvPicPr>
          <p:nvPr/>
        </p:nvPicPr>
        <p:blipFill>
          <a:blip r:embed="rId4"/>
          <a:stretch>
            <a:fillRect/>
          </a:stretch>
        </p:blipFill>
        <p:spPr>
          <a:xfrm>
            <a:off x="8771611" y="3885254"/>
            <a:ext cx="3365822" cy="2263515"/>
          </a:xfrm>
          <a:prstGeom prst="rect">
            <a:avLst/>
          </a:prstGeom>
        </p:spPr>
      </p:pic>
      <p:pic>
        <p:nvPicPr>
          <p:cNvPr id="37" name="Picture 36">
            <a:extLst>
              <a:ext uri="{FF2B5EF4-FFF2-40B4-BE49-F238E27FC236}">
                <a16:creationId xmlns:a16="http://schemas.microsoft.com/office/drawing/2014/main" id="{DA223907-24A6-4257-891A-99AC82A03D9C}"/>
              </a:ext>
            </a:extLst>
          </p:cNvPr>
          <p:cNvPicPr>
            <a:picLocks noChangeAspect="1"/>
          </p:cNvPicPr>
          <p:nvPr/>
        </p:nvPicPr>
        <p:blipFill rotWithShape="1">
          <a:blip r:embed="rId5"/>
          <a:srcRect l="22845" t="43372" r="45259" b="17610"/>
          <a:stretch/>
        </p:blipFill>
        <p:spPr>
          <a:xfrm>
            <a:off x="5395967" y="3885821"/>
            <a:ext cx="3365822" cy="2316024"/>
          </a:xfrm>
          <a:prstGeom prst="rect">
            <a:avLst/>
          </a:prstGeom>
        </p:spPr>
      </p:pic>
    </p:spTree>
    <p:extLst>
      <p:ext uri="{BB962C8B-B14F-4D97-AF65-F5344CB8AC3E}">
        <p14:creationId xmlns:p14="http://schemas.microsoft.com/office/powerpoint/2010/main" val="39515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4">
            <a:extLst>
              <a:ext uri="{FF2B5EF4-FFF2-40B4-BE49-F238E27FC236}">
                <a16:creationId xmlns:a16="http://schemas.microsoft.com/office/drawing/2014/main" id="{2AF5709C-D693-462F-94E8-7FBCF3342DE8}"/>
              </a:ext>
            </a:extLst>
          </p:cNvPr>
          <p:cNvSpPr txBox="1">
            <a:spLocks/>
          </p:cNvSpPr>
          <p:nvPr/>
        </p:nvSpPr>
        <p:spPr>
          <a:xfrm>
            <a:off x="645064" y="525982"/>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a:solidFill>
                  <a:schemeClr val="tx1"/>
                </a:solidFill>
                <a:latin typeface="+mj-lt"/>
                <a:ea typeface="+mj-ea"/>
                <a:cs typeface="+mj-cs"/>
              </a:rPr>
              <a:t>Data Preprocessing</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CC476-4865-44A5-9DE2-888CF361AE89}"/>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This is the correlation plot for the 4 new personality types</a:t>
            </a:r>
          </a:p>
          <a:p>
            <a:pPr indent="-228600">
              <a:lnSpc>
                <a:spcPct val="90000"/>
              </a:lnSpc>
              <a:spcAft>
                <a:spcPts val="600"/>
              </a:spcAft>
              <a:buFont typeface="Arial" panose="020B0604020202020204" pitchFamily="34" charset="0"/>
              <a:buChar char="•"/>
            </a:pPr>
            <a:r>
              <a:rPr lang="en-US" dirty="0"/>
              <a:t>As we can observe that most of the values are very low and close to 0. So, we can confirm that they are not highly correlated and independent of each other.</a:t>
            </a:r>
          </a:p>
          <a:p>
            <a:pPr indent="-228600">
              <a:lnSpc>
                <a:spcPct val="90000"/>
              </a:lnSpc>
              <a:spcAft>
                <a:spcPts val="600"/>
              </a:spcAft>
              <a:buFont typeface="Arial" panose="020B0604020202020204" pitchFamily="34" charset="0"/>
              <a:buChar char="•"/>
            </a:pPr>
            <a:r>
              <a:rPr lang="en-US" dirty="0"/>
              <a:t>We would be testing the difference in behavior of the balanced and the unbalanced class.</a:t>
            </a:r>
          </a:p>
          <a:p>
            <a:pPr indent="-228600">
              <a:lnSpc>
                <a:spcPct val="90000"/>
              </a:lnSpc>
              <a:spcAft>
                <a:spcPts val="600"/>
              </a:spcAft>
              <a:buFont typeface="Arial" panose="020B0604020202020204" pitchFamily="34" charset="0"/>
              <a:buChar char="•"/>
            </a:pPr>
            <a:r>
              <a:rPr lang="en-US" dirty="0" err="1"/>
              <a:t>Is_E</a:t>
            </a:r>
            <a:r>
              <a:rPr lang="en-US" dirty="0"/>
              <a:t> is selected as the unbalanced</a:t>
            </a:r>
          </a:p>
          <a:p>
            <a:pPr indent="-228600">
              <a:lnSpc>
                <a:spcPct val="90000"/>
              </a:lnSpc>
              <a:spcAft>
                <a:spcPts val="600"/>
              </a:spcAft>
              <a:buFont typeface="Arial" panose="020B0604020202020204" pitchFamily="34" charset="0"/>
              <a:buChar char="•"/>
            </a:pPr>
            <a:r>
              <a:rPr lang="en-US" dirty="0" err="1"/>
              <a:t>Is_T</a:t>
            </a:r>
            <a:r>
              <a:rPr lang="en-US" dirty="0"/>
              <a:t> is selected as the balanced</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A7AA6B-CFBC-4132-ABC1-D393C73D7CBA}"/>
              </a:ext>
            </a:extLst>
          </p:cNvPr>
          <p:cNvPicPr>
            <a:picLocks noChangeAspect="1"/>
          </p:cNvPicPr>
          <p:nvPr/>
        </p:nvPicPr>
        <p:blipFill>
          <a:blip r:embed="rId2"/>
          <a:stretch>
            <a:fillRect/>
          </a:stretch>
        </p:blipFill>
        <p:spPr>
          <a:xfrm>
            <a:off x="5987738" y="1258339"/>
            <a:ext cx="5628018" cy="4108452"/>
          </a:xfrm>
          <a:prstGeom prst="rect">
            <a:avLst/>
          </a:prstGeom>
        </p:spPr>
      </p:pic>
    </p:spTree>
    <p:extLst>
      <p:ext uri="{BB962C8B-B14F-4D97-AF65-F5344CB8AC3E}">
        <p14:creationId xmlns:p14="http://schemas.microsoft.com/office/powerpoint/2010/main" val="215916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4">
            <a:extLst>
              <a:ext uri="{FF2B5EF4-FFF2-40B4-BE49-F238E27FC236}">
                <a16:creationId xmlns:a16="http://schemas.microsoft.com/office/drawing/2014/main" id="{DF18EA0A-6D3B-4F82-A98F-34D73BBE2734}"/>
              </a:ext>
            </a:extLst>
          </p:cNvPr>
          <p:cNvSpPr txBox="1">
            <a:spLocks/>
          </p:cNvSpPr>
          <p:nvPr/>
        </p:nvSpPr>
        <p:spPr>
          <a:xfrm>
            <a:off x="589560" y="856180"/>
            <a:ext cx="4560584" cy="1128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a:t>Data Cleaning and Preprocessing</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80AC8E-082B-4D00-9457-A5009CE89DA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dirty="0"/>
              <a:t>Remove the URL, Hashtags, Emoticons, words containing numbers and Mentions</a:t>
            </a:r>
          </a:p>
          <a:p>
            <a:pPr marL="285750" indent="-228600">
              <a:lnSpc>
                <a:spcPct val="90000"/>
              </a:lnSpc>
              <a:spcAft>
                <a:spcPts val="600"/>
              </a:spcAft>
              <a:buFont typeface="Arial" panose="020B0604020202020204" pitchFamily="34" charset="0"/>
              <a:buChar char="•"/>
            </a:pPr>
            <a:r>
              <a:rPr lang="en-US" sz="1900" dirty="0"/>
              <a:t>Made the text into lowercase</a:t>
            </a:r>
          </a:p>
          <a:p>
            <a:pPr marL="285750" indent="-228600">
              <a:lnSpc>
                <a:spcPct val="90000"/>
              </a:lnSpc>
              <a:spcAft>
                <a:spcPts val="600"/>
              </a:spcAft>
              <a:buFont typeface="Arial" panose="020B0604020202020204" pitchFamily="34" charset="0"/>
              <a:buChar char="•"/>
            </a:pPr>
            <a:r>
              <a:rPr lang="en-US" sz="1900" dirty="0"/>
              <a:t>Remove punctuations</a:t>
            </a:r>
          </a:p>
          <a:p>
            <a:pPr marL="285750" indent="-228600">
              <a:lnSpc>
                <a:spcPct val="90000"/>
              </a:lnSpc>
              <a:spcAft>
                <a:spcPts val="600"/>
              </a:spcAft>
              <a:buFont typeface="Arial" panose="020B0604020202020204" pitchFamily="34" charset="0"/>
              <a:buChar char="•"/>
            </a:pPr>
            <a:r>
              <a:rPr lang="en-US" sz="1900" dirty="0"/>
              <a:t>Remove Stop word – added the 16 MBTI types that are mentioned</a:t>
            </a:r>
          </a:p>
          <a:p>
            <a:pPr marL="285750" indent="-228600">
              <a:lnSpc>
                <a:spcPct val="90000"/>
              </a:lnSpc>
              <a:spcAft>
                <a:spcPts val="600"/>
              </a:spcAft>
              <a:buFont typeface="Arial" panose="020B0604020202020204" pitchFamily="34" charset="0"/>
              <a:buChar char="•"/>
            </a:pPr>
            <a:r>
              <a:rPr lang="en-US" sz="1900" dirty="0"/>
              <a:t>Tokenized the data</a:t>
            </a:r>
          </a:p>
          <a:p>
            <a:pPr marL="285750" indent="-228600">
              <a:lnSpc>
                <a:spcPct val="90000"/>
              </a:lnSpc>
              <a:spcAft>
                <a:spcPts val="600"/>
              </a:spcAft>
              <a:buFont typeface="Arial" panose="020B0604020202020204" pitchFamily="34" charset="0"/>
              <a:buChar char="•"/>
            </a:pPr>
            <a:r>
              <a:rPr lang="en-US" sz="1900" dirty="0"/>
              <a:t>Vectorization – Word Embeddings</a:t>
            </a:r>
          </a:p>
          <a:p>
            <a:pPr marL="742950" lvl="1" indent="-228600">
              <a:lnSpc>
                <a:spcPct val="90000"/>
              </a:lnSpc>
              <a:spcAft>
                <a:spcPts val="600"/>
              </a:spcAft>
              <a:buFont typeface="Arial" panose="020B0604020202020204" pitchFamily="34" charset="0"/>
              <a:buChar char="•"/>
            </a:pPr>
            <a:r>
              <a:rPr lang="en-US" sz="1900" dirty="0"/>
              <a:t>Word2Vec</a:t>
            </a:r>
          </a:p>
          <a:p>
            <a:pPr marL="742950" lvl="1" indent="-228600">
              <a:lnSpc>
                <a:spcPct val="90000"/>
              </a:lnSpc>
              <a:spcAft>
                <a:spcPts val="600"/>
              </a:spcAft>
              <a:buFont typeface="Arial" panose="020B0604020202020204" pitchFamily="34" charset="0"/>
              <a:buChar char="•"/>
            </a:pPr>
            <a:r>
              <a:rPr lang="en-US" sz="1900" dirty="0" err="1"/>
              <a:t>GloVe</a:t>
            </a:r>
            <a:endParaRPr lang="en-US" sz="1900" dirty="0"/>
          </a:p>
          <a:p>
            <a:pPr marL="742950" lvl="1" indent="-228600">
              <a:lnSpc>
                <a:spcPct val="90000"/>
              </a:lnSpc>
              <a:spcAft>
                <a:spcPts val="600"/>
              </a:spcAft>
              <a:buFont typeface="Arial" panose="020B0604020202020204" pitchFamily="34" charset="0"/>
              <a:buChar char="•"/>
            </a:pPr>
            <a:r>
              <a:rPr lang="en-US" sz="1900" dirty="0" err="1"/>
              <a:t>FastText</a:t>
            </a:r>
            <a:endParaRPr lang="en-US" sz="19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B3D5ED4A-9961-48C6-B96F-E4ECDE3DCD60}"/>
              </a:ext>
            </a:extLst>
          </p:cNvPr>
          <p:cNvPicPr>
            <a:picLocks noChangeAspect="1"/>
          </p:cNvPicPr>
          <p:nvPr/>
        </p:nvPicPr>
        <p:blipFill rotWithShape="1">
          <a:blip r:embed="rId2"/>
          <a:srcRect l="4103" r="1" b="1"/>
          <a:stretch/>
        </p:blipFill>
        <p:spPr>
          <a:xfrm>
            <a:off x="5977788" y="799352"/>
            <a:ext cx="5425410" cy="5259296"/>
          </a:xfrm>
          <a:prstGeom prst="rect">
            <a:avLst/>
          </a:prstGeom>
        </p:spPr>
      </p:pic>
    </p:spTree>
    <p:extLst>
      <p:ext uri="{BB962C8B-B14F-4D97-AF65-F5344CB8AC3E}">
        <p14:creationId xmlns:p14="http://schemas.microsoft.com/office/powerpoint/2010/main" val="152278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4C821C-58C5-4D27-9033-494C900CB0C1}"/>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kern="1200">
                <a:solidFill>
                  <a:schemeClr val="tx1"/>
                </a:solidFill>
                <a:latin typeface="+mj-lt"/>
                <a:ea typeface="+mj-ea"/>
                <a:cs typeface="+mj-cs"/>
              </a:rPr>
              <a:t>Machine Learning Models</a:t>
            </a:r>
          </a:p>
        </p:txBody>
      </p:sp>
      <p:sp>
        <p:nvSpPr>
          <p:cNvPr id="22"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B372FA-A42C-41DA-83C1-8CE73CAE92C0}"/>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Support Vector Machine</a:t>
            </a:r>
          </a:p>
          <a:p>
            <a:pPr marL="285750" indent="-228600">
              <a:lnSpc>
                <a:spcPct val="90000"/>
              </a:lnSpc>
              <a:spcAft>
                <a:spcPts val="600"/>
              </a:spcAft>
              <a:buFont typeface="Arial" panose="020B0604020202020204" pitchFamily="34" charset="0"/>
              <a:buChar char="•"/>
            </a:pPr>
            <a:r>
              <a:rPr lang="en-US"/>
              <a:t>Logistic Regression</a:t>
            </a:r>
          </a:p>
          <a:p>
            <a:pPr marL="285750" indent="-228600">
              <a:lnSpc>
                <a:spcPct val="90000"/>
              </a:lnSpc>
              <a:spcAft>
                <a:spcPts val="600"/>
              </a:spcAft>
              <a:buFont typeface="Arial" panose="020B0604020202020204" pitchFamily="34" charset="0"/>
              <a:buChar char="•"/>
            </a:pPr>
            <a:r>
              <a:rPr lang="en-US"/>
              <a:t>XGBoost</a:t>
            </a:r>
          </a:p>
        </p:txBody>
      </p:sp>
      <p:sp>
        <p:nvSpPr>
          <p:cNvPr id="23"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ad with Gears">
            <a:extLst>
              <a:ext uri="{FF2B5EF4-FFF2-40B4-BE49-F238E27FC236}">
                <a16:creationId xmlns:a16="http://schemas.microsoft.com/office/drawing/2014/main" id="{52B4F55D-C0BF-42B7-9C38-9D3F44695F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2264240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10697</TotalTime>
  <Words>1993</Words>
  <Application>Microsoft Office PowerPoint</Application>
  <PresentationFormat>Widescreen</PresentationFormat>
  <Paragraphs>224</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Myers-Briggs Personality Prediction </vt:lpstr>
      <vt:lpstr>PowerPoint Presentation</vt:lpstr>
      <vt:lpstr>PowerPoint Presentation</vt:lpstr>
      <vt:lpstr>About the Dataset </vt:lpstr>
      <vt:lpstr>Dataset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Learning Models</vt:lpstr>
      <vt:lpstr> What is Deep Learning ? </vt:lpstr>
      <vt:lpstr>Long Short-Term Memory (LSTM)</vt:lpstr>
      <vt:lpstr>LSTM Pre-Processing</vt:lpstr>
      <vt:lpstr>Bidirectional Gated Recurrent Unit (GRU) </vt:lpstr>
      <vt:lpstr>Bidirectional GRU Pre-Processing</vt:lpstr>
      <vt:lpstr>Pooled Gated Recurrent Unit (GRU) </vt:lpstr>
      <vt:lpstr>Pooled GRU Pre-Processing</vt:lpstr>
      <vt:lpstr>Deep Learning Model Evaluation</vt:lpstr>
      <vt:lpstr>is_S class- (balanced) (using oversampling)</vt:lpstr>
      <vt:lpstr>Loss Calculation </vt:lpstr>
      <vt:lpstr>Conclusion</vt:lpstr>
      <vt:lpstr>Conclusion</vt:lpstr>
      <vt:lpstr>Deep Learning </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Myers-Briggs Personality Prediction </dc:title>
  <dc:creator>Nalisha Rathod</dc:creator>
  <cp:lastModifiedBy>Madhusudan Garai</cp:lastModifiedBy>
  <cp:revision>154</cp:revision>
  <dcterms:created xsi:type="dcterms:W3CDTF">2021-03-16T03:04:04Z</dcterms:created>
  <dcterms:modified xsi:type="dcterms:W3CDTF">2021-04-14T21:45:05Z</dcterms:modified>
</cp:coreProperties>
</file>