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72" r:id="rId13"/>
    <p:sldId id="273" r:id="rId14"/>
    <p:sldId id="271" r:id="rId15"/>
    <p:sldId id="274" r:id="rId16"/>
    <p:sldId id="275" r:id="rId17"/>
    <p:sldId id="276" r:id="rId18"/>
    <p:sldId id="268" r:id="rId19"/>
    <p:sldId id="269" r:id="rId2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8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E4CF2977-1A66-4BB0-90B3-AF71DEE307D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B6A84FF-EB67-484B-B440-8991AF36BD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DF462F4-0B8C-4DEA-B6C2-EDFA861DB2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DF462F4-0B8C-4DEA-B6C2-EDFA861DB2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4715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DF462F4-0B8C-4DEA-B6C2-EDFA861DB2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5386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EF34B71-C279-4B48-9639-6911EF6D73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4035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DF462F4-0B8C-4DEA-B6C2-EDFA861DB2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9547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DF462F4-0B8C-4DEA-B6C2-EDFA861DB2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8551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DF462F4-0B8C-4DEA-B6C2-EDFA861DB2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9668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56BF4CC-88BA-440A-B06F-57DA7C9DE4A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0ED853A-3F11-408D-A124-DAEA094E51C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FB18A66-F90F-4BBE-9B4A-427DE4565E2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EE2B34C-86DF-4840-8CFA-28E011C87D4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81E76D5-904F-4863-BEDD-1C284DB15B0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66C62FE-4628-4CC7-93E4-30F54D9C430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66C62FE-4628-4CC7-93E4-30F54D9C430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53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52C3C2C-8B9B-418B-9978-09D01860385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426657C-CDD2-4F6B-8B19-47D58E28BCA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EF34B71-C279-4B48-9639-6911EF6D73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EC6D976-AF9C-4FC6-BB48-3FFE8BDCF58D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6/11/2022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693480" y="205920"/>
            <a:ext cx="213336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B460A2C-F5FD-45FF-AA7A-3CEBB5C48A9D}" type="slidenum">
              <a:rPr lang="en-US" sz="1200" b="0" strike="noStrike" spc="-1">
                <a:solidFill>
                  <a:srgbClr val="0D62B2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1" descr="cover.jpg"/>
          <p:cNvPicPr/>
          <p:nvPr/>
        </p:nvPicPr>
        <p:blipFill>
          <a:blip r:embed="rId2"/>
          <a:stretch/>
        </p:blipFill>
        <p:spPr>
          <a:xfrm>
            <a:off x="0" y="2243160"/>
            <a:ext cx="9143640" cy="290016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1718280" y="2226240"/>
            <a:ext cx="6103080" cy="8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strike="noStrike" spc="299">
                <a:solidFill>
                  <a:srgbClr val="FFFFFF"/>
                </a:solidFill>
                <a:latin typeface="Trebuchet MS"/>
              </a:rPr>
              <a:t>Выполнил студент: С. М. Наливайко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948600" y="509040"/>
            <a:ext cx="7246440" cy="86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595959"/>
                </a:solidFill>
                <a:latin typeface="Trebuchet MS"/>
              </a:rPr>
              <a:t>Моделирование модуля активного управления трафиком сети передачи данных</a:t>
            </a:r>
            <a:endParaRPr lang="en-US" sz="2800" b="0" strike="noStrike" spc="-1">
              <a:latin typeface="Arial"/>
            </a:endParaRPr>
          </a:p>
        </p:txBody>
      </p:sp>
      <p:pic>
        <p:nvPicPr>
          <p:cNvPr id="50" name="Picture 9"/>
          <p:cNvPicPr/>
          <p:nvPr/>
        </p:nvPicPr>
        <p:blipFill>
          <a:blip r:embed="rId3"/>
          <a:stretch/>
        </p:blipFill>
        <p:spPr>
          <a:xfrm>
            <a:off x="291240" y="4094640"/>
            <a:ext cx="2854440" cy="52056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136800" y="3148920"/>
            <a:ext cx="4530600" cy="101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1" strike="noStrike" spc="299">
                <a:solidFill>
                  <a:srgbClr val="FFFFFF"/>
                </a:solidFill>
                <a:latin typeface="Trebuchet MS"/>
              </a:rPr>
              <a:t>Группа НФИбд-01-18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spc="299">
                <a:solidFill>
                  <a:srgbClr val="FFFFFF"/>
                </a:solidFill>
                <a:latin typeface="Trebuchet MS"/>
              </a:rPr>
              <a:t>Студенческий билет № 1032183644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4667760" y="3631680"/>
            <a:ext cx="4585680" cy="72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1" strike="noStrike" spc="299">
                <a:solidFill>
                  <a:srgbClr val="FFFFFF"/>
                </a:solidFill>
                <a:latin typeface="Trebuchet MS"/>
              </a:rPr>
              <a:t>Руководитель выпускной квалификационной работы: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spc="299">
                <a:solidFill>
                  <a:srgbClr val="FFFFFF"/>
                </a:solidFill>
                <a:latin typeface="Trebuchet MS"/>
              </a:rPr>
              <a:t>Королькова А. B., к.ф.-м.н., доцент, доцент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400" b="1" strike="noStrike" spc="299">
                <a:solidFill>
                  <a:srgbClr val="FFFFFF"/>
                </a:solidFill>
                <a:latin typeface="Trebuchet MS"/>
              </a:rPr>
              <a:t>кафедры прикладной информатики и теории вероятностей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76480" y="480600"/>
            <a:ext cx="824868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D62B2"/>
                </a:solidFill>
                <a:latin typeface="Trebuchet MS"/>
              </a:rPr>
              <a:t>Топология 1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30160" y="4510080"/>
            <a:ext cx="43224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61160EB-197A-4135-AE0E-C78F05E548DB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10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131" name="Picture 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32" name="Line 3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Line 4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Line 5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5" name="Line 6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Line 7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Line 8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39" name="Рисунок 17"/>
          <p:cNvPicPr/>
          <p:nvPr/>
        </p:nvPicPr>
        <p:blipFill>
          <a:blip r:embed="rId4"/>
          <a:stretch/>
        </p:blipFill>
        <p:spPr>
          <a:xfrm>
            <a:off x="2859300" y="1683090"/>
            <a:ext cx="3425400" cy="1777320"/>
          </a:xfrm>
          <a:prstGeom prst="rect">
            <a:avLst/>
          </a:prstGeom>
          <a:ln>
            <a:noFill/>
          </a:ln>
        </p:spPr>
      </p:pic>
      <p:sp>
        <p:nvSpPr>
          <p:cNvPr id="140" name="TextShape 9"/>
          <p:cNvSpPr txBox="1"/>
          <p:nvPr/>
        </p:nvSpPr>
        <p:spPr>
          <a:xfrm>
            <a:off x="2594340" y="3582810"/>
            <a:ext cx="3954960" cy="32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Топология 1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76480" y="480600"/>
            <a:ext cx="864756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D62B2"/>
                </a:solidFill>
                <a:latin typeface="Trebuchet MS"/>
              </a:rPr>
              <a:t>Окно перегрузки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18160" y="4510080"/>
            <a:ext cx="5065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63F9FD4-53DF-4461-8AC5-FCDF1BD9EC55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4" name="Picture 1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45" name="Line 3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Line 8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>
            <a:off x="250560" y="3656160"/>
            <a:ext cx="403020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4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окна перегрузки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Reno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D10DAE1F-251F-4CCC-BA8F-C2AA786AC255}"/>
              </a:ext>
            </a:extLst>
          </p:cNvPr>
          <p:cNvSpPr/>
          <p:nvPr/>
        </p:nvSpPr>
        <p:spPr>
          <a:xfrm>
            <a:off x="4392254" y="3656160"/>
            <a:ext cx="403020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4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окна перегрузки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BBR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70C822-7197-49E9-AE2F-8F9A26F6D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19" y="915870"/>
            <a:ext cx="3653720" cy="27402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76ADEC-FD03-4302-8098-A11ABF90B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32" y="1032480"/>
            <a:ext cx="3382255" cy="25366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76480" y="480600"/>
            <a:ext cx="864756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D62B2"/>
                </a:solidFill>
                <a:latin typeface="Trebuchet MS"/>
              </a:rPr>
              <a:t>Длина очереди на интерфейсе </a:t>
            </a:r>
            <a:r>
              <a:rPr lang="en-US" sz="2800" b="1" strike="noStrike" spc="-1" dirty="0">
                <a:solidFill>
                  <a:srgbClr val="0D62B2"/>
                </a:solidFill>
                <a:latin typeface="Trebuchet MS"/>
              </a:rPr>
              <a:t>s2-eth2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18160" y="4510080"/>
            <a:ext cx="5065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63F9FD4-53DF-4461-8AC5-FCDF1BD9EC55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4" name="Picture 1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45" name="Line 3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Line 8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>
            <a:off x="250560" y="3656160"/>
            <a:ext cx="403020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4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</a:t>
            </a:r>
            <a:r>
              <a:rPr lang="ru-RU" spc="-1" dirty="0">
                <a:solidFill>
                  <a:srgbClr val="595959"/>
                </a:solidFill>
                <a:latin typeface="Trebuchet MS"/>
              </a:rPr>
              <a:t>длины очереди</a:t>
            </a: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Reno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D10DAE1F-251F-4CCC-BA8F-C2AA786AC255}"/>
              </a:ext>
            </a:extLst>
          </p:cNvPr>
          <p:cNvSpPr/>
          <p:nvPr/>
        </p:nvSpPr>
        <p:spPr>
          <a:xfrm>
            <a:off x="4392254" y="3656160"/>
            <a:ext cx="403020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4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длины очереди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BBR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345A45-3274-416E-8F49-30DC6FFEA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335" y="1032480"/>
            <a:ext cx="3446038" cy="25845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14AEB7-6371-472B-8A8E-69B3A4EAD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0" y="999992"/>
            <a:ext cx="3446039" cy="25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3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76480" y="480600"/>
            <a:ext cx="864756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D62B2"/>
                </a:solidFill>
                <a:latin typeface="Trebuchet MS"/>
              </a:rPr>
              <a:t>Пропускная способность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18160" y="4510080"/>
            <a:ext cx="5065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63F9FD4-53DF-4461-8AC5-FCDF1BD9EC55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4" name="Picture 1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45" name="Line 3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Line 8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>
            <a:off x="250560" y="3656160"/>
            <a:ext cx="4141694" cy="360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59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пропускной способности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Reno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D10DAE1F-251F-4CCC-BA8F-C2AA786AC255}"/>
              </a:ext>
            </a:extLst>
          </p:cNvPr>
          <p:cNvSpPr/>
          <p:nvPr/>
        </p:nvSpPr>
        <p:spPr>
          <a:xfrm>
            <a:off x="4600260" y="3659160"/>
            <a:ext cx="403020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59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пропускной способности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BBR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EEDBDD-AE90-4740-95AD-DA94D60E6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36" y="1029174"/>
            <a:ext cx="3502648" cy="26269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D8A9F5-0315-4CC7-ABE7-8F61E5381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27" y="1029174"/>
            <a:ext cx="3502648" cy="262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9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276480" y="480600"/>
            <a:ext cx="824868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D62B2"/>
                </a:solidFill>
                <a:latin typeface="Trebuchet MS"/>
              </a:rPr>
              <a:t>Топология 2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76480" y="4525920"/>
            <a:ext cx="405346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61160EB-197A-4135-AE0E-C78F05E548DB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14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131" name="Picture 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32" name="Line 3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3" name="Line 4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4" name="Line 5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5" name="Line 6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6" name="Line 7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Line 8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38" name="Рисунок 15"/>
          <p:cNvPicPr/>
          <p:nvPr/>
        </p:nvPicPr>
        <p:blipFill>
          <a:blip r:embed="rId4"/>
          <a:stretch/>
        </p:blipFill>
        <p:spPr>
          <a:xfrm>
            <a:off x="2523240" y="1628640"/>
            <a:ext cx="3803040" cy="2269440"/>
          </a:xfrm>
          <a:prstGeom prst="rect">
            <a:avLst/>
          </a:prstGeom>
          <a:ln>
            <a:noFill/>
          </a:ln>
        </p:spPr>
      </p:pic>
      <p:sp>
        <p:nvSpPr>
          <p:cNvPr id="141" name="CustomShape 10"/>
          <p:cNvSpPr/>
          <p:nvPr/>
        </p:nvSpPr>
        <p:spPr>
          <a:xfrm>
            <a:off x="2447280" y="3787560"/>
            <a:ext cx="395496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Топология 2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88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76480" y="480600"/>
            <a:ext cx="864756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D62B2"/>
                </a:solidFill>
                <a:latin typeface="Trebuchet MS"/>
              </a:rPr>
              <a:t>Окно перегрузки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18160" y="4510080"/>
            <a:ext cx="5065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63F9FD4-53DF-4461-8AC5-FCDF1BD9EC55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4" name="Picture 1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45" name="Line 3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Line 8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>
            <a:off x="250200" y="3772289"/>
            <a:ext cx="403020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4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окна перегрузки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Reno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D10DAE1F-251F-4CCC-BA8F-C2AA786AC255}"/>
              </a:ext>
            </a:extLst>
          </p:cNvPr>
          <p:cNvSpPr/>
          <p:nvPr/>
        </p:nvSpPr>
        <p:spPr>
          <a:xfrm>
            <a:off x="4391894" y="3800444"/>
            <a:ext cx="403020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4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окна перегрузки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BBR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9451F-EAC0-4B56-88AF-D2445AECB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35" y="905957"/>
            <a:ext cx="3634298" cy="272572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A5941A-1446-43B1-938C-EAF4BFE86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0" y="930436"/>
            <a:ext cx="3634298" cy="27257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0EF962-C159-4BEE-818E-D98E7B0A2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35" y="1071044"/>
            <a:ext cx="3634298" cy="27257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1601B3F-6449-40CB-93D3-8B47F4E74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0" y="1071044"/>
            <a:ext cx="3634298" cy="27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4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76480" y="480600"/>
            <a:ext cx="864756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D62B2"/>
                </a:solidFill>
                <a:latin typeface="Trebuchet MS"/>
              </a:rPr>
              <a:t>Длина очереди на интерфейсе </a:t>
            </a:r>
            <a:r>
              <a:rPr lang="en-US" sz="2800" b="1" strike="noStrike" spc="-1" dirty="0">
                <a:solidFill>
                  <a:srgbClr val="0D62B2"/>
                </a:solidFill>
                <a:latin typeface="Trebuchet MS"/>
              </a:rPr>
              <a:t>s</a:t>
            </a:r>
            <a:r>
              <a:rPr lang="ru-RU" sz="2800" b="1" strike="noStrike" spc="-1" dirty="0">
                <a:solidFill>
                  <a:srgbClr val="0D62B2"/>
                </a:solidFill>
                <a:latin typeface="Trebuchet MS"/>
              </a:rPr>
              <a:t>4</a:t>
            </a:r>
            <a:r>
              <a:rPr lang="en-US" sz="2800" b="1" strike="noStrike" spc="-1" dirty="0">
                <a:solidFill>
                  <a:srgbClr val="0D62B2"/>
                </a:solidFill>
                <a:latin typeface="Trebuchet MS"/>
              </a:rPr>
              <a:t>-eth</a:t>
            </a:r>
            <a:r>
              <a:rPr lang="ru-RU" sz="2800" b="1" strike="noStrike" spc="-1">
                <a:solidFill>
                  <a:srgbClr val="0D62B2"/>
                </a:solidFill>
                <a:latin typeface="Trebuchet MS"/>
              </a:rPr>
              <a:t>4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18160" y="4510080"/>
            <a:ext cx="5065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63F9FD4-53DF-4461-8AC5-FCDF1BD9EC55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4" name="Picture 1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45" name="Line 3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Line 8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>
            <a:off x="250200" y="3782935"/>
            <a:ext cx="403020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4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</a:t>
            </a:r>
            <a:r>
              <a:rPr lang="ru-RU" spc="-1" dirty="0">
                <a:solidFill>
                  <a:srgbClr val="595959"/>
                </a:solidFill>
                <a:latin typeface="Trebuchet MS"/>
              </a:rPr>
              <a:t>длины очереди</a:t>
            </a: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Reno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D10DAE1F-251F-4CCC-BA8F-C2AA786AC255}"/>
              </a:ext>
            </a:extLst>
          </p:cNvPr>
          <p:cNvSpPr/>
          <p:nvPr/>
        </p:nvSpPr>
        <p:spPr>
          <a:xfrm>
            <a:off x="4391894" y="3782935"/>
            <a:ext cx="403020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74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длины очереди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BBR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1A5BF3-2644-43C7-ACC2-F1970E9C8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920" y="1168865"/>
            <a:ext cx="3420148" cy="25651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C1B660-FA33-4EA0-8B18-3FC8AE769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7" y="1146184"/>
            <a:ext cx="3420149" cy="25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4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76480" y="480600"/>
            <a:ext cx="864756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b="1" strike="noStrike" spc="-1" dirty="0">
                <a:solidFill>
                  <a:srgbClr val="0D62B2"/>
                </a:solidFill>
                <a:latin typeface="Trebuchet MS"/>
              </a:rPr>
              <a:t>Пропускная способность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18160" y="4510080"/>
            <a:ext cx="5065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63F9FD4-53DF-4461-8AC5-FCDF1BD9EC55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4" name="Picture 1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45" name="Line 3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Line 4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7" name="Line 5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Line 6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9" name="Line 7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0" name="Line 8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10"/>
          <p:cNvSpPr/>
          <p:nvPr/>
        </p:nvSpPr>
        <p:spPr>
          <a:xfrm>
            <a:off x="261018" y="3852291"/>
            <a:ext cx="4141694" cy="3600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59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пропускной способности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Reno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" name="CustomShape 10">
            <a:extLst>
              <a:ext uri="{FF2B5EF4-FFF2-40B4-BE49-F238E27FC236}">
                <a16:creationId xmlns:a16="http://schemas.microsoft.com/office/drawing/2014/main" id="{D10DAE1F-251F-4CCC-BA8F-C2AA786AC255}"/>
              </a:ext>
            </a:extLst>
          </p:cNvPr>
          <p:cNvSpPr/>
          <p:nvPr/>
        </p:nvSpPr>
        <p:spPr>
          <a:xfrm>
            <a:off x="4610718" y="3855291"/>
            <a:ext cx="403020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59500" lnSpcReduction="20000"/>
          </a:bodyPr>
          <a:lstStyle/>
          <a:p>
            <a:pPr algn="ctr"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График изменения пропускной способности для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TCP BBR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AE2F95-FE14-430F-B6AD-DCCE0672C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26" y="1093510"/>
            <a:ext cx="3586856" cy="26901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8CDFA1-B267-49ED-A906-E021343C8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3" y="1090510"/>
            <a:ext cx="3586856" cy="269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9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76480" y="480600"/>
            <a:ext cx="824868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D62B2"/>
                </a:solidFill>
                <a:latin typeface="Trebuchet MS"/>
              </a:rPr>
              <a:t>Список литературы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12640" y="1248479"/>
            <a:ext cx="8248680" cy="3093117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3500" lnSpcReduction="20000"/>
          </a:bodyPr>
          <a:lstStyle/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595959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Implementation of simplified custom topology framework in Mininet / Chandan Pal</a:t>
            </a: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S Veena, Ram P.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Trebuchet MS"/>
              </a:rPr>
              <a:t>Rustagi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, K. N. B. Murthy // 2014 Asia-Pacific Conference on Computer</a:t>
            </a: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Aided System Engineering (APCASE).—2014.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595959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Performance Analysis of Congestion Control Mechanism in Software Defined Network</a:t>
            </a: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(SDN) / M. Z. A. Rahman, N. </a:t>
            </a:r>
            <a:r>
              <a:rPr lang="en-US" sz="1800" b="0" strike="noStrike" spc="-1" dirty="0" err="1">
                <a:solidFill>
                  <a:srgbClr val="595959"/>
                </a:solidFill>
                <a:latin typeface="Trebuchet MS"/>
              </a:rPr>
              <a:t>Yaakob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, A. Amir et al.—2017.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595959"/>
              </a:buClr>
              <a:buFont typeface="Calibri"/>
              <a:buAutoNum type="arabicPeriod"/>
            </a:pPr>
            <a:r>
              <a:rPr lang="pt-BR" sz="1800" b="0" strike="noStrike" spc="-1" dirty="0">
                <a:solidFill>
                  <a:srgbClr val="595959"/>
                </a:solidFill>
                <a:latin typeface="Trebuchet MS"/>
              </a:rPr>
              <a:t>tc-netem(8) — Linux manual page. — URL: https://man7.org/linux/man-pages/man8/tc-netem.8.html.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595959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Metrics for the Evaluation of Congestion Control Mechanisms : RFC : 5166 / RFC</a:t>
            </a: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Editor ; Executor: S. Floyd : 2008. — 03. — URL: https://www.rfc-editor.org/rfc/rfc5166.txt.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595959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Mininet.—URL: http://mininet.org/.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595959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Mininet Python API Reference Manual. — URL: http://mininet.org/api/annotated.html.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595959"/>
              </a:buClr>
              <a:buFont typeface="Calibri"/>
              <a:buAutoNum type="arabicPeriod"/>
            </a:pPr>
            <a:r>
              <a:rPr lang="fr-FR" sz="1800" b="0" strike="noStrike" spc="-1" dirty="0">
                <a:solidFill>
                  <a:srgbClr val="595959"/>
                </a:solidFill>
                <a:latin typeface="Trebuchet MS"/>
              </a:rPr>
              <a:t>iPerf 3 user documentation.—URL: https://iperf.fr/iperf-doc.php.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595959"/>
              </a:buClr>
              <a:buFont typeface="Calibri"/>
              <a:buAutoNum type="arabicPeriod"/>
            </a:pPr>
            <a:r>
              <a:rPr lang="pt-BR" sz="1800" b="0" strike="noStrike" spc="-1" dirty="0">
                <a:solidFill>
                  <a:srgbClr val="595959"/>
                </a:solidFill>
                <a:latin typeface="Trebuchet MS"/>
              </a:rPr>
              <a:t>tc(8) — Linux manual page. — URL: https://man7.org/linux/man-pages/man8/tc.8.html.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20000"/>
              </a:lnSpc>
              <a:spcBef>
                <a:spcPts val="360"/>
              </a:spcBef>
              <a:buClr>
                <a:srgbClr val="595959"/>
              </a:buClr>
              <a:buFont typeface="Calibri"/>
              <a:buAutoNum type="arabicPeriod"/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Наливайко С. М. Автоматизация процессов моделирования и измерения сетевых характеристик в </a:t>
            </a:r>
            <a:r>
              <a:rPr lang="ru-RU" sz="1800" b="0" strike="noStrike" spc="-1" dirty="0" err="1">
                <a:solidFill>
                  <a:srgbClr val="595959"/>
                </a:solidFill>
                <a:latin typeface="Trebuchet MS"/>
              </a:rPr>
              <a:t>Mininet</a:t>
            </a: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 // Информационно-телекоммуникационные технологии и математическое моделирование высокотехнологичных систем: материалы Всероссийской конференции с международным участием.—2022.—P. 397–403.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297360" y="4526280"/>
            <a:ext cx="36504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B4390540-9A82-4B64-8862-4835E4C232C7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84" name="Picture 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85" name="Line 4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Line 5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Line 6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8" name="Line 7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9" name="Line 8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9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276480" y="480600"/>
            <a:ext cx="824868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D62B2"/>
                </a:solidFill>
                <a:latin typeface="Trebuchet MS"/>
              </a:rPr>
              <a:t>Заключение 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662760" y="1455840"/>
            <a:ext cx="7683381" cy="281135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В рамках данной работы: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Построили модель активного управления трафиком в </a:t>
            </a:r>
            <a:r>
              <a:rPr lang="ru-RU" sz="1800" b="0" strike="noStrike" spc="-1" dirty="0" err="1">
                <a:solidFill>
                  <a:srgbClr val="595959"/>
                </a:solidFill>
                <a:latin typeface="Trebuchet MS"/>
              </a:rPr>
              <a:t>Mininet</a:t>
            </a: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. </a:t>
            </a:r>
            <a:endParaRPr lang="en-US" sz="18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Автоматизировали процесс моделирования и измерения сетевых характеристик с помощью программы, написанной на языке программирования высокого уровня </a:t>
            </a:r>
            <a:r>
              <a:rPr lang="en-US" sz="1800" b="0" strike="noStrike" spc="-1" dirty="0">
                <a:solidFill>
                  <a:srgbClr val="595959"/>
                </a:solidFill>
                <a:latin typeface="Trebuchet MS"/>
              </a:rPr>
              <a:t>python</a:t>
            </a: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.</a:t>
            </a:r>
          </a:p>
          <a:p>
            <a:pPr marL="343080" indent="-342720">
              <a:spcBef>
                <a:spcPts val="360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Промоделировали поведение двух </a:t>
            </a: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типов TCP-подобного трафика </a:t>
            </a:r>
            <a:r>
              <a:rPr lang="ru-RU" sz="1800" b="0" strike="noStrike" spc="-1" dirty="0">
                <a:solidFill>
                  <a:srgbClr val="595959"/>
                </a:solidFill>
                <a:latin typeface="Trebuchet MS"/>
              </a:rPr>
              <a:t>средствами созданной программы и рассмотрели их сетевые характеристики. </a:t>
            </a:r>
          </a:p>
        </p:txBody>
      </p:sp>
      <p:sp>
        <p:nvSpPr>
          <p:cNvPr id="193" name="TextShape 3"/>
          <p:cNvSpPr txBox="1"/>
          <p:nvPr/>
        </p:nvSpPr>
        <p:spPr>
          <a:xfrm>
            <a:off x="297360" y="4526280"/>
            <a:ext cx="36504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F60FCC9-9D76-4324-B705-0FACC0D6EA14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94" name="Picture 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95" name="Line 4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6" name="Line 5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7" name="Line 6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8" name="Line 7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9" name="Line 8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0" name="Line 9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76480" y="480600"/>
            <a:ext cx="777204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D62B2"/>
                </a:solidFill>
                <a:latin typeface="Trebuchet MS"/>
              </a:rPr>
              <a:t>Цель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456480" y="1980720"/>
            <a:ext cx="8110440" cy="1181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	Целью моей работы является моделирование поведения двух типов </a:t>
            </a:r>
            <a:r>
              <a:rPr lang="en-US" sz="1800" b="0" strike="noStrike" spc="-1">
                <a:solidFill>
                  <a:srgbClr val="595959"/>
                </a:solidFill>
                <a:latin typeface="Trebuchet MS"/>
              </a:rPr>
              <a:t>TCP</a:t>
            </a: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-подобного трафика в средстве натурного моделирования </a:t>
            </a:r>
            <a:r>
              <a:rPr lang="en-US" sz="1800" b="0" strike="noStrike" spc="-1">
                <a:solidFill>
                  <a:srgbClr val="595959"/>
                </a:solidFill>
                <a:latin typeface="Trebuchet MS"/>
              </a:rPr>
              <a:t>Mininet</a:t>
            </a: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329760" y="4504680"/>
            <a:ext cx="2527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5F98207F-E31E-446B-B259-B5226ACAF832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6" name="Picture 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57" name="Line 4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Line 5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Line 6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" name="Line 7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" name="Line 8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9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276480" y="480600"/>
            <a:ext cx="777204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D62B2"/>
                </a:solidFill>
                <a:latin typeface="Trebuchet MS"/>
              </a:rPr>
              <a:t>Задачи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456480" y="1632600"/>
            <a:ext cx="8110440" cy="2197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Основными задачами данной работы являются: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Построить модель активного управления трафиком в Mininet. 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Измерение и анализ характеристик производительности моделируемой сети.</a:t>
            </a:r>
            <a:endParaRPr lang="en-US" sz="1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Автоматизация процесса моделирования и измерения сетевых характеристик в среде </a:t>
            </a:r>
            <a:r>
              <a:rPr lang="en-US" sz="1800" b="0" strike="noStrike" spc="-1">
                <a:solidFill>
                  <a:srgbClr val="595959"/>
                </a:solidFill>
                <a:latin typeface="Trebuchet MS"/>
              </a:rPr>
              <a:t>Mininet</a:t>
            </a: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 с помощью единого программного модуля.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329760" y="4504680"/>
            <a:ext cx="2527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5DFDBC58-83AA-4791-BCDC-BECA12DC9C41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66" name="Picture 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67" name="Line 4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Line 5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Line 6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Line 7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Line 8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Line 9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276480" y="480600"/>
            <a:ext cx="777204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D62B2"/>
                </a:solidFill>
                <a:latin typeface="Trebuchet MS"/>
              </a:rPr>
              <a:t>Mininet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329760" y="4504680"/>
            <a:ext cx="2527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F9282BFF-9AB3-4C0D-9056-B028B7253BF4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75" name="Picture 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76" name="Line 3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Line 4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Line 5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" name="Line 6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" name="Line 7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1" name="Line 8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2" name="Рисунок 12"/>
          <p:cNvPicPr/>
          <p:nvPr/>
        </p:nvPicPr>
        <p:blipFill>
          <a:blip r:embed="rId4"/>
          <a:stretch/>
        </p:blipFill>
        <p:spPr>
          <a:xfrm>
            <a:off x="329760" y="1455840"/>
            <a:ext cx="4121280" cy="2015640"/>
          </a:xfrm>
          <a:prstGeom prst="rect">
            <a:avLst/>
          </a:prstGeom>
          <a:ln>
            <a:noFill/>
          </a:ln>
        </p:spPr>
      </p:pic>
      <p:pic>
        <p:nvPicPr>
          <p:cNvPr id="83" name="Рисунок 16"/>
          <p:cNvPicPr/>
          <p:nvPr/>
        </p:nvPicPr>
        <p:blipFill>
          <a:blip r:embed="rId5"/>
          <a:stretch/>
        </p:blipFill>
        <p:spPr>
          <a:xfrm>
            <a:off x="4863600" y="1096200"/>
            <a:ext cx="3960360" cy="2768400"/>
          </a:xfrm>
          <a:prstGeom prst="rect">
            <a:avLst/>
          </a:prstGeom>
          <a:ln>
            <a:noFill/>
          </a:ln>
        </p:spPr>
      </p:pic>
      <p:sp>
        <p:nvSpPr>
          <p:cNvPr id="84" name="TextShape 9"/>
          <p:cNvSpPr txBox="1"/>
          <p:nvPr/>
        </p:nvSpPr>
        <p:spPr>
          <a:xfrm>
            <a:off x="1608120" y="3585960"/>
            <a:ext cx="1564920" cy="32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Утилита </a:t>
            </a:r>
            <a:r>
              <a:rPr lang="en-US" sz="1800" b="0" strike="noStrike" spc="-1">
                <a:solidFill>
                  <a:srgbClr val="595959"/>
                </a:solidFill>
                <a:latin typeface="Trebuchet MS"/>
              </a:rPr>
              <a:t>mn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6449400" y="3915000"/>
            <a:ext cx="1564920" cy="32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Trebuchet MS"/>
              </a:rPr>
              <a:t>Miniedit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Рисунок 5"/>
          <p:cNvPicPr/>
          <p:nvPr/>
        </p:nvPicPr>
        <p:blipFill>
          <a:blip r:embed="rId3"/>
          <a:stretch/>
        </p:blipFill>
        <p:spPr>
          <a:xfrm>
            <a:off x="2683440" y="966960"/>
            <a:ext cx="3642480" cy="3209400"/>
          </a:xfrm>
          <a:prstGeom prst="rect">
            <a:avLst/>
          </a:prstGeom>
          <a:ln>
            <a:noFill/>
          </a:ln>
        </p:spPr>
      </p:pic>
      <p:sp>
        <p:nvSpPr>
          <p:cNvPr id="87" name="TextShape 1"/>
          <p:cNvSpPr txBox="1"/>
          <p:nvPr/>
        </p:nvSpPr>
        <p:spPr>
          <a:xfrm>
            <a:off x="276480" y="426240"/>
            <a:ext cx="777204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D62B2"/>
                </a:solidFill>
                <a:latin typeface="Trebuchet MS"/>
              </a:rPr>
              <a:t>Mininet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56040" y="4674240"/>
            <a:ext cx="2527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0644A24-D5D3-482C-9DA4-59D8947C1854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3"/>
          <p:cNvPicPr/>
          <p:nvPr/>
        </p:nvPicPr>
        <p:blipFill>
          <a:blip r:embed="rId4"/>
          <a:stretch/>
        </p:blipFill>
        <p:spPr>
          <a:xfrm>
            <a:off x="6326280" y="459108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90" name="Line 3"/>
          <p:cNvSpPr/>
          <p:nvPr/>
        </p:nvSpPr>
        <p:spPr>
          <a:xfrm>
            <a:off x="688680" y="48322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Line 4"/>
          <p:cNvSpPr/>
          <p:nvPr/>
        </p:nvSpPr>
        <p:spPr>
          <a:xfrm>
            <a:off x="688680" y="488160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Line 5"/>
          <p:cNvSpPr/>
          <p:nvPr/>
        </p:nvSpPr>
        <p:spPr>
          <a:xfrm>
            <a:off x="-54360" y="4881600"/>
            <a:ext cx="33084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Line 6"/>
          <p:cNvSpPr/>
          <p:nvPr/>
        </p:nvSpPr>
        <p:spPr>
          <a:xfrm>
            <a:off x="-54360" y="4831920"/>
            <a:ext cx="33084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Line 7"/>
          <p:cNvSpPr/>
          <p:nvPr/>
        </p:nvSpPr>
        <p:spPr>
          <a:xfrm>
            <a:off x="688680" y="48164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Line 8"/>
          <p:cNvSpPr/>
          <p:nvPr/>
        </p:nvSpPr>
        <p:spPr>
          <a:xfrm>
            <a:off x="-54360" y="4816080"/>
            <a:ext cx="33084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TextShape 9"/>
          <p:cNvSpPr txBox="1"/>
          <p:nvPr/>
        </p:nvSpPr>
        <p:spPr>
          <a:xfrm>
            <a:off x="2683440" y="4141800"/>
            <a:ext cx="3509280" cy="32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Создание</a:t>
            </a:r>
            <a:r>
              <a:rPr lang="en-US" sz="1800" b="0" strike="noStrike" spc="-1">
                <a:solidFill>
                  <a:srgbClr val="595959"/>
                </a:solidFill>
                <a:latin typeface="Trebuchet MS"/>
              </a:rPr>
              <a:t> </a:t>
            </a: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виртуальной сети с помощью библиотеки </a:t>
            </a:r>
            <a:r>
              <a:rPr lang="en-US" sz="1800" b="0" strike="noStrike" spc="-1">
                <a:solidFill>
                  <a:srgbClr val="595959"/>
                </a:solidFill>
                <a:latin typeface="Trebuchet MS"/>
              </a:rPr>
              <a:t>mininet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76480" y="480600"/>
            <a:ext cx="824868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D62B2"/>
                </a:solidFill>
                <a:latin typeface="Trebuchet MS"/>
              </a:rPr>
              <a:t>Вспомогательные утилиты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84920" y="2200680"/>
            <a:ext cx="5841360" cy="842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0500" lnSpcReduction="10000"/>
          </a:bodyPr>
          <a:lstStyle/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95959"/>
                </a:solidFill>
                <a:latin typeface="Trebuchet MS"/>
              </a:rPr>
              <a:t>iproute2 – </a:t>
            </a: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набор утилит для управления параметрами сетевых устройств в ядре </a:t>
            </a:r>
            <a:r>
              <a:rPr lang="en-US" sz="1800" b="0" strike="noStrike" spc="-1">
                <a:solidFill>
                  <a:srgbClr val="595959"/>
                </a:solidFill>
                <a:latin typeface="Trebuchet MS"/>
              </a:rPr>
              <a:t>Linux</a:t>
            </a: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.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595959"/>
                </a:solidFill>
                <a:latin typeface="Trebuchet MS"/>
              </a:rPr>
              <a:t>iPerf3 – </a:t>
            </a: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утилита генерации сетевого трафика.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329760" y="4504680"/>
            <a:ext cx="2527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5B192A9-C235-4CAB-91CD-201C750B6F93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0" name="Picture 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01" name="Line 4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Line 5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6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7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Line 8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Line 9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76480" y="480600"/>
            <a:ext cx="824868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 dirty="0">
                <a:solidFill>
                  <a:srgbClr val="0D62B2"/>
                </a:solidFill>
                <a:latin typeface="Trebuchet MS"/>
              </a:rPr>
              <a:t>Структура приложения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68060" y="1224990"/>
            <a:ext cx="2465520" cy="3192848"/>
          </a:xfrm>
          <a:prstGeom prst="rect">
            <a:avLst/>
          </a:prstGeom>
          <a:noFill/>
          <a:ln w="127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55000" lnSpcReduction="20000"/>
          </a:bodyPr>
          <a:lstStyle/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─ </a:t>
            </a:r>
            <a:r>
              <a:rPr lang="en-US" sz="1800" b="0" i="1" strike="noStrike" spc="-1" dirty="0">
                <a:latin typeface="Arial"/>
              </a:rPr>
              <a:t>config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─ </a:t>
            </a:r>
            <a:r>
              <a:rPr lang="en-US" sz="1800" b="0" i="1" strike="noStrike" spc="-1" dirty="0" err="1">
                <a:latin typeface="Arial"/>
              </a:rPr>
              <a:t>host_configs</a:t>
            </a:r>
            <a:endParaRPr lang="en-US" sz="1800" b="0" i="1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    ├─ </a:t>
            </a:r>
            <a:r>
              <a:rPr lang="en-US" sz="1800" b="1" strike="noStrike" spc="-1" dirty="0">
                <a:latin typeface="Arial"/>
              </a:rPr>
              <a:t>h2.sh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    └─ </a:t>
            </a:r>
            <a:r>
              <a:rPr lang="en-US" sz="1800" b="1" strike="noStrike" spc="-1" dirty="0">
                <a:latin typeface="Arial"/>
              </a:rPr>
              <a:t>h3.sh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─ </a:t>
            </a:r>
            <a:r>
              <a:rPr lang="en-US" sz="1800" b="1" strike="noStrike" spc="-1" dirty="0" err="1">
                <a:latin typeface="Arial"/>
              </a:rPr>
              <a:t>config.toml</a:t>
            </a:r>
            <a:endParaRPr lang="en-US" sz="1800" b="1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─ </a:t>
            </a:r>
            <a:r>
              <a:rPr lang="en-US" sz="1800" b="0" i="1" strike="noStrike" spc="-1" dirty="0">
                <a:latin typeface="Arial"/>
              </a:rPr>
              <a:t>model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   ├─ __init__.py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   └─ </a:t>
            </a:r>
            <a:r>
              <a:rPr lang="en-US" sz="1800" b="1" strike="noStrike" spc="-1" dirty="0">
                <a:latin typeface="Arial"/>
              </a:rPr>
              <a:t>CustomModel.py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─ </a:t>
            </a:r>
            <a:r>
              <a:rPr lang="en-US" sz="1800" b="0" i="1" strike="noStrike" spc="-1" dirty="0">
                <a:latin typeface="Arial"/>
              </a:rPr>
              <a:t>monitoring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   ├─ __init__.py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   └─ </a:t>
            </a:r>
            <a:r>
              <a:rPr lang="en-US" sz="1800" b="1" strike="noStrike" spc="-1" dirty="0">
                <a:latin typeface="Arial"/>
              </a:rPr>
              <a:t>Monitor.py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─ </a:t>
            </a:r>
            <a:r>
              <a:rPr lang="en-US" sz="1800" b="0" i="1" strike="noStrike" spc="-1" dirty="0">
                <a:latin typeface="Arial"/>
              </a:rPr>
              <a:t>plotting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   ├─ __init__.py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   └─ </a:t>
            </a:r>
            <a:r>
              <a:rPr lang="en-US" sz="1800" b="1" strike="noStrike" spc="-1" dirty="0">
                <a:latin typeface="Arial"/>
              </a:rPr>
              <a:t>NetStatsPlotter.py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─ </a:t>
            </a:r>
            <a:r>
              <a:rPr lang="en-US" sz="1800" b="0" i="1" strike="noStrike" spc="-1" dirty="0">
                <a:latin typeface="Arial"/>
              </a:rPr>
              <a:t>topology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   ├─ __init__.py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   │    └─ </a:t>
            </a:r>
            <a:r>
              <a:rPr lang="en-US" sz="1800" b="1" strike="noStrike" spc="-1" dirty="0">
                <a:latin typeface="Arial"/>
              </a:rPr>
              <a:t>CustomTopology.py</a:t>
            </a:r>
          </a:p>
          <a:p>
            <a:pPr marL="360">
              <a:lnSpc>
                <a:spcPct val="100000"/>
              </a:lnSpc>
              <a:spcBef>
                <a:spcPts val="360"/>
              </a:spcBef>
              <a:buClr>
                <a:srgbClr val="595959"/>
              </a:buClr>
            </a:pPr>
            <a:r>
              <a:rPr lang="en-US" sz="1800" b="0" strike="noStrike" spc="-1" dirty="0">
                <a:latin typeface="Arial"/>
              </a:rPr>
              <a:t>│  ─ </a:t>
            </a:r>
            <a:r>
              <a:rPr lang="en-US" sz="1800" b="1" u="sng" strike="noStrike" spc="-1" dirty="0">
                <a:latin typeface="Arial"/>
              </a:rPr>
              <a:t>main.py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329760" y="4504680"/>
            <a:ext cx="2527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75B192A9-C235-4CAB-91CD-201C750B6F93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0" name="Picture 3"/>
          <p:cNvPicPr/>
          <p:nvPr/>
        </p:nvPicPr>
        <p:blipFill>
          <a:blip r:embed="rId3"/>
          <a:stretch/>
        </p:blipFill>
        <p:spPr>
          <a:xfrm>
            <a:off x="6326280" y="44294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01" name="Line 4"/>
          <p:cNvSpPr/>
          <p:nvPr/>
        </p:nvSpPr>
        <p:spPr>
          <a:xfrm>
            <a:off x="662400" y="466308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2" name="Line 5"/>
          <p:cNvSpPr/>
          <p:nvPr/>
        </p:nvSpPr>
        <p:spPr>
          <a:xfrm>
            <a:off x="662400" y="47120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6"/>
          <p:cNvSpPr/>
          <p:nvPr/>
        </p:nvSpPr>
        <p:spPr>
          <a:xfrm>
            <a:off x="-80280" y="47120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Line 7"/>
          <p:cNvSpPr/>
          <p:nvPr/>
        </p:nvSpPr>
        <p:spPr>
          <a:xfrm>
            <a:off x="-80280" y="466272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5" name="Line 8"/>
          <p:cNvSpPr/>
          <p:nvPr/>
        </p:nvSpPr>
        <p:spPr>
          <a:xfrm>
            <a:off x="662400" y="464724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6" name="Line 9"/>
          <p:cNvSpPr/>
          <p:nvPr/>
        </p:nvSpPr>
        <p:spPr>
          <a:xfrm>
            <a:off x="-80280" y="464688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76259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76480" y="480600"/>
            <a:ext cx="824868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D62B2"/>
                </a:solidFill>
                <a:latin typeface="Trebuchet MS"/>
              </a:rPr>
              <a:t>Шаблон конфигурационного файла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29760" y="4636080"/>
            <a:ext cx="2527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1B85F5FA-C455-4F3D-9C11-778701722482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9" name="Picture 3"/>
          <p:cNvPicPr/>
          <p:nvPr/>
        </p:nvPicPr>
        <p:blipFill>
          <a:blip r:embed="rId3"/>
          <a:stretch/>
        </p:blipFill>
        <p:spPr>
          <a:xfrm>
            <a:off x="6326280" y="45608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10" name="Line 3"/>
          <p:cNvSpPr/>
          <p:nvPr/>
        </p:nvSpPr>
        <p:spPr>
          <a:xfrm>
            <a:off x="662400" y="479412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1" name="Line 4"/>
          <p:cNvSpPr/>
          <p:nvPr/>
        </p:nvSpPr>
        <p:spPr>
          <a:xfrm>
            <a:off x="662400" y="48434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2" name="Line 5"/>
          <p:cNvSpPr/>
          <p:nvPr/>
        </p:nvSpPr>
        <p:spPr>
          <a:xfrm>
            <a:off x="-80280" y="48434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" name="Line 6"/>
          <p:cNvSpPr/>
          <p:nvPr/>
        </p:nvSpPr>
        <p:spPr>
          <a:xfrm>
            <a:off x="-80280" y="479376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Line 7"/>
          <p:cNvSpPr/>
          <p:nvPr/>
        </p:nvSpPr>
        <p:spPr>
          <a:xfrm>
            <a:off x="662400" y="477828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" name="Line 8"/>
          <p:cNvSpPr/>
          <p:nvPr/>
        </p:nvSpPr>
        <p:spPr>
          <a:xfrm>
            <a:off x="-80280" y="477792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16" name="Рисунок 18"/>
          <p:cNvPicPr/>
          <p:nvPr/>
        </p:nvPicPr>
        <p:blipFill>
          <a:blip r:embed="rId4"/>
          <a:stretch/>
        </p:blipFill>
        <p:spPr>
          <a:xfrm>
            <a:off x="2553480" y="1123560"/>
            <a:ext cx="3011400" cy="3290040"/>
          </a:xfrm>
          <a:prstGeom prst="rect">
            <a:avLst/>
          </a:prstGeom>
          <a:ln>
            <a:noFill/>
          </a:ln>
        </p:spPr>
      </p:pic>
      <p:sp>
        <p:nvSpPr>
          <p:cNvPr id="117" name="TextShape 9"/>
          <p:cNvSpPr txBox="1"/>
          <p:nvPr/>
        </p:nvSpPr>
        <p:spPr>
          <a:xfrm>
            <a:off x="2081520" y="4422240"/>
            <a:ext cx="3954960" cy="32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Шаблон конфигурационного файла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276480" y="480600"/>
            <a:ext cx="8248680" cy="551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D62B2"/>
                </a:solidFill>
                <a:latin typeface="Trebuchet MS"/>
              </a:rPr>
              <a:t>Шаблон конфигурационного файла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29760" y="4636080"/>
            <a:ext cx="2527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8ACAB945-18DC-4753-AB10-D443C13EDE1D}" type="slidenum">
              <a:rPr lang="en-US" sz="1200" b="0" strike="noStrike" spc="-1">
                <a:solidFill>
                  <a:srgbClr val="008000"/>
                </a:solidFill>
                <a:latin typeface="Trebuchet MS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20" name="Picture 3"/>
          <p:cNvPicPr/>
          <p:nvPr/>
        </p:nvPicPr>
        <p:blipFill>
          <a:blip r:embed="rId3"/>
          <a:stretch/>
        </p:blipFill>
        <p:spPr>
          <a:xfrm>
            <a:off x="6326280" y="4560840"/>
            <a:ext cx="2410920" cy="439560"/>
          </a:xfrm>
          <a:prstGeom prst="rect">
            <a:avLst/>
          </a:prstGeom>
          <a:ln>
            <a:noFill/>
          </a:ln>
        </p:spPr>
      </p:pic>
      <p:sp>
        <p:nvSpPr>
          <p:cNvPr id="121" name="Line 3"/>
          <p:cNvSpPr/>
          <p:nvPr/>
        </p:nvSpPr>
        <p:spPr>
          <a:xfrm>
            <a:off x="662400" y="4794120"/>
            <a:ext cx="5442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2" name="Line 4"/>
          <p:cNvSpPr/>
          <p:nvPr/>
        </p:nvSpPr>
        <p:spPr>
          <a:xfrm>
            <a:off x="662400" y="4843440"/>
            <a:ext cx="5442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Line 5"/>
          <p:cNvSpPr/>
          <p:nvPr/>
        </p:nvSpPr>
        <p:spPr>
          <a:xfrm>
            <a:off x="-80280" y="4843440"/>
            <a:ext cx="330480" cy="0"/>
          </a:xfrm>
          <a:prstGeom prst="line">
            <a:avLst/>
          </a:prstGeom>
          <a:ln w="38160"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4" name="Line 6"/>
          <p:cNvSpPr/>
          <p:nvPr/>
        </p:nvSpPr>
        <p:spPr>
          <a:xfrm>
            <a:off x="-80280" y="4793760"/>
            <a:ext cx="330480" cy="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Line 7"/>
          <p:cNvSpPr/>
          <p:nvPr/>
        </p:nvSpPr>
        <p:spPr>
          <a:xfrm>
            <a:off x="662400" y="4778280"/>
            <a:ext cx="5442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6" name="Line 8"/>
          <p:cNvSpPr/>
          <p:nvPr/>
        </p:nvSpPr>
        <p:spPr>
          <a:xfrm>
            <a:off x="-80280" y="4777920"/>
            <a:ext cx="330480" cy="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" name="TextShape 9"/>
          <p:cNvSpPr txBox="1"/>
          <p:nvPr/>
        </p:nvSpPr>
        <p:spPr>
          <a:xfrm>
            <a:off x="2149920" y="4383360"/>
            <a:ext cx="3954960" cy="328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>
                <a:solidFill>
                  <a:srgbClr val="595959"/>
                </a:solidFill>
                <a:latin typeface="Trebuchet MS"/>
              </a:rPr>
              <a:t>Шаблон конфигурационного файла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8" name="Рисунок 5"/>
          <p:cNvPicPr/>
          <p:nvPr/>
        </p:nvPicPr>
        <p:blipFill>
          <a:blip r:embed="rId4"/>
          <a:stretch/>
        </p:blipFill>
        <p:spPr>
          <a:xfrm>
            <a:off x="2477520" y="1152360"/>
            <a:ext cx="3627360" cy="322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712</Words>
  <Application>Microsoft Office PowerPoint</Application>
  <PresentationFormat>Экран (16:9)</PresentationFormat>
  <Paragraphs>118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Trebuchet MS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subject/>
  <dc:creator>Непомнящий Евгений</dc:creator>
  <dc:description/>
  <cp:lastModifiedBy>Sergey Nalivayko</cp:lastModifiedBy>
  <cp:revision>68</cp:revision>
  <dcterms:created xsi:type="dcterms:W3CDTF">2017-01-25T11:18:17Z</dcterms:created>
  <dcterms:modified xsi:type="dcterms:W3CDTF">2022-06-11T15:24:44Z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