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FE3DC8-7A26-47E6-952A-C395A2763D20}" type="datetimeFigureOut">
              <a:rPr lang="en-IN" smtClean="0"/>
              <a:t>07-06-2023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169017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E3DC8-7A26-47E6-952A-C395A2763D20}"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289072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FE3DC8-7A26-47E6-952A-C395A2763D20}"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37068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FE3DC8-7A26-47E6-952A-C395A2763D20}"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1868060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E3DC8-7A26-47E6-952A-C395A2763D20}"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776261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FE3DC8-7A26-47E6-952A-C395A2763D20}" type="datetimeFigureOut">
              <a:rPr lang="en-IN" smtClean="0"/>
              <a:t>07-06-2023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2926201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FE3DC8-7A26-47E6-952A-C395A2763D20}" type="datetimeFigureOut">
              <a:rPr lang="en-IN" smtClean="0"/>
              <a:t>07-06-2023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172718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EFE3DC8-7A26-47E6-952A-C395A2763D20}"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2531961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EFE3DC8-7A26-47E6-952A-C395A2763D20}"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64369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3DC8-7A26-47E6-952A-C395A2763D20}"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151811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E3DC8-7A26-47E6-952A-C395A2763D20}"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119170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E3DC8-7A26-47E6-952A-C395A2763D20}"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138990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E3DC8-7A26-47E6-952A-C395A2763D20}" type="datetimeFigureOut">
              <a:rPr lang="en-IN" smtClean="0"/>
              <a:t>07-06-2023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381348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E3DC8-7A26-47E6-952A-C395A2763D20}" type="datetimeFigureOut">
              <a:rPr lang="en-IN" smtClean="0"/>
              <a:t>07-06-2023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156646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E3DC8-7A26-47E6-952A-C395A2763D20}" type="datetimeFigureOut">
              <a:rPr lang="en-IN" smtClean="0"/>
              <a:t>07-06-2023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324634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E3DC8-7A26-47E6-952A-C395A2763D20}"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3892977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E3DC8-7A26-47E6-952A-C395A2763D20}"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2D1BC7-F170-4DDB-904F-9C2389631909}" type="slidenum">
              <a:rPr lang="en-IN" smtClean="0"/>
              <a:t>‹#›</a:t>
            </a:fld>
            <a:endParaRPr lang="en-IN"/>
          </a:p>
        </p:txBody>
      </p:sp>
    </p:spTree>
    <p:extLst>
      <p:ext uri="{BB962C8B-B14F-4D97-AF65-F5344CB8AC3E}">
        <p14:creationId xmlns:p14="http://schemas.microsoft.com/office/powerpoint/2010/main" val="7015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EFE3DC8-7A26-47E6-952A-C395A2763D20}" type="datetimeFigureOut">
              <a:rPr lang="en-IN" smtClean="0"/>
              <a:t>07-06-2023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2D1BC7-F170-4DDB-904F-9C2389631909}" type="slidenum">
              <a:rPr lang="en-IN" smtClean="0"/>
              <a:t>‹#›</a:t>
            </a:fld>
            <a:endParaRPr lang="en-IN"/>
          </a:p>
        </p:txBody>
      </p:sp>
    </p:spTree>
    <p:extLst>
      <p:ext uri="{BB962C8B-B14F-4D97-AF65-F5344CB8AC3E}">
        <p14:creationId xmlns:p14="http://schemas.microsoft.com/office/powerpoint/2010/main" val="322166586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u.instructure.com/courses/60905/assignments/29897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D538-EE74-487D-F4B1-CEE8C7272EAE}"/>
              </a:ext>
            </a:extLst>
          </p:cNvPr>
          <p:cNvSpPr>
            <a:spLocks noGrp="1"/>
          </p:cNvSpPr>
          <p:nvPr>
            <p:ph type="ctrTitle"/>
          </p:nvPr>
        </p:nvSpPr>
        <p:spPr>
          <a:xfrm>
            <a:off x="1154954" y="2099733"/>
            <a:ext cx="9620621" cy="2677648"/>
          </a:xfrm>
        </p:spPr>
        <p:txBody>
          <a:bodyPr/>
          <a:lstStyle/>
          <a:p>
            <a:pPr algn="ctr"/>
            <a:br>
              <a:rPr lang="en-US" sz="4800" b="0" i="0" dirty="0">
                <a:solidFill>
                  <a:srgbClr val="4C5860"/>
                </a:solidFill>
                <a:effectLst/>
                <a:latin typeface="Lato Extended"/>
              </a:rPr>
            </a:br>
            <a:r>
              <a:rPr lang="en-US" sz="4000" b="1" i="0" u="none" strike="noStrike" dirty="0">
                <a:solidFill>
                  <a:schemeClr val="bg1"/>
                </a:solidFill>
                <a:effectLst/>
                <a:latin typeface="Lato Extended"/>
                <a:hlinkClick r:id="rId2">
                  <a:extLst>
                    <a:ext uri="{A12FA001-AC4F-418D-AE19-62706E023703}">
                      <ahyp:hlinkClr xmlns:ahyp="http://schemas.microsoft.com/office/drawing/2018/hyperlinkcolor" val="tx"/>
                    </a:ext>
                  </a:extLst>
                </a:hlinkClick>
              </a:rPr>
              <a:t>M2 Practical Challenge: Cross Validating a Linear Regression Model</a:t>
            </a:r>
            <a:br>
              <a:rPr lang="en-US" sz="4800" b="0" i="0" dirty="0">
                <a:solidFill>
                  <a:srgbClr val="4C5860"/>
                </a:solidFill>
                <a:effectLst/>
                <a:latin typeface="Lato Extended"/>
              </a:rPr>
            </a:br>
            <a:endParaRPr lang="en-IN" sz="4800" dirty="0"/>
          </a:p>
        </p:txBody>
      </p:sp>
      <p:sp>
        <p:nvSpPr>
          <p:cNvPr id="3" name="Subtitle 2">
            <a:extLst>
              <a:ext uri="{FF2B5EF4-FFF2-40B4-BE49-F238E27FC236}">
                <a16:creationId xmlns:a16="http://schemas.microsoft.com/office/drawing/2014/main" id="{6CC74954-B75C-4352-4703-EE62D9AEA7E9}"/>
              </a:ext>
            </a:extLst>
          </p:cNvPr>
          <p:cNvSpPr>
            <a:spLocks noGrp="1"/>
          </p:cNvSpPr>
          <p:nvPr>
            <p:ph type="subTitle" idx="1"/>
          </p:nvPr>
        </p:nvSpPr>
        <p:spPr>
          <a:xfrm>
            <a:off x="2508626" y="5010462"/>
            <a:ext cx="8825658" cy="861420"/>
          </a:xfrm>
        </p:spPr>
        <p:txBody>
          <a:bodyPr>
            <a:normAutofit/>
          </a:bodyPr>
          <a:lstStyle/>
          <a:p>
            <a:pPr algn="r"/>
            <a:r>
              <a:rPr lang="en-IN" sz="1400" dirty="0">
                <a:solidFill>
                  <a:schemeClr val="bg1"/>
                </a:solidFill>
              </a:rPr>
              <a:t>Naveen Chowdary </a:t>
            </a:r>
            <a:r>
              <a:rPr lang="en-IN" sz="1400" dirty="0" err="1">
                <a:solidFill>
                  <a:schemeClr val="bg1"/>
                </a:solidFill>
              </a:rPr>
              <a:t>aliveli</a:t>
            </a:r>
            <a:endParaRPr lang="en-IN" sz="1400" dirty="0">
              <a:solidFill>
                <a:schemeClr val="bg1"/>
              </a:solidFill>
            </a:endParaRPr>
          </a:p>
        </p:txBody>
      </p:sp>
    </p:spTree>
    <p:extLst>
      <p:ext uri="{BB962C8B-B14F-4D97-AF65-F5344CB8AC3E}">
        <p14:creationId xmlns:p14="http://schemas.microsoft.com/office/powerpoint/2010/main" val="94983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235E0C0-8D30-FBB7-B52D-56C6CE643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128" y="940174"/>
            <a:ext cx="6800850" cy="5676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BDB47DC-F6C0-576C-D777-4A5343DA6049}"/>
              </a:ext>
            </a:extLst>
          </p:cNvPr>
          <p:cNvSpPr txBox="1"/>
          <p:nvPr/>
        </p:nvSpPr>
        <p:spPr>
          <a:xfrm>
            <a:off x="4612152" y="415948"/>
            <a:ext cx="2178802" cy="369332"/>
          </a:xfrm>
          <a:prstGeom prst="rect">
            <a:avLst/>
          </a:prstGeom>
          <a:noFill/>
        </p:spPr>
        <p:txBody>
          <a:bodyPr wrap="none" rtlCol="0">
            <a:spAutoFit/>
          </a:bodyPr>
          <a:lstStyle/>
          <a:p>
            <a:r>
              <a:rPr lang="en-IN" b="1" dirty="0"/>
              <a:t>Correlation Matrix</a:t>
            </a:r>
          </a:p>
        </p:txBody>
      </p:sp>
    </p:spTree>
    <p:extLst>
      <p:ext uri="{BB962C8B-B14F-4D97-AF65-F5344CB8AC3E}">
        <p14:creationId xmlns:p14="http://schemas.microsoft.com/office/powerpoint/2010/main" val="152001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24F731B-B1F4-0EF1-4DC1-AA7239DD1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584" y="883495"/>
            <a:ext cx="3886762" cy="28947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C0591AD-63A9-5672-36AF-30C37626D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592" y="751402"/>
            <a:ext cx="3886761" cy="302076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426073F-9E34-79DA-99AA-F54DD509D1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995" y="3740371"/>
            <a:ext cx="3788352" cy="304540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3D1F00BF-5420-E8C1-F33D-5F2A3022F3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9321" y="3692394"/>
            <a:ext cx="3910045" cy="31656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D677FC-2CD6-6548-3765-E26917685A01}"/>
              </a:ext>
            </a:extLst>
          </p:cNvPr>
          <p:cNvSpPr txBox="1"/>
          <p:nvPr/>
        </p:nvSpPr>
        <p:spPr>
          <a:xfrm>
            <a:off x="4034118" y="382070"/>
            <a:ext cx="3797835" cy="369332"/>
          </a:xfrm>
          <a:prstGeom prst="rect">
            <a:avLst/>
          </a:prstGeom>
          <a:noFill/>
        </p:spPr>
        <p:txBody>
          <a:bodyPr wrap="none" rtlCol="0">
            <a:spAutoFit/>
          </a:bodyPr>
          <a:lstStyle/>
          <a:p>
            <a:r>
              <a:rPr lang="en-IN" b="1" dirty="0"/>
              <a:t>Histogram with distribution curve</a:t>
            </a:r>
          </a:p>
        </p:txBody>
      </p:sp>
    </p:spTree>
    <p:extLst>
      <p:ext uri="{BB962C8B-B14F-4D97-AF65-F5344CB8AC3E}">
        <p14:creationId xmlns:p14="http://schemas.microsoft.com/office/powerpoint/2010/main" val="167209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24F731B-B1F4-0EF1-4DC1-AA7239DD1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05" y="1468253"/>
            <a:ext cx="2562872" cy="20749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C0591AD-63A9-5672-36AF-30C37626D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468253"/>
            <a:ext cx="2562873" cy="207492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426073F-9E34-79DA-99AA-F54DD509D1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2565" y="1468252"/>
            <a:ext cx="2439085" cy="19607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712635A-24E2-C268-78E8-589DADCBFF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805" y="3951475"/>
            <a:ext cx="2562872" cy="207492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768D3326-A7E5-EAF4-9BB0-46A85E5B37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3859460"/>
            <a:ext cx="2676525" cy="216693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1E20AFF9-4032-FAD7-6D4E-0789692669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9901" y="3859459"/>
            <a:ext cx="2743202" cy="2166939"/>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3D1F00BF-5420-E8C1-F33D-5F2A3022F3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0675" y="1354076"/>
            <a:ext cx="2562873" cy="2074924"/>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5BE8AE1C-036E-DEF3-9202-E69CC3623B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53849" y="3859461"/>
            <a:ext cx="2676524" cy="216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00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0DD6-276C-F2CD-7B2F-4DFB00C13C83}"/>
              </a:ext>
            </a:extLst>
          </p:cNvPr>
          <p:cNvSpPr>
            <a:spLocks noGrp="1"/>
          </p:cNvSpPr>
          <p:nvPr>
            <p:ph type="title"/>
          </p:nvPr>
        </p:nvSpPr>
        <p:spPr>
          <a:xfrm>
            <a:off x="903943" y="937809"/>
            <a:ext cx="9620622" cy="706964"/>
          </a:xfrm>
        </p:spPr>
        <p:txBody>
          <a:bodyPr/>
          <a:lstStyle/>
          <a:p>
            <a:r>
              <a:rPr lang="en-IN" b="1" dirty="0">
                <a:solidFill>
                  <a:schemeClr val="bg1"/>
                </a:solidFill>
                <a:effectLst/>
                <a:latin typeface="Times New Roman" panose="02020603050405020304" pitchFamily="18" charset="0"/>
                <a:cs typeface="Times New Roman" panose="02020603050405020304" pitchFamily="18" charset="0"/>
              </a:rPr>
              <a:t>3. Regression Model Construction &amp; Evaluation</a:t>
            </a:r>
            <a:br>
              <a:rPr lang="en-IN" b="1" dirty="0">
                <a:solidFill>
                  <a:schemeClr val="bg1"/>
                </a:solidFill>
                <a:effectLst/>
                <a:latin typeface="Times New Roman" panose="02020603050405020304" pitchFamily="18" charset="0"/>
                <a:cs typeface="Times New Roman" panose="02020603050405020304" pitchFamily="18" charset="0"/>
              </a:rPr>
            </a:b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91F704-A51F-E832-6FCC-7B9D0F1985E5}"/>
              </a:ext>
            </a:extLst>
          </p:cNvPr>
          <p:cNvSpPr>
            <a:spLocks noGrp="1"/>
          </p:cNvSpPr>
          <p:nvPr>
            <p:ph idx="1"/>
          </p:nvPr>
        </p:nvSpPr>
        <p:spPr/>
        <p:txBody>
          <a:bodyPr>
            <a:normAutofit fontScale="92500" lnSpcReduction="20000"/>
          </a:bodyPr>
          <a:lstStyle/>
          <a:p>
            <a:r>
              <a:rPr lang="en-IN" sz="2000" dirty="0">
                <a:solidFill>
                  <a:schemeClr val="tx1"/>
                </a:solidFill>
                <a:latin typeface="Times New Roman" panose="02020603050405020304" pitchFamily="18" charset="0"/>
                <a:cs typeface="Times New Roman" panose="02020603050405020304" pitchFamily="18" charset="0"/>
              </a:rPr>
              <a:t>Response Variable :            curb-weight</a:t>
            </a:r>
          </a:p>
          <a:p>
            <a:r>
              <a:rPr lang="en-IN" sz="2000" dirty="0">
                <a:solidFill>
                  <a:schemeClr val="tx1"/>
                </a:solidFill>
                <a:latin typeface="Times New Roman" panose="02020603050405020304" pitchFamily="18" charset="0"/>
                <a:cs typeface="Times New Roman" panose="02020603050405020304" pitchFamily="18" charset="0"/>
              </a:rPr>
              <a:t>Exploratory variables :       </a:t>
            </a:r>
            <a:r>
              <a:rPr lang="en-US" sz="2000" b="0" dirty="0">
                <a:solidFill>
                  <a:schemeClr val="tx1"/>
                </a:solidFill>
                <a:effectLst/>
                <a:latin typeface="Times New Roman" panose="02020603050405020304" pitchFamily="18" charset="0"/>
                <a:cs typeface="Times New Roman" panose="02020603050405020304" pitchFamily="18" charset="0"/>
              </a:rPr>
              <a:t> height, </a:t>
            </a:r>
          </a:p>
          <a:p>
            <a:pPr marL="0" indent="0">
              <a:buNone/>
            </a:pPr>
            <a:r>
              <a:rPr lang="en-US" sz="2000" b="0" dirty="0">
                <a:solidFill>
                  <a:schemeClr val="tx1"/>
                </a:solidFill>
                <a:effectLst/>
                <a:latin typeface="Times New Roman" panose="02020603050405020304" pitchFamily="18" charset="0"/>
                <a:cs typeface="Times New Roman" panose="02020603050405020304" pitchFamily="18" charset="0"/>
              </a:rPr>
              <a:t>							width,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b="0" dirty="0">
                <a:solidFill>
                  <a:schemeClr val="tx1"/>
                </a:solidFill>
                <a:effectLst/>
                <a:latin typeface="Times New Roman" panose="02020603050405020304" pitchFamily="18" charset="0"/>
                <a:cs typeface="Times New Roman" panose="02020603050405020304" pitchFamily="18" charset="0"/>
              </a:rPr>
              <a:t>length,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b="0" dirty="0">
                <a:solidFill>
                  <a:schemeClr val="tx1"/>
                </a:solidFill>
                <a:effectLst/>
                <a:latin typeface="Times New Roman" panose="02020603050405020304" pitchFamily="18" charset="0"/>
                <a:cs typeface="Times New Roman" panose="02020603050405020304" pitchFamily="18" charset="0"/>
              </a:rPr>
              <a:t>wheel-base,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b="0" dirty="0">
                <a:solidFill>
                  <a:schemeClr val="tx1"/>
                </a:solidFill>
                <a:effectLst/>
                <a:latin typeface="Times New Roman" panose="02020603050405020304" pitchFamily="18" charset="0"/>
                <a:cs typeface="Times New Roman" panose="02020603050405020304" pitchFamily="18" charset="0"/>
              </a:rPr>
              <a:t>engine-size,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b="0" dirty="0">
                <a:solidFill>
                  <a:schemeClr val="tx1"/>
                </a:solidFill>
                <a:effectLst/>
                <a:latin typeface="Times New Roman" panose="02020603050405020304" pitchFamily="18" charset="0"/>
                <a:cs typeface="Times New Roman" panose="02020603050405020304" pitchFamily="18" charset="0"/>
              </a:rPr>
              <a:t>horsepower, </a:t>
            </a:r>
          </a:p>
          <a:p>
            <a:pPr marL="0" indent="0">
              <a:buNone/>
            </a:pPr>
            <a:r>
              <a:rPr lang="en-US" sz="2000" b="0" dirty="0">
                <a:solidFill>
                  <a:schemeClr val="tx1"/>
                </a:solidFill>
                <a:effectLst/>
                <a:latin typeface="Times New Roman" panose="02020603050405020304" pitchFamily="18" charset="0"/>
                <a:cs typeface="Times New Roman" panose="02020603050405020304" pitchFamily="18" charset="0"/>
              </a:rPr>
              <a:t>							peak-rpm, and city-mpg</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So now create a new data frame by removing the responsive variable .</a:t>
            </a:r>
            <a:endParaRPr lang="en-US" sz="2000" b="0" dirty="0">
              <a:solidFill>
                <a:schemeClr val="tx1"/>
              </a:solidFill>
              <a:effectLst/>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078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C59B-0C99-8DE1-BA33-BE4234FCEECA}"/>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17B95472-8B4B-03AB-2D1C-DDD8CBB70DAE}"/>
              </a:ext>
            </a:extLst>
          </p:cNvPr>
          <p:cNvSpPr>
            <a:spLocks noGrp="1"/>
          </p:cNvSpPr>
          <p:nvPr>
            <p:ph idx="1"/>
          </p:nvPr>
        </p:nvSpPr>
        <p:spPr/>
        <p:txBody>
          <a:bodyPr>
            <a:normAutofit/>
          </a:bodyPr>
          <a:lstStyle/>
          <a:p>
            <a:r>
              <a:rPr lang="en-IN" sz="1400" dirty="0"/>
              <a:t>Split the data into test and train data subsets for two models.</a:t>
            </a:r>
          </a:p>
          <a:p>
            <a:r>
              <a:rPr lang="en-IN" sz="1400" dirty="0"/>
              <a:t>30% of data set for testing and 70% for training</a:t>
            </a:r>
          </a:p>
          <a:p>
            <a:endParaRPr lang="en-IN" sz="1400" dirty="0"/>
          </a:p>
        </p:txBody>
      </p:sp>
      <p:pic>
        <p:nvPicPr>
          <p:cNvPr id="5" name="Picture 4">
            <a:extLst>
              <a:ext uri="{FF2B5EF4-FFF2-40B4-BE49-F238E27FC236}">
                <a16:creationId xmlns:a16="http://schemas.microsoft.com/office/drawing/2014/main" id="{F32592EA-7D3B-D52C-A54D-26DB947312F2}"/>
              </a:ext>
            </a:extLst>
          </p:cNvPr>
          <p:cNvPicPr>
            <a:picLocks noChangeAspect="1"/>
          </p:cNvPicPr>
          <p:nvPr/>
        </p:nvPicPr>
        <p:blipFill>
          <a:blip r:embed="rId2"/>
          <a:stretch>
            <a:fillRect/>
          </a:stretch>
        </p:blipFill>
        <p:spPr>
          <a:xfrm>
            <a:off x="1306461" y="3348317"/>
            <a:ext cx="8825658" cy="3416300"/>
          </a:xfrm>
          <a:prstGeom prst="rect">
            <a:avLst/>
          </a:prstGeom>
        </p:spPr>
      </p:pic>
    </p:spTree>
    <p:extLst>
      <p:ext uri="{BB962C8B-B14F-4D97-AF65-F5344CB8AC3E}">
        <p14:creationId xmlns:p14="http://schemas.microsoft.com/office/powerpoint/2010/main" val="231033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B058-4DE2-3910-BA17-4D447A0CB316}"/>
              </a:ext>
            </a:extLst>
          </p:cNvPr>
          <p:cNvSpPr>
            <a:spLocks noGrp="1"/>
          </p:cNvSpPr>
          <p:nvPr>
            <p:ph type="title"/>
          </p:nvPr>
        </p:nvSpPr>
        <p:spPr>
          <a:xfrm>
            <a:off x="1154954" y="973668"/>
            <a:ext cx="9459258" cy="706964"/>
          </a:xfrm>
        </p:spPr>
        <p:txBody>
          <a:bodyPr/>
          <a:lstStyle/>
          <a:p>
            <a:r>
              <a:rPr lang="en-IN" b="1" dirty="0"/>
              <a:t>Linear regression model and evaluation</a:t>
            </a:r>
          </a:p>
        </p:txBody>
      </p:sp>
      <p:sp>
        <p:nvSpPr>
          <p:cNvPr id="3" name="Content Placeholder 2">
            <a:extLst>
              <a:ext uri="{FF2B5EF4-FFF2-40B4-BE49-F238E27FC236}">
                <a16:creationId xmlns:a16="http://schemas.microsoft.com/office/drawing/2014/main" id="{2A5D6146-1888-CB4D-E6E1-BE659E52E23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7E57639-6BED-A6F3-D946-DAC423194487}"/>
              </a:ext>
            </a:extLst>
          </p:cNvPr>
          <p:cNvPicPr>
            <a:picLocks noChangeAspect="1"/>
          </p:cNvPicPr>
          <p:nvPr/>
        </p:nvPicPr>
        <p:blipFill>
          <a:blip r:embed="rId2"/>
          <a:stretch>
            <a:fillRect/>
          </a:stretch>
        </p:blipFill>
        <p:spPr>
          <a:xfrm>
            <a:off x="744070" y="1680632"/>
            <a:ext cx="10434917" cy="5177368"/>
          </a:xfrm>
          <a:prstGeom prst="rect">
            <a:avLst/>
          </a:prstGeom>
        </p:spPr>
      </p:pic>
    </p:spTree>
    <p:extLst>
      <p:ext uri="{BB962C8B-B14F-4D97-AF65-F5344CB8AC3E}">
        <p14:creationId xmlns:p14="http://schemas.microsoft.com/office/powerpoint/2010/main" val="10536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81F9-A9BB-70D1-E54C-9154A59CB84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4. Conclusion</a:t>
            </a:r>
          </a:p>
        </p:txBody>
      </p:sp>
      <p:sp>
        <p:nvSpPr>
          <p:cNvPr id="3" name="Content Placeholder 2">
            <a:extLst>
              <a:ext uri="{FF2B5EF4-FFF2-40B4-BE49-F238E27FC236}">
                <a16:creationId xmlns:a16="http://schemas.microsoft.com/office/drawing/2014/main" id="{AC816F15-DE1D-301F-A22C-DD62DC527C6C}"/>
              </a:ext>
            </a:extLst>
          </p:cNvPr>
          <p:cNvSpPr>
            <a:spLocks noGrp="1"/>
          </p:cNvSpPr>
          <p:nvPr>
            <p:ph idx="1"/>
          </p:nvPr>
        </p:nvSpPr>
        <p:spPr/>
        <p:txBody>
          <a:bodyPr>
            <a:normAutofit/>
          </a:bodyPr>
          <a:lstStyle/>
          <a:p>
            <a:pPr marL="0" indent="0">
              <a:buNone/>
            </a:pPr>
            <a:br>
              <a:rPr lang="en-US" sz="2000" b="0" dirty="0">
                <a:solidFill>
                  <a:schemeClr val="tx1"/>
                </a:solidFill>
                <a:effectLst/>
                <a:latin typeface="Times New Roman" panose="02020603050405020304" pitchFamily="18" charset="0"/>
                <a:cs typeface="Times New Roman" panose="02020603050405020304" pitchFamily="18" charset="0"/>
              </a:rPr>
            </a:br>
            <a:r>
              <a:rPr lang="en-US" sz="2000" b="0" dirty="0">
                <a:solidFill>
                  <a:schemeClr val="tx1"/>
                </a:solidFill>
                <a:effectLst/>
                <a:latin typeface="Times New Roman" panose="02020603050405020304" pitchFamily="18" charset="0"/>
                <a:cs typeface="Times New Roman" panose="02020603050405020304" pitchFamily="18" charset="0"/>
              </a:rPr>
              <a:t>Hence we developed  a </a:t>
            </a:r>
            <a:r>
              <a:rPr lang="en-US" sz="2000" b="0" dirty="0" err="1">
                <a:solidFill>
                  <a:schemeClr val="tx1"/>
                </a:solidFill>
                <a:effectLst/>
                <a:latin typeface="Times New Roman" panose="02020603050405020304" pitchFamily="18" charset="0"/>
                <a:cs typeface="Times New Roman" panose="02020603050405020304" pitchFamily="18" charset="0"/>
              </a:rPr>
              <a:t>twolinear</a:t>
            </a:r>
            <a:r>
              <a:rPr lang="en-US" sz="2000" b="0" dirty="0">
                <a:solidFill>
                  <a:schemeClr val="tx1"/>
                </a:solidFill>
                <a:effectLst/>
                <a:latin typeface="Times New Roman" panose="02020603050405020304" pitchFamily="18" charset="0"/>
                <a:cs typeface="Times New Roman" panose="02020603050405020304" pitchFamily="18" charset="0"/>
              </a:rPr>
              <a:t> regression  models to predict a curb weight  with average scores of 0.61 and 0.71  from which shows that model 2 has better performance than model 1.</a:t>
            </a:r>
          </a:p>
          <a:p>
            <a:pPr marL="0" indent="0">
              <a:buNone/>
            </a:pPr>
            <a:br>
              <a:rPr lang="en-US" sz="2000" b="0" dirty="0">
                <a:solidFill>
                  <a:schemeClr val="tx1"/>
                </a:solidFill>
                <a:effectLst/>
                <a:latin typeface="Times New Roman" panose="02020603050405020304" pitchFamily="18" charset="0"/>
                <a:cs typeface="Times New Roman" panose="02020603050405020304" pitchFamily="18" charset="0"/>
              </a:rPr>
            </a:br>
            <a:r>
              <a:rPr lang="en-US" sz="2000" b="0" dirty="0">
                <a:solidFill>
                  <a:schemeClr val="tx1"/>
                </a:solidFill>
                <a:effectLst/>
                <a:latin typeface="Times New Roman" panose="02020603050405020304" pitchFamily="18" charset="0"/>
                <a:cs typeface="Times New Roman" panose="02020603050405020304" pitchFamily="18" charset="0"/>
              </a:rPr>
              <a:t>And also found that there is strong positive correlation of 0.88, 0.87, 8.85 between the curb-weight and length, width, engine-size respectively.</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80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F6575-FAE0-9C9E-6AF1-2C14A481F065}"/>
              </a:ext>
            </a:extLst>
          </p:cNvPr>
          <p:cNvSpPr>
            <a:spLocks noGrp="1"/>
          </p:cNvSpPr>
          <p:nvPr>
            <p:ph idx="1"/>
          </p:nvPr>
        </p:nvSpPr>
        <p:spPr>
          <a:xfrm>
            <a:off x="1154954" y="2971053"/>
            <a:ext cx="8825659" cy="3416300"/>
          </a:xfrm>
        </p:spPr>
        <p:txBody>
          <a:bodyPr>
            <a:normAutofit/>
          </a:bodyPr>
          <a:lstStyle/>
          <a:p>
            <a:pPr marL="0" indent="0" algn="ctr">
              <a:buNone/>
            </a:pPr>
            <a:r>
              <a:rPr lang="en-IN" sz="9600" b="1" dirty="0">
                <a:solidFill>
                  <a:schemeClr val="tx1"/>
                </a:solidFill>
              </a:rPr>
              <a:t>Thanks!</a:t>
            </a:r>
          </a:p>
        </p:txBody>
      </p:sp>
    </p:spTree>
    <p:extLst>
      <p:ext uri="{BB962C8B-B14F-4D97-AF65-F5344CB8AC3E}">
        <p14:creationId xmlns:p14="http://schemas.microsoft.com/office/powerpoint/2010/main" val="69872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3578-140F-8681-195E-4BCBDD876366}"/>
              </a:ext>
            </a:extLst>
          </p:cNvPr>
          <p:cNvSpPr>
            <a:spLocks noGrp="1"/>
          </p:cNvSpPr>
          <p:nvPr>
            <p:ph type="title"/>
          </p:nvPr>
        </p:nvSpPr>
        <p:spPr/>
        <p:txBody>
          <a:bodyPr/>
          <a:lstStyle/>
          <a:p>
            <a:pPr algn="ctr"/>
            <a:r>
              <a:rPr lang="en-IN" b="1" dirty="0"/>
              <a:t>1.Introduction</a:t>
            </a:r>
          </a:p>
        </p:txBody>
      </p:sp>
      <p:sp>
        <p:nvSpPr>
          <p:cNvPr id="3" name="Content Placeholder 2">
            <a:extLst>
              <a:ext uri="{FF2B5EF4-FFF2-40B4-BE49-F238E27FC236}">
                <a16:creationId xmlns:a16="http://schemas.microsoft.com/office/drawing/2014/main" id="{F0A4AADD-DFF3-0111-A274-4B9E2666C9DB}"/>
              </a:ext>
            </a:extLst>
          </p:cNvPr>
          <p:cNvSpPr>
            <a:spLocks noGrp="1"/>
          </p:cNvSpPr>
          <p:nvPr>
            <p:ph idx="1"/>
          </p:nvPr>
        </p:nvSpPr>
        <p:spPr>
          <a:xfrm>
            <a:off x="1154954" y="2603500"/>
            <a:ext cx="10059893" cy="3904876"/>
          </a:xfrm>
        </p:spPr>
        <p:txBody>
          <a:bodyPr>
            <a:normAutofit/>
          </a:bodyPr>
          <a:lstStyle/>
          <a:p>
            <a:r>
              <a:rPr lang="en-US" b="0" dirty="0">
                <a:solidFill>
                  <a:schemeClr val="tx1"/>
                </a:solidFill>
                <a:effectLst/>
                <a:latin typeface="Times New Roman" panose="02020603050405020304" pitchFamily="18" charset="0"/>
                <a:cs typeface="Times New Roman" panose="02020603050405020304" pitchFamily="18" charset="0"/>
              </a:rPr>
              <a:t>In this assignment, I am going to predict the curb weight of a passenger vehicles by constructing a cross validated linear regression model cars considering curb-weight  variable as response variable and explanatory variables as height, width, length, wheel-</a:t>
            </a:r>
            <a:r>
              <a:rPr lang="en-US" b="0" dirty="0" err="1">
                <a:solidFill>
                  <a:schemeClr val="tx1"/>
                </a:solidFill>
                <a:effectLst/>
                <a:latin typeface="Times New Roman" panose="02020603050405020304" pitchFamily="18" charset="0"/>
                <a:cs typeface="Times New Roman" panose="02020603050405020304" pitchFamily="18" charset="0"/>
              </a:rPr>
              <a:t>base,engine</a:t>
            </a:r>
            <a:r>
              <a:rPr lang="en-US" b="0" dirty="0">
                <a:solidFill>
                  <a:schemeClr val="tx1"/>
                </a:solidFill>
                <a:effectLst/>
                <a:latin typeface="Times New Roman" panose="02020603050405020304" pitchFamily="18" charset="0"/>
                <a:cs typeface="Times New Roman" panose="02020603050405020304" pitchFamily="18" charset="0"/>
              </a:rPr>
              <a:t>-size, horsepower, peak-rpm, and city-mpg.</a:t>
            </a:r>
          </a:p>
          <a:p>
            <a:pPr marL="0" indent="0">
              <a:buNone/>
            </a:pPr>
            <a:r>
              <a:rPr lang="en-US" b="0" dirty="0">
                <a:solidFill>
                  <a:schemeClr val="tx1"/>
                </a:solidFill>
                <a:effectLst/>
                <a:latin typeface="Times New Roman" panose="02020603050405020304" pitchFamily="18" charset="0"/>
                <a:cs typeface="Times New Roman" panose="02020603050405020304" pitchFamily="18" charset="0"/>
              </a:rPr>
              <a:t>      </a:t>
            </a:r>
            <a:r>
              <a:rPr lang="en-US" b="1" dirty="0">
                <a:solidFill>
                  <a:schemeClr val="tx1"/>
                </a:solidFill>
                <a:effectLst/>
                <a:latin typeface="Times New Roman" panose="02020603050405020304" pitchFamily="18" charset="0"/>
                <a:cs typeface="Times New Roman" panose="02020603050405020304" pitchFamily="18" charset="0"/>
              </a:rPr>
              <a:t>Steps involved are as follows:</a:t>
            </a:r>
          </a:p>
          <a:p>
            <a:r>
              <a:rPr lang="en-US" b="0" dirty="0">
                <a:solidFill>
                  <a:schemeClr val="tx1"/>
                </a:solidFill>
                <a:effectLst/>
                <a:latin typeface="Times New Roman" panose="02020603050405020304" pitchFamily="18" charset="0"/>
                <a:cs typeface="Times New Roman" panose="02020603050405020304" pitchFamily="18" charset="0"/>
              </a:rPr>
              <a:t> Exploratory Data Analysis (EDA): In this step we will examine the quality of the data like examining the missing values or any outliers and also  will try to find the relationships among the variables if any.</a:t>
            </a:r>
          </a:p>
          <a:p>
            <a:r>
              <a:rPr lang="en-US" b="0" dirty="0">
                <a:solidFill>
                  <a:schemeClr val="tx1"/>
                </a:solidFill>
                <a:effectLst/>
                <a:latin typeface="Times New Roman" panose="02020603050405020304" pitchFamily="18" charset="0"/>
                <a:cs typeface="Times New Roman" panose="02020603050405020304" pitchFamily="18" charset="0"/>
              </a:rPr>
              <a:t> Regression Model Construction &amp; Evaluation: In this step we will split the data and fed and then construct a linear regression model and evaluate the model using the K fold </a:t>
            </a:r>
            <a:r>
              <a:rPr lang="en-US" b="0" dirty="0" err="1">
                <a:solidFill>
                  <a:schemeClr val="tx1"/>
                </a:solidFill>
                <a:effectLst/>
                <a:latin typeface="Times New Roman" panose="02020603050405020304" pitchFamily="18" charset="0"/>
                <a:cs typeface="Times New Roman" panose="02020603050405020304" pitchFamily="18" charset="0"/>
              </a:rPr>
              <a:t>crossvalidation</a:t>
            </a:r>
            <a:r>
              <a:rPr lang="en-US" b="0" dirty="0">
                <a:solidFill>
                  <a:schemeClr val="tx1"/>
                </a:solidFill>
                <a:effectLst/>
                <a:latin typeface="Times New Roman" panose="02020603050405020304" pitchFamily="18" charset="0"/>
                <a:cs typeface="Times New Roman" panose="02020603050405020304" pitchFamily="18" charset="0"/>
              </a:rPr>
              <a:t> method.</a:t>
            </a:r>
          </a:p>
          <a:p>
            <a:r>
              <a:rPr lang="en-US" b="0" dirty="0">
                <a:solidFill>
                  <a:schemeClr val="tx1"/>
                </a:solidFill>
                <a:effectLst/>
                <a:latin typeface="Times New Roman" panose="02020603050405020304" pitchFamily="18" charset="0"/>
                <a:cs typeface="Times New Roman" panose="02020603050405020304" pitchFamily="18" charset="0"/>
              </a:rPr>
              <a:t> Conclusions: Finally we will conclude the predicted curb-weight of a passenger vehicle and examine the performance scores of the models.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36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EE3A-A3B9-52CF-574C-7B87F0A84E21}"/>
              </a:ext>
            </a:extLst>
          </p:cNvPr>
          <p:cNvSpPr>
            <a:spLocks noGrp="1"/>
          </p:cNvSpPr>
          <p:nvPr>
            <p:ph type="title"/>
          </p:nvPr>
        </p:nvSpPr>
        <p:spPr>
          <a:xfrm>
            <a:off x="2051424" y="1072279"/>
            <a:ext cx="8761413" cy="706964"/>
          </a:xfrm>
        </p:spPr>
        <p:txBody>
          <a:bodyPr/>
          <a:lstStyle/>
          <a:p>
            <a:r>
              <a:rPr lang="en-US" sz="3200" b="1" dirty="0">
                <a:solidFill>
                  <a:schemeClr val="bg1"/>
                </a:solidFill>
                <a:effectLst/>
                <a:latin typeface="Times New Roman" panose="02020603050405020304" pitchFamily="18" charset="0"/>
                <a:cs typeface="Times New Roman" panose="02020603050405020304" pitchFamily="18" charset="0"/>
              </a:rPr>
              <a:t>2. Exploratory Data Analysis (EDA)</a:t>
            </a:r>
            <a:br>
              <a:rPr lang="en-US" sz="3200" b="1" dirty="0">
                <a:solidFill>
                  <a:schemeClr val="bg1"/>
                </a:solidFill>
                <a:effectLst/>
                <a:latin typeface="Times New Roman" panose="02020603050405020304" pitchFamily="18" charset="0"/>
                <a:cs typeface="Times New Roman" panose="02020603050405020304" pitchFamily="18" charset="0"/>
              </a:rPr>
            </a:b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7E20C6-60A1-E48A-9E8C-4D1E31F0D7F5}"/>
              </a:ext>
            </a:extLst>
          </p:cNvPr>
          <p:cNvSpPr>
            <a:spLocks noGrp="1"/>
          </p:cNvSpPr>
          <p:nvPr>
            <p:ph idx="1"/>
          </p:nvPr>
        </p:nvSpPr>
        <p:spPr/>
        <p:txBody>
          <a:bodyPr>
            <a:normAutofit/>
          </a:bodyPr>
          <a:lstStyle/>
          <a:p>
            <a:r>
              <a:rPr lang="en-IN" dirty="0"/>
              <a:t>Load the data from GitHub:</a:t>
            </a:r>
          </a:p>
          <a:p>
            <a:pPr marL="0" indent="0">
              <a:buNone/>
            </a:pPr>
            <a:endParaRPr lang="en-IN" b="0" dirty="0">
              <a:solidFill>
                <a:schemeClr val="tx1"/>
              </a:solidFill>
              <a:effectLst/>
              <a:latin typeface="Courier New" panose="02070309020205020404" pitchFamily="49" charset="0"/>
            </a:endParaRPr>
          </a:p>
        </p:txBody>
      </p:sp>
      <p:pic>
        <p:nvPicPr>
          <p:cNvPr id="5" name="Picture 4">
            <a:extLst>
              <a:ext uri="{FF2B5EF4-FFF2-40B4-BE49-F238E27FC236}">
                <a16:creationId xmlns:a16="http://schemas.microsoft.com/office/drawing/2014/main" id="{4284492B-711A-7BC5-3CAC-8C3376157278}"/>
              </a:ext>
            </a:extLst>
          </p:cNvPr>
          <p:cNvPicPr>
            <a:picLocks noChangeAspect="1"/>
          </p:cNvPicPr>
          <p:nvPr/>
        </p:nvPicPr>
        <p:blipFill>
          <a:blip r:embed="rId2"/>
          <a:stretch>
            <a:fillRect/>
          </a:stretch>
        </p:blipFill>
        <p:spPr>
          <a:xfrm>
            <a:off x="875414" y="3158872"/>
            <a:ext cx="9937423" cy="3104161"/>
          </a:xfrm>
          <a:prstGeom prst="rect">
            <a:avLst/>
          </a:prstGeom>
        </p:spPr>
      </p:pic>
    </p:spTree>
    <p:extLst>
      <p:ext uri="{BB962C8B-B14F-4D97-AF65-F5344CB8AC3E}">
        <p14:creationId xmlns:p14="http://schemas.microsoft.com/office/powerpoint/2010/main" val="245888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77F7-479C-544E-CCDC-6FA386795E28}"/>
              </a:ext>
            </a:extLst>
          </p:cNvPr>
          <p:cNvSpPr>
            <a:spLocks noGrp="1"/>
          </p:cNvSpPr>
          <p:nvPr>
            <p:ph type="title"/>
          </p:nvPr>
        </p:nvSpPr>
        <p:spPr/>
        <p:txBody>
          <a:bodyPr/>
          <a:lstStyle/>
          <a:p>
            <a:r>
              <a:rPr lang="en-IN" b="1" dirty="0"/>
              <a:t>Continue..</a:t>
            </a:r>
          </a:p>
        </p:txBody>
      </p:sp>
      <p:sp>
        <p:nvSpPr>
          <p:cNvPr id="3" name="Content Placeholder 2">
            <a:extLst>
              <a:ext uri="{FF2B5EF4-FFF2-40B4-BE49-F238E27FC236}">
                <a16:creationId xmlns:a16="http://schemas.microsoft.com/office/drawing/2014/main" id="{50BEAA22-ED13-2A00-0C48-A2C4A566FE65}"/>
              </a:ext>
            </a:extLst>
          </p:cNvPr>
          <p:cNvSpPr>
            <a:spLocks noGrp="1"/>
          </p:cNvSpPr>
          <p:nvPr>
            <p:ph idx="1"/>
          </p:nvPr>
        </p:nvSpPr>
        <p:spPr>
          <a:xfrm>
            <a:off x="588314" y="2962088"/>
            <a:ext cx="8825659" cy="3416300"/>
          </a:xfrm>
        </p:spPr>
        <p:txBody>
          <a:bodyPr/>
          <a:lstStyle/>
          <a:p>
            <a:r>
              <a:rPr lang="en-IN" dirty="0"/>
              <a:t>Shape of a Data set </a:t>
            </a:r>
          </a:p>
        </p:txBody>
      </p:sp>
      <p:pic>
        <p:nvPicPr>
          <p:cNvPr id="5" name="Picture 4">
            <a:extLst>
              <a:ext uri="{FF2B5EF4-FFF2-40B4-BE49-F238E27FC236}">
                <a16:creationId xmlns:a16="http://schemas.microsoft.com/office/drawing/2014/main" id="{5AA8210E-5601-A0E1-D2E4-4072E4253A7C}"/>
              </a:ext>
            </a:extLst>
          </p:cNvPr>
          <p:cNvPicPr>
            <a:picLocks noChangeAspect="1"/>
          </p:cNvPicPr>
          <p:nvPr/>
        </p:nvPicPr>
        <p:blipFill>
          <a:blip r:embed="rId2"/>
          <a:stretch>
            <a:fillRect/>
          </a:stretch>
        </p:blipFill>
        <p:spPr>
          <a:xfrm>
            <a:off x="840474" y="3429000"/>
            <a:ext cx="5569080" cy="1815353"/>
          </a:xfrm>
          <a:prstGeom prst="rect">
            <a:avLst/>
          </a:prstGeom>
        </p:spPr>
      </p:pic>
      <p:pic>
        <p:nvPicPr>
          <p:cNvPr id="7" name="Picture 6">
            <a:extLst>
              <a:ext uri="{FF2B5EF4-FFF2-40B4-BE49-F238E27FC236}">
                <a16:creationId xmlns:a16="http://schemas.microsoft.com/office/drawing/2014/main" id="{0EF3DD13-591C-3FF5-C88B-8AED1CFB8E35}"/>
              </a:ext>
            </a:extLst>
          </p:cNvPr>
          <p:cNvPicPr>
            <a:picLocks noChangeAspect="1"/>
          </p:cNvPicPr>
          <p:nvPr/>
        </p:nvPicPr>
        <p:blipFill>
          <a:blip r:embed="rId3"/>
          <a:stretch>
            <a:fillRect/>
          </a:stretch>
        </p:blipFill>
        <p:spPr>
          <a:xfrm>
            <a:off x="6558809" y="838200"/>
            <a:ext cx="5044877" cy="5921253"/>
          </a:xfrm>
          <a:prstGeom prst="rect">
            <a:avLst/>
          </a:prstGeom>
        </p:spPr>
      </p:pic>
      <p:sp>
        <p:nvSpPr>
          <p:cNvPr id="8" name="TextBox 7">
            <a:extLst>
              <a:ext uri="{FF2B5EF4-FFF2-40B4-BE49-F238E27FC236}">
                <a16:creationId xmlns:a16="http://schemas.microsoft.com/office/drawing/2014/main" id="{A0605304-B048-DD6A-8638-3CD34E619173}"/>
              </a:ext>
            </a:extLst>
          </p:cNvPr>
          <p:cNvSpPr txBox="1"/>
          <p:nvPr/>
        </p:nvSpPr>
        <p:spPr>
          <a:xfrm>
            <a:off x="3314010" y="6297310"/>
            <a:ext cx="3244799" cy="369332"/>
          </a:xfrm>
          <a:prstGeom prst="rect">
            <a:avLst/>
          </a:prstGeom>
          <a:noFill/>
        </p:spPr>
        <p:txBody>
          <a:bodyPr wrap="none" rtlCol="0">
            <a:spAutoFit/>
          </a:bodyPr>
          <a:lstStyle/>
          <a:p>
            <a:r>
              <a:rPr lang="en-IN" dirty="0"/>
              <a:t>Data types of the attributes</a:t>
            </a:r>
          </a:p>
        </p:txBody>
      </p:sp>
    </p:spTree>
    <p:extLst>
      <p:ext uri="{BB962C8B-B14F-4D97-AF65-F5344CB8AC3E}">
        <p14:creationId xmlns:p14="http://schemas.microsoft.com/office/powerpoint/2010/main" val="342309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57775-DC08-E1B6-79D7-1784C0CA9A36}"/>
              </a:ext>
            </a:extLst>
          </p:cNvPr>
          <p:cNvPicPr>
            <a:picLocks noChangeAspect="1"/>
          </p:cNvPicPr>
          <p:nvPr/>
        </p:nvPicPr>
        <p:blipFill>
          <a:blip r:embed="rId2"/>
          <a:stretch>
            <a:fillRect/>
          </a:stretch>
        </p:blipFill>
        <p:spPr>
          <a:xfrm>
            <a:off x="658727" y="1363504"/>
            <a:ext cx="4115157" cy="5494496"/>
          </a:xfrm>
          <a:prstGeom prst="rect">
            <a:avLst/>
          </a:prstGeom>
        </p:spPr>
      </p:pic>
      <p:pic>
        <p:nvPicPr>
          <p:cNvPr id="5" name="Picture 4">
            <a:extLst>
              <a:ext uri="{FF2B5EF4-FFF2-40B4-BE49-F238E27FC236}">
                <a16:creationId xmlns:a16="http://schemas.microsoft.com/office/drawing/2014/main" id="{A6D6C6B2-CC2D-9273-2485-662DBE410DEB}"/>
              </a:ext>
            </a:extLst>
          </p:cNvPr>
          <p:cNvPicPr>
            <a:picLocks noChangeAspect="1"/>
          </p:cNvPicPr>
          <p:nvPr/>
        </p:nvPicPr>
        <p:blipFill>
          <a:blip r:embed="rId3"/>
          <a:stretch>
            <a:fillRect/>
          </a:stretch>
        </p:blipFill>
        <p:spPr>
          <a:xfrm>
            <a:off x="4923590" y="1927729"/>
            <a:ext cx="6325148" cy="2375329"/>
          </a:xfrm>
          <a:prstGeom prst="rect">
            <a:avLst/>
          </a:prstGeom>
        </p:spPr>
      </p:pic>
      <p:sp>
        <p:nvSpPr>
          <p:cNvPr id="6" name="TextBox 5">
            <a:extLst>
              <a:ext uri="{FF2B5EF4-FFF2-40B4-BE49-F238E27FC236}">
                <a16:creationId xmlns:a16="http://schemas.microsoft.com/office/drawing/2014/main" id="{3A45C1ED-8C0D-66CF-6B8B-AB4461965EBC}"/>
              </a:ext>
            </a:extLst>
          </p:cNvPr>
          <p:cNvSpPr txBox="1"/>
          <p:nvPr/>
        </p:nvSpPr>
        <p:spPr>
          <a:xfrm>
            <a:off x="4105835" y="573741"/>
            <a:ext cx="2896947" cy="461665"/>
          </a:xfrm>
          <a:prstGeom prst="rect">
            <a:avLst/>
          </a:prstGeom>
          <a:noFill/>
        </p:spPr>
        <p:txBody>
          <a:bodyPr wrap="none" rtlCol="0">
            <a:spAutoFit/>
          </a:bodyPr>
          <a:lstStyle/>
          <a:p>
            <a:r>
              <a:rPr lang="en-IN" sz="2400" b="1" dirty="0"/>
              <a:t>Cleaning the data</a:t>
            </a:r>
          </a:p>
        </p:txBody>
      </p:sp>
    </p:spTree>
    <p:extLst>
      <p:ext uri="{BB962C8B-B14F-4D97-AF65-F5344CB8AC3E}">
        <p14:creationId xmlns:p14="http://schemas.microsoft.com/office/powerpoint/2010/main" val="75521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935D9-C73F-5AF1-7FDB-090D8C41FD2A}"/>
              </a:ext>
            </a:extLst>
          </p:cNvPr>
          <p:cNvPicPr>
            <a:picLocks noChangeAspect="1"/>
          </p:cNvPicPr>
          <p:nvPr/>
        </p:nvPicPr>
        <p:blipFill>
          <a:blip r:embed="rId2"/>
          <a:stretch>
            <a:fillRect/>
          </a:stretch>
        </p:blipFill>
        <p:spPr>
          <a:xfrm>
            <a:off x="0" y="2204773"/>
            <a:ext cx="12192000" cy="3380784"/>
          </a:xfrm>
          <a:prstGeom prst="rect">
            <a:avLst/>
          </a:prstGeom>
        </p:spPr>
      </p:pic>
      <p:sp>
        <p:nvSpPr>
          <p:cNvPr id="4" name="TextBox 3">
            <a:extLst>
              <a:ext uri="{FF2B5EF4-FFF2-40B4-BE49-F238E27FC236}">
                <a16:creationId xmlns:a16="http://schemas.microsoft.com/office/drawing/2014/main" id="{22CFE51B-984D-E866-8CC7-E30C3F9F7747}"/>
              </a:ext>
            </a:extLst>
          </p:cNvPr>
          <p:cNvSpPr txBox="1"/>
          <p:nvPr/>
        </p:nvSpPr>
        <p:spPr>
          <a:xfrm>
            <a:off x="2958353" y="810778"/>
            <a:ext cx="4902304" cy="461665"/>
          </a:xfrm>
          <a:prstGeom prst="rect">
            <a:avLst/>
          </a:prstGeom>
          <a:noFill/>
        </p:spPr>
        <p:txBody>
          <a:bodyPr wrap="none" rtlCol="0">
            <a:spAutoFit/>
          </a:bodyPr>
          <a:lstStyle/>
          <a:p>
            <a:r>
              <a:rPr lang="en-IN" sz="2400" b="1" dirty="0"/>
              <a:t>Statistics of Numerical attributes</a:t>
            </a:r>
          </a:p>
        </p:txBody>
      </p:sp>
    </p:spTree>
    <p:extLst>
      <p:ext uri="{BB962C8B-B14F-4D97-AF65-F5344CB8AC3E}">
        <p14:creationId xmlns:p14="http://schemas.microsoft.com/office/powerpoint/2010/main" val="316757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36D66-1337-91A7-AD6D-3538D44F72D3}"/>
              </a:ext>
            </a:extLst>
          </p:cNvPr>
          <p:cNvPicPr>
            <a:picLocks noChangeAspect="1"/>
          </p:cNvPicPr>
          <p:nvPr/>
        </p:nvPicPr>
        <p:blipFill>
          <a:blip r:embed="rId2"/>
          <a:stretch>
            <a:fillRect/>
          </a:stretch>
        </p:blipFill>
        <p:spPr>
          <a:xfrm>
            <a:off x="1089030" y="963902"/>
            <a:ext cx="8610781" cy="5768592"/>
          </a:xfrm>
          <a:prstGeom prst="rect">
            <a:avLst/>
          </a:prstGeom>
        </p:spPr>
      </p:pic>
      <p:sp>
        <p:nvSpPr>
          <p:cNvPr id="4" name="TextBox 3">
            <a:extLst>
              <a:ext uri="{FF2B5EF4-FFF2-40B4-BE49-F238E27FC236}">
                <a16:creationId xmlns:a16="http://schemas.microsoft.com/office/drawing/2014/main" id="{C31C01B1-6D49-6F7B-4B05-5B98E3CCCD56}"/>
              </a:ext>
            </a:extLst>
          </p:cNvPr>
          <p:cNvSpPr txBox="1"/>
          <p:nvPr/>
        </p:nvSpPr>
        <p:spPr>
          <a:xfrm>
            <a:off x="4249271" y="484094"/>
            <a:ext cx="2520242" cy="369332"/>
          </a:xfrm>
          <a:prstGeom prst="rect">
            <a:avLst/>
          </a:prstGeom>
          <a:noFill/>
        </p:spPr>
        <p:txBody>
          <a:bodyPr wrap="none" rtlCol="0">
            <a:spAutoFit/>
          </a:bodyPr>
          <a:lstStyle/>
          <a:p>
            <a:r>
              <a:rPr lang="en-IN" b="1" dirty="0"/>
              <a:t>Car make frequency</a:t>
            </a:r>
          </a:p>
        </p:txBody>
      </p:sp>
    </p:spTree>
    <p:extLst>
      <p:ext uri="{BB962C8B-B14F-4D97-AF65-F5344CB8AC3E}">
        <p14:creationId xmlns:p14="http://schemas.microsoft.com/office/powerpoint/2010/main" val="221745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EE716C-B530-2321-603D-D1A5C05502F5}"/>
              </a:ext>
            </a:extLst>
          </p:cNvPr>
          <p:cNvPicPr>
            <a:picLocks noChangeAspect="1"/>
          </p:cNvPicPr>
          <p:nvPr/>
        </p:nvPicPr>
        <p:blipFill>
          <a:blip r:embed="rId2"/>
          <a:stretch>
            <a:fillRect/>
          </a:stretch>
        </p:blipFill>
        <p:spPr>
          <a:xfrm>
            <a:off x="2161103" y="761977"/>
            <a:ext cx="6614733" cy="5692633"/>
          </a:xfrm>
          <a:prstGeom prst="rect">
            <a:avLst/>
          </a:prstGeom>
        </p:spPr>
      </p:pic>
      <p:sp>
        <p:nvSpPr>
          <p:cNvPr id="4" name="TextBox 3">
            <a:extLst>
              <a:ext uri="{FF2B5EF4-FFF2-40B4-BE49-F238E27FC236}">
                <a16:creationId xmlns:a16="http://schemas.microsoft.com/office/drawing/2014/main" id="{2AD45B92-33BC-4321-1776-3E608EA89C2D}"/>
              </a:ext>
            </a:extLst>
          </p:cNvPr>
          <p:cNvSpPr txBox="1"/>
          <p:nvPr/>
        </p:nvSpPr>
        <p:spPr>
          <a:xfrm>
            <a:off x="3908612" y="218724"/>
            <a:ext cx="3967753" cy="369332"/>
          </a:xfrm>
          <a:prstGeom prst="rect">
            <a:avLst/>
          </a:prstGeom>
          <a:noFill/>
        </p:spPr>
        <p:txBody>
          <a:bodyPr wrap="none" rtlCol="0">
            <a:spAutoFit/>
          </a:bodyPr>
          <a:lstStyle/>
          <a:p>
            <a:r>
              <a:rPr lang="en-IN" b="1" dirty="0"/>
              <a:t>Distribution of different type of fuel</a:t>
            </a:r>
          </a:p>
        </p:txBody>
      </p:sp>
    </p:spTree>
    <p:extLst>
      <p:ext uri="{BB962C8B-B14F-4D97-AF65-F5344CB8AC3E}">
        <p14:creationId xmlns:p14="http://schemas.microsoft.com/office/powerpoint/2010/main" val="380812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58E449-1843-370B-D237-E8A869E96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403" y="1094305"/>
            <a:ext cx="5921749" cy="57636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4AACBF-0561-1D3C-7876-ECC7C62128CD}"/>
              </a:ext>
            </a:extLst>
          </p:cNvPr>
          <p:cNvSpPr txBox="1"/>
          <p:nvPr/>
        </p:nvSpPr>
        <p:spPr>
          <a:xfrm>
            <a:off x="3487271" y="380089"/>
            <a:ext cx="4766048" cy="369332"/>
          </a:xfrm>
          <a:prstGeom prst="rect">
            <a:avLst/>
          </a:prstGeom>
          <a:noFill/>
        </p:spPr>
        <p:txBody>
          <a:bodyPr wrap="none" rtlCol="0">
            <a:spAutoFit/>
          </a:bodyPr>
          <a:lstStyle/>
          <a:p>
            <a:r>
              <a:rPr lang="en-IN" b="1" dirty="0"/>
              <a:t>Car body style grouped by manufacturer</a:t>
            </a:r>
          </a:p>
        </p:txBody>
      </p:sp>
    </p:spTree>
    <p:extLst>
      <p:ext uri="{BB962C8B-B14F-4D97-AF65-F5344CB8AC3E}">
        <p14:creationId xmlns:p14="http://schemas.microsoft.com/office/powerpoint/2010/main" val="204152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TotalTime>
  <Words>413</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Courier New</vt:lpstr>
      <vt:lpstr>Lato Extended</vt:lpstr>
      <vt:lpstr>Times New Roman</vt:lpstr>
      <vt:lpstr>Wingdings 3</vt:lpstr>
      <vt:lpstr>Ion Boardroom</vt:lpstr>
      <vt:lpstr> M2 Practical Challenge: Cross Validating a Linear Regression Model </vt:lpstr>
      <vt:lpstr>1.Introduction</vt:lpstr>
      <vt:lpstr>2. Exploratory Data Analysis (EDA) </vt:lpstr>
      <vt:lpstr>Continue..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Regression Model Construction &amp; Evaluation </vt:lpstr>
      <vt:lpstr>Continue…</vt:lpstr>
      <vt:lpstr>Linear regression model and evaluation</vt:lpstr>
      <vt:lpstr>4.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M2 Practical Challenge: Cross Validating a Linear Regression Model </dc:title>
  <dc:creator>Naveen Aliveli</dc:creator>
  <cp:lastModifiedBy>Naveen Aliveli</cp:lastModifiedBy>
  <cp:revision>13</cp:revision>
  <dcterms:created xsi:type="dcterms:W3CDTF">2023-06-07T16:58:49Z</dcterms:created>
  <dcterms:modified xsi:type="dcterms:W3CDTF">2023-06-07T17:54:01Z</dcterms:modified>
</cp:coreProperties>
</file>