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7" r:id="rId9"/>
    <p:sldId id="268" r:id="rId10"/>
    <p:sldId id="271" r:id="rId11"/>
    <p:sldId id="276" r:id="rId12"/>
    <p:sldId id="277" r:id="rId13"/>
    <p:sldId id="278" r:id="rId14"/>
    <p:sldId id="275" r:id="rId15"/>
    <p:sldId id="272" r:id="rId16"/>
    <p:sldId id="274" r:id="rId17"/>
    <p:sldId id="273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8BA7B-37BE-4B77-B942-F24A14943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32" y="1415989"/>
            <a:ext cx="8361229" cy="2827537"/>
          </a:xfrm>
        </p:spPr>
        <p:txBody>
          <a:bodyPr anchor="ctr"/>
          <a:lstStyle/>
          <a:p>
            <a:pPr algn="l"/>
            <a: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Курсова робота </a:t>
            </a:r>
            <a:b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тему:</a:t>
            </a:r>
            <a:b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«База даних управління </a:t>
            </a:r>
            <a:r>
              <a:rPr lang="uk-U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продажем</a:t>
            </a:r>
            <a: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квитків на сайті аеропорту «Жуляни»»</a:t>
            </a:r>
            <a:endParaRPr lang="ru-U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5300E4-76E1-4690-A353-BF14D4C6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619" y="4341181"/>
            <a:ext cx="6831673" cy="13952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uk-UA" u="sng" dirty="0"/>
              <a:t>Студентки</a:t>
            </a:r>
            <a:r>
              <a:rPr lang="uk-UA" dirty="0"/>
              <a:t> ФІТ 3 курсу 4 групи ДТЕУ</a:t>
            </a:r>
            <a:br>
              <a:rPr lang="uk-UA" dirty="0"/>
            </a:br>
            <a:r>
              <a:rPr lang="uk-UA" dirty="0" err="1"/>
              <a:t>Авєріної</a:t>
            </a:r>
            <a:r>
              <a:rPr lang="uk-UA" dirty="0"/>
              <a:t> Наталії Ігорівни</a:t>
            </a:r>
          </a:p>
          <a:p>
            <a:pPr algn="r"/>
            <a:r>
              <a:rPr lang="uk-UA" u="sng" dirty="0"/>
              <a:t>Науковий керівник: </a:t>
            </a:r>
          </a:p>
          <a:p>
            <a:pPr algn="r"/>
            <a:r>
              <a:rPr lang="ru-RU" dirty="0"/>
              <a:t>Ст. </a:t>
            </a:r>
            <a:r>
              <a:rPr lang="ru-RU" dirty="0" err="1"/>
              <a:t>викладач</a:t>
            </a:r>
            <a:r>
              <a:rPr lang="ru-RU" dirty="0"/>
              <a:t> </a:t>
            </a:r>
            <a:r>
              <a:rPr lang="ru-RU" dirty="0" err="1"/>
              <a:t>кафедри</a:t>
            </a:r>
            <a:r>
              <a:rPr lang="ru-RU" dirty="0"/>
              <a:t> </a:t>
            </a:r>
            <a:r>
              <a:rPr lang="ru-RU" dirty="0" err="1"/>
              <a:t>інженерії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br>
              <a:rPr lang="ru-RU" dirty="0"/>
            </a:br>
            <a:r>
              <a:rPr lang="ru-RU" dirty="0" err="1"/>
              <a:t>Гнатченко</a:t>
            </a:r>
            <a:r>
              <a:rPr lang="ru-RU" dirty="0"/>
              <a:t> </a:t>
            </a:r>
            <a:r>
              <a:rPr lang="ru-RU" dirty="0" err="1"/>
              <a:t>Дмитро</a:t>
            </a:r>
            <a:r>
              <a:rPr lang="ru-RU" dirty="0"/>
              <a:t> </a:t>
            </a:r>
            <a:r>
              <a:rPr lang="ru-RU" dirty="0" err="1"/>
              <a:t>Дмитрович</a:t>
            </a:r>
            <a:endParaRPr lang="ru-RU" dirty="0"/>
          </a:p>
          <a:p>
            <a:pPr algn="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473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37789" cy="734627"/>
          </a:xfrm>
        </p:spPr>
        <p:txBody>
          <a:bodyPr>
            <a:no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 команди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клієнтському додатку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78F998-9ED9-4A3E-81C1-8EE3BC9A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2" y="4023550"/>
            <a:ext cx="4525006" cy="262926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1F6448-9ECF-4A8F-9B66-25E01219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54" y="2175029"/>
            <a:ext cx="9021434" cy="281026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0C6FA0-F775-4C42-B8C2-6217C3F0400C}"/>
              </a:ext>
            </a:extLst>
          </p:cNvPr>
          <p:cNvSpPr txBox="1"/>
          <p:nvPr/>
        </p:nvSpPr>
        <p:spPr>
          <a:xfrm>
            <a:off x="5350276" y="5086905"/>
            <a:ext cx="6257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9, 10 </a:t>
            </a:r>
            <a:endParaRPr lang="en-US" dirty="0"/>
          </a:p>
          <a:p>
            <a:r>
              <a:rPr lang="uk-UA" dirty="0"/>
              <a:t>Знімки екрану виведення результату запиту </a:t>
            </a:r>
            <a:r>
              <a:rPr lang="en-US" dirty="0"/>
              <a:t>SELECT * FROM </a:t>
            </a:r>
            <a:endParaRPr lang="uk-UA" dirty="0"/>
          </a:p>
          <a:p>
            <a:r>
              <a:rPr lang="uk-UA" dirty="0"/>
              <a:t>з таблиць </a:t>
            </a:r>
            <a:r>
              <a:rPr lang="en-US" dirty="0"/>
              <a:t>Orders, Users</a:t>
            </a:r>
            <a:r>
              <a:rPr lang="uk-UA" dirty="0"/>
              <a:t> відповідно </a:t>
            </a:r>
          </a:p>
          <a:p>
            <a:r>
              <a:rPr lang="uk-UA" dirty="0"/>
              <a:t>за допомогою інструменту </a:t>
            </a:r>
            <a:r>
              <a:rPr lang="en-US" dirty="0" err="1"/>
              <a:t>dataGridView</a:t>
            </a:r>
            <a:r>
              <a:rPr lang="uk-UA" dirty="0"/>
              <a:t>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826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37789" cy="734627"/>
          </a:xfrm>
        </p:spPr>
        <p:txBody>
          <a:bodyPr>
            <a:no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 команди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клієнтському додатку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78DA23-F449-40D7-BAFC-9A934D37E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11"/>
          <a:stretch/>
        </p:blipFill>
        <p:spPr>
          <a:xfrm>
            <a:off x="727939" y="1993035"/>
            <a:ext cx="5920988" cy="320028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B72C66-64B0-49F0-B5A3-091AFFFD4B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0054" y="4348553"/>
            <a:ext cx="7738763" cy="222218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26117-EA83-46DF-846F-1612F933ACCB}"/>
              </a:ext>
            </a:extLst>
          </p:cNvPr>
          <p:cNvSpPr txBox="1"/>
          <p:nvPr/>
        </p:nvSpPr>
        <p:spPr>
          <a:xfrm>
            <a:off x="727939" y="5193315"/>
            <a:ext cx="3315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11</a:t>
            </a:r>
          </a:p>
          <a:p>
            <a:r>
              <a:rPr lang="uk-UA" dirty="0"/>
              <a:t>Знімок екрану інтерфейсу </a:t>
            </a:r>
          </a:p>
          <a:p>
            <a:r>
              <a:rPr lang="uk-UA" dirty="0"/>
              <a:t>Додатку для додавання даних в </a:t>
            </a:r>
          </a:p>
          <a:p>
            <a:r>
              <a:rPr lang="uk-UA" dirty="0"/>
              <a:t>таблицю </a:t>
            </a:r>
            <a:r>
              <a:rPr lang="en-US" dirty="0"/>
              <a:t>Users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03F27-CCC9-4656-9604-BA37ED0D50BB}"/>
              </a:ext>
            </a:extLst>
          </p:cNvPr>
          <p:cNvSpPr txBox="1"/>
          <p:nvPr/>
        </p:nvSpPr>
        <p:spPr>
          <a:xfrm>
            <a:off x="6648927" y="3702222"/>
            <a:ext cx="486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</a:t>
            </a:r>
            <a:r>
              <a:rPr lang="en-US" dirty="0"/>
              <a:t>2</a:t>
            </a:r>
            <a:r>
              <a:rPr lang="uk-UA" dirty="0"/>
              <a:t> Знімок екрану результату виконання вставки в таблицю </a:t>
            </a:r>
            <a:r>
              <a:rPr lang="en-US" dirty="0"/>
              <a:t>Users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445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37789" cy="734627"/>
          </a:xfrm>
        </p:spPr>
        <p:txBody>
          <a:bodyPr>
            <a:no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 команди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клієнтському додатку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0E6370-5E8D-41D2-8A5E-63F451D1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0" y="2019548"/>
            <a:ext cx="4921647" cy="384653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1548A8-9DD6-4BB1-8B43-06E1CC9FF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16" y="2019548"/>
            <a:ext cx="5468170" cy="385506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C54A64-C580-4F9E-83D8-46355EDC0471}"/>
              </a:ext>
            </a:extLst>
          </p:cNvPr>
          <p:cNvSpPr txBox="1"/>
          <p:nvPr/>
        </p:nvSpPr>
        <p:spPr>
          <a:xfrm>
            <a:off x="724550" y="5874608"/>
            <a:ext cx="727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</a:t>
            </a:r>
            <a:r>
              <a:rPr lang="en-US" dirty="0"/>
              <a:t>13, 14 </a:t>
            </a:r>
            <a:r>
              <a:rPr lang="uk-UA" dirty="0"/>
              <a:t>Знімки екрану інтерфейсу для виконання команди </a:t>
            </a:r>
            <a:r>
              <a:rPr lang="en-US" dirty="0"/>
              <a:t>UPDATE </a:t>
            </a:r>
            <a:endParaRPr lang="uk-UA" dirty="0"/>
          </a:p>
          <a:p>
            <a:r>
              <a:rPr lang="uk-UA" dirty="0"/>
              <a:t>для таблиць </a:t>
            </a:r>
            <a:r>
              <a:rPr lang="en-US" dirty="0"/>
              <a:t>Users</a:t>
            </a:r>
            <a:r>
              <a:rPr lang="uk-UA" dirty="0"/>
              <a:t> та </a:t>
            </a:r>
            <a:r>
              <a:rPr lang="en-US" dirty="0"/>
              <a:t>Orders</a:t>
            </a:r>
            <a:r>
              <a:rPr lang="uk-UA" dirty="0"/>
              <a:t> відповідно.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044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37789" cy="734627"/>
          </a:xfrm>
        </p:spPr>
        <p:txBody>
          <a:bodyPr>
            <a:no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 команди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клієнтському додатку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7DD06A-7F39-47D7-9F1A-972DB3CC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34" y="3542190"/>
            <a:ext cx="5272866" cy="291485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FD4A2C-640C-4E82-A323-DFA8847E1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73"/>
          <a:stretch/>
        </p:blipFill>
        <p:spPr>
          <a:xfrm>
            <a:off x="3038656" y="2095130"/>
            <a:ext cx="8538764" cy="244135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A8BE66-FADF-4E82-BAA6-49F98C1D4502}"/>
              </a:ext>
            </a:extLst>
          </p:cNvPr>
          <p:cNvSpPr txBox="1"/>
          <p:nvPr/>
        </p:nvSpPr>
        <p:spPr>
          <a:xfrm>
            <a:off x="6169951" y="4611027"/>
            <a:ext cx="5038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15, 16</a:t>
            </a:r>
          </a:p>
          <a:p>
            <a:r>
              <a:rPr lang="uk-UA" dirty="0"/>
              <a:t>Знімки екрану інтерфейсу</a:t>
            </a:r>
          </a:p>
          <a:p>
            <a:r>
              <a:rPr lang="uk-UA" dirty="0"/>
              <a:t>додатку для видалення даних з </a:t>
            </a:r>
          </a:p>
          <a:p>
            <a:r>
              <a:rPr lang="uk-UA" dirty="0"/>
              <a:t>таблиці </a:t>
            </a:r>
            <a:r>
              <a:rPr lang="en-US" dirty="0"/>
              <a:t>Users</a:t>
            </a:r>
            <a:r>
              <a:rPr lang="uk-UA" dirty="0"/>
              <a:t> та результат видалення відповідно.</a:t>
            </a:r>
          </a:p>
        </p:txBody>
      </p:sp>
    </p:spTree>
    <p:extLst>
      <p:ext uri="{BB962C8B-B14F-4D97-AF65-F5344CB8AC3E}">
        <p14:creationId xmlns:p14="http://schemas.microsoft.com/office/powerpoint/2010/main" val="116096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B44ACB-1F17-42B3-8FA2-002D4A2B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5" y="2126288"/>
            <a:ext cx="5249008" cy="248637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0EF769-066F-4800-A6D5-3685018159EA}"/>
              </a:ext>
            </a:extLst>
          </p:cNvPr>
          <p:cNvSpPr txBox="1"/>
          <p:nvPr/>
        </p:nvSpPr>
        <p:spPr>
          <a:xfrm>
            <a:off x="696245" y="4696288"/>
            <a:ext cx="5410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17 Знімок екрану результату виконання запиту </a:t>
            </a:r>
            <a:endParaRPr lang="en-US" dirty="0"/>
          </a:p>
          <a:p>
            <a:r>
              <a:rPr lang="uk-UA" dirty="0"/>
              <a:t>в базу даних для виведення таблиці </a:t>
            </a:r>
            <a:endParaRPr lang="en-US" dirty="0"/>
          </a:p>
          <a:p>
            <a:r>
              <a:rPr lang="en-US" dirty="0"/>
              <a:t>Destination Airports </a:t>
            </a:r>
            <a:r>
              <a:rPr lang="uk-UA" dirty="0"/>
              <a:t>в додатку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6BDAEC-AE55-47FA-B10A-72348E0B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61" y="2126288"/>
            <a:ext cx="4882159" cy="349333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475C7E-594B-4382-BC13-8C18F667781D}"/>
              </a:ext>
            </a:extLst>
          </p:cNvPr>
          <p:cNvSpPr txBox="1"/>
          <p:nvPr/>
        </p:nvSpPr>
        <p:spPr>
          <a:xfrm>
            <a:off x="6238169" y="5692067"/>
            <a:ext cx="578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18 Знімок екрану скрипту та результату виконання </a:t>
            </a:r>
          </a:p>
          <a:p>
            <a:r>
              <a:rPr lang="uk-UA" dirty="0"/>
              <a:t>запиту в базу даних для виведення таблиці </a:t>
            </a:r>
            <a:endParaRPr lang="en-US" dirty="0"/>
          </a:p>
          <a:p>
            <a:r>
              <a:rPr lang="en-US" dirty="0"/>
              <a:t>Destination Airports</a:t>
            </a:r>
            <a:r>
              <a:rPr lang="uk-UA" dirty="0"/>
              <a:t> в </a:t>
            </a:r>
            <a:r>
              <a:rPr lang="en-US" dirty="0"/>
              <a:t>SSMS</a:t>
            </a:r>
            <a:endParaRPr lang="ru-UA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337C36F-17B3-40CF-8A08-3940D9460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5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запитів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базу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відображення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додатку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75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FC37B6-EE45-480F-ADEB-0C77C1D870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653" y="1843630"/>
            <a:ext cx="6467353" cy="4210942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0BD7C2-03DF-4243-B79E-26698A6E2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82" y="2914064"/>
            <a:ext cx="4980402" cy="3140508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E031D95-431D-459F-87F8-4C9D93B3E219}"/>
              </a:ext>
            </a:extLst>
          </p:cNvPr>
          <p:cNvSpPr txBox="1">
            <a:spLocks/>
          </p:cNvSpPr>
          <p:nvPr/>
        </p:nvSpPr>
        <p:spPr>
          <a:xfrm>
            <a:off x="1371600" y="579263"/>
            <a:ext cx="10355802" cy="12939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запитів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базу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відображення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додатку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C4FD-4568-423F-8580-6D308F678160}"/>
              </a:ext>
            </a:extLst>
          </p:cNvPr>
          <p:cNvSpPr txBox="1"/>
          <p:nvPr/>
        </p:nvSpPr>
        <p:spPr>
          <a:xfrm>
            <a:off x="714653" y="6054572"/>
            <a:ext cx="564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19 Знімок екрану стовбчастої діаграми в додатку</a:t>
            </a:r>
          </a:p>
          <a:p>
            <a:r>
              <a:rPr lang="uk-UA" dirty="0"/>
              <a:t>як результату виконання запиту в базу даних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B98A7-49D0-459A-8415-163A3CAF57A9}"/>
              </a:ext>
            </a:extLst>
          </p:cNvPr>
          <p:cNvSpPr txBox="1"/>
          <p:nvPr/>
        </p:nvSpPr>
        <p:spPr>
          <a:xfrm>
            <a:off x="6356382" y="6056792"/>
            <a:ext cx="583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20 Знімок екрану реалізації запиту в базу даних</a:t>
            </a:r>
            <a:r>
              <a:rPr lang="ru-RU" dirty="0"/>
              <a:t> в</a:t>
            </a:r>
            <a:r>
              <a:rPr lang="en-US" dirty="0"/>
              <a:t> SSMS</a:t>
            </a:r>
            <a:r>
              <a:rPr lang="uk-UA" dirty="0"/>
              <a:t> для виведення кількості проданих квитків на кожен рейс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0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5C44BF-1BCD-4AD5-93C0-99C412287C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469" y="1713393"/>
            <a:ext cx="6641535" cy="430566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A8ABDB-C150-436F-A8FD-31185398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04" y="1704513"/>
            <a:ext cx="4174111" cy="331278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9E1D26-1CAC-4B2D-A732-1553BBCC4D3E}"/>
              </a:ext>
            </a:extLst>
          </p:cNvPr>
          <p:cNvSpPr txBox="1">
            <a:spLocks/>
          </p:cNvSpPr>
          <p:nvPr/>
        </p:nvSpPr>
        <p:spPr>
          <a:xfrm>
            <a:off x="1371600" y="408373"/>
            <a:ext cx="10355802" cy="14323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Реалізація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запитів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базу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відображення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додатку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9C2E3-48AB-4AE6-BED2-884B5FF555AD}"/>
              </a:ext>
            </a:extLst>
          </p:cNvPr>
          <p:cNvSpPr txBox="1"/>
          <p:nvPr/>
        </p:nvSpPr>
        <p:spPr>
          <a:xfrm>
            <a:off x="714653" y="6054572"/>
            <a:ext cx="564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21 Знімок екрану стовбчастої діаграми в додатку</a:t>
            </a:r>
          </a:p>
          <a:p>
            <a:r>
              <a:rPr lang="uk-UA" dirty="0"/>
              <a:t>як результату виконання запиту в базу даних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0466D-309D-4E9B-90CD-72DC3DA467FD}"/>
              </a:ext>
            </a:extLst>
          </p:cNvPr>
          <p:cNvSpPr txBox="1"/>
          <p:nvPr/>
        </p:nvSpPr>
        <p:spPr>
          <a:xfrm>
            <a:off x="7366607" y="5056514"/>
            <a:ext cx="414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22 Знімок екрану реалізації запиту в базу даних</a:t>
            </a:r>
            <a:r>
              <a:rPr lang="ru-RU" dirty="0"/>
              <a:t> в</a:t>
            </a:r>
            <a:r>
              <a:rPr lang="en-US" dirty="0"/>
              <a:t> SSMS</a:t>
            </a:r>
            <a:r>
              <a:rPr lang="uk-UA" dirty="0"/>
              <a:t> для виведення </a:t>
            </a:r>
            <a:br>
              <a:rPr lang="uk-UA" dirty="0"/>
            </a:br>
            <a:r>
              <a:rPr lang="uk-UA" dirty="0"/>
              <a:t>топ 3 країн за кількістю проданих квитків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3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>
            <a:norm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Висновки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01969-DBAF-4D42-8BDC-47C71EF3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0426"/>
            <a:ext cx="9601200" cy="5237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u="sng" dirty="0"/>
              <a:t>У </a:t>
            </a:r>
            <a:r>
              <a:rPr lang="ru-RU" u="sng" dirty="0" err="1"/>
              <a:t>курсовій</a:t>
            </a:r>
            <a:r>
              <a:rPr lang="ru-RU" u="sng" dirty="0"/>
              <a:t> </a:t>
            </a:r>
            <a:r>
              <a:rPr lang="ru-RU" u="sng" dirty="0" err="1"/>
              <a:t>роботі</a:t>
            </a:r>
            <a:r>
              <a:rPr lang="ru-RU" u="sng" dirty="0"/>
              <a:t>: </a:t>
            </a:r>
          </a:p>
          <a:p>
            <a:r>
              <a:rPr lang="ru-RU" b="1" dirty="0" err="1"/>
              <a:t>Досліджено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продажем</a:t>
            </a:r>
            <a:r>
              <a:rPr lang="ru-RU" dirty="0"/>
              <a:t> </a:t>
            </a:r>
            <a:r>
              <a:rPr lang="ru-RU" dirty="0" err="1"/>
              <a:t>авіаквитків</a:t>
            </a:r>
            <a:r>
              <a:rPr lang="ru-RU" dirty="0"/>
              <a:t>. </a:t>
            </a:r>
          </a:p>
          <a:p>
            <a:r>
              <a:rPr lang="ru-RU" b="1" dirty="0" err="1"/>
              <a:t>Проаналізовано</a:t>
            </a:r>
            <a:r>
              <a:rPr lang="ru-RU" dirty="0"/>
              <a:t> </a:t>
            </a:r>
            <a:r>
              <a:rPr lang="ru-RU" dirty="0" err="1"/>
              <a:t>ринок</a:t>
            </a:r>
            <a:r>
              <a:rPr lang="ru-RU" dirty="0"/>
              <a:t> онлайн продажу та </a:t>
            </a:r>
            <a:r>
              <a:rPr lang="ru-RU" b="1" dirty="0" err="1"/>
              <a:t>висвітлено</a:t>
            </a:r>
            <a:r>
              <a:rPr lang="ru-RU" dirty="0"/>
              <a:t> </a:t>
            </a:r>
            <a:r>
              <a:rPr lang="ru-RU" dirty="0" err="1"/>
              <a:t>переваги</a:t>
            </a:r>
            <a:r>
              <a:rPr lang="ru-RU" dirty="0"/>
              <a:t> і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розроблюваної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порівняно</a:t>
            </a:r>
            <a:r>
              <a:rPr lang="ru-RU" dirty="0"/>
              <a:t> з конкурентами. </a:t>
            </a:r>
          </a:p>
          <a:p>
            <a:r>
              <a:rPr lang="ru-RU" b="1" dirty="0" err="1"/>
              <a:t>Розглянуто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бізнес-процесів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ru-RU" dirty="0" err="1"/>
              <a:t>проєктування</a:t>
            </a:r>
            <a:r>
              <a:rPr lang="ru-RU" dirty="0"/>
              <a:t>. </a:t>
            </a:r>
          </a:p>
          <a:p>
            <a:r>
              <a:rPr lang="ru-RU" b="1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проблемні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для </a:t>
            </a:r>
            <a:r>
              <a:rPr lang="ru-RU" dirty="0" err="1"/>
              <a:t>кращого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над системою.</a:t>
            </a:r>
          </a:p>
          <a:p>
            <a:r>
              <a:rPr lang="ru-RU" b="1" dirty="0" err="1"/>
              <a:t>Здійснено</a:t>
            </a:r>
            <a:r>
              <a:rPr lang="ru-RU" dirty="0"/>
              <a:t> постановку </a:t>
            </a:r>
            <a:r>
              <a:rPr lang="ru-RU" dirty="0" err="1"/>
              <a:t>завдання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</a:p>
          <a:p>
            <a:r>
              <a:rPr lang="ru-RU" dirty="0"/>
              <a:t>Для </a:t>
            </a:r>
            <a:r>
              <a:rPr lang="ru-RU" dirty="0" err="1"/>
              <a:t>кращого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, </a:t>
            </a:r>
            <a:r>
              <a:rPr lang="ru-RU" dirty="0" err="1"/>
              <a:t>взаємозв’язків</a:t>
            </a:r>
            <a:r>
              <a:rPr lang="ru-RU" dirty="0"/>
              <a:t> та </a:t>
            </a:r>
            <a:r>
              <a:rPr lang="ru-RU" dirty="0" err="1"/>
              <a:t>технічних</a:t>
            </a:r>
            <a:r>
              <a:rPr lang="ru-RU" dirty="0"/>
              <a:t> </a:t>
            </a:r>
            <a:r>
              <a:rPr lang="ru-RU" dirty="0" err="1"/>
              <a:t>особливостей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b="1" dirty="0" err="1"/>
              <a:t>використано</a:t>
            </a:r>
            <a:r>
              <a:rPr lang="ru-RU" dirty="0"/>
              <a:t> метод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 err="1"/>
              <a:t>Обравши</a:t>
            </a:r>
            <a:r>
              <a:rPr lang="ru-RU" dirty="0"/>
              <a:t> за СКБД </a:t>
            </a:r>
            <a:r>
              <a:rPr lang="en-US" dirty="0"/>
              <a:t>Microsoft SQL Server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створено та </a:t>
            </a:r>
            <a:r>
              <a:rPr lang="ru-RU" dirty="0" err="1"/>
              <a:t>заповнено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 err="1"/>
              <a:t>TicketSalesDB</a:t>
            </a:r>
            <a:r>
              <a:rPr lang="en-US" dirty="0"/>
              <a:t>. </a:t>
            </a:r>
            <a:r>
              <a:rPr lang="ru-RU" dirty="0"/>
              <a:t>Для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</a:t>
            </a:r>
            <a:r>
              <a:rPr lang="ru-RU" dirty="0" err="1"/>
              <a:t>клієнтський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багатотабличні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Клієнтський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en-US" dirty="0"/>
              <a:t>C# </a:t>
            </a:r>
            <a:r>
              <a:rPr lang="ru-RU" dirty="0"/>
              <a:t>в </a:t>
            </a:r>
            <a:r>
              <a:rPr lang="ru-RU" dirty="0" err="1"/>
              <a:t>середовищі</a:t>
            </a:r>
            <a:r>
              <a:rPr lang="ru-RU" dirty="0"/>
              <a:t> .</a:t>
            </a:r>
            <a:r>
              <a:rPr lang="en-US" dirty="0"/>
              <a:t>NET Framework </a:t>
            </a:r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для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 </a:t>
            </a:r>
            <a:r>
              <a:rPr lang="en-US" dirty="0"/>
              <a:t>Windows forms.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перегляду, </a:t>
            </a:r>
            <a:r>
              <a:rPr lang="ru-RU" dirty="0" err="1"/>
              <a:t>додавання</a:t>
            </a:r>
            <a:r>
              <a:rPr lang="ru-RU" dirty="0"/>
              <a:t>, </a:t>
            </a:r>
            <a:r>
              <a:rPr lang="ru-RU" dirty="0" err="1"/>
              <a:t>оновлення</a:t>
            </a:r>
            <a:r>
              <a:rPr lang="ru-RU" dirty="0"/>
              <a:t> та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</a:t>
            </a:r>
            <a:r>
              <a:rPr lang="ru-RU" dirty="0" err="1"/>
              <a:t>таблиць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перегляд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стовбчастих</a:t>
            </a:r>
            <a:r>
              <a:rPr lang="ru-RU" dirty="0"/>
              <a:t> </a:t>
            </a:r>
            <a:r>
              <a:rPr lang="ru-RU" dirty="0" err="1"/>
              <a:t>діаграм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66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2D24D-938D-4210-B780-62F6FA30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14" y="2790134"/>
            <a:ext cx="9612971" cy="1277732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УВАГУ!</a:t>
            </a:r>
            <a:endParaRPr lang="ru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1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F3E03AA-EE08-467D-AFC7-E27046BDA972}"/>
              </a:ext>
            </a:extLst>
          </p:cNvPr>
          <p:cNvSpPr/>
          <p:nvPr/>
        </p:nvSpPr>
        <p:spPr>
          <a:xfrm>
            <a:off x="1371599" y="650290"/>
            <a:ext cx="10079113" cy="17289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курсової</a:t>
            </a:r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роботи</a:t>
            </a:r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ru-RU" sz="2000" dirty="0">
              <a:solidFill>
                <a:schemeClr val="tx2"/>
              </a:solidFill>
            </a:endParaRPr>
          </a:p>
          <a:p>
            <a:pPr algn="ctr"/>
            <a:r>
              <a:rPr lang="ru-RU" sz="2000" dirty="0" err="1">
                <a:solidFill>
                  <a:schemeClr val="tx2"/>
                </a:solidFill>
              </a:rPr>
              <a:t>Дослідження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ru-RU" sz="2000" dirty="0" err="1">
                <a:solidFill>
                  <a:schemeClr val="tx2"/>
                </a:solidFill>
              </a:rPr>
              <a:t>проєктування</a:t>
            </a:r>
            <a:r>
              <a:rPr lang="ru-RU" sz="2000" dirty="0">
                <a:solidFill>
                  <a:schemeClr val="tx2"/>
                </a:solidFill>
              </a:rPr>
              <a:t> та </a:t>
            </a:r>
            <a:r>
              <a:rPr lang="ru-RU" sz="2000" dirty="0" err="1">
                <a:solidFill>
                  <a:schemeClr val="tx2"/>
                </a:solidFill>
              </a:rPr>
              <a:t>реалізація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бази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даних</a:t>
            </a:r>
            <a:r>
              <a:rPr lang="ru-RU" sz="2000" dirty="0">
                <a:solidFill>
                  <a:schemeClr val="tx2"/>
                </a:solidFill>
              </a:rPr>
              <a:t> для </a:t>
            </a:r>
            <a:r>
              <a:rPr lang="ru-RU" sz="2000" dirty="0" err="1">
                <a:solidFill>
                  <a:schemeClr val="tx2"/>
                </a:solidFill>
              </a:rPr>
              <a:t>оптимізації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роботи</a:t>
            </a:r>
            <a:r>
              <a:rPr lang="ru-RU" sz="2000" dirty="0">
                <a:solidFill>
                  <a:schemeClr val="tx2"/>
                </a:solidFill>
              </a:rPr>
              <a:t> веб-сайту </a:t>
            </a:r>
            <a:r>
              <a:rPr lang="ru-RU" sz="2000" dirty="0" err="1">
                <a:solidFill>
                  <a:schemeClr val="tx2"/>
                </a:solidFill>
              </a:rPr>
              <a:t>аеропорту</a:t>
            </a:r>
            <a:r>
              <a:rPr lang="ru-RU" sz="2000" dirty="0">
                <a:solidFill>
                  <a:schemeClr val="tx2"/>
                </a:solidFill>
              </a:rPr>
              <a:t> "</a:t>
            </a:r>
            <a:r>
              <a:rPr lang="ru-RU" sz="2000" dirty="0" err="1">
                <a:solidFill>
                  <a:schemeClr val="tx2"/>
                </a:solidFill>
              </a:rPr>
              <a:t>Жуляни</a:t>
            </a:r>
            <a:r>
              <a:rPr lang="ru-RU" sz="2000" dirty="0">
                <a:solidFill>
                  <a:schemeClr val="tx2"/>
                </a:solidFill>
              </a:rPr>
              <a:t>". </a:t>
            </a:r>
          </a:p>
          <a:p>
            <a:pPr algn="ctr"/>
            <a:endParaRPr lang="ru-RU" sz="2000" dirty="0"/>
          </a:p>
          <a:p>
            <a:pPr algn="ctr"/>
            <a:endParaRPr lang="ru-UA" sz="2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E82870D-520A-4DB9-AFC7-126E9C6EC88E}"/>
              </a:ext>
            </a:extLst>
          </p:cNvPr>
          <p:cNvSpPr/>
          <p:nvPr/>
        </p:nvSpPr>
        <p:spPr>
          <a:xfrm>
            <a:off x="1371597" y="2647765"/>
            <a:ext cx="10079115" cy="17289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Об’єкт</a:t>
            </a:r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дослідження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uk-UA" sz="2000" dirty="0">
                <a:solidFill>
                  <a:schemeClr val="tx2"/>
                </a:solidFill>
              </a:rPr>
              <a:t>У</a:t>
            </a:r>
            <a:r>
              <a:rPr lang="ru-RU" sz="2000" dirty="0" err="1">
                <a:solidFill>
                  <a:schemeClr val="tx2"/>
                </a:solidFill>
              </a:rPr>
              <a:t>правління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продажем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авіаквитків</a:t>
            </a:r>
            <a:r>
              <a:rPr lang="ru-RU" sz="2000" dirty="0">
                <a:solidFill>
                  <a:schemeClr val="tx2"/>
                </a:solidFill>
              </a:rPr>
              <a:t>.</a:t>
            </a:r>
          </a:p>
          <a:p>
            <a:endParaRPr lang="ru-UA" sz="20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13FBAC8-78D8-4905-AEF7-03123EB53FA6}"/>
              </a:ext>
            </a:extLst>
          </p:cNvPr>
          <p:cNvSpPr/>
          <p:nvPr/>
        </p:nvSpPr>
        <p:spPr>
          <a:xfrm>
            <a:off x="1371596" y="4645240"/>
            <a:ext cx="10079115" cy="17289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дослідження</a:t>
            </a:r>
            <a:endParaRPr lang="ru-R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000" dirty="0" err="1">
                <a:solidFill>
                  <a:schemeClr val="tx2"/>
                </a:solidFill>
              </a:rPr>
              <a:t>Управління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продажем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квитків</a:t>
            </a:r>
            <a:r>
              <a:rPr lang="ru-RU" sz="2000" dirty="0">
                <a:solidFill>
                  <a:schemeClr val="tx2"/>
                </a:solidFill>
              </a:rPr>
              <a:t> на </a:t>
            </a:r>
            <a:r>
              <a:rPr lang="ru-RU" sz="2000" dirty="0" err="1">
                <a:solidFill>
                  <a:schemeClr val="tx2"/>
                </a:solidFill>
              </a:rPr>
              <a:t>сайті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аеропорту</a:t>
            </a:r>
            <a:r>
              <a:rPr lang="ru-RU" sz="2000" dirty="0">
                <a:solidFill>
                  <a:schemeClr val="tx2"/>
                </a:solidFill>
              </a:rPr>
              <a:t> 	«</a:t>
            </a:r>
            <a:r>
              <a:rPr lang="ru-RU" sz="2000" dirty="0" err="1">
                <a:solidFill>
                  <a:schemeClr val="tx2"/>
                </a:solidFill>
              </a:rPr>
              <a:t>Жуляни</a:t>
            </a:r>
            <a:r>
              <a:rPr lang="ru-RU" sz="2000" dirty="0">
                <a:solidFill>
                  <a:schemeClr val="tx2"/>
                </a:solidFill>
              </a:rPr>
              <a:t>».</a:t>
            </a:r>
            <a:endParaRPr lang="ru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5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/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дослідження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19DAFAD-1B1C-4E00-8D81-B7B2A98EBD90}"/>
              </a:ext>
            </a:extLst>
          </p:cNvPr>
          <p:cNvSpPr/>
          <p:nvPr/>
        </p:nvSpPr>
        <p:spPr>
          <a:xfrm>
            <a:off x="1371600" y="1544715"/>
            <a:ext cx="10133860" cy="13849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u="sng" dirty="0" err="1"/>
              <a:t>Аналіз</a:t>
            </a:r>
            <a:r>
              <a:rPr lang="ru-RU" sz="2000" b="1" u="sng" dirty="0"/>
              <a:t> </a:t>
            </a:r>
            <a:r>
              <a:rPr lang="ru-RU" sz="2000" b="1" u="sng" dirty="0" err="1"/>
              <a:t>літературних</a:t>
            </a:r>
            <a:r>
              <a:rPr lang="ru-RU" sz="2000" b="1" u="sng" dirty="0"/>
              <a:t> </a:t>
            </a:r>
            <a:r>
              <a:rPr lang="ru-RU" sz="2000" b="1" u="sng" dirty="0" err="1"/>
              <a:t>джерел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tx2"/>
                </a:solidFill>
              </a:rPr>
              <a:t>який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передбачав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вивчення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наукової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літератури</a:t>
            </a:r>
            <a:r>
              <a:rPr lang="ru-RU" sz="2000" dirty="0">
                <a:solidFill>
                  <a:schemeClr val="tx2"/>
                </a:solidFill>
              </a:rPr>
              <a:t>, статей, </a:t>
            </a:r>
            <a:r>
              <a:rPr lang="ru-RU" sz="2000" dirty="0" err="1">
                <a:solidFill>
                  <a:schemeClr val="tx2"/>
                </a:solidFill>
              </a:rPr>
              <a:t>публікацій</a:t>
            </a:r>
            <a:r>
              <a:rPr lang="ru-RU" sz="2000" dirty="0">
                <a:solidFill>
                  <a:schemeClr val="tx2"/>
                </a:solidFill>
              </a:rPr>
              <a:t> та </a:t>
            </a:r>
            <a:r>
              <a:rPr lang="ru-RU" sz="2000" dirty="0" err="1">
                <a:solidFill>
                  <a:schemeClr val="tx2"/>
                </a:solidFill>
              </a:rPr>
              <a:t>документацій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ru-RU" sz="2000" dirty="0" err="1">
                <a:solidFill>
                  <a:schemeClr val="tx2"/>
                </a:solidFill>
              </a:rPr>
              <a:t>що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стосуються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проєктування</a:t>
            </a:r>
            <a:r>
              <a:rPr lang="ru-RU" sz="2000" dirty="0">
                <a:solidFill>
                  <a:schemeClr val="tx2"/>
                </a:solidFill>
              </a:rPr>
              <a:t> баз </a:t>
            </a:r>
            <a:r>
              <a:rPr lang="ru-RU" sz="2000" dirty="0" err="1">
                <a:solidFill>
                  <a:schemeClr val="tx2"/>
                </a:solidFill>
              </a:rPr>
              <a:t>даних</a:t>
            </a:r>
            <a:r>
              <a:rPr lang="ru-RU" sz="2000" dirty="0">
                <a:solidFill>
                  <a:schemeClr val="tx2"/>
                </a:solidFill>
              </a:rPr>
              <a:t> та </a:t>
            </a:r>
            <a:r>
              <a:rPr lang="ru-RU" sz="2000" dirty="0" err="1">
                <a:solidFill>
                  <a:schemeClr val="tx2"/>
                </a:solidFill>
              </a:rPr>
              <a:t>процесів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авіаперевезень</a:t>
            </a:r>
            <a:r>
              <a:rPr lang="ru-RU" sz="2000" dirty="0">
                <a:solidFill>
                  <a:schemeClr val="tx2"/>
                </a:solidFill>
              </a:rPr>
              <a:t>.</a:t>
            </a:r>
            <a:endParaRPr lang="ru-UA" sz="20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79BC07-FCA2-4E75-BBFC-F9819BECCDFF}"/>
              </a:ext>
            </a:extLst>
          </p:cNvPr>
          <p:cNvSpPr/>
          <p:nvPr/>
        </p:nvSpPr>
        <p:spPr>
          <a:xfrm>
            <a:off x="1371600" y="3235910"/>
            <a:ext cx="10133860" cy="13849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u="sng" dirty="0"/>
              <a:t>Метод </a:t>
            </a:r>
            <a:r>
              <a:rPr lang="ru-RU" sz="2000" b="1" u="sng" dirty="0" err="1"/>
              <a:t>моделювання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tx2"/>
                </a:solidFill>
              </a:rPr>
              <a:t>що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включає</a:t>
            </a:r>
            <a:r>
              <a:rPr lang="ru-RU" sz="2000" dirty="0">
                <a:solidFill>
                  <a:schemeClr val="tx2"/>
                </a:solidFill>
              </a:rPr>
              <a:t> в себе </a:t>
            </a:r>
            <a:r>
              <a:rPr lang="ru-RU" sz="2000" dirty="0" err="1">
                <a:solidFill>
                  <a:schemeClr val="tx2"/>
                </a:solidFill>
              </a:rPr>
              <a:t>використання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CASE-</a:t>
            </a:r>
            <a:r>
              <a:rPr lang="ru-RU" sz="2000" dirty="0" err="1">
                <a:solidFill>
                  <a:schemeClr val="tx2"/>
                </a:solidFill>
              </a:rPr>
              <a:t>технології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draw.io </a:t>
            </a:r>
            <a:r>
              <a:rPr lang="ru-RU" sz="2000" dirty="0">
                <a:solidFill>
                  <a:schemeClr val="tx2"/>
                </a:solidFill>
              </a:rPr>
              <a:t>для </a:t>
            </a:r>
            <a:r>
              <a:rPr lang="ru-RU" sz="2000" dirty="0" err="1">
                <a:solidFill>
                  <a:schemeClr val="tx2"/>
                </a:solidFill>
              </a:rPr>
              <a:t>створення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концептуальної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ru-RU" sz="2000" dirty="0" err="1">
                <a:solidFill>
                  <a:schemeClr val="tx2"/>
                </a:solidFill>
              </a:rPr>
              <a:t>логічної</a:t>
            </a:r>
            <a:r>
              <a:rPr lang="ru-RU" sz="2000" dirty="0">
                <a:solidFill>
                  <a:schemeClr val="tx2"/>
                </a:solidFill>
              </a:rPr>
              <a:t> та </a:t>
            </a:r>
            <a:r>
              <a:rPr lang="ru-RU" sz="2000" dirty="0" err="1">
                <a:solidFill>
                  <a:schemeClr val="tx2"/>
                </a:solidFill>
              </a:rPr>
              <a:t>фізичної</a:t>
            </a:r>
            <a:r>
              <a:rPr lang="ru-RU" sz="2000" dirty="0">
                <a:solidFill>
                  <a:schemeClr val="tx2"/>
                </a:solidFill>
              </a:rPr>
              <a:t> моделей </a:t>
            </a:r>
            <a:r>
              <a:rPr lang="ru-RU" sz="2000" dirty="0" err="1">
                <a:solidFill>
                  <a:schemeClr val="tx2"/>
                </a:solidFill>
              </a:rPr>
              <a:t>бази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даних</a:t>
            </a:r>
            <a:r>
              <a:rPr lang="ru-RU" sz="2000" dirty="0">
                <a:solidFill>
                  <a:schemeClr val="tx2"/>
                </a:solidFill>
              </a:rPr>
              <a:t>.</a:t>
            </a:r>
            <a:endParaRPr lang="ru-UA" sz="2000" dirty="0">
              <a:solidFill>
                <a:schemeClr val="tx2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35B0113-F848-4706-8F7A-353867A9F41B}"/>
              </a:ext>
            </a:extLst>
          </p:cNvPr>
          <p:cNvSpPr/>
          <p:nvPr/>
        </p:nvSpPr>
        <p:spPr>
          <a:xfrm>
            <a:off x="1371600" y="4927105"/>
            <a:ext cx="10133860" cy="13849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u="sng" dirty="0" err="1"/>
              <a:t>Аналіз</a:t>
            </a:r>
            <a:r>
              <a:rPr lang="ru-RU" sz="2000" b="1" u="sng" dirty="0"/>
              <a:t> </a:t>
            </a:r>
            <a:r>
              <a:rPr lang="ru-RU" sz="2000" b="1" u="sng" dirty="0" err="1"/>
              <a:t>реальних</a:t>
            </a:r>
            <a:r>
              <a:rPr lang="ru-RU" sz="2000" b="1" u="sng" dirty="0"/>
              <a:t> веб-</a:t>
            </a:r>
            <a:r>
              <a:rPr lang="ru-RU" sz="2000" b="1" u="sng" dirty="0" err="1"/>
              <a:t>сайтів</a:t>
            </a:r>
            <a:r>
              <a:rPr lang="ru-RU" sz="2000" dirty="0"/>
              <a:t> </a:t>
            </a:r>
            <a:r>
              <a:rPr lang="ru-RU" sz="2000" dirty="0" err="1">
                <a:solidFill>
                  <a:schemeClr val="tx2"/>
                </a:solidFill>
              </a:rPr>
              <a:t>аеропортів</a:t>
            </a:r>
            <a:r>
              <a:rPr lang="ru-RU" sz="2000" dirty="0">
                <a:solidFill>
                  <a:schemeClr val="tx2"/>
                </a:solidFill>
              </a:rPr>
              <a:t> для </a:t>
            </a:r>
            <a:r>
              <a:rPr lang="ru-RU" sz="2000" dirty="0" err="1">
                <a:solidFill>
                  <a:schemeClr val="tx2"/>
                </a:solidFill>
              </a:rPr>
              <a:t>отримання</a:t>
            </a:r>
            <a:r>
              <a:rPr lang="ru-RU" sz="2000" dirty="0">
                <a:solidFill>
                  <a:schemeClr val="tx2"/>
                </a:solidFill>
              </a:rPr>
              <a:t> практичного </a:t>
            </a:r>
            <a:r>
              <a:rPr lang="ru-RU" sz="2000" dirty="0" err="1">
                <a:solidFill>
                  <a:schemeClr val="tx2"/>
                </a:solidFill>
              </a:rPr>
              <a:t>досвіду</a:t>
            </a:r>
            <a:r>
              <a:rPr lang="ru-RU" sz="2000" dirty="0">
                <a:solidFill>
                  <a:schemeClr val="tx2"/>
                </a:solidFill>
              </a:rPr>
              <a:t> та </a:t>
            </a:r>
            <a:r>
              <a:rPr lang="ru-RU" sz="2000" dirty="0" err="1">
                <a:solidFill>
                  <a:schemeClr val="tx2"/>
                </a:solidFill>
              </a:rPr>
              <a:t>вивчення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сучасних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підходів</a:t>
            </a:r>
            <a:r>
              <a:rPr lang="ru-RU" sz="2000" dirty="0">
                <a:solidFill>
                  <a:schemeClr val="tx2"/>
                </a:solidFill>
              </a:rPr>
              <a:t> у </a:t>
            </a:r>
            <a:r>
              <a:rPr lang="ru-RU" sz="2000" dirty="0" err="1">
                <a:solidFill>
                  <a:schemeClr val="tx2"/>
                </a:solidFill>
              </a:rPr>
              <a:t>сфері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авіаперевезень</a:t>
            </a:r>
            <a:r>
              <a:rPr lang="ru-RU" sz="2000" dirty="0">
                <a:solidFill>
                  <a:schemeClr val="tx2"/>
                </a:solidFill>
              </a:rPr>
              <a:t>.</a:t>
            </a:r>
            <a:endParaRPr lang="ru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>
            <a:norm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Вибір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моделі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баз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2930825-C030-48FD-999F-B070D0251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920608"/>
              </p:ext>
            </p:extLst>
          </p:nvPr>
        </p:nvGraphicFramePr>
        <p:xfrm>
          <a:off x="718350" y="1606858"/>
          <a:ext cx="10684276" cy="3619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6819">
                  <a:extLst>
                    <a:ext uri="{9D8B030D-6E8A-4147-A177-3AD203B41FA5}">
                      <a16:colId xmlns:a16="http://schemas.microsoft.com/office/drawing/2014/main" val="3548852838"/>
                    </a:ext>
                  </a:extLst>
                </a:gridCol>
                <a:gridCol w="2725445">
                  <a:extLst>
                    <a:ext uri="{9D8B030D-6E8A-4147-A177-3AD203B41FA5}">
                      <a16:colId xmlns:a16="http://schemas.microsoft.com/office/drawing/2014/main" val="4093041418"/>
                    </a:ext>
                  </a:extLst>
                </a:gridCol>
                <a:gridCol w="2725446">
                  <a:extLst>
                    <a:ext uri="{9D8B030D-6E8A-4147-A177-3AD203B41FA5}">
                      <a16:colId xmlns:a16="http://schemas.microsoft.com/office/drawing/2014/main" val="2212374633"/>
                    </a:ext>
                  </a:extLst>
                </a:gridCol>
                <a:gridCol w="2716566">
                  <a:extLst>
                    <a:ext uri="{9D8B030D-6E8A-4147-A177-3AD203B41FA5}">
                      <a16:colId xmlns:a16="http://schemas.microsoft.com/office/drawing/2014/main" val="3897163776"/>
                    </a:ext>
                  </a:extLst>
                </a:gridCol>
              </a:tblGrid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>
                          <a:effectLst/>
                        </a:rPr>
                        <a:t>Характеристика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Ієрархічна</a:t>
                      </a:r>
                      <a:r>
                        <a:rPr lang="ru-UA" sz="2000" dirty="0">
                          <a:effectLst/>
                        </a:rPr>
                        <a:t> модель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Мережна</a:t>
                      </a:r>
                      <a:r>
                        <a:rPr lang="ru-UA" sz="2000" dirty="0">
                          <a:effectLst/>
                        </a:rPr>
                        <a:t> модель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Реляційна</a:t>
                      </a:r>
                      <a:r>
                        <a:rPr lang="ru-UA" sz="2000" dirty="0">
                          <a:effectLst/>
                        </a:rPr>
                        <a:t> модель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1951069128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>
                          <a:effectLst/>
                        </a:rPr>
                        <a:t>Структура </a:t>
                      </a:r>
                      <a:r>
                        <a:rPr lang="ru-UA" sz="2000" dirty="0" err="1">
                          <a:effectLst/>
                        </a:rPr>
                        <a:t>даних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Деревоподібна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Графова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Таблична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3866783648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Простота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Висока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Середня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Висока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1982593277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Гнучкість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Низька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Висока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Висока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1084017736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Зручність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Низька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Середня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Висока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3373715471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Нормалізація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Неможлива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Неможлива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Можлива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3874956740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Швидкодія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Висока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Помірна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Помірна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3550501759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Надійність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Висока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Середня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Висока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2153539465"/>
                  </a:ext>
                </a:extLst>
              </a:tr>
              <a:tr h="30217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Застосування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Обмежене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>
                          <a:effectLst/>
                        </a:rPr>
                        <a:t>Середнє</a:t>
                      </a:r>
                      <a:endParaRPr lang="ru-UA" sz="20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UA" sz="2000" dirty="0" err="1">
                          <a:effectLst/>
                        </a:rPr>
                        <a:t>Широке</a:t>
                      </a:r>
                      <a:endParaRPr lang="ru-UA" sz="20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3601" marR="73601" marT="0" marB="0"/>
                </a:tc>
                <a:extLst>
                  <a:ext uri="{0D108BD9-81ED-4DB2-BD59-A6C34878D82A}">
                    <a16:rowId xmlns:a16="http://schemas.microsoft.com/office/drawing/2014/main" val="3200525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9A19CD-00AE-46E0-B8BA-CA585D0ED52C}"/>
              </a:ext>
            </a:extLst>
          </p:cNvPr>
          <p:cNvSpPr txBox="1"/>
          <p:nvPr/>
        </p:nvSpPr>
        <p:spPr>
          <a:xfrm>
            <a:off x="718350" y="5413170"/>
            <a:ext cx="97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Таблиця</a:t>
            </a:r>
            <a:r>
              <a:rPr lang="ru-RU" dirty="0"/>
              <a:t> 1. </a:t>
            </a:r>
            <a:r>
              <a:rPr lang="ru-RU" dirty="0" err="1"/>
              <a:t>Порівняльна</a:t>
            </a:r>
            <a:r>
              <a:rPr lang="ru-RU" dirty="0"/>
              <a:t> характеристика </a:t>
            </a:r>
            <a:r>
              <a:rPr lang="ru-RU" dirty="0" err="1"/>
              <a:t>ієрархічної</a:t>
            </a:r>
            <a:r>
              <a:rPr lang="ru-RU" dirty="0"/>
              <a:t>, </a:t>
            </a:r>
            <a:r>
              <a:rPr lang="ru-RU" dirty="0" err="1"/>
              <a:t>мережної</a:t>
            </a:r>
            <a:r>
              <a:rPr lang="ru-RU" dirty="0"/>
              <a:t> та </a:t>
            </a:r>
            <a:r>
              <a:rPr lang="ru-RU" dirty="0" err="1"/>
              <a:t>реляційної</a:t>
            </a:r>
            <a:r>
              <a:rPr lang="ru-RU" dirty="0"/>
              <a:t> моделей баз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648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Концептуальна модель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063E6A-3734-4157-A6BE-F52B10E8DC0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7765" r="1668" b="7521"/>
          <a:stretch/>
        </p:blipFill>
        <p:spPr bwMode="auto">
          <a:xfrm>
            <a:off x="741284" y="1716492"/>
            <a:ext cx="10755299" cy="2143913"/>
          </a:xfrm>
          <a:prstGeom prst="rect">
            <a:avLst/>
          </a:prstGeom>
          <a:ln w="28575"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F1DCC-946C-496C-93D2-76A081554EBC}"/>
              </a:ext>
            </a:extLst>
          </p:cNvPr>
          <p:cNvSpPr txBox="1"/>
          <p:nvPr/>
        </p:nvSpPr>
        <p:spPr>
          <a:xfrm>
            <a:off x="741284" y="3971804"/>
            <a:ext cx="754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1. Концептуальна модель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продажем</a:t>
            </a:r>
            <a:r>
              <a:rPr lang="ru-RU" dirty="0"/>
              <a:t> </a:t>
            </a:r>
            <a:r>
              <a:rPr lang="ru-RU" dirty="0" err="1"/>
              <a:t>квитків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3353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>
            <a:norm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Логічна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модель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9EC96D-1460-4CD6-B059-21A56E2D3B5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3239" r="1860" b="3692"/>
          <a:stretch/>
        </p:blipFill>
        <p:spPr bwMode="auto">
          <a:xfrm>
            <a:off x="714653" y="1420426"/>
            <a:ext cx="8677922" cy="4577837"/>
          </a:xfrm>
          <a:prstGeom prst="rect">
            <a:avLst/>
          </a:prstGeom>
          <a:ln w="28575"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62B9-4503-4309-806B-6022EFB0BB15}"/>
              </a:ext>
            </a:extLst>
          </p:cNvPr>
          <p:cNvSpPr txBox="1"/>
          <p:nvPr/>
        </p:nvSpPr>
        <p:spPr>
          <a:xfrm>
            <a:off x="714653" y="6063449"/>
            <a:ext cx="660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2. </a:t>
            </a:r>
            <a:r>
              <a:rPr lang="ru-RU" dirty="0" err="1"/>
              <a:t>Логічна</a:t>
            </a:r>
            <a:r>
              <a:rPr lang="ru-RU" dirty="0"/>
              <a:t> модель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продажем</a:t>
            </a:r>
            <a:r>
              <a:rPr lang="ru-RU" dirty="0"/>
              <a:t> </a:t>
            </a:r>
            <a:r>
              <a:rPr lang="ru-RU" dirty="0" err="1"/>
              <a:t>квитків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85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>
            <a:norm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Фізична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модель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2AACA4-E19F-4854-8BDD-F2D5D1628B5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2042" r="1540" b="2178"/>
          <a:stretch/>
        </p:blipFill>
        <p:spPr bwMode="auto">
          <a:xfrm>
            <a:off x="720062" y="1420427"/>
            <a:ext cx="6204521" cy="5291790"/>
          </a:xfrm>
          <a:prstGeom prst="rect">
            <a:avLst/>
          </a:prstGeom>
          <a:ln w="28575"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8473F-09BB-47AD-814A-6DB256684996}"/>
              </a:ext>
            </a:extLst>
          </p:cNvPr>
          <p:cNvSpPr txBox="1"/>
          <p:nvPr/>
        </p:nvSpPr>
        <p:spPr>
          <a:xfrm>
            <a:off x="7004482" y="6172200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3. </a:t>
            </a:r>
            <a:r>
              <a:rPr lang="ru-RU" dirty="0" err="1"/>
              <a:t>Фізична</a:t>
            </a:r>
            <a:r>
              <a:rPr lang="ru-RU" dirty="0"/>
              <a:t> модель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продажем</a:t>
            </a:r>
            <a:r>
              <a:rPr lang="ru-RU" dirty="0"/>
              <a:t> </a:t>
            </a:r>
            <a:r>
              <a:rPr lang="ru-RU" dirty="0" err="1"/>
              <a:t>квитків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8381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82" y="668044"/>
            <a:ext cx="9601200" cy="734627"/>
          </a:xfrm>
        </p:spPr>
        <p:txBody>
          <a:bodyPr>
            <a:norm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055950-F9AF-49AD-86ED-922EDE344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9" t="19150" r="28571" b="5311"/>
          <a:stretch/>
        </p:blipFill>
        <p:spPr>
          <a:xfrm>
            <a:off x="728058" y="1609344"/>
            <a:ext cx="4660776" cy="467258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B7066-11B2-4796-8DB7-94FB26ED5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6" t="18797" r="45175" b="70365"/>
          <a:stretch/>
        </p:blipFill>
        <p:spPr>
          <a:xfrm>
            <a:off x="2465771" y="5561023"/>
            <a:ext cx="2923063" cy="72090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977AB2-D7E0-41B7-92A7-1176FA91D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00" t="16282" r="23984" b="4456"/>
          <a:stretch/>
        </p:blipFill>
        <p:spPr>
          <a:xfrm>
            <a:off x="5388834" y="1609344"/>
            <a:ext cx="4989606" cy="469678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C933A-4A34-4E77-88EA-31D40085B2FD}"/>
              </a:ext>
            </a:extLst>
          </p:cNvPr>
          <p:cNvSpPr txBox="1"/>
          <p:nvPr/>
        </p:nvSpPr>
        <p:spPr>
          <a:xfrm>
            <a:off x="659237" y="6281928"/>
            <a:ext cx="1030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4, 5, 6. Знімки екрану виконання скрипту створення бази даних та файлових груп; схеми даних; </a:t>
            </a:r>
          </a:p>
          <a:p>
            <a:r>
              <a:rPr lang="uk-UA" dirty="0"/>
              <a:t>таблиць відповідно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9735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DA03-3C71-4931-8194-02B1D48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>
            <a:norm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Заповнення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таблиць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endParaRPr lang="ru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20344B-7365-4688-BCD6-5C8888853D96}"/>
              </a:ext>
            </a:extLst>
          </p:cNvPr>
          <p:cNvPicPr/>
          <p:nvPr/>
        </p:nvPicPr>
        <p:blipFill rotWithShape="1">
          <a:blip r:embed="rId2"/>
          <a:srcRect l="16334" t="18684" r="8406" b="4925"/>
          <a:stretch/>
        </p:blipFill>
        <p:spPr>
          <a:xfrm>
            <a:off x="713232" y="1591056"/>
            <a:ext cx="6309360" cy="358166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6FF3C8-CCC4-477B-9A01-093033705D3B}"/>
              </a:ext>
            </a:extLst>
          </p:cNvPr>
          <p:cNvPicPr/>
          <p:nvPr/>
        </p:nvPicPr>
        <p:blipFill rotWithShape="1">
          <a:blip r:embed="rId3"/>
          <a:srcRect l="20343" t="12181" r="8165" b="3165"/>
          <a:stretch/>
        </p:blipFill>
        <p:spPr>
          <a:xfrm>
            <a:off x="4893756" y="2402422"/>
            <a:ext cx="6717792" cy="4455578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9AF7B-1F1B-42E6-8004-BDBDCCD50B94}"/>
              </a:ext>
            </a:extLst>
          </p:cNvPr>
          <p:cNvSpPr txBox="1"/>
          <p:nvPr/>
        </p:nvSpPr>
        <p:spPr>
          <a:xfrm>
            <a:off x="713232" y="5314162"/>
            <a:ext cx="403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7 Знімок екрану заповнення даними таблиць, які мають ключ лише первинний. </a:t>
            </a:r>
            <a:r>
              <a:rPr lang="en-US" dirty="0"/>
              <a:t>SSMS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5985A-F069-457C-8D7E-6862951A3411}"/>
              </a:ext>
            </a:extLst>
          </p:cNvPr>
          <p:cNvSpPr txBox="1"/>
          <p:nvPr/>
        </p:nvSpPr>
        <p:spPr>
          <a:xfrm>
            <a:off x="7022592" y="1550166"/>
            <a:ext cx="438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8 Знімок екрану заповнення даними таблиць, які мають і первинний, і зовнішні ключі. </a:t>
            </a:r>
            <a:r>
              <a:rPr lang="en-US" dirty="0"/>
              <a:t>SSMS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4068696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2623</TotalTime>
  <Words>724</Words>
  <Application>Microsoft Office PowerPoint</Application>
  <PresentationFormat>Широкоэкранный</PresentationFormat>
  <Paragraphs>113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Franklin Gothic Book</vt:lpstr>
      <vt:lpstr>Times New Roman</vt:lpstr>
      <vt:lpstr>Уголки</vt:lpstr>
      <vt:lpstr>Курсова робота  на тему: «База даних управління продажем квитків на сайті аеропорту «Жуляни»»</vt:lpstr>
      <vt:lpstr>Презентация PowerPoint</vt:lpstr>
      <vt:lpstr>Методи дослідження</vt:lpstr>
      <vt:lpstr>Вибір моделі баз даних</vt:lpstr>
      <vt:lpstr>Концептуальна модель бази даних</vt:lpstr>
      <vt:lpstr>Логічна модель бази даних</vt:lpstr>
      <vt:lpstr>Фізична модель бази даних</vt:lpstr>
      <vt:lpstr>Створення бази даних</vt:lpstr>
      <vt:lpstr>Заповнення таблиць бази даних</vt:lpstr>
      <vt:lpstr>Реалізація команди SELECT в клієнтському додатку</vt:lpstr>
      <vt:lpstr>Реалізація команди INSERT в клієнтському додатку</vt:lpstr>
      <vt:lpstr>Реалізація команди UPDATE в клієнтському додатку</vt:lpstr>
      <vt:lpstr>Реалізація команди DELETE в клієнтському додатку</vt:lpstr>
      <vt:lpstr>Реалізація запитів в базу даних та їх відображення в додатку</vt:lpstr>
      <vt:lpstr>Презентация PowerPoint</vt:lpstr>
      <vt:lpstr>Презентация PowerPoint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 на тему: «База даних управління продажем квитків на сайті аеропорту «Жуляни»»</dc:title>
  <dc:creator>Авєріна Наталія Ігорівна</dc:creator>
  <cp:lastModifiedBy>Авєріна Наталія Ігорівна</cp:lastModifiedBy>
  <cp:revision>10</cp:revision>
  <dcterms:created xsi:type="dcterms:W3CDTF">2024-04-10T09:28:41Z</dcterms:created>
  <dcterms:modified xsi:type="dcterms:W3CDTF">2024-04-16T21:14:22Z</dcterms:modified>
</cp:coreProperties>
</file>