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9" r:id="rId4"/>
    <p:sldId id="282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4736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122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8768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8078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561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01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1568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608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998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166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362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85F6A2-2CEE-4462-AD93-BD5D3977C921}" type="datetimeFigureOut">
              <a:rPr lang="ru-UA" smtClean="0"/>
              <a:t>26.04.2024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3C7EAEA-8CEF-44E6-BF95-0B3DB2F49AEC}" type="slidenum">
              <a:rPr lang="ru-UA" smtClean="0"/>
              <a:t>‹#›</a:t>
            </a:fld>
            <a:endParaRPr lang="ru-UA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46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95410-D157-4C48-971E-A1F7C9F33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971" y="1206632"/>
            <a:ext cx="8361229" cy="2661195"/>
          </a:xfrm>
        </p:spPr>
        <p:txBody>
          <a:bodyPr/>
          <a:lstStyle/>
          <a:p>
            <a:pPr algn="l"/>
            <a:r>
              <a:rPr lang="uk-UA" sz="4800" dirty="0"/>
              <a:t>Розроблення </a:t>
            </a:r>
            <a:r>
              <a:rPr lang="uk-UA" sz="4800" dirty="0" err="1"/>
              <a:t>вебсайту</a:t>
            </a:r>
            <a:r>
              <a:rPr lang="uk-UA" sz="4800" dirty="0"/>
              <a:t> для персоналізованих рекомендацій щодо харчування "</a:t>
            </a:r>
            <a:r>
              <a:rPr lang="uk-UA" sz="4800" dirty="0" err="1"/>
              <a:t>NutriPlanner</a:t>
            </a:r>
            <a:r>
              <a:rPr lang="uk-UA" sz="4800" dirty="0"/>
              <a:t>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3B2B19-A536-426F-B8A0-FED6ED1BE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045" y="4565131"/>
            <a:ext cx="5071555" cy="1086237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uk-UA" dirty="0"/>
              <a:t>Виконали студенти ФІТ 3-4:</a:t>
            </a:r>
          </a:p>
          <a:p>
            <a:pPr algn="r"/>
            <a:r>
              <a:rPr lang="uk-UA" dirty="0"/>
              <a:t>Авєріна Н.І., Грабовський А.О., Лимар О.Г., Гуменюк А.Р., </a:t>
            </a:r>
            <a:r>
              <a:rPr lang="uk-UA" dirty="0" err="1"/>
              <a:t>Химич</a:t>
            </a:r>
            <a:r>
              <a:rPr lang="uk-UA" dirty="0"/>
              <a:t> Д.О., </a:t>
            </a:r>
            <a:r>
              <a:rPr lang="uk-UA" dirty="0" err="1"/>
              <a:t>Маркін</a:t>
            </a:r>
            <a:r>
              <a:rPr lang="uk-UA" dirty="0"/>
              <a:t> О.К.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53513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/>
              <a:t>Вимоги </a:t>
            </a:r>
            <a:r>
              <a:rPr lang="ru-RU" dirty="0" err="1"/>
              <a:t>якості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ІТ </a:t>
            </a:r>
            <a:r>
              <a:rPr lang="ru-RU" dirty="0" err="1"/>
              <a:t>системи</a:t>
            </a:r>
            <a:r>
              <a:rPr lang="ru-RU" dirty="0"/>
              <a:t> “</a:t>
            </a:r>
            <a:r>
              <a:rPr lang="en-US" dirty="0" err="1"/>
              <a:t>NutriPlanner</a:t>
            </a:r>
            <a:r>
              <a:rPr lang="en-US" dirty="0"/>
              <a:t>”</a:t>
            </a:r>
            <a:endParaRPr lang="ru-UA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C5EDB8E-1FB2-4775-AFF1-F1CD681E0C8A}"/>
              </a:ext>
            </a:extLst>
          </p:cNvPr>
          <p:cNvSpPr txBox="1">
            <a:spLocks/>
          </p:cNvSpPr>
          <p:nvPr/>
        </p:nvSpPr>
        <p:spPr>
          <a:xfrm>
            <a:off x="1371599" y="2084896"/>
            <a:ext cx="6575197" cy="4589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b="1" dirty="0"/>
              <a:t>Перелік функцій управління:</a:t>
            </a:r>
          </a:p>
          <a:p>
            <a:r>
              <a:rPr lang="uk-UA" dirty="0"/>
              <a:t>Введення даних про користувача </a:t>
            </a:r>
          </a:p>
          <a:p>
            <a:r>
              <a:rPr lang="uk-UA" dirty="0"/>
              <a:t>Введення індивідуальних потреб користувача </a:t>
            </a:r>
          </a:p>
          <a:p>
            <a:r>
              <a:rPr lang="uk-UA" dirty="0"/>
              <a:t>Розрахунок калорій </a:t>
            </a:r>
          </a:p>
          <a:p>
            <a:r>
              <a:rPr lang="uk-UA" dirty="0"/>
              <a:t>Розділення калорій на три прийомі їжі</a:t>
            </a:r>
          </a:p>
          <a:p>
            <a:r>
              <a:rPr lang="uk-UA" dirty="0"/>
              <a:t>Знаходження страв для кожного прийому їжі</a:t>
            </a:r>
          </a:p>
          <a:p>
            <a:r>
              <a:rPr lang="uk-UA" dirty="0"/>
              <a:t>Відображення згенерованого денного раціону</a:t>
            </a:r>
          </a:p>
          <a:p>
            <a:r>
              <a:rPr lang="uk-UA" dirty="0"/>
              <a:t>Можливість повторного генерування денного раціону, конкретного прийому їжі чи страви</a:t>
            </a:r>
          </a:p>
          <a:p>
            <a:r>
              <a:rPr lang="uk-UA" dirty="0"/>
              <a:t>Можливість перегляду рецептів та харчової цінності згенерованих страв</a:t>
            </a:r>
          </a:p>
          <a:p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64476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/>
              <a:t>Вимоги до </a:t>
            </a:r>
            <a:r>
              <a:rPr lang="ru-RU" dirty="0" err="1"/>
              <a:t>видів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ІТ </a:t>
            </a:r>
            <a:r>
              <a:rPr lang="ru-RU" dirty="0" err="1"/>
              <a:t>системи</a:t>
            </a:r>
            <a:r>
              <a:rPr lang="ru-RU" dirty="0"/>
              <a:t> "</a:t>
            </a:r>
            <a:r>
              <a:rPr lang="ru-RU" dirty="0" err="1"/>
              <a:t>NutriPlanner</a:t>
            </a:r>
            <a:r>
              <a:rPr lang="ru-RU" dirty="0"/>
              <a:t>"</a:t>
            </a:r>
            <a:endParaRPr lang="ru-UA" dirty="0"/>
          </a:p>
        </p:txBody>
      </p:sp>
      <p:pic>
        <p:nvPicPr>
          <p:cNvPr id="2058" name="Picture 10" descr="What is W3C?">
            <a:extLst>
              <a:ext uri="{FF2B5EF4-FFF2-40B4-BE49-F238E27FC236}">
                <a16:creationId xmlns:a16="http://schemas.microsoft.com/office/drawing/2014/main" id="{D6E16BB6-06BD-4F02-A979-3DA09C6F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00" y1="35667" x2="25100" y2="35667"/>
                        <a14:foregroundMark x1="44100" y1="29667" x2="44100" y2="29667"/>
                        <a14:foregroundMark x1="51000" y1="78167" x2="51000" y2="78167"/>
                        <a14:foregroundMark x1="49200" y1="76000" x2="49200" y2="76000"/>
                        <a14:foregroundMark x1="50400" y1="74667" x2="50400" y2="74667"/>
                        <a14:foregroundMark x1="51000" y1="80333" x2="51000" y2="80333"/>
                        <a14:foregroundMark x1="48400" y1="83000" x2="48400" y2="83000"/>
                        <a14:foregroundMark x1="51200" y1="84167" x2="51200" y2="84167"/>
                        <a14:foregroundMark x1="49700" y1="86167" x2="49700" y2="86167"/>
                        <a14:foregroundMark x1="47900" y1="72167" x2="47900" y2="72167"/>
                        <a14:foregroundMark x1="53800" y1="76000" x2="53800" y2="76000"/>
                        <a14:foregroundMark x1="54700" y1="78667" x2="54700" y2="78667"/>
                        <a14:foregroundMark x1="53500" y1="82167" x2="53500" y2="82167"/>
                        <a14:foregroundMark x1="53500" y1="73000" x2="53500" y2="73000"/>
                        <a14:foregroundMark x1="59200" y1="80000" x2="59200" y2="80000"/>
                        <a14:foregroundMark x1="59400" y1="77333" x2="59400" y2="77333"/>
                        <a14:foregroundMark x1="75400" y1="77500" x2="75400" y2="77500"/>
                        <a14:foregroundMark x1="20200" y1="74167" x2="20200" y2="74167"/>
                        <a14:foregroundMark x1="21100" y1="80167" x2="21100" y2="80167"/>
                        <a14:foregroundMark x1="19800" y1="86833" x2="19800" y2="86833"/>
                        <a14:foregroundMark x1="32800" y1="79667" x2="32800" y2="79667"/>
                        <a14:foregroundMark x1="45900" y1="30333" x2="45900" y2="30333"/>
                        <a14:foregroundMark x1="46600" y1="33667" x2="46600" y2="33667"/>
                        <a14:foregroundMark x1="47000" y1="43500" x2="47000" y2="43500"/>
                        <a14:foregroundMark x1="27700" y1="39167" x2="27700" y2="39167"/>
                        <a14:foregroundMark x1="32900" y1="43000" x2="32900" y2="43000"/>
                        <a14:foregroundMark x1="35900" y1="20333" x2="35900" y2="20333"/>
                        <a14:foregroundMark x1="29400" y1="14000" x2="29400" y2="1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46" y="2060935"/>
            <a:ext cx="6852108" cy="411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F6F6D7C5-AF45-4024-A052-B7575311C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10"/>
          <a:stretch/>
        </p:blipFill>
        <p:spPr bwMode="auto">
          <a:xfrm>
            <a:off x="7956222" y="4576714"/>
            <a:ext cx="1478422" cy="185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Download HTML5 Logo PNG, Free Transparent HTML5 Images - Free Transparent  PNG Logos">
            <a:extLst>
              <a:ext uri="{FF2B5EF4-FFF2-40B4-BE49-F238E27FC236}">
                <a16:creationId xmlns:a16="http://schemas.microsoft.com/office/drawing/2014/main" id="{2F11E278-7015-47B6-A376-B218FF27D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52" r="33728"/>
          <a:stretch/>
        </p:blipFill>
        <p:spPr bwMode="auto">
          <a:xfrm>
            <a:off x="9746618" y="3187437"/>
            <a:ext cx="1506237" cy="177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New HTML4 logo | MLTSHP">
            <a:extLst>
              <a:ext uri="{FF2B5EF4-FFF2-40B4-BE49-F238E27FC236}">
                <a16:creationId xmlns:a16="http://schemas.microsoft.com/office/drawing/2014/main" id="{66C7C030-09B2-4444-AF29-17B9CD34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75" b="90000" l="10000" r="90000">
                        <a14:foregroundMark x1="25283" y1="10000" x2="25283" y2="10000"/>
                        <a14:foregroundMark x1="25660" y1="6604" x2="25660" y2="6604"/>
                        <a14:foregroundMark x1="32453" y1="2075" x2="32453" y2="2075"/>
                        <a14:foregroundMark x1="41509" y1="3396" x2="41509" y2="3396"/>
                        <a14:foregroundMark x1="54717" y1="4528" x2="54717" y2="4528"/>
                        <a14:foregroundMark x1="69434" y1="6038" x2="69434" y2="6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49" y="1824579"/>
            <a:ext cx="2064568" cy="20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50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CF90B-BD2A-413F-914E-06EFA9EB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Розроблення</a:t>
            </a:r>
            <a:r>
              <a:rPr lang="ru-RU" dirty="0"/>
              <a:t> вебсайту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5BFF64-8CCB-4860-BD57-1F8199105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1057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uk-UA" dirty="0"/>
              <a:t>Використані технології</a:t>
            </a:r>
            <a:endParaRPr lang="ru-UA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C5EDB8E-1FB2-4775-AFF1-F1CD681E0C8A}"/>
              </a:ext>
            </a:extLst>
          </p:cNvPr>
          <p:cNvSpPr txBox="1">
            <a:spLocks/>
          </p:cNvSpPr>
          <p:nvPr/>
        </p:nvSpPr>
        <p:spPr>
          <a:xfrm>
            <a:off x="1371600" y="1857082"/>
            <a:ext cx="3775436" cy="4817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b="1" dirty="0"/>
              <a:t>Проєкт містить такі файли:</a:t>
            </a:r>
            <a:endParaRPr lang="uk-UA" dirty="0"/>
          </a:p>
          <a:p>
            <a:endParaRPr lang="uk-UA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D8AF8C-68AE-41D4-BBF9-EBD17A7B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21" y="2810983"/>
            <a:ext cx="3362794" cy="3115110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5260157" y="1857081"/>
            <a:ext cx="6777872" cy="4806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Файл </a:t>
            </a:r>
            <a:r>
              <a:rPr lang="en-US" b="1" i="1" dirty="0" err="1"/>
              <a:t>package.json</a:t>
            </a:r>
            <a:r>
              <a:rPr lang="en-US" dirty="0"/>
              <a:t> </a:t>
            </a:r>
            <a:r>
              <a:rPr lang="uk-UA" dirty="0"/>
              <a:t>містить інформацію про проект, його залежності, скрипти та інші налаштування </a:t>
            </a:r>
          </a:p>
          <a:p>
            <a:pPr marL="0" indent="0">
              <a:buNone/>
            </a:pPr>
            <a:r>
              <a:rPr lang="uk-UA" dirty="0"/>
              <a:t>Файл </a:t>
            </a:r>
            <a:r>
              <a:rPr lang="en-US" b="1" i="1" dirty="0"/>
              <a:t>server.js </a:t>
            </a:r>
            <a:r>
              <a:rPr lang="uk-UA" dirty="0"/>
              <a:t>містить код створення веб-серверу, який обробляє статичні файли і відображає їх в браузері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Файл конфігурації </a:t>
            </a:r>
            <a:r>
              <a:rPr lang="en-US" b="1" i="1" dirty="0" err="1"/>
              <a:t>eslint.config.mjs</a:t>
            </a:r>
            <a:r>
              <a:rPr lang="en-US" dirty="0"/>
              <a:t> </a:t>
            </a:r>
            <a:r>
              <a:rPr lang="uk-UA" dirty="0"/>
              <a:t>встановлює правила аналізу та виявлення помилок для </a:t>
            </a:r>
            <a:r>
              <a:rPr lang="en-US" dirty="0"/>
              <a:t>JavaScript-</a:t>
            </a:r>
            <a:r>
              <a:rPr lang="uk-UA" dirty="0"/>
              <a:t>коду.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Файл </a:t>
            </a:r>
            <a:r>
              <a:rPr lang="en-US" b="1" dirty="0"/>
              <a:t>package-</a:t>
            </a:r>
            <a:r>
              <a:rPr lang="en-US" b="1" dirty="0" err="1"/>
              <a:t>lock.json</a:t>
            </a:r>
            <a:r>
              <a:rPr lang="uk-UA" b="1" dirty="0"/>
              <a:t> </a:t>
            </a:r>
            <a:r>
              <a:rPr lang="uk-UA" dirty="0"/>
              <a:t>містить точну інформацію про версії всіх пакетів, які встановлені у </a:t>
            </a:r>
            <a:r>
              <a:rPr lang="uk-UA" dirty="0" err="1"/>
              <a:t>проєкті</a:t>
            </a:r>
            <a:r>
              <a:rPr lang="uk-UA" dirty="0"/>
              <a:t>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Код файлу </a:t>
            </a:r>
            <a:r>
              <a:rPr lang="en-US" b="1" i="1" dirty="0"/>
              <a:t>index.html </a:t>
            </a:r>
            <a:r>
              <a:rPr lang="uk-UA" dirty="0"/>
              <a:t>створює веб-сторінку з формою для введення даних користувача. Після введення даних та їх підтвердження, вони відправляються на сервер для подальшої обробки, а відповідь виводиться на сторінці для користувача. 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/>
              <a:t>Файл </a:t>
            </a:r>
            <a:r>
              <a:rPr lang="en-US" b="1" i="1" dirty="0"/>
              <a:t>index.css </a:t>
            </a:r>
            <a:r>
              <a:rPr lang="ru-RU" dirty="0" err="1"/>
              <a:t>встановлює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для </a:t>
            </a:r>
            <a:r>
              <a:rPr lang="ru-RU" dirty="0" err="1"/>
              <a:t>всього</a:t>
            </a:r>
            <a:r>
              <a:rPr lang="ru-RU" dirty="0"/>
              <a:t> документу</a:t>
            </a:r>
            <a:r>
              <a:rPr lang="en-US" dirty="0"/>
              <a:t>.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Файл </a:t>
            </a:r>
            <a:r>
              <a:rPr lang="en-US" b="1" i="1" dirty="0"/>
              <a:t>index.js </a:t>
            </a:r>
            <a:r>
              <a:rPr lang="uk-UA" dirty="0"/>
              <a:t>містить код, який </a:t>
            </a:r>
            <a:r>
              <a:rPr lang="ru-RU" dirty="0"/>
              <a:t>служить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введених</a:t>
            </a:r>
            <a:r>
              <a:rPr lang="ru-RU" dirty="0"/>
              <a:t> </a:t>
            </a:r>
            <a:r>
              <a:rPr lang="ru-RU" dirty="0" err="1"/>
              <a:t>користувачем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з </a:t>
            </a:r>
            <a:r>
              <a:rPr lang="ru-RU" dirty="0" err="1"/>
              <a:t>форми</a:t>
            </a:r>
            <a:r>
              <a:rPr lang="ru-RU" dirty="0"/>
              <a:t> на веб-</a:t>
            </a:r>
            <a:r>
              <a:rPr lang="ru-RU" dirty="0" err="1"/>
              <a:t>сторінці</a:t>
            </a:r>
            <a:r>
              <a:rPr lang="ru-RU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5949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uk-UA" dirty="0"/>
              <a:t>Інтерфейс розробленого </a:t>
            </a:r>
            <a:r>
              <a:rPr lang="uk-UA" dirty="0" err="1"/>
              <a:t>вебсайту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F7667D-6144-4A21-853D-993257FD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38738"/>
            <a:ext cx="7837795" cy="49977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1453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1198B-38B2-41C6-A804-7C2360DE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Оцінка якості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665553-21EE-469B-AAAB-A1788CCB1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2585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9081F-5240-489D-96D5-C0D7168F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4719"/>
          </a:xfrm>
        </p:spPr>
        <p:txBody>
          <a:bodyPr/>
          <a:lstStyle/>
          <a:p>
            <a:r>
              <a:rPr lang="uk-UA" dirty="0"/>
              <a:t>Розробка петлі якості за </a:t>
            </a:r>
            <a:r>
              <a:rPr lang="en-US" dirty="0"/>
              <a:t>ISO 9001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A589C-6CCB-44AB-A5E7-C03DD24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395" y="1638300"/>
            <a:ext cx="5008605" cy="4533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Маркетинг (</a:t>
            </a:r>
            <a:r>
              <a:rPr lang="ru-RU" dirty="0" err="1"/>
              <a:t>пошук</a:t>
            </a:r>
            <a:r>
              <a:rPr lang="ru-RU" dirty="0"/>
              <a:t> і </a:t>
            </a:r>
            <a:r>
              <a:rPr lang="ru-RU" dirty="0" err="1"/>
              <a:t>вивчення</a:t>
            </a:r>
            <a:r>
              <a:rPr lang="ru-RU" dirty="0"/>
              <a:t> ринку)</a:t>
            </a:r>
          </a:p>
          <a:p>
            <a:pPr marL="0" indent="0">
              <a:buNone/>
            </a:pPr>
            <a:r>
              <a:rPr lang="ru-RU" dirty="0"/>
              <a:t>2) Проєктування та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технічних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 до ПЗ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ru-RU" dirty="0" err="1"/>
              <a:t>Розробка</a:t>
            </a:r>
            <a:r>
              <a:rPr lang="ru-RU" dirty="0"/>
              <a:t> коду</a:t>
            </a:r>
          </a:p>
          <a:p>
            <a:pPr marL="0" indent="0">
              <a:buNone/>
            </a:pPr>
            <a:r>
              <a:rPr lang="ru-RU" dirty="0"/>
              <a:t>4) </a:t>
            </a:r>
            <a:r>
              <a:rPr lang="ru-RU" dirty="0" err="1"/>
              <a:t>Тестування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5) </a:t>
            </a:r>
            <a:r>
              <a:rPr lang="ru-RU" dirty="0" err="1"/>
              <a:t>Оцінка</a:t>
            </a:r>
            <a:r>
              <a:rPr lang="ru-RU" dirty="0"/>
              <a:t> і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6)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7) Повторна </a:t>
            </a:r>
            <a:r>
              <a:rPr lang="ru-RU" dirty="0" err="1"/>
              <a:t>перевірка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8) </a:t>
            </a:r>
            <a:r>
              <a:rPr lang="ru-RU" dirty="0" err="1"/>
              <a:t>Випуск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9)</a:t>
            </a:r>
            <a:r>
              <a:rPr lang="ru-RU" dirty="0" err="1"/>
              <a:t>Підтримка</a:t>
            </a:r>
            <a:r>
              <a:rPr lang="ru-RU" dirty="0"/>
              <a:t> та </a:t>
            </a:r>
            <a:r>
              <a:rPr lang="ru-RU" dirty="0" err="1"/>
              <a:t>постійне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endParaRPr lang="ru-RU" dirty="0"/>
          </a:p>
          <a:p>
            <a:endParaRPr lang="ru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014AA5-C0CC-4AE2-9B47-0B1BDC67711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92" y="2064368"/>
            <a:ext cx="4682490" cy="30505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34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uk-UA" dirty="0"/>
              <a:t>Оцінка якості за категоріями моделі якості</a:t>
            </a:r>
            <a:endParaRPr lang="ru-UA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E267D68A-9650-4DC9-9CA3-872266ADDA93}"/>
              </a:ext>
            </a:extLst>
          </p:cNvPr>
          <p:cNvGrpSpPr/>
          <p:nvPr/>
        </p:nvGrpSpPr>
        <p:grpSpPr>
          <a:xfrm>
            <a:off x="1371600" y="2149311"/>
            <a:ext cx="8926483" cy="4392891"/>
            <a:chOff x="5260157" y="1857081"/>
            <a:chExt cx="5382705" cy="2648931"/>
          </a:xfrm>
        </p:grpSpPr>
        <p:sp>
          <p:nvSpPr>
            <p:cNvPr id="7" name="Объект 2">
              <a:extLst>
                <a:ext uri="{FF2B5EF4-FFF2-40B4-BE49-F238E27FC236}">
                  <a16:creationId xmlns:a16="http://schemas.microsoft.com/office/drawing/2014/main" id="{5F851C9A-ECA1-4284-AD0E-3E19C55A8B61}"/>
                </a:ext>
              </a:extLst>
            </p:cNvPr>
            <p:cNvSpPr txBox="1">
              <a:spLocks/>
            </p:cNvSpPr>
            <p:nvPr/>
          </p:nvSpPr>
          <p:spPr>
            <a:xfrm>
              <a:off x="5260157" y="1857081"/>
              <a:ext cx="5382705" cy="26489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84048" indent="-384048" algn="l" defTabSz="914400" rtl="0" eaLnBrk="1" latinLnBrk="0" hangingPunct="1">
                <a:lnSpc>
                  <a:spcPct val="94000"/>
                </a:lnSpc>
                <a:spcBef>
                  <a:spcPts val="10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20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914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2000" i="1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371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8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828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800" i="1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2860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6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7432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600" i="1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32004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6576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–"/>
                <a:defRPr sz="1400" i="1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4114800" indent="-384048" algn="l" defTabSz="914400" rtl="0" eaLnBrk="1" latinLnBrk="0" hangingPunct="1">
                <a:lnSpc>
                  <a:spcPct val="94000"/>
                </a:lnSpc>
                <a:spcBef>
                  <a:spcPts val="500"/>
                </a:spcBef>
                <a:spcAft>
                  <a:spcPts val="200"/>
                </a:spcAft>
                <a:buFont typeface="Franklin Gothic Book" panose="020B0503020102020204" pitchFamily="34" charset="0"/>
                <a:buChar char="■"/>
                <a:defRPr sz="1400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Franklin Gothic Book" panose="020B0503020102020204" pitchFamily="34" charset="0"/>
                <a:buNone/>
              </a:pPr>
              <a:endParaRPr lang="uk-UA" dirty="0"/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E6D6D24B-6888-4A1F-AEE4-64FD12579BB8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8885" y="1901858"/>
              <a:ext cx="5169535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8102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B94DC-F481-4104-B127-4A36BF6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Внутрішній аудит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A24240-56E1-4B45-BA05-F31E20873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89145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uk-UA" dirty="0"/>
              <a:t>Вступ</a:t>
            </a:r>
            <a:endParaRPr lang="ru-UA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1371600" y="1630838"/>
            <a:ext cx="3709447" cy="2723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b="1" dirty="0"/>
              <a:t>Мета аудиту</a:t>
            </a:r>
            <a:r>
              <a:rPr lang="uk-UA" dirty="0"/>
              <a:t>: </a:t>
            </a:r>
            <a:br>
              <a:rPr lang="uk-UA" dirty="0"/>
            </a:br>
            <a:r>
              <a:rPr lang="uk-UA" dirty="0"/>
              <a:t>переконатися, що розроблений сайт відповідає всім технічним та функціональним вимогам, викладеним у технічному завданні, а також стандартам безпеки та якості програмного забезпечення.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C8B059A4-23FB-49B7-ABA0-98E00825E465}"/>
              </a:ext>
            </a:extLst>
          </p:cNvPr>
          <p:cNvSpPr txBox="1">
            <a:spLocks/>
          </p:cNvSpPr>
          <p:nvPr/>
        </p:nvSpPr>
        <p:spPr>
          <a:xfrm>
            <a:off x="5227163" y="1630837"/>
            <a:ext cx="6777872" cy="2723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b="1" dirty="0"/>
              <a:t>Цілі аудиту</a:t>
            </a:r>
            <a:r>
              <a:rPr lang="uk-UA" dirty="0"/>
              <a:t>:</a:t>
            </a:r>
          </a:p>
          <a:p>
            <a:r>
              <a:rPr lang="uk-UA" dirty="0"/>
              <a:t>Відповідності реалізації проекту поставленим вимогам та цілям</a:t>
            </a:r>
          </a:p>
          <a:p>
            <a:r>
              <a:rPr lang="uk-UA" dirty="0"/>
              <a:t>Якості коду та архітектури системи</a:t>
            </a:r>
          </a:p>
          <a:p>
            <a:r>
              <a:rPr lang="uk-UA" dirty="0"/>
              <a:t>Безпеки збереження та обробки персональних даних</a:t>
            </a:r>
          </a:p>
          <a:p>
            <a:r>
              <a:rPr lang="uk-UA" dirty="0"/>
              <a:t>Зручності та інтуїтивності користувацького інтерфейсу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134DA54-94E7-493F-8686-7DF5CBE10C07}"/>
              </a:ext>
            </a:extLst>
          </p:cNvPr>
          <p:cNvSpPr txBox="1">
            <a:spLocks/>
          </p:cNvSpPr>
          <p:nvPr/>
        </p:nvSpPr>
        <p:spPr>
          <a:xfrm>
            <a:off x="1371599" y="4515439"/>
            <a:ext cx="10633436" cy="1159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b="1" dirty="0"/>
              <a:t>Методологія аудиту: </a:t>
            </a:r>
            <a:br>
              <a:rPr lang="uk-UA" b="1" dirty="0"/>
            </a:br>
            <a:r>
              <a:rPr lang="uk-UA" dirty="0"/>
              <a:t>ревізія документації, інспекція коду, тестування функціональності та безпеки, а також анкетування розробників і користувачів системи для збору зворотного зв'язку.</a:t>
            </a:r>
          </a:p>
        </p:txBody>
      </p:sp>
    </p:spTree>
    <p:extLst>
      <p:ext uri="{BB962C8B-B14F-4D97-AF65-F5344CB8AC3E}">
        <p14:creationId xmlns:p14="http://schemas.microsoft.com/office/powerpoint/2010/main" val="150464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0FB09-1195-4E2A-9479-103C306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ВСТУП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035A1F-362B-4E33-927A-F61A1C5D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5870"/>
            <a:ext cx="9601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b="1" dirty="0"/>
              <a:t>Мета</a:t>
            </a:r>
            <a:r>
              <a:rPr lang="uk-UA" sz="2400" dirty="0"/>
              <a:t>: </a:t>
            </a:r>
          </a:p>
          <a:p>
            <a:pPr marL="0" indent="0">
              <a:buNone/>
            </a:pPr>
            <a:r>
              <a:rPr lang="uk-UA" sz="2400" dirty="0"/>
              <a:t>створення інтуїтивно зрозумілої, ефективної та функціональної програми, яка забезпечуватиме користувачам не лише рекомендації з харчування, а й інформацію щодо харчових властивостей продуктів, порцій та калорійності.</a:t>
            </a:r>
          </a:p>
          <a:p>
            <a:pPr marL="0" indent="0">
              <a:buNone/>
            </a:pPr>
            <a:r>
              <a:rPr lang="uk-UA" sz="2400" b="1" dirty="0"/>
              <a:t>Завдання</a:t>
            </a:r>
            <a:r>
              <a:rPr lang="uk-UA" sz="2400" dirty="0"/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Написання</a:t>
            </a:r>
            <a:r>
              <a:rPr lang="ru-RU" sz="2400" dirty="0"/>
              <a:t> </a:t>
            </a:r>
            <a:r>
              <a:rPr lang="ru-RU" sz="2400" dirty="0" err="1"/>
              <a:t>технічного</a:t>
            </a:r>
            <a:r>
              <a:rPr lang="ru-RU" sz="2400" dirty="0"/>
              <a:t> </a:t>
            </a:r>
            <a:r>
              <a:rPr lang="ru-RU" sz="2400" dirty="0" err="1"/>
              <a:t>завдання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Програмування</a:t>
            </a:r>
            <a:r>
              <a:rPr lang="ru-RU" sz="2400" dirty="0"/>
              <a:t> вебсайту за </a:t>
            </a:r>
            <a:r>
              <a:rPr lang="ru-RU" sz="2400" dirty="0" err="1"/>
              <a:t>вимогами</a:t>
            </a:r>
            <a:r>
              <a:rPr lang="ru-RU" sz="2400" dirty="0"/>
              <a:t> </a:t>
            </a:r>
            <a:r>
              <a:rPr lang="ru-RU" sz="2400" dirty="0" err="1"/>
              <a:t>технічного</a:t>
            </a:r>
            <a:r>
              <a:rPr lang="ru-RU" sz="2400" dirty="0"/>
              <a:t> </a:t>
            </a:r>
            <a:r>
              <a:rPr lang="ru-RU" sz="2400" dirty="0" err="1"/>
              <a:t>завдання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Тестування</a:t>
            </a:r>
            <a:r>
              <a:rPr lang="ru-RU" sz="2400" dirty="0"/>
              <a:t> та </a:t>
            </a:r>
            <a:r>
              <a:rPr lang="ru-RU" sz="2400" dirty="0" err="1"/>
              <a:t>виправлення</a:t>
            </a:r>
            <a:r>
              <a:rPr lang="ru-RU" sz="2400" dirty="0"/>
              <a:t> </a:t>
            </a:r>
            <a:r>
              <a:rPr lang="ru-RU" sz="2400" dirty="0" err="1"/>
              <a:t>помилок</a:t>
            </a:r>
            <a:endParaRPr lang="ru-RU" sz="2400" dirty="0"/>
          </a:p>
          <a:p>
            <a:pPr marL="457200" indent="-457200">
              <a:buFont typeface="+mj-lt"/>
              <a:buAutoNum type="arabicPeriod"/>
            </a:pPr>
            <a:r>
              <a:rPr lang="ru-RU" sz="2400" dirty="0" err="1"/>
              <a:t>Проведення</a:t>
            </a:r>
            <a:r>
              <a:rPr lang="ru-RU" sz="2400" dirty="0"/>
              <a:t> </a:t>
            </a:r>
            <a:r>
              <a:rPr lang="ru-RU" sz="2400" dirty="0" err="1"/>
              <a:t>внутрішнього</a:t>
            </a:r>
            <a:r>
              <a:rPr lang="ru-RU" sz="2400" dirty="0"/>
              <a:t> аудиту</a:t>
            </a:r>
          </a:p>
          <a:p>
            <a:pPr marL="0" indent="0">
              <a:buNone/>
            </a:pP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28277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аудиту для </a:t>
            </a:r>
            <a:r>
              <a:rPr lang="ru-RU" dirty="0" err="1"/>
              <a:t>додатку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1371600" y="2149311"/>
            <a:ext cx="9997126" cy="452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sz="2400" b="1" u="sng" dirty="0"/>
              <a:t>Оцінка ефективності</a:t>
            </a:r>
            <a:r>
              <a:rPr lang="uk-UA" sz="2400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uk-UA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i="1" dirty="0"/>
              <a:t>+ Час відгуку додатку	</a:t>
            </a:r>
            <a:r>
              <a:rPr lang="uk-UA" dirty="0"/>
              <a:t>		- </a:t>
            </a:r>
            <a:r>
              <a:rPr lang="uk-UA" i="1" dirty="0"/>
              <a:t>Оптимізація </a:t>
            </a:r>
            <a:r>
              <a:rPr lang="en-US" i="1" dirty="0"/>
              <a:t>DOM</a:t>
            </a:r>
            <a:r>
              <a:rPr lang="uk-UA" dirty="0"/>
              <a:t>	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97DC697-3BB6-4248-89D0-6FC777BFEA9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6" t="66873" r="14270"/>
          <a:stretch/>
        </p:blipFill>
        <p:spPr bwMode="auto">
          <a:xfrm>
            <a:off x="1552112" y="3532958"/>
            <a:ext cx="4283766" cy="154215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C07FBC-07DC-43AF-98DB-D13B01ACA3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390" y="3532958"/>
            <a:ext cx="5110677" cy="294325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84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аудиту для </a:t>
            </a:r>
            <a:r>
              <a:rPr lang="ru-RU" dirty="0" err="1"/>
              <a:t>додатку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1371600" y="2149311"/>
            <a:ext cx="9997126" cy="452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sz="2400" b="1" u="sng" dirty="0"/>
              <a:t>Оцінка безпеки:</a:t>
            </a:r>
            <a:endParaRPr lang="uk-UA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uk-UA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+ </a:t>
            </a:r>
            <a:r>
              <a:rPr lang="uk-UA" i="1" dirty="0"/>
              <a:t>Відсутність вразливостей </a:t>
            </a:r>
            <a:r>
              <a:rPr lang="en-US" i="1" dirty="0"/>
              <a:t>XSS</a:t>
            </a:r>
            <a:r>
              <a:rPr lang="uk-UA" dirty="0"/>
              <a:t>			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- </a:t>
            </a:r>
            <a:r>
              <a:rPr lang="uk-UA" i="1" dirty="0"/>
              <a:t>Відсутність шифрування</a:t>
            </a:r>
            <a:r>
              <a:rPr lang="uk-UA" dirty="0"/>
              <a:t>: </a:t>
            </a:r>
          </a:p>
          <a:p>
            <a:pPr marL="0" indent="0">
              <a:buNone/>
            </a:pPr>
            <a:r>
              <a:rPr lang="ru-RU" dirty="0"/>
              <a:t>Так як сайт </a:t>
            </a:r>
            <a:r>
              <a:rPr lang="ru-RU" dirty="0" err="1"/>
              <a:t>запускається</a:t>
            </a:r>
            <a:r>
              <a:rPr lang="ru-RU" dirty="0"/>
              <a:t> на локальному </a:t>
            </a:r>
            <a:r>
              <a:rPr lang="ru-RU" dirty="0" err="1"/>
              <a:t>сервері</a:t>
            </a:r>
            <a:r>
              <a:rPr lang="ru-RU" dirty="0"/>
              <a:t>, то протокол автоматично НТТР, </a:t>
            </a:r>
            <a:r>
              <a:rPr lang="ru-RU" dirty="0" err="1"/>
              <a:t>тобто</a:t>
            </a:r>
            <a:r>
              <a:rPr lang="ru-RU" dirty="0"/>
              <a:t> без SSL-</a:t>
            </a:r>
            <a:r>
              <a:rPr lang="ru-RU" dirty="0" err="1"/>
              <a:t>шифрування</a:t>
            </a:r>
            <a:r>
              <a:rPr lang="ru-RU" dirty="0"/>
              <a:t>. </a:t>
            </a:r>
            <a:r>
              <a:rPr lang="uk-UA" dirty="0"/>
              <a:t>	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C27C65-903A-4932-AFE5-11040883EE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987" y="3531517"/>
            <a:ext cx="7053555" cy="302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333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аудиту для </a:t>
            </a:r>
            <a:r>
              <a:rPr lang="ru-RU" dirty="0" err="1"/>
              <a:t>додатку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1371600" y="2149311"/>
            <a:ext cx="9997126" cy="452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sz="2400" b="1" u="sng" dirty="0"/>
              <a:t>Оцінка доступності:</a:t>
            </a:r>
            <a:endParaRPr lang="uk-UA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+ </a:t>
            </a:r>
            <a:r>
              <a:rPr lang="en-US" i="1" dirty="0"/>
              <a:t>WCAG 2.0 (</a:t>
            </a:r>
            <a:r>
              <a:rPr lang="uk-UA" i="1" dirty="0"/>
              <a:t>Рівень </a:t>
            </a:r>
            <a:r>
              <a:rPr lang="en-US" i="1" dirty="0"/>
              <a:t>AA): </a:t>
            </a:r>
            <a:r>
              <a:rPr lang="uk-UA" dirty="0"/>
              <a:t>			     - Контрастність інтерфейсу	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358524-F579-490D-A103-0B555A6B0E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069" y="3125869"/>
            <a:ext cx="4750020" cy="3046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D6B409-1E61-4E84-ACFA-2111963C0D2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680" y="3349928"/>
            <a:ext cx="4598120" cy="2474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840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оцінювання</a:t>
            </a:r>
            <a:r>
              <a:rPr lang="ru-RU" dirty="0"/>
              <a:t> </a:t>
            </a:r>
            <a:r>
              <a:rPr lang="ru-RU" dirty="0" err="1"/>
              <a:t>критеріїв</a:t>
            </a:r>
            <a:r>
              <a:rPr lang="ru-RU" dirty="0"/>
              <a:t> аудиту для </a:t>
            </a:r>
            <a:r>
              <a:rPr lang="ru-RU" dirty="0" err="1"/>
              <a:t>додатку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F851C9A-ECA1-4284-AD0E-3E19C55A8B61}"/>
              </a:ext>
            </a:extLst>
          </p:cNvPr>
          <p:cNvSpPr txBox="1">
            <a:spLocks/>
          </p:cNvSpPr>
          <p:nvPr/>
        </p:nvSpPr>
        <p:spPr>
          <a:xfrm>
            <a:off x="1371600" y="2149311"/>
            <a:ext cx="9997126" cy="4524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uk-UA" sz="2400" b="1" u="sng" dirty="0"/>
              <a:t>Оцінка підтримки:</a:t>
            </a:r>
            <a:endParaRPr lang="uk-UA" dirty="0"/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uk-UA" dirty="0"/>
              <a:t>- Якість коду	     		    - Відповідність </a:t>
            </a:r>
            <a:r>
              <a:rPr lang="en-US" dirty="0"/>
              <a:t>HTML </a:t>
            </a:r>
            <a:r>
              <a:rPr lang="uk-UA" dirty="0"/>
              <a:t>стандартам	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CB8364-4EB9-4E58-A149-0F1B6F593B4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286" y="3057525"/>
            <a:ext cx="3777692" cy="349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814DC4F-587C-4E3E-8CE6-15C6D18626E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96" y="3074014"/>
            <a:ext cx="5811756" cy="16339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3801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2287C-99B2-4056-9755-49B1053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9941"/>
          </a:xfrm>
        </p:spPr>
        <p:txBody>
          <a:bodyPr/>
          <a:lstStyle/>
          <a:p>
            <a:r>
              <a:rPr lang="uk-UA" dirty="0"/>
              <a:t>Висновки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ABB13-E8F5-486A-8607-3D22B754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5805"/>
            <a:ext cx="10392032" cy="50368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вебсайту для </a:t>
            </a:r>
            <a:r>
              <a:rPr lang="ru-RU" dirty="0" err="1"/>
              <a:t>персоналізованих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харчування</a:t>
            </a:r>
            <a:r>
              <a:rPr lang="ru-RU" dirty="0"/>
              <a:t> «</a:t>
            </a:r>
            <a:r>
              <a:rPr lang="en-US" dirty="0" err="1"/>
              <a:t>NutriPlanner</a:t>
            </a:r>
            <a:r>
              <a:rPr lang="en-US" dirty="0"/>
              <a:t>»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важливі</a:t>
            </a:r>
            <a:r>
              <a:rPr lang="ru-RU" dirty="0"/>
              <a:t> кроки,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забезпечили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успішне</a:t>
            </a:r>
            <a:r>
              <a:rPr lang="ru-RU" dirty="0"/>
              <a:t> </a:t>
            </a:r>
            <a:r>
              <a:rPr lang="ru-RU" dirty="0" err="1"/>
              <a:t>впровадження</a:t>
            </a:r>
            <a:r>
              <a:rPr lang="ru-RU" dirty="0"/>
              <a:t> та </a:t>
            </a:r>
            <a:r>
              <a:rPr lang="ru-RU" dirty="0" err="1"/>
              <a:t>функціонування</a:t>
            </a:r>
            <a:r>
              <a:rPr lang="ru-RU" dirty="0"/>
              <a:t>. </a:t>
            </a:r>
            <a:r>
              <a:rPr lang="ru-RU" dirty="0" err="1"/>
              <a:t>Від</a:t>
            </a:r>
            <a:r>
              <a:rPr lang="ru-RU" dirty="0"/>
              <a:t> постановки </a:t>
            </a:r>
            <a:r>
              <a:rPr lang="ru-RU" dirty="0" err="1"/>
              <a:t>завдання</a:t>
            </a:r>
            <a:r>
              <a:rPr lang="ru-RU" dirty="0"/>
              <a:t> до </a:t>
            </a:r>
            <a:r>
              <a:rPr lang="ru-RU" dirty="0" err="1"/>
              <a:t>завершення</a:t>
            </a:r>
            <a:r>
              <a:rPr lang="ru-RU" dirty="0"/>
              <a:t> проєкту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віддано</a:t>
            </a:r>
            <a:r>
              <a:rPr lang="ru-RU" dirty="0"/>
              <a:t> </a:t>
            </a:r>
            <a:r>
              <a:rPr lang="ru-RU" dirty="0" err="1"/>
              <a:t>особливу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кожному </a:t>
            </a:r>
            <a:r>
              <a:rPr lang="ru-RU" dirty="0" err="1"/>
              <a:t>етапу</a:t>
            </a:r>
            <a:r>
              <a:rPr lang="ru-RU" dirty="0"/>
              <a:t> </a:t>
            </a:r>
            <a:r>
              <a:rPr lang="ru-RU" dirty="0" err="1"/>
              <a:t>процесу</a:t>
            </a:r>
            <a:r>
              <a:rPr lang="ru-RU" dirty="0"/>
              <a:t>.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уваги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приділено</a:t>
            </a:r>
            <a:r>
              <a:rPr lang="ru-RU" dirty="0"/>
              <a:t> </a:t>
            </a:r>
            <a:r>
              <a:rPr lang="ru-RU" b="1" u="sng" dirty="0" err="1"/>
              <a:t>відповідність</a:t>
            </a:r>
            <a:r>
              <a:rPr lang="ru-RU" b="1" u="sng" dirty="0"/>
              <a:t> </a:t>
            </a:r>
            <a:r>
              <a:rPr lang="ru-RU" b="1" u="sng" dirty="0" err="1"/>
              <a:t>міжнародним</a:t>
            </a:r>
            <a:r>
              <a:rPr lang="ru-RU" b="1" u="sng" dirty="0"/>
              <a:t> стандартам</a:t>
            </a:r>
            <a:r>
              <a:rPr lang="ru-RU" dirty="0"/>
              <a:t>, таким як </a:t>
            </a:r>
            <a:r>
              <a:rPr lang="en-US" dirty="0"/>
              <a:t>ISO 9000-2015, ISO-IEC 9126 </a:t>
            </a:r>
            <a:r>
              <a:rPr lang="ru-RU" dirty="0"/>
              <a:t>та </a:t>
            </a:r>
            <a:r>
              <a:rPr lang="uk-UA" dirty="0"/>
              <a:t>інші.</a:t>
            </a:r>
            <a:endParaRPr lang="ru-RU" dirty="0"/>
          </a:p>
          <a:p>
            <a:pPr marL="0" indent="0">
              <a:buNone/>
            </a:pPr>
            <a:r>
              <a:rPr lang="ru-RU" b="1" u="sng" dirty="0" err="1"/>
              <a:t>Технічне</a:t>
            </a:r>
            <a:r>
              <a:rPr lang="ru-RU" b="1" u="sng" dirty="0"/>
              <a:t> </a:t>
            </a:r>
            <a:r>
              <a:rPr lang="ru-RU" b="1" u="sng" dirty="0" err="1"/>
              <a:t>завдання</a:t>
            </a:r>
            <a:r>
              <a:rPr lang="ru-RU" b="1" u="sng" dirty="0"/>
              <a:t> </a:t>
            </a:r>
            <a:r>
              <a:rPr lang="ru-RU" dirty="0" err="1"/>
              <a:t>визначило</a:t>
            </a:r>
            <a:r>
              <a:rPr lang="ru-RU" dirty="0"/>
              <a:t> </a:t>
            </a: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до </a:t>
            </a:r>
            <a:r>
              <a:rPr lang="ru-RU" dirty="0" err="1"/>
              <a:t>функціоналу</a:t>
            </a:r>
            <a:r>
              <a:rPr lang="ru-RU" dirty="0"/>
              <a:t> та дизайну вебсайту, створивши </a:t>
            </a:r>
            <a:r>
              <a:rPr lang="ru-RU" dirty="0" err="1"/>
              <a:t>чітку</a:t>
            </a:r>
            <a:r>
              <a:rPr lang="ru-RU" dirty="0"/>
              <a:t> основу для </a:t>
            </a:r>
            <a:r>
              <a:rPr lang="ru-RU" dirty="0" err="1"/>
              <a:t>подальшої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. </a:t>
            </a:r>
            <a:r>
              <a:rPr lang="ru-RU" dirty="0" err="1"/>
              <a:t>Реалізація</a:t>
            </a:r>
            <a:r>
              <a:rPr lang="ru-RU" dirty="0"/>
              <a:t> вебсайту </a:t>
            </a:r>
            <a:r>
              <a:rPr lang="ru-RU" dirty="0" err="1"/>
              <a:t>відбувалася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забезпечило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продукту,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потребам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u="sng" dirty="0" err="1"/>
              <a:t>Тестування</a:t>
            </a:r>
            <a:r>
              <a:rPr lang="ru-RU" dirty="0"/>
              <a:t> </a:t>
            </a:r>
            <a:r>
              <a:rPr lang="ru-RU" dirty="0" err="1"/>
              <a:t>відіграло</a:t>
            </a:r>
            <a:r>
              <a:rPr lang="ru-RU" dirty="0"/>
              <a:t> </a:t>
            </a:r>
            <a:r>
              <a:rPr lang="ru-RU" dirty="0" err="1"/>
              <a:t>важливу</a:t>
            </a:r>
            <a:r>
              <a:rPr lang="ru-RU" dirty="0"/>
              <a:t> роль у </a:t>
            </a:r>
            <a:r>
              <a:rPr lang="ru-RU" dirty="0" err="1"/>
              <a:t>виявленні</a:t>
            </a:r>
            <a:r>
              <a:rPr lang="ru-RU" dirty="0"/>
              <a:t> та </a:t>
            </a:r>
            <a:r>
              <a:rPr lang="ru-RU" dirty="0" err="1"/>
              <a:t>виправленні</a:t>
            </a:r>
            <a:r>
              <a:rPr lang="ru-RU" dirty="0"/>
              <a:t> </a:t>
            </a:r>
            <a:r>
              <a:rPr lang="ru-RU" dirty="0" err="1"/>
              <a:t>потенційних</a:t>
            </a:r>
            <a:r>
              <a:rPr lang="ru-RU" dirty="0"/>
              <a:t> проблем та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якість</a:t>
            </a:r>
            <a:r>
              <a:rPr lang="ru-RU" dirty="0"/>
              <a:t> та </a:t>
            </a:r>
            <a:r>
              <a:rPr lang="ru-RU" dirty="0" err="1"/>
              <a:t>стабільність</a:t>
            </a:r>
            <a:r>
              <a:rPr lang="ru-RU" dirty="0"/>
              <a:t> вебсайту перед </a:t>
            </a:r>
            <a:r>
              <a:rPr lang="ru-RU" dirty="0" err="1"/>
              <a:t>впровадженням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u="sng" dirty="0" err="1"/>
              <a:t>Внутрішній</a:t>
            </a:r>
            <a:r>
              <a:rPr lang="ru-RU" b="1" u="sng" dirty="0"/>
              <a:t> аудит </a:t>
            </a:r>
            <a:r>
              <a:rPr lang="ru-RU" dirty="0"/>
              <a:t>дозволив систематично </a:t>
            </a:r>
            <a:r>
              <a:rPr lang="ru-RU" dirty="0" err="1"/>
              <a:t>переглянути</a:t>
            </a:r>
            <a:r>
              <a:rPr lang="ru-RU" dirty="0"/>
              <a:t> та </a:t>
            </a: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вебсайту, </a:t>
            </a:r>
            <a:r>
              <a:rPr lang="ru-RU" dirty="0" err="1"/>
              <a:t>виявити</a:t>
            </a:r>
            <a:r>
              <a:rPr lang="ru-RU" dirty="0"/>
              <a:t> </a:t>
            </a:r>
            <a:r>
              <a:rPr lang="ru-RU" dirty="0" err="1"/>
              <a:t>можливі</a:t>
            </a:r>
            <a:r>
              <a:rPr lang="ru-RU" dirty="0"/>
              <a:t> </a:t>
            </a:r>
            <a:r>
              <a:rPr lang="ru-RU" dirty="0" err="1"/>
              <a:t>покращення</a:t>
            </a:r>
            <a:r>
              <a:rPr lang="ru-RU" dirty="0"/>
              <a:t> та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оптимальну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та </a:t>
            </a:r>
            <a:r>
              <a:rPr lang="ru-RU" dirty="0" err="1"/>
              <a:t>відповідність</a:t>
            </a:r>
            <a:r>
              <a:rPr lang="ru-RU" dirty="0"/>
              <a:t> </a:t>
            </a:r>
            <a:r>
              <a:rPr lang="ru-RU" dirty="0" err="1"/>
              <a:t>цілям</a:t>
            </a:r>
            <a:r>
              <a:rPr lang="ru-RU" dirty="0"/>
              <a:t> проєкту.</a:t>
            </a:r>
          </a:p>
          <a:p>
            <a:pPr marL="0" indent="0">
              <a:buNone/>
            </a:pPr>
            <a:r>
              <a:rPr lang="ru-RU" dirty="0" err="1"/>
              <a:t>Загалом</a:t>
            </a:r>
            <a:r>
              <a:rPr lang="ru-RU" dirty="0"/>
              <a:t> вебсайт </a:t>
            </a:r>
            <a:r>
              <a:rPr lang="ru-RU" dirty="0" err="1"/>
              <a:t>забезпечений</a:t>
            </a:r>
            <a:r>
              <a:rPr lang="ru-RU" dirty="0"/>
              <a:t> </a:t>
            </a:r>
            <a:r>
              <a:rPr lang="ru-RU" dirty="0" err="1"/>
              <a:t>зручним</a:t>
            </a:r>
            <a:r>
              <a:rPr lang="ru-RU" dirty="0"/>
              <a:t> та </a:t>
            </a:r>
            <a:r>
              <a:rPr lang="ru-RU" dirty="0" err="1"/>
              <a:t>привабливим</a:t>
            </a:r>
            <a:r>
              <a:rPr lang="ru-RU" dirty="0"/>
              <a:t> </a:t>
            </a:r>
            <a:r>
              <a:rPr lang="ru-RU" dirty="0" err="1"/>
              <a:t>інтерфейом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швидкою</a:t>
            </a:r>
            <a:r>
              <a:rPr lang="ru-RU" dirty="0"/>
              <a:t> та </a:t>
            </a:r>
            <a:r>
              <a:rPr lang="ru-RU" dirty="0" err="1"/>
              <a:t>ефективною</a:t>
            </a:r>
            <a:r>
              <a:rPr lang="ru-RU" dirty="0"/>
              <a:t> </a:t>
            </a:r>
            <a:r>
              <a:rPr lang="ru-RU" dirty="0" err="1"/>
              <a:t>роботою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злагодженій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 </a:t>
            </a:r>
            <a:r>
              <a:rPr lang="ru-RU" dirty="0" err="1"/>
              <a:t>команди</a:t>
            </a:r>
            <a:r>
              <a:rPr lang="ru-RU" dirty="0"/>
              <a:t> та пильному контролю </a:t>
            </a:r>
            <a:r>
              <a:rPr lang="ru-RU" dirty="0" err="1"/>
              <a:t>якості</a:t>
            </a:r>
            <a:r>
              <a:rPr lang="ru-RU" dirty="0"/>
              <a:t>, «</a:t>
            </a:r>
            <a:r>
              <a:rPr lang="en-US" dirty="0" err="1"/>
              <a:t>NutriPlanner</a:t>
            </a:r>
            <a:r>
              <a:rPr lang="en-US" dirty="0"/>
              <a:t>» </a:t>
            </a:r>
            <a:r>
              <a:rPr lang="ru-RU" dirty="0" err="1"/>
              <a:t>готовий</a:t>
            </a:r>
            <a:r>
              <a:rPr lang="ru-RU" dirty="0"/>
              <a:t> до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748486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A2363-D544-472F-87FE-6216A97B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ДЯКУЄМО ЗА УВАГУ!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2EAA6-240D-4FD1-8C9E-F4353CFD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5645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CAE8A-A22C-467C-87D7-9134AA4E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РОЗРОБКА ТЕХНІЧНОГО ЗАВДАННЯ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716BDE-6E18-40C0-A41C-0299320A8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7384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37F-98C8-4A5B-9190-A29FE85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794"/>
          </a:xfrm>
        </p:spPr>
        <p:txBody>
          <a:bodyPr/>
          <a:lstStyle/>
          <a:p>
            <a:r>
              <a:rPr lang="uk-UA" dirty="0"/>
              <a:t>Загальні відомості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3EE16-24F6-40B4-8A76-766F0A5E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08607"/>
            <a:ext cx="10490460" cy="165440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Найменування ІТ:</a:t>
            </a:r>
          </a:p>
          <a:p>
            <a:pPr lvl="1"/>
            <a:r>
              <a:rPr lang="uk-UA" dirty="0"/>
              <a:t>Повне найменування: </a:t>
            </a:r>
            <a:r>
              <a:rPr lang="ru-RU" dirty="0"/>
              <a:t>вебсайт для </a:t>
            </a:r>
            <a:r>
              <a:rPr lang="ru-RU" dirty="0" err="1"/>
              <a:t>персоналізованих</a:t>
            </a:r>
            <a:r>
              <a:rPr lang="ru-RU" dirty="0"/>
              <a:t> </a:t>
            </a:r>
            <a:r>
              <a:rPr lang="ru-RU" dirty="0" err="1">
                <a:solidFill>
                  <a:schemeClr val="tx1"/>
                </a:solidFill>
              </a:rPr>
              <a:t>рекомендацій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харчування</a:t>
            </a:r>
            <a:r>
              <a:rPr lang="ru-RU" dirty="0"/>
              <a:t> “</a:t>
            </a:r>
            <a:r>
              <a:rPr lang="ru-RU" dirty="0" err="1"/>
              <a:t>NutriPlanner</a:t>
            </a:r>
            <a:r>
              <a:rPr lang="ru-RU" dirty="0"/>
              <a:t>”</a:t>
            </a:r>
          </a:p>
          <a:p>
            <a:pPr lvl="1"/>
            <a:r>
              <a:rPr lang="ru-RU" dirty="0" err="1"/>
              <a:t>Коротке</a:t>
            </a:r>
            <a:r>
              <a:rPr lang="ru-RU" dirty="0"/>
              <a:t> </a:t>
            </a:r>
            <a:r>
              <a:rPr lang="ru-RU" dirty="0" err="1"/>
              <a:t>найменування</a:t>
            </a:r>
            <a:r>
              <a:rPr lang="ru-RU" dirty="0"/>
              <a:t>: “</a:t>
            </a:r>
            <a:r>
              <a:rPr lang="en-US" dirty="0" err="1"/>
              <a:t>NutriPlanner</a:t>
            </a:r>
            <a:r>
              <a:rPr lang="en-US" dirty="0"/>
              <a:t>”</a:t>
            </a:r>
            <a:endParaRPr lang="uk-UA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9D739B0-C79B-4B70-9EB8-35F947517E0F}"/>
              </a:ext>
            </a:extLst>
          </p:cNvPr>
          <p:cNvSpPr txBox="1">
            <a:spLocks/>
          </p:cNvSpPr>
          <p:nvPr/>
        </p:nvSpPr>
        <p:spPr>
          <a:xfrm>
            <a:off x="1371600" y="3667027"/>
            <a:ext cx="10490460" cy="2790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b="1" dirty="0"/>
              <a:t>Розробниками продукту</a:t>
            </a:r>
            <a:r>
              <a:rPr lang="uk-UA" dirty="0"/>
              <a:t> є:</a:t>
            </a:r>
          </a:p>
          <a:p>
            <a:pPr lvl="1"/>
            <a:r>
              <a:rPr lang="uk-UA" dirty="0"/>
              <a:t>Авєріна Наталія Ігорівна – </a:t>
            </a:r>
            <a:r>
              <a:rPr lang="uk-UA" u="sng" dirty="0"/>
              <a:t>керівник команди</a:t>
            </a:r>
            <a:r>
              <a:rPr lang="uk-UA" dirty="0"/>
              <a:t>,</a:t>
            </a:r>
          </a:p>
          <a:p>
            <a:pPr lvl="1"/>
            <a:r>
              <a:rPr lang="uk-UA" dirty="0"/>
              <a:t>Грабовський Андрій Олегович – </a:t>
            </a:r>
            <a:r>
              <a:rPr lang="uk-UA" u="sng" dirty="0"/>
              <a:t>архітектор</a:t>
            </a:r>
            <a:r>
              <a:rPr lang="uk-UA" dirty="0"/>
              <a:t>,</a:t>
            </a:r>
          </a:p>
          <a:p>
            <a:pPr lvl="1"/>
            <a:r>
              <a:rPr lang="uk-UA" dirty="0"/>
              <a:t>Лимар Олена Геннадіївна – </a:t>
            </a:r>
            <a:r>
              <a:rPr lang="uk-UA" u="sng" dirty="0"/>
              <a:t>аудитор</a:t>
            </a:r>
            <a:r>
              <a:rPr lang="uk-UA" dirty="0"/>
              <a:t>,</a:t>
            </a:r>
          </a:p>
          <a:p>
            <a:pPr lvl="1"/>
            <a:r>
              <a:rPr lang="uk-UA" dirty="0"/>
              <a:t>Гуменюк Анастасія Русланівна – </a:t>
            </a:r>
            <a:r>
              <a:rPr lang="uk-UA" u="sng" dirty="0"/>
              <a:t>тестувальник</a:t>
            </a:r>
            <a:r>
              <a:rPr lang="uk-UA" dirty="0"/>
              <a:t>,</a:t>
            </a:r>
          </a:p>
          <a:p>
            <a:pPr lvl="1"/>
            <a:r>
              <a:rPr lang="uk-UA" dirty="0" err="1"/>
              <a:t>Химич</a:t>
            </a:r>
            <a:r>
              <a:rPr lang="uk-UA" dirty="0"/>
              <a:t> Данило Олександрович – </a:t>
            </a:r>
            <a:r>
              <a:rPr lang="uk-UA" u="sng" dirty="0"/>
              <a:t>програміст (</a:t>
            </a:r>
            <a:r>
              <a:rPr lang="en-US" u="sng" dirty="0"/>
              <a:t>Front-end)</a:t>
            </a:r>
            <a:r>
              <a:rPr lang="uk-UA" dirty="0"/>
              <a:t>,</a:t>
            </a:r>
          </a:p>
          <a:p>
            <a:pPr lvl="1"/>
            <a:r>
              <a:rPr lang="uk-UA" dirty="0" err="1"/>
              <a:t>Маркін</a:t>
            </a:r>
            <a:r>
              <a:rPr lang="uk-UA" dirty="0"/>
              <a:t> Олександр Костянтинович – </a:t>
            </a:r>
            <a:r>
              <a:rPr lang="uk-UA" u="sng" dirty="0"/>
              <a:t>програміст</a:t>
            </a:r>
            <a:r>
              <a:rPr lang="en-US" u="sng" dirty="0"/>
              <a:t> (Back-end)</a:t>
            </a:r>
            <a:r>
              <a:rPr lang="uk-UA" dirty="0"/>
              <a:t>. 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8244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37F-98C8-4A5B-9190-A29FE85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794"/>
          </a:xfrm>
        </p:spPr>
        <p:txBody>
          <a:bodyPr>
            <a:normAutofit/>
          </a:bodyPr>
          <a:lstStyle/>
          <a:p>
            <a:r>
              <a:rPr lang="uk-UA" dirty="0"/>
              <a:t>Характеристика об’єкта управління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3EE16-24F6-40B4-8A76-766F0A5E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1800520"/>
            <a:ext cx="5170602" cy="50763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 err="1"/>
              <a:t>Опис</a:t>
            </a:r>
            <a:r>
              <a:rPr lang="ru-RU" sz="2400" b="1" u="sng" dirty="0"/>
              <a:t> складу </a:t>
            </a:r>
            <a:r>
              <a:rPr lang="ru-RU" sz="2400" b="1" u="sng" dirty="0" err="1"/>
              <a:t>об’єкта</a:t>
            </a:r>
            <a:r>
              <a:rPr lang="ru-RU" sz="2400" b="1" u="sng" dirty="0"/>
              <a:t> </a:t>
            </a:r>
            <a:r>
              <a:rPr lang="ru-RU" sz="2400" b="1" u="sng" dirty="0" err="1"/>
              <a:t>управління</a:t>
            </a:r>
            <a:endParaRPr lang="uk-UA" sz="2400" b="1" u="sng" dirty="0"/>
          </a:p>
          <a:p>
            <a:r>
              <a:rPr lang="uk-UA" b="1" dirty="0"/>
              <a:t>Тип об’єкта</a:t>
            </a:r>
            <a:r>
              <a:rPr lang="uk-UA" dirty="0"/>
              <a:t>: </a:t>
            </a:r>
            <a:r>
              <a:rPr lang="ru-RU" dirty="0"/>
              <a:t>вебсайт для </a:t>
            </a:r>
            <a:r>
              <a:rPr lang="ru-RU" dirty="0" err="1"/>
              <a:t>персоналізованих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харчування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</a:p>
          <a:p>
            <a:r>
              <a:rPr lang="ru-RU" b="1" dirty="0"/>
              <a:t>Структурна схема </a:t>
            </a:r>
            <a:r>
              <a:rPr lang="ru-RU" b="1" dirty="0" err="1"/>
              <a:t>об’єкта</a:t>
            </a:r>
            <a:r>
              <a:rPr lang="ru-RU" dirty="0"/>
              <a:t>: веб-</a:t>
            </a:r>
            <a:r>
              <a:rPr lang="ru-RU" dirty="0" err="1"/>
              <a:t>додаток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r>
              <a:rPr lang="ru-RU" dirty="0"/>
              <a:t>, алгоритмами </a:t>
            </a:r>
            <a:r>
              <a:rPr lang="ru-RU" dirty="0" err="1"/>
              <a:t>рекомендацій</a:t>
            </a:r>
            <a:r>
              <a:rPr lang="ru-RU" dirty="0"/>
              <a:t> та </a:t>
            </a:r>
            <a:r>
              <a:rPr lang="ru-RU" dirty="0" err="1"/>
              <a:t>інтерфейсом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r>
              <a:rPr lang="uk-UA" b="1" dirty="0"/>
              <a:t>Технологічні процеси</a:t>
            </a:r>
            <a:r>
              <a:rPr lang="uk-UA" dirty="0"/>
              <a:t>: збір та аналіз даних про користувачів (зріст, вага тощо), обробка інформації щодо індивідуальних харчових потреб користувачів, створення персоналізованих рекомендацій, відображення рекомендацій на інтерфейсі </a:t>
            </a:r>
            <a:r>
              <a:rPr lang="uk-UA" dirty="0" err="1"/>
              <a:t>вебсайту</a:t>
            </a:r>
            <a:r>
              <a:rPr lang="uk-UA" dirty="0"/>
              <a:t>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774C8AB-1134-4193-AC4C-95DED7AFD645}"/>
              </a:ext>
            </a:extLst>
          </p:cNvPr>
          <p:cNvSpPr txBox="1">
            <a:spLocks/>
          </p:cNvSpPr>
          <p:nvPr/>
        </p:nvSpPr>
        <p:spPr>
          <a:xfrm>
            <a:off x="6708743" y="1781665"/>
            <a:ext cx="5170602" cy="507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u="sng" dirty="0"/>
              <a:t>Характеристики </a:t>
            </a:r>
            <a:r>
              <a:rPr lang="ru-RU" sz="2400" b="1" u="sng" dirty="0" err="1"/>
              <a:t>вхідних</a:t>
            </a:r>
            <a:r>
              <a:rPr lang="ru-RU" sz="2400" b="1" u="sng" dirty="0"/>
              <a:t> і </a:t>
            </a:r>
            <a:r>
              <a:rPr lang="ru-RU" sz="2400" b="1" u="sng" dirty="0" err="1"/>
              <a:t>вихідних</a:t>
            </a:r>
            <a:r>
              <a:rPr lang="ru-RU" sz="2400" b="1" u="sng" dirty="0"/>
              <a:t> </a:t>
            </a:r>
            <a:r>
              <a:rPr lang="ru-RU" sz="2400" b="1" u="sng" dirty="0" err="1"/>
              <a:t>матеріальних</a:t>
            </a:r>
            <a:r>
              <a:rPr lang="ru-RU" sz="2400" b="1" u="sng" dirty="0"/>
              <a:t> (</a:t>
            </a:r>
            <a:r>
              <a:rPr lang="ru-RU" sz="2400" b="1" u="sng" dirty="0" err="1"/>
              <a:t>інформаційних</a:t>
            </a:r>
            <a:r>
              <a:rPr lang="ru-RU" sz="2400" b="1" u="sng" dirty="0"/>
              <a:t>) </a:t>
            </a:r>
            <a:r>
              <a:rPr lang="ru-RU" sz="2400" b="1" u="sng" dirty="0" err="1"/>
              <a:t>потоків</a:t>
            </a:r>
            <a:r>
              <a:rPr lang="ru-RU" sz="2400" b="1" u="sng" dirty="0"/>
              <a:t>:</a:t>
            </a:r>
            <a:endParaRPr lang="uk-UA" sz="2400" b="1" u="sng" dirty="0"/>
          </a:p>
          <a:p>
            <a:r>
              <a:rPr lang="uk-UA" b="1" dirty="0"/>
              <a:t>Вхідні матеріальні потоки</a:t>
            </a:r>
            <a:r>
              <a:rPr lang="uk-UA" dirty="0"/>
              <a:t>: дані користувачів (особисті дані, вік, вага, зріст, стать,  алергії, дієти, харчові цілі тощо), інформація про харчування (продукти, рецепти, харчові властивості).</a:t>
            </a:r>
          </a:p>
          <a:p>
            <a:r>
              <a:rPr lang="uk-UA" b="1" dirty="0"/>
              <a:t>Вихідні матеріальні потоки</a:t>
            </a:r>
            <a:r>
              <a:rPr lang="uk-UA" dirty="0"/>
              <a:t>: Персоналізовані рекомендації щодо харчування (список страв, порції, розподіл на прийоми їжі).</a:t>
            </a:r>
          </a:p>
        </p:txBody>
      </p:sp>
    </p:spTree>
    <p:extLst>
      <p:ext uri="{BB962C8B-B14F-4D97-AF65-F5344CB8AC3E}">
        <p14:creationId xmlns:p14="http://schemas.microsoft.com/office/powerpoint/2010/main" val="224453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37F-98C8-4A5B-9190-A29FE85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794"/>
          </a:xfrm>
        </p:spPr>
        <p:txBody>
          <a:bodyPr>
            <a:normAutofit/>
          </a:bodyPr>
          <a:lstStyle/>
          <a:p>
            <a:r>
              <a:rPr lang="uk-UA" dirty="0"/>
              <a:t>Характеристика об’єкта управління</a:t>
            </a:r>
            <a:endParaRPr lang="ru-UA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774C8AB-1134-4193-AC4C-95DED7AFD645}"/>
              </a:ext>
            </a:extLst>
          </p:cNvPr>
          <p:cNvSpPr txBox="1">
            <a:spLocks/>
          </p:cNvSpPr>
          <p:nvPr/>
        </p:nvSpPr>
        <p:spPr>
          <a:xfrm>
            <a:off x="3510699" y="1611982"/>
            <a:ext cx="5170602" cy="5076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u="sng" dirty="0"/>
              <a:t>Схема </a:t>
            </a:r>
            <a:r>
              <a:rPr lang="ru-RU" sz="2400" b="1" u="sng" dirty="0" err="1"/>
              <a:t>мапи</a:t>
            </a:r>
            <a:r>
              <a:rPr lang="ru-RU" sz="2400" b="1" u="sng" dirty="0"/>
              <a:t> вебсайту:</a:t>
            </a:r>
            <a:endParaRPr lang="uk-UA" sz="2400" b="1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6696B8-74E3-4D62-A782-0882EDBD80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57" y="2266197"/>
            <a:ext cx="1594485" cy="3994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38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37F-98C8-4A5B-9190-A29FE85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794"/>
          </a:xfrm>
        </p:spPr>
        <p:txBody>
          <a:bodyPr>
            <a:normAutofit/>
          </a:bodyPr>
          <a:lstStyle/>
          <a:p>
            <a:r>
              <a:rPr lang="ru-RU" dirty="0" err="1"/>
              <a:t>Призначення</a:t>
            </a:r>
            <a:r>
              <a:rPr lang="ru-RU" dirty="0"/>
              <a:t> ІТ </a:t>
            </a:r>
            <a:r>
              <a:rPr lang="ru-RU" dirty="0" err="1"/>
              <a:t>системи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3EE16-24F6-40B4-8A76-766F0A5E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3" y="1781665"/>
            <a:ext cx="7819533" cy="50763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 err="1"/>
              <a:t>Цілі</a:t>
            </a:r>
            <a:r>
              <a:rPr lang="ru-RU" sz="2400" b="1" u="sng" dirty="0"/>
              <a:t> вебсайту (дерево </a:t>
            </a:r>
            <a:r>
              <a:rPr lang="ru-RU" sz="2400" b="1" u="sng" dirty="0" err="1"/>
              <a:t>цілей</a:t>
            </a:r>
            <a:r>
              <a:rPr lang="ru-RU" sz="2400" b="1" u="sng" dirty="0"/>
              <a:t>):</a:t>
            </a:r>
            <a:endParaRPr lang="uk-UA" sz="2400" b="1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06C4A84-F0D6-48A1-B2FD-2BCC56C9752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03" y="2520722"/>
            <a:ext cx="6760393" cy="4047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96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19D37F-98C8-4A5B-9190-A29FE856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8794"/>
          </a:xfrm>
        </p:spPr>
        <p:txBody>
          <a:bodyPr>
            <a:normAutofit/>
          </a:bodyPr>
          <a:lstStyle/>
          <a:p>
            <a:r>
              <a:rPr lang="ru-RU" dirty="0" err="1"/>
              <a:t>Призначення</a:t>
            </a:r>
            <a:r>
              <a:rPr lang="ru-RU" dirty="0"/>
              <a:t> ІТ </a:t>
            </a:r>
            <a:r>
              <a:rPr lang="ru-RU" dirty="0" err="1"/>
              <a:t>системи</a:t>
            </a:r>
            <a:r>
              <a:rPr lang="ru-RU" dirty="0"/>
              <a:t> «</a:t>
            </a:r>
            <a:r>
              <a:rPr lang="ru-RU" dirty="0" err="1"/>
              <a:t>NutriPlanner</a:t>
            </a:r>
            <a:r>
              <a:rPr lang="ru-RU" dirty="0"/>
              <a:t>»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03EE16-24F6-40B4-8A76-766F0A5E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2433" y="1781665"/>
            <a:ext cx="7819533" cy="507633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u="sng" dirty="0" err="1"/>
              <a:t>Функції</a:t>
            </a:r>
            <a:r>
              <a:rPr lang="ru-RU" sz="2400" b="1" u="sng" dirty="0"/>
              <a:t> вебсайту (дерево </a:t>
            </a:r>
            <a:r>
              <a:rPr lang="ru-RU" sz="2400" b="1" u="sng" dirty="0" err="1"/>
              <a:t>функцій</a:t>
            </a:r>
            <a:r>
              <a:rPr lang="ru-RU" sz="2400" b="1" u="sng" dirty="0"/>
              <a:t>):</a:t>
            </a:r>
            <a:endParaRPr lang="uk-UA" sz="2400" b="1" u="sng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CB918B-8DDE-40E8-8480-6D36AF4AAC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34" y="2778386"/>
            <a:ext cx="6883332" cy="3393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25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6CC3D-8E34-432C-9A89-0ACD2B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88097"/>
          </a:xfrm>
        </p:spPr>
        <p:txBody>
          <a:bodyPr>
            <a:normAutofit/>
          </a:bodyPr>
          <a:lstStyle/>
          <a:p>
            <a:r>
              <a:rPr lang="ru-RU" dirty="0"/>
              <a:t>Вимоги до </a:t>
            </a:r>
            <a:r>
              <a:rPr lang="ru-RU" dirty="0" err="1"/>
              <a:t>системи</a:t>
            </a:r>
            <a:r>
              <a:rPr lang="ru-RU" dirty="0"/>
              <a:t> і до </a:t>
            </a:r>
            <a:r>
              <a:rPr lang="ru-RU" dirty="0" err="1"/>
              <a:t>її</a:t>
            </a:r>
            <a:r>
              <a:rPr lang="ru-RU" dirty="0"/>
              <a:t> </a:t>
            </a:r>
            <a:r>
              <a:rPr lang="ru-RU" dirty="0" err="1"/>
              <a:t>частин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8DFD1-1BFA-4843-8020-CAE33644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24727"/>
            <a:ext cx="3030718" cy="19702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uk-UA" b="1" dirty="0"/>
              <a:t>Структура ІТ системи</a:t>
            </a:r>
            <a:r>
              <a:rPr lang="uk-UA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/>
              <a:t>Клієнтська частина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Серверна </a:t>
            </a:r>
            <a:r>
              <a:rPr lang="ru-RU" dirty="0" err="1"/>
              <a:t>частина</a:t>
            </a: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База </a:t>
            </a:r>
            <a:r>
              <a:rPr lang="ru-RU" dirty="0" err="1"/>
              <a:t>даних</a:t>
            </a:r>
            <a:endParaRPr lang="uk-UA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BA6F5B7-20B4-40A7-8DFF-248B75D611A7}"/>
              </a:ext>
            </a:extLst>
          </p:cNvPr>
          <p:cNvSpPr txBox="1">
            <a:spLocks/>
          </p:cNvSpPr>
          <p:nvPr/>
        </p:nvSpPr>
        <p:spPr>
          <a:xfrm>
            <a:off x="4590851" y="2220799"/>
            <a:ext cx="5184745" cy="1970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b="1" dirty="0"/>
              <a:t>Вимоги до </a:t>
            </a:r>
            <a:r>
              <a:rPr lang="ru-RU" b="1" dirty="0" err="1"/>
              <a:t>функціонування</a:t>
            </a:r>
            <a:r>
              <a:rPr lang="ru-RU" b="1" dirty="0"/>
              <a:t> ІТ </a:t>
            </a:r>
            <a:r>
              <a:rPr lang="ru-RU" b="1" dirty="0" err="1"/>
              <a:t>системи</a:t>
            </a:r>
            <a:r>
              <a:rPr lang="uk-UA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/>
              <a:t>Доступність 24/7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інформацією</a:t>
            </a:r>
            <a:r>
              <a:rPr lang="ru-RU" dirty="0"/>
              <a:t>: веб-</a:t>
            </a:r>
            <a:r>
              <a:rPr lang="ru-RU" dirty="0" err="1"/>
              <a:t>запити</a:t>
            </a:r>
            <a:r>
              <a:rPr lang="ru-RU" dirty="0"/>
              <a:t> з </a:t>
            </a:r>
            <a:r>
              <a:rPr lang="ru-RU" dirty="0" err="1"/>
              <a:t>клієнтської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до </a:t>
            </a:r>
            <a:r>
              <a:rPr lang="ru-RU" dirty="0" err="1"/>
              <a:t>серверної</a:t>
            </a:r>
            <a:r>
              <a:rPr lang="ru-RU" dirty="0"/>
              <a:t>, база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та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endParaRPr lang="uk-UA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9775A08-C483-4F6D-8143-82BC469B437C}"/>
              </a:ext>
            </a:extLst>
          </p:cNvPr>
          <p:cNvSpPr txBox="1">
            <a:spLocks/>
          </p:cNvSpPr>
          <p:nvPr/>
        </p:nvSpPr>
        <p:spPr>
          <a:xfrm>
            <a:off x="9014382" y="4394463"/>
            <a:ext cx="3030718" cy="2232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b="1" dirty="0" err="1"/>
              <a:t>Ергономічні</a:t>
            </a:r>
            <a:r>
              <a:rPr lang="ru-RU" b="1" dirty="0"/>
              <a:t> </a:t>
            </a:r>
            <a:r>
              <a:rPr lang="ru-RU" b="1" dirty="0" err="1"/>
              <a:t>вимоги</a:t>
            </a:r>
            <a:r>
              <a:rPr lang="uk-UA" dirty="0"/>
              <a:t>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ru-RU" dirty="0" err="1"/>
              <a:t>Зручний</a:t>
            </a:r>
            <a:r>
              <a:rPr lang="ru-RU" dirty="0"/>
              <a:t> та </a:t>
            </a:r>
            <a:r>
              <a:rPr lang="ru-RU" dirty="0" err="1"/>
              <a:t>інтуїтивно</a:t>
            </a:r>
            <a:r>
              <a:rPr lang="ru-RU" dirty="0"/>
              <a:t> </a:t>
            </a:r>
            <a:r>
              <a:rPr lang="ru-RU" dirty="0" err="1"/>
              <a:t>зрозумілий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користувачів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вікових</a:t>
            </a:r>
            <a:r>
              <a:rPr lang="ru-RU" dirty="0"/>
              <a:t> </a:t>
            </a:r>
            <a:r>
              <a:rPr lang="ru-RU" dirty="0" err="1"/>
              <a:t>категорій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C5EDB8E-1FB2-4775-AFF1-F1CD681E0C8A}"/>
              </a:ext>
            </a:extLst>
          </p:cNvPr>
          <p:cNvSpPr txBox="1">
            <a:spLocks/>
          </p:cNvSpPr>
          <p:nvPr/>
        </p:nvSpPr>
        <p:spPr>
          <a:xfrm>
            <a:off x="1371600" y="4394463"/>
            <a:ext cx="7470742" cy="2232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ru-RU" b="1" dirty="0"/>
              <a:t>Вимоги до </a:t>
            </a:r>
            <a:r>
              <a:rPr lang="ru-RU" b="1" dirty="0" err="1"/>
              <a:t>надійності</a:t>
            </a:r>
            <a:r>
              <a:rPr lang="uk-UA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 err="1"/>
              <a:t>Гарантування</a:t>
            </a:r>
            <a:r>
              <a:rPr lang="ru-RU" dirty="0"/>
              <a:t> </a:t>
            </a:r>
            <a:r>
              <a:rPr lang="ru-RU" dirty="0" err="1"/>
              <a:t>безперебійної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і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витоку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втрати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uk-UA" dirty="0"/>
              <a:t>Час відновлення після відмови </a:t>
            </a:r>
            <a:r>
              <a:rPr lang="ru-RU" dirty="0"/>
              <a:t>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перевищувати</a:t>
            </a:r>
            <a:r>
              <a:rPr lang="ru-RU" dirty="0"/>
              <a:t> 15 </a:t>
            </a:r>
            <a:r>
              <a:rPr lang="ru-RU" dirty="0" err="1"/>
              <a:t>хвилин</a:t>
            </a:r>
            <a:r>
              <a:rPr lang="ru-RU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Час </a:t>
            </a:r>
            <a:r>
              <a:rPr lang="ru-RU" dirty="0" err="1"/>
              <a:t>безвідмовної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складати</a:t>
            </a:r>
            <a:r>
              <a:rPr lang="ru-RU" dirty="0"/>
              <a:t> &gt;95% на </a:t>
            </a:r>
            <a:r>
              <a:rPr lang="ru-RU" dirty="0" err="1"/>
              <a:t>рік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27179082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473</TotalTime>
  <Words>1079</Words>
  <Application>Microsoft Office PowerPoint</Application>
  <PresentationFormat>Широкоэкранный</PresentationFormat>
  <Paragraphs>120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Franklin Gothic Book</vt:lpstr>
      <vt:lpstr>Wingdings</vt:lpstr>
      <vt:lpstr>Уголки</vt:lpstr>
      <vt:lpstr>Розроблення вебсайту для персоналізованих рекомендацій щодо харчування "NutriPlanner"</vt:lpstr>
      <vt:lpstr>ВСТУП</vt:lpstr>
      <vt:lpstr>РОЗРОБКА ТЕХНІЧНОГО ЗАВДАННЯ</vt:lpstr>
      <vt:lpstr>Загальні відомості</vt:lpstr>
      <vt:lpstr>Характеристика об’єкта управління</vt:lpstr>
      <vt:lpstr>Характеристика об’єкта управління</vt:lpstr>
      <vt:lpstr>Призначення ІТ системи «NutriPlanner»</vt:lpstr>
      <vt:lpstr>Призначення ІТ системи «NutriPlanner»</vt:lpstr>
      <vt:lpstr>Вимоги до системи і до її частин</vt:lpstr>
      <vt:lpstr>Вимоги якості виконання функції ІТ системи “NutriPlanner”</vt:lpstr>
      <vt:lpstr>Вимоги до видів забезпечення ІТ системи "NutriPlanner"</vt:lpstr>
      <vt:lpstr>Розроблення вебсайту</vt:lpstr>
      <vt:lpstr>Використані технології</vt:lpstr>
      <vt:lpstr>Інтерфейс розробленого вебсайту</vt:lpstr>
      <vt:lpstr>Оцінка якості</vt:lpstr>
      <vt:lpstr>Розробка петлі якості за ISO 9001</vt:lpstr>
      <vt:lpstr>Оцінка якості за категоріями моделі якості</vt:lpstr>
      <vt:lpstr>Внутрішній аудит</vt:lpstr>
      <vt:lpstr>Вступ</vt:lpstr>
      <vt:lpstr>Результати оцінювання критеріїв аудиту для додатку «Nutriplanner»</vt:lpstr>
      <vt:lpstr>Результати оцінювання критеріїв аудиту для додатку «Nutriplanner»</vt:lpstr>
      <vt:lpstr>Результати оцінювання критеріїв аудиту для додатку «Nutriplanner»</vt:lpstr>
      <vt:lpstr>Результати оцінювання критеріїв аудиту для додатку «Nutriplanner»</vt:lpstr>
      <vt:lpstr>Висновки</vt:lpstr>
      <vt:lpstr>ДЯКУЄМО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Розроблення вебсайту для персоналізованих рекомендацій щодо харчування "NutriPlanner"</dc:title>
  <dc:creator>Авєріна Наталія Ігорівна</dc:creator>
  <cp:lastModifiedBy>Авєріна Наталія Ігорівна</cp:lastModifiedBy>
  <cp:revision>4</cp:revision>
  <dcterms:created xsi:type="dcterms:W3CDTF">2024-04-23T08:41:40Z</dcterms:created>
  <dcterms:modified xsi:type="dcterms:W3CDTF">2024-04-26T12:29:28Z</dcterms:modified>
</cp:coreProperties>
</file>