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74" r:id="rId3"/>
    <p:sldId id="258" r:id="rId4"/>
    <p:sldId id="257" r:id="rId5"/>
    <p:sldId id="262" r:id="rId6"/>
    <p:sldId id="260" r:id="rId7"/>
    <p:sldId id="270" r:id="rId8"/>
    <p:sldId id="271" r:id="rId9"/>
    <p:sldId id="264" r:id="rId10"/>
    <p:sldId id="263" r:id="rId11"/>
    <p:sldId id="269" r:id="rId12"/>
    <p:sldId id="266" r:id="rId13"/>
    <p:sldId id="272" r:id="rId14"/>
    <p:sldId id="275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16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5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02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3856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288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43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6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0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9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2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0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0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1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0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341B595-366B-43E2-A22E-EA6A78C03F0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27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hgM3okZv59o?t=197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vemq.com/mqtt-essentials/" TargetMode="External"/><Relationship Id="rId7" Type="http://schemas.openxmlformats.org/officeDocument/2006/relationships/hyperlink" Target="https://youtu.be/hgM3okZv59o" TargetMode="External"/><Relationship Id="rId2" Type="http://schemas.openxmlformats.org/officeDocument/2006/relationships/hyperlink" Target="https://mqt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kOdBckLZfRs" TargetMode="External"/><Relationship Id="rId5" Type="http://schemas.openxmlformats.org/officeDocument/2006/relationships/hyperlink" Target="https://youtu.be/uqmiTNcRSo4" TargetMode="External"/><Relationship Id="rId4" Type="http://schemas.openxmlformats.org/officeDocument/2006/relationships/hyperlink" Target="https://en.wikipedia.org/wiki/MQT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C7AF0B-63D2-6461-37B9-EE115F981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16" y="3303639"/>
            <a:ext cx="6656439" cy="717447"/>
          </a:xfrm>
        </p:spPr>
        <p:txBody>
          <a:bodyPr>
            <a:normAutofit fontScale="90000"/>
          </a:bodyPr>
          <a:lstStyle/>
          <a:p>
            <a:br>
              <a:rPr lang="tr-TR" dirty="0"/>
            </a:br>
            <a:r>
              <a:rPr lang="tr-TR" sz="4000" dirty="0" err="1"/>
              <a:t>Iot</a:t>
            </a:r>
            <a:r>
              <a:rPr lang="tr-TR" sz="4000" dirty="0"/>
              <a:t> (</a:t>
            </a:r>
            <a:r>
              <a:rPr lang="af-ZA" sz="4000" noProof="1"/>
              <a:t>ınternet</a:t>
            </a:r>
            <a:r>
              <a:rPr lang="tr-TR" sz="4000" dirty="0"/>
              <a:t> of </a:t>
            </a:r>
            <a:r>
              <a:rPr lang="tr-TR" sz="4000" dirty="0" err="1"/>
              <a:t>thıngs</a:t>
            </a:r>
            <a:r>
              <a:rPr lang="tr-TR" sz="4000" dirty="0"/>
              <a:t>)::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98456FB-FEDB-3764-D9FE-E28BF8574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9280" y="6035040"/>
            <a:ext cx="4998720" cy="548640"/>
          </a:xfrm>
        </p:spPr>
        <p:txBody>
          <a:bodyPr>
            <a:normAutofit/>
          </a:bodyPr>
          <a:lstStyle/>
          <a:p>
            <a:pPr algn="r"/>
            <a:r>
              <a:rPr lang="tr-TR" dirty="0" err="1"/>
              <a:t>Presenter</a:t>
            </a:r>
            <a:r>
              <a:rPr lang="tr-TR" dirty="0"/>
              <a:t>:  Nurullah ALKAN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47C2643-B87C-798E-C2A2-E0391DBD2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181" y="3269072"/>
            <a:ext cx="3954414" cy="100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19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A8708C-E71E-6C08-EAA1-ACAD99D3F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61" y="373626"/>
            <a:ext cx="11130115" cy="5840361"/>
          </a:xfrm>
        </p:spPr>
        <p:txBody>
          <a:bodyPr>
            <a:normAutofit/>
          </a:bodyPr>
          <a:lstStyle/>
          <a:p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MQTT, yayıncıyı ve aboneyi </a:t>
            </a:r>
            <a:r>
              <a:rPr lang="tr-T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mekansal</a:t>
            </a:r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olarak ayırır. Mesaj yayınlamak veya almak için, yayıncıların ve abonelerin yalnızca aracının ana bilgisayar adını/IP'sini ve bağlantı noktasını bilmesi gerekir(doğrudan bir mesajlaşma olmaz).</a:t>
            </a:r>
          </a:p>
          <a:p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MQTT zamana göre ayrıştırır. MQTT kullanım durumlarının çoğu iletiyi neredeyse gerçek zamanlı olarak teslim etse de, istenirse broker çevrimiçi olmayan istemciler için iletileri depolayabilir. </a:t>
            </a:r>
          </a:p>
          <a:p>
            <a:pPr marL="0" indent="0">
              <a:buNone/>
            </a:pPr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*(Mesajları depolamak için iki koşulun karşılanması gerekir: istemci kalıcı bir oturumla bağlı(broker </a:t>
            </a:r>
            <a:r>
              <a:rPr lang="tr-T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tarafınan</a:t>
            </a:r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biliniyor olmalı) ve Hizmet Kalitesi 0'dan büyük olan bir konuya abone olmalı ). </a:t>
            </a:r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tr-T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375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6E04AF-7D2F-0398-4FAA-D56FFD6C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19" y="0"/>
            <a:ext cx="8764588" cy="1094734"/>
          </a:xfrm>
        </p:spPr>
        <p:txBody>
          <a:bodyPr>
            <a:normAutofit/>
          </a:bodyPr>
          <a:lstStyle/>
          <a:p>
            <a:r>
              <a:rPr lang="tr-TR" dirty="0" err="1"/>
              <a:t>Clean</a:t>
            </a:r>
            <a:r>
              <a:rPr lang="tr-TR" dirty="0"/>
              <a:t> </a:t>
            </a:r>
            <a:r>
              <a:rPr lang="tr-TR" dirty="0" err="1"/>
              <a:t>session</a:t>
            </a:r>
            <a:r>
              <a:rPr lang="tr-TR" dirty="0"/>
              <a:t> ve Hizmet kalitesi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606217-AF9C-22E3-D748-FF00E454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19" y="855406"/>
            <a:ext cx="11134162" cy="5590261"/>
          </a:xfrm>
        </p:spPr>
        <p:txBody>
          <a:bodyPr>
            <a:normAutofit lnSpcReduction="10000"/>
          </a:bodyPr>
          <a:lstStyle/>
          <a:p>
            <a:pPr algn="l"/>
            <a:r>
              <a:rPr lang="tr-TR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</a:t>
            </a:r>
            <a:r>
              <a:rPr lang="tr-TR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Seassion</a:t>
            </a:r>
            <a:r>
              <a:rPr lang="tr-TR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(Temiz Oturum): broker ve client arasındaki bağlantı koptuktan sonra, </a:t>
            </a:r>
            <a:r>
              <a:rPr lang="tr-TR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broker’ın</a:t>
            </a:r>
            <a:r>
              <a:rPr lang="tr-TR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 hakkında hiçbir veriyi tutmamasıdır. </a:t>
            </a:r>
            <a:r>
              <a:rPr lang="tr-TR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Client’lar</a:t>
            </a:r>
            <a:r>
              <a:rPr lang="tr-TR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varsayılan olarak </a:t>
            </a:r>
            <a:r>
              <a:rPr lang="tr-TR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</a:t>
            </a:r>
            <a:r>
              <a:rPr lang="tr-TR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seassion</a:t>
            </a:r>
            <a:r>
              <a:rPr lang="tr-TR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olarak bağlanırlar. </a:t>
            </a:r>
          </a:p>
          <a:p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*Her client’ın ID’si kendine özel olmalıdır. Aksi taktirde mevcut oturum sona erer. Bağlantısı kopan client yeniden bağlanmaya çalışır ve bir bağlanma kısır döngüsü oluşur.</a:t>
            </a:r>
            <a:endParaRPr lang="tr-T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tr-T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Broker’</a:t>
            </a:r>
            <a:r>
              <a:rPr lang="tr-TR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yapılan her bağlantı, bir hizmet kalitesi (*</a:t>
            </a:r>
            <a:r>
              <a:rPr lang="tr-TR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tr-TR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ölçüsü belirtebilir.  Bunlar, artan genel gider sırasına göre sınıflandırılır:</a:t>
            </a:r>
          </a:p>
          <a:p>
            <a:pPr algn="l"/>
            <a:r>
              <a:rPr lang="tr-TR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0-En fazla bir kez - mesaj yalnızca bir kez gönderilir ve alıcı ve broker teslimatı onaylamak için ek adımlar atmaz (ateşle ve unut).</a:t>
            </a:r>
          </a:p>
          <a:p>
            <a:pPr algn="l"/>
            <a:r>
              <a:rPr lang="tr-TR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1-En az bir kez – mesaj, onay alınana kadar (kabul edilen teslimat) gönderen tarafından birçok kez yeniden denenir.</a:t>
            </a:r>
          </a:p>
          <a:p>
            <a:pPr algn="l"/>
            <a:r>
              <a:rPr lang="tr-TR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2-Tam olarak bir kez - gönderici ve alıcı, mesajın yalnızca bir kopyasının alındığından emin olmak için iki seviyeli bir anlaşma yapar (garantili teslimat).</a:t>
            </a:r>
          </a:p>
          <a:p>
            <a:pPr algn="l"/>
            <a:r>
              <a:rPr lang="tr-TR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Eğer client offline ise 1 ve 2 de mesaj saklanır veya sıraya alınır.</a:t>
            </a:r>
          </a:p>
          <a:p>
            <a:pPr algn="l"/>
            <a:r>
              <a:rPr lang="tr-TR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 alan, temel alınan TCP veri aktarımlarının işlenmesini etkilemez; yalnızca MQTT göndericileri ve alıcıları arasında kullanılır.</a:t>
            </a:r>
            <a:endParaRPr lang="tr-T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2BFCAC2-1E74-9335-CF79-F418EB5D6395}"/>
              </a:ext>
            </a:extLst>
          </p:cNvPr>
          <p:cNvSpPr txBox="1"/>
          <p:nvPr/>
        </p:nvSpPr>
        <p:spPr>
          <a:xfrm>
            <a:off x="8042787" y="6266972"/>
            <a:ext cx="374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*</a:t>
            </a:r>
            <a:r>
              <a:rPr lang="tr-TR" dirty="0" err="1"/>
              <a:t>QoS</a:t>
            </a:r>
            <a:r>
              <a:rPr lang="tr-TR" dirty="0">
                <a:sym typeface="Wingdings" panose="05000000000000000000" pitchFamily="2" charset="2"/>
              </a:rPr>
              <a:t> </a:t>
            </a:r>
            <a:r>
              <a:rPr lang="tr-TR" dirty="0" err="1">
                <a:sym typeface="Wingdings" panose="05000000000000000000" pitchFamily="2" charset="2"/>
              </a:rPr>
              <a:t>Quality</a:t>
            </a:r>
            <a:r>
              <a:rPr lang="tr-TR" dirty="0">
                <a:sym typeface="Wingdings" panose="05000000000000000000" pitchFamily="2" charset="2"/>
              </a:rPr>
              <a:t> of Servise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002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2F26C5-D89A-69DE-707E-5E057BC5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57" y="84530"/>
            <a:ext cx="8534400" cy="1507067"/>
          </a:xfrm>
        </p:spPr>
        <p:txBody>
          <a:bodyPr/>
          <a:lstStyle/>
          <a:p>
            <a:r>
              <a:rPr lang="tr-TR" dirty="0"/>
              <a:t>Keep </a:t>
            </a:r>
            <a:r>
              <a:rPr lang="tr-TR" dirty="0" err="1"/>
              <a:t>alıve</a:t>
            </a:r>
            <a:r>
              <a:rPr lang="tr-TR" dirty="0"/>
              <a:t> </a:t>
            </a:r>
            <a:r>
              <a:rPr lang="tr-TR" dirty="0" err="1"/>
              <a:t>perıod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2C7011-2A55-1C4A-A698-7BAA970C0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56" y="715296"/>
            <a:ext cx="11039887" cy="3615267"/>
          </a:xfrm>
        </p:spPr>
        <p:txBody>
          <a:bodyPr/>
          <a:lstStyle/>
          <a:p>
            <a:r>
              <a:rPr lang="tr-TR" dirty="0"/>
              <a:t>Client ve server arasında bağlı olup olmadığını kontrol için «</a:t>
            </a:r>
            <a:r>
              <a:rPr lang="tr-TR" dirty="0" err="1"/>
              <a:t>keep</a:t>
            </a:r>
            <a:r>
              <a:rPr lang="tr-TR" dirty="0"/>
              <a:t> </a:t>
            </a:r>
            <a:r>
              <a:rPr lang="tr-TR" dirty="0" err="1"/>
              <a:t>alive</a:t>
            </a:r>
            <a:r>
              <a:rPr lang="tr-TR" dirty="0"/>
              <a:t>» mesajı yayınlanır.</a:t>
            </a:r>
          </a:p>
          <a:p>
            <a:r>
              <a:rPr lang="tr-TR" dirty="0"/>
              <a:t>Client, belli bir süre boyunca veri akışı olmazsa, düzenli aralıklarla «</a:t>
            </a:r>
            <a:r>
              <a:rPr lang="tr-TR" dirty="0" err="1"/>
              <a:t>ping</a:t>
            </a:r>
            <a:r>
              <a:rPr lang="tr-TR" dirty="0"/>
              <a:t> </a:t>
            </a:r>
            <a:r>
              <a:rPr lang="tr-TR" dirty="0" err="1"/>
              <a:t>request</a:t>
            </a:r>
            <a:r>
              <a:rPr lang="tr-TR" dirty="0"/>
              <a:t>» mesajı gönderir.</a:t>
            </a:r>
          </a:p>
          <a:p>
            <a:r>
              <a:rPr lang="tr-TR" dirty="0"/>
              <a:t>Sonrasında </a:t>
            </a:r>
            <a:r>
              <a:rPr lang="tr-TR" dirty="0" err="1"/>
              <a:t>broker’dan</a:t>
            </a:r>
            <a:r>
              <a:rPr lang="tr-TR" dirty="0"/>
              <a:t> bir «</a:t>
            </a:r>
            <a:r>
              <a:rPr lang="tr-TR" dirty="0" err="1"/>
              <a:t>ping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» mesajı bekler. </a:t>
            </a:r>
          </a:p>
          <a:p>
            <a:r>
              <a:rPr lang="tr-TR" dirty="0"/>
              <a:t>Bu mesaj alışverişi </a:t>
            </a:r>
            <a:r>
              <a:rPr lang="tr-TR" dirty="0" err="1"/>
              <a:t>bağlanıtının</a:t>
            </a:r>
            <a:r>
              <a:rPr lang="tr-TR" dirty="0"/>
              <a:t> açık ve çalışır olduğunu onaylamış olur. </a:t>
            </a:r>
          </a:p>
        </p:txBody>
      </p:sp>
      <p:pic>
        <p:nvPicPr>
          <p:cNvPr id="5" name="Grafik 4" descr="Bilgisayar düz dolguyla">
            <a:extLst>
              <a:ext uri="{FF2B5EF4-FFF2-40B4-BE49-F238E27FC236}">
                <a16:creationId xmlns:a16="http://schemas.microsoft.com/office/drawing/2014/main" id="{CDAF8B70-9820-92E6-0C3B-ED7F11DE3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297" y="4914734"/>
            <a:ext cx="914400" cy="914400"/>
          </a:xfrm>
          <a:prstGeom prst="rect">
            <a:avLst/>
          </a:prstGeom>
        </p:spPr>
      </p:pic>
      <p:pic>
        <p:nvPicPr>
          <p:cNvPr id="7" name="Grafik 6" descr="Cmd Terminal düz dolguyla">
            <a:extLst>
              <a:ext uri="{FF2B5EF4-FFF2-40B4-BE49-F238E27FC236}">
                <a16:creationId xmlns:a16="http://schemas.microsoft.com/office/drawing/2014/main" id="{E3CC51DE-1B95-6B38-AC5A-7CC22BADF2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8233" y="4914734"/>
            <a:ext cx="914400" cy="914400"/>
          </a:xfrm>
          <a:prstGeom prst="rect">
            <a:avLst/>
          </a:prstGeom>
        </p:spPr>
      </p:pic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AAC90AF7-E37A-F2A1-173C-CB5C068F8649}"/>
              </a:ext>
            </a:extLst>
          </p:cNvPr>
          <p:cNvCxnSpPr/>
          <p:nvPr/>
        </p:nvCxnSpPr>
        <p:spPr>
          <a:xfrm>
            <a:off x="2487562" y="5165399"/>
            <a:ext cx="3736258" cy="0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A9CD3A6C-9665-D748-8CF1-34E66EEC6C7A}"/>
              </a:ext>
            </a:extLst>
          </p:cNvPr>
          <p:cNvCxnSpPr>
            <a:cxnSpLocks/>
          </p:cNvCxnSpPr>
          <p:nvPr/>
        </p:nvCxnSpPr>
        <p:spPr>
          <a:xfrm flipH="1">
            <a:off x="2487562" y="5676676"/>
            <a:ext cx="3667432" cy="0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232AAA6E-7855-E819-2BF4-4C9C5761539B}"/>
              </a:ext>
            </a:extLst>
          </p:cNvPr>
          <p:cNvSpPr txBox="1"/>
          <p:nvPr/>
        </p:nvSpPr>
        <p:spPr>
          <a:xfrm>
            <a:off x="6408233" y="5676676"/>
            <a:ext cx="130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Broker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46DF3BB3-67AF-D4F4-ED39-445A1CD84B12}"/>
              </a:ext>
            </a:extLst>
          </p:cNvPr>
          <p:cNvSpPr txBox="1"/>
          <p:nvPr/>
        </p:nvSpPr>
        <p:spPr>
          <a:xfrm>
            <a:off x="1096297" y="5760953"/>
            <a:ext cx="130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Client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C173FDB-1844-3DE0-50CA-DC0C69D81799}"/>
              </a:ext>
            </a:extLst>
          </p:cNvPr>
          <p:cNvSpPr txBox="1"/>
          <p:nvPr/>
        </p:nvSpPr>
        <p:spPr>
          <a:xfrm>
            <a:off x="3028336" y="4682374"/>
            <a:ext cx="25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Ping Request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1D35677C-A15E-E0B3-C6F3-9F4AE7575EE8}"/>
              </a:ext>
            </a:extLst>
          </p:cNvPr>
          <p:cNvSpPr txBox="1"/>
          <p:nvPr/>
        </p:nvSpPr>
        <p:spPr>
          <a:xfrm>
            <a:off x="3113169" y="5307344"/>
            <a:ext cx="25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Ping Response</a:t>
            </a:r>
          </a:p>
        </p:txBody>
      </p:sp>
      <p:sp>
        <p:nvSpPr>
          <p:cNvPr id="18" name="Sağ Ayraç 17">
            <a:extLst>
              <a:ext uri="{FF2B5EF4-FFF2-40B4-BE49-F238E27FC236}">
                <a16:creationId xmlns:a16="http://schemas.microsoft.com/office/drawing/2014/main" id="{BF5D74AA-0879-7DDA-551E-BA5E499D3315}"/>
              </a:ext>
            </a:extLst>
          </p:cNvPr>
          <p:cNvSpPr/>
          <p:nvPr/>
        </p:nvSpPr>
        <p:spPr>
          <a:xfrm>
            <a:off x="7414724" y="4326028"/>
            <a:ext cx="1263445" cy="2227553"/>
          </a:xfrm>
          <a:prstGeom prst="rightBrace">
            <a:avLst/>
          </a:prstGeom>
          <a:ln w="762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9CB6B3E6-62BE-01C6-5FE4-E645EC5617AE}"/>
              </a:ext>
            </a:extLst>
          </p:cNvPr>
          <p:cNvSpPr txBox="1"/>
          <p:nvPr/>
        </p:nvSpPr>
        <p:spPr>
          <a:xfrm>
            <a:off x="8932716" y="5239749"/>
            <a:ext cx="2443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u="sng" dirty="0">
                <a:solidFill>
                  <a:schemeClr val="bg1"/>
                </a:solidFill>
              </a:rPr>
              <a:t>Keep Alive Period</a:t>
            </a:r>
          </a:p>
        </p:txBody>
      </p:sp>
    </p:spTree>
    <p:extLst>
      <p:ext uri="{BB962C8B-B14F-4D97-AF65-F5344CB8AC3E}">
        <p14:creationId xmlns:p14="http://schemas.microsoft.com/office/powerpoint/2010/main" val="1499773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2D9B82-0E7C-55AF-5F94-73FF23A7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66" y="308623"/>
            <a:ext cx="10032949" cy="1507067"/>
          </a:xfrm>
        </p:spPr>
        <p:txBody>
          <a:bodyPr/>
          <a:lstStyle/>
          <a:p>
            <a:r>
              <a:rPr lang="tr-TR" dirty="0" err="1"/>
              <a:t>Last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testament</a:t>
            </a:r>
            <a:r>
              <a:rPr lang="tr-TR" dirty="0"/>
              <a:t>(son vasiyet)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AA422C-1772-6D94-59B5-EA0D298C4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66" y="1589550"/>
            <a:ext cx="8534400" cy="4579648"/>
          </a:xfrm>
        </p:spPr>
        <p:txBody>
          <a:bodyPr>
            <a:normAutofit fontScale="85000" lnSpcReduction="10000"/>
          </a:bodyPr>
          <a:lstStyle/>
          <a:p>
            <a:r>
              <a:rPr lang="tr-TR" sz="2400" dirty="0">
                <a:solidFill>
                  <a:schemeClr val="bg1"/>
                </a:solidFill>
              </a:rPr>
              <a:t>Haberleşmenin güvenli olmadığı durumlarda bir Publisher(yayıncı)’</a:t>
            </a:r>
            <a:r>
              <a:rPr lang="tr-TR" sz="2400" dirty="0" err="1">
                <a:solidFill>
                  <a:schemeClr val="bg1"/>
                </a:solidFill>
              </a:rPr>
              <a:t>nın</a:t>
            </a:r>
            <a:r>
              <a:rPr lang="tr-TR" sz="2400" dirty="0">
                <a:solidFill>
                  <a:schemeClr val="bg1"/>
                </a:solidFill>
              </a:rPr>
              <a:t> uyarı yapmadan offline olması mümkündür. </a:t>
            </a:r>
          </a:p>
          <a:p>
            <a:r>
              <a:rPr lang="tr-TR" sz="2400" dirty="0">
                <a:solidFill>
                  <a:schemeClr val="bg1"/>
                </a:solidFill>
              </a:rPr>
              <a:t>Publisher beklenmedik durumlarda bağlantının kesilmesi durumunda </a:t>
            </a:r>
            <a:r>
              <a:rPr lang="tr-TR" sz="2400" dirty="0" err="1">
                <a:solidFill>
                  <a:schemeClr val="bg1"/>
                </a:solidFill>
              </a:rPr>
              <a:t>Subscriber’lara</a:t>
            </a:r>
            <a:r>
              <a:rPr lang="tr-TR" sz="2400" dirty="0">
                <a:solidFill>
                  <a:schemeClr val="bg1"/>
                </a:solidFill>
              </a:rPr>
              <a:t> gönderilmek üzere bir mesaj kaydedebilir. Bu yapıya son vasiyet diyebiliriz. </a:t>
            </a:r>
          </a:p>
          <a:p>
            <a:r>
              <a:rPr lang="tr-TR" sz="2400" dirty="0">
                <a:solidFill>
                  <a:schemeClr val="bg1"/>
                </a:solidFill>
              </a:rPr>
              <a:t>Mesaj brokerda önbelleğe alınır. </a:t>
            </a:r>
          </a:p>
          <a:p>
            <a:r>
              <a:rPr lang="tr-TR" sz="2400" dirty="0">
                <a:solidFill>
                  <a:schemeClr val="bg1"/>
                </a:solidFill>
              </a:rPr>
              <a:t>Mesaj içeriği: </a:t>
            </a:r>
            <a:r>
              <a:rPr lang="tr-TR" sz="2400" dirty="0" err="1">
                <a:solidFill>
                  <a:schemeClr val="bg1"/>
                </a:solidFill>
              </a:rPr>
              <a:t>Topic</a:t>
            </a:r>
            <a:r>
              <a:rPr lang="tr-TR" sz="2400" dirty="0">
                <a:solidFill>
                  <a:schemeClr val="bg1"/>
                </a:solidFill>
              </a:rPr>
              <a:t>, mesaj bayrağı, </a:t>
            </a:r>
            <a:r>
              <a:rPr lang="tr-TR" sz="2400" dirty="0" err="1">
                <a:solidFill>
                  <a:schemeClr val="bg1"/>
                </a:solidFill>
              </a:rPr>
              <a:t>QoS</a:t>
            </a:r>
            <a:r>
              <a:rPr lang="tr-TR" sz="2400" dirty="0">
                <a:solidFill>
                  <a:schemeClr val="bg1"/>
                </a:solidFill>
              </a:rPr>
              <a:t> düzeyi gibi normal MQTT mesajı olur.</a:t>
            </a:r>
          </a:p>
          <a:p>
            <a:r>
              <a:rPr lang="tr-TR" sz="2400" dirty="0">
                <a:solidFill>
                  <a:schemeClr val="bg1"/>
                </a:solidFill>
              </a:rPr>
              <a:t>Beklenmedik bir kesinti durumunda mesaj </a:t>
            </a:r>
            <a:r>
              <a:rPr lang="tr-TR" sz="2400" dirty="0" err="1">
                <a:solidFill>
                  <a:schemeClr val="bg1"/>
                </a:solidFill>
              </a:rPr>
              <a:t>Subscriber’lara</a:t>
            </a:r>
            <a:r>
              <a:rPr lang="tr-TR" sz="2400" dirty="0">
                <a:solidFill>
                  <a:schemeClr val="bg1"/>
                </a:solidFill>
              </a:rPr>
              <a:t> gönderilir. </a:t>
            </a:r>
          </a:p>
          <a:p>
            <a:r>
              <a:rPr lang="tr-TR" sz="2400" dirty="0">
                <a:solidFill>
                  <a:schemeClr val="bg1"/>
                </a:solidFill>
              </a:rPr>
              <a:t>Bu şekilde </a:t>
            </a:r>
            <a:r>
              <a:rPr lang="tr-TR" sz="2400" dirty="0" err="1">
                <a:solidFill>
                  <a:schemeClr val="bg1"/>
                </a:solidFill>
              </a:rPr>
              <a:t>subscriberlar</a:t>
            </a:r>
            <a:r>
              <a:rPr lang="tr-TR" sz="2400" dirty="0">
                <a:solidFill>
                  <a:schemeClr val="bg1"/>
                </a:solidFill>
              </a:rPr>
              <a:t> bağlantısı kopan Publisher hakkında işlemler yapabilirler. </a:t>
            </a:r>
          </a:p>
          <a:p>
            <a:r>
              <a:rPr lang="tr-TR" sz="2400" dirty="0">
                <a:solidFill>
                  <a:schemeClr val="bg1"/>
                </a:solidFill>
              </a:rPr>
              <a:t>Normal bir şekilde bağlantı kesilirse mesaj çöpe atılır.</a:t>
            </a:r>
          </a:p>
        </p:txBody>
      </p:sp>
      <p:pic>
        <p:nvPicPr>
          <p:cNvPr id="5" name="Grafik 4" descr="Zarf düz dolguyla">
            <a:extLst>
              <a:ext uri="{FF2B5EF4-FFF2-40B4-BE49-F238E27FC236}">
                <a16:creationId xmlns:a16="http://schemas.microsoft.com/office/drawing/2014/main" id="{DF11607B-A9B6-96D8-A9DF-427EC516A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67478" y="2640508"/>
            <a:ext cx="1936956" cy="193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1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9F630A-F398-79DD-29D7-E158FC8E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2619"/>
            <a:ext cx="8534400" cy="1507067"/>
          </a:xfrm>
        </p:spPr>
        <p:txBody>
          <a:bodyPr/>
          <a:lstStyle/>
          <a:p>
            <a:r>
              <a:rPr lang="tr-TR" dirty="0"/>
              <a:t>Örnek video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89BEDA-5963-3805-9FCF-8268E81A8EB7}"/>
              </a:ext>
            </a:extLst>
          </p:cNvPr>
          <p:cNvSpPr txBox="1"/>
          <p:nvPr/>
        </p:nvSpPr>
        <p:spPr>
          <a:xfrm>
            <a:off x="684212" y="3198167"/>
            <a:ext cx="72684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>
                <a:latin typeface="Abadi" panose="020B0604020202020204" pitchFamily="34" charset="0"/>
                <a:hlinkClick r:id="rId2"/>
              </a:rPr>
              <a:t>https://youtu.be/hgM3okZv59o?t=197</a:t>
            </a:r>
            <a:endParaRPr lang="tr-TR" sz="2400" dirty="0">
              <a:latin typeface="Abadi" panose="020B0604020202020204" pitchFamily="34" charset="0"/>
            </a:endParaRPr>
          </a:p>
          <a:p>
            <a:endParaRPr lang="tr-TR" sz="2400" dirty="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487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F3F243-D44C-A247-91F3-72305A97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61138"/>
            <a:ext cx="8534400" cy="1507067"/>
          </a:xfrm>
        </p:spPr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03B1A2-BCAC-BB82-316B-33FC98A84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50143"/>
            <a:ext cx="8534400" cy="3894668"/>
          </a:xfrm>
        </p:spPr>
        <p:txBody>
          <a:bodyPr/>
          <a:lstStyle/>
          <a:p>
            <a:r>
              <a:rPr lang="tr-TR" dirty="0">
                <a:hlinkClick r:id="rId2"/>
              </a:rPr>
              <a:t>https://mqtt.org/</a:t>
            </a:r>
            <a:endParaRPr lang="tr-TR" dirty="0"/>
          </a:p>
          <a:p>
            <a:r>
              <a:rPr lang="tr-TR" dirty="0">
                <a:hlinkClick r:id="rId3"/>
              </a:rPr>
              <a:t>https://www.hivemq.com/mqtt-essentials/</a:t>
            </a:r>
            <a:endParaRPr lang="tr-TR" dirty="0"/>
          </a:p>
          <a:p>
            <a:r>
              <a:rPr lang="tr-TR" dirty="0">
                <a:hlinkClick r:id="rId4"/>
              </a:rPr>
              <a:t>https://en.wikipedia.org/wiki/MQTT</a:t>
            </a:r>
            <a:endParaRPr lang="tr-TR" dirty="0"/>
          </a:p>
          <a:p>
            <a:r>
              <a:rPr lang="tr-TR" dirty="0">
                <a:hlinkClick r:id="rId5"/>
              </a:rPr>
              <a:t>https://youtu.be/uqmiTNcRSo4</a:t>
            </a:r>
            <a:endParaRPr lang="tr-TR" dirty="0"/>
          </a:p>
          <a:p>
            <a:r>
              <a:rPr lang="tr-TR" dirty="0">
                <a:hlinkClick r:id="rId6"/>
              </a:rPr>
              <a:t>https://youtu.be/kOdBckLZfRs</a:t>
            </a:r>
            <a:endParaRPr lang="tr-TR" dirty="0"/>
          </a:p>
          <a:p>
            <a:r>
              <a:rPr lang="tr-TR" dirty="0">
                <a:hlinkClick r:id="rId7"/>
              </a:rPr>
              <a:t>https://youtu.be/hgM3okZv59o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401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F5E6B3-84BA-1436-DF56-C5A17A24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EA944F-EBC1-7EC6-C3F6-8C9F208F0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94E6DDD-581E-1FA0-F80C-F3CCC6D72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08" y="116875"/>
            <a:ext cx="11394544" cy="66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9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3E09C2-2844-A816-4158-A4C91F5C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67734"/>
            <a:ext cx="8534400" cy="1507067"/>
          </a:xfrm>
        </p:spPr>
        <p:txBody>
          <a:bodyPr>
            <a:normAutofit/>
          </a:bodyPr>
          <a:lstStyle/>
          <a:p>
            <a:r>
              <a:rPr lang="tr-TR" sz="2400" dirty="0"/>
              <a:t>Tarihçe: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995590-AD97-886C-F033-9BFAD6B64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051560"/>
            <a:ext cx="10004108" cy="5298440"/>
          </a:xfrm>
        </p:spPr>
        <p:txBody>
          <a:bodyPr>
            <a:normAutofit lnSpcReduction="10000"/>
          </a:bodyPr>
          <a:lstStyle/>
          <a:p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MQTT protokolü, 1999 yılında Andy Stanford-Clark (IBM) ve </a:t>
            </a:r>
            <a:r>
              <a:rPr lang="tr-T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Arlen</a:t>
            </a:r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Nipper</a:t>
            </a:r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Arcom</a:t>
            </a:r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şimdi </a:t>
            </a:r>
            <a:r>
              <a:rPr lang="tr-T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Cirrus</a:t>
            </a:r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Link) tarafından icat edildi. Petrol boru hatlarına uydu aracılığıyla bağlanmak için minimum pil kaybı ve minimum bant genişliği sağlayacak bir protokole ihtiyaçları vardı . İki mucit, gelecekteki protokol için çeşitli gereksinimler belirledi:</a:t>
            </a:r>
          </a:p>
          <a:p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Basit uygulama</a:t>
            </a:r>
          </a:p>
          <a:p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Hizmet kalitesi-veri teslimi</a:t>
            </a:r>
          </a:p>
          <a:p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Hafif ve verimli bant genişliği</a:t>
            </a:r>
          </a:p>
          <a:p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agnostiği</a:t>
            </a:r>
          </a:p>
          <a:p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Sürekli oturum farkındalığı</a:t>
            </a:r>
          </a:p>
        </p:txBody>
      </p:sp>
      <p:pic>
        <p:nvPicPr>
          <p:cNvPr id="1028" name="Picture 4" descr="IBM Hisse Senedi Fiyatı ve Grafiği — NYSE:IBM — TradingView">
            <a:extLst>
              <a:ext uri="{FF2B5EF4-FFF2-40B4-BE49-F238E27FC236}">
                <a16:creationId xmlns:a16="http://schemas.microsoft.com/office/drawing/2014/main" id="{7961A08B-DE9D-EAC8-0A8F-8F0FAA0F7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339" y="3222004"/>
            <a:ext cx="1837014" cy="183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irrus Link Forum">
            <a:extLst>
              <a:ext uri="{FF2B5EF4-FFF2-40B4-BE49-F238E27FC236}">
                <a16:creationId xmlns:a16="http://schemas.microsoft.com/office/drawing/2014/main" id="{AA59B66B-D841-9246-7565-DE13F927F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22004"/>
            <a:ext cx="3236843" cy="172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13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FC6848-BE1C-3ED9-37C3-347556EF5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197148" cy="57617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tr-TR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tr-TR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MQTT,açık</a:t>
            </a:r>
            <a:r>
              <a:rPr lang="tr-TR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kaynak kodlu bir </a:t>
            </a:r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tr-TR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unucu yayınlama/abone olma mesajlaşma protokolüdür.»</a:t>
            </a:r>
            <a:endParaRPr lang="tr-T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MQTT nesneler arasında iletişim için kullanılan en yaygın protokollerden biridir. </a:t>
            </a:r>
          </a:p>
          <a:p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M2M ( Machine </a:t>
            </a:r>
            <a:r>
              <a:rPr lang="tr-T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Machine) olarak çalışır. TCP/IP üzerinden çalışır.</a:t>
            </a:r>
          </a:p>
          <a:p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TCP/IP’nin kullanıldığı IOS-MacOS, Windows, Linux, Android üzerinde çalışabilir.</a:t>
            </a:r>
          </a:p>
          <a:p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Hemen hemen bütün bulut platformları akıllı nesneler arası veri alışverişi için MQTT platformunu destekler.</a:t>
            </a:r>
          </a:p>
          <a:p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Düşük kaynak kullanımı sebebiyle ekosistemde benimsenmiştir.</a:t>
            </a:r>
          </a:p>
          <a:p>
            <a:r>
              <a:rPr lang="tr-TR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29 Ekim 2014'te </a:t>
            </a:r>
            <a:r>
              <a:rPr lang="tr-TR" sz="24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MQTT, resmi olarak onaylanmış bir *OASIS Standardı oldu</a:t>
            </a:r>
            <a:r>
              <a:rPr lang="tr-TR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 </a:t>
            </a:r>
            <a:endParaRPr lang="tr-T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*</a:t>
            </a:r>
            <a:r>
              <a:rPr lang="en-US" sz="2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Organization for the Advancement of Structured Information Standards</a:t>
            </a:r>
            <a:r>
              <a:rPr lang="tr-TR" sz="2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r>
              <a:rPr lang="tr-TR" sz="2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*Yapısal Bilgilendirme </a:t>
            </a:r>
            <a:r>
              <a:rPr lang="tr-TR" sz="2000" b="1" i="0" dirty="0">
                <a:solidFill>
                  <a:srgbClr val="BCC0C3"/>
                </a:solidFill>
                <a:effectLst/>
                <a:latin typeface="arial" panose="020B0604020202020204" pitchFamily="34" charset="0"/>
              </a:rPr>
              <a:t>Standartlarının</a:t>
            </a:r>
            <a:r>
              <a:rPr lang="tr-TR" sz="2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Geliştirilmesi Teşkilatı.</a:t>
            </a:r>
            <a:endParaRPr lang="tr-TR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E530486F-0209-04EC-B481-1D5BB70759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74703A4-1EB1-FA82-CA74-52F86B61C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478" y="4750966"/>
            <a:ext cx="4114730" cy="181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7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FB6494-0472-FEED-D9DA-1FCA8277A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13" y="1032388"/>
            <a:ext cx="10491019" cy="56633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MQTT protokolünde 3 terimi bilmeliyiz:</a:t>
            </a:r>
          </a:p>
          <a:p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Yayıncı(Publisher)</a:t>
            </a:r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veri yayınlar.</a:t>
            </a:r>
            <a:endParaRPr lang="tr-T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Alıcı/abone (Subscriber)</a:t>
            </a:r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veri alır.</a:t>
            </a:r>
            <a:endParaRPr lang="tr-T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Aracı/yönlendirici(Broker) </a:t>
            </a:r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veriyi yönetir.</a:t>
            </a:r>
          </a:p>
          <a:p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*Bir client aynı anda hem </a:t>
            </a:r>
            <a:r>
              <a:rPr lang="tr-T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pub</a:t>
            </a:r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hem de </a:t>
            </a:r>
            <a:r>
              <a:rPr lang="tr-T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sub</a:t>
            </a:r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olabilir. </a:t>
            </a:r>
          </a:p>
          <a:p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Broker kilit unsurdur. Bulutta veya anabilgisayarda çalışabilir. </a:t>
            </a:r>
          </a:p>
          <a:p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Broker, tüm mesajları almaktan, mesajları filtrelemekten, her mesaja kimin abone olduğunu belirlemekten ve abone olan client’lara mesajı göndermekten sorumludur. </a:t>
            </a:r>
          </a:p>
          <a:p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türde ayrım yapılır:</a:t>
            </a:r>
          </a:p>
          <a:p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 Özne temelli filtreleme </a:t>
            </a:r>
          </a:p>
          <a:p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 İçerik temelli filtreleme</a:t>
            </a:r>
          </a:p>
          <a:p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 Tür temelli filtreleme</a:t>
            </a:r>
          </a:p>
          <a:p>
            <a:endParaRPr lang="tr-T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FDCCE5CC-7476-614F-3F68-107E906C1F4E}"/>
              </a:ext>
            </a:extLst>
          </p:cNvPr>
          <p:cNvSpPr txBox="1">
            <a:spLocks/>
          </p:cNvSpPr>
          <p:nvPr/>
        </p:nvSpPr>
        <p:spPr>
          <a:xfrm>
            <a:off x="130793" y="-1480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/>
              <a:t>Mesajlaşma protokolü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0677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07B791D-1D42-23FC-090C-CCBDA125F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96" y="117987"/>
            <a:ext cx="10446807" cy="6858000"/>
          </a:xfrm>
          <a:prstGeom prst="rect">
            <a:avLst/>
          </a:prstGeom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F313269E-4775-DA17-C19A-E1718900536A}"/>
              </a:ext>
            </a:extLst>
          </p:cNvPr>
          <p:cNvSpPr/>
          <p:nvPr/>
        </p:nvSpPr>
        <p:spPr>
          <a:xfrm>
            <a:off x="9868917" y="1404006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0A201F86-6D5A-4522-E460-8E86D6B03B25}"/>
              </a:ext>
            </a:extLst>
          </p:cNvPr>
          <p:cNvSpPr/>
          <p:nvPr/>
        </p:nvSpPr>
        <p:spPr>
          <a:xfrm>
            <a:off x="9765678" y="5816683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C7BDEF67-3CDF-7FED-3951-9C1D4EC7EEEC}"/>
              </a:ext>
            </a:extLst>
          </p:cNvPr>
          <p:cNvSpPr/>
          <p:nvPr/>
        </p:nvSpPr>
        <p:spPr>
          <a:xfrm>
            <a:off x="193973" y="3866986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8B23B14-A5C8-83E2-1738-3F04BA11A853}"/>
              </a:ext>
            </a:extLst>
          </p:cNvPr>
          <p:cNvSpPr/>
          <p:nvPr/>
        </p:nvSpPr>
        <p:spPr>
          <a:xfrm>
            <a:off x="0" y="0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E20A85B2-A2A8-1904-DE71-E388374F4050}"/>
              </a:ext>
            </a:extLst>
          </p:cNvPr>
          <p:cNvSpPr/>
          <p:nvPr/>
        </p:nvSpPr>
        <p:spPr>
          <a:xfrm>
            <a:off x="5425744" y="2043102"/>
            <a:ext cx="185178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Server</a:t>
            </a:r>
            <a:endParaRPr lang="tr-TR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2632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Giriş düz dolguyla">
            <a:extLst>
              <a:ext uri="{FF2B5EF4-FFF2-40B4-BE49-F238E27FC236}">
                <a16:creationId xmlns:a16="http://schemas.microsoft.com/office/drawing/2014/main" id="{FF34BBC4-AB1B-0ACE-FBFC-C51F7685C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1181" y="846265"/>
            <a:ext cx="914400" cy="914400"/>
          </a:xfrm>
        </p:spPr>
      </p:pic>
      <p:pic>
        <p:nvPicPr>
          <p:cNvPr id="7" name="İçerik Yer Tutucusu 4" descr="Giriş düz dolguyla">
            <a:extLst>
              <a:ext uri="{FF2B5EF4-FFF2-40B4-BE49-F238E27FC236}">
                <a16:creationId xmlns:a16="http://schemas.microsoft.com/office/drawing/2014/main" id="{EFFEE93B-C6C7-0F25-4B97-5137AECE0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2052" y="4895774"/>
            <a:ext cx="914400" cy="914400"/>
          </a:xfrm>
          <a:prstGeom prst="rect">
            <a:avLst/>
          </a:prstGeom>
        </p:spPr>
      </p:pic>
      <p:pic>
        <p:nvPicPr>
          <p:cNvPr id="9" name="Grafik 8" descr="Baz istasyonu düz dolguyla">
            <a:extLst>
              <a:ext uri="{FF2B5EF4-FFF2-40B4-BE49-F238E27FC236}">
                <a16:creationId xmlns:a16="http://schemas.microsoft.com/office/drawing/2014/main" id="{F6839C28-C6C3-CE57-6308-72F09FC361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0375" y="2230693"/>
            <a:ext cx="1735394" cy="1735394"/>
          </a:xfrm>
          <a:prstGeom prst="rect">
            <a:avLst/>
          </a:prstGeom>
        </p:spPr>
      </p:pic>
      <p:pic>
        <p:nvPicPr>
          <p:cNvPr id="11" name="Grafik 10" descr="DVD oynatıcı ana hat">
            <a:extLst>
              <a:ext uri="{FF2B5EF4-FFF2-40B4-BE49-F238E27FC236}">
                <a16:creationId xmlns:a16="http://schemas.microsoft.com/office/drawing/2014/main" id="{81927C70-BC24-2EDA-FAC7-1F3C3842D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6680" y="3555590"/>
            <a:ext cx="914400" cy="914400"/>
          </a:xfrm>
          <a:prstGeom prst="rect">
            <a:avLst/>
          </a:prstGeom>
        </p:spPr>
      </p:pic>
      <p:pic>
        <p:nvPicPr>
          <p:cNvPr id="13" name="Grafik 12" descr="Dizüstü Bilgisayar düz dolguyla">
            <a:extLst>
              <a:ext uri="{FF2B5EF4-FFF2-40B4-BE49-F238E27FC236}">
                <a16:creationId xmlns:a16="http://schemas.microsoft.com/office/drawing/2014/main" id="{0B7509BC-BA37-8F87-C193-C231CE124E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85916" y="2330593"/>
            <a:ext cx="914400" cy="914400"/>
          </a:xfrm>
          <a:prstGeom prst="rect">
            <a:avLst/>
          </a:prstGeom>
        </p:spPr>
      </p:pic>
      <p:pic>
        <p:nvPicPr>
          <p:cNvPr id="15" name="Grafik 14" descr="Çevrimiçi toplantı düz dolguyla">
            <a:extLst>
              <a:ext uri="{FF2B5EF4-FFF2-40B4-BE49-F238E27FC236}">
                <a16:creationId xmlns:a16="http://schemas.microsoft.com/office/drawing/2014/main" id="{1098D980-C262-0B32-D574-380533E0DC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58348" y="4895774"/>
            <a:ext cx="914400" cy="914400"/>
          </a:xfrm>
          <a:prstGeom prst="rect">
            <a:avLst/>
          </a:prstGeom>
        </p:spPr>
      </p:pic>
      <p:pic>
        <p:nvPicPr>
          <p:cNvPr id="17" name="Grafik 16" descr="Yazıcı düz dolguyla">
            <a:extLst>
              <a:ext uri="{FF2B5EF4-FFF2-40B4-BE49-F238E27FC236}">
                <a16:creationId xmlns:a16="http://schemas.microsoft.com/office/drawing/2014/main" id="{7C33356E-15D0-D6AD-F1C6-87BF61D306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60983" y="5516013"/>
            <a:ext cx="914400" cy="914400"/>
          </a:xfrm>
          <a:prstGeom prst="rect">
            <a:avLst/>
          </a:prstGeom>
        </p:spPr>
      </p:pic>
      <p:pic>
        <p:nvPicPr>
          <p:cNvPr id="19" name="Grafik 18" descr="Projektör düz dolguyla">
            <a:extLst>
              <a:ext uri="{FF2B5EF4-FFF2-40B4-BE49-F238E27FC236}">
                <a16:creationId xmlns:a16="http://schemas.microsoft.com/office/drawing/2014/main" id="{105C23A0-2A51-EDF2-ED73-0E3CF1D168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76658" y="186198"/>
            <a:ext cx="914400" cy="914400"/>
          </a:xfrm>
          <a:prstGeom prst="rect">
            <a:avLst/>
          </a:prstGeom>
        </p:spPr>
      </p:pic>
      <p:pic>
        <p:nvPicPr>
          <p:cNvPr id="21" name="Grafik 20" descr="Rüzgar Türbini düz dolguyla">
            <a:extLst>
              <a:ext uri="{FF2B5EF4-FFF2-40B4-BE49-F238E27FC236}">
                <a16:creationId xmlns:a16="http://schemas.microsoft.com/office/drawing/2014/main" id="{37C53DC0-041B-02DD-6927-EBD4A9A22D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361181" y="2787793"/>
            <a:ext cx="914400" cy="914400"/>
          </a:xfrm>
          <a:prstGeom prst="rect">
            <a:avLst/>
          </a:prstGeom>
        </p:spPr>
      </p:pic>
      <p:pic>
        <p:nvPicPr>
          <p:cNvPr id="23" name="Grafik 22" descr="Otobüs düz dolguyla">
            <a:extLst>
              <a:ext uri="{FF2B5EF4-FFF2-40B4-BE49-F238E27FC236}">
                <a16:creationId xmlns:a16="http://schemas.microsoft.com/office/drawing/2014/main" id="{31F4E3AD-FF25-988A-E486-DF475241ADE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849335" y="590626"/>
            <a:ext cx="914400" cy="914400"/>
          </a:xfrm>
          <a:prstGeom prst="rect">
            <a:avLst/>
          </a:prstGeom>
        </p:spPr>
      </p:pic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72768E35-A32C-3258-B704-BA85150E64AD}"/>
              </a:ext>
            </a:extLst>
          </p:cNvPr>
          <p:cNvCxnSpPr>
            <a:cxnSpLocks/>
          </p:cNvCxnSpPr>
          <p:nvPr/>
        </p:nvCxnSpPr>
        <p:spPr>
          <a:xfrm flipH="1">
            <a:off x="6803923" y="1505026"/>
            <a:ext cx="2222090" cy="825567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2043F6C7-1B57-4BD4-F136-F72E046F9719}"/>
              </a:ext>
            </a:extLst>
          </p:cNvPr>
          <p:cNvCxnSpPr>
            <a:cxnSpLocks/>
          </p:cNvCxnSpPr>
          <p:nvPr/>
        </p:nvCxnSpPr>
        <p:spPr>
          <a:xfrm flipH="1">
            <a:off x="6949821" y="3425313"/>
            <a:ext cx="2076192" cy="0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>
            <a:extLst>
              <a:ext uri="{FF2B5EF4-FFF2-40B4-BE49-F238E27FC236}">
                <a16:creationId xmlns:a16="http://schemas.microsoft.com/office/drawing/2014/main" id="{A8A2FAC4-544C-56C1-76ED-28562C862DF2}"/>
              </a:ext>
            </a:extLst>
          </p:cNvPr>
          <p:cNvCxnSpPr>
            <a:cxnSpLocks/>
          </p:cNvCxnSpPr>
          <p:nvPr/>
        </p:nvCxnSpPr>
        <p:spPr>
          <a:xfrm>
            <a:off x="2704819" y="1612490"/>
            <a:ext cx="2160909" cy="1175303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0A5FA8A0-C6A6-6D9B-AB5E-D9BE2DE7F752}"/>
              </a:ext>
            </a:extLst>
          </p:cNvPr>
          <p:cNvCxnSpPr>
            <a:cxnSpLocks/>
          </p:cNvCxnSpPr>
          <p:nvPr/>
        </p:nvCxnSpPr>
        <p:spPr>
          <a:xfrm>
            <a:off x="5722374" y="4388721"/>
            <a:ext cx="0" cy="964253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16EEA755-83B7-3895-2A59-31F18CAAC441}"/>
              </a:ext>
            </a:extLst>
          </p:cNvPr>
          <p:cNvCxnSpPr>
            <a:cxnSpLocks/>
          </p:cNvCxnSpPr>
          <p:nvPr/>
        </p:nvCxnSpPr>
        <p:spPr>
          <a:xfrm flipV="1">
            <a:off x="6096000" y="4344474"/>
            <a:ext cx="0" cy="876455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Ok Bağlayıcısı 41">
            <a:extLst>
              <a:ext uri="{FF2B5EF4-FFF2-40B4-BE49-F238E27FC236}">
                <a16:creationId xmlns:a16="http://schemas.microsoft.com/office/drawing/2014/main" id="{FB6AE4BE-2557-27B5-F9FF-69AE4DF7EA36}"/>
              </a:ext>
            </a:extLst>
          </p:cNvPr>
          <p:cNvCxnSpPr>
            <a:cxnSpLocks/>
          </p:cNvCxnSpPr>
          <p:nvPr/>
        </p:nvCxnSpPr>
        <p:spPr>
          <a:xfrm>
            <a:off x="6597445" y="4012790"/>
            <a:ext cx="2474556" cy="1414616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Düz Ok Bağlayıcısı 44">
            <a:extLst>
              <a:ext uri="{FF2B5EF4-FFF2-40B4-BE49-F238E27FC236}">
                <a16:creationId xmlns:a16="http://schemas.microsoft.com/office/drawing/2014/main" id="{AF018F11-356A-EA04-03FF-3CBA9C5EB907}"/>
              </a:ext>
            </a:extLst>
          </p:cNvPr>
          <p:cNvCxnSpPr>
            <a:cxnSpLocks/>
          </p:cNvCxnSpPr>
          <p:nvPr/>
        </p:nvCxnSpPr>
        <p:spPr>
          <a:xfrm flipH="1">
            <a:off x="2568239" y="3555590"/>
            <a:ext cx="1979181" cy="1315257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B5FDDB5B-A5CB-5691-6FCC-C0BD9D4F960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568239" y="2787793"/>
            <a:ext cx="2392136" cy="310597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Düz Ok Bağlayıcısı 51">
            <a:extLst>
              <a:ext uri="{FF2B5EF4-FFF2-40B4-BE49-F238E27FC236}">
                <a16:creationId xmlns:a16="http://schemas.microsoft.com/office/drawing/2014/main" id="{080481F5-B9DC-67EF-0409-07226502145F}"/>
              </a:ext>
            </a:extLst>
          </p:cNvPr>
          <p:cNvCxnSpPr>
            <a:cxnSpLocks/>
          </p:cNvCxnSpPr>
          <p:nvPr/>
        </p:nvCxnSpPr>
        <p:spPr>
          <a:xfrm>
            <a:off x="2704819" y="3040827"/>
            <a:ext cx="2160909" cy="265442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Düz Ok Bağlayıcısı 54">
            <a:extLst>
              <a:ext uri="{FF2B5EF4-FFF2-40B4-BE49-F238E27FC236}">
                <a16:creationId xmlns:a16="http://schemas.microsoft.com/office/drawing/2014/main" id="{8E3963EE-749D-4F50-1E95-68447B2BDB66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828072" y="920697"/>
            <a:ext cx="29497" cy="1309996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Metin kutusu 63">
            <a:extLst>
              <a:ext uri="{FF2B5EF4-FFF2-40B4-BE49-F238E27FC236}">
                <a16:creationId xmlns:a16="http://schemas.microsoft.com/office/drawing/2014/main" id="{27BAE33B-C7DE-F7B6-B5DB-C78B596B91C4}"/>
              </a:ext>
            </a:extLst>
          </p:cNvPr>
          <p:cNvSpPr txBox="1"/>
          <p:nvPr/>
        </p:nvSpPr>
        <p:spPr>
          <a:xfrm>
            <a:off x="5157019" y="6356165"/>
            <a:ext cx="187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Topic</a:t>
            </a:r>
            <a:r>
              <a:rPr lang="tr-TR" dirty="0"/>
              <a:t>: </a:t>
            </a:r>
            <a:r>
              <a:rPr lang="tr-TR" dirty="0" err="1"/>
              <a:t>Print</a:t>
            </a:r>
            <a:endParaRPr lang="tr-TR" dirty="0"/>
          </a:p>
        </p:txBody>
      </p:sp>
      <p:sp>
        <p:nvSpPr>
          <p:cNvPr id="65" name="Metin kutusu 64">
            <a:extLst>
              <a:ext uri="{FF2B5EF4-FFF2-40B4-BE49-F238E27FC236}">
                <a16:creationId xmlns:a16="http://schemas.microsoft.com/office/drawing/2014/main" id="{4DAE2273-0D60-04DF-1EEF-6CB6761D8FF9}"/>
              </a:ext>
            </a:extLst>
          </p:cNvPr>
          <p:cNvSpPr txBox="1"/>
          <p:nvPr/>
        </p:nvSpPr>
        <p:spPr>
          <a:xfrm>
            <a:off x="874282" y="5810174"/>
            <a:ext cx="239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b="0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</a:t>
            </a:r>
            <a:r>
              <a:rPr lang="tr-TR" sz="18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pic</a:t>
            </a:r>
            <a:r>
              <a:rPr lang="tr-TR" sz="1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tr-TR" sz="18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speed</a:t>
            </a:r>
            <a:endParaRPr lang="tr-TR" sz="1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tr-TR" sz="1800" b="0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Topic</a:t>
            </a:r>
            <a:r>
              <a:rPr lang="tr-TR" sz="18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tr-TR" sz="1800" b="0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temperature</a:t>
            </a:r>
            <a:endParaRPr lang="tr-TR" sz="1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6" name="Metin kutusu 65">
            <a:extLst>
              <a:ext uri="{FF2B5EF4-FFF2-40B4-BE49-F238E27FC236}">
                <a16:creationId xmlns:a16="http://schemas.microsoft.com/office/drawing/2014/main" id="{908EB342-9361-8755-CA09-E036028B1955}"/>
              </a:ext>
            </a:extLst>
          </p:cNvPr>
          <p:cNvSpPr txBox="1"/>
          <p:nvPr/>
        </p:nvSpPr>
        <p:spPr>
          <a:xfrm>
            <a:off x="9026013" y="5948673"/>
            <a:ext cx="207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Topic</a:t>
            </a:r>
            <a:r>
              <a:rPr lang="tr-TR" dirty="0"/>
              <a:t>: </a:t>
            </a:r>
            <a:r>
              <a:rPr lang="tr-TR" dirty="0" err="1"/>
              <a:t>Speed</a:t>
            </a:r>
            <a:endParaRPr lang="tr-TR" dirty="0"/>
          </a:p>
        </p:txBody>
      </p:sp>
      <p:sp>
        <p:nvSpPr>
          <p:cNvPr id="67" name="Metin kutusu 66">
            <a:extLst>
              <a:ext uri="{FF2B5EF4-FFF2-40B4-BE49-F238E27FC236}">
                <a16:creationId xmlns:a16="http://schemas.microsoft.com/office/drawing/2014/main" id="{9338DB43-02AF-BFA7-AC53-1A114DE5FCA7}"/>
              </a:ext>
            </a:extLst>
          </p:cNvPr>
          <p:cNvSpPr txBox="1"/>
          <p:nvPr/>
        </p:nvSpPr>
        <p:spPr>
          <a:xfrm>
            <a:off x="9114229" y="3830170"/>
            <a:ext cx="18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Topic</a:t>
            </a:r>
            <a:r>
              <a:rPr lang="tr-TR" dirty="0"/>
              <a:t>: </a:t>
            </a:r>
            <a:r>
              <a:rPr lang="tr-TR" dirty="0" err="1"/>
              <a:t>Wind</a:t>
            </a:r>
            <a:endParaRPr lang="tr-TR" dirty="0"/>
          </a:p>
        </p:txBody>
      </p:sp>
      <p:sp>
        <p:nvSpPr>
          <p:cNvPr id="68" name="Metin kutusu 67">
            <a:extLst>
              <a:ext uri="{FF2B5EF4-FFF2-40B4-BE49-F238E27FC236}">
                <a16:creationId xmlns:a16="http://schemas.microsoft.com/office/drawing/2014/main" id="{06085D24-E426-5C30-BAFD-634A33A791C2}"/>
              </a:ext>
            </a:extLst>
          </p:cNvPr>
          <p:cNvSpPr txBox="1"/>
          <p:nvPr/>
        </p:nvSpPr>
        <p:spPr>
          <a:xfrm>
            <a:off x="9134167" y="1792793"/>
            <a:ext cx="147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Topic</a:t>
            </a:r>
            <a:r>
              <a:rPr lang="tr-TR" dirty="0"/>
              <a:t>: </a:t>
            </a:r>
            <a:r>
              <a:rPr lang="tr-TR" dirty="0" err="1"/>
              <a:t>Print</a:t>
            </a:r>
            <a:endParaRPr lang="tr-TR" dirty="0"/>
          </a:p>
        </p:txBody>
      </p:sp>
      <p:sp>
        <p:nvSpPr>
          <p:cNvPr id="69" name="Metin kutusu 68">
            <a:extLst>
              <a:ext uri="{FF2B5EF4-FFF2-40B4-BE49-F238E27FC236}">
                <a16:creationId xmlns:a16="http://schemas.microsoft.com/office/drawing/2014/main" id="{2222AB81-1685-0709-4001-561A2B540276}"/>
              </a:ext>
            </a:extLst>
          </p:cNvPr>
          <p:cNvSpPr txBox="1"/>
          <p:nvPr/>
        </p:nvSpPr>
        <p:spPr>
          <a:xfrm>
            <a:off x="1458348" y="328450"/>
            <a:ext cx="185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Topic</a:t>
            </a:r>
            <a:r>
              <a:rPr lang="tr-TR" dirty="0"/>
              <a:t>: </a:t>
            </a:r>
            <a:r>
              <a:rPr lang="tr-TR" dirty="0" err="1"/>
              <a:t>Speed</a:t>
            </a:r>
            <a:endParaRPr lang="tr-TR" dirty="0"/>
          </a:p>
        </p:txBody>
      </p:sp>
      <p:sp>
        <p:nvSpPr>
          <p:cNvPr id="70" name="Metin kutusu 69">
            <a:extLst>
              <a:ext uri="{FF2B5EF4-FFF2-40B4-BE49-F238E27FC236}">
                <a16:creationId xmlns:a16="http://schemas.microsoft.com/office/drawing/2014/main" id="{B8749E68-196B-A890-EEC7-27A006656F8E}"/>
              </a:ext>
            </a:extLst>
          </p:cNvPr>
          <p:cNvSpPr txBox="1"/>
          <p:nvPr/>
        </p:nvSpPr>
        <p:spPr>
          <a:xfrm>
            <a:off x="993058" y="3098390"/>
            <a:ext cx="157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Topic</a:t>
            </a:r>
            <a:r>
              <a:rPr lang="tr-TR" dirty="0"/>
              <a:t>: </a:t>
            </a:r>
            <a:r>
              <a:rPr lang="tr-TR" dirty="0" err="1"/>
              <a:t>Wind</a:t>
            </a:r>
            <a:endParaRPr lang="tr-TR" dirty="0"/>
          </a:p>
          <a:p>
            <a:r>
              <a:rPr lang="tr-TR" dirty="0" err="1"/>
              <a:t>Topic</a:t>
            </a:r>
            <a:r>
              <a:rPr lang="tr-TR" dirty="0"/>
              <a:t>: </a:t>
            </a:r>
            <a:r>
              <a:rPr lang="tr-TR" dirty="0" err="1"/>
              <a:t>Temp</a:t>
            </a:r>
            <a:endParaRPr lang="tr-TR" dirty="0"/>
          </a:p>
        </p:txBody>
      </p: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94E234ED-8ACD-E285-5CCB-55E16A843160}"/>
              </a:ext>
            </a:extLst>
          </p:cNvPr>
          <p:cNvSpPr txBox="1"/>
          <p:nvPr/>
        </p:nvSpPr>
        <p:spPr>
          <a:xfrm>
            <a:off x="5043948" y="59791"/>
            <a:ext cx="197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Topic</a:t>
            </a:r>
            <a:r>
              <a:rPr lang="tr-TR" dirty="0"/>
              <a:t>: </a:t>
            </a:r>
            <a:r>
              <a:rPr lang="tr-TR" dirty="0" err="1"/>
              <a:t>Print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114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DA4E8A-3C1F-D656-A8E0-BA7B5C289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4389233" cy="5724832"/>
          </a:xfrm>
        </p:spPr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MQTT </a:t>
            </a:r>
            <a:r>
              <a:rPr lang="tr-TR" dirty="0" err="1">
                <a:solidFill>
                  <a:schemeClr val="bg1"/>
                </a:solidFill>
              </a:rPr>
              <a:t>Broker’ının</a:t>
            </a:r>
            <a:r>
              <a:rPr lang="tr-TR" dirty="0">
                <a:solidFill>
                  <a:schemeClr val="bg1"/>
                </a:solidFill>
              </a:rPr>
              <a:t> avantajları :</a:t>
            </a:r>
          </a:p>
          <a:p>
            <a:r>
              <a:rPr lang="tr-TR" dirty="0">
                <a:solidFill>
                  <a:schemeClr val="bg1"/>
                </a:solidFill>
              </a:rPr>
              <a:t>Yapılandırılırsa ağ ve iletişim güvenli hale getirilebilir. (SSL ve TLC) ancak hat üzerinde bir maliyettir.</a:t>
            </a:r>
          </a:p>
          <a:p>
            <a:r>
              <a:rPr lang="tr-TR" dirty="0">
                <a:solidFill>
                  <a:schemeClr val="bg1"/>
                </a:solidFill>
              </a:rPr>
              <a:t>Yapılandırılırsa Kullanıcı adı/Şifre ve Sertifikasyon gibi veriler kontrol edilebilir. </a:t>
            </a:r>
          </a:p>
          <a:p>
            <a:r>
              <a:rPr lang="tr-TR" dirty="0">
                <a:solidFill>
                  <a:schemeClr val="bg1"/>
                </a:solidFill>
              </a:rPr>
              <a:t>Tek bir cihazdan binlerce cihaza ölçeklenebilir tasarımdadır. </a:t>
            </a:r>
          </a:p>
          <a:p>
            <a:r>
              <a:rPr lang="tr-TR" dirty="0">
                <a:solidFill>
                  <a:schemeClr val="bg1"/>
                </a:solidFill>
              </a:rPr>
              <a:t>Hücresel veya Uydu ile çalışacaksa güvenlikten ödün vermeden düşük ağ yükü ile çalışabilir.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35F75BD-2B4B-11F4-F3B2-08698A3CE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587" y="773781"/>
            <a:ext cx="6248942" cy="49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1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90840F-5425-24D2-D1D7-D9DCA8AF2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1006343" cy="5282381"/>
          </a:xfrm>
        </p:spPr>
        <p:txBody>
          <a:bodyPr/>
          <a:lstStyle/>
          <a:p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MQTT veri trafiğini en aza indirir.</a:t>
            </a:r>
          </a:p>
          <a:p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 mesajın sabit olarak 2 byte’lık başlığı bulunur.</a:t>
            </a:r>
          </a:p>
          <a:p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Mesaj içeriği </a:t>
            </a:r>
            <a:r>
              <a:rPr lang="tr-T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256Mb olabilir.</a:t>
            </a:r>
          </a:p>
          <a:p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MQTT asenkron olarak çalışabilir. İstemci kitaplıklarının çoğu asenkron çalıştığından ve geri aramalara veya benzer bir modele dayalı olduğundan, ileti beklerken veya ileti yayınlarken görevler engellenmez.</a:t>
            </a:r>
          </a:p>
          <a:p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protokolünün aksine, MQTT protokolünün bir başka özelliği, istemcinin ve yayıncının aynı anda bağlı olmasını gerektirmemesidir.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2837886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210</TotalTime>
  <Words>965</Words>
  <Application>Microsoft Office PowerPoint</Application>
  <PresentationFormat>Geniş ekran</PresentationFormat>
  <Paragraphs>97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2" baseType="lpstr">
      <vt:lpstr>Abadi</vt:lpstr>
      <vt:lpstr>Arial</vt:lpstr>
      <vt:lpstr>Century Gothic</vt:lpstr>
      <vt:lpstr>roboto</vt:lpstr>
      <vt:lpstr>Times New Roman</vt:lpstr>
      <vt:lpstr>Wingdings 3</vt:lpstr>
      <vt:lpstr>Dilim</vt:lpstr>
      <vt:lpstr> Iot (ınternet of thıngs)::</vt:lpstr>
      <vt:lpstr>PowerPoint Sunusu</vt:lpstr>
      <vt:lpstr>Tarihçe: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Clean session ve Hizmet kalitesi</vt:lpstr>
      <vt:lpstr>Keep alıve perıod</vt:lpstr>
      <vt:lpstr>Last will and testament(son vasiyet)</vt:lpstr>
      <vt:lpstr>Örnek video</vt:lpstr>
      <vt:lpstr>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  Iot (ınternet of thıngs)</dc:title>
  <dc:creator>NURULLAH ALKAN</dc:creator>
  <cp:lastModifiedBy>NURULLAH ALKAN</cp:lastModifiedBy>
  <cp:revision>2</cp:revision>
  <dcterms:created xsi:type="dcterms:W3CDTF">2023-02-21T20:34:55Z</dcterms:created>
  <dcterms:modified xsi:type="dcterms:W3CDTF">2023-02-22T11:24:33Z</dcterms:modified>
</cp:coreProperties>
</file>