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0" r:id="rId1"/>
  </p:sldMasterIdLst>
  <p:sldIdLst>
    <p:sldId id="257" r:id="rId2"/>
    <p:sldId id="258" r:id="rId3"/>
    <p:sldId id="259" r:id="rId4"/>
    <p:sldId id="263" r:id="rId5"/>
    <p:sldId id="261" r:id="rId6"/>
    <p:sldId id="262"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D2DE432-9967-4E3D-B985-475D1042F3EB}" type="datetimeFigureOut">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36499522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DE432-9967-4E3D-B985-475D1042F3EB}" type="datetimeFigureOut">
              <a:rPr lang="en-IN" smtClean="0"/>
              <a:t>24-05-2025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272751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2DE432-9967-4E3D-B985-475D1042F3EB}" type="datetimeFigureOut">
              <a:rPr lang="en-IN" smtClean="0"/>
              <a:t>24-05-2025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3826705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2DE432-9967-4E3D-B985-475D1042F3EB}" type="datetimeFigureOut">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111283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D2DE432-9967-4E3D-B985-475D1042F3EB}" type="datetimeFigureOut">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34699685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D2DE432-9967-4E3D-B985-475D1042F3EB}" type="datetimeFigureOut">
              <a:rPr lang="en-IN" smtClean="0"/>
              <a:t>24-05-2025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1340787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D2DE432-9967-4E3D-B985-475D1042F3EB}" type="datetimeFigureOut">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22342D-9176-4F67-90C5-179BF7B848AF}"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7314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2DE432-9967-4E3D-B985-475D1042F3EB}" type="datetimeFigureOut">
              <a:rPr lang="en-IN" smtClean="0"/>
              <a:t>24-05-2025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1993018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2DE432-9967-4E3D-B985-475D1042F3EB}" type="datetimeFigureOut">
              <a:rPr lang="en-IN" smtClean="0"/>
              <a:t>24-05-2025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2061577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D2DE432-9967-4E3D-B985-475D1042F3EB}" type="datetimeFigureOut">
              <a:rPr lang="en-IN" smtClean="0"/>
              <a:t>24-05-2025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95584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D2DE432-9967-4E3D-B985-475D1042F3EB}" type="datetimeFigureOut">
              <a:rPr lang="en-IN" smtClean="0"/>
              <a:t>24-05-2025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0C22342D-9176-4F67-90C5-179BF7B848AF}" type="slidenum">
              <a:rPr lang="en-IN" smtClean="0"/>
              <a:t>‹#›</a:t>
            </a:fld>
            <a:endParaRPr lang="en-IN"/>
          </a:p>
        </p:txBody>
      </p:sp>
    </p:spTree>
    <p:extLst>
      <p:ext uri="{BB962C8B-B14F-4D97-AF65-F5344CB8AC3E}">
        <p14:creationId xmlns:p14="http://schemas.microsoft.com/office/powerpoint/2010/main" val="1545405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D2DE432-9967-4E3D-B985-475D1042F3EB}" type="datetimeFigureOut">
              <a:rPr lang="en-IN" smtClean="0"/>
              <a:t>24-05-2025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C22342D-9176-4F67-90C5-179BF7B848AF}" type="slidenum">
              <a:rPr lang="en-IN" smtClean="0"/>
              <a:t>‹#›</a:t>
            </a:fld>
            <a:endParaRPr lang="en-IN"/>
          </a:p>
        </p:txBody>
      </p:sp>
    </p:spTree>
    <p:extLst>
      <p:ext uri="{BB962C8B-B14F-4D97-AF65-F5344CB8AC3E}">
        <p14:creationId xmlns:p14="http://schemas.microsoft.com/office/powerpoint/2010/main" val="1179580977"/>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miro.medium.com/v2/resize:fit:578/1*XX8WqHo0lyrgZfTTRQ3ESQ.jpe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esearchgate.net/publication/280536016/figure/fig4/AS:11431281238226307@1713890126819/The-output-of-the-Kinect-motion-sensor-imaging-technique-A-RGB-channel-B-depth.ti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0BB204-5C82-A460-CE84-BF0AC54927E5}"/>
              </a:ext>
            </a:extLst>
          </p:cNvPr>
          <p:cNvSpPr txBox="1"/>
          <p:nvPr/>
        </p:nvSpPr>
        <p:spPr>
          <a:xfrm>
            <a:off x="1394604" y="2286003"/>
            <a:ext cx="9402792" cy="1138773"/>
          </a:xfrm>
          <a:prstGeom prst="rect">
            <a:avLst/>
          </a:prstGeom>
          <a:noFill/>
        </p:spPr>
        <p:txBody>
          <a:bodyPr wrap="square" rtlCol="0">
            <a:spAutoFit/>
          </a:bodyPr>
          <a:lstStyle/>
          <a:p>
            <a:pPr algn="ctr"/>
            <a:r>
              <a:rPr lang="en-US" dirty="0">
                <a:latin typeface="Palatino Linotype" panose="02040502050505030304" pitchFamily="18" charset="0"/>
              </a:rPr>
              <a:t>Zeroth Review on</a:t>
            </a:r>
          </a:p>
          <a:p>
            <a:pPr algn="ctr"/>
            <a:r>
              <a:rPr lang="en-US" sz="3200" b="1" dirty="0">
                <a:solidFill>
                  <a:srgbClr val="7030A0"/>
                </a:solidFill>
                <a:effectLst/>
                <a:latin typeface="Palatino Linotype" panose="02040502050505030304" pitchFamily="18" charset="0"/>
                <a:ea typeface="Calibri" panose="020F0502020204030204" pitchFamily="34" charset="0"/>
                <a:cs typeface="Times New Roman" panose="02020603050405020304" pitchFamily="18" charset="0"/>
              </a:rPr>
              <a:t>AI-Powered Virtual Garment Trial Room</a:t>
            </a:r>
            <a:endParaRPr lang="en-IN" sz="3200" dirty="0">
              <a:solidFill>
                <a:srgbClr val="7030A0"/>
              </a:solidFill>
              <a:effectLst/>
              <a:latin typeface="Palatino Linotype" panose="02040502050505030304" pitchFamily="18" charset="0"/>
              <a:ea typeface="Calibri" panose="020F0502020204030204" pitchFamily="34" charset="0"/>
              <a:cs typeface="Times New Roman" panose="02020603050405020304" pitchFamily="18" charset="0"/>
            </a:endParaRPr>
          </a:p>
          <a:p>
            <a:pPr algn="ctr"/>
            <a:endParaRPr lang="en-IN" dirty="0"/>
          </a:p>
        </p:txBody>
      </p:sp>
      <p:sp>
        <p:nvSpPr>
          <p:cNvPr id="7" name="TextBox 6">
            <a:extLst>
              <a:ext uri="{FF2B5EF4-FFF2-40B4-BE49-F238E27FC236}">
                <a16:creationId xmlns:a16="http://schemas.microsoft.com/office/drawing/2014/main" id="{0E3E4563-AD2C-6808-B7AB-93EEFBF32EDB}"/>
              </a:ext>
            </a:extLst>
          </p:cNvPr>
          <p:cNvSpPr txBox="1"/>
          <p:nvPr/>
        </p:nvSpPr>
        <p:spPr>
          <a:xfrm>
            <a:off x="3948023" y="3138746"/>
            <a:ext cx="4295954" cy="646331"/>
          </a:xfrm>
          <a:prstGeom prst="rect">
            <a:avLst/>
          </a:prstGeom>
          <a:noFill/>
        </p:spPr>
        <p:txBody>
          <a:bodyPr wrap="square" rtlCol="0">
            <a:spAutoFit/>
          </a:bodyPr>
          <a:lstStyle/>
          <a:p>
            <a:pPr algn="ctr"/>
            <a:r>
              <a:rPr lang="en-IN" b="1" dirty="0">
                <a:latin typeface="Palatino Linotype" panose="02040502050505030304" pitchFamily="18" charset="0"/>
              </a:rPr>
              <a:t>By</a:t>
            </a:r>
            <a:endParaRPr lang="en-IN" dirty="0">
              <a:latin typeface="Palatino Linotype" panose="02040502050505030304" pitchFamily="18" charset="0"/>
            </a:endParaRPr>
          </a:p>
          <a:p>
            <a:pPr algn="ctr"/>
            <a:r>
              <a:rPr lang="en-IN" dirty="0">
                <a:latin typeface="Palatino Linotype" panose="02040502050505030304" pitchFamily="18" charset="0"/>
              </a:rPr>
              <a:t>Nallagatla Vignesh</a:t>
            </a:r>
          </a:p>
        </p:txBody>
      </p:sp>
    </p:spTree>
    <p:extLst>
      <p:ext uri="{BB962C8B-B14F-4D97-AF65-F5344CB8AC3E}">
        <p14:creationId xmlns:p14="http://schemas.microsoft.com/office/powerpoint/2010/main" val="192552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78D6-E182-647F-B361-95D753C8B508}"/>
              </a:ext>
            </a:extLst>
          </p:cNvPr>
          <p:cNvSpPr>
            <a:spLocks noGrp="1"/>
          </p:cNvSpPr>
          <p:nvPr>
            <p:ph type="title"/>
          </p:nvPr>
        </p:nvSpPr>
        <p:spPr/>
        <p:txBody>
          <a:bodyPr/>
          <a:lstStyle/>
          <a:p>
            <a:pPr algn="ctr"/>
            <a:r>
              <a:rPr lang="en-US" b="1" dirty="0">
                <a:latin typeface="Palatino Linotype" panose="02040502050505030304" pitchFamily="18" charset="0"/>
              </a:rPr>
              <a:t>Contents</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25177699-7A55-3074-B950-BEC9E70EDA60}"/>
              </a:ext>
            </a:extLst>
          </p:cNvPr>
          <p:cNvSpPr>
            <a:spLocks noGrp="1"/>
          </p:cNvSpPr>
          <p:nvPr>
            <p:ph idx="1"/>
          </p:nvPr>
        </p:nvSpPr>
        <p:spPr>
          <a:xfrm>
            <a:off x="3232749" y="1833069"/>
            <a:ext cx="6002547" cy="2575029"/>
          </a:xfrm>
          <a:solidFill>
            <a:schemeClr val="accent2">
              <a:lumMod val="40000"/>
              <a:lumOff val="60000"/>
            </a:schemeClr>
          </a:solidFill>
          <a:ln>
            <a:solidFill>
              <a:schemeClr val="tx1"/>
            </a:solidFill>
            <a:extLst>
              <a:ext uri="{C807C97D-BFC1-408E-A445-0C87EB9F89A2}">
                <ask:lineSketchStyleProps xmlns:ask="http://schemas.microsoft.com/office/drawing/2018/sketchyshapes" sd="2925740373">
                  <a:custGeom>
                    <a:avLst/>
                    <a:gdLst>
                      <a:gd name="connsiteX0" fmla="*/ 0 w 6002547"/>
                      <a:gd name="connsiteY0" fmla="*/ 0 h 2989098"/>
                      <a:gd name="connsiteX1" fmla="*/ 6002547 w 6002547"/>
                      <a:gd name="connsiteY1" fmla="*/ 0 h 2989098"/>
                      <a:gd name="connsiteX2" fmla="*/ 6002547 w 6002547"/>
                      <a:gd name="connsiteY2" fmla="*/ 2989098 h 2989098"/>
                      <a:gd name="connsiteX3" fmla="*/ 0 w 6002547"/>
                      <a:gd name="connsiteY3" fmla="*/ 2989098 h 2989098"/>
                      <a:gd name="connsiteX4" fmla="*/ 0 w 6002547"/>
                      <a:gd name="connsiteY4" fmla="*/ 0 h 2989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2547" h="2989098" fill="none" extrusionOk="0">
                        <a:moveTo>
                          <a:pt x="0" y="0"/>
                        </a:moveTo>
                        <a:cubicBezTo>
                          <a:pt x="970070" y="13560"/>
                          <a:pt x="5140220" y="99358"/>
                          <a:pt x="6002547" y="0"/>
                        </a:cubicBezTo>
                        <a:cubicBezTo>
                          <a:pt x="5938202" y="467995"/>
                          <a:pt x="6147049" y="2449634"/>
                          <a:pt x="6002547" y="2989098"/>
                        </a:cubicBezTo>
                        <a:cubicBezTo>
                          <a:pt x="3492699" y="3003141"/>
                          <a:pt x="801598" y="2903885"/>
                          <a:pt x="0" y="2989098"/>
                        </a:cubicBezTo>
                        <a:cubicBezTo>
                          <a:pt x="124999" y="1791285"/>
                          <a:pt x="-44184" y="699007"/>
                          <a:pt x="0" y="0"/>
                        </a:cubicBezTo>
                        <a:close/>
                      </a:path>
                      <a:path w="6002547" h="2989098" stroke="0" extrusionOk="0">
                        <a:moveTo>
                          <a:pt x="0" y="0"/>
                        </a:moveTo>
                        <a:cubicBezTo>
                          <a:pt x="1711736" y="118151"/>
                          <a:pt x="3025955" y="166103"/>
                          <a:pt x="6002547" y="0"/>
                        </a:cubicBezTo>
                        <a:cubicBezTo>
                          <a:pt x="5957130" y="478150"/>
                          <a:pt x="5915574" y="2405641"/>
                          <a:pt x="6002547" y="2989098"/>
                        </a:cubicBezTo>
                        <a:cubicBezTo>
                          <a:pt x="3921384" y="3095741"/>
                          <a:pt x="1998525" y="3121448"/>
                          <a:pt x="0" y="2989098"/>
                        </a:cubicBezTo>
                        <a:cubicBezTo>
                          <a:pt x="106012" y="1654667"/>
                          <a:pt x="-98070" y="750203"/>
                          <a:pt x="0" y="0"/>
                        </a:cubicBezTo>
                        <a:close/>
                      </a:path>
                    </a:pathLst>
                  </a:custGeom>
                  <ask:type>
                    <ask:lineSketchNone/>
                  </ask:type>
                </ask:lineSketchStyleProps>
              </a:ext>
            </a:extLst>
          </a:ln>
        </p:spPr>
        <p:txBody>
          <a:bodyPr>
            <a:normAutofit/>
          </a:bodyPr>
          <a:lstStyle/>
          <a:p>
            <a:r>
              <a:rPr lang="en-US" dirty="0">
                <a:latin typeface="Palatino Linotype" panose="02040502050505030304" pitchFamily="18" charset="0"/>
              </a:rPr>
              <a:t>Title justification </a:t>
            </a:r>
          </a:p>
          <a:p>
            <a:r>
              <a:rPr lang="en-US" dirty="0">
                <a:latin typeface="Palatino Linotype" panose="02040502050505030304" pitchFamily="18" charset="0"/>
              </a:rPr>
              <a:t>Abstract </a:t>
            </a:r>
          </a:p>
          <a:p>
            <a:r>
              <a:rPr lang="en-US" dirty="0">
                <a:latin typeface="Palatino Linotype" panose="02040502050505030304" pitchFamily="18" charset="0"/>
              </a:rPr>
              <a:t>Existing system and its disadvantages </a:t>
            </a:r>
          </a:p>
          <a:p>
            <a:r>
              <a:rPr lang="en-US" dirty="0">
                <a:latin typeface="Palatino Linotype" panose="02040502050505030304" pitchFamily="18" charset="0"/>
              </a:rPr>
              <a:t>Proposed system and its advantages </a:t>
            </a:r>
          </a:p>
          <a:p>
            <a:r>
              <a:rPr lang="en-US" dirty="0">
                <a:latin typeface="Palatino Linotype" panose="02040502050505030304" pitchFamily="18" charset="0"/>
              </a:rPr>
              <a:t>Software requirements </a:t>
            </a:r>
          </a:p>
          <a:p>
            <a:r>
              <a:rPr lang="en-US" dirty="0">
                <a:latin typeface="Palatino Linotype" panose="02040502050505030304" pitchFamily="18" charset="0"/>
              </a:rPr>
              <a:t>Hardware requirements.</a:t>
            </a:r>
            <a:endParaRPr lang="en-IN" dirty="0">
              <a:latin typeface="Palatino Linotype" panose="02040502050505030304" pitchFamily="18" charset="0"/>
            </a:endParaRPr>
          </a:p>
        </p:txBody>
      </p:sp>
    </p:spTree>
    <p:extLst>
      <p:ext uri="{BB962C8B-B14F-4D97-AF65-F5344CB8AC3E}">
        <p14:creationId xmlns:p14="http://schemas.microsoft.com/office/powerpoint/2010/main" val="2744621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7F2B-1522-378A-D0B4-20BC1D485127}"/>
              </a:ext>
            </a:extLst>
          </p:cNvPr>
          <p:cNvSpPr>
            <a:spLocks noGrp="1"/>
          </p:cNvSpPr>
          <p:nvPr>
            <p:ph type="title"/>
          </p:nvPr>
        </p:nvSpPr>
        <p:spPr/>
        <p:txBody>
          <a:bodyPr/>
          <a:lstStyle/>
          <a:p>
            <a:pPr algn="ctr"/>
            <a:r>
              <a:rPr lang="en-US" b="1" dirty="0">
                <a:latin typeface="Palatino Linotype" panose="02040502050505030304" pitchFamily="18" charset="0"/>
              </a:rPr>
              <a:t>Title Justification</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CDF74834-B8BB-15F9-70CD-3142E45ECD05}"/>
              </a:ext>
            </a:extLst>
          </p:cNvPr>
          <p:cNvSpPr>
            <a:spLocks noGrp="1"/>
          </p:cNvSpPr>
          <p:nvPr>
            <p:ph idx="1"/>
          </p:nvPr>
        </p:nvSpPr>
        <p:spPr>
          <a:xfrm>
            <a:off x="2622428" y="1910707"/>
            <a:ext cx="6944264" cy="2600909"/>
          </a:xfrm>
          <a:solidFill>
            <a:schemeClr val="accent2">
              <a:lumMod val="40000"/>
              <a:lumOff val="60000"/>
            </a:schemeClr>
          </a:solidFill>
          <a:ln>
            <a:solidFill>
              <a:schemeClr val="tx1"/>
            </a:solidFill>
            <a:extLst>
              <a:ext uri="{C807C97D-BFC1-408E-A445-0C87EB9F89A2}">
                <ask:lineSketchStyleProps xmlns:ask="http://schemas.microsoft.com/office/drawing/2018/sketchyshapes">
                  <ask:type>
                    <ask:lineSketchNone/>
                  </ask:type>
                </ask:lineSketchStyleProps>
              </a:ext>
            </a:extLst>
          </a:ln>
        </p:spPr>
        <p:txBody>
          <a:bodyPr>
            <a:noAutofit/>
          </a:bodyPr>
          <a:lstStyle/>
          <a:p>
            <a:pPr marL="0" indent="0" algn="ctr">
              <a:buNone/>
            </a:pPr>
            <a:r>
              <a:rPr lang="en-US" sz="2400" b="1" dirty="0">
                <a:latin typeface="Palatino Linotype" panose="02040502050505030304" pitchFamily="18" charset="0"/>
              </a:rPr>
              <a:t>"AI-Powered Virtual Garment Trial Room"</a:t>
            </a:r>
            <a:r>
              <a:rPr lang="en-US" sz="2400" dirty="0">
                <a:latin typeface="Palatino Linotype" panose="02040502050505030304" pitchFamily="18" charset="0"/>
              </a:rPr>
              <a:t> allows users to try on clothes digitally using AI, just like a fitting room but online. It enhances convenience, reduces returns, improves the shopping experience, helps businesses boost customer engagement, and saves time for both customers and retailers.</a:t>
            </a:r>
            <a:endParaRPr lang="en-IN" sz="2400" b="1" u="sng" dirty="0">
              <a:solidFill>
                <a:srgbClr val="7030A0"/>
              </a:solidFill>
              <a:effectLst/>
              <a:latin typeface="Palatino Linotype" panose="02040502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48355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US" b="1" dirty="0">
                <a:latin typeface="Palatino Linotype" panose="02040502050505030304" pitchFamily="18" charset="0"/>
              </a:rPr>
              <a:t>Abstract</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788394"/>
            <a:ext cx="10013830" cy="3749765"/>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749765"/>
                      <a:gd name="connsiteX1" fmla="*/ 10013830 w 10013830"/>
                      <a:gd name="connsiteY1" fmla="*/ 0 h 3749765"/>
                      <a:gd name="connsiteX2" fmla="*/ 10013830 w 10013830"/>
                      <a:gd name="connsiteY2" fmla="*/ 3749765 h 3749765"/>
                      <a:gd name="connsiteX3" fmla="*/ 0 w 10013830"/>
                      <a:gd name="connsiteY3" fmla="*/ 3749765 h 3749765"/>
                      <a:gd name="connsiteX4" fmla="*/ 0 w 10013830"/>
                      <a:gd name="connsiteY4" fmla="*/ 0 h 3749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749765" fill="none" extrusionOk="0">
                        <a:moveTo>
                          <a:pt x="0" y="0"/>
                        </a:moveTo>
                        <a:cubicBezTo>
                          <a:pt x="1129523" y="21676"/>
                          <a:pt x="5911846" y="57725"/>
                          <a:pt x="10013830" y="0"/>
                        </a:cubicBezTo>
                        <a:cubicBezTo>
                          <a:pt x="10096005" y="1240044"/>
                          <a:pt x="10039467" y="2157502"/>
                          <a:pt x="10013830" y="3749765"/>
                        </a:cubicBezTo>
                        <a:cubicBezTo>
                          <a:pt x="6996101" y="3809068"/>
                          <a:pt x="4830771" y="3678194"/>
                          <a:pt x="0" y="3749765"/>
                        </a:cubicBezTo>
                        <a:cubicBezTo>
                          <a:pt x="9485" y="2597382"/>
                          <a:pt x="126497" y="1076842"/>
                          <a:pt x="0" y="0"/>
                        </a:cubicBezTo>
                        <a:close/>
                      </a:path>
                      <a:path w="10013830" h="3749765" stroke="0" extrusionOk="0">
                        <a:moveTo>
                          <a:pt x="0" y="0"/>
                        </a:moveTo>
                        <a:cubicBezTo>
                          <a:pt x="4386357" y="-60378"/>
                          <a:pt x="5598419" y="-168853"/>
                          <a:pt x="10013830" y="0"/>
                        </a:cubicBezTo>
                        <a:cubicBezTo>
                          <a:pt x="10098836" y="846530"/>
                          <a:pt x="9905477" y="3340257"/>
                          <a:pt x="10013830" y="3749765"/>
                        </a:cubicBezTo>
                        <a:cubicBezTo>
                          <a:pt x="8545823" y="3749164"/>
                          <a:pt x="1754717" y="3860155"/>
                          <a:pt x="0" y="3749765"/>
                        </a:cubicBezTo>
                        <a:cubicBezTo>
                          <a:pt x="-116653" y="2145899"/>
                          <a:pt x="12724" y="1379991"/>
                          <a:pt x="0" y="0"/>
                        </a:cubicBezTo>
                        <a:close/>
                      </a:path>
                    </a:pathLst>
                  </a:custGeom>
                  <ask:type>
                    <ask:lineSketchNone/>
                  </ask:type>
                </ask:lineSketchStyleProps>
              </a:ext>
            </a:extLst>
          </a:ln>
        </p:spPr>
        <p:txBody>
          <a:bodyPr>
            <a:normAutofit lnSpcReduction="10000"/>
          </a:bodyPr>
          <a:lstStyle/>
          <a:p>
            <a:r>
              <a:rPr lang="en-US" sz="1600" dirty="0">
                <a:effectLst/>
                <a:latin typeface="Palatino Linotype" panose="02040502050505030304" pitchFamily="18" charset="0"/>
                <a:ea typeface="Calibri" panose="020F0502020204030204" pitchFamily="34" charset="0"/>
              </a:rPr>
              <a:t>The AI-Powered Virtual Garment Trial Room is an innovative solution designed to enhance the online shopping experience by enabling users to virtually try on apparel and accessories. The project addresses a major limitation of e-commerce: the inability to physically try products before purchase. Using augmented reality (AR) technology and advanced image processing, the system captures the user’s image via a webcam and superimposes selected garments and accessories onto their body in real-time.</a:t>
            </a:r>
          </a:p>
          <a:p>
            <a:r>
              <a:rPr lang="en-US" sz="1600" dirty="0">
                <a:effectLst/>
                <a:latin typeface="Palatino Linotype" panose="02040502050505030304" pitchFamily="18" charset="0"/>
                <a:ea typeface="Calibri" panose="020F0502020204030204" pitchFamily="34" charset="0"/>
              </a:rPr>
              <a:t>The system leverages </a:t>
            </a:r>
            <a:r>
              <a:rPr lang="en-US" sz="1600" dirty="0">
                <a:effectLst/>
                <a:latin typeface="Palatino Linotype" panose="02040502050505030304" pitchFamily="18" charset="0"/>
                <a:ea typeface="Calibri" panose="020F0502020204030204" pitchFamily="34" charset="0"/>
                <a:hlinkClick r:id="rId2"/>
              </a:rPr>
              <a:t>Haar cascade </a:t>
            </a:r>
            <a:r>
              <a:rPr lang="en-US" sz="1600" dirty="0">
                <a:effectLst/>
                <a:latin typeface="Palatino Linotype" panose="02040502050505030304" pitchFamily="18" charset="0"/>
                <a:ea typeface="Calibri" panose="020F0502020204030204" pitchFamily="34" charset="0"/>
              </a:rPr>
              <a:t>datasets for body and face detection and convolutional neural networks (CNNs) for accurate alignment of apparel. The Flask framework integrates the back-end Python scripts with an interactive HTML front-end, allowing seamless user interaction. Users can register, shop, and virtually try on items, while administrators can manage the product catalog through an intuitive interface.</a:t>
            </a:r>
          </a:p>
          <a:p>
            <a:r>
              <a:rPr lang="en-US" sz="1600" dirty="0">
                <a:effectLst/>
                <a:latin typeface="Palatino Linotype" panose="02040502050505030304" pitchFamily="18" charset="0"/>
                <a:ea typeface="Calibri" panose="020F0502020204030204" pitchFamily="34" charset="0"/>
              </a:rPr>
              <a:t>This cost-effective solution eliminates the need for expensive hardware, relying instead on efficient software tools like OpenCV and </a:t>
            </a:r>
            <a:r>
              <a:rPr lang="en-US" sz="1600" dirty="0" err="1">
                <a:effectLst/>
                <a:latin typeface="Palatino Linotype" panose="02040502050505030304" pitchFamily="18" charset="0"/>
                <a:ea typeface="Calibri" panose="020F0502020204030204" pitchFamily="34" charset="0"/>
              </a:rPr>
              <a:t>Dlib</a:t>
            </a:r>
            <a:r>
              <a:rPr lang="en-US" sz="1600" dirty="0">
                <a:effectLst/>
                <a:latin typeface="Palatino Linotype" panose="02040502050505030304" pitchFamily="18" charset="0"/>
                <a:ea typeface="Calibri" panose="020F0502020204030204" pitchFamily="34" charset="0"/>
              </a:rPr>
              <a:t>. Future enhancements include the integration of advanced networks, such as Pose Alignment Network (PAN) and Texture Refinement Network (TRN), to improve accuracy and realism. By bridging the gap between physical trials and online shopping, this project promises to revolutionize the e-commerce industry and enhance customer satisfaction.</a:t>
            </a:r>
          </a:p>
          <a:p>
            <a:endParaRPr lang="en-US" sz="1600" dirty="0">
              <a:effectLst/>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3074178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normAutofit/>
          </a:bodyPr>
          <a:lstStyle/>
          <a:p>
            <a:pPr algn="ctr"/>
            <a:r>
              <a:rPr lang="en-US" b="1" dirty="0">
                <a:latin typeface="Palatino Linotype" panose="02040502050505030304" pitchFamily="18" charset="0"/>
              </a:rPr>
              <a:t>Existing system and its disadvantages </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90"/>
            <a:ext cx="10013830" cy="3022420"/>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022420"/>
                      <a:gd name="connsiteX1" fmla="*/ 10013830 w 10013830"/>
                      <a:gd name="connsiteY1" fmla="*/ 0 h 3022420"/>
                      <a:gd name="connsiteX2" fmla="*/ 10013830 w 10013830"/>
                      <a:gd name="connsiteY2" fmla="*/ 3022420 h 3022420"/>
                      <a:gd name="connsiteX3" fmla="*/ 0 w 10013830"/>
                      <a:gd name="connsiteY3" fmla="*/ 3022420 h 3022420"/>
                      <a:gd name="connsiteX4" fmla="*/ 0 w 10013830"/>
                      <a:gd name="connsiteY4" fmla="*/ 0 h 3022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022420" fill="none" extrusionOk="0">
                        <a:moveTo>
                          <a:pt x="0" y="0"/>
                        </a:moveTo>
                        <a:cubicBezTo>
                          <a:pt x="1129523" y="21676"/>
                          <a:pt x="5911846" y="57725"/>
                          <a:pt x="10013830" y="0"/>
                        </a:cubicBezTo>
                        <a:cubicBezTo>
                          <a:pt x="10096005" y="1156678"/>
                          <a:pt x="10039467" y="1727892"/>
                          <a:pt x="10013830" y="3022420"/>
                        </a:cubicBezTo>
                        <a:cubicBezTo>
                          <a:pt x="6996101" y="3081723"/>
                          <a:pt x="4830771" y="2950849"/>
                          <a:pt x="0" y="3022420"/>
                        </a:cubicBezTo>
                        <a:cubicBezTo>
                          <a:pt x="9485" y="1536360"/>
                          <a:pt x="126497" y="704706"/>
                          <a:pt x="0" y="0"/>
                        </a:cubicBezTo>
                        <a:close/>
                      </a:path>
                      <a:path w="10013830" h="3022420" stroke="0" extrusionOk="0">
                        <a:moveTo>
                          <a:pt x="0" y="0"/>
                        </a:moveTo>
                        <a:cubicBezTo>
                          <a:pt x="4386357" y="-60378"/>
                          <a:pt x="5598419" y="-168853"/>
                          <a:pt x="10013830" y="0"/>
                        </a:cubicBezTo>
                        <a:cubicBezTo>
                          <a:pt x="10098836" y="895930"/>
                          <a:pt x="9905477" y="1977841"/>
                          <a:pt x="10013830" y="3022420"/>
                        </a:cubicBezTo>
                        <a:cubicBezTo>
                          <a:pt x="8545823" y="3021819"/>
                          <a:pt x="1754717" y="3132810"/>
                          <a:pt x="0" y="3022420"/>
                        </a:cubicBezTo>
                        <a:cubicBezTo>
                          <a:pt x="-116653" y="2629284"/>
                          <a:pt x="12724" y="882293"/>
                          <a:pt x="0" y="0"/>
                        </a:cubicBezTo>
                        <a:close/>
                      </a:path>
                    </a:pathLst>
                  </a:custGeom>
                  <ask:type>
                    <ask:lineSketchNone/>
                  </ask:type>
                </ask:lineSketchStyleProps>
              </a:ext>
            </a:extLst>
          </a:ln>
        </p:spPr>
        <p:txBody>
          <a:bodyPr>
            <a:normAutofit fontScale="92500" lnSpcReduction="10000"/>
          </a:bodyPr>
          <a:lstStyle/>
          <a:p>
            <a:r>
              <a:rPr lang="en-US" sz="1800" dirty="0">
                <a:effectLst/>
                <a:latin typeface="Palatino Linotype" panose="02040502050505030304" pitchFamily="18" charset="0"/>
                <a:ea typeface="Calibri" panose="020F0502020204030204" pitchFamily="34" charset="0"/>
              </a:rPr>
              <a:t>The existing virtual try-on systems primarily rely on hardware-intensive solutions like </a:t>
            </a:r>
            <a:r>
              <a:rPr lang="en-US" sz="1800" dirty="0">
                <a:effectLst/>
                <a:latin typeface="Palatino Linotype" panose="02040502050505030304" pitchFamily="18" charset="0"/>
                <a:ea typeface="Calibri" panose="020F0502020204030204" pitchFamily="34" charset="0"/>
                <a:hlinkClick r:id="rId2"/>
              </a:rPr>
              <a:t>Kinect motion sensors</a:t>
            </a:r>
            <a:r>
              <a:rPr lang="en-US" sz="1800" dirty="0">
                <a:effectLst/>
                <a:latin typeface="Palatino Linotype" panose="02040502050505030304" pitchFamily="18" charset="0"/>
                <a:ea typeface="Calibri" panose="020F0502020204030204" pitchFamily="34" charset="0"/>
              </a:rPr>
              <a:t> or high-end augmented reality setups. These methods use motion-tracking sensors and cameras to align garments with body movements</a:t>
            </a:r>
          </a:p>
          <a:p>
            <a:r>
              <a:rPr lang="en-US" sz="1800" b="1" dirty="0">
                <a:latin typeface="Palatino Linotype" panose="02040502050505030304" pitchFamily="18" charset="0"/>
                <a:ea typeface="Calibri" panose="020F0502020204030204" pitchFamily="34" charset="0"/>
                <a:cs typeface="Times New Roman" panose="02020603050405020304" pitchFamily="18" charset="0"/>
              </a:rPr>
              <a:t>Disadvantages:</a:t>
            </a:r>
          </a:p>
          <a:p>
            <a:pPr lvl="1"/>
            <a:r>
              <a:rPr lang="en-US" sz="1600" b="1" u="sng" dirty="0">
                <a:effectLst/>
                <a:latin typeface="Palatino Linotype" panose="02040502050505030304" pitchFamily="18" charset="0"/>
                <a:ea typeface="Calibri" panose="020F0502020204030204" pitchFamily="34" charset="0"/>
                <a:cs typeface="Times New Roman" panose="02020603050405020304" pitchFamily="18" charset="0"/>
              </a:rPr>
              <a:t>High Cost</a:t>
            </a:r>
            <a:r>
              <a:rPr lang="en-US" sz="1600" dirty="0">
                <a:effectLst/>
                <a:latin typeface="Palatino Linotype" panose="02040502050505030304" pitchFamily="18" charset="0"/>
                <a:ea typeface="Calibri" panose="020F0502020204030204" pitchFamily="34" charset="0"/>
                <a:cs typeface="Times New Roman" panose="02020603050405020304" pitchFamily="18" charset="0"/>
              </a:rPr>
              <a:t>: These systems require expensive hardware, making them inaccessible for smaller businesses and regular users.</a:t>
            </a:r>
          </a:p>
          <a:p>
            <a:pPr lvl="1"/>
            <a:r>
              <a:rPr lang="en-US" sz="1800" b="1" u="sng" dirty="0">
                <a:effectLst/>
                <a:latin typeface="Palatino Linotype" panose="02040502050505030304" pitchFamily="18" charset="0"/>
                <a:ea typeface="Calibri" panose="020F0502020204030204" pitchFamily="34" charset="0"/>
              </a:rPr>
              <a:t>Time-Consuming Setup</a:t>
            </a:r>
            <a:r>
              <a:rPr lang="en-US" sz="1800" dirty="0">
                <a:effectLst/>
                <a:latin typeface="Palatino Linotype" panose="02040502050505030304" pitchFamily="18" charset="0"/>
                <a:ea typeface="Calibri" panose="020F0502020204030204" pitchFamily="34" charset="0"/>
              </a:rPr>
              <a:t>: The setup and calibration of motion sensors are time-intensive, requiring skilled personnel.</a:t>
            </a:r>
          </a:p>
          <a:p>
            <a:pPr lvl="1"/>
            <a:r>
              <a:rPr lang="en-US" sz="1800" b="1" u="sng" dirty="0">
                <a:effectLst/>
                <a:latin typeface="Palatino Linotype" panose="02040502050505030304" pitchFamily="18" charset="0"/>
                <a:ea typeface="Calibri" panose="020F0502020204030204" pitchFamily="34" charset="0"/>
              </a:rPr>
              <a:t>Limited Accuracy</a:t>
            </a:r>
            <a:r>
              <a:rPr lang="en-US" sz="1800" dirty="0">
                <a:effectLst/>
                <a:latin typeface="Palatino Linotype" panose="02040502050505030304" pitchFamily="18" charset="0"/>
                <a:ea typeface="Calibri" panose="020F0502020204030204" pitchFamily="34" charset="0"/>
              </a:rPr>
              <a:t>: Despite the high costs, the alignment of garments often lacks precision, especially for varied body shapes and movements.</a:t>
            </a:r>
            <a:endParaRPr lang="en-US" sz="800" dirty="0">
              <a:effectLst/>
              <a:latin typeface="Palatino Linotype" panose="0204050205050503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137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normAutofit/>
          </a:bodyPr>
          <a:lstStyle/>
          <a:p>
            <a:pPr algn="ctr"/>
            <a:r>
              <a:rPr lang="en-US" b="1" dirty="0">
                <a:latin typeface="Palatino Linotype" panose="02040502050505030304" pitchFamily="18" charset="0"/>
              </a:rPr>
              <a:t>Proposed system and its advantages </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89"/>
            <a:ext cx="10013830" cy="2947509"/>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fontScale="92500" lnSpcReduction="10000"/>
          </a:bodyPr>
          <a:lstStyle/>
          <a:p>
            <a:r>
              <a:rPr lang="en-US" sz="1800" dirty="0">
                <a:effectLst/>
                <a:latin typeface="Palatino Linotype" panose="02040502050505030304" pitchFamily="18" charset="0"/>
                <a:ea typeface="Calibri" panose="020F0502020204030204" pitchFamily="34" charset="0"/>
              </a:rPr>
              <a:t>The proposed system utilizes cost-effective software-based solutions using image processing techniques (Haar cascades) and convolutional neural networks (CNNs). It replaces hardware dependency with algorithms capable of running on standard devices</a:t>
            </a:r>
            <a:r>
              <a:rPr lang="en-US" sz="1600" dirty="0">
                <a:effectLst/>
                <a:latin typeface="Palatino Linotype" panose="02040502050505030304" pitchFamily="18" charset="0"/>
                <a:ea typeface="Calibri" panose="020F0502020204030204" pitchFamily="34" charset="0"/>
              </a:rPr>
              <a:t>.</a:t>
            </a:r>
            <a:endParaRPr lang="en-US" sz="1800" dirty="0">
              <a:latin typeface="Palatino Linotype" panose="02040502050505030304" pitchFamily="18" charset="0"/>
              <a:ea typeface="Calibri" panose="020F0502020204030204" pitchFamily="34" charset="0"/>
            </a:endParaRPr>
          </a:p>
          <a:p>
            <a:r>
              <a:rPr lang="en-US" sz="1800" b="1" dirty="0">
                <a:latin typeface="Palatino Linotype" panose="02040502050505030304" pitchFamily="18" charset="0"/>
                <a:ea typeface="Calibri" panose="020F0502020204030204" pitchFamily="34" charset="0"/>
              </a:rPr>
              <a:t>Advantages:</a:t>
            </a:r>
          </a:p>
          <a:p>
            <a:pPr lvl="1"/>
            <a:r>
              <a:rPr lang="en-US" sz="1600" b="1" u="sng" dirty="0">
                <a:latin typeface="Palatino Linotype" panose="02040502050505030304" pitchFamily="18" charset="0"/>
                <a:ea typeface="Calibri" panose="020F0502020204030204" pitchFamily="34" charset="0"/>
              </a:rPr>
              <a:t>Cost-Effective</a:t>
            </a:r>
            <a:r>
              <a:rPr lang="en-US" sz="1600" b="1" dirty="0">
                <a:latin typeface="Palatino Linotype" panose="02040502050505030304" pitchFamily="18" charset="0"/>
                <a:ea typeface="Calibri" panose="020F0502020204030204" pitchFamily="34" charset="0"/>
              </a:rPr>
              <a:t>:</a:t>
            </a:r>
            <a:r>
              <a:rPr lang="en-US" sz="1600" dirty="0">
                <a:latin typeface="Palatino Linotype" panose="02040502050505030304" pitchFamily="18" charset="0"/>
                <a:ea typeface="Calibri" panose="020F0502020204030204" pitchFamily="34" charset="0"/>
              </a:rPr>
              <a:t> The reliance on readily available tools like webcams and open-source libraries significantly reduces implementation costs.</a:t>
            </a:r>
          </a:p>
          <a:p>
            <a:pPr lvl="1"/>
            <a:r>
              <a:rPr lang="en-US" sz="1600" b="1" u="sng" dirty="0">
                <a:latin typeface="Palatino Linotype" panose="02040502050505030304" pitchFamily="18" charset="0"/>
                <a:ea typeface="Calibri" panose="020F0502020204030204" pitchFamily="34" charset="0"/>
              </a:rPr>
              <a:t>Time-Efficient</a:t>
            </a:r>
            <a:r>
              <a:rPr lang="en-US" sz="1600" dirty="0">
                <a:latin typeface="Palatino Linotype" panose="02040502050505030304" pitchFamily="18" charset="0"/>
                <a:ea typeface="Calibri" panose="020F0502020204030204" pitchFamily="34" charset="0"/>
              </a:rPr>
              <a:t>: The software-based approach is faster to deploy and requires minimal setup, making it user-friendly and scalable.</a:t>
            </a:r>
          </a:p>
          <a:p>
            <a:pPr lvl="1"/>
            <a:r>
              <a:rPr lang="en-US" sz="1600" b="1" u="sng" dirty="0">
                <a:latin typeface="Palatino Linotype" panose="02040502050505030304" pitchFamily="18" charset="0"/>
                <a:ea typeface="Calibri" panose="020F0502020204030204" pitchFamily="34" charset="0"/>
              </a:rPr>
              <a:t>Improved Accuracy</a:t>
            </a:r>
            <a:r>
              <a:rPr lang="en-US" sz="1600" dirty="0">
                <a:latin typeface="Palatino Linotype" panose="02040502050505030304" pitchFamily="18" charset="0"/>
                <a:ea typeface="Calibri" panose="020F0502020204030204" pitchFamily="34" charset="0"/>
              </a:rPr>
              <a:t>: Advanced body detection techniques, such as Pose Alignment Networks (PAN), ensure precise garment overlay and alignment, enhancing the realism of virtual try-ons.</a:t>
            </a:r>
          </a:p>
          <a:p>
            <a:pPr lvl="1"/>
            <a:endParaRPr lang="en-US" sz="1200" dirty="0">
              <a:effectLst/>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338239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US" b="1" dirty="0">
                <a:latin typeface="Palatino Linotype" panose="02040502050505030304" pitchFamily="18" charset="0"/>
              </a:rPr>
              <a:t>Software Requirements </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1089085" y="1917789"/>
            <a:ext cx="10013830" cy="3680754"/>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a:bodyPr>
          <a:lstStyle/>
          <a:p>
            <a:pPr marL="457200">
              <a:lnSpc>
                <a:spcPct val="200000"/>
              </a:lnSpc>
            </a:pPr>
            <a:r>
              <a:rPr lang="en-US" sz="1800" dirty="0">
                <a:solidFill>
                  <a:srgbClr val="000000"/>
                </a:solidFill>
                <a:effectLst/>
                <a:latin typeface="Palatino Linotype" panose="02040502050505030304" pitchFamily="18" charset="0"/>
                <a:ea typeface="Times New Roman" panose="02020603050405020304" pitchFamily="18" charset="0"/>
              </a:rPr>
              <a:t>Operating System        		:       Windows 11	</a:t>
            </a:r>
            <a:endParaRPr lang="en-IN" sz="1800" dirty="0">
              <a:effectLst/>
              <a:latin typeface="Palatino Linotype" panose="02040502050505030304" pitchFamily="18" charset="0"/>
              <a:ea typeface="Times New Roman" panose="02020603050405020304" pitchFamily="18" charset="0"/>
            </a:endParaRPr>
          </a:p>
          <a:p>
            <a:pPr marL="457200">
              <a:lnSpc>
                <a:spcPct val="200000"/>
              </a:lnSpc>
            </a:pPr>
            <a:r>
              <a:rPr lang="en-IN" sz="1800" dirty="0">
                <a:effectLst/>
                <a:latin typeface="Palatino Linotype" panose="02040502050505030304" pitchFamily="18" charset="0"/>
                <a:ea typeface="Times New Roman" panose="02020603050405020304" pitchFamily="18" charset="0"/>
              </a:rPr>
              <a:t>Programming Language	:       Python</a:t>
            </a:r>
          </a:p>
          <a:p>
            <a:pPr marL="457200">
              <a:lnSpc>
                <a:spcPct val="200000"/>
              </a:lnSpc>
            </a:pPr>
            <a:r>
              <a:rPr lang="en-US" sz="1800" dirty="0">
                <a:solidFill>
                  <a:srgbClr val="000000"/>
                </a:solidFill>
                <a:effectLst/>
                <a:latin typeface="Palatino Linotype" panose="02040502050505030304" pitchFamily="18" charset="0"/>
                <a:ea typeface="Times New Roman" panose="02020603050405020304" pitchFamily="18" charset="0"/>
              </a:rPr>
              <a:t>Libraries Used            		:       </a:t>
            </a:r>
            <a:r>
              <a:rPr lang="en-US" sz="1800" dirty="0" err="1">
                <a:solidFill>
                  <a:srgbClr val="000000"/>
                </a:solidFill>
                <a:effectLst/>
                <a:latin typeface="Palatino Linotype" panose="02040502050505030304" pitchFamily="18" charset="0"/>
                <a:ea typeface="Times New Roman" panose="02020603050405020304" pitchFamily="18" charset="0"/>
              </a:rPr>
              <a:t>Cmake</a:t>
            </a:r>
            <a:r>
              <a:rPr lang="en-US" dirty="0">
                <a:solidFill>
                  <a:srgbClr val="000000"/>
                </a:solidFill>
                <a:latin typeface="Palatino Linotype" panose="02040502050505030304" pitchFamily="18" charset="0"/>
                <a:ea typeface="Times New Roman" panose="02020603050405020304" pitchFamily="18" charset="0"/>
              </a:rPr>
              <a:t>, </a:t>
            </a:r>
            <a:r>
              <a:rPr lang="en-US" sz="1800" dirty="0" err="1">
                <a:solidFill>
                  <a:srgbClr val="000000"/>
                </a:solidFill>
                <a:effectLst/>
                <a:latin typeface="Palatino Linotype" panose="02040502050505030304" pitchFamily="18" charset="0"/>
                <a:ea typeface="Times New Roman" panose="02020603050405020304" pitchFamily="18" charset="0"/>
              </a:rPr>
              <a:t>Dlib</a:t>
            </a:r>
            <a:r>
              <a:rPr lang="en-US" dirty="0">
                <a:solidFill>
                  <a:srgbClr val="000000"/>
                </a:solidFill>
                <a:latin typeface="Palatino Linotype" panose="02040502050505030304" pitchFamily="18" charset="0"/>
                <a:ea typeface="Times New Roman" panose="02020603050405020304" pitchFamily="18" charset="0"/>
              </a:rPr>
              <a:t>, </a:t>
            </a:r>
            <a:r>
              <a:rPr lang="en-US" sz="1800" dirty="0">
                <a:solidFill>
                  <a:srgbClr val="000000"/>
                </a:solidFill>
                <a:effectLst/>
                <a:latin typeface="Palatino Linotype" panose="02040502050505030304" pitchFamily="18" charset="0"/>
                <a:ea typeface="Times New Roman" panose="02020603050405020304" pitchFamily="18" charset="0"/>
              </a:rPr>
              <a:t>OpenCV</a:t>
            </a:r>
            <a:r>
              <a:rPr lang="en-US" dirty="0">
                <a:solidFill>
                  <a:srgbClr val="000000"/>
                </a:solidFill>
                <a:latin typeface="Palatino Linotype" panose="02040502050505030304" pitchFamily="18" charset="0"/>
                <a:ea typeface="Times New Roman" panose="02020603050405020304" pitchFamily="18" charset="0"/>
              </a:rPr>
              <a:t>, </a:t>
            </a:r>
            <a:r>
              <a:rPr lang="en-US" sz="1800" dirty="0">
                <a:solidFill>
                  <a:srgbClr val="000000"/>
                </a:solidFill>
                <a:effectLst/>
                <a:latin typeface="Palatino Linotype" panose="02040502050505030304" pitchFamily="18" charset="0"/>
                <a:ea typeface="Times New Roman" panose="02020603050405020304" pitchFamily="18" charset="0"/>
              </a:rPr>
              <a:t>SciPy, </a:t>
            </a:r>
            <a:r>
              <a:rPr lang="en-US" sz="1800" dirty="0" err="1">
                <a:solidFill>
                  <a:srgbClr val="000000"/>
                </a:solidFill>
                <a:effectLst/>
                <a:latin typeface="Palatino Linotype" panose="02040502050505030304" pitchFamily="18" charset="0"/>
                <a:ea typeface="Times New Roman" panose="02020603050405020304" pitchFamily="18" charset="0"/>
              </a:rPr>
              <a:t>Tkinter</a:t>
            </a:r>
            <a:r>
              <a:rPr lang="en-US" sz="1800" dirty="0">
                <a:solidFill>
                  <a:srgbClr val="000000"/>
                </a:solidFill>
                <a:effectLst/>
                <a:latin typeface="Palatino Linotype" panose="02040502050505030304" pitchFamily="18" charset="0"/>
                <a:ea typeface="Times New Roman" panose="02020603050405020304" pitchFamily="18" charset="0"/>
              </a:rPr>
              <a:t>, NumPy, Flask</a:t>
            </a:r>
          </a:p>
          <a:p>
            <a:pPr marL="457200">
              <a:lnSpc>
                <a:spcPct val="200000"/>
              </a:lnSpc>
            </a:pPr>
            <a:r>
              <a:rPr lang="en-IN" sz="1800" dirty="0">
                <a:effectLst/>
                <a:latin typeface="Palatino Linotype" panose="02040502050505030304" pitchFamily="18" charset="0"/>
                <a:ea typeface="Times New Roman" panose="02020603050405020304" pitchFamily="18" charset="0"/>
              </a:rPr>
              <a:t>IDE	                     		:       </a:t>
            </a:r>
            <a:r>
              <a:rPr lang="en-IN" sz="1800" dirty="0" err="1">
                <a:effectLst/>
                <a:latin typeface="Palatino Linotype" panose="02040502050505030304" pitchFamily="18" charset="0"/>
                <a:ea typeface="Times New Roman" panose="02020603050405020304" pitchFamily="18" charset="0"/>
              </a:rPr>
              <a:t>Pycharm</a:t>
            </a:r>
            <a:r>
              <a:rPr lang="en-IN" sz="1800" dirty="0">
                <a:effectLst/>
                <a:latin typeface="Palatino Linotype" panose="02040502050505030304" pitchFamily="18" charset="0"/>
                <a:ea typeface="Times New Roman" panose="02020603050405020304" pitchFamily="18" charset="0"/>
              </a:rPr>
              <a:t>.</a:t>
            </a:r>
          </a:p>
          <a:p>
            <a:pPr marL="457200">
              <a:lnSpc>
                <a:spcPct val="200000"/>
              </a:lnSpc>
            </a:pPr>
            <a:r>
              <a:rPr lang="en-US" sz="1800" dirty="0">
                <a:solidFill>
                  <a:srgbClr val="000000"/>
                </a:solidFill>
                <a:effectLst/>
                <a:latin typeface="Palatino Linotype" panose="02040502050505030304" pitchFamily="18" charset="0"/>
                <a:ea typeface="Times New Roman" panose="02020603050405020304" pitchFamily="18" charset="0"/>
              </a:rPr>
              <a:t>Technology                 		:       </a:t>
            </a:r>
            <a:r>
              <a:rPr lang="en-US" dirty="0">
                <a:solidFill>
                  <a:srgbClr val="000000"/>
                </a:solidFill>
                <a:latin typeface="Palatino Linotype" panose="02040502050505030304" pitchFamily="18" charset="0"/>
                <a:ea typeface="Times New Roman" panose="02020603050405020304" pitchFamily="18" charset="0"/>
              </a:rPr>
              <a:t>AI, Augmented Reality (AR)</a:t>
            </a:r>
            <a:endParaRPr lang="en-US" sz="1200" dirty="0">
              <a:effectLst/>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773886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64FA-C851-F3D0-11BF-0834CCDEB44F}"/>
              </a:ext>
            </a:extLst>
          </p:cNvPr>
          <p:cNvSpPr>
            <a:spLocks noGrp="1"/>
          </p:cNvSpPr>
          <p:nvPr>
            <p:ph type="title"/>
          </p:nvPr>
        </p:nvSpPr>
        <p:spPr/>
        <p:txBody>
          <a:bodyPr/>
          <a:lstStyle/>
          <a:p>
            <a:pPr algn="ctr"/>
            <a:r>
              <a:rPr lang="en-US" b="1" dirty="0">
                <a:latin typeface="Palatino Linotype" panose="02040502050505030304" pitchFamily="18" charset="0"/>
              </a:rPr>
              <a:t>Hardware Requirements</a:t>
            </a:r>
            <a:endParaRPr lang="en-IN" b="1"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AEA7505D-608A-4783-E8B8-93126B6285C7}"/>
              </a:ext>
            </a:extLst>
          </p:cNvPr>
          <p:cNvSpPr>
            <a:spLocks noGrp="1"/>
          </p:cNvSpPr>
          <p:nvPr>
            <p:ph idx="1"/>
          </p:nvPr>
        </p:nvSpPr>
        <p:spPr>
          <a:xfrm>
            <a:off x="3862840" y="1955245"/>
            <a:ext cx="4616930" cy="3220604"/>
          </a:xfrm>
          <a:solidFill>
            <a:schemeClr val="accent2">
              <a:lumMod val="40000"/>
              <a:lumOff val="60000"/>
            </a:schemeClr>
          </a:solidFill>
          <a:ln>
            <a:solidFill>
              <a:schemeClr val="tx1"/>
            </a:solidFill>
            <a:extLst>
              <a:ext uri="{C807C97D-BFC1-408E-A445-0C87EB9F89A2}">
                <ask:lineSketchStyleProps xmlns:ask="http://schemas.microsoft.com/office/drawing/2018/sketchyshapes" sd="691561175">
                  <a:custGeom>
                    <a:avLst/>
                    <a:gdLst>
                      <a:gd name="connsiteX0" fmla="*/ 0 w 10013830"/>
                      <a:gd name="connsiteY0" fmla="*/ 0 h 3120037"/>
                      <a:gd name="connsiteX1" fmla="*/ 10013830 w 10013830"/>
                      <a:gd name="connsiteY1" fmla="*/ 0 h 3120037"/>
                      <a:gd name="connsiteX2" fmla="*/ 10013830 w 10013830"/>
                      <a:gd name="connsiteY2" fmla="*/ 3120037 h 3120037"/>
                      <a:gd name="connsiteX3" fmla="*/ 0 w 10013830"/>
                      <a:gd name="connsiteY3" fmla="*/ 3120037 h 3120037"/>
                      <a:gd name="connsiteX4" fmla="*/ 0 w 10013830"/>
                      <a:gd name="connsiteY4" fmla="*/ 0 h 312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3830" h="3120037" fill="none" extrusionOk="0">
                        <a:moveTo>
                          <a:pt x="0" y="0"/>
                        </a:moveTo>
                        <a:cubicBezTo>
                          <a:pt x="1129523" y="21676"/>
                          <a:pt x="5911846" y="57725"/>
                          <a:pt x="10013830" y="0"/>
                        </a:cubicBezTo>
                        <a:cubicBezTo>
                          <a:pt x="10096005" y="763155"/>
                          <a:pt x="10039467" y="1863243"/>
                          <a:pt x="10013830" y="3120037"/>
                        </a:cubicBezTo>
                        <a:cubicBezTo>
                          <a:pt x="6996101" y="3179340"/>
                          <a:pt x="4830771" y="3048466"/>
                          <a:pt x="0" y="3120037"/>
                        </a:cubicBezTo>
                        <a:cubicBezTo>
                          <a:pt x="9485" y="2203470"/>
                          <a:pt x="126497" y="959563"/>
                          <a:pt x="0" y="0"/>
                        </a:cubicBezTo>
                        <a:close/>
                      </a:path>
                      <a:path w="10013830" h="3120037" stroke="0" extrusionOk="0">
                        <a:moveTo>
                          <a:pt x="0" y="0"/>
                        </a:moveTo>
                        <a:cubicBezTo>
                          <a:pt x="4386357" y="-60378"/>
                          <a:pt x="5598419" y="-168853"/>
                          <a:pt x="10013830" y="0"/>
                        </a:cubicBezTo>
                        <a:cubicBezTo>
                          <a:pt x="10098836" y="482182"/>
                          <a:pt x="9905477" y="2436979"/>
                          <a:pt x="10013830" y="3120037"/>
                        </a:cubicBezTo>
                        <a:cubicBezTo>
                          <a:pt x="8545823" y="3119436"/>
                          <a:pt x="1754717" y="3230427"/>
                          <a:pt x="0" y="3120037"/>
                        </a:cubicBezTo>
                        <a:cubicBezTo>
                          <a:pt x="-116653" y="2247018"/>
                          <a:pt x="12724" y="1114403"/>
                          <a:pt x="0" y="0"/>
                        </a:cubicBezTo>
                        <a:close/>
                      </a:path>
                    </a:pathLst>
                  </a:custGeom>
                  <ask:type>
                    <ask:lineSketchNone/>
                  </ask:type>
                </ask:lineSketchStyleProps>
              </a:ext>
            </a:extLst>
          </a:ln>
        </p:spPr>
        <p:txBody>
          <a:bodyPr>
            <a:normAutofit/>
          </a:bodyPr>
          <a:lstStyle/>
          <a:p>
            <a:pPr marL="400050" indent="-171450">
              <a:lnSpc>
                <a:spcPct val="200000"/>
              </a:lnSpc>
              <a:spcAft>
                <a:spcPts val="1000"/>
              </a:spcAft>
            </a:pPr>
            <a:r>
              <a:rPr lang="en-US" sz="1800" dirty="0">
                <a:effectLst/>
                <a:latin typeface="Palatino Linotype" panose="02040502050505030304" pitchFamily="18" charset="0"/>
                <a:ea typeface="Calibri" panose="020F0502020204030204" pitchFamily="34" charset="0"/>
              </a:rPr>
              <a:t>Processor	:</a:t>
            </a:r>
            <a:r>
              <a:rPr lang="en-US" sz="1800" dirty="0">
                <a:latin typeface="Palatino Linotype" panose="02040502050505030304" pitchFamily="18" charset="0"/>
                <a:ea typeface="Calibri" panose="020F0502020204030204" pitchFamily="34" charset="0"/>
              </a:rPr>
              <a:t>     </a:t>
            </a:r>
            <a:r>
              <a:rPr lang="en-US" dirty="0">
                <a:latin typeface="Palatino Linotype" panose="02040502050505030304" pitchFamily="18" charset="0"/>
                <a:ea typeface="Calibri" panose="020F0502020204030204" pitchFamily="34" charset="0"/>
              </a:rPr>
              <a:t>i</a:t>
            </a:r>
            <a:r>
              <a:rPr lang="en-US" sz="1800" dirty="0">
                <a:effectLst/>
                <a:latin typeface="Palatino Linotype" panose="02040502050505030304" pitchFamily="18" charset="0"/>
                <a:ea typeface="Calibri" panose="020F0502020204030204" pitchFamily="34" charset="0"/>
              </a:rPr>
              <a:t>3/Intel Processor</a:t>
            </a:r>
          </a:p>
          <a:p>
            <a:pPr marL="400050" indent="-171450">
              <a:lnSpc>
                <a:spcPct val="200000"/>
              </a:lnSpc>
              <a:spcAft>
                <a:spcPts val="1000"/>
              </a:spcAft>
            </a:pPr>
            <a:r>
              <a:rPr lang="en-US" sz="1800" dirty="0">
                <a:effectLst/>
                <a:latin typeface="Palatino Linotype" panose="02040502050505030304" pitchFamily="18" charset="0"/>
                <a:ea typeface="Calibri" panose="020F0502020204030204" pitchFamily="34" charset="0"/>
              </a:rPr>
              <a:t>Webcam	:     Logitech B525 HD</a:t>
            </a:r>
          </a:p>
          <a:p>
            <a:pPr marL="400050" indent="-171450">
              <a:lnSpc>
                <a:spcPct val="200000"/>
              </a:lnSpc>
              <a:spcAft>
                <a:spcPts val="1000"/>
              </a:spcAft>
            </a:pPr>
            <a:r>
              <a:rPr lang="en-US" sz="1800" dirty="0">
                <a:effectLst/>
                <a:latin typeface="Palatino Linotype" panose="02040502050505030304" pitchFamily="18" charset="0"/>
                <a:ea typeface="Calibri" panose="020F0502020204030204" pitchFamily="34" charset="0"/>
              </a:rPr>
              <a:t>Hard Disk   	:     160 GB</a:t>
            </a:r>
          </a:p>
          <a:p>
            <a:pPr marL="400050" indent="-171450">
              <a:lnSpc>
                <a:spcPct val="200000"/>
              </a:lnSpc>
              <a:spcAft>
                <a:spcPts val="1000"/>
              </a:spcAft>
            </a:pPr>
            <a:r>
              <a:rPr lang="en-US" sz="1800" dirty="0">
                <a:effectLst/>
                <a:latin typeface="Palatino Linotype" panose="02040502050505030304" pitchFamily="18" charset="0"/>
                <a:ea typeface="Calibri" panose="020F0502020204030204" pitchFamily="34" charset="0"/>
              </a:rPr>
              <a:t>RAM 	:     8 GB</a:t>
            </a:r>
          </a:p>
          <a:p>
            <a:pPr marL="400050" indent="-171450">
              <a:lnSpc>
                <a:spcPct val="200000"/>
              </a:lnSpc>
              <a:spcAft>
                <a:spcPts val="1000"/>
              </a:spcAft>
            </a:pPr>
            <a:endParaRPr lang="en-US" sz="1800" dirty="0">
              <a:effectLst/>
              <a:latin typeface="Palatino Linotype" panose="02040502050505030304" pitchFamily="18" charset="0"/>
              <a:ea typeface="Calibri" panose="020F0502020204030204" pitchFamily="34" charset="0"/>
            </a:endParaRPr>
          </a:p>
        </p:txBody>
      </p:sp>
    </p:spTree>
    <p:extLst>
      <p:ext uri="{BB962C8B-B14F-4D97-AF65-F5344CB8AC3E}">
        <p14:creationId xmlns:p14="http://schemas.microsoft.com/office/powerpoint/2010/main" val="42136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DE7305-D179-7D82-8F7A-5DD3FAEBA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1999" cy="6858000"/>
          </a:xfrm>
          <a:prstGeom prst="rect">
            <a:avLst/>
          </a:prstGeom>
        </p:spPr>
      </p:pic>
    </p:spTree>
    <p:extLst>
      <p:ext uri="{BB962C8B-B14F-4D97-AF65-F5344CB8AC3E}">
        <p14:creationId xmlns:p14="http://schemas.microsoft.com/office/powerpoint/2010/main" val="323000483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202</TotalTime>
  <Words>594</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Palatino Linotype</vt:lpstr>
      <vt:lpstr>Parcel</vt:lpstr>
      <vt:lpstr>PowerPoint Presentation</vt:lpstr>
      <vt:lpstr>Contents</vt:lpstr>
      <vt:lpstr>Title Justification</vt:lpstr>
      <vt:lpstr>Abstract</vt:lpstr>
      <vt:lpstr>Existing system and its disadvantages </vt:lpstr>
      <vt:lpstr>Proposed system and its advantages </vt:lpstr>
      <vt:lpstr>Software Requirements </vt:lpstr>
      <vt:lpstr>Hardware Requirements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Nallagatla Vignesh</dc:creator>
  <cp:lastModifiedBy>Nallagatla Vignesh</cp:lastModifiedBy>
  <cp:revision>13</cp:revision>
  <dcterms:created xsi:type="dcterms:W3CDTF">2025-01-30T10:19:29Z</dcterms:created>
  <dcterms:modified xsi:type="dcterms:W3CDTF">2025-05-24T09:07:56Z</dcterms:modified>
</cp:coreProperties>
</file>