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0" r:id="rId1"/>
  </p:sldMasterIdLst>
  <p:sldIdLst>
    <p:sldId id="257" r:id="rId2"/>
    <p:sldId id="258" r:id="rId3"/>
    <p:sldId id="259" r:id="rId4"/>
    <p:sldId id="263" r:id="rId5"/>
    <p:sldId id="261" r:id="rId6"/>
    <p:sldId id="262"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2DE432-9967-4E3D-B985-475D1042F3EB}"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36499522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DE432-9967-4E3D-B985-475D1042F3EB}" type="datetimeFigureOut">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272751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DE432-9967-4E3D-B985-475D1042F3EB}" type="datetimeFigureOut">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382670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2DE432-9967-4E3D-B985-475D1042F3EB}"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111283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D2DE432-9967-4E3D-B985-475D1042F3EB}"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34699685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D2DE432-9967-4E3D-B985-475D1042F3EB}" type="datetimeFigureOut">
              <a:rPr lang="en-IN" smtClean="0"/>
              <a:t>24-05-2025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134078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D2DE432-9967-4E3D-B985-475D1042F3EB}"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342D-9176-4F67-90C5-179BF7B848AF}"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731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2DE432-9967-4E3D-B985-475D1042F3EB}" type="datetimeFigureOut">
              <a:rPr lang="en-IN" smtClean="0"/>
              <a:t>24-05-2025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199301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DE432-9967-4E3D-B985-475D1042F3EB}" type="datetimeFigureOut">
              <a:rPr lang="en-IN" smtClean="0"/>
              <a:t>24-05-2025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206157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D2DE432-9967-4E3D-B985-475D1042F3EB}" type="datetimeFigureOut">
              <a:rPr lang="en-IN" smtClean="0"/>
              <a:t>24-05-2025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9558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D2DE432-9967-4E3D-B985-475D1042F3EB}" type="datetimeFigureOut">
              <a:rPr lang="en-IN" smtClean="0"/>
              <a:t>24-05-2025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154540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2DE432-9967-4E3D-B985-475D1042F3EB}" type="datetimeFigureOut">
              <a:rPr lang="en-IN" smtClean="0"/>
              <a:t>24-05-2025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C22342D-9176-4F67-90C5-179BF7B848AF}" type="slidenum">
              <a:rPr lang="en-IN" smtClean="0"/>
              <a:t>‹#›</a:t>
            </a:fld>
            <a:endParaRPr lang="en-IN"/>
          </a:p>
        </p:txBody>
      </p:sp>
    </p:spTree>
    <p:extLst>
      <p:ext uri="{BB962C8B-B14F-4D97-AF65-F5344CB8AC3E}">
        <p14:creationId xmlns:p14="http://schemas.microsoft.com/office/powerpoint/2010/main" val="1179580977"/>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iro.medium.com/v2/resize:fit:578/1*XX8WqHo0lyrgZfTTRQ3ESQ.jpe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publication/280536016/figure/fig4/AS:11431281238226307@1713890126819/The-output-of-the-Kinect-motion-sensor-imaging-technique-A-RGB-channel-B-depth.ti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BB204-5C82-A460-CE84-BF0AC54927E5}"/>
              </a:ext>
            </a:extLst>
          </p:cNvPr>
          <p:cNvSpPr txBox="1"/>
          <p:nvPr/>
        </p:nvSpPr>
        <p:spPr>
          <a:xfrm>
            <a:off x="-47447" y="2351782"/>
            <a:ext cx="12286894" cy="1077218"/>
          </a:xfrm>
          <a:prstGeom prst="rect">
            <a:avLst/>
          </a:prstGeom>
          <a:noFill/>
        </p:spPr>
        <p:txBody>
          <a:bodyPr wrap="square" rtlCol="0">
            <a:spAutoFit/>
          </a:bodyPr>
          <a:lstStyle/>
          <a:p>
            <a:pPr algn="ctr"/>
            <a:r>
              <a:rPr lang="en-US" dirty="0">
                <a:latin typeface="Palatino Linotype" panose="02040502050505030304" pitchFamily="18" charset="0"/>
              </a:rPr>
              <a:t>First Review on</a:t>
            </a:r>
          </a:p>
          <a:p>
            <a:pPr algn="ctr"/>
            <a:r>
              <a:rPr lang="en-US" sz="2800" b="1" dirty="0">
                <a:solidFill>
                  <a:srgbClr val="7030A0"/>
                </a:solidFill>
                <a:effectLst/>
                <a:latin typeface="Palatino Linotype" panose="02040502050505030304" pitchFamily="18" charset="0"/>
                <a:ea typeface="Calibri" panose="020F0502020204030204" pitchFamily="34" charset="0"/>
                <a:cs typeface="Times New Roman" panose="02020603050405020304" pitchFamily="18" charset="0"/>
              </a:rPr>
              <a:t>AI-Powered Virtual Garment Trial Room using Augmented reality (AR) </a:t>
            </a:r>
            <a:endParaRPr lang="en-IN" sz="2800" dirty="0">
              <a:solidFill>
                <a:srgbClr val="7030A0"/>
              </a:solidFill>
              <a:effectLst/>
              <a:latin typeface="Palatino Linotype" panose="02040502050505030304" pitchFamily="18" charset="0"/>
              <a:ea typeface="Calibri" panose="020F0502020204030204" pitchFamily="34" charset="0"/>
              <a:cs typeface="Times New Roman" panose="02020603050405020304" pitchFamily="18" charset="0"/>
            </a:endParaRPr>
          </a:p>
          <a:p>
            <a:pPr algn="ctr"/>
            <a:endParaRPr lang="en-IN" dirty="0"/>
          </a:p>
        </p:txBody>
      </p:sp>
      <p:sp>
        <p:nvSpPr>
          <p:cNvPr id="7" name="TextBox 6">
            <a:extLst>
              <a:ext uri="{FF2B5EF4-FFF2-40B4-BE49-F238E27FC236}">
                <a16:creationId xmlns:a16="http://schemas.microsoft.com/office/drawing/2014/main" id="{0E3E4563-AD2C-6808-B7AB-93EEFBF32EDB}"/>
              </a:ext>
            </a:extLst>
          </p:cNvPr>
          <p:cNvSpPr txBox="1"/>
          <p:nvPr/>
        </p:nvSpPr>
        <p:spPr>
          <a:xfrm>
            <a:off x="3948023" y="3104239"/>
            <a:ext cx="4295954" cy="646331"/>
          </a:xfrm>
          <a:prstGeom prst="rect">
            <a:avLst/>
          </a:prstGeom>
          <a:noFill/>
        </p:spPr>
        <p:txBody>
          <a:bodyPr wrap="square" rtlCol="0">
            <a:spAutoFit/>
          </a:bodyPr>
          <a:lstStyle/>
          <a:p>
            <a:pPr algn="ctr"/>
            <a:r>
              <a:rPr lang="en-IN" b="1" dirty="0">
                <a:latin typeface="Palatino Linotype" panose="02040502050505030304" pitchFamily="18" charset="0"/>
              </a:rPr>
              <a:t>By</a:t>
            </a:r>
            <a:endParaRPr lang="en-IN" dirty="0">
              <a:latin typeface="Palatino Linotype" panose="02040502050505030304" pitchFamily="18" charset="0"/>
            </a:endParaRPr>
          </a:p>
          <a:p>
            <a:pPr algn="ctr"/>
            <a:r>
              <a:rPr lang="en-IN" dirty="0">
                <a:latin typeface="Palatino Linotype" panose="02040502050505030304" pitchFamily="18" charset="0"/>
              </a:rPr>
              <a:t>Nallagatla Vignesh</a:t>
            </a:r>
          </a:p>
        </p:txBody>
      </p:sp>
    </p:spTree>
    <p:extLst>
      <p:ext uri="{BB962C8B-B14F-4D97-AF65-F5344CB8AC3E}">
        <p14:creationId xmlns:p14="http://schemas.microsoft.com/office/powerpoint/2010/main" val="192552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9B69-C192-68B8-2556-7B845E7F88C7}"/>
              </a:ext>
            </a:extLst>
          </p:cNvPr>
          <p:cNvSpPr>
            <a:spLocks noGrp="1"/>
          </p:cNvSpPr>
          <p:nvPr>
            <p:ph type="title"/>
          </p:nvPr>
        </p:nvSpPr>
        <p:spPr>
          <a:xfrm>
            <a:off x="2231136" y="481613"/>
            <a:ext cx="7729728" cy="1188720"/>
          </a:xfrm>
        </p:spPr>
        <p:txBody>
          <a:bodyPr/>
          <a:lstStyle/>
          <a:p>
            <a:r>
              <a:rPr lang="en-IN" b="1" dirty="0">
                <a:latin typeface="Palatino Linotype" panose="02040502050505030304" pitchFamily="18" charset="0"/>
              </a:rPr>
              <a:t>Literature search</a:t>
            </a:r>
          </a:p>
        </p:txBody>
      </p:sp>
      <p:graphicFrame>
        <p:nvGraphicFramePr>
          <p:cNvPr id="3" name="Table 2">
            <a:extLst>
              <a:ext uri="{FF2B5EF4-FFF2-40B4-BE49-F238E27FC236}">
                <a16:creationId xmlns:a16="http://schemas.microsoft.com/office/drawing/2014/main" id="{EC70126E-B5F5-360F-9C9B-41B2856ACBA7}"/>
              </a:ext>
            </a:extLst>
          </p:cNvPr>
          <p:cNvGraphicFramePr>
            <a:graphicFrameLocks noGrp="1"/>
          </p:cNvGraphicFramePr>
          <p:nvPr>
            <p:extLst>
              <p:ext uri="{D42A27DB-BD31-4B8C-83A1-F6EECF244321}">
                <p14:modId xmlns:p14="http://schemas.microsoft.com/office/powerpoint/2010/main" val="4132444511"/>
              </p:ext>
            </p:extLst>
          </p:nvPr>
        </p:nvGraphicFramePr>
        <p:xfrm>
          <a:off x="362309" y="2025950"/>
          <a:ext cx="11463903" cy="4072924"/>
        </p:xfrm>
        <a:graphic>
          <a:graphicData uri="http://schemas.openxmlformats.org/drawingml/2006/table">
            <a:tbl>
              <a:tblPr firstRow="1" bandRow="1">
                <a:tableStyleId>{21E4AEA4-8DFA-4A89-87EB-49C32662AFE0}</a:tableStyleId>
              </a:tblPr>
              <a:tblGrid>
                <a:gridCol w="724206">
                  <a:extLst>
                    <a:ext uri="{9D8B030D-6E8A-4147-A177-3AD203B41FA5}">
                      <a16:colId xmlns:a16="http://schemas.microsoft.com/office/drawing/2014/main" val="3029733168"/>
                    </a:ext>
                  </a:extLst>
                </a:gridCol>
                <a:gridCol w="719102">
                  <a:extLst>
                    <a:ext uri="{9D8B030D-6E8A-4147-A177-3AD203B41FA5}">
                      <a16:colId xmlns:a16="http://schemas.microsoft.com/office/drawing/2014/main" val="329834043"/>
                    </a:ext>
                  </a:extLst>
                </a:gridCol>
                <a:gridCol w="1912083">
                  <a:extLst>
                    <a:ext uri="{9D8B030D-6E8A-4147-A177-3AD203B41FA5}">
                      <a16:colId xmlns:a16="http://schemas.microsoft.com/office/drawing/2014/main" val="847927543"/>
                    </a:ext>
                  </a:extLst>
                </a:gridCol>
                <a:gridCol w="3140784">
                  <a:extLst>
                    <a:ext uri="{9D8B030D-6E8A-4147-A177-3AD203B41FA5}">
                      <a16:colId xmlns:a16="http://schemas.microsoft.com/office/drawing/2014/main" val="3055264886"/>
                    </a:ext>
                  </a:extLst>
                </a:gridCol>
                <a:gridCol w="4967728">
                  <a:extLst>
                    <a:ext uri="{9D8B030D-6E8A-4147-A177-3AD203B41FA5}">
                      <a16:colId xmlns:a16="http://schemas.microsoft.com/office/drawing/2014/main" val="3158087775"/>
                    </a:ext>
                  </a:extLst>
                </a:gridCol>
              </a:tblGrid>
              <a:tr h="683830">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S</a:t>
                      </a:r>
                      <a:r>
                        <a:rPr lang="en-US" sz="1600" baseline="0" dirty="0">
                          <a:latin typeface="Palatino Linotype" panose="02040502050505030304" pitchFamily="18" charset="0"/>
                        </a:rPr>
                        <a:t> </a:t>
                      </a:r>
                      <a:r>
                        <a:rPr lang="en-US" sz="1600" dirty="0">
                          <a:latin typeface="Palatino Linotype" panose="02040502050505030304" pitchFamily="18" charset="0"/>
                        </a:rPr>
                        <a:t>No</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baseline="0" dirty="0">
                          <a:latin typeface="Palatino Linotype" panose="02040502050505030304" pitchFamily="18" charset="0"/>
                        </a:rPr>
                        <a:t>year</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Authors</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Title</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Outcomes </a:t>
                      </a:r>
                      <a:endParaRPr lang="en-IN" sz="1600" dirty="0">
                        <a:latin typeface="Palatino Linotype" panose="02040502050505030304" pitchFamily="18" charset="0"/>
                        <a:cs typeface="Times New Roman" panose="02020603050405020304" pitchFamily="18" charset="0"/>
                      </a:endParaRPr>
                    </a:p>
                  </a:txBody>
                  <a:tcPr/>
                </a:tc>
                <a:extLst>
                  <a:ext uri="{0D108BD9-81ED-4DB2-BD59-A6C34878D82A}">
                    <a16:rowId xmlns:a16="http://schemas.microsoft.com/office/drawing/2014/main" val="2159896927"/>
                  </a:ext>
                </a:extLst>
              </a:tr>
              <a:tr h="1697998">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rPr>
                        <a:t>1</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rPr>
                        <a:t>2024</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fi-FI" sz="1600" b="0" dirty="0">
                          <a:latin typeface="Palatino Linotype" panose="02040502050505030304" pitchFamily="18" charset="0"/>
                        </a:rPr>
                        <a:t>E. Nitasha, S. Kumari, A. Kumar, R. Bhardwaj</a:t>
                      </a:r>
                      <a:endParaRPr lang="en-IN" sz="1600" b="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l"/>
                      <a:r>
                        <a:rPr lang="en-US" sz="1400" b="0" dirty="0">
                          <a:latin typeface="Palatino Linotype" panose="02040502050505030304" pitchFamily="18" charset="0"/>
                        </a:rPr>
                        <a:t>Future of Fashion: AI-Powered Virtual Dressing for E-Commerce Applications</a:t>
                      </a:r>
                      <a:endParaRPr lang="en-IN" sz="1400" b="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just"/>
                      <a:r>
                        <a:rPr lang="en-US" sz="1600" kern="1200" dirty="0">
                          <a:solidFill>
                            <a:schemeClr val="dk1"/>
                          </a:solidFill>
                          <a:effectLst/>
                          <a:latin typeface="Palatino Linotype" panose="02040502050505030304" pitchFamily="18" charset="0"/>
                        </a:rPr>
                        <a:t>AI-powered Virtual Dressing uses computer vision and machine learning to enhance online clothing shopping with realistic visualizations, accurate fit, and reduced returns, backed by positive consumer interest.</a:t>
                      </a:r>
                      <a:endParaRPr lang="en-IN" sz="1600" dirty="0">
                        <a:latin typeface="Palatino Linotype" panose="02040502050505030304" pitchFamily="18" charset="0"/>
                        <a:cs typeface="Times New Roman" panose="02020603050405020304" pitchFamily="18" charset="0"/>
                      </a:endParaRPr>
                    </a:p>
                  </a:txBody>
                  <a:tcPr/>
                </a:tc>
                <a:extLst>
                  <a:ext uri="{0D108BD9-81ED-4DB2-BD59-A6C34878D82A}">
                    <a16:rowId xmlns:a16="http://schemas.microsoft.com/office/drawing/2014/main" val="1906977452"/>
                  </a:ext>
                </a:extLst>
              </a:tr>
              <a:tr h="1691096">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rPr>
                        <a:t>2</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effectLst/>
                          <a:latin typeface="Palatino Linotype" panose="02040502050505030304" pitchFamily="18" charset="0"/>
                        </a:rPr>
                        <a:t>2024</a:t>
                      </a:r>
                      <a:endParaRPr lang="en-IN" sz="1600" b="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IN" sz="1600" b="0" dirty="0" err="1">
                          <a:latin typeface="Palatino Linotype" panose="02040502050505030304" pitchFamily="18" charset="0"/>
                        </a:rPr>
                        <a:t>Manjula</a:t>
                      </a:r>
                      <a:r>
                        <a:rPr lang="en-IN" sz="1600" b="0" dirty="0">
                          <a:latin typeface="Palatino Linotype" panose="02040502050505030304" pitchFamily="18" charset="0"/>
                        </a:rPr>
                        <a:t> </a:t>
                      </a:r>
                      <a:r>
                        <a:rPr lang="en-IN" sz="1600" b="0" dirty="0" err="1">
                          <a:latin typeface="Palatino Linotype" panose="02040502050505030304" pitchFamily="18" charset="0"/>
                        </a:rPr>
                        <a:t>Devarakonda</a:t>
                      </a:r>
                      <a:r>
                        <a:rPr lang="en-IN" sz="1600" b="0" dirty="0">
                          <a:latin typeface="Palatino Linotype" panose="02040502050505030304" pitchFamily="18" charset="0"/>
                        </a:rPr>
                        <a:t> </a:t>
                      </a:r>
                      <a:r>
                        <a:rPr lang="en-IN" sz="1600" b="0" dirty="0" err="1">
                          <a:latin typeface="Palatino Linotype" panose="02040502050505030304" pitchFamily="18" charset="0"/>
                        </a:rPr>
                        <a:t>Venkata</a:t>
                      </a:r>
                      <a:r>
                        <a:rPr lang="en-IN" sz="1600" b="0" dirty="0">
                          <a:latin typeface="Palatino Linotype" panose="02040502050505030304" pitchFamily="18" charset="0"/>
                        </a:rPr>
                        <a:t>, </a:t>
                      </a:r>
                      <a:endParaRPr lang="en-IN" sz="1600" b="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l"/>
                      <a:r>
                        <a:rPr lang="en-US" sz="1600" b="0" kern="1200" dirty="0">
                          <a:solidFill>
                            <a:schemeClr val="dk1"/>
                          </a:solidFill>
                          <a:effectLst/>
                          <a:latin typeface="Palatino Linotype" panose="02040502050505030304" pitchFamily="18" charset="0"/>
                        </a:rPr>
                        <a:t>AI-Enhanced Digital Mirrors: Empowering Women's Safety and Shopping Experiences</a:t>
                      </a:r>
                      <a:endParaRPr lang="en-IN" sz="1600" b="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just"/>
                      <a:r>
                        <a:rPr lang="en-US" sz="1600" b="0" kern="1200" dirty="0">
                          <a:solidFill>
                            <a:schemeClr val="dk1"/>
                          </a:solidFill>
                          <a:effectLst/>
                          <a:latin typeface="Palatino Linotype" panose="02040502050505030304" pitchFamily="18" charset="0"/>
                        </a:rPr>
                        <a:t>AI and AR-based digital mirrors enable virtual try-ons, minimizing physical fitting rooms and enhancing customer safety and privacy in malls by addressing traditional trial room security and usability issues.</a:t>
                      </a:r>
                      <a:endParaRPr lang="en-IN" sz="1600" dirty="0">
                        <a:latin typeface="Palatino Linotype" panose="02040502050505030304" pitchFamily="18" charset="0"/>
                        <a:cs typeface="Times New Roman" panose="02020603050405020304" pitchFamily="18" charset="0"/>
                      </a:endParaRPr>
                    </a:p>
                  </a:txBody>
                  <a:tcPr/>
                </a:tc>
                <a:extLst>
                  <a:ext uri="{0D108BD9-81ED-4DB2-BD59-A6C34878D82A}">
                    <a16:rowId xmlns:a16="http://schemas.microsoft.com/office/drawing/2014/main" val="2500892273"/>
                  </a:ext>
                </a:extLst>
              </a:tr>
            </a:tbl>
          </a:graphicData>
        </a:graphic>
      </p:graphicFrame>
    </p:spTree>
    <p:extLst>
      <p:ext uri="{BB962C8B-B14F-4D97-AF65-F5344CB8AC3E}">
        <p14:creationId xmlns:p14="http://schemas.microsoft.com/office/powerpoint/2010/main" val="236228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69B69-C192-68B8-2556-7B845E7F88C7}"/>
              </a:ext>
            </a:extLst>
          </p:cNvPr>
          <p:cNvSpPr>
            <a:spLocks noGrp="1"/>
          </p:cNvSpPr>
          <p:nvPr>
            <p:ph type="title"/>
          </p:nvPr>
        </p:nvSpPr>
        <p:spPr>
          <a:xfrm>
            <a:off x="2231136" y="481613"/>
            <a:ext cx="7729728" cy="1188720"/>
          </a:xfrm>
        </p:spPr>
        <p:txBody>
          <a:bodyPr/>
          <a:lstStyle/>
          <a:p>
            <a:r>
              <a:rPr lang="en-IN" b="1" dirty="0">
                <a:latin typeface="Palatino Linotype" panose="02040502050505030304" pitchFamily="18" charset="0"/>
              </a:rPr>
              <a:t>Literature search</a:t>
            </a:r>
          </a:p>
        </p:txBody>
      </p:sp>
      <p:graphicFrame>
        <p:nvGraphicFramePr>
          <p:cNvPr id="3" name="Table 2">
            <a:extLst>
              <a:ext uri="{FF2B5EF4-FFF2-40B4-BE49-F238E27FC236}">
                <a16:creationId xmlns:a16="http://schemas.microsoft.com/office/drawing/2014/main" id="{EC70126E-B5F5-360F-9C9B-41B2856ACBA7}"/>
              </a:ext>
            </a:extLst>
          </p:cNvPr>
          <p:cNvGraphicFramePr>
            <a:graphicFrameLocks noGrp="1"/>
          </p:cNvGraphicFramePr>
          <p:nvPr>
            <p:extLst>
              <p:ext uri="{D42A27DB-BD31-4B8C-83A1-F6EECF244321}">
                <p14:modId xmlns:p14="http://schemas.microsoft.com/office/powerpoint/2010/main" val="2851708104"/>
              </p:ext>
            </p:extLst>
          </p:nvPr>
        </p:nvGraphicFramePr>
        <p:xfrm>
          <a:off x="362309" y="2025950"/>
          <a:ext cx="11463903" cy="4072924"/>
        </p:xfrm>
        <a:graphic>
          <a:graphicData uri="http://schemas.openxmlformats.org/drawingml/2006/table">
            <a:tbl>
              <a:tblPr firstRow="1" bandRow="1">
                <a:tableStyleId>{21E4AEA4-8DFA-4A89-87EB-49C32662AFE0}</a:tableStyleId>
              </a:tblPr>
              <a:tblGrid>
                <a:gridCol w="724206">
                  <a:extLst>
                    <a:ext uri="{9D8B030D-6E8A-4147-A177-3AD203B41FA5}">
                      <a16:colId xmlns:a16="http://schemas.microsoft.com/office/drawing/2014/main" val="3029733168"/>
                    </a:ext>
                  </a:extLst>
                </a:gridCol>
                <a:gridCol w="719102">
                  <a:extLst>
                    <a:ext uri="{9D8B030D-6E8A-4147-A177-3AD203B41FA5}">
                      <a16:colId xmlns:a16="http://schemas.microsoft.com/office/drawing/2014/main" val="329834043"/>
                    </a:ext>
                  </a:extLst>
                </a:gridCol>
                <a:gridCol w="1912083">
                  <a:extLst>
                    <a:ext uri="{9D8B030D-6E8A-4147-A177-3AD203B41FA5}">
                      <a16:colId xmlns:a16="http://schemas.microsoft.com/office/drawing/2014/main" val="847927543"/>
                    </a:ext>
                  </a:extLst>
                </a:gridCol>
                <a:gridCol w="3140784">
                  <a:extLst>
                    <a:ext uri="{9D8B030D-6E8A-4147-A177-3AD203B41FA5}">
                      <a16:colId xmlns:a16="http://schemas.microsoft.com/office/drawing/2014/main" val="3055264886"/>
                    </a:ext>
                  </a:extLst>
                </a:gridCol>
                <a:gridCol w="4967728">
                  <a:extLst>
                    <a:ext uri="{9D8B030D-6E8A-4147-A177-3AD203B41FA5}">
                      <a16:colId xmlns:a16="http://schemas.microsoft.com/office/drawing/2014/main" val="3158087775"/>
                    </a:ext>
                  </a:extLst>
                </a:gridCol>
              </a:tblGrid>
              <a:tr h="683830">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S</a:t>
                      </a:r>
                      <a:r>
                        <a:rPr lang="en-US" sz="1600" baseline="0" dirty="0">
                          <a:latin typeface="Palatino Linotype" panose="02040502050505030304" pitchFamily="18" charset="0"/>
                        </a:rPr>
                        <a:t> </a:t>
                      </a:r>
                      <a:r>
                        <a:rPr lang="en-US" sz="1600" dirty="0">
                          <a:latin typeface="Palatino Linotype" panose="02040502050505030304" pitchFamily="18" charset="0"/>
                        </a:rPr>
                        <a:t>No</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baseline="0" dirty="0">
                          <a:latin typeface="Palatino Linotype" panose="02040502050505030304" pitchFamily="18" charset="0"/>
                        </a:rPr>
                        <a:t>year</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Authors</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Title</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b="1" kern="1200">
                          <a:solidFill>
                            <a:schemeClr val="lt1"/>
                          </a:solidFill>
                          <a:latin typeface="Trebuchet MS" panose="020B0603020202020204"/>
                        </a:defRPr>
                      </a:lvl1pPr>
                      <a:lvl2pPr marL="457200" algn="l" defTabSz="914400" rtl="0" eaLnBrk="1" latinLnBrk="0" hangingPunct="1">
                        <a:defRPr sz="1800" b="1" kern="1200">
                          <a:solidFill>
                            <a:schemeClr val="lt1"/>
                          </a:solidFill>
                          <a:latin typeface="Trebuchet MS" panose="020B0603020202020204"/>
                        </a:defRPr>
                      </a:lvl2pPr>
                      <a:lvl3pPr marL="914400" algn="l" defTabSz="914400" rtl="0" eaLnBrk="1" latinLnBrk="0" hangingPunct="1">
                        <a:defRPr sz="1800" b="1" kern="1200">
                          <a:solidFill>
                            <a:schemeClr val="lt1"/>
                          </a:solidFill>
                          <a:latin typeface="Trebuchet MS" panose="020B0603020202020204"/>
                        </a:defRPr>
                      </a:lvl3pPr>
                      <a:lvl4pPr marL="1371600" algn="l" defTabSz="914400" rtl="0" eaLnBrk="1" latinLnBrk="0" hangingPunct="1">
                        <a:defRPr sz="1800" b="1" kern="1200">
                          <a:solidFill>
                            <a:schemeClr val="lt1"/>
                          </a:solidFill>
                          <a:latin typeface="Trebuchet MS" panose="020B0603020202020204"/>
                        </a:defRPr>
                      </a:lvl4pPr>
                      <a:lvl5pPr marL="1828800" algn="l" defTabSz="914400" rtl="0" eaLnBrk="1" latinLnBrk="0" hangingPunct="1">
                        <a:defRPr sz="1800" b="1" kern="1200">
                          <a:solidFill>
                            <a:schemeClr val="lt1"/>
                          </a:solidFill>
                          <a:latin typeface="Trebuchet MS" panose="020B0603020202020204"/>
                        </a:defRPr>
                      </a:lvl5pPr>
                      <a:lvl6pPr marL="2286000" algn="l" defTabSz="914400" rtl="0" eaLnBrk="1" latinLnBrk="0" hangingPunct="1">
                        <a:defRPr sz="1800" b="1" kern="1200">
                          <a:solidFill>
                            <a:schemeClr val="lt1"/>
                          </a:solidFill>
                          <a:latin typeface="Trebuchet MS" panose="020B0603020202020204"/>
                        </a:defRPr>
                      </a:lvl6pPr>
                      <a:lvl7pPr marL="2743200" algn="l" defTabSz="914400" rtl="0" eaLnBrk="1" latinLnBrk="0" hangingPunct="1">
                        <a:defRPr sz="1800" b="1" kern="1200">
                          <a:solidFill>
                            <a:schemeClr val="lt1"/>
                          </a:solidFill>
                          <a:latin typeface="Trebuchet MS" panose="020B0603020202020204"/>
                        </a:defRPr>
                      </a:lvl7pPr>
                      <a:lvl8pPr marL="3200400" algn="l" defTabSz="914400" rtl="0" eaLnBrk="1" latinLnBrk="0" hangingPunct="1">
                        <a:defRPr sz="1800" b="1" kern="1200">
                          <a:solidFill>
                            <a:schemeClr val="lt1"/>
                          </a:solidFill>
                          <a:latin typeface="Trebuchet MS" panose="020B0603020202020204"/>
                        </a:defRPr>
                      </a:lvl8pPr>
                      <a:lvl9pPr marL="3657600" algn="l" defTabSz="914400" rtl="0" eaLnBrk="1" latinLnBrk="0" hangingPunct="1">
                        <a:defRPr sz="1800" b="1" kern="1200">
                          <a:solidFill>
                            <a:schemeClr val="lt1"/>
                          </a:solidFill>
                          <a:latin typeface="Trebuchet MS" panose="020B0603020202020204"/>
                        </a:defRPr>
                      </a:lvl9pPr>
                    </a:lstStyle>
                    <a:p>
                      <a:pPr algn="ctr"/>
                      <a:r>
                        <a:rPr lang="en-US" sz="1600" dirty="0">
                          <a:latin typeface="Palatino Linotype" panose="02040502050505030304" pitchFamily="18" charset="0"/>
                        </a:rPr>
                        <a:t>Outcomes </a:t>
                      </a:r>
                      <a:endParaRPr lang="en-IN" sz="1600" dirty="0">
                        <a:latin typeface="Palatino Linotype" panose="02040502050505030304" pitchFamily="18" charset="0"/>
                        <a:cs typeface="Times New Roman" panose="02020603050405020304" pitchFamily="18" charset="0"/>
                      </a:endParaRPr>
                    </a:p>
                  </a:txBody>
                  <a:tcPr/>
                </a:tc>
                <a:extLst>
                  <a:ext uri="{0D108BD9-81ED-4DB2-BD59-A6C34878D82A}">
                    <a16:rowId xmlns:a16="http://schemas.microsoft.com/office/drawing/2014/main" val="2159896927"/>
                  </a:ext>
                </a:extLst>
              </a:tr>
              <a:tr h="1697998">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cs typeface="Times New Roman" panose="02020603050405020304" pitchFamily="18" charset="0"/>
                        </a:rPr>
                        <a:t>3</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rPr>
                        <a:t>2024</a:t>
                      </a:r>
                      <a:endParaRPr lang="en-IN" sz="1600" dirty="0">
                        <a:latin typeface="Palatino Linotype" panose="02040502050505030304" pitchFamily="18" charset="0"/>
                        <a:cs typeface="Times New Roman" panose="02020603050405020304" pitchFamily="18" charset="0"/>
                      </a:endParaRPr>
                    </a:p>
                  </a:txBody>
                  <a:tcPr/>
                </a:tc>
                <a:tc>
                  <a:txBody>
                    <a:bodyPr/>
                    <a:lstStyle/>
                    <a:p>
                      <a:pPr algn="ctr"/>
                      <a:r>
                        <a:rPr lang="en-US" sz="1600" b="0" kern="1200" dirty="0">
                          <a:solidFill>
                            <a:schemeClr val="dk1"/>
                          </a:solidFill>
                          <a:effectLst/>
                          <a:latin typeface="Palatino Linotype" panose="02040502050505030304" pitchFamily="18" charset="0"/>
                          <a:ea typeface="+mn-ea"/>
                          <a:cs typeface="Times New Roman" panose="02020603050405020304" pitchFamily="18" charset="0"/>
                        </a:rPr>
                        <a:t>B. S. </a:t>
                      </a:r>
                      <a:r>
                        <a:rPr lang="en-US" sz="1600" b="0" kern="1200" dirty="0" err="1">
                          <a:solidFill>
                            <a:schemeClr val="dk1"/>
                          </a:solidFill>
                          <a:effectLst/>
                          <a:latin typeface="Palatino Linotype" panose="02040502050505030304" pitchFamily="18" charset="0"/>
                          <a:ea typeface="+mn-ea"/>
                          <a:cs typeface="Times New Roman" panose="02020603050405020304" pitchFamily="18" charset="0"/>
                        </a:rPr>
                        <a:t>Rochana</a:t>
                      </a:r>
                      <a:r>
                        <a:rPr lang="en-US" sz="1600" b="0" kern="1200" dirty="0">
                          <a:solidFill>
                            <a:schemeClr val="dk1"/>
                          </a:solidFill>
                          <a:effectLst/>
                          <a:latin typeface="Palatino Linotype" panose="02040502050505030304" pitchFamily="18" charset="0"/>
                          <a:ea typeface="+mn-ea"/>
                          <a:cs typeface="Times New Roman" panose="02020603050405020304" pitchFamily="18" charset="0"/>
                        </a:rPr>
                        <a:t> and S. Juliet</a:t>
                      </a:r>
                      <a:endParaRPr lang="en-IN" sz="1600" b="0" dirty="0">
                        <a:latin typeface="Palatino Linotype" panose="02040502050505030304" pitchFamily="18" charset="0"/>
                        <a:cs typeface="Times New Roman" panose="02020603050405020304" pitchFamily="18" charset="0"/>
                      </a:endParaRPr>
                    </a:p>
                  </a:txBody>
                  <a:tcPr/>
                </a:tc>
                <a:tc>
                  <a:txBody>
                    <a:bodyPr/>
                    <a:lstStyle/>
                    <a:p>
                      <a:pPr algn="l"/>
                      <a:r>
                        <a:rPr lang="en-US" sz="1600" b="0" kern="1200" dirty="0">
                          <a:solidFill>
                            <a:schemeClr val="dk1"/>
                          </a:solidFill>
                          <a:effectLst/>
                          <a:latin typeface="Palatino Linotype" panose="02040502050505030304" pitchFamily="18" charset="0"/>
                          <a:ea typeface="+mn-ea"/>
                          <a:cs typeface="Times New Roman" panose="02020603050405020304" pitchFamily="18" charset="0"/>
                        </a:rPr>
                        <a:t>Virtual Dress Trials: Leveraging GANs for Realistic Clothing Simulation</a:t>
                      </a:r>
                      <a:endParaRPr lang="en-IN" sz="1600" b="0" dirty="0">
                        <a:latin typeface="Palatino Linotype" panose="02040502050505030304" pitchFamily="18" charset="0"/>
                        <a:cs typeface="Times New Roman" panose="02020603050405020304" pitchFamily="18" charset="0"/>
                      </a:endParaRPr>
                    </a:p>
                  </a:txBody>
                  <a:tcPr/>
                </a:tc>
                <a:tc>
                  <a:txBody>
                    <a:bodyPr/>
                    <a:lstStyle/>
                    <a:p>
                      <a:pPr algn="just"/>
                      <a:r>
                        <a:rPr lang="en-US" sz="1600" kern="1200" dirty="0">
                          <a:solidFill>
                            <a:schemeClr val="dk1"/>
                          </a:solidFill>
                          <a:effectLst/>
                          <a:latin typeface="Palatino Linotype" panose="02040502050505030304" pitchFamily="18" charset="0"/>
                          <a:ea typeface="+mn-ea"/>
                          <a:cs typeface="Times New Roman" panose="02020603050405020304" pitchFamily="18" charset="0"/>
                        </a:rPr>
                        <a:t>A digitized fashion platform leverages GAN-driven virtual trials, advanced size recommendations, and AI </a:t>
                      </a:r>
                      <a:r>
                        <a:rPr lang="en-US" sz="1600" kern="1200" dirty="0" err="1">
                          <a:solidFill>
                            <a:schemeClr val="dk1"/>
                          </a:solidFill>
                          <a:effectLst/>
                          <a:latin typeface="Palatino Linotype" panose="02040502050505030304" pitchFamily="18" charset="0"/>
                          <a:ea typeface="+mn-ea"/>
                          <a:cs typeface="Times New Roman" panose="02020603050405020304" pitchFamily="18" charset="0"/>
                        </a:rPr>
                        <a:t>chatbots</a:t>
                      </a:r>
                      <a:r>
                        <a:rPr lang="en-US" sz="1600" kern="1200" dirty="0">
                          <a:solidFill>
                            <a:schemeClr val="dk1"/>
                          </a:solidFill>
                          <a:effectLst/>
                          <a:latin typeface="Palatino Linotype" panose="02040502050505030304" pitchFamily="18" charset="0"/>
                          <a:ea typeface="+mn-ea"/>
                          <a:cs typeface="Times New Roman" panose="02020603050405020304" pitchFamily="18" charset="0"/>
                        </a:rPr>
                        <a:t> to enhance online shopping. It ensures data security, supports reviews, and fosters e-commerce collaborations.</a:t>
                      </a:r>
                      <a:endParaRPr lang="en-IN" sz="1600" dirty="0">
                        <a:latin typeface="Palatino Linotype" panose="02040502050505030304" pitchFamily="18" charset="0"/>
                        <a:cs typeface="Times New Roman" panose="02020603050405020304" pitchFamily="18" charset="0"/>
                      </a:endParaRPr>
                    </a:p>
                  </a:txBody>
                  <a:tcPr/>
                </a:tc>
                <a:extLst>
                  <a:ext uri="{0D108BD9-81ED-4DB2-BD59-A6C34878D82A}">
                    <a16:rowId xmlns:a16="http://schemas.microsoft.com/office/drawing/2014/main" val="1906977452"/>
                  </a:ext>
                </a:extLst>
              </a:tr>
              <a:tr h="1691096">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gn="ctr"/>
                      <a:r>
                        <a:rPr lang="en-US" sz="1600" dirty="0">
                          <a:latin typeface="Palatino Linotype" panose="02040502050505030304" pitchFamily="18" charset="0"/>
                          <a:cs typeface="Times New Roman" panose="02020603050405020304" pitchFamily="18" charset="0"/>
                        </a:rPr>
                        <a:t>4</a:t>
                      </a:r>
                      <a:endParaRPr lang="en-IN" sz="1600" dirty="0">
                        <a:latin typeface="Palatino Linotype" panose="02040502050505030304" pitchFamily="18" charset="0"/>
                        <a:cs typeface="Times New Roman" panose="02020603050405020304" pitchFamily="18" charset="0"/>
                      </a:endParaRPr>
                    </a:p>
                  </a:txBody>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0" kern="1200" dirty="0">
                          <a:solidFill>
                            <a:schemeClr val="dk1"/>
                          </a:solidFill>
                          <a:effectLst/>
                          <a:latin typeface="Palatino Linotype" panose="02040502050505030304" pitchFamily="18" charset="0"/>
                        </a:rPr>
                        <a:t>2024</a:t>
                      </a:r>
                      <a:endParaRPr lang="en-IN" sz="1600" b="0" dirty="0">
                        <a:latin typeface="Palatino Linotype" panose="02040502050505030304" pitchFamily="18" charset="0"/>
                        <a:cs typeface="Times New Roman" panose="02020603050405020304" pitchFamily="18" charset="0"/>
                      </a:endParaRPr>
                    </a:p>
                  </a:txBody>
                  <a:tcPr/>
                </a:tc>
                <a:tc>
                  <a:txBody>
                    <a:bodyPr/>
                    <a:lstStyle/>
                    <a:p>
                      <a:pPr algn="ctr"/>
                      <a:r>
                        <a:rPr lang="en-IN" sz="1600" b="0" dirty="0" err="1">
                          <a:latin typeface="Palatino Linotype" panose="02040502050505030304" pitchFamily="18" charset="0"/>
                          <a:cs typeface="Times New Roman" panose="02020603050405020304" pitchFamily="18" charset="0"/>
                        </a:rPr>
                        <a:t>Qinghui</a:t>
                      </a:r>
                      <a:r>
                        <a:rPr lang="en-IN" sz="1600" b="0" dirty="0">
                          <a:latin typeface="Palatino Linotype" panose="02040502050505030304" pitchFamily="18" charset="0"/>
                          <a:cs typeface="Times New Roman" panose="02020603050405020304" pitchFamily="18" charset="0"/>
                        </a:rPr>
                        <a:t> Wang, Na Qu</a:t>
                      </a:r>
                    </a:p>
                  </a:txBody>
                  <a:tcPr/>
                </a:tc>
                <a:tc>
                  <a:txBody>
                    <a:bodyPr/>
                    <a:lstStyle/>
                    <a:p>
                      <a:pPr algn="l"/>
                      <a:r>
                        <a:rPr lang="en-US" sz="1600" b="0" dirty="0">
                          <a:latin typeface="Palatino Linotype" panose="02040502050505030304" pitchFamily="18" charset="0"/>
                          <a:cs typeface="Times New Roman" panose="02020603050405020304" pitchFamily="18" charset="0"/>
                        </a:rPr>
                        <a:t>Novel AI Model for Evaluating Buyers' Fulfilment with Clothing Fit</a:t>
                      </a:r>
                      <a:endParaRPr lang="en-IN" sz="1600" b="0" dirty="0">
                        <a:latin typeface="Palatino Linotype" panose="02040502050505030304" pitchFamily="18" charset="0"/>
                        <a:cs typeface="Times New Roman" panose="02020603050405020304" pitchFamily="18" charset="0"/>
                      </a:endParaRPr>
                    </a:p>
                  </a:txBody>
                  <a:tcPr/>
                </a:tc>
                <a:tc>
                  <a:txBody>
                    <a:bodyPr/>
                    <a:lstStyle/>
                    <a:p>
                      <a:pPr algn="just"/>
                      <a:r>
                        <a:rPr lang="en-US" sz="1600" dirty="0">
                          <a:latin typeface="Palatino Linotype" panose="02040502050505030304" pitchFamily="18" charset="0"/>
                          <a:cs typeface="Times New Roman" panose="02020603050405020304" pitchFamily="18" charset="0"/>
                        </a:rPr>
                        <a:t>A novel AI model uses 3D body scans and virtual fitting with TSO-SLLR machine learning to accurately predict customer satisfaction with clothing fit, enhancing online shopping experience and reducing returns.</a:t>
                      </a:r>
                    </a:p>
                  </a:txBody>
                  <a:tcPr/>
                </a:tc>
                <a:extLst>
                  <a:ext uri="{0D108BD9-81ED-4DB2-BD59-A6C34878D82A}">
                    <a16:rowId xmlns:a16="http://schemas.microsoft.com/office/drawing/2014/main" val="2500892273"/>
                  </a:ext>
                </a:extLst>
              </a:tr>
            </a:tbl>
          </a:graphicData>
        </a:graphic>
      </p:graphicFrame>
    </p:spTree>
    <p:extLst>
      <p:ext uri="{BB962C8B-B14F-4D97-AF65-F5344CB8AC3E}">
        <p14:creationId xmlns:p14="http://schemas.microsoft.com/office/powerpoint/2010/main" val="82392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IN" b="1" dirty="0">
                <a:latin typeface="Palatino Linotype" panose="02040502050505030304" pitchFamily="18" charset="0"/>
              </a:rPr>
              <a:t>Problem Statement</a:t>
            </a: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8"/>
            <a:ext cx="10013830" cy="3975519"/>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marL="457200">
              <a:lnSpc>
                <a:spcPct val="200000"/>
              </a:lnSpc>
            </a:pPr>
            <a:r>
              <a:rPr lang="en-US" sz="1400" b="1" u="sng" dirty="0">
                <a:effectLst/>
                <a:latin typeface="Palatino Linotype" panose="02040502050505030304" pitchFamily="18" charset="0"/>
                <a:ea typeface="Calibri" panose="020F0502020204030204" pitchFamily="34" charset="0"/>
              </a:rPr>
              <a:t>Definition:</a:t>
            </a:r>
            <a:r>
              <a:rPr lang="en-US" sz="1400" dirty="0">
                <a:effectLst/>
                <a:latin typeface="Palatino Linotype" panose="02040502050505030304" pitchFamily="18" charset="0"/>
                <a:ea typeface="Calibri" panose="020F0502020204030204" pitchFamily="34" charset="0"/>
              </a:rPr>
              <a:t> One of the biggest challenges in online shopping is not being able to try on clothes before buying, leading to high return rates and frustrated customers. While some solutions exist, like Kinect motion sensors, they’re too expensive and not practical for most users. Our project introduces a smarter, more accessible alternative—an AI-powered virtual trial room that lets users see how clothes look on them in real time using just a webcam. This makes online shopping more convenient, reduces returns, and brings the in-store experience to the digital world.</a:t>
            </a:r>
          </a:p>
          <a:p>
            <a:pPr marL="457200">
              <a:lnSpc>
                <a:spcPct val="200000"/>
              </a:lnSpc>
            </a:pPr>
            <a:r>
              <a:rPr lang="en-US" sz="1400" b="1" u="sng" dirty="0">
                <a:latin typeface="Palatino Linotype" panose="02040502050505030304" pitchFamily="18" charset="0"/>
                <a:ea typeface="Calibri" panose="020F0502020204030204" pitchFamily="34" charset="0"/>
              </a:rPr>
              <a:t>Significance</a:t>
            </a:r>
            <a:r>
              <a:rPr lang="en-US" sz="1400" b="1" dirty="0">
                <a:latin typeface="Palatino Linotype" panose="02040502050505030304" pitchFamily="18" charset="0"/>
                <a:ea typeface="Calibri" panose="020F0502020204030204" pitchFamily="34" charset="0"/>
              </a:rPr>
              <a:t>: </a:t>
            </a:r>
            <a:r>
              <a:rPr lang="en-US" sz="1400" dirty="0">
                <a:latin typeface="Palatino Linotype" panose="02040502050505030304" pitchFamily="18" charset="0"/>
                <a:ea typeface="Calibri" panose="020F0502020204030204" pitchFamily="34" charset="0"/>
              </a:rPr>
              <a:t> This project addresses the gap between physical and digital retail by developing an AI-powered virtual garment trial room</a:t>
            </a:r>
            <a:r>
              <a:rPr lang="en-US" sz="1400" b="1" dirty="0">
                <a:latin typeface="Palatino Linotype" panose="02040502050505030304" pitchFamily="18" charset="0"/>
                <a:ea typeface="Calibri" panose="020F0502020204030204" pitchFamily="34" charset="0"/>
              </a:rPr>
              <a:t> </a:t>
            </a:r>
            <a:r>
              <a:rPr lang="en-US" sz="1400" dirty="0">
                <a:latin typeface="Palatino Linotype" panose="02040502050505030304" pitchFamily="18" charset="0"/>
                <a:ea typeface="Calibri" panose="020F0502020204030204" pitchFamily="34" charset="0"/>
              </a:rPr>
              <a:t>using augmented reality and image processing. By allowing users to try on clothes virtually using just a webcam, this system offers a cost-effective and accessible solution for both consumers and online retailers.</a:t>
            </a:r>
            <a:endParaRPr lang="en-US" sz="14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3536098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IN" b="1" dirty="0">
                <a:latin typeface="Palatino Linotype" panose="02040502050505030304" pitchFamily="18" charset="0"/>
              </a:rPr>
              <a:t>Problem Statement</a:t>
            </a: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8"/>
            <a:ext cx="10013830" cy="3913669"/>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algn="just">
              <a:lnSpc>
                <a:spcPct val="200000"/>
              </a:lnSpc>
              <a:spcAft>
                <a:spcPts val="1000"/>
              </a:spcAft>
            </a:pPr>
            <a:r>
              <a:rPr lang="en-US" sz="1400" b="1" u="sng" dirty="0">
                <a:effectLst/>
                <a:latin typeface="Palatino Linotype" panose="02040502050505030304" pitchFamily="18" charset="0"/>
                <a:ea typeface="Calibri" panose="020F0502020204030204" pitchFamily="34" charset="0"/>
              </a:rPr>
              <a:t>Scope</a:t>
            </a:r>
            <a:r>
              <a:rPr lang="en-US" sz="1400" b="1" dirty="0">
                <a:effectLst/>
                <a:latin typeface="Palatino Linotype" panose="02040502050505030304" pitchFamily="18" charset="0"/>
                <a:ea typeface="Calibri" panose="020F0502020204030204" pitchFamily="34" charset="0"/>
              </a:rPr>
              <a:t>:</a:t>
            </a:r>
            <a:r>
              <a:rPr lang="en-US" sz="1400" dirty="0">
                <a:effectLst/>
                <a:latin typeface="Palatino Linotype" panose="02040502050505030304" pitchFamily="18" charset="0"/>
                <a:ea typeface="Calibri" panose="020F0502020204030204" pitchFamily="34" charset="0"/>
              </a:rPr>
              <a:t> The AI-Powered Virtual Garment Trial Room has broad applications and potential for enhancing the online shopping experience in the e-commerce industry. Its primary scope includes:</a:t>
            </a:r>
            <a:endParaRPr lang="en-US" sz="1400" b="1" dirty="0">
              <a:latin typeface="Palatino Linotype" panose="02040502050505030304" pitchFamily="18" charset="0"/>
              <a:ea typeface="Calibri" panose="020F0502020204030204" pitchFamily="34" charset="0"/>
            </a:endParaRPr>
          </a:p>
          <a:p>
            <a:pPr lvl="1" algn="just">
              <a:lnSpc>
                <a:spcPct val="200000"/>
              </a:lnSpc>
              <a:spcAft>
                <a:spcPts val="1000"/>
              </a:spcAft>
            </a:pPr>
            <a:r>
              <a:rPr lang="en-US" sz="1400" dirty="0">
                <a:effectLst/>
                <a:latin typeface="Palatino Linotype" panose="02040502050505030304" pitchFamily="18" charset="0"/>
                <a:ea typeface="Calibri" panose="020F0502020204030204" pitchFamily="34" charset="0"/>
              </a:rPr>
              <a:t>Seamlessly integrates with e-commerce platforms to provide users with a virtual dressing room.</a:t>
            </a:r>
          </a:p>
          <a:p>
            <a:pPr lvl="1" algn="just">
              <a:lnSpc>
                <a:spcPct val="200000"/>
              </a:lnSpc>
              <a:spcAft>
                <a:spcPts val="1000"/>
              </a:spcAft>
            </a:pPr>
            <a:r>
              <a:rPr lang="en-US" sz="1400" dirty="0">
                <a:effectLst/>
                <a:latin typeface="Palatino Linotype" panose="02040502050505030304" pitchFamily="18" charset="0"/>
                <a:ea typeface="Calibri" panose="020F0502020204030204" pitchFamily="34" charset="0"/>
              </a:rPr>
              <a:t>Allows users to try on apparel and accessories virtually, reducing product return rates and cancellations.</a:t>
            </a:r>
          </a:p>
          <a:p>
            <a:pPr lvl="1" algn="just">
              <a:lnSpc>
                <a:spcPct val="200000"/>
              </a:lnSpc>
              <a:spcAft>
                <a:spcPts val="1000"/>
              </a:spcAft>
            </a:pPr>
            <a:r>
              <a:rPr lang="en-US" sz="1400" dirty="0">
                <a:effectLst/>
                <a:latin typeface="Palatino Linotype" panose="02040502050505030304" pitchFamily="18" charset="0"/>
                <a:ea typeface="Calibri" panose="020F0502020204030204" pitchFamily="34" charset="0"/>
              </a:rPr>
              <a:t>Builds customer confidence in purchasing decisions through real-time virtual try-ons</a:t>
            </a:r>
          </a:p>
          <a:p>
            <a:pPr lvl="1" algn="just">
              <a:lnSpc>
                <a:spcPct val="200000"/>
              </a:lnSpc>
              <a:spcAft>
                <a:spcPts val="1000"/>
              </a:spcAft>
            </a:pPr>
            <a:r>
              <a:rPr lang="en-US" sz="1400" dirty="0">
                <a:effectLst/>
                <a:latin typeface="Palatino Linotype" panose="02040502050505030304" pitchFamily="18" charset="0"/>
                <a:ea typeface="Calibri" panose="020F0502020204030204" pitchFamily="34" charset="0"/>
              </a:rPr>
              <a:t>Enhances the user experience by offering an interactive and personalized shopping journey.</a:t>
            </a:r>
          </a:p>
          <a:p>
            <a:pPr lvl="1" algn="just">
              <a:lnSpc>
                <a:spcPct val="200000"/>
              </a:lnSpc>
              <a:spcAft>
                <a:spcPts val="1000"/>
              </a:spcAft>
            </a:pPr>
            <a:endParaRPr lang="en-US" sz="14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526148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IN" b="1" dirty="0">
                <a:latin typeface="Palatino Linotype" panose="02040502050505030304" pitchFamily="18" charset="0"/>
              </a:rPr>
              <a:t>Problem Statement</a:t>
            </a: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2061713" y="1917789"/>
            <a:ext cx="8031193" cy="3810152"/>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lnSpcReduction="10000"/>
          </a:bodyPr>
          <a:lstStyle/>
          <a:p>
            <a:pPr marL="228600" lvl="1" indent="0" algn="just">
              <a:lnSpc>
                <a:spcPct val="200000"/>
              </a:lnSpc>
              <a:spcAft>
                <a:spcPts val="1000"/>
              </a:spcAft>
              <a:buNone/>
            </a:pPr>
            <a:r>
              <a:rPr lang="en-US" b="1" u="sng" dirty="0">
                <a:latin typeface="Palatino Linotype" panose="02040502050505030304" pitchFamily="18" charset="0"/>
                <a:ea typeface="Calibri" panose="020F0502020204030204" pitchFamily="34" charset="0"/>
              </a:rPr>
              <a:t>Research Questions</a:t>
            </a:r>
            <a:r>
              <a:rPr lang="en-US" b="1" dirty="0">
                <a:latin typeface="Palatino Linotype" panose="02040502050505030304" pitchFamily="18" charset="0"/>
                <a:ea typeface="Calibri" panose="020F0502020204030204" pitchFamily="34" charset="0"/>
              </a:rPr>
              <a:t>:</a:t>
            </a:r>
            <a:r>
              <a:rPr lang="en-US" b="1" dirty="0">
                <a:effectLst>
                  <a:outerShdw blurRad="38100" dist="38100" dir="2700000" algn="tl">
                    <a:srgbClr val="000000">
                      <a:alpha val="43137"/>
                    </a:srgbClr>
                  </a:outerShdw>
                </a:effectLst>
                <a:latin typeface="Palatino Linotype" panose="02040502050505030304" pitchFamily="18" charset="0"/>
                <a:ea typeface="Calibri" panose="020F0502020204030204" pitchFamily="34" charset="0"/>
              </a:rPr>
              <a:t> </a:t>
            </a:r>
          </a:p>
          <a:p>
            <a:pPr marL="228600" lvl="1" indent="0" algn="just">
              <a:lnSpc>
                <a:spcPct val="200000"/>
              </a:lnSpc>
              <a:spcAft>
                <a:spcPts val="1000"/>
              </a:spcAft>
              <a:buNone/>
            </a:pPr>
            <a:r>
              <a:rPr lang="en-US" dirty="0">
                <a:latin typeface="Palatino Linotype" panose="02040502050505030304" pitchFamily="18" charset="0"/>
                <a:ea typeface="Calibri" panose="020F0502020204030204" pitchFamily="34" charset="0"/>
              </a:rPr>
              <a:t>How does the use of augmented reality in virtual garment trial rooms affect user satisfaction compared to traditional online shopping methods?</a:t>
            </a:r>
          </a:p>
          <a:p>
            <a:pPr marL="228600" lvl="1" indent="0" algn="just">
              <a:lnSpc>
                <a:spcPct val="200000"/>
              </a:lnSpc>
              <a:spcAft>
                <a:spcPts val="1000"/>
              </a:spcAft>
              <a:buNone/>
            </a:pPr>
            <a:r>
              <a:rPr lang="en-US" dirty="0">
                <a:latin typeface="Palatino Linotype" panose="02040502050505030304" pitchFamily="18" charset="0"/>
                <a:ea typeface="Calibri" panose="020F0502020204030204" pitchFamily="34" charset="0"/>
              </a:rPr>
              <a:t> How much time do users save when using a virtual trial room compared to trying on clothes in-store?</a:t>
            </a:r>
          </a:p>
          <a:p>
            <a:pPr marL="228600" lvl="1" indent="0" algn="just">
              <a:lnSpc>
                <a:spcPct val="200000"/>
              </a:lnSpc>
              <a:spcAft>
                <a:spcPts val="1000"/>
              </a:spcAft>
              <a:buNone/>
            </a:pPr>
            <a:r>
              <a:rPr lang="en-US" dirty="0">
                <a:latin typeface="Palatino Linotype" panose="02040502050505030304" pitchFamily="18" charset="0"/>
                <a:ea typeface="Calibri" panose="020F0502020204030204" pitchFamily="34" charset="0"/>
              </a:rPr>
              <a:t>How does the virtual trial room influence users' fashion choices?</a:t>
            </a:r>
          </a:p>
          <a:p>
            <a:pPr marL="228600" lvl="1" indent="0" algn="just">
              <a:lnSpc>
                <a:spcPct val="200000"/>
              </a:lnSpc>
              <a:spcAft>
                <a:spcPts val="1000"/>
              </a:spcAft>
              <a:buNone/>
            </a:pPr>
            <a:endParaRPr lang="en-US" dirty="0">
              <a:latin typeface="Palatino Linotype" panose="02040502050505030304" pitchFamily="18" charset="0"/>
              <a:ea typeface="Calibri" panose="020F0502020204030204" pitchFamily="34" charset="0"/>
            </a:endParaRPr>
          </a:p>
          <a:p>
            <a:pPr marL="228600" lvl="1" indent="0" algn="just">
              <a:lnSpc>
                <a:spcPct val="200000"/>
              </a:lnSpc>
              <a:spcAft>
                <a:spcPts val="1000"/>
              </a:spcAft>
              <a:buNone/>
            </a:pPr>
            <a:endParaRPr lang="en-US" dirty="0">
              <a:latin typeface="Palatino Linotype" panose="02040502050505030304" pitchFamily="18" charset="0"/>
              <a:ea typeface="Calibri" panose="020F0502020204030204" pitchFamily="34" charset="0"/>
            </a:endParaRPr>
          </a:p>
          <a:p>
            <a:pPr marL="228600" lvl="1" indent="0" algn="just">
              <a:lnSpc>
                <a:spcPct val="200000"/>
              </a:lnSpc>
              <a:spcAft>
                <a:spcPts val="1000"/>
              </a:spcAft>
              <a:buNone/>
            </a:pPr>
            <a:endParaRPr lang="en-US" dirty="0">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3989495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20D7BE-2C9D-472D-1449-B2CC6342D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5" y="-560716"/>
            <a:ext cx="12252385" cy="8168970"/>
          </a:xfrm>
          <a:prstGeom prst="rect">
            <a:avLst/>
          </a:prstGeom>
        </p:spPr>
      </p:pic>
    </p:spTree>
    <p:extLst>
      <p:ext uri="{BB962C8B-B14F-4D97-AF65-F5344CB8AC3E}">
        <p14:creationId xmlns:p14="http://schemas.microsoft.com/office/powerpoint/2010/main" val="244024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78D6-E182-647F-B361-95D753C8B508}"/>
              </a:ext>
            </a:extLst>
          </p:cNvPr>
          <p:cNvSpPr>
            <a:spLocks noGrp="1"/>
          </p:cNvSpPr>
          <p:nvPr>
            <p:ph type="title"/>
          </p:nvPr>
        </p:nvSpPr>
        <p:spPr/>
        <p:txBody>
          <a:bodyPr/>
          <a:lstStyle/>
          <a:p>
            <a:pPr algn="ctr"/>
            <a:r>
              <a:rPr lang="en-US" b="1" dirty="0">
                <a:latin typeface="Palatino Linotype" panose="02040502050505030304" pitchFamily="18" charset="0"/>
              </a:rPr>
              <a:t>Contents</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5177699-7A55-3074-B950-BEC9E70EDA60}"/>
              </a:ext>
            </a:extLst>
          </p:cNvPr>
          <p:cNvSpPr>
            <a:spLocks noGrp="1"/>
          </p:cNvSpPr>
          <p:nvPr>
            <p:ph idx="1"/>
          </p:nvPr>
        </p:nvSpPr>
        <p:spPr>
          <a:xfrm>
            <a:off x="3232749" y="1833069"/>
            <a:ext cx="6002547" cy="2575029"/>
          </a:xfrm>
          <a:solidFill>
            <a:schemeClr val="accent2">
              <a:lumMod val="40000"/>
              <a:lumOff val="60000"/>
            </a:schemeClr>
          </a:solidFill>
          <a:ln>
            <a:solidFill>
              <a:schemeClr val="tx1"/>
            </a:solidFill>
            <a:extLst>
              <a:ext uri="{C807C97D-BFC1-408E-A445-0C87EB9F89A2}">
                <ask:lineSketchStyleProps xmlns:ask="http://schemas.microsoft.com/office/drawing/2018/sketchyshapes" sd="2925740373">
                  <a:custGeom>
                    <a:avLst/>
                    <a:gdLst>
                      <a:gd name="connsiteX0" fmla="*/ 0 w 6002547"/>
                      <a:gd name="connsiteY0" fmla="*/ 0 h 2989098"/>
                      <a:gd name="connsiteX1" fmla="*/ 6002547 w 6002547"/>
                      <a:gd name="connsiteY1" fmla="*/ 0 h 2989098"/>
                      <a:gd name="connsiteX2" fmla="*/ 6002547 w 6002547"/>
                      <a:gd name="connsiteY2" fmla="*/ 2989098 h 2989098"/>
                      <a:gd name="connsiteX3" fmla="*/ 0 w 6002547"/>
                      <a:gd name="connsiteY3" fmla="*/ 2989098 h 2989098"/>
                      <a:gd name="connsiteX4" fmla="*/ 0 w 6002547"/>
                      <a:gd name="connsiteY4" fmla="*/ 0 h 298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2547" h="2989098" fill="none" extrusionOk="0">
                        <a:moveTo>
                          <a:pt x="0" y="0"/>
                        </a:moveTo>
                        <a:cubicBezTo>
                          <a:pt x="970070" y="13560"/>
                          <a:pt x="5140220" y="99358"/>
                          <a:pt x="6002547" y="0"/>
                        </a:cubicBezTo>
                        <a:cubicBezTo>
                          <a:pt x="5938202" y="467995"/>
                          <a:pt x="6147049" y="2449634"/>
                          <a:pt x="6002547" y="2989098"/>
                        </a:cubicBezTo>
                        <a:cubicBezTo>
                          <a:pt x="3492699" y="3003141"/>
                          <a:pt x="801598" y="2903885"/>
                          <a:pt x="0" y="2989098"/>
                        </a:cubicBezTo>
                        <a:cubicBezTo>
                          <a:pt x="124999" y="1791285"/>
                          <a:pt x="-44184" y="699007"/>
                          <a:pt x="0" y="0"/>
                        </a:cubicBezTo>
                        <a:close/>
                      </a:path>
                      <a:path w="6002547" h="2989098" stroke="0" extrusionOk="0">
                        <a:moveTo>
                          <a:pt x="0" y="0"/>
                        </a:moveTo>
                        <a:cubicBezTo>
                          <a:pt x="1711736" y="118151"/>
                          <a:pt x="3025955" y="166103"/>
                          <a:pt x="6002547" y="0"/>
                        </a:cubicBezTo>
                        <a:cubicBezTo>
                          <a:pt x="5957130" y="478150"/>
                          <a:pt x="5915574" y="2405641"/>
                          <a:pt x="6002547" y="2989098"/>
                        </a:cubicBezTo>
                        <a:cubicBezTo>
                          <a:pt x="3921384" y="3095741"/>
                          <a:pt x="1998525" y="3121448"/>
                          <a:pt x="0" y="2989098"/>
                        </a:cubicBezTo>
                        <a:cubicBezTo>
                          <a:pt x="106012" y="1654667"/>
                          <a:pt x="-98070" y="750203"/>
                          <a:pt x="0" y="0"/>
                        </a:cubicBezTo>
                        <a:close/>
                      </a:path>
                    </a:pathLst>
                  </a:custGeom>
                  <ask:type>
                    <ask:lineSketchNone/>
                  </ask:type>
                </ask:lineSketchStyleProps>
              </a:ext>
            </a:extLst>
          </a:ln>
        </p:spPr>
        <p:txBody>
          <a:bodyPr>
            <a:normAutofit/>
          </a:bodyPr>
          <a:lstStyle/>
          <a:p>
            <a:r>
              <a:rPr lang="en-US" dirty="0">
                <a:latin typeface="Palatino Linotype" panose="02040502050505030304" pitchFamily="18" charset="0"/>
              </a:rPr>
              <a:t>Title justification </a:t>
            </a:r>
          </a:p>
          <a:p>
            <a:r>
              <a:rPr lang="en-US" dirty="0">
                <a:latin typeface="Palatino Linotype" panose="02040502050505030304" pitchFamily="18" charset="0"/>
              </a:rPr>
              <a:t>Abstract </a:t>
            </a:r>
          </a:p>
          <a:p>
            <a:r>
              <a:rPr lang="en-US" dirty="0">
                <a:latin typeface="Palatino Linotype" panose="02040502050505030304" pitchFamily="18" charset="0"/>
              </a:rPr>
              <a:t>Existing system and its disadvantages </a:t>
            </a:r>
          </a:p>
          <a:p>
            <a:r>
              <a:rPr lang="en-US" dirty="0">
                <a:latin typeface="Palatino Linotype" panose="02040502050505030304" pitchFamily="18" charset="0"/>
              </a:rPr>
              <a:t>Proposed system and its advantages </a:t>
            </a:r>
          </a:p>
          <a:p>
            <a:r>
              <a:rPr lang="en-US" dirty="0">
                <a:latin typeface="Palatino Linotype" panose="02040502050505030304" pitchFamily="18" charset="0"/>
              </a:rPr>
              <a:t>Software requirements </a:t>
            </a:r>
          </a:p>
          <a:p>
            <a:r>
              <a:rPr lang="en-US" dirty="0">
                <a:latin typeface="Palatino Linotype" panose="02040502050505030304" pitchFamily="18" charset="0"/>
              </a:rPr>
              <a:t>Hardware requirements.</a:t>
            </a:r>
            <a:endParaRPr lang="en-IN" dirty="0">
              <a:latin typeface="Palatino Linotype" panose="02040502050505030304" pitchFamily="18" charset="0"/>
            </a:endParaRPr>
          </a:p>
        </p:txBody>
      </p:sp>
    </p:spTree>
    <p:extLst>
      <p:ext uri="{BB962C8B-B14F-4D97-AF65-F5344CB8AC3E}">
        <p14:creationId xmlns:p14="http://schemas.microsoft.com/office/powerpoint/2010/main" val="2744621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7F2B-1522-378A-D0B4-20BC1D485127}"/>
              </a:ext>
            </a:extLst>
          </p:cNvPr>
          <p:cNvSpPr>
            <a:spLocks noGrp="1"/>
          </p:cNvSpPr>
          <p:nvPr>
            <p:ph type="title"/>
          </p:nvPr>
        </p:nvSpPr>
        <p:spPr/>
        <p:txBody>
          <a:bodyPr/>
          <a:lstStyle/>
          <a:p>
            <a:pPr algn="ctr"/>
            <a:r>
              <a:rPr lang="en-US" b="1" dirty="0">
                <a:latin typeface="Palatino Linotype" panose="02040502050505030304" pitchFamily="18" charset="0"/>
              </a:rPr>
              <a:t>Title Justification</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CDF74834-B8BB-15F9-70CD-3142E45ECD05}"/>
              </a:ext>
            </a:extLst>
          </p:cNvPr>
          <p:cNvSpPr>
            <a:spLocks noGrp="1"/>
          </p:cNvSpPr>
          <p:nvPr>
            <p:ph idx="1"/>
          </p:nvPr>
        </p:nvSpPr>
        <p:spPr>
          <a:xfrm>
            <a:off x="2622428" y="1910707"/>
            <a:ext cx="6944264" cy="2600909"/>
          </a:xfrm>
          <a:solidFill>
            <a:schemeClr val="accent2">
              <a:lumMod val="40000"/>
              <a:lumOff val="60000"/>
            </a:schemeClr>
          </a:solidFill>
          <a:ln>
            <a:solidFill>
              <a:schemeClr val="tx1"/>
            </a:solidFill>
            <a:extLst>
              <a:ext uri="{C807C97D-BFC1-408E-A445-0C87EB9F89A2}">
                <ask:lineSketchStyleProps xmlns:ask="http://schemas.microsoft.com/office/drawing/2018/sketchyshapes">
                  <ask:type>
                    <ask:lineSketchNone/>
                  </ask:type>
                </ask:lineSketchStyleProps>
              </a:ext>
            </a:extLst>
          </a:ln>
        </p:spPr>
        <p:txBody>
          <a:bodyPr>
            <a:noAutofit/>
          </a:bodyPr>
          <a:lstStyle/>
          <a:p>
            <a:pPr marL="0" indent="0" algn="ctr">
              <a:buNone/>
            </a:pPr>
            <a:r>
              <a:rPr lang="en-US" sz="2400" b="1" dirty="0">
                <a:latin typeface="Palatino Linotype" panose="02040502050505030304" pitchFamily="18" charset="0"/>
              </a:rPr>
              <a:t>"AI-Powered Virtual Garment Trial Room using Augmented reality (AR) "</a:t>
            </a:r>
            <a:r>
              <a:rPr lang="en-US" sz="2400" dirty="0">
                <a:latin typeface="Palatino Linotype" panose="02040502050505030304" pitchFamily="18" charset="0"/>
              </a:rPr>
              <a:t> allows users to try on clothes digitally using AI, just like a fitting room but online. It enhances convenience, reduces returns, improves the shopping experience, helps businesses boost customer engagement, and saves time for both customers and retailers.</a:t>
            </a:r>
            <a:endParaRPr lang="en-IN" sz="2400" b="1" u="sng" dirty="0">
              <a:solidFill>
                <a:srgbClr val="7030A0"/>
              </a:solidFill>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835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US" b="1" dirty="0">
                <a:latin typeface="Palatino Linotype" panose="02040502050505030304" pitchFamily="18" charset="0"/>
              </a:rPr>
              <a:t>Abstract</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788394"/>
            <a:ext cx="10013830" cy="3749765"/>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749765"/>
                      <a:gd name="connsiteX1" fmla="*/ 10013830 w 10013830"/>
                      <a:gd name="connsiteY1" fmla="*/ 0 h 3749765"/>
                      <a:gd name="connsiteX2" fmla="*/ 10013830 w 10013830"/>
                      <a:gd name="connsiteY2" fmla="*/ 3749765 h 3749765"/>
                      <a:gd name="connsiteX3" fmla="*/ 0 w 10013830"/>
                      <a:gd name="connsiteY3" fmla="*/ 3749765 h 3749765"/>
                      <a:gd name="connsiteX4" fmla="*/ 0 w 10013830"/>
                      <a:gd name="connsiteY4" fmla="*/ 0 h 3749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749765" fill="none" extrusionOk="0">
                        <a:moveTo>
                          <a:pt x="0" y="0"/>
                        </a:moveTo>
                        <a:cubicBezTo>
                          <a:pt x="1129523" y="21676"/>
                          <a:pt x="5911846" y="57725"/>
                          <a:pt x="10013830" y="0"/>
                        </a:cubicBezTo>
                        <a:cubicBezTo>
                          <a:pt x="10096005" y="1240044"/>
                          <a:pt x="10039467" y="2157502"/>
                          <a:pt x="10013830" y="3749765"/>
                        </a:cubicBezTo>
                        <a:cubicBezTo>
                          <a:pt x="6996101" y="3809068"/>
                          <a:pt x="4830771" y="3678194"/>
                          <a:pt x="0" y="3749765"/>
                        </a:cubicBezTo>
                        <a:cubicBezTo>
                          <a:pt x="9485" y="2597382"/>
                          <a:pt x="126497" y="1076842"/>
                          <a:pt x="0" y="0"/>
                        </a:cubicBezTo>
                        <a:close/>
                      </a:path>
                      <a:path w="10013830" h="3749765" stroke="0" extrusionOk="0">
                        <a:moveTo>
                          <a:pt x="0" y="0"/>
                        </a:moveTo>
                        <a:cubicBezTo>
                          <a:pt x="4386357" y="-60378"/>
                          <a:pt x="5598419" y="-168853"/>
                          <a:pt x="10013830" y="0"/>
                        </a:cubicBezTo>
                        <a:cubicBezTo>
                          <a:pt x="10098836" y="846530"/>
                          <a:pt x="9905477" y="3340257"/>
                          <a:pt x="10013830" y="3749765"/>
                        </a:cubicBezTo>
                        <a:cubicBezTo>
                          <a:pt x="8545823" y="3749164"/>
                          <a:pt x="1754717" y="3860155"/>
                          <a:pt x="0" y="3749765"/>
                        </a:cubicBezTo>
                        <a:cubicBezTo>
                          <a:pt x="-116653" y="2145899"/>
                          <a:pt x="12724" y="1379991"/>
                          <a:pt x="0" y="0"/>
                        </a:cubicBezTo>
                        <a:close/>
                      </a:path>
                    </a:pathLst>
                  </a:custGeom>
                  <ask:type>
                    <ask:lineSketchNone/>
                  </ask:type>
                </ask:lineSketchStyleProps>
              </a:ext>
            </a:extLst>
          </a:ln>
        </p:spPr>
        <p:txBody>
          <a:bodyPr>
            <a:normAutofit fontScale="92500"/>
          </a:bodyPr>
          <a:lstStyle/>
          <a:p>
            <a:r>
              <a:rPr lang="en-US" sz="1600" dirty="0">
                <a:effectLst/>
                <a:latin typeface="Palatino Linotype" panose="02040502050505030304" pitchFamily="18" charset="0"/>
                <a:ea typeface="Calibri" panose="020F0502020204030204" pitchFamily="34" charset="0"/>
              </a:rPr>
              <a:t>The AI-Powered Virtual Garment Trial Room using Augmented reality (AR)  is an innovative solution designed to enhance the online shopping experience by enabling users to virtually try on apparel and accessories. The project addresses a major limitation of e-commerce: the inability to physically try products before purchase. Using augmented reality (AR) technology and advanced image processing, the system captures the user’s image via a webcam and superimposes selected garments and accessories onto their body in real-time.</a:t>
            </a:r>
          </a:p>
          <a:p>
            <a:r>
              <a:rPr lang="en-US" sz="1600" dirty="0">
                <a:effectLst/>
                <a:latin typeface="Palatino Linotype" panose="02040502050505030304" pitchFamily="18" charset="0"/>
                <a:ea typeface="Calibri" panose="020F0502020204030204" pitchFamily="34" charset="0"/>
              </a:rPr>
              <a:t>The system leverages </a:t>
            </a:r>
            <a:r>
              <a:rPr lang="en-US" sz="1600" dirty="0">
                <a:effectLst/>
                <a:latin typeface="Palatino Linotype" panose="02040502050505030304" pitchFamily="18" charset="0"/>
                <a:ea typeface="Calibri" panose="020F0502020204030204" pitchFamily="34" charset="0"/>
                <a:hlinkClick r:id="rId2"/>
              </a:rPr>
              <a:t>Haar cascade </a:t>
            </a:r>
            <a:r>
              <a:rPr lang="en-US" sz="1600" dirty="0">
                <a:effectLst/>
                <a:latin typeface="Palatino Linotype" panose="02040502050505030304" pitchFamily="18" charset="0"/>
                <a:ea typeface="Calibri" panose="020F0502020204030204" pitchFamily="34" charset="0"/>
              </a:rPr>
              <a:t>datasets for body and face detection and convolutional neural networks (CNNs) for accurate alignment of apparel. The Flask framework integrates the back-end Python scripts with an interactive HTML front-end, allowing seamless user interaction. Users can register, shop, and virtually try on items, while administrators can manage the product catalog through an intuitive interface.</a:t>
            </a:r>
          </a:p>
          <a:p>
            <a:r>
              <a:rPr lang="en-US" sz="1600" dirty="0">
                <a:effectLst/>
                <a:latin typeface="Palatino Linotype" panose="02040502050505030304" pitchFamily="18" charset="0"/>
                <a:ea typeface="Calibri" panose="020F0502020204030204" pitchFamily="34" charset="0"/>
              </a:rPr>
              <a:t>This cost-effective solution eliminates the need for expensive hardware, relying instead on efficient software tools like OpenCV and </a:t>
            </a:r>
            <a:r>
              <a:rPr lang="en-US" sz="1600" dirty="0" err="1">
                <a:effectLst/>
                <a:latin typeface="Palatino Linotype" panose="02040502050505030304" pitchFamily="18" charset="0"/>
                <a:ea typeface="Calibri" panose="020F0502020204030204" pitchFamily="34" charset="0"/>
              </a:rPr>
              <a:t>Dlib</a:t>
            </a:r>
            <a:r>
              <a:rPr lang="en-US" sz="1600" dirty="0">
                <a:effectLst/>
                <a:latin typeface="Palatino Linotype" panose="02040502050505030304" pitchFamily="18" charset="0"/>
                <a:ea typeface="Calibri" panose="020F0502020204030204" pitchFamily="34" charset="0"/>
              </a:rPr>
              <a:t>. Future enhancements include the integration of advanced networks, such as Pose Alignment Network (PAN) and Texture Refinement Network (TRN), to improve accuracy and realism. By bridging the gap between physical trials and online shopping, this project promises to revolutionize the e-commerce industry and enhance customer satisfaction.</a:t>
            </a:r>
          </a:p>
          <a:p>
            <a:endParaRPr lang="en-US" sz="16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3074178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normAutofit/>
          </a:bodyPr>
          <a:lstStyle/>
          <a:p>
            <a:pPr algn="ctr"/>
            <a:r>
              <a:rPr lang="en-US" b="1" dirty="0">
                <a:latin typeface="Palatino Linotype" panose="02040502050505030304" pitchFamily="18" charset="0"/>
              </a:rPr>
              <a:t>Existing system and its disadvantages </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90"/>
            <a:ext cx="10013830" cy="3022420"/>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022420"/>
                      <a:gd name="connsiteX1" fmla="*/ 10013830 w 10013830"/>
                      <a:gd name="connsiteY1" fmla="*/ 0 h 3022420"/>
                      <a:gd name="connsiteX2" fmla="*/ 10013830 w 10013830"/>
                      <a:gd name="connsiteY2" fmla="*/ 3022420 h 3022420"/>
                      <a:gd name="connsiteX3" fmla="*/ 0 w 10013830"/>
                      <a:gd name="connsiteY3" fmla="*/ 3022420 h 3022420"/>
                      <a:gd name="connsiteX4" fmla="*/ 0 w 10013830"/>
                      <a:gd name="connsiteY4" fmla="*/ 0 h 302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022420" fill="none" extrusionOk="0">
                        <a:moveTo>
                          <a:pt x="0" y="0"/>
                        </a:moveTo>
                        <a:cubicBezTo>
                          <a:pt x="1129523" y="21676"/>
                          <a:pt x="5911846" y="57725"/>
                          <a:pt x="10013830" y="0"/>
                        </a:cubicBezTo>
                        <a:cubicBezTo>
                          <a:pt x="10096005" y="1156678"/>
                          <a:pt x="10039467" y="1727892"/>
                          <a:pt x="10013830" y="3022420"/>
                        </a:cubicBezTo>
                        <a:cubicBezTo>
                          <a:pt x="6996101" y="3081723"/>
                          <a:pt x="4830771" y="2950849"/>
                          <a:pt x="0" y="3022420"/>
                        </a:cubicBezTo>
                        <a:cubicBezTo>
                          <a:pt x="9485" y="1536360"/>
                          <a:pt x="126497" y="704706"/>
                          <a:pt x="0" y="0"/>
                        </a:cubicBezTo>
                        <a:close/>
                      </a:path>
                      <a:path w="10013830" h="3022420" stroke="0" extrusionOk="0">
                        <a:moveTo>
                          <a:pt x="0" y="0"/>
                        </a:moveTo>
                        <a:cubicBezTo>
                          <a:pt x="4386357" y="-60378"/>
                          <a:pt x="5598419" y="-168853"/>
                          <a:pt x="10013830" y="0"/>
                        </a:cubicBezTo>
                        <a:cubicBezTo>
                          <a:pt x="10098836" y="895930"/>
                          <a:pt x="9905477" y="1977841"/>
                          <a:pt x="10013830" y="3022420"/>
                        </a:cubicBezTo>
                        <a:cubicBezTo>
                          <a:pt x="8545823" y="3021819"/>
                          <a:pt x="1754717" y="3132810"/>
                          <a:pt x="0" y="3022420"/>
                        </a:cubicBezTo>
                        <a:cubicBezTo>
                          <a:pt x="-116653" y="2629284"/>
                          <a:pt x="12724" y="882293"/>
                          <a:pt x="0" y="0"/>
                        </a:cubicBezTo>
                        <a:close/>
                      </a:path>
                    </a:pathLst>
                  </a:custGeom>
                  <ask:type>
                    <ask:lineSketchNone/>
                  </ask:type>
                </ask:lineSketchStyleProps>
              </a:ext>
            </a:extLst>
          </a:ln>
        </p:spPr>
        <p:txBody>
          <a:bodyPr>
            <a:normAutofit fontScale="92500" lnSpcReduction="10000"/>
          </a:bodyPr>
          <a:lstStyle/>
          <a:p>
            <a:r>
              <a:rPr lang="en-US" sz="1800" dirty="0">
                <a:effectLst/>
                <a:latin typeface="Palatino Linotype" panose="02040502050505030304" pitchFamily="18" charset="0"/>
                <a:ea typeface="Calibri" panose="020F0502020204030204" pitchFamily="34" charset="0"/>
              </a:rPr>
              <a:t>The existing virtual try-on systems primarily rely on hardware-intensive solutions like </a:t>
            </a:r>
            <a:r>
              <a:rPr lang="en-US" sz="1800" dirty="0">
                <a:effectLst/>
                <a:latin typeface="Palatino Linotype" panose="02040502050505030304" pitchFamily="18" charset="0"/>
                <a:ea typeface="Calibri" panose="020F0502020204030204" pitchFamily="34" charset="0"/>
                <a:hlinkClick r:id="rId2"/>
              </a:rPr>
              <a:t>Kinect motion sensors</a:t>
            </a:r>
            <a:r>
              <a:rPr lang="en-US" sz="1800" dirty="0">
                <a:effectLst/>
                <a:latin typeface="Palatino Linotype" panose="02040502050505030304" pitchFamily="18" charset="0"/>
                <a:ea typeface="Calibri" panose="020F0502020204030204" pitchFamily="34" charset="0"/>
              </a:rPr>
              <a:t> or high-end augmented reality setups. These methods use motion-tracking sensors and cameras to align garments with body movements</a:t>
            </a:r>
          </a:p>
          <a:p>
            <a:r>
              <a:rPr lang="en-US" sz="1800" b="1" dirty="0">
                <a:latin typeface="Palatino Linotype" panose="02040502050505030304" pitchFamily="18" charset="0"/>
                <a:ea typeface="Calibri" panose="020F0502020204030204" pitchFamily="34" charset="0"/>
                <a:cs typeface="Times New Roman" panose="02020603050405020304" pitchFamily="18" charset="0"/>
              </a:rPr>
              <a:t>Disadvantages:</a:t>
            </a:r>
          </a:p>
          <a:p>
            <a:pPr lvl="1"/>
            <a:r>
              <a:rPr lang="en-US" sz="1600" b="1" u="sng" dirty="0">
                <a:effectLst/>
                <a:latin typeface="Palatino Linotype" panose="02040502050505030304" pitchFamily="18" charset="0"/>
                <a:ea typeface="Calibri" panose="020F0502020204030204" pitchFamily="34" charset="0"/>
                <a:cs typeface="Times New Roman" panose="02020603050405020304" pitchFamily="18" charset="0"/>
              </a:rPr>
              <a:t>High Cost</a:t>
            </a:r>
            <a:r>
              <a:rPr lang="en-US" sz="1600" dirty="0">
                <a:effectLst/>
                <a:latin typeface="Palatino Linotype" panose="02040502050505030304" pitchFamily="18" charset="0"/>
                <a:ea typeface="Calibri" panose="020F0502020204030204" pitchFamily="34" charset="0"/>
                <a:cs typeface="Times New Roman" panose="02020603050405020304" pitchFamily="18" charset="0"/>
              </a:rPr>
              <a:t>: These systems require expensive hardware, making them inaccessible for smaller businesses and regular users.</a:t>
            </a:r>
          </a:p>
          <a:p>
            <a:pPr lvl="1"/>
            <a:r>
              <a:rPr lang="en-US" sz="1800" b="1" u="sng" dirty="0">
                <a:effectLst/>
                <a:latin typeface="Palatino Linotype" panose="02040502050505030304" pitchFamily="18" charset="0"/>
                <a:ea typeface="Calibri" panose="020F0502020204030204" pitchFamily="34" charset="0"/>
              </a:rPr>
              <a:t>Time-Consuming Setup</a:t>
            </a:r>
            <a:r>
              <a:rPr lang="en-US" sz="1800" dirty="0">
                <a:effectLst/>
                <a:latin typeface="Palatino Linotype" panose="02040502050505030304" pitchFamily="18" charset="0"/>
                <a:ea typeface="Calibri" panose="020F0502020204030204" pitchFamily="34" charset="0"/>
              </a:rPr>
              <a:t>: The setup and calibration of motion sensors are time-intensive, requiring skilled personnel.</a:t>
            </a:r>
          </a:p>
          <a:p>
            <a:pPr lvl="1"/>
            <a:r>
              <a:rPr lang="en-US" sz="1800" b="1" u="sng" dirty="0">
                <a:effectLst/>
                <a:latin typeface="Palatino Linotype" panose="02040502050505030304" pitchFamily="18" charset="0"/>
                <a:ea typeface="Calibri" panose="020F0502020204030204" pitchFamily="34" charset="0"/>
              </a:rPr>
              <a:t>Limited Accuracy</a:t>
            </a:r>
            <a:r>
              <a:rPr lang="en-US" sz="1800" dirty="0">
                <a:effectLst/>
                <a:latin typeface="Palatino Linotype" panose="02040502050505030304" pitchFamily="18" charset="0"/>
                <a:ea typeface="Calibri" panose="020F0502020204030204" pitchFamily="34" charset="0"/>
              </a:rPr>
              <a:t>: Despite the high costs, the alignment of garments often lacks precision, especially for varied body shapes and movements.</a:t>
            </a:r>
            <a:endParaRPr lang="en-US" sz="8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137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normAutofit/>
          </a:bodyPr>
          <a:lstStyle/>
          <a:p>
            <a:pPr algn="ctr"/>
            <a:r>
              <a:rPr lang="en-US" b="1" dirty="0">
                <a:latin typeface="Palatino Linotype" panose="02040502050505030304" pitchFamily="18" charset="0"/>
              </a:rPr>
              <a:t>Proposed system and its advantages </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9"/>
            <a:ext cx="10013830" cy="2947509"/>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fontScale="92500" lnSpcReduction="10000"/>
          </a:bodyPr>
          <a:lstStyle/>
          <a:p>
            <a:r>
              <a:rPr lang="en-US" sz="1800" dirty="0">
                <a:effectLst/>
                <a:latin typeface="Palatino Linotype" panose="02040502050505030304" pitchFamily="18" charset="0"/>
                <a:ea typeface="Calibri" panose="020F0502020204030204" pitchFamily="34" charset="0"/>
              </a:rPr>
              <a:t>The proposed system utilizes cost-effective software-based solutions using image processing techniques (Haar cascades) and convolutional neural networks (CNNs). It replaces hardware dependency with algorithms capable of running on standard devices</a:t>
            </a:r>
            <a:r>
              <a:rPr lang="en-US" sz="1600" dirty="0">
                <a:effectLst/>
                <a:latin typeface="Palatino Linotype" panose="02040502050505030304" pitchFamily="18" charset="0"/>
                <a:ea typeface="Calibri" panose="020F0502020204030204" pitchFamily="34" charset="0"/>
              </a:rPr>
              <a:t>.</a:t>
            </a:r>
            <a:endParaRPr lang="en-US" sz="1800" dirty="0">
              <a:latin typeface="Palatino Linotype" panose="02040502050505030304" pitchFamily="18" charset="0"/>
              <a:ea typeface="Calibri" panose="020F0502020204030204" pitchFamily="34" charset="0"/>
            </a:endParaRPr>
          </a:p>
          <a:p>
            <a:r>
              <a:rPr lang="en-US" sz="1800" b="1" dirty="0">
                <a:latin typeface="Palatino Linotype" panose="02040502050505030304" pitchFamily="18" charset="0"/>
                <a:ea typeface="Calibri" panose="020F0502020204030204" pitchFamily="34" charset="0"/>
              </a:rPr>
              <a:t>Advantages:</a:t>
            </a:r>
          </a:p>
          <a:p>
            <a:pPr lvl="1"/>
            <a:r>
              <a:rPr lang="en-US" sz="1600" b="1" u="sng" dirty="0">
                <a:latin typeface="Palatino Linotype" panose="02040502050505030304" pitchFamily="18" charset="0"/>
                <a:ea typeface="Calibri" panose="020F0502020204030204" pitchFamily="34" charset="0"/>
              </a:rPr>
              <a:t>Cost-Effective</a:t>
            </a:r>
            <a:r>
              <a:rPr lang="en-US" sz="1600" b="1" dirty="0">
                <a:latin typeface="Palatino Linotype" panose="02040502050505030304" pitchFamily="18" charset="0"/>
                <a:ea typeface="Calibri" panose="020F0502020204030204" pitchFamily="34" charset="0"/>
              </a:rPr>
              <a:t>:</a:t>
            </a:r>
            <a:r>
              <a:rPr lang="en-US" sz="1600" dirty="0">
                <a:latin typeface="Palatino Linotype" panose="02040502050505030304" pitchFamily="18" charset="0"/>
                <a:ea typeface="Calibri" panose="020F0502020204030204" pitchFamily="34" charset="0"/>
              </a:rPr>
              <a:t> The reliance on readily available tools like webcams and open-source libraries significantly reduces implementation costs.</a:t>
            </a:r>
          </a:p>
          <a:p>
            <a:pPr lvl="1"/>
            <a:r>
              <a:rPr lang="en-US" sz="1600" b="1" u="sng" dirty="0">
                <a:latin typeface="Palatino Linotype" panose="02040502050505030304" pitchFamily="18" charset="0"/>
                <a:ea typeface="Calibri" panose="020F0502020204030204" pitchFamily="34" charset="0"/>
              </a:rPr>
              <a:t>Time-Efficient</a:t>
            </a:r>
            <a:r>
              <a:rPr lang="en-US" sz="1600" dirty="0">
                <a:latin typeface="Palatino Linotype" panose="02040502050505030304" pitchFamily="18" charset="0"/>
                <a:ea typeface="Calibri" panose="020F0502020204030204" pitchFamily="34" charset="0"/>
              </a:rPr>
              <a:t>: The software-based approach is faster to deploy and requires minimal setup, making it user-friendly and scalable.</a:t>
            </a:r>
          </a:p>
          <a:p>
            <a:pPr lvl="1"/>
            <a:r>
              <a:rPr lang="en-US" sz="1600" b="1" u="sng" dirty="0">
                <a:latin typeface="Palatino Linotype" panose="02040502050505030304" pitchFamily="18" charset="0"/>
                <a:ea typeface="Calibri" panose="020F0502020204030204" pitchFamily="34" charset="0"/>
              </a:rPr>
              <a:t>Improved Accuracy</a:t>
            </a:r>
            <a:r>
              <a:rPr lang="en-US" sz="1600" dirty="0">
                <a:latin typeface="Palatino Linotype" panose="02040502050505030304" pitchFamily="18" charset="0"/>
                <a:ea typeface="Calibri" panose="020F0502020204030204" pitchFamily="34" charset="0"/>
              </a:rPr>
              <a:t>: Advanced body detection techniques, such as Pose Alignment Networks (PAN), ensure precise garment overlay and alignment, enhancing the realism of virtual try-ons.</a:t>
            </a:r>
          </a:p>
          <a:p>
            <a:pPr lvl="1"/>
            <a:endParaRPr lang="en-US" sz="12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338239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US" b="1" dirty="0">
                <a:latin typeface="Palatino Linotype" panose="02040502050505030304" pitchFamily="18" charset="0"/>
              </a:rPr>
              <a:t>Software Requirements </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9"/>
            <a:ext cx="10013830" cy="3680754"/>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marL="457200">
              <a:lnSpc>
                <a:spcPct val="200000"/>
              </a:lnSpc>
            </a:pPr>
            <a:r>
              <a:rPr lang="en-US" sz="1800" dirty="0">
                <a:solidFill>
                  <a:srgbClr val="000000"/>
                </a:solidFill>
                <a:effectLst/>
                <a:latin typeface="Palatino Linotype" panose="02040502050505030304" pitchFamily="18" charset="0"/>
                <a:ea typeface="Times New Roman" panose="02020603050405020304" pitchFamily="18" charset="0"/>
              </a:rPr>
              <a:t>Operating System        		:       Windows 11	</a:t>
            </a:r>
            <a:endParaRPr lang="en-IN" sz="1800" dirty="0">
              <a:effectLst/>
              <a:latin typeface="Palatino Linotype" panose="02040502050505030304" pitchFamily="18" charset="0"/>
              <a:ea typeface="Times New Roman" panose="02020603050405020304" pitchFamily="18" charset="0"/>
            </a:endParaRPr>
          </a:p>
          <a:p>
            <a:pPr marL="457200">
              <a:lnSpc>
                <a:spcPct val="200000"/>
              </a:lnSpc>
            </a:pPr>
            <a:r>
              <a:rPr lang="en-IN" sz="1800" dirty="0">
                <a:effectLst/>
                <a:latin typeface="Palatino Linotype" panose="02040502050505030304" pitchFamily="18" charset="0"/>
                <a:ea typeface="Times New Roman" panose="02020603050405020304" pitchFamily="18" charset="0"/>
              </a:rPr>
              <a:t>Programming Language	:       Python</a:t>
            </a:r>
          </a:p>
          <a:p>
            <a:pPr marL="457200">
              <a:lnSpc>
                <a:spcPct val="200000"/>
              </a:lnSpc>
            </a:pPr>
            <a:r>
              <a:rPr lang="en-US" sz="1800" dirty="0">
                <a:solidFill>
                  <a:srgbClr val="000000"/>
                </a:solidFill>
                <a:effectLst/>
                <a:latin typeface="Palatino Linotype" panose="02040502050505030304" pitchFamily="18" charset="0"/>
                <a:ea typeface="Times New Roman" panose="02020603050405020304" pitchFamily="18" charset="0"/>
              </a:rPr>
              <a:t>Libraries Used            		:       </a:t>
            </a:r>
            <a:r>
              <a:rPr lang="en-US" sz="1800" dirty="0" err="1">
                <a:solidFill>
                  <a:srgbClr val="000000"/>
                </a:solidFill>
                <a:effectLst/>
                <a:latin typeface="Palatino Linotype" panose="02040502050505030304" pitchFamily="18" charset="0"/>
                <a:ea typeface="Times New Roman" panose="02020603050405020304" pitchFamily="18" charset="0"/>
              </a:rPr>
              <a:t>Cmake</a:t>
            </a:r>
            <a:r>
              <a:rPr lang="en-US" dirty="0">
                <a:solidFill>
                  <a:srgbClr val="000000"/>
                </a:solidFill>
                <a:latin typeface="Palatino Linotype" panose="02040502050505030304" pitchFamily="18" charset="0"/>
                <a:ea typeface="Times New Roman" panose="02020603050405020304" pitchFamily="18" charset="0"/>
              </a:rPr>
              <a:t>, </a:t>
            </a:r>
            <a:r>
              <a:rPr lang="en-US" sz="1800" dirty="0" err="1">
                <a:solidFill>
                  <a:srgbClr val="000000"/>
                </a:solidFill>
                <a:effectLst/>
                <a:latin typeface="Palatino Linotype" panose="02040502050505030304" pitchFamily="18" charset="0"/>
                <a:ea typeface="Times New Roman" panose="02020603050405020304" pitchFamily="18" charset="0"/>
              </a:rPr>
              <a:t>Dlib</a:t>
            </a:r>
            <a:r>
              <a:rPr lang="en-US" dirty="0">
                <a:solidFill>
                  <a:srgbClr val="000000"/>
                </a:solidFill>
                <a:latin typeface="Palatino Linotype" panose="02040502050505030304" pitchFamily="18" charset="0"/>
                <a:ea typeface="Times New Roman" panose="02020603050405020304" pitchFamily="18" charset="0"/>
              </a:rPr>
              <a:t>, </a:t>
            </a:r>
            <a:r>
              <a:rPr lang="en-US" sz="1800" dirty="0">
                <a:solidFill>
                  <a:srgbClr val="000000"/>
                </a:solidFill>
                <a:effectLst/>
                <a:latin typeface="Palatino Linotype" panose="02040502050505030304" pitchFamily="18" charset="0"/>
                <a:ea typeface="Times New Roman" panose="02020603050405020304" pitchFamily="18" charset="0"/>
              </a:rPr>
              <a:t>OpenCV</a:t>
            </a:r>
            <a:r>
              <a:rPr lang="en-US" dirty="0">
                <a:solidFill>
                  <a:srgbClr val="000000"/>
                </a:solidFill>
                <a:latin typeface="Palatino Linotype" panose="02040502050505030304" pitchFamily="18" charset="0"/>
                <a:ea typeface="Times New Roman" panose="02020603050405020304" pitchFamily="18" charset="0"/>
              </a:rPr>
              <a:t>, </a:t>
            </a:r>
            <a:r>
              <a:rPr lang="en-US" sz="1800" dirty="0">
                <a:solidFill>
                  <a:srgbClr val="000000"/>
                </a:solidFill>
                <a:effectLst/>
                <a:latin typeface="Palatino Linotype" panose="02040502050505030304" pitchFamily="18" charset="0"/>
                <a:ea typeface="Times New Roman" panose="02020603050405020304" pitchFamily="18" charset="0"/>
              </a:rPr>
              <a:t>SciPy, </a:t>
            </a:r>
            <a:r>
              <a:rPr lang="en-US" sz="1800" dirty="0" err="1">
                <a:solidFill>
                  <a:srgbClr val="000000"/>
                </a:solidFill>
                <a:effectLst/>
                <a:latin typeface="Palatino Linotype" panose="02040502050505030304" pitchFamily="18" charset="0"/>
                <a:ea typeface="Times New Roman" panose="02020603050405020304" pitchFamily="18" charset="0"/>
              </a:rPr>
              <a:t>Tkinter</a:t>
            </a:r>
            <a:r>
              <a:rPr lang="en-US" sz="1800" dirty="0">
                <a:solidFill>
                  <a:srgbClr val="000000"/>
                </a:solidFill>
                <a:effectLst/>
                <a:latin typeface="Palatino Linotype" panose="02040502050505030304" pitchFamily="18" charset="0"/>
                <a:ea typeface="Times New Roman" panose="02020603050405020304" pitchFamily="18" charset="0"/>
              </a:rPr>
              <a:t>, NumPy, Flask</a:t>
            </a:r>
          </a:p>
          <a:p>
            <a:pPr marL="457200">
              <a:lnSpc>
                <a:spcPct val="200000"/>
              </a:lnSpc>
            </a:pPr>
            <a:r>
              <a:rPr lang="en-IN" sz="1800" dirty="0">
                <a:effectLst/>
                <a:latin typeface="Palatino Linotype" panose="02040502050505030304" pitchFamily="18" charset="0"/>
                <a:ea typeface="Times New Roman" panose="02020603050405020304" pitchFamily="18" charset="0"/>
              </a:rPr>
              <a:t>IDE	                     		:       </a:t>
            </a:r>
            <a:r>
              <a:rPr lang="en-IN" sz="1800" dirty="0" err="1">
                <a:effectLst/>
                <a:latin typeface="Palatino Linotype" panose="02040502050505030304" pitchFamily="18" charset="0"/>
                <a:ea typeface="Times New Roman" panose="02020603050405020304" pitchFamily="18" charset="0"/>
              </a:rPr>
              <a:t>Pycharm</a:t>
            </a:r>
            <a:r>
              <a:rPr lang="en-IN" sz="1800" dirty="0">
                <a:effectLst/>
                <a:latin typeface="Palatino Linotype" panose="02040502050505030304" pitchFamily="18" charset="0"/>
                <a:ea typeface="Times New Roman" panose="02020603050405020304" pitchFamily="18" charset="0"/>
              </a:rPr>
              <a:t>.</a:t>
            </a:r>
          </a:p>
          <a:p>
            <a:pPr marL="457200">
              <a:lnSpc>
                <a:spcPct val="200000"/>
              </a:lnSpc>
            </a:pPr>
            <a:r>
              <a:rPr lang="en-US" sz="1800" dirty="0">
                <a:solidFill>
                  <a:srgbClr val="000000"/>
                </a:solidFill>
                <a:effectLst/>
                <a:latin typeface="Palatino Linotype" panose="02040502050505030304" pitchFamily="18" charset="0"/>
                <a:ea typeface="Times New Roman" panose="02020603050405020304" pitchFamily="18" charset="0"/>
              </a:rPr>
              <a:t>Technology                 		:       </a:t>
            </a:r>
            <a:r>
              <a:rPr lang="en-US" dirty="0">
                <a:solidFill>
                  <a:srgbClr val="000000"/>
                </a:solidFill>
                <a:latin typeface="Palatino Linotype" panose="02040502050505030304" pitchFamily="18" charset="0"/>
                <a:ea typeface="Times New Roman" panose="02020603050405020304" pitchFamily="18" charset="0"/>
              </a:rPr>
              <a:t>AI, Augmented Reality (AR)</a:t>
            </a:r>
            <a:endParaRPr lang="en-US" sz="12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77388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US" b="1" dirty="0">
                <a:latin typeface="Palatino Linotype" panose="02040502050505030304" pitchFamily="18" charset="0"/>
              </a:rPr>
              <a:t>Hardware Requirements</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3862840" y="1955245"/>
            <a:ext cx="4616930" cy="3220604"/>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marL="400050" indent="-171450">
              <a:lnSpc>
                <a:spcPct val="200000"/>
              </a:lnSpc>
              <a:spcAft>
                <a:spcPts val="1000"/>
              </a:spcAft>
            </a:pPr>
            <a:r>
              <a:rPr lang="en-US" sz="1800" dirty="0">
                <a:effectLst/>
                <a:latin typeface="Palatino Linotype" panose="02040502050505030304" pitchFamily="18" charset="0"/>
                <a:ea typeface="Calibri" panose="020F0502020204030204" pitchFamily="34" charset="0"/>
              </a:rPr>
              <a:t>Processor	:</a:t>
            </a:r>
            <a:r>
              <a:rPr lang="en-US" sz="1800" dirty="0">
                <a:latin typeface="Palatino Linotype" panose="02040502050505030304" pitchFamily="18" charset="0"/>
                <a:ea typeface="Calibri" panose="020F0502020204030204" pitchFamily="34" charset="0"/>
              </a:rPr>
              <a:t>     </a:t>
            </a:r>
            <a:r>
              <a:rPr lang="en-US" dirty="0">
                <a:latin typeface="Palatino Linotype" panose="02040502050505030304" pitchFamily="18" charset="0"/>
                <a:ea typeface="Calibri" panose="020F0502020204030204" pitchFamily="34" charset="0"/>
              </a:rPr>
              <a:t>i</a:t>
            </a:r>
            <a:r>
              <a:rPr lang="en-US" sz="1800" dirty="0">
                <a:effectLst/>
                <a:latin typeface="Palatino Linotype" panose="02040502050505030304" pitchFamily="18" charset="0"/>
                <a:ea typeface="Calibri" panose="020F0502020204030204" pitchFamily="34" charset="0"/>
              </a:rPr>
              <a:t>3/Intel Processor</a:t>
            </a:r>
          </a:p>
          <a:p>
            <a:pPr marL="400050" indent="-171450">
              <a:lnSpc>
                <a:spcPct val="200000"/>
              </a:lnSpc>
              <a:spcAft>
                <a:spcPts val="1000"/>
              </a:spcAft>
            </a:pPr>
            <a:r>
              <a:rPr lang="en-US" sz="1800" dirty="0">
                <a:effectLst/>
                <a:latin typeface="Palatino Linotype" panose="02040502050505030304" pitchFamily="18" charset="0"/>
                <a:ea typeface="Calibri" panose="020F0502020204030204" pitchFamily="34" charset="0"/>
              </a:rPr>
              <a:t>Webcam	:     Logitech B525 HD</a:t>
            </a:r>
          </a:p>
          <a:p>
            <a:pPr marL="400050" indent="-171450">
              <a:lnSpc>
                <a:spcPct val="200000"/>
              </a:lnSpc>
              <a:spcAft>
                <a:spcPts val="1000"/>
              </a:spcAft>
            </a:pPr>
            <a:r>
              <a:rPr lang="en-US" sz="1800" dirty="0">
                <a:effectLst/>
                <a:latin typeface="Palatino Linotype" panose="02040502050505030304" pitchFamily="18" charset="0"/>
                <a:ea typeface="Calibri" panose="020F0502020204030204" pitchFamily="34" charset="0"/>
              </a:rPr>
              <a:t>Hard Disk   	:     160 GB</a:t>
            </a:r>
          </a:p>
          <a:p>
            <a:pPr marL="400050" indent="-171450">
              <a:lnSpc>
                <a:spcPct val="200000"/>
              </a:lnSpc>
              <a:spcAft>
                <a:spcPts val="1000"/>
              </a:spcAft>
            </a:pPr>
            <a:r>
              <a:rPr lang="en-US" sz="1800" dirty="0">
                <a:effectLst/>
                <a:latin typeface="Palatino Linotype" panose="02040502050505030304" pitchFamily="18" charset="0"/>
                <a:ea typeface="Calibri" panose="020F0502020204030204" pitchFamily="34" charset="0"/>
              </a:rPr>
              <a:t>RAM 	:     8 GB</a:t>
            </a:r>
          </a:p>
          <a:p>
            <a:pPr marL="400050" indent="-171450">
              <a:lnSpc>
                <a:spcPct val="200000"/>
              </a:lnSpc>
              <a:spcAft>
                <a:spcPts val="1000"/>
              </a:spcAft>
            </a:pPr>
            <a:endParaRPr lang="en-US" sz="18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42136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IN" b="1" dirty="0">
                <a:latin typeface="Palatino Linotype" panose="02040502050505030304" pitchFamily="18" charset="0"/>
              </a:rPr>
              <a:t>Literature review</a:t>
            </a: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8"/>
            <a:ext cx="10013830" cy="3663503"/>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marL="457200">
              <a:lnSpc>
                <a:spcPct val="200000"/>
              </a:lnSpc>
            </a:pPr>
            <a:r>
              <a:rPr lang="en-US" b="1" dirty="0">
                <a:effectLst/>
                <a:latin typeface="Palatino Linotype" panose="02040502050505030304" pitchFamily="18" charset="0"/>
                <a:ea typeface="Calibri" panose="020F0502020204030204" pitchFamily="34" charset="0"/>
              </a:rPr>
              <a:t>Objective: </a:t>
            </a:r>
            <a:r>
              <a:rPr lang="en-US" dirty="0">
                <a:effectLst/>
                <a:latin typeface="Palatino Linotype" panose="02040502050505030304" pitchFamily="18" charset="0"/>
                <a:ea typeface="Calibri" panose="020F0502020204030204" pitchFamily="34" charset="0"/>
              </a:rPr>
              <a:t>The main objective of this project is to provide an augmented reality-based solution for trying apparel and accessories online without the need for physical trials. This system reduces return rates and boosts customer satisfaction in e-commerce.</a:t>
            </a:r>
          </a:p>
          <a:p>
            <a:pPr marL="457200">
              <a:lnSpc>
                <a:spcPct val="200000"/>
              </a:lnSpc>
            </a:pPr>
            <a:r>
              <a:rPr lang="en-US" dirty="0">
                <a:effectLst/>
                <a:latin typeface="Palatino Linotype" panose="02040502050505030304" pitchFamily="18" charset="0"/>
                <a:ea typeface="Calibri" panose="020F0502020204030204" pitchFamily="34" charset="0"/>
              </a:rPr>
              <a:t>By combining state-of-the-art AR technology with user-centric design, this project not only enhances the e-commerce experience but also bridges the gap between online shopping and physical trials, making it a valuable innovation in the retail industry</a:t>
            </a:r>
          </a:p>
          <a:p>
            <a:pPr marL="457200">
              <a:lnSpc>
                <a:spcPct val="200000"/>
              </a:lnSpc>
            </a:pPr>
            <a:endParaRPr lang="en-US" dirty="0">
              <a:effectLst/>
              <a:latin typeface="Palatino Linotype" panose="02040502050505030304" pitchFamily="18" charset="0"/>
              <a:ea typeface="Calibri" panose="020F0502020204030204" pitchFamily="34" charset="0"/>
            </a:endParaRPr>
          </a:p>
          <a:p>
            <a:pPr marL="457200">
              <a:lnSpc>
                <a:spcPct val="200000"/>
              </a:lnSpc>
            </a:pPr>
            <a:endParaRPr lang="en-US" dirty="0">
              <a:effectLst/>
              <a:latin typeface="Palatino Linotype" panose="02040502050505030304" pitchFamily="18" charset="0"/>
              <a:ea typeface="Calibri" panose="020F0502020204030204" pitchFamily="34" charset="0"/>
            </a:endParaRPr>
          </a:p>
          <a:p>
            <a:pPr marL="457200">
              <a:lnSpc>
                <a:spcPct val="200000"/>
              </a:lnSpc>
            </a:pPr>
            <a:endParaRPr lang="en-US" dirty="0">
              <a:effectLst/>
              <a:latin typeface="Palatino Linotype" panose="02040502050505030304" pitchFamily="18" charset="0"/>
              <a:ea typeface="Calibri" panose="020F0502020204030204" pitchFamily="34" charset="0"/>
            </a:endParaRPr>
          </a:p>
          <a:p>
            <a:pPr marL="457200">
              <a:lnSpc>
                <a:spcPct val="200000"/>
              </a:lnSpc>
            </a:pPr>
            <a:endParaRPr lang="en-US" sz="20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29389763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391</TotalTime>
  <Words>1221</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Palatino Linotype</vt:lpstr>
      <vt:lpstr>Parcel</vt:lpstr>
      <vt:lpstr>PowerPoint Presentation</vt:lpstr>
      <vt:lpstr>Contents</vt:lpstr>
      <vt:lpstr>Title Justification</vt:lpstr>
      <vt:lpstr>Abstract</vt:lpstr>
      <vt:lpstr>Existing system and its disadvantages </vt:lpstr>
      <vt:lpstr>Proposed system and its advantages </vt:lpstr>
      <vt:lpstr>Software Requirements </vt:lpstr>
      <vt:lpstr>Hardware Requirements</vt:lpstr>
      <vt:lpstr>Literature review</vt:lpstr>
      <vt:lpstr>Literature search</vt:lpstr>
      <vt:lpstr>Literature search</vt:lpstr>
      <vt:lpstr>Problem Statement</vt:lpstr>
      <vt:lpstr>Problem Statement</vt:lpstr>
      <vt:lpstr>Problem Statement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Nallagatla Vignesh</dc:creator>
  <cp:lastModifiedBy>Nallagatla Vignesh</cp:lastModifiedBy>
  <cp:revision>15</cp:revision>
  <dcterms:created xsi:type="dcterms:W3CDTF">2025-01-30T10:19:29Z</dcterms:created>
  <dcterms:modified xsi:type="dcterms:W3CDTF">2025-05-24T09:07:40Z</dcterms:modified>
</cp:coreProperties>
</file>