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entation.xml" ContentType="application/vnd.openxmlformats-officedocument.presentationml.presentation.main+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2.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6"/>
    <p:sldMasterId id="2147483697" r:id="rId17"/>
  </p:sldMasterIdLst>
  <p:notesMasterIdLst>
    <p:notesMasterId r:id="rId106"/>
  </p:notesMasterIdLst>
  <p:sldIdLst>
    <p:sldId id="257" r:id="rId18"/>
    <p:sldId id="259" r:id="rId19"/>
    <p:sldId id="258" r:id="rId20"/>
    <p:sldId id="286" r:id="rId21"/>
    <p:sldId id="261" r:id="rId22"/>
    <p:sldId id="288" r:id="rId23"/>
    <p:sldId id="264" r:id="rId24"/>
    <p:sldId id="307" r:id="rId25"/>
    <p:sldId id="308" r:id="rId26"/>
    <p:sldId id="309" r:id="rId27"/>
    <p:sldId id="310" r:id="rId28"/>
    <p:sldId id="311" r:id="rId29"/>
    <p:sldId id="312" r:id="rId30"/>
    <p:sldId id="1615" r:id="rId31"/>
    <p:sldId id="315" r:id="rId32"/>
    <p:sldId id="316" r:id="rId33"/>
    <p:sldId id="411" r:id="rId34"/>
    <p:sldId id="267" r:id="rId35"/>
    <p:sldId id="1616" r:id="rId36"/>
    <p:sldId id="320" r:id="rId37"/>
    <p:sldId id="328" r:id="rId38"/>
    <p:sldId id="322" r:id="rId39"/>
    <p:sldId id="325" r:id="rId40"/>
    <p:sldId id="326" r:id="rId41"/>
    <p:sldId id="327" r:id="rId42"/>
    <p:sldId id="1617" r:id="rId43"/>
    <p:sldId id="1618" r:id="rId44"/>
    <p:sldId id="1624" r:id="rId45"/>
    <p:sldId id="477" r:id="rId46"/>
    <p:sldId id="331" r:id="rId47"/>
    <p:sldId id="332" r:id="rId48"/>
    <p:sldId id="412" r:id="rId49"/>
    <p:sldId id="334" r:id="rId50"/>
    <p:sldId id="335" r:id="rId51"/>
    <p:sldId id="336" r:id="rId52"/>
    <p:sldId id="337" r:id="rId53"/>
    <p:sldId id="1625" r:id="rId54"/>
    <p:sldId id="256" r:id="rId55"/>
    <p:sldId id="271" r:id="rId56"/>
    <p:sldId id="1626" r:id="rId57"/>
    <p:sldId id="1633" r:id="rId58"/>
    <p:sldId id="1627" r:id="rId59"/>
    <p:sldId id="343" r:id="rId60"/>
    <p:sldId id="1628" r:id="rId61"/>
    <p:sldId id="444" r:id="rId62"/>
    <p:sldId id="418" r:id="rId63"/>
    <p:sldId id="1629" r:id="rId64"/>
    <p:sldId id="347" r:id="rId65"/>
    <p:sldId id="345" r:id="rId66"/>
    <p:sldId id="346" r:id="rId67"/>
    <p:sldId id="1630" r:id="rId68"/>
    <p:sldId id="1631" r:id="rId69"/>
    <p:sldId id="349" r:id="rId70"/>
    <p:sldId id="1632" r:id="rId71"/>
    <p:sldId id="1634" r:id="rId72"/>
    <p:sldId id="1650" r:id="rId73"/>
    <p:sldId id="1635" r:id="rId74"/>
    <p:sldId id="385" r:id="rId75"/>
    <p:sldId id="386" r:id="rId76"/>
    <p:sldId id="1636" r:id="rId77"/>
    <p:sldId id="355" r:id="rId78"/>
    <p:sldId id="356" r:id="rId79"/>
    <p:sldId id="1637" r:id="rId80"/>
    <p:sldId id="357" r:id="rId81"/>
    <p:sldId id="1638" r:id="rId82"/>
    <p:sldId id="367" r:id="rId83"/>
    <p:sldId id="376" r:id="rId84"/>
    <p:sldId id="421" r:id="rId85"/>
    <p:sldId id="318" r:id="rId86"/>
    <p:sldId id="391" r:id="rId87"/>
    <p:sldId id="1639" r:id="rId88"/>
    <p:sldId id="1640" r:id="rId89"/>
    <p:sldId id="1641" r:id="rId90"/>
    <p:sldId id="389" r:id="rId91"/>
    <p:sldId id="1642" r:id="rId92"/>
    <p:sldId id="390" r:id="rId93"/>
    <p:sldId id="373" r:id="rId94"/>
    <p:sldId id="280" r:id="rId95"/>
    <p:sldId id="1643" r:id="rId96"/>
    <p:sldId id="1644" r:id="rId97"/>
    <p:sldId id="1645" r:id="rId98"/>
    <p:sldId id="1646" r:id="rId99"/>
    <p:sldId id="1647" r:id="rId100"/>
    <p:sldId id="1648" r:id="rId101"/>
    <p:sldId id="392" r:id="rId102"/>
    <p:sldId id="393" r:id="rId103"/>
    <p:sldId id="1649" r:id="rId104"/>
    <p:sldId id="262" r:id="rId105"/>
  </p:sldIdLst>
  <p:sldSz cx="12192000" cy="6858000"/>
  <p:notesSz cx="6858000" cy="9144000"/>
  <p:custDataLst>
    <p:custData r:id="rId5"/>
    <p:custData r:id="rId1"/>
    <p:custData r:id="rId3"/>
    <p:custData r:id="rId2"/>
    <p:custData r:id="rId8"/>
    <p:custData r:id="rId4"/>
    <p:custData r:id="rId15"/>
    <p:custData r:id="rId11"/>
    <p:custData r:id="rId7"/>
    <p:custData r:id="rId10"/>
    <p:custData r:id="rId6"/>
    <p:custData r:id="rId9"/>
    <p:custData r:id="rId14"/>
    <p:custData r:id="rId12"/>
    <p:custData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Server: Vital Signs Part 1" id="{C4C31797-B628-492B-B310-819A88AB9B95}">
          <p14:sldIdLst>
            <p14:sldId id="257"/>
            <p14:sldId id="259"/>
          </p14:sldIdLst>
        </p14:section>
        <p14:section name="Physical Memory" id="{309EB3E7-D407-4A12-A8B9-A303F8AFC7E9}">
          <p14:sldIdLst>
            <p14:sldId id="258"/>
            <p14:sldId id="286"/>
          </p14:sldIdLst>
        </p14:section>
        <p14:section name="Commited Memory" id="{01515ACA-1242-49E9-ACA6-158DE504DF91}">
          <p14:sldIdLst>
            <p14:sldId id="261"/>
            <p14:sldId id="288"/>
          </p14:sldIdLst>
        </p14:section>
        <p14:section name="Commited Memory - Terminology" id="{0192A25C-4E47-4FDB-9FF8-66294739CC4A}">
          <p14:sldIdLst>
            <p14:sldId id="264"/>
            <p14:sldId id="307"/>
          </p14:sldIdLst>
        </p14:section>
        <p14:section name="Commited Memory - Commit limit" id="{69420B43-C5D7-4A1C-AE6C-824D82419A43}">
          <p14:sldIdLst>
            <p14:sldId id="308"/>
            <p14:sldId id="309"/>
            <p14:sldId id="310"/>
            <p14:sldId id="311"/>
            <p14:sldId id="312"/>
            <p14:sldId id="1615"/>
            <p14:sldId id="315"/>
            <p14:sldId id="316"/>
            <p14:sldId id="411"/>
            <p14:sldId id="267"/>
          </p14:sldIdLst>
        </p14:section>
        <p14:section name="Commited Memory - What is a page file?" id="{76154E7C-F099-41CF-9118-E7D232BB92C0}">
          <p14:sldIdLst>
            <p14:sldId id="1616"/>
            <p14:sldId id="320"/>
            <p14:sldId id="328"/>
            <p14:sldId id="322"/>
            <p14:sldId id="325"/>
            <p14:sldId id="326"/>
            <p14:sldId id="327"/>
            <p14:sldId id="1617"/>
          </p14:sldIdLst>
        </p14:section>
        <p14:section name="Commited Memory - Crash dumps and the size of the page files" id="{B021897B-71B0-434A-B724-1A1EE3D71A9E}">
          <p14:sldIdLst>
            <p14:sldId id="1618"/>
            <p14:sldId id="1624"/>
            <p14:sldId id="477"/>
            <p14:sldId id="331"/>
            <p14:sldId id="332"/>
            <p14:sldId id="412"/>
            <p14:sldId id="334"/>
            <p14:sldId id="335"/>
            <p14:sldId id="336"/>
            <p14:sldId id="337"/>
            <p14:sldId id="1625"/>
          </p14:sldIdLst>
        </p14:section>
        <p14:section name="Commited Memory - Lab: The Case Of Frequent Hang" id="{01004A78-48E4-4EF3-BE2C-83D19AF5E04F}">
          <p14:sldIdLst>
            <p14:sldId id="256"/>
            <p14:sldId id="271"/>
          </p14:sldIdLst>
        </p14:section>
        <p14:section name="Working Sets of Processes" id="{00062D2F-99F3-4D75-9884-3E625E1D6DBC}">
          <p14:sldIdLst>
            <p14:sldId id="1626"/>
            <p14:sldId id="1633"/>
          </p14:sldIdLst>
        </p14:section>
        <p14:section name="Working Sets of Processes - Definition of a working set" id="{440BA6DE-7559-4A9B-9ED6-C1FD515A2682}">
          <p14:sldIdLst>
            <p14:sldId id="1627"/>
            <p14:sldId id="343"/>
          </p14:sldIdLst>
        </p14:section>
        <p14:section name="Working Sets of Processes - Definition of a page fault" id="{EE3F1622-576A-41EC-B065-C945CA4D476B}">
          <p14:sldIdLst>
            <p14:sldId id="1628"/>
            <p14:sldId id="444"/>
            <p14:sldId id="418"/>
          </p14:sldIdLst>
        </p14:section>
        <p14:section name="Working Sets of Processes - Pages/sec" id="{B86B4FED-C71F-4D90-B173-960A47B38043}">
          <p14:sldIdLst>
            <p14:sldId id="1629"/>
            <p14:sldId id="347"/>
            <p14:sldId id="345"/>
            <p14:sldId id="346"/>
            <p14:sldId id="1630"/>
          </p14:sldIdLst>
        </p14:section>
        <p14:section name="Working Sets of Processes - Shared memory" id="{B9063DB8-38CA-45A3-ACE2-5239A76F67A5}">
          <p14:sldIdLst>
            <p14:sldId id="1631"/>
            <p14:sldId id="349"/>
            <p14:sldId id="1632"/>
          </p14:sldIdLst>
        </p14:section>
        <p14:section name="Analysis of OS RAM" id="{9997F00A-5CD8-47AE-BC31-57A499929D18}">
          <p14:sldIdLst>
            <p14:sldId id="1634"/>
            <p14:sldId id="1650"/>
          </p14:sldIdLst>
        </p14:section>
        <p14:section name="Analysis of OS RAM - Memory Leak Terminology" id="{09AB069C-E476-4862-BBB1-17B20AF1539D}">
          <p14:sldIdLst>
            <p14:sldId id="1635"/>
            <p14:sldId id="385"/>
            <p14:sldId id="386"/>
          </p14:sldIdLst>
        </p14:section>
        <p14:section name="Analysis of OS RAM - Least recently accessed" id="{1C0532A0-6A49-46FA-9CA5-68608C3E0C60}">
          <p14:sldIdLst>
            <p14:sldId id="1636"/>
            <p14:sldId id="355"/>
            <p14:sldId id="356"/>
          </p14:sldIdLst>
        </p14:section>
        <p14:section name="Analysis of OS RAM - Trimming the working set" id="{C3AC1F3F-BD77-4C91-B6CC-B551682C4168}">
          <p14:sldIdLst>
            <p14:sldId id="1637"/>
            <p14:sldId id="357"/>
          </p14:sldIdLst>
        </p14:section>
        <p14:section name="Analysis of OS RAM - Available MBytes" id="{682CD9F8-A541-4F72-AFD5-717D59F156F4}">
          <p14:sldIdLst>
            <p14:sldId id="1638"/>
            <p14:sldId id="367"/>
            <p14:sldId id="376"/>
            <p14:sldId id="421"/>
            <p14:sldId id="318"/>
            <p14:sldId id="391"/>
            <p14:sldId id="1639"/>
          </p14:sldIdLst>
        </p14:section>
        <p14:section name="Analysis of OS RAM - The Working Set counter" id="{F2426377-466E-418A-89A1-35752A3493DE}">
          <p14:sldIdLst>
            <p14:sldId id="1640"/>
            <p14:sldId id="1641"/>
            <p14:sldId id="389"/>
            <p14:sldId id="1642"/>
            <p14:sldId id="390"/>
            <p14:sldId id="373"/>
            <p14:sldId id="280"/>
            <p14:sldId id="1643"/>
          </p14:sldIdLst>
        </p14:section>
        <p14:section name="Analysis of OS RAM - Commit Limit" id="{044CE76D-8E2B-4891-853A-D1630351B509}">
          <p14:sldIdLst>
            <p14:sldId id="1644"/>
            <p14:sldId id="1645"/>
            <p14:sldId id="1646"/>
            <p14:sldId id="1647"/>
          </p14:sldIdLst>
        </p14:section>
        <p14:section name="Analysis of OS RAM - Process Memory" id="{3071D7C6-FC95-46F2-BB1B-300DFFDEBB65}">
          <p14:sldIdLst>
            <p14:sldId id="1648"/>
            <p14:sldId id="392"/>
            <p14:sldId id="393"/>
          </p14:sldIdLst>
        </p14:section>
        <p14:section name="Analysis of OS RAM - Lab: The Case of the Slow Leak" id="{2C314909-794D-49D6-AED1-EBC3E0D13396}">
          <p14:sldIdLst>
            <p14:sldId id="1649"/>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ger Hatzfeld" initials="HH" lastIdx="9" clrIdx="0">
    <p:extLst>
      <p:ext uri="{19B8F6BF-5375-455C-9EA6-DF929625EA0E}">
        <p15:presenceInfo xmlns:p15="http://schemas.microsoft.com/office/powerpoint/2012/main" userId="S::holgerh@microsoft.com::b1cef7ea-c645-4d48-97a5-01e39b36bf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112" Type="http://schemas.openxmlformats.org/officeDocument/2006/relationships/customXml" Target="../customXml/item16.xml"/><Relationship Id="rId16" Type="http://schemas.openxmlformats.org/officeDocument/2006/relationships/slideMaster" Target="slideMasters/slideMaster1.xml"/><Relationship Id="rId107" Type="http://schemas.openxmlformats.org/officeDocument/2006/relationships/commentAuthors" Target="commentAuthors.xml"/><Relationship Id="rId11" Type="http://schemas.openxmlformats.org/officeDocument/2006/relationships/customXml" Target="../customXml/item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102" Type="http://schemas.openxmlformats.org/officeDocument/2006/relationships/slide" Target="slides/slide85.xml"/><Relationship Id="rId5" Type="http://schemas.openxmlformats.org/officeDocument/2006/relationships/customXml" Target="../customXml/item5.xml"/><Relationship Id="rId90" Type="http://schemas.openxmlformats.org/officeDocument/2006/relationships/slide" Target="slides/slide73.xml"/><Relationship Id="rId95" Type="http://schemas.openxmlformats.org/officeDocument/2006/relationships/slide" Target="slides/slide78.xml"/><Relationship Id="rId22" Type="http://schemas.openxmlformats.org/officeDocument/2006/relationships/slide" Target="slides/slide5.xml"/><Relationship Id="rId27" Type="http://schemas.openxmlformats.org/officeDocument/2006/relationships/slide" Target="slides/slide10.xml"/><Relationship Id="rId43" Type="http://schemas.openxmlformats.org/officeDocument/2006/relationships/slide" Target="slides/slide26.xml"/><Relationship Id="rId48" Type="http://schemas.openxmlformats.org/officeDocument/2006/relationships/slide" Target="slides/slide31.xml"/><Relationship Id="rId64" Type="http://schemas.openxmlformats.org/officeDocument/2006/relationships/slide" Target="slides/slide47.xml"/><Relationship Id="rId69" Type="http://schemas.openxmlformats.org/officeDocument/2006/relationships/slide" Target="slides/slide52.xml"/><Relationship Id="rId113" Type="http://schemas.openxmlformats.org/officeDocument/2006/relationships/customXml" Target="../customXml/item17.xml"/><Relationship Id="rId80" Type="http://schemas.openxmlformats.org/officeDocument/2006/relationships/slide" Target="slides/slide63.xml"/><Relationship Id="rId85" Type="http://schemas.openxmlformats.org/officeDocument/2006/relationships/slide" Target="slides/slide68.xml"/><Relationship Id="rId12" Type="http://schemas.openxmlformats.org/officeDocument/2006/relationships/customXml" Target="../customXml/item12.xml"/><Relationship Id="rId17" Type="http://schemas.openxmlformats.org/officeDocument/2006/relationships/slideMaster" Target="slideMasters/slideMaster2.xml"/><Relationship Id="rId33" Type="http://schemas.openxmlformats.org/officeDocument/2006/relationships/slide" Target="slides/slide16.xml"/><Relationship Id="rId38" Type="http://schemas.openxmlformats.org/officeDocument/2006/relationships/slide" Target="slides/slide21.xml"/><Relationship Id="rId59" Type="http://schemas.openxmlformats.org/officeDocument/2006/relationships/slide" Target="slides/slide42.xml"/><Relationship Id="rId103" Type="http://schemas.openxmlformats.org/officeDocument/2006/relationships/slide" Target="slides/slide86.xml"/><Relationship Id="rId108" Type="http://schemas.openxmlformats.org/officeDocument/2006/relationships/presProps" Target="presProps.xml"/><Relationship Id="rId54" Type="http://schemas.openxmlformats.org/officeDocument/2006/relationships/slide" Target="slides/slide37.xml"/><Relationship Id="rId70" Type="http://schemas.openxmlformats.org/officeDocument/2006/relationships/slide" Target="slides/slide53.xml"/><Relationship Id="rId75" Type="http://schemas.openxmlformats.org/officeDocument/2006/relationships/slide" Target="slides/slide58.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6" Type="http://schemas.openxmlformats.org/officeDocument/2006/relationships/notesMaster" Target="notesMasters/notesMaster1.xml"/><Relationship Id="rId114" Type="http://schemas.openxmlformats.org/officeDocument/2006/relationships/customXml" Target="../customXml/item18.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109" Type="http://schemas.openxmlformats.org/officeDocument/2006/relationships/viewProps" Target="viewProps.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slide" Target="slides/slide87.xml"/><Relationship Id="rId7" Type="http://schemas.openxmlformats.org/officeDocument/2006/relationships/customXml" Target="../customXml/item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customXml" Target="../customXml/item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110" Type="http://schemas.openxmlformats.org/officeDocument/2006/relationships/theme" Target="theme/theme1.xml"/><Relationship Id="rId61" Type="http://schemas.openxmlformats.org/officeDocument/2006/relationships/slide" Target="slides/slide44.xml"/><Relationship Id="rId82" Type="http://schemas.openxmlformats.org/officeDocument/2006/relationships/slide" Target="slides/slide65.xml"/><Relationship Id="rId19" Type="http://schemas.openxmlformats.org/officeDocument/2006/relationships/slide" Target="slides/slide2.xml"/><Relationship Id="rId14" Type="http://schemas.openxmlformats.org/officeDocument/2006/relationships/customXml" Target="../customXml/item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slide" Target="slides/slide88.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customXml" Target="../customXml/item3.xml"/><Relationship Id="rId25" Type="http://schemas.openxmlformats.org/officeDocument/2006/relationships/slide" Target="slides/slide8.xml"/><Relationship Id="rId46" Type="http://schemas.openxmlformats.org/officeDocument/2006/relationships/slide" Target="slides/slide29.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62" Type="http://schemas.openxmlformats.org/officeDocument/2006/relationships/slide" Target="slides/slide45.xml"/><Relationship Id="rId83" Type="http://schemas.openxmlformats.org/officeDocument/2006/relationships/slide" Target="slides/slide66.xml"/><Relationship Id="rId88" Type="http://schemas.openxmlformats.org/officeDocument/2006/relationships/slide" Target="slides/slide71.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1C785-D76C-441A-8459-5CAC94BC65A5}"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38941-4913-424B-8C5E-A5F39FB9D72C}" type="slidenum">
              <a:rPr lang="en-US" smtClean="0"/>
              <a:t>‹#›</a:t>
            </a:fld>
            <a:endParaRPr lang="en-US"/>
          </a:p>
        </p:txBody>
      </p:sp>
    </p:spTree>
    <p:extLst>
      <p:ext uri="{BB962C8B-B14F-4D97-AF65-F5344CB8AC3E}">
        <p14:creationId xmlns:p14="http://schemas.microsoft.com/office/powerpoint/2010/main" val="145135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microsoft.com/en-us/download/details.aspx?id=26798"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upport.microsoft.com/kb/969028"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logs.technet.com/b/askcore/archive/2012/09/12/windows-8-and-windows-server-2012-automatic-memory-dump.aspx"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technet.microsoft.com/library/jj658954.aspx"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www.microsoft.com/downloads/details.aspx?familyid=4A2FBD0D-0635-440C-A08B-ED81BDBB5960"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live.sysinternals.com/vmmap.exe"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www.microsoft.com/downloads/details.aspx?familyid=4A2FBD0D-0635-440C-A08B-ED81BDBB5960"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www.microsoft.com/en-us/download/details.aspx?id=26798"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www.microsoft.com/downloads/details.aspx?FamilyID=28bd5941-c458-46f1-b24d-f60151d875a3" TargetMode="External"/><Relationship Id="rId2" Type="http://schemas.openxmlformats.org/officeDocument/2006/relationships/slide" Target="../slides/slide86.xml"/><Relationship Id="rId1" Type="http://schemas.openxmlformats.org/officeDocument/2006/relationships/notesMaster" Target="../notesMasters/notesMaster1.xml"/><Relationship Id="rId4" Type="http://schemas.openxmlformats.org/officeDocument/2006/relationships/hyperlink" Target="http://technet.microsoft.com/sysinternals/dd535533.aspx" TargetMode="Externa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12/21/2018</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12/21/2018 18:22:55</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2421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i="1" dirty="0"/>
              <a:t>system commit limit</a:t>
            </a:r>
            <a:r>
              <a:rPr lang="en-US" dirty="0"/>
              <a:t> is the maximum amount of physical resources that the system can use to manage committed memory. Data that is frequently accessed is stored in RAM as much as possible. Modified data that is not accessed frequently is written to a page file on disk, if a page file exists. Page files are effectively extensions of RAM, but they are significantly slower than RAM, so they are only used for data that is less frequently accessed.</a:t>
            </a:r>
          </a:p>
          <a:p>
            <a:r>
              <a:rPr lang="en-US" dirty="0"/>
              <a:t>The </a:t>
            </a:r>
            <a:r>
              <a:rPr lang="en-US" i="1" dirty="0"/>
              <a:t>\Memory\Commit Limit</a:t>
            </a:r>
            <a:r>
              <a:rPr lang="en-US" dirty="0"/>
              <a:t> measures the maximum amount of committed memory that the computer can manage.</a:t>
            </a:r>
          </a:p>
          <a:p>
            <a:r>
              <a:rPr lang="en-US" dirty="0"/>
              <a:t>The commit limit can increase or decrease as the RAM or page-file sizes change. For example, a page file changes in size based on its initial and maximum sizes. In addition, RAM can be </a:t>
            </a:r>
            <a:r>
              <a:rPr lang="en-US" i="1" dirty="0"/>
              <a:t>hot-plugged</a:t>
            </a:r>
            <a:r>
              <a:rPr lang="en-US" dirty="0"/>
              <a:t> into a server, increasing the commit limit.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10</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38763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i="1" dirty="0"/>
              <a:t>system commit charge</a:t>
            </a:r>
            <a:r>
              <a:rPr lang="en-US" dirty="0"/>
              <a:t> is the total amount of committed memory that is </a:t>
            </a:r>
            <a:r>
              <a:rPr lang="en-US" i="1" dirty="0"/>
              <a:t>in use</a:t>
            </a:r>
            <a:r>
              <a:rPr lang="en-US" dirty="0"/>
              <a:t> by all processes and by the kernel. This memory might have been guaranteed or written to by a process or by the kernel.</a:t>
            </a:r>
          </a:p>
          <a:p>
            <a:r>
              <a:rPr lang="en-US" dirty="0"/>
              <a:t>In Task Manager (which part of the OS) (Ctrl + Shift + Esc), the </a:t>
            </a:r>
            <a:r>
              <a:rPr lang="en-US" b="1" dirty="0"/>
              <a:t>Commit (MB)</a:t>
            </a:r>
            <a:r>
              <a:rPr lang="en-US" dirty="0"/>
              <a:t> field shows the system commit charge and the system commit limit.</a:t>
            </a:r>
          </a:p>
          <a:p>
            <a:r>
              <a:rPr lang="en-US" i="1" dirty="0"/>
              <a:t>\Memory\Committed Bytes </a:t>
            </a:r>
            <a:r>
              <a:rPr lang="en-US" dirty="0"/>
              <a:t>is the performance counter that measures the system commit charge.</a:t>
            </a:r>
          </a:p>
          <a:p>
            <a:r>
              <a:rPr lang="en-US" dirty="0"/>
              <a:t>In the example on the slide, the system commit charge is 4.6 GB and the commit limit is 31.9 GB.</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11</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32078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When the commit charge reaches the commit limit, the system is out of memory—i.e. it is out of physical resources that can be used to store memory.</a:t>
            </a:r>
          </a:p>
          <a:p>
            <a:pPr marL="171450" indent="-171450">
              <a:buFont typeface="Arial" panose="020B0604020202020204" pitchFamily="34" charset="0"/>
              <a:buChar char="•"/>
            </a:pPr>
            <a:r>
              <a:rPr lang="en-US" dirty="0"/>
              <a:t>The system cannot open new applications or allocate any more memory until either the processes (or kernel resources) using the committed memory release committed memory or the commit limit is increased.</a:t>
            </a:r>
          </a:p>
          <a:p>
            <a:pPr marL="171450" indent="-171450">
              <a:buFont typeface="Arial" panose="020B0604020202020204" pitchFamily="34" charset="0"/>
              <a:buChar char="•"/>
            </a:pPr>
            <a:r>
              <a:rPr lang="en-US" dirty="0"/>
              <a:t>The example in the slide shows a computer that has 4 GB of RAM and a 4 GB page file and that reaches its commit limit. The commit limit is increased by increasing the page file in this case.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Paging files are physical extensions of RAM that store modified data that is not already on the disk. Paging files are needed if the system commit charge is greater than the amount of RAM installed. For example, a system with 4 GB of RAM cannot have a system commit charge above 4 GB unless it has a paging file.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a:t>Also:</a:t>
            </a:r>
          </a:p>
          <a:p>
            <a:pPr marL="171450" indent="-171450">
              <a:buFont typeface="Arial" panose="020B0604020202020204" pitchFamily="34" charset="0"/>
              <a:buChar char="•"/>
            </a:pPr>
            <a:r>
              <a:rPr lang="en-US" dirty="0"/>
              <a:t>It is important to know if the system commit charge is close to the system commit limit. If the commit limit is reached, it can cause unexpected errors and poor performance. The </a:t>
            </a:r>
            <a:r>
              <a:rPr lang="en-US" b="1" dirty="0"/>
              <a:t>% Committed Bytes In Use</a:t>
            </a:r>
            <a:r>
              <a:rPr lang="en-US" dirty="0"/>
              <a:t> counter calculates the ratio of committed bytes (commit charge) to the commit limit. This makes it relatively easy for you to determine if the system is low on physical memory resources.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you are identifying committed-memory conditions, look at all three counters:</a:t>
            </a:r>
          </a:p>
          <a:p>
            <a:pPr marL="388712" lvl="1" indent="-171450">
              <a:buFont typeface="Arial" pitchFamily="34" charset="0"/>
              <a:buChar char="•"/>
            </a:pPr>
            <a:r>
              <a:rPr lang="en-US" b="1" dirty="0"/>
              <a:t>% Committed Bytes In Use</a:t>
            </a:r>
            <a:endParaRPr lang="en-US" dirty="0"/>
          </a:p>
          <a:p>
            <a:pPr marL="388712" lvl="1" indent="-171450">
              <a:buFont typeface="Arial" pitchFamily="34" charset="0"/>
              <a:buChar char="•"/>
            </a:pPr>
            <a:r>
              <a:rPr lang="en-US" b="1" dirty="0"/>
              <a:t>Commit Limit</a:t>
            </a:r>
            <a:endParaRPr lang="en-US" dirty="0"/>
          </a:p>
          <a:p>
            <a:pPr marL="388712" lvl="1" indent="-171450">
              <a:buFont typeface="Arial" pitchFamily="34" charset="0"/>
              <a:buChar char="•"/>
            </a:pPr>
            <a:r>
              <a:rPr lang="en-US" b="1" dirty="0"/>
              <a:t>Committed Bytes</a:t>
            </a:r>
            <a:endParaRPr lang="en-US" dirty="0"/>
          </a:p>
          <a:p>
            <a:endParaRPr lang="en-US" dirty="0"/>
          </a:p>
          <a:p>
            <a:r>
              <a:rPr lang="en-US" dirty="0"/>
              <a:t>For example, </a:t>
            </a:r>
            <a:r>
              <a:rPr lang="en-US" b="1" dirty="0"/>
              <a:t>% Committed Bytes In Use </a:t>
            </a:r>
            <a:r>
              <a:rPr lang="en-US" dirty="0"/>
              <a:t>might stay at 90% when both the </a:t>
            </a:r>
            <a:r>
              <a:rPr lang="en-US" b="1" dirty="0"/>
              <a:t>Committed Bytes</a:t>
            </a:r>
            <a:r>
              <a:rPr lang="en-US" dirty="0"/>
              <a:t> and the </a:t>
            </a:r>
            <a:r>
              <a:rPr lang="en-US" b="1" dirty="0"/>
              <a:t>Commit Limit</a:t>
            </a:r>
            <a:r>
              <a:rPr lang="en-US" dirty="0"/>
              <a:t> increase at the same time. This condition commonly happens when the system is under memory pressure and one or more page files are increased or when RAM is hot-plugged into the system.</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12</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797227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Based on the information in this section, answer the following question:</a:t>
            </a:r>
          </a:p>
          <a:p>
            <a:pPr marL="171450" lvl="0" indent="-171450">
              <a:buFont typeface="Arial" pitchFamily="34" charset="0"/>
              <a:buChar char="•"/>
            </a:pPr>
            <a:r>
              <a:rPr lang="en-US" dirty="0"/>
              <a:t>Does this computer currently need a page file to support the commit charge?</a:t>
            </a:r>
          </a:p>
          <a:p>
            <a:pPr marL="182563"/>
            <a:r>
              <a:rPr lang="en-US" dirty="0"/>
              <a:t>This is asking if the system commit charge under the </a:t>
            </a:r>
            <a:r>
              <a:rPr lang="en-US" b="1" dirty="0"/>
              <a:t>Commit (MB)</a:t>
            </a:r>
            <a:r>
              <a:rPr lang="en-US" dirty="0"/>
              <a:t> field is larger than RAM.</a:t>
            </a:r>
          </a:p>
          <a:p>
            <a:pPr marL="371475" lvl="0" indent="-171450">
              <a:buFont typeface="Arial" pitchFamily="34" charset="0"/>
              <a:buChar char="•"/>
            </a:pPr>
            <a:r>
              <a:rPr lang="en-US" dirty="0"/>
              <a:t>Yes</a:t>
            </a:r>
          </a:p>
          <a:p>
            <a:pPr marL="371475" lvl="0" indent="-171450">
              <a:buFont typeface="Arial" pitchFamily="34" charset="0"/>
              <a:buChar char="•"/>
            </a:pPr>
            <a:r>
              <a:rPr lang="en-US" dirty="0"/>
              <a:t>No</a:t>
            </a:r>
          </a:p>
          <a:p>
            <a:pPr marL="371475" indent="-171450">
              <a:buFont typeface="Arial" pitchFamily="34" charset="0"/>
              <a:buChar char="•"/>
            </a:pPr>
            <a:r>
              <a:rPr lang="en-US" dirty="0"/>
              <a:t>Need more information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13</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16994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No, this system does not (currently) require a page file, simply because the amount of RAM installed is larger than the system commit charge. This means that all of the system commit charge can fit into RAM.</a:t>
            </a:r>
          </a:p>
          <a:p>
            <a:r>
              <a:rPr lang="en-US" dirty="0"/>
              <a:t>With that said, this system could benefit from one or more page files to help offset the committed memory load. Many of the committed memory pages might never be needed again and are just taking up valuable RAM, so having a page file to back the page of memory can help keep RAM available when it is needed by more active pages. For example, if there are heavy disk reads and writes, the standby pages (disk cache that is not </a:t>
            </a:r>
            <a:r>
              <a:rPr lang="en-US" i="1" dirty="0"/>
              <a:t>in use</a:t>
            </a:r>
            <a:r>
              <a:rPr lang="en-US" dirty="0"/>
              <a:t>) can be used to avoid going to disk to satisfy the I/O request. This is known as </a:t>
            </a:r>
            <a:r>
              <a:rPr lang="en-US" i="1" dirty="0"/>
              <a:t>fast I/O</a:t>
            </a:r>
            <a:r>
              <a:rPr lang="en-US" dirty="0"/>
              <a:t>.</a:t>
            </a:r>
          </a:p>
          <a:p>
            <a:endParaRPr lang="en-US" dirty="0"/>
          </a:p>
          <a:p>
            <a:r>
              <a:rPr lang="en-US" dirty="0"/>
              <a:t>NOTE: There are certain technologies which DO require a </a:t>
            </a:r>
            <a:r>
              <a:rPr lang="en-US" dirty="0" err="1"/>
              <a:t>pagefile</a:t>
            </a:r>
            <a:r>
              <a:rPr lang="en-US" dirty="0"/>
              <a:t> (Jet database </a:t>
            </a:r>
            <a:r>
              <a:rPr lang="en-US" dirty="0" err="1"/>
              <a:t>etc</a:t>
            </a:r>
            <a:r>
              <a:rPr lang="en-US" dirty="0"/>
              <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14</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616114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does the following error message mean?</a:t>
            </a:r>
          </a:p>
          <a:p>
            <a:r>
              <a:rPr lang="en-US" i="1" dirty="0"/>
              <a:t>Windows – Virtual Memory Minimum Too Low</a:t>
            </a:r>
            <a:endParaRPr lang="en-US" dirty="0"/>
          </a:p>
          <a:p>
            <a:r>
              <a:rPr lang="en-US" i="1" dirty="0"/>
              <a:t>Your system is low on virtual memory. Windows is increasing the size of your virtual memory paging file. During this process, memory requests for some applications may be denied. For more information, see Help.</a:t>
            </a:r>
            <a:endParaRPr lang="en-US" dirty="0"/>
          </a:p>
          <a:p>
            <a:pPr marL="171450" lvl="0" indent="-171450">
              <a:buFont typeface="Arial" pitchFamily="34" charset="0"/>
              <a:buChar char="•"/>
            </a:pPr>
            <a:r>
              <a:rPr lang="en-US" dirty="0"/>
              <a:t>Processes are out of virtual memory</a:t>
            </a:r>
          </a:p>
          <a:p>
            <a:pPr marL="171450" lvl="0" indent="-171450">
              <a:buFont typeface="Arial" pitchFamily="34" charset="0"/>
              <a:buChar char="•"/>
            </a:pPr>
            <a:r>
              <a:rPr lang="en-US" dirty="0"/>
              <a:t>The kernel is out of virtual memory</a:t>
            </a:r>
          </a:p>
          <a:p>
            <a:pPr marL="171450" lvl="0" indent="-171450">
              <a:buFont typeface="Arial" pitchFamily="34" charset="0"/>
              <a:buChar char="•"/>
            </a:pPr>
            <a:r>
              <a:rPr lang="en-US" dirty="0"/>
              <a:t>The commit limit (RAM + page files) has been reached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15</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3937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C is correct</a:t>
            </a:r>
            <a:r>
              <a:rPr lang="en-US" dirty="0"/>
              <a:t>. </a:t>
            </a:r>
          </a:p>
          <a:p>
            <a:pPr marL="171450" indent="-171450">
              <a:buFont typeface="Arial" panose="020B0604020202020204" pitchFamily="34" charset="0"/>
              <a:buChar char="•"/>
            </a:pPr>
            <a:r>
              <a:rPr lang="en-US" dirty="0"/>
              <a:t>The commit limit (RAM + page files) has been reached. The OS refers to the paging file as </a:t>
            </a:r>
            <a:r>
              <a:rPr lang="en-US" i="1" dirty="0"/>
              <a:t>virtual memory</a:t>
            </a:r>
            <a:r>
              <a:rPr lang="en-US" dirty="0"/>
              <a:t>, but this is not the same as the virtual memory discussed in Module 3, and the different use of the term commonly leads to confusion.</a:t>
            </a:r>
          </a:p>
          <a:p>
            <a:pPr marL="171450" indent="-171450">
              <a:buFont typeface="Arial" panose="020B0604020202020204" pitchFamily="34" charset="0"/>
              <a:buChar char="•"/>
            </a:pPr>
            <a:r>
              <a:rPr lang="en-US" dirty="0"/>
              <a:t>When the system commit limit is reached, Windows 8 and Windows Server 2012 will identify the application consuming the most committed memory. In this case, the application consuming the most is </a:t>
            </a:r>
            <a:r>
              <a:rPr lang="en-US" i="1" dirty="0"/>
              <a:t>Test Windows Limits</a:t>
            </a:r>
            <a:r>
              <a:rPr lang="en-US" dirty="0"/>
              <a:t> also known as </a:t>
            </a:r>
            <a:r>
              <a:rPr lang="en-US" dirty="0" err="1"/>
              <a:t>Testlimit</a:t>
            </a:r>
            <a:r>
              <a:rPr lang="en-US" dirty="0"/>
              <a:t> which is a </a:t>
            </a:r>
            <a:r>
              <a:rPr lang="en-US" dirty="0" err="1"/>
              <a:t>Sysinternals</a:t>
            </a:r>
            <a:r>
              <a:rPr lang="en-US" dirty="0"/>
              <a:t> tool.</a:t>
            </a:r>
          </a:p>
          <a:p>
            <a:pPr marL="171450" indent="-171450">
              <a:buFont typeface="Arial" panose="020B0604020202020204" pitchFamily="34" charset="0"/>
              <a:buChar char="•"/>
            </a:pPr>
            <a:r>
              <a:rPr lang="en-US" dirty="0"/>
              <a:t>This is global working set trimming and programs like SQL don´t like that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16</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822060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b="1" dirty="0"/>
              <a:t>\Memory\% Committed Bytes In Use</a:t>
            </a:r>
            <a:r>
              <a:rPr lang="en-US" dirty="0"/>
              <a:t> counter calculates the ratio of committed bytes (system commit charge) to the system commit limit, and the system can perform poorly when the system commit limit is reached. Therefore, when </a:t>
            </a:r>
            <a:r>
              <a:rPr lang="en-US" b="1" dirty="0"/>
              <a:t>% Committed Bytes In Use</a:t>
            </a:r>
            <a:r>
              <a:rPr lang="en-US" dirty="0"/>
              <a:t> is greater than 80%, use the </a:t>
            </a:r>
            <a:r>
              <a:rPr lang="en-US" b="1" dirty="0"/>
              <a:t>\Process(*)\Private Bytes</a:t>
            </a:r>
            <a:r>
              <a:rPr lang="en-US" dirty="0"/>
              <a:t> counter to identify the processes that are consuming the most committed memory.</a:t>
            </a:r>
          </a:p>
          <a:p>
            <a:r>
              <a:rPr lang="en-US" dirty="0"/>
              <a:t>The Debug Diagnostic Tool (</a:t>
            </a:r>
            <a:r>
              <a:rPr lang="en-US" dirty="0" err="1"/>
              <a:t>DebugDiag</a:t>
            </a:r>
            <a:r>
              <a:rPr lang="en-US" dirty="0"/>
              <a:t>) is designed to assist in troubleshooting issues such as hangs, slow performance, memory leaks or fragmentation, and crashes in any user-mode process. The tool includes additional debugging scripts focused on Internet Information Services (IIS) applications, web data access components, COM+ and related Microsoft technologies.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17</a:t>
            </a:fld>
            <a:endParaRPr lang="en-US" dirty="0"/>
          </a:p>
        </p:txBody>
      </p:sp>
      <p:sp>
        <p:nvSpPr>
          <p:cNvPr id="7" name="Slide Image Placeholder 6"/>
          <p:cNvSpPr>
            <a:spLocks noGrp="1" noRot="1" noChangeAspect="1"/>
          </p:cNvSpPr>
          <p:nvPr>
            <p:ph type="sldImg"/>
          </p:nvPr>
        </p:nvSpPr>
        <p:spPr>
          <a:xfrm>
            <a:off x="1258888" y="465138"/>
            <a:ext cx="4337050" cy="2439987"/>
          </a:xfrm>
        </p:spPr>
      </p:sp>
      <p:sp>
        <p:nvSpPr>
          <p:cNvPr id="8" name="Rectangle 7"/>
          <p:cNvSpPr/>
          <p:nvPr/>
        </p:nvSpPr>
        <p:spPr>
          <a:xfrm>
            <a:off x="901700" y="4973995"/>
            <a:ext cx="5080000" cy="39428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000000"/>
                </a:solidFill>
              </a:rPr>
              <a:t>For more information on </a:t>
            </a:r>
            <a:r>
              <a:rPr lang="en-US" sz="1100" dirty="0" err="1">
                <a:solidFill>
                  <a:srgbClr val="000000"/>
                </a:solidFill>
              </a:rPr>
              <a:t>DebugDiag</a:t>
            </a:r>
            <a:r>
              <a:rPr lang="en-US" sz="1100" dirty="0">
                <a:solidFill>
                  <a:srgbClr val="000000"/>
                </a:solidFill>
              </a:rPr>
              <a:t>, go to </a:t>
            </a:r>
            <a:r>
              <a:rPr lang="en-US" sz="1100" dirty="0">
                <a:solidFill>
                  <a:srgbClr val="000000"/>
                </a:solidFill>
                <a:hlinkClick r:id="rId3"/>
              </a:rPr>
              <a:t>http://www.microsoft.com/en-us/download/details.aspx?id=26798</a:t>
            </a:r>
            <a:r>
              <a:rPr lang="en-US" sz="1100" dirty="0">
                <a:solidFill>
                  <a:srgbClr val="000000"/>
                </a:solidFill>
              </a:rPr>
              <a:t> </a:t>
            </a:r>
          </a:p>
          <a:p>
            <a:endParaRPr lang="en-US" sz="1100" dirty="0">
              <a:solidFill>
                <a:srgbClr val="000000"/>
              </a:solidFill>
              <a:latin typeface="Calibri"/>
            </a:endParaRPr>
          </a:p>
        </p:txBody>
      </p:sp>
    </p:spTree>
    <p:extLst>
      <p:ext uri="{BB962C8B-B14F-4D97-AF65-F5344CB8AC3E}">
        <p14:creationId xmlns:p14="http://schemas.microsoft.com/office/powerpoint/2010/main" val="333116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6274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9753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12/21/2018</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6535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a:t>
            </a:r>
            <a:r>
              <a:rPr lang="en-US" i="1" dirty="0"/>
              <a:t>page file</a:t>
            </a:r>
            <a:r>
              <a:rPr lang="en-US" dirty="0"/>
              <a:t> is a hidden system file on disk that can be used similar to physical memory, but only for modified pages that cannot be found anywhere on disk. This means that the use of a page file is different than physical memory, but it also means that the system can support more committed memory than it would normally be possible with physical memory alone.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20</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76149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text, </a:t>
            </a:r>
            <a:r>
              <a:rPr lang="en-US" i="1" dirty="0"/>
              <a:t>The quick brown fox jumps over the lazy dog</a:t>
            </a:r>
            <a:r>
              <a:rPr lang="en-US" dirty="0"/>
              <a:t>, is private to this instance of </a:t>
            </a:r>
            <a:r>
              <a:rPr lang="en-US" b="1" dirty="0"/>
              <a:t>Notepad</a:t>
            </a:r>
            <a:r>
              <a:rPr lang="en-US" dirty="0"/>
              <a:t> and is not found anywhere on the disk already. This memory is called </a:t>
            </a:r>
            <a:r>
              <a:rPr lang="en-US" i="1" dirty="0"/>
              <a:t>modified memory</a:t>
            </a:r>
            <a:r>
              <a:rPr lang="en-US" dirty="0"/>
              <a:t>. If the system is low on available RAM, the text within this instance of </a:t>
            </a:r>
            <a:r>
              <a:rPr lang="en-US" b="1" dirty="0"/>
              <a:t>Notepad </a:t>
            </a:r>
            <a:r>
              <a:rPr lang="en-US" dirty="0"/>
              <a:t>is the only data that might be found within a page file.</a:t>
            </a:r>
          </a:p>
          <a:p>
            <a:r>
              <a:rPr lang="en-US" dirty="0"/>
              <a:t>Later, this module will cover the differences between a working set trim and paging.</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21</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399060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System managed paging files dynamically increase and decrease in size to accommodate the system memory demands such as the system commit charge and bug checks (crash dumps) also known as a blue screen of death (BSOD). This kind of paging file is enabled by default and it is located on the system partition.</a:t>
            </a:r>
          </a:p>
          <a:p>
            <a:r>
              <a:rPr lang="en-US" dirty="0"/>
              <a:t>Since system managed paging files will increase and decrease dynamically, it means that the system commit limit can change. This is important when determining when the system commit charge has reached the system commit limit.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22</a:t>
            </a:fld>
            <a:endParaRPr lang="en-US" dirty="0"/>
          </a:p>
        </p:txBody>
      </p:sp>
      <p:sp>
        <p:nvSpPr>
          <p:cNvPr id="10" name="Slide Image Placeholder 9"/>
          <p:cNvSpPr>
            <a:spLocks noGrp="1" noRot="1" noChangeAspect="1"/>
          </p:cNvSpPr>
          <p:nvPr>
            <p:ph type="sldImg"/>
          </p:nvPr>
        </p:nvSpPr>
        <p:spPr>
          <a:xfrm>
            <a:off x="1258888" y="465138"/>
            <a:ext cx="4337050" cy="2439987"/>
          </a:xfrm>
        </p:spPr>
      </p:sp>
      <p:sp>
        <p:nvSpPr>
          <p:cNvPr id="11" name="Rectangle 10"/>
          <p:cNvSpPr/>
          <p:nvPr/>
        </p:nvSpPr>
        <p:spPr>
          <a:xfrm>
            <a:off x="901700" y="4504184"/>
            <a:ext cx="5080000" cy="39428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rgbClr val="000000"/>
                </a:solidFill>
              </a:rPr>
              <a:t>Note</a:t>
            </a:r>
            <a:r>
              <a:rPr lang="en-US" sz="1100" dirty="0">
                <a:solidFill>
                  <a:srgbClr val="000000"/>
                </a:solidFill>
              </a:rPr>
              <a:t>: The next few slides will discuss the behavior of system managed paging files in each version of Windows and Windows Server.</a:t>
            </a:r>
          </a:p>
          <a:p>
            <a:endParaRPr lang="en-US" sz="1100" b="1" dirty="0">
              <a:solidFill>
                <a:srgbClr val="000000"/>
              </a:solidFill>
              <a:latin typeface="Calibri"/>
            </a:endParaRPr>
          </a:p>
        </p:txBody>
      </p:sp>
    </p:spTree>
    <p:extLst>
      <p:ext uri="{BB962C8B-B14F-4D97-AF65-F5344CB8AC3E}">
        <p14:creationId xmlns:p14="http://schemas.microsoft.com/office/powerpoint/2010/main" val="92184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Due to the concern of the amount of disk space that system managed paging files consume, large RAM sizes, and crash dump settings, the system managed paging file for Windows 8 and Windows Server 2012 has a broad range of sizes that it might need to take. A system with 2 GB of physical memory might initially start with a 400 MB paging file. </a:t>
            </a:r>
          </a:p>
          <a:p>
            <a:pPr marL="171450" indent="-171450">
              <a:buFont typeface="Arial" panose="020B0604020202020204" pitchFamily="34" charset="0"/>
              <a:buChar char="•"/>
            </a:pPr>
            <a:r>
              <a:rPr lang="en-US" dirty="0"/>
              <a:t>If the system crashes, then the paging file might automatically increase to accommodate a larger crash dump. Likewise, if the system is stable for weeks, then the paging file might automatically reduce in size.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The following are the examples of what the initial size of the system managed paging </a:t>
            </a:r>
            <a:r>
              <a:rPr lang="en-US" dirty="0"/>
              <a:t>file might be on a system with 2 GB of physical memory and booted with these bug check settings:</a:t>
            </a:r>
          </a:p>
          <a:p>
            <a:pPr marL="171450" lvl="0" indent="-171450">
              <a:buFont typeface="Arial" pitchFamily="34" charset="0"/>
              <a:buChar char="•"/>
            </a:pPr>
            <a:r>
              <a:rPr lang="en-US" dirty="0"/>
              <a:t>Automatic: 400 MB (this size is dependent on many factors)</a:t>
            </a:r>
          </a:p>
          <a:p>
            <a:pPr marL="171450" lvl="0" indent="-171450">
              <a:buFont typeface="Arial" pitchFamily="34" charset="0"/>
              <a:buChar char="•"/>
            </a:pPr>
            <a:r>
              <a:rPr lang="en-US" dirty="0"/>
              <a:t>Small: 128 MB</a:t>
            </a:r>
          </a:p>
          <a:p>
            <a:pPr marL="171450" lvl="0" indent="-171450">
              <a:buFont typeface="Arial" pitchFamily="34" charset="0"/>
              <a:buChar char="•"/>
            </a:pPr>
            <a:r>
              <a:rPr lang="en-US" dirty="0"/>
              <a:t>Kernel: 2 GB (1x RAM)</a:t>
            </a:r>
          </a:p>
          <a:p>
            <a:pPr marL="171450" lvl="0" indent="-171450">
              <a:buFont typeface="Arial" pitchFamily="34" charset="0"/>
              <a:buChar char="•"/>
            </a:pPr>
            <a:r>
              <a:rPr lang="en-US" dirty="0"/>
              <a:t>Complete: 2.2 GB (1x RAM + 200 MB)</a:t>
            </a:r>
          </a:p>
          <a:p>
            <a:pPr marL="171450" lvl="0" indent="-171450">
              <a:buFont typeface="Arial" pitchFamily="34" charset="0"/>
              <a:buChar char="•"/>
            </a:pPr>
            <a:endParaRPr lang="en-US" dirty="0"/>
          </a:p>
          <a:p>
            <a:r>
              <a:rPr lang="en-US" b="1" dirty="0"/>
              <a:t>The following are the factors that will determine the minimum size of a system managed paging file when the crash dump setting is </a:t>
            </a:r>
            <a:r>
              <a:rPr lang="en-US" b="1" i="1" dirty="0"/>
              <a:t>automatic crash dump</a:t>
            </a:r>
            <a:r>
              <a:rPr lang="en-US" b="1" dirty="0"/>
              <a:t>. </a:t>
            </a:r>
            <a:r>
              <a:rPr lang="en-US" dirty="0"/>
              <a:t>Both of these settings are enabled by default. The minimum size depends on several factors including:</a:t>
            </a:r>
          </a:p>
          <a:p>
            <a:pPr marL="171450" lvl="0" indent="-171450">
              <a:buFont typeface="Arial" pitchFamily="34" charset="0"/>
              <a:buChar char="•"/>
            </a:pPr>
            <a:r>
              <a:rPr lang="en-US" dirty="0"/>
              <a:t>RAM size</a:t>
            </a:r>
          </a:p>
          <a:p>
            <a:pPr marL="171450" lvl="0" indent="-171450">
              <a:buFont typeface="Arial" pitchFamily="34" charset="0"/>
              <a:buChar char="•"/>
            </a:pPr>
            <a:r>
              <a:rPr lang="en-US" dirty="0"/>
              <a:t>History of commit usage</a:t>
            </a:r>
          </a:p>
          <a:p>
            <a:pPr marL="171450" lvl="0" indent="-171450">
              <a:buFont typeface="Arial" pitchFamily="34" charset="0"/>
              <a:buChar char="•"/>
            </a:pPr>
            <a:r>
              <a:rPr lang="en-US" dirty="0"/>
              <a:t>Crash dump settings</a:t>
            </a:r>
          </a:p>
          <a:p>
            <a:pPr marL="171450" lvl="0" indent="-171450">
              <a:buFont typeface="Arial" pitchFamily="34" charset="0"/>
              <a:buChar char="•"/>
            </a:pPr>
            <a:r>
              <a:rPr lang="en-US" dirty="0"/>
              <a:t>Available disk space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23</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596940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Open Notepad.exe and type</a:t>
            </a:r>
            <a:r>
              <a:rPr lang="en-US" i="1" dirty="0"/>
              <a:t>, The quick brown fox jumps over the lazy dog</a:t>
            </a:r>
            <a:r>
              <a:rPr lang="en-US" dirty="0"/>
              <a:t>.</a:t>
            </a:r>
          </a:p>
          <a:p>
            <a:r>
              <a:rPr lang="en-US" dirty="0"/>
              <a:t>What portions of this instance of </a:t>
            </a:r>
            <a:r>
              <a:rPr lang="en-US" b="1" dirty="0"/>
              <a:t>Notepad</a:t>
            </a:r>
            <a:r>
              <a:rPr lang="en-US" dirty="0"/>
              <a:t> can be paged out to the page file?</a:t>
            </a:r>
          </a:p>
          <a:p>
            <a:r>
              <a:rPr lang="en-US" dirty="0"/>
              <a:t>The .</a:t>
            </a:r>
            <a:r>
              <a:rPr lang="en-US" dirty="0" err="1"/>
              <a:t>dlls</a:t>
            </a:r>
            <a:r>
              <a:rPr lang="en-US" dirty="0"/>
              <a:t> and .exes that are used to launch it are:</a:t>
            </a:r>
          </a:p>
          <a:p>
            <a:pPr marL="171450" lvl="0" indent="-171450">
              <a:buFont typeface="Arial" pitchFamily="34" charset="0"/>
              <a:buChar char="•"/>
            </a:pPr>
            <a:r>
              <a:rPr lang="en-US" dirty="0"/>
              <a:t>The text within it</a:t>
            </a:r>
          </a:p>
          <a:p>
            <a:pPr marL="171450" indent="-171450">
              <a:buFont typeface="Arial" pitchFamily="34" charset="0"/>
              <a:buChar char="•"/>
            </a:pPr>
            <a:r>
              <a:rPr lang="en-US" dirty="0"/>
              <a:t>All of the above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24</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85046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portion of this instance of </a:t>
            </a:r>
            <a:r>
              <a:rPr lang="en-US" b="1" dirty="0"/>
              <a:t>Notepad</a:t>
            </a:r>
            <a:r>
              <a:rPr lang="en-US" dirty="0"/>
              <a:t> can be paged out to the page file?</a:t>
            </a:r>
          </a:p>
          <a:p>
            <a:r>
              <a:rPr lang="en-US" dirty="0"/>
              <a:t>The correct answer is B—the text within it. All of the portions of .</a:t>
            </a:r>
            <a:r>
              <a:rPr lang="en-US" dirty="0" err="1"/>
              <a:t>dlls</a:t>
            </a:r>
            <a:r>
              <a:rPr lang="en-US" dirty="0"/>
              <a:t> and .exes within </a:t>
            </a:r>
            <a:r>
              <a:rPr lang="en-US" b="1" dirty="0"/>
              <a:t>Notepad</a:t>
            </a:r>
            <a:r>
              <a:rPr lang="en-US" dirty="0"/>
              <a:t> that are used to launch it come from disk, therefore, it would be inefficient to write that data back to the disk.</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25</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351327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90920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56407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6FFB4CB9-788E-4FE6-A173-3CD1D533127F}" type="datetime1">
              <a:rPr lang="en-US" smtClean="0"/>
              <a:t>12/21/2018</a:t>
            </a:fld>
            <a:endParaRPr lang="en-US"/>
          </a:p>
        </p:txBody>
      </p:sp>
    </p:spTree>
    <p:extLst>
      <p:ext uri="{BB962C8B-B14F-4D97-AF65-F5344CB8AC3E}">
        <p14:creationId xmlns:p14="http://schemas.microsoft.com/office/powerpoint/2010/main" val="3949503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Key Points:</a:t>
            </a:r>
          </a:p>
          <a:p>
            <a:pPr marL="171450" indent="-171450">
              <a:buFont typeface="Arial" panose="020B0604020202020204" pitchFamily="34" charset="0"/>
              <a:buChar char="•"/>
            </a:pPr>
            <a:r>
              <a:rPr lang="en-US" sz="1000" dirty="0"/>
              <a:t>This is primarily used on Hyper-V or Container scenarios for Server 2016 that tend to have a significant amount of RAM.</a:t>
            </a:r>
          </a:p>
          <a:p>
            <a:pPr marL="171450" indent="-171450">
              <a:buFont typeface="Arial" panose="020B0604020202020204" pitchFamily="34" charset="0"/>
              <a:buChar char="•"/>
            </a:pPr>
            <a:r>
              <a:rPr lang="en-US" sz="1000" dirty="0"/>
              <a:t>A complete memory dump includes processor state as well as a dump of what is in RAM and this results in the dmp file for a Full Dump to be extremely large.  </a:t>
            </a:r>
          </a:p>
          <a:p>
            <a:pPr marL="171450" indent="-171450">
              <a:buFont typeface="Arial" panose="020B0604020202020204" pitchFamily="34" charset="0"/>
              <a:buChar char="•"/>
            </a:pPr>
            <a:r>
              <a:rPr lang="en-US" sz="1000" dirty="0"/>
              <a:t>On these Hyper-V hosts, the parent partition is usually a small percentage of the overall RAM of the system, with the majority of the RAM allocated to Virtual Machines(VMs).</a:t>
            </a:r>
          </a:p>
          <a:p>
            <a:pPr marL="171450" indent="-171450">
              <a:buFont typeface="Arial" panose="020B0604020202020204" pitchFamily="34" charset="0"/>
              <a:buChar char="•"/>
            </a:pPr>
            <a:r>
              <a:rPr lang="en-US" sz="1000" dirty="0"/>
              <a:t>It’s the parent partition memory that is interesting in debugging a bugcheck or other bluescreen and the VM memory pages are not important for diagnosing most problems.</a:t>
            </a:r>
          </a:p>
          <a:p>
            <a:endParaRPr lang="en-US" sz="1000" dirty="0"/>
          </a:p>
          <a:p>
            <a:r>
              <a:rPr lang="en-US" sz="1000" b="1" dirty="0"/>
              <a:t>Windows Server 2016 introduces a dump type of “Active memory dump”, </a:t>
            </a:r>
            <a:r>
              <a:rPr lang="en-US" sz="1000" dirty="0"/>
              <a:t>which filters out most memory pages allocated to VMs and therefore makes the </a:t>
            </a:r>
            <a:r>
              <a:rPr lang="en-US" sz="1000" dirty="0" err="1"/>
              <a:t>memory.dmp</a:t>
            </a:r>
            <a:r>
              <a:rPr lang="en-US" sz="1000" dirty="0"/>
              <a:t> much smaller and easier to save/copy.</a:t>
            </a:r>
          </a:p>
          <a:p>
            <a:pPr marL="171450" indent="-171450">
              <a:buFont typeface="Arial" panose="020B0604020202020204" pitchFamily="34" charset="0"/>
              <a:buChar char="•"/>
            </a:pPr>
            <a:r>
              <a:rPr lang="en-US" sz="1000" dirty="0"/>
              <a:t>As an example, I have a system with 16GB of RAM running Hyper-V</a:t>
            </a:r>
          </a:p>
          <a:p>
            <a:pPr marL="171450" indent="-171450">
              <a:buFont typeface="Arial" panose="020B0604020202020204" pitchFamily="34" charset="0"/>
              <a:buChar char="•"/>
            </a:pPr>
            <a:r>
              <a:rPr lang="en-US" sz="1000" dirty="0"/>
              <a:t>I initiated bluescreens with different crash dump settings to see what the resulting </a:t>
            </a:r>
            <a:r>
              <a:rPr lang="en-US" sz="1000" dirty="0" err="1"/>
              <a:t>memory.dmp</a:t>
            </a:r>
            <a:r>
              <a:rPr lang="en-US" sz="1000" dirty="0"/>
              <a:t> file size would be. </a:t>
            </a:r>
          </a:p>
          <a:p>
            <a:pPr marL="171450" indent="-171450">
              <a:buFont typeface="Arial" panose="020B0604020202020204" pitchFamily="34" charset="0"/>
              <a:buChar char="•"/>
            </a:pPr>
            <a:r>
              <a:rPr lang="en-US" sz="1000" dirty="0"/>
              <a:t>I also tried “Active memory dump” with no VMs running and with 2 VMS taking up 8 of the 16GB of memory to see how effective it would be: *The size of the Active Dump as compared to a complete dump will vary depending on the total host memory and what is running on the system.</a:t>
            </a:r>
          </a:p>
          <a:p>
            <a:pPr marL="171450" indent="-171450">
              <a:buFont typeface="Arial" panose="020B0604020202020204" pitchFamily="34" charset="0"/>
              <a:buChar char="•"/>
            </a:pPr>
            <a:r>
              <a:rPr lang="en-US" sz="1000" dirty="0"/>
              <a:t>In looking at the numbers in the table above, keep in mind that the Active Dump is larger than the kernel, but includes the </a:t>
            </a:r>
            <a:r>
              <a:rPr lang="en-US" sz="1000" dirty="0" err="1"/>
              <a:t>usermode</a:t>
            </a:r>
            <a:r>
              <a:rPr lang="en-US" sz="1000" dirty="0"/>
              <a:t> space of the parent partition, while being 10% of the size of the complete dump that would have normally been required to get the </a:t>
            </a:r>
            <a:r>
              <a:rPr lang="en-US" sz="1000" dirty="0" err="1"/>
              <a:t>usermode</a:t>
            </a:r>
            <a:r>
              <a:rPr lang="en-US" sz="1000" dirty="0"/>
              <a:t> space.</a:t>
            </a:r>
          </a:p>
          <a:p>
            <a:pPr marL="171450" indent="-171450">
              <a:buFont typeface="Arial" panose="020B0604020202020204" pitchFamily="34" charset="0"/>
              <a:buChar char="•"/>
            </a:pPr>
            <a:endParaRPr lang="en-US" sz="1000"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536CB91-1287-4781-B386-33C11963C06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12/21/2018 6:32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916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12/21/2018</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01490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Crash dumps record information about the state of the system when the system crashes. Most crash dumps are caused by poorly written device drivers, so it is important to purchase hardware from hardware manufacturers who are known to have reliable drivers and who have passed the Windows logo certification.</a:t>
            </a:r>
          </a:p>
          <a:p>
            <a:pPr marL="171450" indent="-171450">
              <a:buFont typeface="Arial" panose="020B0604020202020204" pitchFamily="34" charset="0"/>
              <a:buChar char="•"/>
            </a:pPr>
            <a:r>
              <a:rPr lang="en-US" dirty="0"/>
              <a:t>During a crash dump, the file system is not available, so the disk space that is reserved by the page file is used. The page file that is targeted for the crash dump is emptied, and the memory that is resident in RAM is written to the page file. After it is written, the pagefile.sys file is renamed to </a:t>
            </a:r>
            <a:r>
              <a:rPr lang="en-US" dirty="0" err="1"/>
              <a:t>memory.dmp</a:t>
            </a:r>
            <a:r>
              <a:rPr lang="en-US" dirty="0"/>
              <a:t> and saved to a pre-designated location in the file system. The default location is the %</a:t>
            </a:r>
            <a:r>
              <a:rPr lang="en-US" dirty="0" err="1"/>
              <a:t>SystemRoot</a:t>
            </a:r>
            <a:r>
              <a:rPr lang="en-US" dirty="0"/>
              <a:t>% directory.</a:t>
            </a:r>
          </a:p>
          <a:p>
            <a:pPr marL="171450" indent="-171450">
              <a:buFont typeface="Arial" panose="020B0604020202020204" pitchFamily="34" charset="0"/>
              <a:buChar char="•"/>
            </a:pPr>
            <a:r>
              <a:rPr lang="en-US" dirty="0"/>
              <a:t>You must consider the crash-dump settings when you adjust the minimum size and the placement of the page files. Each crash-dump setting has its own placement and required size of page files. The next few slides discuss the different types of crash dumps:</a:t>
            </a:r>
          </a:p>
          <a:p>
            <a:pPr marL="388712" lvl="1" indent="-171450">
              <a:buFont typeface="Wingdings" panose="05000000000000000000" pitchFamily="2" charset="2"/>
              <a:buChar char="ü"/>
            </a:pPr>
            <a:r>
              <a:rPr lang="en-US" dirty="0"/>
              <a:t>Complete memory dump: All physical memory</a:t>
            </a:r>
          </a:p>
          <a:p>
            <a:pPr marL="388712" lvl="1" indent="-171450">
              <a:buFont typeface="Wingdings" panose="05000000000000000000" pitchFamily="2" charset="2"/>
              <a:buChar char="ü"/>
            </a:pPr>
            <a:r>
              <a:rPr lang="en-US" dirty="0"/>
              <a:t>Kernel memory dump: Kernel only</a:t>
            </a:r>
          </a:p>
          <a:p>
            <a:pPr marL="388712" lvl="1" indent="-171450">
              <a:buFont typeface="Wingdings" panose="05000000000000000000" pitchFamily="2" charset="2"/>
              <a:buChar char="ü"/>
            </a:pPr>
            <a:r>
              <a:rPr lang="en-US" dirty="0"/>
              <a:t>Small memory dump: Minimal information</a:t>
            </a:r>
          </a:p>
          <a:p>
            <a:pPr marL="388712" lvl="1" indent="-171450">
              <a:buFont typeface="Wingdings" panose="05000000000000000000" pitchFamily="2" charset="2"/>
              <a:buChar char="ü"/>
            </a:pPr>
            <a:r>
              <a:rPr lang="en-US" dirty="0"/>
              <a:t>Automatic memory dump: Chooses an appropriate dump. This is the default setting.</a:t>
            </a:r>
          </a:p>
          <a:p>
            <a:pPr marL="0" lvl="0" indent="0">
              <a:buFont typeface="Wingdings" panose="05000000000000000000" pitchFamily="2" charset="2"/>
              <a:buNone/>
            </a:pPr>
            <a:endParaRPr lang="en-US" dirty="0"/>
          </a:p>
          <a:p>
            <a:pPr marL="0" lvl="0" indent="0">
              <a:buFont typeface="Wingdings" panose="05000000000000000000" pitchFamily="2" charset="2"/>
              <a:buNone/>
            </a:pPr>
            <a:r>
              <a:rPr lang="en-US" b="1" dirty="0"/>
              <a:t>Articles:</a:t>
            </a:r>
          </a:p>
          <a:p>
            <a:pPr marL="171450" lvl="0" indent="-171450">
              <a:buFont typeface="Arial" panose="020B0604020202020204" pitchFamily="34" charset="0"/>
              <a:buChar char="•"/>
            </a:pPr>
            <a:r>
              <a:rPr lang="en-US" dirty="0"/>
              <a:t>https://support.microsoft.com/en-us/help/254649/overview-of-memory-dump-file-options-for-windows</a:t>
            </a:r>
          </a:p>
          <a:p>
            <a:pPr marL="171450" lvl="0" indent="-171450">
              <a:buFont typeface="Arial" panose="020B0604020202020204" pitchFamily="34" charset="0"/>
              <a:buChar char="•"/>
            </a:pPr>
            <a:endParaRPr lang="en-US" dirty="0"/>
          </a:p>
          <a:p>
            <a:pPr marL="0" lv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30</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086713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A </a:t>
            </a:r>
            <a:r>
              <a:rPr lang="en-US" i="1" dirty="0"/>
              <a:t>complete memory dump</a:t>
            </a:r>
            <a:r>
              <a:rPr lang="en-US" dirty="0"/>
              <a:t> records all physical memory (RAM) at the time of the crash and writes it to a page file. The page file that is targeted for the crash dump must exist on a locally attached disk and must be greater than the size of RAM plus 1 MB for the header data.</a:t>
            </a:r>
          </a:p>
          <a:p>
            <a:pPr marL="171450" indent="-171450">
              <a:buFont typeface="Arial" panose="020B0604020202020204" pitchFamily="34" charset="0"/>
              <a:buChar char="•"/>
            </a:pPr>
            <a:r>
              <a:rPr lang="en-US" dirty="0"/>
              <a:t>Therefore, a page file of the size of RAM plus 100 MB is recommended. This is likely the reason why a page file of 1.5x the size of RAM was commonly recommended years ago, but it was not quite accurate for the purposes of a system crash dump.</a:t>
            </a:r>
          </a:p>
          <a:p>
            <a:pPr marL="171450" indent="-171450">
              <a:buFont typeface="Arial" panose="020B0604020202020204" pitchFamily="34" charset="0"/>
              <a:buChar char="•"/>
            </a:pPr>
            <a:r>
              <a:rPr lang="en-US" dirty="0"/>
              <a:t>The </a:t>
            </a:r>
            <a:r>
              <a:rPr lang="en-US" b="1" dirty="0"/>
              <a:t>Complete memory dump </a:t>
            </a:r>
            <a:r>
              <a:rPr lang="en-US" dirty="0"/>
              <a:t>setting is not available on computers with 4 GB of RAM or more running Windows 7 or Windows Server 2008 R2. To enable the complete memory dump option, set the </a:t>
            </a:r>
            <a:r>
              <a:rPr lang="en-US" b="1" dirty="0" err="1"/>
              <a:t>CrashDumpEnabled</a:t>
            </a:r>
            <a:r>
              <a:rPr lang="en-US" dirty="0"/>
              <a:t> registry key to 0x1 in the following registry </a:t>
            </a:r>
            <a:r>
              <a:rPr lang="en-US" dirty="0" err="1"/>
              <a:t>subkey</a:t>
            </a:r>
            <a:r>
              <a:rPr lang="en-US" dirty="0"/>
              <a:t>, and then restart the computer:</a:t>
            </a:r>
          </a:p>
          <a:p>
            <a:pPr marL="226708" lvl="2" indent="0">
              <a:buFontTx/>
              <a:buNone/>
            </a:pPr>
            <a:r>
              <a:rPr lang="en-US" i="1" dirty="0"/>
              <a:t>HKLM\SYSTEM\</a:t>
            </a:r>
            <a:r>
              <a:rPr lang="en-US" i="1" dirty="0" err="1"/>
              <a:t>CurrentControlSet</a:t>
            </a:r>
            <a:r>
              <a:rPr lang="en-US" i="1" dirty="0"/>
              <a:t>\Control\</a:t>
            </a:r>
            <a:r>
              <a:rPr lang="en-US" i="1" dirty="0" err="1"/>
              <a:t>CrashControl</a:t>
            </a:r>
            <a:endParaRPr lang="en-US" i="1" dirty="0"/>
          </a:p>
          <a:p>
            <a:pPr marL="226708" lvl="2" indent="0">
              <a:buFontTx/>
              <a:buNone/>
            </a:pPr>
            <a:r>
              <a:rPr lang="en-US" i="1" dirty="0"/>
              <a:t>This setting is available on Windows 8 and Windows Server 2012 regardless of the amount of RAM installed.</a:t>
            </a:r>
          </a:p>
          <a:p>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31</a:t>
            </a:fld>
            <a:endParaRPr lang="en-US" dirty="0"/>
          </a:p>
        </p:txBody>
      </p:sp>
      <p:sp>
        <p:nvSpPr>
          <p:cNvPr id="7" name="Slide Image Placeholder 6"/>
          <p:cNvSpPr>
            <a:spLocks noGrp="1" noRot="1" noChangeAspect="1"/>
          </p:cNvSpPr>
          <p:nvPr>
            <p:ph type="sldImg"/>
          </p:nvPr>
        </p:nvSpPr>
        <p:spPr>
          <a:xfrm>
            <a:off x="1258888" y="465138"/>
            <a:ext cx="4337050" cy="2439987"/>
          </a:xfrm>
        </p:spPr>
      </p:sp>
      <p:sp>
        <p:nvSpPr>
          <p:cNvPr id="8" name="Rectangle 7"/>
          <p:cNvSpPr/>
          <p:nvPr/>
        </p:nvSpPr>
        <p:spPr>
          <a:xfrm>
            <a:off x="901700" y="5872336"/>
            <a:ext cx="5080000" cy="577273"/>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000000"/>
                </a:solidFill>
              </a:rPr>
              <a:t>For more information on setting page-file sizes, see: How to generate a kernel or a complete memory dump file in Windows Server 2008 </a:t>
            </a:r>
            <a:r>
              <a:rPr lang="en-US" sz="1100" dirty="0">
                <a:solidFill>
                  <a:srgbClr val="000000"/>
                </a:solidFill>
                <a:hlinkClick r:id="rId3"/>
              </a:rPr>
              <a:t>http://support.microsoft.com/kb/969028</a:t>
            </a:r>
            <a:endParaRPr lang="en-US" sz="1100" dirty="0">
              <a:solidFill>
                <a:srgbClr val="000000"/>
              </a:solidFill>
              <a:latin typeface="Calibri"/>
            </a:endParaRPr>
          </a:p>
        </p:txBody>
      </p:sp>
    </p:spTree>
    <p:extLst>
      <p:ext uri="{BB962C8B-B14F-4D97-AF65-F5344CB8AC3E}">
        <p14:creationId xmlns:p14="http://schemas.microsoft.com/office/powerpoint/2010/main" val="326732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a:t>
            </a:r>
            <a:r>
              <a:rPr lang="en-US" i="1" dirty="0"/>
              <a:t>kernel memory dump</a:t>
            </a:r>
            <a:r>
              <a:rPr lang="en-US" dirty="0"/>
              <a:t> records only the kernel-mode read/write pages that are in physical memory at the time of the crash. The required size of the target page file varies based on the memory usage of the kernel at the time of the crash dump. This is the default setting for Windows 7 and Windows Server 2008 R2 with 4 GB or more of RAM. The chart (from the </a:t>
            </a:r>
            <a:r>
              <a:rPr lang="en-US" i="1" dirty="0"/>
              <a:t>“Windows Internals 6</a:t>
            </a:r>
            <a:r>
              <a:rPr lang="en-US" i="1" baseline="30000" dirty="0"/>
              <a:t>th</a:t>
            </a:r>
            <a:r>
              <a:rPr lang="en-US" i="1" dirty="0"/>
              <a:t> edition, Part 2”</a:t>
            </a:r>
            <a:r>
              <a:rPr lang="en-US" dirty="0"/>
              <a:t> book) in the slide provides estimates of the required minimum size of the target page file based on the amount of RAM installed.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32</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67522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a:t>
            </a:r>
            <a:r>
              <a:rPr lang="en-US" i="1" dirty="0"/>
              <a:t>small memory dump</a:t>
            </a:r>
            <a:r>
              <a:rPr lang="en-US" dirty="0"/>
              <a:t> records the stop code and parameters, a list of loaded device drivers, and other information. This amount of data might not be enough for a proper analysis of a system crash dump, but it might provide clues to the cause. The size of the dump file is typically between 128 KB and 1 MB, and requires a page file of 2 MB or more on the boot volume. Use this option only if disk space is limited and there is no history of crash dumps.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33</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21089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i="1" dirty="0"/>
              <a:t>Automatic memory dump</a:t>
            </a:r>
            <a:r>
              <a:rPr lang="en-US" dirty="0"/>
              <a:t> option is not really a new memory dump type. In previous versions of Windows and Windows Server, we already have Small, Kernel, and Complete memory dump options. The </a:t>
            </a:r>
            <a:r>
              <a:rPr lang="en-US" i="1" dirty="0"/>
              <a:t>Automatic memory dump</a:t>
            </a:r>
            <a:r>
              <a:rPr lang="en-US" dirty="0"/>
              <a:t> option produces one of the previously mentioned crash dumps depending on how often the system has a bug check.</a:t>
            </a:r>
          </a:p>
          <a:p>
            <a:r>
              <a:rPr lang="en-US" dirty="0"/>
              <a:t>See the </a:t>
            </a:r>
            <a:r>
              <a:rPr lang="en-US" i="1" dirty="0"/>
              <a:t>System managed paging files</a:t>
            </a:r>
            <a:r>
              <a:rPr lang="en-US" dirty="0"/>
              <a:t> slide earlier in this module on the effects of the </a:t>
            </a:r>
            <a:r>
              <a:rPr lang="en-US" i="1" dirty="0"/>
              <a:t>Automatic memory dump</a:t>
            </a:r>
            <a:r>
              <a:rPr lang="en-US" dirty="0"/>
              <a:t> on system managed paging files.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34</a:t>
            </a:fld>
            <a:endParaRPr lang="en-US" dirty="0"/>
          </a:p>
        </p:txBody>
      </p:sp>
      <p:sp>
        <p:nvSpPr>
          <p:cNvPr id="7" name="Slide Image Placeholder 6"/>
          <p:cNvSpPr>
            <a:spLocks noGrp="1" noRot="1" noChangeAspect="1"/>
          </p:cNvSpPr>
          <p:nvPr>
            <p:ph type="sldImg"/>
          </p:nvPr>
        </p:nvSpPr>
        <p:spPr>
          <a:xfrm>
            <a:off x="1258888" y="465138"/>
            <a:ext cx="4337050" cy="2439987"/>
          </a:xfrm>
        </p:spPr>
      </p:sp>
      <p:sp>
        <p:nvSpPr>
          <p:cNvPr id="8" name="Rectangle 7"/>
          <p:cNvSpPr/>
          <p:nvPr/>
        </p:nvSpPr>
        <p:spPr>
          <a:xfrm>
            <a:off x="901700" y="4527922"/>
            <a:ext cx="5080000" cy="76835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000000"/>
                </a:solidFill>
              </a:rPr>
              <a:t>For more information on automatic memory dumps, see the following blog:</a:t>
            </a:r>
          </a:p>
          <a:p>
            <a:r>
              <a:rPr lang="en-US" sz="1100" dirty="0">
                <a:solidFill>
                  <a:srgbClr val="000000"/>
                </a:solidFill>
              </a:rPr>
              <a:t>Windows 8 and Windows Server 2012: Automatic Memory Dump</a:t>
            </a:r>
          </a:p>
          <a:p>
            <a:r>
              <a:rPr lang="en-US" sz="1100" dirty="0">
                <a:solidFill>
                  <a:srgbClr val="000000"/>
                </a:solidFill>
                <a:hlinkClick r:id="rId3"/>
              </a:rPr>
              <a:t>http://blogs.technet.com/b/askcore/archive/2012/09/12/windows-8-and-windows-server-2012-automatic-memory-dump.aspx</a:t>
            </a:r>
            <a:r>
              <a:rPr lang="en-US" sz="1100" dirty="0">
                <a:solidFill>
                  <a:srgbClr val="000000"/>
                </a:solidFill>
              </a:rPr>
              <a:t> </a:t>
            </a:r>
          </a:p>
          <a:p>
            <a:endParaRPr lang="en-US" sz="1100" dirty="0">
              <a:solidFill>
                <a:srgbClr val="000000"/>
              </a:solidFill>
              <a:latin typeface="Calibri"/>
            </a:endParaRPr>
          </a:p>
        </p:txBody>
      </p:sp>
    </p:spTree>
    <p:extLst>
      <p:ext uri="{BB962C8B-B14F-4D97-AF65-F5344CB8AC3E}">
        <p14:creationId xmlns:p14="http://schemas.microsoft.com/office/powerpoint/2010/main" val="435490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To get a memory dump in Windows Vista, Windows Server 2008, and later, a paging file does not need to be on the same partition as the partition where the OS is installed. This is a requirement in previous versions of Windows and Windows Server.</a:t>
            </a:r>
          </a:p>
          <a:p>
            <a:pPr marL="171450" indent="-171450">
              <a:buFont typeface="Arial" panose="020B0604020202020204" pitchFamily="34" charset="0"/>
              <a:buChar char="•"/>
            </a:pPr>
            <a:r>
              <a:rPr lang="en-US" dirty="0"/>
              <a:t>To put a paging file on another partition, create a new registry entry named </a:t>
            </a:r>
            <a:r>
              <a:rPr lang="en-US" i="1" dirty="0" err="1"/>
              <a:t>DedicatedDumpFile</a:t>
            </a:r>
            <a:r>
              <a:rPr lang="en-US" i="1" dirty="0"/>
              <a:t>.</a:t>
            </a:r>
            <a:r>
              <a:rPr lang="en-US" dirty="0"/>
              <a:t> You can also define the size of the paging file for the creation of memory dumps by using a new registry key called </a:t>
            </a:r>
            <a:r>
              <a:rPr lang="en-US" i="1" dirty="0" err="1"/>
              <a:t>DumpFileSize</a:t>
            </a:r>
            <a:r>
              <a:rPr lang="en-US" dirty="0"/>
              <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35</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926359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create the </a:t>
            </a:r>
            <a:r>
              <a:rPr lang="en-US" dirty="0" err="1"/>
              <a:t>DedicatedDumpFile</a:t>
            </a:r>
            <a:r>
              <a:rPr lang="en-US" dirty="0"/>
              <a:t> and </a:t>
            </a:r>
            <a:r>
              <a:rPr lang="en-US" dirty="0" err="1"/>
              <a:t>DumpFileSize</a:t>
            </a:r>
            <a:r>
              <a:rPr lang="en-US" dirty="0"/>
              <a:t> registry entries</a:t>
            </a:r>
          </a:p>
          <a:p>
            <a:pPr marL="228600" lvl="0" indent="-228600">
              <a:buFont typeface="+mj-lt"/>
              <a:buAutoNum type="arabicPeriod"/>
            </a:pPr>
            <a:r>
              <a:rPr lang="en-US" dirty="0"/>
              <a:t>Click </a:t>
            </a:r>
            <a:r>
              <a:rPr lang="en-US" b="1" dirty="0"/>
              <a:t>Start</a:t>
            </a:r>
            <a:r>
              <a:rPr lang="en-US" dirty="0"/>
              <a:t> &gt; </a:t>
            </a:r>
            <a:r>
              <a:rPr lang="en-US" b="1" dirty="0"/>
              <a:t>Run</a:t>
            </a:r>
            <a:r>
              <a:rPr lang="en-US" dirty="0"/>
              <a:t>, type </a:t>
            </a:r>
            <a:r>
              <a:rPr lang="en-US" i="1" dirty="0" err="1"/>
              <a:t>Regedit</a:t>
            </a:r>
            <a:r>
              <a:rPr lang="en-US" dirty="0"/>
              <a:t>, and then click </a:t>
            </a:r>
            <a:r>
              <a:rPr lang="en-US" b="1" dirty="0"/>
              <a:t>OK</a:t>
            </a:r>
            <a:r>
              <a:rPr lang="en-US" dirty="0"/>
              <a:t>.</a:t>
            </a:r>
          </a:p>
          <a:p>
            <a:pPr marL="228600" lvl="0" indent="-228600">
              <a:buFont typeface="+mj-lt"/>
              <a:buAutoNum type="arabicPeriod"/>
            </a:pPr>
            <a:r>
              <a:rPr lang="en-US" dirty="0"/>
              <a:t>Locate and then click the following registry </a:t>
            </a:r>
            <a:r>
              <a:rPr lang="en-US" dirty="0" err="1"/>
              <a:t>subkey</a:t>
            </a:r>
            <a:r>
              <a:rPr lang="en-US" dirty="0"/>
              <a:t>:</a:t>
            </a:r>
          </a:p>
          <a:p>
            <a:pPr marL="446088" lvl="1" indent="-228600">
              <a:buFont typeface="+mj-lt"/>
              <a:buAutoNum type="alphaUcPeriod"/>
            </a:pPr>
            <a:r>
              <a:rPr lang="en-US" b="1" dirty="0"/>
              <a:t>HKLM\SYSTEM\</a:t>
            </a:r>
            <a:r>
              <a:rPr lang="en-US" b="1" dirty="0" err="1"/>
              <a:t>CurrentControlSet</a:t>
            </a:r>
            <a:r>
              <a:rPr lang="en-US" b="1" dirty="0"/>
              <a:t>\Control\</a:t>
            </a:r>
            <a:r>
              <a:rPr lang="en-US" b="1" dirty="0" err="1"/>
              <a:t>CrashControl</a:t>
            </a:r>
            <a:r>
              <a:rPr lang="en-US" dirty="0"/>
              <a:t>.</a:t>
            </a:r>
          </a:p>
          <a:p>
            <a:pPr marL="228600" lvl="0" indent="-228600">
              <a:buFont typeface="+mj-lt"/>
              <a:buAutoNum type="arabicPeriod"/>
            </a:pPr>
            <a:r>
              <a:rPr lang="en-US" dirty="0"/>
              <a:t>Click </a:t>
            </a:r>
            <a:r>
              <a:rPr lang="en-US" b="1" dirty="0"/>
              <a:t>Edit</a:t>
            </a:r>
            <a:r>
              <a:rPr lang="en-US" dirty="0"/>
              <a:t> &gt; </a:t>
            </a:r>
            <a:r>
              <a:rPr lang="en-US" b="1" dirty="0"/>
              <a:t>New</a:t>
            </a:r>
            <a:r>
              <a:rPr lang="en-US" dirty="0"/>
              <a:t> &gt; </a:t>
            </a:r>
            <a:r>
              <a:rPr lang="en-US" b="1" dirty="0"/>
              <a:t>String Value</a:t>
            </a:r>
            <a:r>
              <a:rPr lang="en-US" dirty="0"/>
              <a:t>.</a:t>
            </a:r>
          </a:p>
          <a:p>
            <a:pPr marL="228600" lvl="0" indent="-228600">
              <a:buFont typeface="+mj-lt"/>
              <a:buAutoNum type="arabicPeriod"/>
            </a:pPr>
            <a:r>
              <a:rPr lang="en-US" dirty="0"/>
              <a:t>In the details pane, type </a:t>
            </a:r>
            <a:r>
              <a:rPr lang="en-US" i="1" dirty="0" err="1"/>
              <a:t>DedicatedDumpFile</a:t>
            </a:r>
            <a:r>
              <a:rPr lang="en-US" dirty="0"/>
              <a:t>, and then press </a:t>
            </a:r>
            <a:r>
              <a:rPr lang="en-US" b="1" dirty="0"/>
              <a:t>ENTER</a:t>
            </a:r>
            <a:r>
              <a:rPr lang="en-US" dirty="0"/>
              <a:t>.</a:t>
            </a:r>
          </a:p>
          <a:p>
            <a:pPr marL="228600" lvl="0" indent="-228600">
              <a:buFont typeface="+mj-lt"/>
              <a:buAutoNum type="arabicPeriod"/>
            </a:pPr>
            <a:r>
              <a:rPr lang="en-US" dirty="0"/>
              <a:t>Right-click </a:t>
            </a:r>
            <a:r>
              <a:rPr lang="en-US" b="1" dirty="0" err="1"/>
              <a:t>DedicatedDumpFile</a:t>
            </a:r>
            <a:r>
              <a:rPr lang="en-US" dirty="0"/>
              <a:t>, and then select </a:t>
            </a:r>
            <a:r>
              <a:rPr lang="en-US" b="1" dirty="0"/>
              <a:t>Modify</a:t>
            </a:r>
            <a:r>
              <a:rPr lang="en-US" dirty="0"/>
              <a:t>.</a:t>
            </a:r>
          </a:p>
          <a:p>
            <a:pPr marL="228600" lvl="0" indent="-228600">
              <a:buFont typeface="+mj-lt"/>
              <a:buAutoNum type="arabicPeriod"/>
            </a:pPr>
            <a:r>
              <a:rPr lang="en-US" dirty="0"/>
              <a:t>In the </a:t>
            </a:r>
            <a:r>
              <a:rPr lang="en-US" b="1" dirty="0"/>
              <a:t>Value data</a:t>
            </a:r>
            <a:r>
              <a:rPr lang="en-US" dirty="0"/>
              <a:t> field, type </a:t>
            </a:r>
            <a:r>
              <a:rPr lang="en-US" i="1" dirty="0"/>
              <a:t>&lt;drive&gt;:\&lt;dedicateddumpfile.sys&gt;</a:t>
            </a:r>
            <a:r>
              <a:rPr lang="en-US" dirty="0"/>
              <a:t>, and then click </a:t>
            </a:r>
            <a:r>
              <a:rPr lang="en-US" b="1" dirty="0"/>
              <a:t>OK</a:t>
            </a:r>
            <a:r>
              <a:rPr lang="en-US" dirty="0"/>
              <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36</a:t>
            </a:fld>
            <a:endParaRPr lang="en-US" dirty="0"/>
          </a:p>
        </p:txBody>
      </p:sp>
      <p:sp>
        <p:nvSpPr>
          <p:cNvPr id="7" name="Slide Image Placeholder 6"/>
          <p:cNvSpPr>
            <a:spLocks noGrp="1" noRot="1" noChangeAspect="1"/>
          </p:cNvSpPr>
          <p:nvPr>
            <p:ph type="sldImg"/>
          </p:nvPr>
        </p:nvSpPr>
        <p:spPr>
          <a:xfrm>
            <a:off x="1258888" y="465138"/>
            <a:ext cx="4337050" cy="2439987"/>
          </a:xfrm>
        </p:spPr>
      </p:sp>
      <p:sp>
        <p:nvSpPr>
          <p:cNvPr id="8" name="Rectangle 7"/>
          <p:cNvSpPr/>
          <p:nvPr/>
        </p:nvSpPr>
        <p:spPr>
          <a:xfrm>
            <a:off x="901700" y="5367071"/>
            <a:ext cx="5080000" cy="577273"/>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rgbClr val="000000"/>
                </a:solidFill>
              </a:rPr>
              <a:t>Note</a:t>
            </a:r>
            <a:r>
              <a:rPr lang="en-US" sz="1100" dirty="0">
                <a:solidFill>
                  <a:srgbClr val="000000"/>
                </a:solidFill>
              </a:rPr>
              <a:t>: &lt;Drive&gt; is a placeholder for a drive that has enough disk space for the dump file, and &lt;dedicateddumpfile.sys&gt; is a placeholder for the dedicated file and the full path</a:t>
            </a:r>
          </a:p>
          <a:p>
            <a:endParaRPr lang="en-US" sz="1100" b="1" dirty="0">
              <a:solidFill>
                <a:srgbClr val="000000"/>
              </a:solidFill>
              <a:latin typeface="Calibri"/>
            </a:endParaRPr>
          </a:p>
        </p:txBody>
      </p:sp>
    </p:spTree>
    <p:extLst>
      <p:ext uri="{BB962C8B-B14F-4D97-AF65-F5344CB8AC3E}">
        <p14:creationId xmlns:p14="http://schemas.microsoft.com/office/powerpoint/2010/main" val="1314393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5955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38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78897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1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The \Memory\Committed Bytes counter helps determine how large the page files should be</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2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Only modified memory that cannot be found on disk is written to the page files</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3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The system commit limit is the size of RAM and the total page file size</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4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When the system commit limit is reached, the operating system will try to increase the size of a page file or hang until committed memory is released</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Question 5 Answer:</a:t>
            </a:r>
          </a:p>
          <a:p>
            <a:pPr marL="0" marR="0" lvl="0" indent="0" algn="l" defTabSz="914460" rtl="0" eaLnBrk="1" fontAlgn="auto" latinLnBrk="0" hangingPunct="1">
              <a:lnSpc>
                <a:spcPct val="90000"/>
              </a:lnSpc>
              <a:spcBef>
                <a:spcPts val="0"/>
              </a:spcBef>
              <a:spcAft>
                <a:spcPts val="333"/>
              </a:spcAft>
              <a:buClrTx/>
              <a:buSzTx/>
              <a:buFontTx/>
              <a:buNone/>
              <a:tabLst/>
              <a:defRPr/>
            </a:pPr>
            <a:r>
              <a:rPr lang="en-US"/>
              <a:t>The \Process(*)\Private Bytes counter shows the amount of private, committed memory in use by a process</a:t>
            </a:r>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460" rtl="0" eaLnBrk="1" fontAlgn="auto" latinLnBrk="0" hangingPunct="1">
              <a:lnSpc>
                <a:spcPct val="90000"/>
              </a:lnSpc>
              <a:spcBef>
                <a:spcPts val="0"/>
              </a:spcBef>
              <a:spcAft>
                <a:spcPts val="333"/>
              </a:spcAft>
              <a:buClrTx/>
              <a:buSzTx/>
              <a:buFontTx/>
              <a:buNone/>
              <a:tabLst/>
              <a:defRPr/>
            </a:pPr>
            <a:endParaRPr lang="en-US" dirty="0"/>
          </a:p>
        </p:txBody>
      </p:sp>
      <p:sp>
        <p:nvSpPr>
          <p:cNvPr id="7" name="Slide Number Placeholder 6"/>
          <p:cNvSpPr>
            <a:spLocks noGrp="1"/>
          </p:cNvSpPr>
          <p:nvPr>
            <p:ph type="sldNum" sz="quarter" idx="12"/>
          </p:nvPr>
        </p:nvSpPr>
        <p:spPr/>
        <p:txBody>
          <a:bodyPr/>
          <a:lstStyle/>
          <a:p>
            <a:fld id="{8B263312-38AA-4E1E-B2B5-0F8F122B24FE}" type="slidenum">
              <a:rPr lang="en-US" smtClean="0"/>
              <a:pPr/>
              <a:t>39</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71556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12/21/2018</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99707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40</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9782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41</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29849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50093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Every process has a working set. A </a:t>
            </a:r>
            <a:r>
              <a:rPr lang="en-US" i="1" dirty="0"/>
              <a:t>working set</a:t>
            </a:r>
            <a:r>
              <a:rPr lang="en-US" dirty="0"/>
              <a:t> is the amount of RAM that a process is using. The size can vary greatly based on how often the process reads and writes (touches/accesses) memory and based on the memory demands of the entire system. Remember that every process has its own private virtual memory that each application controls, but the working set size of the process is controlled by the kernel. The </a:t>
            </a:r>
            <a:r>
              <a:rPr lang="en-US" b="1" dirty="0"/>
              <a:t>\Process(*)\Working Set</a:t>
            </a:r>
            <a:r>
              <a:rPr lang="en-US" dirty="0"/>
              <a:t> counter measures the working set size of processes.</a:t>
            </a:r>
          </a:p>
          <a:p>
            <a:r>
              <a:rPr lang="en-US" dirty="0"/>
              <a:t>Process working set sizes are controlled by the kernel and can be trimmed or increased based on the frequency of usage. A process that uses memory aggressively might initially get a large working set, but it is later trimmed by the kernel. Working set trimming can occur at any time, but it might be more or less aggressive based on the availability of RAM.</a:t>
            </a:r>
          </a:p>
          <a:p>
            <a:r>
              <a:rPr lang="en-US" dirty="0"/>
              <a:t>Working set trimming is described in more detail later in this module.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43</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228839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20135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a:t>
            </a:r>
            <a:r>
              <a:rPr lang="en-US" i="1" dirty="0"/>
              <a:t>page fault</a:t>
            </a:r>
            <a:r>
              <a:rPr lang="en-US" dirty="0"/>
              <a:t> occurs when access to a page of memory is attempted, but the page is not in the working set of a process. If the page fault is resolved from elsewhere in RAM, it is a </a:t>
            </a:r>
            <a:r>
              <a:rPr lang="en-US" i="1" dirty="0"/>
              <a:t>soft page fault</a:t>
            </a:r>
            <a:r>
              <a:rPr lang="en-US" dirty="0"/>
              <a:t>. If the page fault is resolved from disk, it is a </a:t>
            </a:r>
            <a:r>
              <a:rPr lang="en-US" i="1" dirty="0"/>
              <a:t>hard page fault</a:t>
            </a:r>
            <a:r>
              <a:rPr lang="en-US" dirty="0"/>
              <a: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45</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677806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 page fault occurs when access to a page of memory is attempted, but the page is not in the working set of a process. If the page fault is resolved from elsewhere in RAM, it is a soft page fault. If the page fault is resolved from disk, it is a hard page fault. </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46</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4155565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66755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The </a:t>
            </a:r>
            <a:r>
              <a:rPr lang="en-US" b="1" dirty="0"/>
              <a:t>\Memory\Pages/sec</a:t>
            </a:r>
            <a:r>
              <a:rPr lang="en-US" dirty="0"/>
              <a:t> counter indicates the number of hard page faults. It is the rate at which pages are read from or written to the disk to resolve hard page faults. By itself, it does not indicate a low RAM condition—it simply measures disk access, which might or might not involve the page file.</a:t>
            </a:r>
          </a:p>
          <a:p>
            <a:pPr marL="171450" indent="-171450">
              <a:buFont typeface="Arial" panose="020B0604020202020204" pitchFamily="34" charset="0"/>
              <a:buChar char="•"/>
            </a:pPr>
            <a:r>
              <a:rPr lang="en-US" dirty="0"/>
              <a:t>This counter does not measure soft page faults (page faults resolved from elsewhere in RAM).</a:t>
            </a:r>
          </a:p>
          <a:p>
            <a:pPr marL="171450" indent="-171450">
              <a:buFont typeface="Arial" panose="020B0604020202020204" pitchFamily="34" charset="0"/>
              <a:buChar char="•"/>
            </a:pPr>
            <a:r>
              <a:rPr lang="en-US" dirty="0"/>
              <a:t>Memory-mapped files are commonly used in applications, and the hard page faults that are created by accessing the files are measured in the </a:t>
            </a:r>
            <a:r>
              <a:rPr lang="en-US" b="1" dirty="0"/>
              <a:t>Pages/sec</a:t>
            </a:r>
            <a:r>
              <a:rPr lang="en-US" dirty="0"/>
              <a:t> counter.</a:t>
            </a:r>
          </a:p>
          <a:p>
            <a:pPr marL="171450" indent="-171450">
              <a:buFont typeface="Arial" panose="020B0604020202020204" pitchFamily="34" charset="0"/>
              <a:buChar char="•"/>
            </a:pPr>
            <a:endParaRPr lang="en-US" dirty="0"/>
          </a:p>
          <a:p>
            <a:r>
              <a:rPr lang="en-US" dirty="0"/>
              <a:t>The best indicator of a low RAM condition is the </a:t>
            </a:r>
            <a:r>
              <a:rPr lang="en-US" b="1" dirty="0"/>
              <a:t>\Memory\Available </a:t>
            </a:r>
            <a:r>
              <a:rPr lang="en-US" b="1" dirty="0" err="1"/>
              <a:t>MBytes</a:t>
            </a:r>
            <a:r>
              <a:rPr lang="en-US" dirty="0"/>
              <a:t> counter, which is discussed later in this module.</a:t>
            </a:r>
          </a:p>
          <a:p>
            <a:pPr marL="171450" indent="-171450">
              <a:buFont typeface="Arial" panose="020B0604020202020204" pitchFamily="34" charset="0"/>
              <a:buChar char="•"/>
            </a:pPr>
            <a:r>
              <a:rPr lang="en-US" dirty="0"/>
              <a:t>As an experiment, load the </a:t>
            </a:r>
            <a:r>
              <a:rPr lang="en-US" b="1" dirty="0"/>
              <a:t>\Memory\Pages/sec</a:t>
            </a:r>
            <a:r>
              <a:rPr lang="en-US" dirty="0"/>
              <a:t> counter into Performance Monitor, and then open an application that you have not opened before. You should see a high amount of </a:t>
            </a:r>
            <a:r>
              <a:rPr lang="en-US" b="1" dirty="0"/>
              <a:t>Pages/sec</a:t>
            </a:r>
            <a:r>
              <a:rPr lang="en-US" dirty="0"/>
              <a:t>. This is because the portions of the .</a:t>
            </a:r>
            <a:r>
              <a:rPr lang="en-US" dirty="0" err="1"/>
              <a:t>dlls</a:t>
            </a:r>
            <a:r>
              <a:rPr lang="en-US" dirty="0"/>
              <a:t> and .exes that are needed to load the application are not in the working set of the process and must be loaded (resolved) from disk. As you use portions of the application that have not been used yet, more hard page faults occur to read those portions into the working set of the process.</a:t>
            </a:r>
          </a:p>
          <a:p>
            <a:pPr marL="171450" indent="-171450">
              <a:buFont typeface="Arial" panose="020B0604020202020204" pitchFamily="34" charset="0"/>
              <a:buChar char="•"/>
            </a:pPr>
            <a:r>
              <a:rPr lang="en-US" dirty="0"/>
              <a:t>Hard page faults that must be resolved by reading from a page-file (disk) are measured by </a:t>
            </a:r>
            <a:r>
              <a:rPr lang="en-US" b="1" dirty="0"/>
              <a:t>Pages/sec</a:t>
            </a:r>
            <a:r>
              <a:rPr lang="en-US" dirty="0"/>
              <a:t>. Performance Monitor does not have any counters that directly measure page file reads and writes, so it is common to use </a:t>
            </a:r>
            <a:r>
              <a:rPr lang="en-US" b="1" dirty="0"/>
              <a:t>Pages/sec</a:t>
            </a:r>
            <a:r>
              <a:rPr lang="en-US" dirty="0"/>
              <a:t> to indirectly measure page-file access. </a:t>
            </a:r>
            <a:r>
              <a:rPr lang="en-US" b="1" dirty="0"/>
              <a:t>Pages/sec</a:t>
            </a:r>
            <a:r>
              <a:rPr lang="en-US" dirty="0"/>
              <a:t> is not a primary indicator of a low memory condition, simply because it does not directly measure page file reads and because hard page faults are commonly used to read from the disk as part of normal file I/O.</a:t>
            </a:r>
          </a:p>
          <a:p>
            <a:pPr marL="171450" indent="-171450">
              <a:buFont typeface="Arial" panose="020B0604020202020204" pitchFamily="34" charset="0"/>
              <a:buChar char="•"/>
            </a:pPr>
            <a:r>
              <a:rPr lang="en-US" dirty="0"/>
              <a:t>With that said, if the system is in a low RAM condition and if </a:t>
            </a:r>
            <a:r>
              <a:rPr lang="en-US" b="1" dirty="0"/>
              <a:t>Pages/sec</a:t>
            </a:r>
            <a:r>
              <a:rPr lang="en-US" dirty="0"/>
              <a:t> increases in relation to the available RAM, it might be due to page-file access.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48</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702959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b="1" dirty="0"/>
              <a:t>\Memory\pages/sec</a:t>
            </a:r>
            <a:r>
              <a:rPr lang="en-US" dirty="0"/>
              <a:t> counter measures the number of hard page faults (resolved from disk) that are occurring in the system. Therefore, is it a primary indicator of a low RAM condition?</a:t>
            </a:r>
          </a:p>
          <a:p>
            <a:r>
              <a:rPr lang="en-US" dirty="0"/>
              <a:t>The chart shows a sustained average of more than 1000 pages/sec (hard page faults).</a:t>
            </a:r>
          </a:p>
          <a:p>
            <a:pPr marL="171450" lvl="0" indent="-171450">
              <a:buFont typeface="Arial" pitchFamily="34" charset="0"/>
              <a:buChar char="•"/>
            </a:pPr>
            <a:r>
              <a:rPr lang="en-US" dirty="0"/>
              <a:t>Yes</a:t>
            </a:r>
          </a:p>
          <a:p>
            <a:pPr marL="171450" indent="-171450">
              <a:buFont typeface="Arial" pitchFamily="34" charset="0"/>
              <a:buChar char="•"/>
            </a:pPr>
            <a:r>
              <a:rPr lang="en-US" dirty="0"/>
              <a:t>No</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49</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8891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22063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No, in this case the server has at least 1 GB of available RAM when the high numbers of hard page faults are occurring. The hard page faults are caused by normal disk reads from various memory-mapped files from backup software. The backup software mapped each file it targeted into its virtual address space, and then it read each page of memory. Because those pages of memory are not in the working set, they caused hard page faults to read them from disk. A page file was not involved in these hard page faults.</a:t>
            </a:r>
          </a:p>
          <a:p>
            <a:r>
              <a:rPr lang="en-US" dirty="0"/>
              <a:t>More information was not needed to answer this question because the question asked is, if it is a </a:t>
            </a:r>
            <a:r>
              <a:rPr lang="en-US" i="1" dirty="0"/>
              <a:t>primary</a:t>
            </a:r>
            <a:r>
              <a:rPr lang="en-US" dirty="0"/>
              <a:t> indicator of a low RAM condition.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50</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4199560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069671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649598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A process automatically shares the portions of .</a:t>
            </a:r>
            <a:r>
              <a:rPr lang="en-US" dirty="0" err="1"/>
              <a:t>dlls</a:t>
            </a:r>
            <a:r>
              <a:rPr lang="en-US" dirty="0"/>
              <a:t> and .exes that are loaded into its working set with other processes of the same execution path, such as two instances of Notepad executed from </a:t>
            </a:r>
            <a:r>
              <a:rPr lang="en-US" i="1" dirty="0"/>
              <a:t>%</a:t>
            </a:r>
            <a:r>
              <a:rPr lang="en-US" i="1" dirty="0" err="1"/>
              <a:t>windir</a:t>
            </a:r>
            <a:r>
              <a:rPr lang="en-US" i="1" dirty="0"/>
              <a:t>%\system32\notepad.exe</a:t>
            </a:r>
            <a:r>
              <a:rPr lang="en-US" dirty="0"/>
              <a:t>. I.e., if an instance of Notepad.exe is running and another instance is created, it incurs few hard page faults because the instance in RAM likely has most of the memory it needs to launch the new instance. </a:t>
            </a:r>
          </a:p>
          <a:p>
            <a:pPr marL="171450" indent="-171450">
              <a:buFont typeface="Arial" panose="020B0604020202020204" pitchFamily="34" charset="0"/>
              <a:buChar char="•"/>
            </a:pPr>
            <a:r>
              <a:rPr lang="en-US" dirty="0"/>
              <a:t>The new instance simply references to the pages of RAM that the other instance uses, but each instance counts the memory as part of its own working set. </a:t>
            </a:r>
          </a:p>
          <a:p>
            <a:pPr marL="171450" indent="-171450">
              <a:buFont typeface="Arial" panose="020B0604020202020204" pitchFamily="34" charset="0"/>
              <a:buChar char="•"/>
            </a:pPr>
            <a:r>
              <a:rPr lang="en-US" dirty="0"/>
              <a:t>Windows 8/Server 2012 and newer introduce a new feature called page combining. This feature periodically scans process, private, page-able memory and combines the identical pages into a single physical page in RAM freeing up the other physical page(s). If the page is modified by one of the processes, then another page is simply created to accommodate it. The page combining feature is enabled by default on Windows 8, but not on Windows Server 2012. To enable it on Windows Server 2012, open an elevated PowerShell session and run the command, </a:t>
            </a:r>
            <a:r>
              <a:rPr lang="en-US" i="1" dirty="0"/>
              <a:t>Enable-</a:t>
            </a:r>
            <a:r>
              <a:rPr lang="en-US" i="1" dirty="0" err="1"/>
              <a:t>MMAgent</a:t>
            </a:r>
            <a:r>
              <a:rPr lang="en-US" i="1" dirty="0"/>
              <a:t> –</a:t>
            </a:r>
            <a:r>
              <a:rPr lang="en-US" i="1" dirty="0" err="1"/>
              <a:t>PageCombining</a:t>
            </a:r>
            <a:r>
              <a:rPr lang="en-US" dirty="0"/>
              <a:t>.</a:t>
            </a:r>
          </a:p>
          <a:p>
            <a:endParaRPr lang="en-US" dirty="0"/>
          </a:p>
          <a:p>
            <a:r>
              <a:rPr lang="en-US" dirty="0"/>
              <a:t>Processes can share heap memory, but this is a special case where the developer must specifically manage the memory that is used in this way. In this case, two instances of Microsoft Excel are running. Because they are both from the same executable path, they automatically share all of the portions of .</a:t>
            </a:r>
            <a:r>
              <a:rPr lang="en-US" dirty="0" err="1"/>
              <a:t>dlls</a:t>
            </a:r>
            <a:r>
              <a:rPr lang="en-US" dirty="0"/>
              <a:t> and .exes that are loaded in RAM.</a:t>
            </a:r>
          </a:p>
          <a:p>
            <a:r>
              <a:rPr lang="en-US" dirty="0"/>
              <a:t>Say you have a single executable (*.exe) that is 200 MB in size—a lot of code. How large is the working set? It is simply as large as it needs to be—meaning that the entire .exe is not loaded into RAM. Only the portions of the .exe that are needed to function are loaded into the working set of the process. Application developers might refer to </a:t>
            </a:r>
            <a:r>
              <a:rPr lang="en-US" i="1" dirty="0"/>
              <a:t>loading</a:t>
            </a:r>
            <a:r>
              <a:rPr lang="en-US" dirty="0"/>
              <a:t> a .</a:t>
            </a:r>
            <a:r>
              <a:rPr lang="en-US" dirty="0" err="1"/>
              <a:t>dll</a:t>
            </a:r>
            <a:r>
              <a:rPr lang="en-US" dirty="0"/>
              <a:t> or .exe into memory.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53</a:t>
            </a:fld>
            <a:endParaRPr lang="en-US" dirty="0"/>
          </a:p>
        </p:txBody>
      </p:sp>
      <p:sp>
        <p:nvSpPr>
          <p:cNvPr id="10" name="Slide Image Placeholder 9"/>
          <p:cNvSpPr>
            <a:spLocks noGrp="1" noRot="1" noChangeAspect="1"/>
          </p:cNvSpPr>
          <p:nvPr>
            <p:ph type="sldImg"/>
          </p:nvPr>
        </p:nvSpPr>
        <p:spPr>
          <a:xfrm>
            <a:off x="1258888" y="465138"/>
            <a:ext cx="4337050" cy="2439987"/>
          </a:xfrm>
        </p:spPr>
      </p:sp>
      <p:sp>
        <p:nvSpPr>
          <p:cNvPr id="11" name="Rectangle 10"/>
          <p:cNvSpPr/>
          <p:nvPr/>
        </p:nvSpPr>
        <p:spPr>
          <a:xfrm>
            <a:off x="901700" y="4432176"/>
            <a:ext cx="5080000" cy="35844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000000"/>
                </a:solidFill>
              </a:rPr>
              <a:t>For more information about shared memory, see the book: Windows Internals 6th edition, Part 2, page 200.</a:t>
            </a:r>
            <a:endParaRPr lang="en-US" sz="1100" dirty="0">
              <a:solidFill>
                <a:srgbClr val="000000"/>
              </a:solidFill>
              <a:latin typeface="Calibri"/>
            </a:endParaRPr>
          </a:p>
        </p:txBody>
      </p:sp>
      <p:sp>
        <p:nvSpPr>
          <p:cNvPr id="12" name="Rectangle 11"/>
          <p:cNvSpPr/>
          <p:nvPr/>
        </p:nvSpPr>
        <p:spPr>
          <a:xfrm>
            <a:off x="901700" y="6342147"/>
            <a:ext cx="5080000" cy="39428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000000"/>
                </a:solidFill>
              </a:rPr>
              <a:t>For more information on the Enable-</a:t>
            </a:r>
            <a:r>
              <a:rPr lang="en-US" sz="1100" dirty="0" err="1">
                <a:solidFill>
                  <a:srgbClr val="000000"/>
                </a:solidFill>
              </a:rPr>
              <a:t>MMAgent</a:t>
            </a:r>
            <a:r>
              <a:rPr lang="en-US" sz="1100" dirty="0">
                <a:solidFill>
                  <a:srgbClr val="000000"/>
                </a:solidFill>
              </a:rPr>
              <a:t> command, go to:</a:t>
            </a:r>
          </a:p>
          <a:p>
            <a:r>
              <a:rPr lang="en-US" sz="1100" dirty="0">
                <a:solidFill>
                  <a:srgbClr val="000000"/>
                </a:solidFill>
                <a:hlinkClick r:id="rId3"/>
              </a:rPr>
              <a:t>http://technet.microsoft.com/library/jj658954.aspx</a:t>
            </a:r>
            <a:endParaRPr lang="en-US" sz="1100" dirty="0">
              <a:solidFill>
                <a:srgbClr val="000000"/>
              </a:solidFill>
              <a:latin typeface="Calibri"/>
            </a:endParaRPr>
          </a:p>
        </p:txBody>
      </p:sp>
    </p:spTree>
    <p:extLst>
      <p:ext uri="{BB962C8B-B14F-4D97-AF65-F5344CB8AC3E}">
        <p14:creationId xmlns:p14="http://schemas.microsoft.com/office/powerpoint/2010/main" val="32982960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US" dirty="0"/>
              <a:t>Soft page faults are resolved from RAM, while hard page faults are resolved from disk</a:t>
            </a:r>
          </a:p>
          <a:p>
            <a:pPr marL="228600" indent="-228600">
              <a:buFont typeface="+mj-lt"/>
              <a:buAutoNum type="arabicPeriod"/>
            </a:pPr>
            <a:r>
              <a:rPr lang="en-US" dirty="0"/>
              <a:t>Memory\Pages/sec measures hard page faults</a:t>
            </a:r>
          </a:p>
          <a:p>
            <a:pPr marL="228600" indent="-228600">
              <a:buFont typeface="+mj-lt"/>
              <a:buAutoNum type="arabicPeriod"/>
            </a:pPr>
            <a:r>
              <a:rPr lang="en-US" dirty="0"/>
              <a:t>Working set pages containing portions of .</a:t>
            </a:r>
            <a:r>
              <a:rPr lang="en-US" dirty="0" err="1"/>
              <a:t>dlls</a:t>
            </a:r>
            <a:r>
              <a:rPr lang="en-US" dirty="0"/>
              <a:t> and .exes are shared by default between processes</a:t>
            </a:r>
          </a:p>
        </p:txBody>
      </p:sp>
      <p:sp>
        <p:nvSpPr>
          <p:cNvPr id="7" name="Slide Number Placeholder 6"/>
          <p:cNvSpPr>
            <a:spLocks noGrp="1"/>
          </p:cNvSpPr>
          <p:nvPr>
            <p:ph type="sldNum" sz="quarter" idx="12"/>
          </p:nvPr>
        </p:nvSpPr>
        <p:spPr/>
        <p:txBody>
          <a:bodyPr/>
          <a:lstStyle/>
          <a:p>
            <a:fld id="{8B263312-38AA-4E1E-B2B5-0F8F122B24FE}" type="slidenum">
              <a:rPr lang="en-US" smtClean="0"/>
              <a:pPr/>
              <a:t>54</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273182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877121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56</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22395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57249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r>
              <a:rPr lang="en-US" dirty="0"/>
              <a:t>Memory leaks can occur for many reasons. They are commonly associated with handles and threads. Handles are actually very small memory structures, but the unnecessary accumulation of resources that the handles refer to is what can cause memory to leak.</a:t>
            </a:r>
          </a:p>
          <a:p>
            <a:pPr marL="171450" lvl="0" indent="-171450">
              <a:buFont typeface="Arial" pitchFamily="34" charset="0"/>
              <a:buChar char="•"/>
            </a:pPr>
            <a:r>
              <a:rPr lang="en-US" i="1" dirty="0"/>
              <a:t>Handle:</a:t>
            </a:r>
            <a:r>
              <a:rPr lang="en-US" dirty="0"/>
              <a:t> An object identifier that refers to a resource, such as a file, a window, or a registry key</a:t>
            </a:r>
          </a:p>
          <a:p>
            <a:pPr marL="171450" lvl="0" indent="-171450">
              <a:buFont typeface="Arial" pitchFamily="34" charset="0"/>
              <a:buChar char="•"/>
            </a:pPr>
            <a:r>
              <a:rPr lang="en-US" i="1" dirty="0"/>
              <a:t>Thread:</a:t>
            </a:r>
            <a:r>
              <a:rPr lang="en-US" dirty="0"/>
              <a:t> An entity within a process that Windows and Windows Server schedule for execution</a:t>
            </a:r>
          </a:p>
          <a:p>
            <a:pPr marL="171450" indent="-171450">
              <a:buFont typeface="Arial" pitchFamily="34" charset="0"/>
              <a:buChar char="•"/>
            </a:pPr>
            <a:r>
              <a:rPr lang="en-US" i="1" dirty="0"/>
              <a:t>Resource leak:</a:t>
            </a:r>
            <a:r>
              <a:rPr lang="en-US" dirty="0"/>
              <a:t> A condition where a process consumes a resource and retains it unnecessarily</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9339709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Image Placeholder 5"/>
          <p:cNvSpPr>
            <a:spLocks noGrp="1" noRot="1" noChangeAspect="1"/>
          </p:cNvSpPr>
          <p:nvPr>
            <p:ph type="sldImg"/>
          </p:nvPr>
        </p:nvSpPr>
        <p:spPr>
          <a:xfrm>
            <a:off x="1258888" y="465138"/>
            <a:ext cx="4337050" cy="2439987"/>
          </a:xfrm>
        </p:spPr>
      </p:sp>
      <p:sp>
        <p:nvSpPr>
          <p:cNvPr id="7" name="Notes Placeholder 6"/>
          <p:cNvSpPr>
            <a:spLocks noGrp="1"/>
          </p:cNvSpPr>
          <p:nvPr>
            <p:ph type="body" idx="1"/>
          </p:nvPr>
        </p:nvSpPr>
        <p:spPr/>
        <p:txBody>
          <a:bodyPr/>
          <a:lstStyle/>
          <a:p>
            <a:r>
              <a:rPr lang="en-US" b="1" dirty="0"/>
              <a:t>Key Points:</a:t>
            </a:r>
          </a:p>
          <a:p>
            <a:r>
              <a:rPr lang="en-US" dirty="0"/>
              <a:t>The difference the between Virtual, Committed, and Working Set memory of a process can easily be confused.</a:t>
            </a:r>
          </a:p>
          <a:p>
            <a:endParaRPr lang="en-US" dirty="0"/>
          </a:p>
          <a:p>
            <a:r>
              <a:rPr lang="en-US" i="1" dirty="0"/>
              <a:t>Virtual </a:t>
            </a:r>
            <a:r>
              <a:rPr lang="en-US" dirty="0"/>
              <a:t>bytes are the sum of all of the reserved and committed memory of a process, but it cannot exceed the virtual address space of the process. By default, the virtual address space of the process is 8 TB on the x64 versions of Windows and Windows Server. Remember, each process has its own private virtual address space, regardless of the amount of physical resources (RAM and page files) on the computer—meaning that a system can have 100 processes each with its own, private, 8 TB of virtual address space, regardless of the amount of RAM installed.</a:t>
            </a:r>
          </a:p>
          <a:p>
            <a:endParaRPr lang="en-US" dirty="0"/>
          </a:p>
          <a:p>
            <a:r>
              <a:rPr lang="en-US" i="1" dirty="0"/>
              <a:t>Committed bytes</a:t>
            </a:r>
            <a:r>
              <a:rPr lang="en-US" dirty="0"/>
              <a:t> are the portion of virtual bytes that is </a:t>
            </a:r>
            <a:r>
              <a:rPr lang="en-US" i="1" dirty="0"/>
              <a:t>in use</a:t>
            </a:r>
            <a:r>
              <a:rPr lang="en-US" dirty="0"/>
              <a:t>, meaning that it is guaranteed to the process to be backed by physical resources (RAM and disk in the form of page files).</a:t>
            </a:r>
          </a:p>
          <a:p>
            <a:r>
              <a:rPr lang="en-US" i="1" dirty="0"/>
              <a:t>Private bytes</a:t>
            </a:r>
            <a:r>
              <a:rPr lang="en-US" dirty="0"/>
              <a:t> are the portion of committed memory that is private to that instance of the process. This is where memory leaks commonly occur, because it includes the heap memory, which is controlled by the application developer. Private bytes do not include shared bytes, except in the rare case where it is specifically using a shared heap.</a:t>
            </a:r>
          </a:p>
        </p:txBody>
      </p:sp>
    </p:spTree>
    <p:extLst>
      <p:ext uri="{BB962C8B-B14F-4D97-AF65-F5344CB8AC3E}">
        <p14:creationId xmlns:p14="http://schemas.microsoft.com/office/powerpoint/2010/main" val="155174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8517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21199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Least Recently Accessed:</a:t>
            </a:r>
          </a:p>
          <a:p>
            <a:r>
              <a:rPr lang="en-US" dirty="0"/>
              <a:t>Imagine that your house is the working set of a process. There are three items of interest in the house: a grill, an exercise bike, and the kitchen sink.</a:t>
            </a:r>
          </a:p>
          <a:p>
            <a:pPr marL="171450" lvl="0" indent="-171450">
              <a:buFont typeface="Arial" pitchFamily="34" charset="0"/>
              <a:buChar char="•"/>
            </a:pPr>
            <a:r>
              <a:rPr lang="en-US" dirty="0"/>
              <a:t>Grill: Bought on Sept 2010, last used yesterday</a:t>
            </a:r>
          </a:p>
          <a:p>
            <a:pPr marL="171450" lvl="0" indent="-171450">
              <a:buFont typeface="Arial" pitchFamily="34" charset="0"/>
              <a:buChar char="•"/>
            </a:pPr>
            <a:r>
              <a:rPr lang="en-US" dirty="0"/>
              <a:t>Exercise bike: Bought on Jan 2010, last used Jan 2010</a:t>
            </a:r>
          </a:p>
          <a:p>
            <a:pPr marL="171450" lvl="0" indent="-171450">
              <a:buFont typeface="Arial" pitchFamily="34" charset="0"/>
              <a:buChar char="•"/>
            </a:pPr>
            <a:r>
              <a:rPr lang="en-US" dirty="0"/>
              <a:t>Kitchen sink: Bought on Mar 1986, last used today</a:t>
            </a:r>
          </a:p>
          <a:p>
            <a:pPr marL="171450" lvl="0" indent="-171450">
              <a:buFont typeface="Arial" pitchFamily="34" charset="0"/>
              <a:buChar char="•"/>
            </a:pPr>
            <a:endParaRPr lang="en-US" dirty="0"/>
          </a:p>
          <a:p>
            <a:r>
              <a:rPr lang="en-US" dirty="0"/>
              <a:t>Which item is the oldest in the house based on the date it was bought? Which item was most recently used? Which item was least recently used?</a:t>
            </a:r>
          </a:p>
          <a:p>
            <a:r>
              <a:rPr lang="en-US" dirty="0"/>
              <a:t>These are the kinds of questions that the Windows memory manager uses to determine which pages of memory are used most often.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61</a:t>
            </a:fld>
            <a:endParaRPr lang="en-US" dirty="0"/>
          </a:p>
        </p:txBody>
      </p:sp>
      <p:sp>
        <p:nvSpPr>
          <p:cNvPr id="10" name="Slide Image Placeholder 9"/>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3775703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exercise bike is the item that was least recently used or accessed. I.e. the bike is taking up valuable floor space in the house, yet it is rarely used. This item is the best candidate to put in the garage. We are not getting rid of it; we are simply putting it in storage that takes longer to access, in favor of freeing up floor space in the house. The exercise bike is certainly not the oldest item in the house, but it was the item least recently used, so it might not need to be in the house.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62</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680933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76502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Like the example with the exercise bike, the Windows memory manager uses the least recently accessed date when it selects pages to trim. When it trims the working set of a process, the memory manager determines whether the page of memory is already on disk or not. If it is not already on disk, it is considered </a:t>
            </a:r>
            <a:r>
              <a:rPr lang="en-US" i="1" dirty="0"/>
              <a:t>modified</a:t>
            </a:r>
            <a:r>
              <a:rPr lang="en-US" dirty="0"/>
              <a:t> memory and must be written (backed up) to disk before it can be removed from the working set.</a:t>
            </a:r>
          </a:p>
          <a:p>
            <a:r>
              <a:rPr lang="en-US" dirty="0"/>
              <a:t>Modified pages that are written to disk in this way are written to a page file. If the page of memory is already on disk (meaning that it can be retrieved from disk if it is needed again), the page is simply removed from the working set, allowing that memory to be used for data that is more frequently accessed.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64</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052774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946800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The </a:t>
            </a:r>
            <a:r>
              <a:rPr lang="en-US" b="1" dirty="0"/>
              <a:t>\Memory\Available </a:t>
            </a:r>
            <a:r>
              <a:rPr lang="en-US" b="1" dirty="0" err="1"/>
              <a:t>MBytes</a:t>
            </a:r>
            <a:r>
              <a:rPr lang="en-US" dirty="0"/>
              <a:t> performance counter measures the amount of physical memory (RAM), in megabytes, that is immediately available for allocation either to a process or for system use. It is the sum of the Zero, Free, and Standby page lists discussed earlier. </a:t>
            </a:r>
          </a:p>
          <a:p>
            <a:pPr marL="171450" indent="-171450">
              <a:buFont typeface="Arial" panose="020B0604020202020204" pitchFamily="34" charset="0"/>
              <a:buChar char="•"/>
            </a:pPr>
            <a:r>
              <a:rPr lang="en-US" dirty="0"/>
              <a:t>When the </a:t>
            </a:r>
            <a:r>
              <a:rPr lang="en-US" b="1" dirty="0"/>
              <a:t>Available </a:t>
            </a:r>
            <a:r>
              <a:rPr lang="en-US" b="1" dirty="0" err="1"/>
              <a:t>MBytes</a:t>
            </a:r>
            <a:r>
              <a:rPr lang="en-US" dirty="0"/>
              <a:t> counter is low, it is a primary indicator of a low RAM condition. This is when aggressive working set trims will occur which may or may not result in a hard page fault where the pages on the Modified list are written to disk.</a:t>
            </a:r>
          </a:p>
          <a:p>
            <a:pPr marL="171450" indent="-171450">
              <a:buFont typeface="Arial" panose="020B0604020202020204" pitchFamily="34" charset="0"/>
              <a:buChar char="•"/>
            </a:pPr>
            <a:r>
              <a:rPr lang="en-US" dirty="0"/>
              <a:t>The </a:t>
            </a:r>
            <a:r>
              <a:rPr lang="en-US" b="1" dirty="0"/>
              <a:t>\Memory\Pages/sec</a:t>
            </a:r>
            <a:r>
              <a:rPr lang="en-US" dirty="0"/>
              <a:t> counter measures hard page faults, but it does not distinguish between hard page faults that result from normal file reads or writes and page file reads or writes. Therefore, use </a:t>
            </a:r>
            <a:r>
              <a:rPr lang="en-US" b="1" dirty="0"/>
              <a:t>Pages/sec</a:t>
            </a:r>
            <a:r>
              <a:rPr lang="en-US" dirty="0"/>
              <a:t> together with the </a:t>
            </a:r>
            <a:r>
              <a:rPr lang="en-US" b="1" dirty="0"/>
              <a:t>Available </a:t>
            </a:r>
            <a:r>
              <a:rPr lang="en-US" b="1" dirty="0" err="1"/>
              <a:t>MBytes</a:t>
            </a:r>
            <a:r>
              <a:rPr lang="en-US" dirty="0"/>
              <a:t> counter, and do not use </a:t>
            </a:r>
            <a:r>
              <a:rPr lang="en-US" b="1" dirty="0"/>
              <a:t>Pages/sec</a:t>
            </a:r>
            <a:r>
              <a:rPr lang="en-US" dirty="0"/>
              <a:t> by itself.</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66</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7803847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this example, the system is on a decreasing trend of available memory (RAM), and it spikes down to 3 MB. This system has 1 GB of RAM installed, so 3 MB is less than 1% of the RAM installed. When the system is this low on available memory, it aggressively trims working sets, likely resulting in increased disk usage and longer delays as a result of waiting on the disk.</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5328368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If the system has no more than 1% or 1000 MB of RAM available, the system is in a </a:t>
            </a:r>
            <a:r>
              <a:rPr lang="en-US" i="1" dirty="0"/>
              <a:t>low memory [RAM] condition</a:t>
            </a:r>
            <a:r>
              <a:rPr lang="en-US" dirty="0"/>
              <a:t>. That is to say, the Zero, Free, and Standby page lists are nearing depletion, that the Modified list must be aggressively written to disk, and that the working sets must be aggressively trimmed to replenish the Standby and Modified lists. </a:t>
            </a:r>
          </a:p>
          <a:p>
            <a:pPr marL="171450" indent="-171450">
              <a:buFont typeface="Arial" panose="020B0604020202020204" pitchFamily="34" charset="0"/>
              <a:buChar char="•"/>
            </a:pPr>
            <a:r>
              <a:rPr lang="en-US" dirty="0"/>
              <a:t>This results in high disk activity while the pages on the Modified list are written to disk and moved to the Standby list, where they become available RAM. Remember, pages on the Standby list are already on disk and available for reuse, but pages on the Modified list must be written to disk before they can be reused.</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GB" sz="900" dirty="0"/>
              <a:t>Use </a:t>
            </a:r>
            <a:r>
              <a:rPr lang="en-GB" sz="900" dirty="0" err="1"/>
              <a:t>DebugDiag</a:t>
            </a:r>
            <a:r>
              <a:rPr lang="en-GB" sz="900" dirty="0"/>
              <a:t> to track processes that are leaking memory </a:t>
            </a:r>
            <a:r>
              <a:rPr lang="en-US" sz="900" dirty="0">
                <a:hlinkClick r:id="rId3"/>
              </a:rPr>
              <a:t>http://www.microsoft.com/downloads/details.aspx?familyid=4A2FBD0D-0635-440C-A08B-ED81BDBB5960</a:t>
            </a:r>
            <a:endParaRPr lang="en-GB" sz="9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68</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3265791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You can use the </a:t>
            </a:r>
            <a:r>
              <a:rPr lang="en-US" b="1" dirty="0"/>
              <a:t>\Process(*)\Private Bytes </a:t>
            </a:r>
            <a:r>
              <a:rPr lang="en-US" dirty="0"/>
              <a:t>counter to measure the amount of private, committed memory that is in use by a process. If one or more processes are consuming large amounts of committed memory, consider using a tool like </a:t>
            </a:r>
            <a:r>
              <a:rPr lang="en-US" dirty="0" err="1"/>
              <a:t>DebugDiag</a:t>
            </a:r>
            <a:r>
              <a:rPr lang="en-US" dirty="0"/>
              <a:t> (a free tool from Microsoft.com) or VMMap.exe (</a:t>
            </a:r>
            <a:r>
              <a:rPr lang="en-GB" u="sng" dirty="0">
                <a:hlinkClick r:id="rId3"/>
              </a:rPr>
              <a:t>http://live.sysinternals.com/vmmap.exe</a:t>
            </a:r>
            <a:r>
              <a:rPr lang="en-US" dirty="0"/>
              <a:t>) to identify how the memory is being used within the target process.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85183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60813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example on the slide, several processes are leaking private bytes over a long period of time (seven days). When a process becomes busy, it is normal for the process to consume memory to get the job done. This happens each business day. Then, the process goes idle and de-allocates its memory. But, over time, the process accumulates memory and does not release all of it, resulting in a memory leak over a long period of time.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70</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2774600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3279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620601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Working Sets:</a:t>
            </a:r>
          </a:p>
          <a:p>
            <a:pPr marL="171450" indent="-171450">
              <a:buFont typeface="Arial" panose="020B0604020202020204" pitchFamily="34" charset="0"/>
              <a:buChar char="•"/>
            </a:pPr>
            <a:r>
              <a:rPr lang="en-US" u="sng" dirty="0"/>
              <a:t>Every process has a working set</a:t>
            </a:r>
            <a:r>
              <a:rPr lang="en-US" dirty="0"/>
              <a:t>. A </a:t>
            </a:r>
            <a:r>
              <a:rPr lang="en-US" b="1" i="1" dirty="0"/>
              <a:t>working set</a:t>
            </a:r>
            <a:r>
              <a:rPr lang="en-US" b="1" dirty="0"/>
              <a:t> </a:t>
            </a:r>
            <a:r>
              <a:rPr lang="en-US" dirty="0"/>
              <a:t>is the amount of RAM that a process is using. The size can vary greatly based on how often the process reads and writes (touches/accesses) memory and based on the memory demands of the entire system. Remember that every process has its own private virtual memory that each application controls, but the working set size of the process is controlled by the kernel. The </a:t>
            </a:r>
            <a:r>
              <a:rPr lang="en-US" b="1" dirty="0"/>
              <a:t>Process(*)\Working Set</a:t>
            </a:r>
            <a:r>
              <a:rPr lang="en-US" dirty="0"/>
              <a:t> counter measures the working set size of processes of all counters.</a:t>
            </a:r>
          </a:p>
          <a:p>
            <a:pPr marL="171450" indent="-171450">
              <a:buFont typeface="Arial" panose="020B0604020202020204" pitchFamily="34" charset="0"/>
              <a:buChar char="•"/>
            </a:pPr>
            <a:r>
              <a:rPr lang="en-US" i="0" dirty="0"/>
              <a:t>Process </a:t>
            </a:r>
            <a:r>
              <a:rPr lang="en-US" b="1" i="1" dirty="0"/>
              <a:t>Working Set </a:t>
            </a:r>
            <a:r>
              <a:rPr lang="en-US" dirty="0"/>
              <a:t>sizes are controlled by the kernel and can be trimmed or increased based on the frequency of usage. A process that uses memory aggressively might initially get a large working set, but it is later trimmed by the kernel. Working set trimming can occur at any time, but it might be more or less aggressive based on the availability of RAM.</a:t>
            </a:r>
          </a:p>
          <a:p>
            <a:pPr marL="171450" indent="-171450">
              <a:buFont typeface="Arial" panose="020B0604020202020204" pitchFamily="34" charset="0"/>
              <a:buChar char="•"/>
            </a:pPr>
            <a:r>
              <a:rPr lang="en-US" b="1" i="1" dirty="0"/>
              <a:t>Shared bytes</a:t>
            </a:r>
            <a:r>
              <a:rPr lang="en-US" b="1" dirty="0"/>
              <a:t> </a:t>
            </a:r>
            <a:r>
              <a:rPr lang="en-US" dirty="0"/>
              <a:t>are the automatically shared portions of .</a:t>
            </a:r>
            <a:r>
              <a:rPr lang="en-US" dirty="0" err="1"/>
              <a:t>dlls</a:t>
            </a:r>
            <a:r>
              <a:rPr lang="en-US" dirty="0"/>
              <a:t> and .exes that are needed for the application to function. In rare cases, shared bytes might include heaps that are specifically shared with other processes.</a:t>
            </a:r>
          </a:p>
          <a:p>
            <a:pPr marL="171450" indent="-171450">
              <a:buFont typeface="Arial" panose="020B0604020202020204" pitchFamily="34" charset="0"/>
              <a:buChar char="•"/>
            </a:pPr>
            <a:r>
              <a:rPr lang="en-US" b="1" i="1" dirty="0"/>
              <a:t>Working set</a:t>
            </a:r>
            <a:r>
              <a:rPr lang="en-US" b="1" dirty="0"/>
              <a:t> </a:t>
            </a:r>
            <a:r>
              <a:rPr lang="en-US" dirty="0"/>
              <a:t>is the portion of committed bytes that is resident in RAM. This includes the automatically shared (non-private) portions of .</a:t>
            </a:r>
            <a:r>
              <a:rPr lang="en-US" dirty="0" err="1"/>
              <a:t>dlls</a:t>
            </a:r>
            <a:r>
              <a:rPr lang="en-US" dirty="0"/>
              <a:t> and .exes that are needed for the process to function and (rarely) the portions of a shared heap, if specifically used.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30349359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Since the working set size is determined largely by the frequency of memory access, it by itself does not indicate the amount of committed memory that the process is using.</a:t>
            </a:r>
          </a:p>
          <a:p>
            <a:pPr marL="171450" indent="-171450">
              <a:buFont typeface="Arial" panose="020B0604020202020204" pitchFamily="34" charset="0"/>
              <a:buChar char="•"/>
            </a:pPr>
            <a:r>
              <a:rPr lang="en-US" dirty="0"/>
              <a:t>In some cases, as a process consumes a page of memory into its working set, the memory manager might trim a page that is less recently accessed from the working set for that process, so the working set stays the same while private bytes continues to grow. Thus, the indicator of a memory leak is best viewed in the committed memory (physical resource commitment but generally not used) that is using Private Bytes.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74</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737857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Working Sets:</a:t>
            </a:r>
          </a:p>
          <a:p>
            <a:pPr marL="171450" indent="-171450">
              <a:buFont typeface="Arial" panose="020B0604020202020204" pitchFamily="34" charset="0"/>
              <a:buChar char="•"/>
            </a:pPr>
            <a:r>
              <a:rPr lang="en-US" u="sng" dirty="0"/>
              <a:t>Every process has a working set</a:t>
            </a:r>
            <a:r>
              <a:rPr lang="en-US" dirty="0"/>
              <a:t>. A </a:t>
            </a:r>
            <a:r>
              <a:rPr lang="en-US" b="1" i="1" dirty="0"/>
              <a:t>working set</a:t>
            </a:r>
            <a:r>
              <a:rPr lang="en-US" b="1" dirty="0"/>
              <a:t> </a:t>
            </a:r>
            <a:r>
              <a:rPr lang="en-US" dirty="0"/>
              <a:t>is the amount of RAM that a process is using. The size can vary greatly based on how often the process reads and writes (touches/accesses) memory and based on the memory demands of the entire system. Remember that every process has its own private virtual memory that each application controls, but the working set size of the process is controlled by the kernel. The </a:t>
            </a:r>
            <a:r>
              <a:rPr lang="en-US" b="1" dirty="0"/>
              <a:t>\Process(*)\Working Set</a:t>
            </a:r>
            <a:r>
              <a:rPr lang="en-US" dirty="0"/>
              <a:t> counter measures the working set size of processes.</a:t>
            </a:r>
          </a:p>
          <a:p>
            <a:pPr marL="171450" indent="-171450">
              <a:buFont typeface="Arial" panose="020B0604020202020204" pitchFamily="34" charset="0"/>
              <a:buChar char="•"/>
            </a:pPr>
            <a:r>
              <a:rPr lang="en-US" dirty="0"/>
              <a:t>Process working set sizes are controlled by the kernel and can be trimmed or increased based on the frequency of usage. A process that uses memory aggressively might initially get a large working set, but it is later trimmed by the kernel. Working set trimming can occur at any time, but it might be more or less aggressive based on the availability of RAM.</a:t>
            </a:r>
          </a:p>
          <a:p>
            <a:pPr marL="171450" indent="-171450">
              <a:buFont typeface="Arial" panose="020B0604020202020204" pitchFamily="34" charset="0"/>
              <a:buChar char="•"/>
            </a:pPr>
            <a:r>
              <a:rPr lang="en-US" dirty="0"/>
              <a:t>Working set trimming is described in more detail later in this module.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415610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slide shows a process that is leaking memory for seven days. The green line is the private bytes of the process, and the blue line is the working set of the same process. As the process becomes idle, its working set is trimmed by the memory manager. When the process becomes active again, the working set is increased, based on the memory that the process accessed.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76</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8413234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If the system is low on available memory (RAM), check the </a:t>
            </a:r>
            <a:r>
              <a:rPr lang="en-US" b="1" dirty="0"/>
              <a:t>\Process(_Total)\Working Set</a:t>
            </a:r>
            <a:r>
              <a:rPr lang="en-US" dirty="0"/>
              <a:t> counter to determine whether one or more processes are consuming a large portion of RAM. If the </a:t>
            </a:r>
            <a:r>
              <a:rPr lang="en-US" b="1" dirty="0"/>
              <a:t>\Process(_Total)\Working Set</a:t>
            </a:r>
            <a:r>
              <a:rPr lang="en-US" dirty="0"/>
              <a:t> counter does not account for the RAM usage, look at the Memory counters to determine if the kernel is consuming the RAM.</a:t>
            </a:r>
          </a:p>
          <a:p>
            <a:pPr marL="171450" indent="-171450">
              <a:buFont typeface="Arial" panose="020B0604020202020204" pitchFamily="34" charset="0"/>
              <a:buChar char="•"/>
            </a:pPr>
            <a:r>
              <a:rPr lang="en-US" dirty="0"/>
              <a:t>For example, the System Cache (measured by </a:t>
            </a:r>
            <a:r>
              <a:rPr lang="en-US" b="1" dirty="0"/>
              <a:t>\Memory\System Cache Resident Bytes</a:t>
            </a:r>
            <a:r>
              <a:rPr lang="en-US" dirty="0"/>
              <a:t>) might consume RAM.</a:t>
            </a:r>
          </a:p>
          <a:p>
            <a:pPr marL="171450" indent="-171450">
              <a:buFont typeface="Arial" panose="020B0604020202020204" pitchFamily="34" charset="0"/>
              <a:buChar char="•"/>
            </a:pPr>
            <a:endParaRPr lang="en-US" dirty="0"/>
          </a:p>
          <a:p>
            <a:r>
              <a:rPr lang="en-GB" dirty="0"/>
              <a:t>*\</a:t>
            </a:r>
            <a:r>
              <a:rPr lang="en-GB" i="1" dirty="0"/>
              <a:t>Process(_Total)\Working Set </a:t>
            </a:r>
            <a:r>
              <a:rPr lang="en-GB" dirty="0"/>
              <a:t>compared to the available RAM</a:t>
            </a:r>
          </a:p>
          <a:p>
            <a:r>
              <a:rPr lang="en-US" dirty="0"/>
              <a:t>†</a:t>
            </a:r>
            <a:r>
              <a:rPr lang="en-US" dirty="0">
                <a:hlinkClick r:id="rId3"/>
              </a:rPr>
              <a:t>http://www.microsoft.com/downloads/details.aspx?familyid=4A2FBD0D-0635-440C-A08B-ED81BDBB5960</a:t>
            </a:r>
            <a:endParaRPr lang="en-GB"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6149370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12/21/2018</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915612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6627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We have been talking about a page of memory quite a bit, so let us talk about it formally. A </a:t>
            </a:r>
            <a:r>
              <a:rPr lang="en-US" i="1" dirty="0"/>
              <a:t>page</a:t>
            </a:r>
            <a:r>
              <a:rPr lang="en-US" dirty="0"/>
              <a:t> of memory is a 4 KB memory block, and it is the smallest unit of memory that Windows can address. It is the same size on both x86 and x64 versions of Windows and Windows Server.</a:t>
            </a:r>
          </a:p>
          <a:p>
            <a:pPr marL="171450" indent="-171450">
              <a:buFont typeface="Arial" panose="020B0604020202020204" pitchFamily="34" charset="0"/>
              <a:buChar char="•"/>
            </a:pPr>
            <a:r>
              <a:rPr lang="en-US" dirty="0"/>
              <a:t>The term </a:t>
            </a:r>
            <a:r>
              <a:rPr lang="en-US" i="1" dirty="0"/>
              <a:t>physical memory</a:t>
            </a:r>
            <a:r>
              <a:rPr lang="en-US" dirty="0"/>
              <a:t> has different meanings in the industry. This course refers to physical memory as physical RAM.</a:t>
            </a:r>
          </a:p>
          <a:p>
            <a:pPr marL="171450" indent="-171450">
              <a:buFont typeface="Arial" panose="020B0604020202020204" pitchFamily="34" charset="0"/>
              <a:buChar char="•"/>
            </a:pPr>
            <a:r>
              <a:rPr lang="en-US" dirty="0"/>
              <a:t>A </a:t>
            </a:r>
            <a:r>
              <a:rPr lang="en-US" i="1" dirty="0"/>
              <a:t>page file</a:t>
            </a:r>
            <a:r>
              <a:rPr lang="en-US" dirty="0"/>
              <a:t> is used to extend the physical memory of a system by placing modified, less-frequently-accessed pages on it.</a:t>
            </a:r>
          </a:p>
          <a:p>
            <a:pPr marL="171450" indent="-171450">
              <a:buFont typeface="Arial" panose="020B0604020202020204" pitchFamily="34" charset="0"/>
              <a:buChar char="•"/>
            </a:pPr>
            <a:r>
              <a:rPr lang="en-US" dirty="0"/>
              <a:t>Many people like to refer to </a:t>
            </a:r>
            <a:r>
              <a:rPr lang="en-US" i="1" dirty="0"/>
              <a:t>paging</a:t>
            </a:r>
            <a:r>
              <a:rPr lang="en-US" dirty="0"/>
              <a:t> as the flow of data to or from the page file, but actually, it is the flow of data to or from the disk. This means that there can be high paging but no involvement with page files.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8</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13431528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013445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When the commit charge reaches the commit limit, the system is out of memory—i.e. it is out of physical resources that can be used to store memory.</a:t>
            </a:r>
          </a:p>
          <a:p>
            <a:pPr marL="171450" indent="-171450">
              <a:buFont typeface="Arial" panose="020B0604020202020204" pitchFamily="34" charset="0"/>
              <a:buChar char="•"/>
            </a:pPr>
            <a:r>
              <a:rPr lang="en-US" dirty="0"/>
              <a:t>The system cannot open new applications or allocate any more memory until either the processes (or kernel resources) using the committed memory release committed memory or the commit limit is increased.</a:t>
            </a:r>
          </a:p>
          <a:p>
            <a:pPr marL="171450" indent="-171450">
              <a:buFont typeface="Arial" panose="020B0604020202020204" pitchFamily="34" charset="0"/>
              <a:buChar char="•"/>
            </a:pPr>
            <a:r>
              <a:rPr lang="en-US" dirty="0"/>
              <a:t>The example in the slide shows a computer that has 4 GB of RAM and a 4 GB page file and that reaches its commit limit. The commit limit is increased by increasing the page file in this case.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Paging files are physical extensions of RAM that store modified data that is not already on the disk. Paging files are needed if the system commit charge is greater than the amount of RAM installed. For example, a system with 4 GB of RAM cannot have a system commit charge above 4 GB unless it has a paging file.</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a:t>Also:</a:t>
            </a:r>
          </a:p>
          <a:p>
            <a:pPr marL="171450" indent="-171450">
              <a:buFont typeface="Arial" panose="020B0604020202020204" pitchFamily="34" charset="0"/>
              <a:buChar char="•"/>
            </a:pPr>
            <a:r>
              <a:rPr lang="en-US" dirty="0"/>
              <a:t>It is important to know if the system commit charge is close to the system commit limit. If the commit limit is reached, it can cause unexpected errors and poor performance. The </a:t>
            </a:r>
            <a:r>
              <a:rPr lang="en-US" b="1" dirty="0"/>
              <a:t>% Committed Bytes In Use</a:t>
            </a:r>
            <a:r>
              <a:rPr lang="en-US" dirty="0"/>
              <a:t> counter calculates the ratio of committed bytes (commit charge) to the commit limit. This makes it relatively easy for you to determine if the system is low on physical memory resources.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you are identifying committed-memory conditions, look at all three counters:</a:t>
            </a:r>
          </a:p>
          <a:p>
            <a:pPr marL="388712" lvl="1" indent="-171450">
              <a:buFont typeface="Arial" pitchFamily="34" charset="0"/>
              <a:buChar char="•"/>
            </a:pPr>
            <a:r>
              <a:rPr lang="en-US" b="1" dirty="0"/>
              <a:t>% Committed Bytes In Use</a:t>
            </a:r>
            <a:endParaRPr lang="en-US" dirty="0"/>
          </a:p>
          <a:p>
            <a:pPr marL="388712" lvl="1" indent="-171450">
              <a:buFont typeface="Arial" pitchFamily="34" charset="0"/>
              <a:buChar char="•"/>
            </a:pPr>
            <a:r>
              <a:rPr lang="en-US" b="1" dirty="0"/>
              <a:t>Commit Limit</a:t>
            </a:r>
            <a:endParaRPr lang="en-US" dirty="0"/>
          </a:p>
          <a:p>
            <a:pPr marL="388712" lvl="1" indent="-171450">
              <a:buFont typeface="Arial" pitchFamily="34" charset="0"/>
              <a:buChar char="•"/>
            </a:pPr>
            <a:r>
              <a:rPr lang="en-US" b="1" dirty="0"/>
              <a:t>Committed Bytes</a:t>
            </a:r>
            <a:endParaRPr lang="en-US" dirty="0"/>
          </a:p>
          <a:p>
            <a:endParaRPr lang="en-US" dirty="0"/>
          </a:p>
          <a:p>
            <a:r>
              <a:rPr lang="en-US" dirty="0"/>
              <a:t>For example, </a:t>
            </a:r>
            <a:r>
              <a:rPr lang="en-US" b="1" dirty="0"/>
              <a:t>% Committed Bytes In Use </a:t>
            </a:r>
            <a:r>
              <a:rPr lang="en-US" dirty="0"/>
              <a:t>might stay at 90% when both the </a:t>
            </a:r>
            <a:r>
              <a:rPr lang="en-US" b="1" dirty="0"/>
              <a:t>Committed Bytes</a:t>
            </a:r>
            <a:r>
              <a:rPr lang="en-US" dirty="0"/>
              <a:t> and the </a:t>
            </a:r>
            <a:r>
              <a:rPr lang="en-US" b="1" dirty="0"/>
              <a:t>Commit Limit</a:t>
            </a:r>
            <a:r>
              <a:rPr lang="en-US" dirty="0"/>
              <a:t> increase at the same time. This condition commonly happens when the system is under memory pressure and one or more page files are increased or when RAM is hot-plugged into the system.</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12683141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The </a:t>
            </a:r>
            <a:r>
              <a:rPr lang="en-US" b="1" dirty="0"/>
              <a:t>\Memory\% Committed Bytes In Use</a:t>
            </a:r>
            <a:r>
              <a:rPr lang="en-US" dirty="0"/>
              <a:t> counter calculates the ratio of committed bytes (system commit charge) to the system commit limit, and the system can perform poorly when the system commit limit is reached. Therefore, when </a:t>
            </a:r>
            <a:r>
              <a:rPr lang="en-US" b="1" dirty="0"/>
              <a:t>% Committed Bytes In Use</a:t>
            </a:r>
            <a:r>
              <a:rPr lang="en-US" dirty="0"/>
              <a:t> is greater than 80%, use the </a:t>
            </a:r>
            <a:r>
              <a:rPr lang="en-US" b="1" dirty="0"/>
              <a:t>\Process(*)\Private Bytes</a:t>
            </a:r>
            <a:r>
              <a:rPr lang="en-US" dirty="0"/>
              <a:t> counter to identify the processes that are consuming the most committed memory.</a:t>
            </a:r>
          </a:p>
          <a:p>
            <a:pPr marL="171450" indent="-171450">
              <a:buFont typeface="Arial" panose="020B0604020202020204" pitchFamily="34" charset="0"/>
              <a:buChar char="•"/>
            </a:pPr>
            <a:r>
              <a:rPr lang="en-US" dirty="0"/>
              <a:t>The Debug Diagnostic Tool (</a:t>
            </a:r>
            <a:r>
              <a:rPr lang="en-US" dirty="0" err="1"/>
              <a:t>DebugDiag</a:t>
            </a:r>
            <a:r>
              <a:rPr lang="en-US" dirty="0"/>
              <a:t>) is designed to assist in troubleshooting issues such as hangs, slow performance, memory leaks or fragmentation, and crashes in any user-mode process. The tool includes additional debugging scripts focused on Internet Information Services (IIS) applications, web data access components, COM+ and related Microsoft technologies.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C2F2DB-9EB8-4DD0-AFB0-72A4BB34969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Image Placeholder 6"/>
          <p:cNvSpPr>
            <a:spLocks noGrp="1" noRot="1" noChangeAspect="1"/>
          </p:cNvSpPr>
          <p:nvPr>
            <p:ph type="sldImg"/>
          </p:nvPr>
        </p:nvSpPr>
        <p:spPr>
          <a:xfrm>
            <a:off x="1258888" y="465138"/>
            <a:ext cx="4337050" cy="2439987"/>
          </a:xfrm>
        </p:spPr>
      </p:sp>
      <p:sp>
        <p:nvSpPr>
          <p:cNvPr id="8" name="Rectangle 7"/>
          <p:cNvSpPr/>
          <p:nvPr/>
        </p:nvSpPr>
        <p:spPr>
          <a:xfrm>
            <a:off x="901700" y="4973995"/>
            <a:ext cx="5080000" cy="39428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a:ea typeface="+mn-ea"/>
                <a:cs typeface="+mn-cs"/>
              </a:rPr>
              <a:t>For more information on </a:t>
            </a:r>
            <a:r>
              <a:rPr kumimoji="0" lang="en-US" sz="1100" b="0" i="0" u="none" strike="noStrike" kern="1200" cap="none" spc="0" normalizeH="0" baseline="0" noProof="0" dirty="0" err="1">
                <a:ln>
                  <a:noFill/>
                </a:ln>
                <a:solidFill>
                  <a:srgbClr val="000000"/>
                </a:solidFill>
                <a:effectLst/>
                <a:uLnTx/>
                <a:uFillTx/>
                <a:latin typeface="Calibri"/>
                <a:ea typeface="+mn-ea"/>
                <a:cs typeface="+mn-cs"/>
              </a:rPr>
              <a:t>DebugDiag</a:t>
            </a:r>
            <a:r>
              <a:rPr kumimoji="0" lang="en-US" sz="1100" b="0" i="0" u="none" strike="noStrike" kern="1200" cap="none" spc="0" normalizeH="0" baseline="0" noProof="0" dirty="0">
                <a:ln>
                  <a:noFill/>
                </a:ln>
                <a:solidFill>
                  <a:srgbClr val="000000"/>
                </a:solidFill>
                <a:effectLst/>
                <a:uLnTx/>
                <a:uFillTx/>
                <a:latin typeface="Calibri"/>
                <a:ea typeface="+mn-ea"/>
                <a:cs typeface="+mn-cs"/>
              </a:rPr>
              <a:t>, go to </a:t>
            </a:r>
            <a:r>
              <a:rPr kumimoji="0" lang="en-US" sz="1100" b="0" i="0" u="none" strike="noStrike" kern="1200" cap="none" spc="0" normalizeH="0" baseline="0" noProof="0" dirty="0">
                <a:ln>
                  <a:noFill/>
                </a:ln>
                <a:solidFill>
                  <a:srgbClr val="000000"/>
                </a:solidFill>
                <a:effectLst/>
                <a:uLnTx/>
                <a:uFillTx/>
                <a:latin typeface="Calibri"/>
                <a:ea typeface="+mn-ea"/>
                <a:cs typeface="+mn-cs"/>
                <a:hlinkClick r:id="rId3"/>
              </a:rPr>
              <a:t>http://www.microsoft.com/en-us/download/details.aspx?id=26798</a:t>
            </a:r>
            <a:r>
              <a:rPr kumimoji="0" lang="en-US" sz="1100" b="0" i="0" u="none" strike="noStrike" kern="1200" cap="none" spc="0" normalizeH="0" baseline="0" noProof="0" dirty="0">
                <a:ln>
                  <a:noFill/>
                </a:ln>
                <a:solidFill>
                  <a:srgbClr val="000000"/>
                </a:solidFill>
                <a:effectLst/>
                <a:uLnTx/>
                <a:uFillTx/>
                <a:latin typeface="Calibri"/>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934060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12/21/2018</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712114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784359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85</a:t>
            </a:fld>
            <a:endParaRPr lang="en-US" dirty="0"/>
          </a:p>
        </p:txBody>
      </p:sp>
      <p:sp>
        <p:nvSpPr>
          <p:cNvPr id="6" name="Slide Image Placeholder 5"/>
          <p:cNvSpPr>
            <a:spLocks noGrp="1" noRot="1" noChangeAspect="1"/>
          </p:cNvSpPr>
          <p:nvPr>
            <p:ph type="sldImg"/>
          </p:nvPr>
        </p:nvSpPr>
        <p:spPr>
          <a:xfrm>
            <a:off x="1258888" y="465138"/>
            <a:ext cx="4337050" cy="2439987"/>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7846821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Key Points:</a:t>
            </a:r>
          </a:p>
          <a:p>
            <a:r>
              <a:rPr lang="en-US" dirty="0"/>
              <a:t>In review, first determine whether the system is in danger of reaching the system commit limit or at least if it is on an increasing trend over a long period of time. The </a:t>
            </a:r>
            <a:r>
              <a:rPr lang="en-US" b="1" dirty="0"/>
              <a:t>\Memory\% Committed Bytes In Use</a:t>
            </a:r>
            <a:r>
              <a:rPr lang="en-US" dirty="0"/>
              <a:t>, </a:t>
            </a:r>
            <a:r>
              <a:rPr lang="en-US" b="1" dirty="0"/>
              <a:t>\Memory\Committed Bytes</a:t>
            </a:r>
            <a:r>
              <a:rPr lang="en-US" dirty="0"/>
              <a:t>, and </a:t>
            </a:r>
            <a:r>
              <a:rPr lang="en-US" b="1" dirty="0"/>
              <a:t>\Memory\Commit Limit</a:t>
            </a:r>
            <a:r>
              <a:rPr lang="en-US" dirty="0"/>
              <a:t> counters can help with this. After you detect a system committed-memory leak, analyze the </a:t>
            </a:r>
            <a:r>
              <a:rPr lang="en-US" b="1" dirty="0"/>
              <a:t>\Process(*)\Private Bytes </a:t>
            </a:r>
            <a:r>
              <a:rPr lang="en-US" dirty="0"/>
              <a:t>counter to identify which process or processes are using the most committed memory.</a:t>
            </a:r>
          </a:p>
          <a:p>
            <a:endParaRPr lang="en-US" dirty="0"/>
          </a:p>
          <a:p>
            <a:r>
              <a:rPr lang="en-US" dirty="0"/>
              <a:t>Consider using tools such as </a:t>
            </a:r>
            <a:r>
              <a:rPr lang="en-US" dirty="0" err="1"/>
              <a:t>DebugDiag</a:t>
            </a:r>
            <a:r>
              <a:rPr lang="en-US" dirty="0"/>
              <a:t> and </a:t>
            </a:r>
            <a:r>
              <a:rPr lang="en-US" dirty="0" err="1"/>
              <a:t>VMMap</a:t>
            </a:r>
            <a:r>
              <a:rPr lang="en-US" dirty="0"/>
              <a:t> to determine what the memory resources look like inside of the targeted processes.</a:t>
            </a:r>
          </a:p>
          <a:p>
            <a:pPr marL="171450" lvl="0" indent="-171450">
              <a:buFont typeface="Arial" pitchFamily="34" charset="0"/>
              <a:buChar char="•"/>
            </a:pPr>
            <a:r>
              <a:rPr lang="en-US" i="1" dirty="0" err="1"/>
              <a:t>DebugDiag</a:t>
            </a:r>
            <a:r>
              <a:rPr lang="en-US" i="1" dirty="0"/>
              <a:t>:</a:t>
            </a:r>
            <a:r>
              <a:rPr lang="en-US" dirty="0"/>
              <a:t> A free tool from Microsoft that attaches to a process and records memory allocations as they occur</a:t>
            </a:r>
            <a:br>
              <a:rPr lang="en-US" dirty="0"/>
            </a:br>
            <a:r>
              <a:rPr lang="en-GB" u="sng" dirty="0">
                <a:hlinkClick r:id="rId3"/>
              </a:rPr>
              <a:t>http://www.microsoft.com/downloads/details.aspx?FamilyID=28bd5941-c458-46f1-b24d-f60151d875a3</a:t>
            </a:r>
            <a:endParaRPr lang="en-US" dirty="0"/>
          </a:p>
          <a:p>
            <a:pPr marL="171450" lvl="0" indent="-171450">
              <a:buFont typeface="Arial" pitchFamily="34" charset="0"/>
              <a:buChar char="•"/>
            </a:pPr>
            <a:r>
              <a:rPr lang="en-US" i="1" dirty="0" err="1"/>
              <a:t>VMMap</a:t>
            </a:r>
            <a:r>
              <a:rPr lang="en-US" i="1" dirty="0"/>
              <a:t>:</a:t>
            </a:r>
            <a:r>
              <a:rPr lang="en-US" dirty="0"/>
              <a:t> A free tool from Windows </a:t>
            </a:r>
            <a:r>
              <a:rPr lang="en-US" dirty="0" err="1"/>
              <a:t>Sysinternals</a:t>
            </a:r>
            <a:r>
              <a:rPr lang="en-US" dirty="0"/>
              <a:t> that shows the memory usage of a process</a:t>
            </a:r>
            <a:br>
              <a:rPr lang="en-US" dirty="0"/>
            </a:br>
            <a:r>
              <a:rPr lang="en-GB" u="sng" dirty="0">
                <a:hlinkClick r:id="rId4"/>
              </a:rPr>
              <a:t>http://technet.microsoft.com/sysinternals/dd535533.aspx</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86</a:t>
            </a:fld>
            <a:endParaRPr lang="en-US" dirty="0"/>
          </a:p>
        </p:txBody>
      </p:sp>
      <p:sp>
        <p:nvSpPr>
          <p:cNvPr id="7" name="Slide Image Placeholder 6"/>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6345767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87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2881920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88</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12/21/2018</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5077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7851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4578153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61286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5214606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386114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540399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24959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8666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15262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607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37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6388327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74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8640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7442940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7041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253454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454848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18230153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640274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1744132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613734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663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7453573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19963471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2945894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41787032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7645959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24277003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0777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9089151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8018361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503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67746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48262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5676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94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7636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5586761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350254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098854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015534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59110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093600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6363779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287727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5615477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5072298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2674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878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0180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2546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5659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262414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65640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22375693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519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67225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4915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5166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642792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6664453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gi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hyperlink" Target="https://blogs.msdn.microsoft.com/clustering/2015/05/18/windows-server-2016-failover-cluster-troubleshooting-enhancements-active-dum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blogs.msdn.com/b/ntdebugging/archive/2010/04/02/how-to-use-the-dedicateddumpfile-registry-value-to-overcome-space-limitations-on-the-system-drive-when-capturing-a-system-memory-dump.aspx"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8.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3.xml"/><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hyperlink" Target="http://www.microsoft.com/downloads/details.aspx?FamilyID=28bd5941-c458-46f1-b24d-f60151d875a3" TargetMode="External"/><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hyperlink" Target="http://technet.microsoft.com/sysinternals/dd535533.aspx"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a:t>WorkshopPLUS - Windows Server: Vital Signs Part 1</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95052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a:t>System Commit Limit</a:t>
            </a:r>
          </a:p>
        </p:txBody>
      </p:sp>
      <p:sp>
        <p:nvSpPr>
          <p:cNvPr id="674819" name="Rectangle 3"/>
          <p:cNvSpPr>
            <a:spLocks noGrp="1" noChangeArrowheads="1"/>
          </p:cNvSpPr>
          <p:nvPr>
            <p:ph type="body" sz="quarter" idx="10"/>
          </p:nvPr>
        </p:nvSpPr>
        <p:spPr/>
        <p:txBody>
          <a:bodyPr/>
          <a:lstStyle/>
          <a:p>
            <a:r>
              <a:rPr lang="en-US" i="1" dirty="0">
                <a:solidFill>
                  <a:schemeClr val="tx1">
                    <a:lumMod val="50000"/>
                  </a:schemeClr>
                </a:solidFill>
              </a:rPr>
              <a:t>The counter </a:t>
            </a:r>
            <a:r>
              <a:rPr lang="en-US" i="1" dirty="0">
                <a:solidFill>
                  <a:schemeClr val="tx2">
                    <a:lumMod val="75000"/>
                    <a:lumOff val="25000"/>
                  </a:schemeClr>
                </a:solidFill>
                <a:latin typeface="Segoe UI Semibold" panose="020B0702040204020203" pitchFamily="34" charset="0"/>
                <a:cs typeface="Segoe UI Semibold" panose="020B0702040204020203" pitchFamily="34" charset="0"/>
              </a:rPr>
              <a:t>\Memory\Commit Limit </a:t>
            </a:r>
            <a:r>
              <a:rPr lang="en-US" dirty="0">
                <a:solidFill>
                  <a:schemeClr val="tx1">
                    <a:lumMod val="50000"/>
                  </a:schemeClr>
                </a:solidFill>
              </a:rPr>
              <a:t>measures the maximum amount of committed memory that the computer can manage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GB" dirty="0"/>
              <a:t>The </a:t>
            </a:r>
            <a:r>
              <a:rPr lang="en-GB" dirty="0">
                <a:solidFill>
                  <a:srgbClr val="505050"/>
                </a:solidFill>
                <a:latin typeface="Segoe UI Semibold" panose="020B0702040204020203" pitchFamily="34" charset="0"/>
                <a:cs typeface="Segoe UI Semibold" panose="020B0702040204020203" pitchFamily="34" charset="0"/>
              </a:rPr>
              <a:t>commit limit </a:t>
            </a:r>
            <a:r>
              <a:rPr lang="en-GB" dirty="0"/>
              <a:t>is the amount of RAM plus the size of all of the page files combined</a:t>
            </a:r>
          </a:p>
        </p:txBody>
      </p:sp>
      <p:sp>
        <p:nvSpPr>
          <p:cNvPr id="7" name="Plus 6"/>
          <p:cNvSpPr/>
          <p:nvPr/>
        </p:nvSpPr>
        <p:spPr bwMode="auto">
          <a:xfrm>
            <a:off x="4391250" y="2493409"/>
            <a:ext cx="540172" cy="540172"/>
          </a:xfrm>
          <a:prstGeom prst="mathPlus">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8" name="Equal 7"/>
          <p:cNvSpPr/>
          <p:nvPr/>
        </p:nvSpPr>
        <p:spPr bwMode="auto">
          <a:xfrm>
            <a:off x="6655865" y="2504394"/>
            <a:ext cx="549878" cy="549878"/>
          </a:xfrm>
          <a:prstGeom prst="mathEqual">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45" name="TextBox 44"/>
          <p:cNvSpPr txBox="1"/>
          <p:nvPr/>
        </p:nvSpPr>
        <p:spPr>
          <a:xfrm>
            <a:off x="7205746" y="2567695"/>
            <a:ext cx="2127736" cy="331899"/>
          </a:xfrm>
          <a:prstGeom prst="rect">
            <a:avLst/>
          </a:prstGeom>
          <a:noFill/>
        </p:spPr>
        <p:txBody>
          <a:bodyPr wrap="square" rtlCol="0">
            <a:spAutoFit/>
          </a:bodyPr>
          <a:lstStyle/>
          <a:p>
            <a:r>
              <a:rPr lang="en-US" sz="1568" b="1" dirty="0"/>
              <a:t>24 GB </a:t>
            </a:r>
            <a:r>
              <a:rPr lang="en-US" sz="1568" dirty="0"/>
              <a:t>commit limit</a:t>
            </a:r>
          </a:p>
        </p:txBody>
      </p:sp>
      <p:sp>
        <p:nvSpPr>
          <p:cNvPr id="52" name="Plus 51"/>
          <p:cNvSpPr/>
          <p:nvPr/>
        </p:nvSpPr>
        <p:spPr bwMode="auto">
          <a:xfrm>
            <a:off x="4369223" y="3447416"/>
            <a:ext cx="540172" cy="540172"/>
          </a:xfrm>
          <a:prstGeom prst="mathPlus">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53" name="Equal 52"/>
          <p:cNvSpPr/>
          <p:nvPr/>
        </p:nvSpPr>
        <p:spPr bwMode="auto">
          <a:xfrm>
            <a:off x="6642099" y="3443815"/>
            <a:ext cx="549878" cy="549878"/>
          </a:xfrm>
          <a:prstGeom prst="mathEqual">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54" name="TextBox 53"/>
          <p:cNvSpPr txBox="1"/>
          <p:nvPr/>
        </p:nvSpPr>
        <p:spPr>
          <a:xfrm>
            <a:off x="7205746" y="3532886"/>
            <a:ext cx="2127735" cy="331899"/>
          </a:xfrm>
          <a:prstGeom prst="rect">
            <a:avLst/>
          </a:prstGeom>
          <a:noFill/>
        </p:spPr>
        <p:txBody>
          <a:bodyPr wrap="square" rtlCol="0">
            <a:spAutoFit/>
          </a:bodyPr>
          <a:lstStyle/>
          <a:p>
            <a:r>
              <a:rPr lang="en-US" sz="1568" b="1" dirty="0"/>
              <a:t>20 GB </a:t>
            </a:r>
            <a:r>
              <a:rPr lang="en-US" sz="1568" dirty="0"/>
              <a:t>commit limit</a:t>
            </a:r>
          </a:p>
        </p:txBody>
      </p:sp>
      <p:sp>
        <p:nvSpPr>
          <p:cNvPr id="30" name="Plus 29"/>
          <p:cNvSpPr/>
          <p:nvPr/>
        </p:nvSpPr>
        <p:spPr bwMode="auto">
          <a:xfrm>
            <a:off x="4369223" y="4359493"/>
            <a:ext cx="540172" cy="540171"/>
          </a:xfrm>
          <a:prstGeom prst="mathPlus">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33" name="Equal 32"/>
          <p:cNvSpPr/>
          <p:nvPr/>
        </p:nvSpPr>
        <p:spPr bwMode="auto">
          <a:xfrm>
            <a:off x="6636710" y="4313312"/>
            <a:ext cx="549878" cy="549878"/>
          </a:xfrm>
          <a:prstGeom prst="mathEqual">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latin typeface="Arial Narrow" pitchFamily="34" charset="0"/>
            </a:endParaRPr>
          </a:p>
        </p:txBody>
      </p:sp>
      <p:sp>
        <p:nvSpPr>
          <p:cNvPr id="34" name="TextBox 33"/>
          <p:cNvSpPr txBox="1"/>
          <p:nvPr/>
        </p:nvSpPr>
        <p:spPr>
          <a:xfrm>
            <a:off x="7205743" y="4436171"/>
            <a:ext cx="2127736" cy="331899"/>
          </a:xfrm>
          <a:prstGeom prst="rect">
            <a:avLst/>
          </a:prstGeom>
          <a:noFill/>
        </p:spPr>
        <p:txBody>
          <a:bodyPr wrap="square" rtlCol="0">
            <a:spAutoFit/>
          </a:bodyPr>
          <a:lstStyle/>
          <a:p>
            <a:r>
              <a:rPr lang="en-US" sz="1568" b="1" dirty="0"/>
              <a:t>32 GB </a:t>
            </a:r>
            <a:r>
              <a:rPr lang="en-US" sz="1568" dirty="0"/>
              <a:t>commit limit</a:t>
            </a:r>
          </a:p>
        </p:txBody>
      </p:sp>
      <p:grpSp>
        <p:nvGrpSpPr>
          <p:cNvPr id="3" name="Group 2">
            <a:extLst>
              <a:ext uri="{FF2B5EF4-FFF2-40B4-BE49-F238E27FC236}">
                <a16:creationId xmlns:a16="http://schemas.microsoft.com/office/drawing/2014/main" id="{5F825C12-4196-4988-8DCB-8282F54F8519}"/>
              </a:ext>
            </a:extLst>
          </p:cNvPr>
          <p:cNvGrpSpPr/>
          <p:nvPr/>
        </p:nvGrpSpPr>
        <p:grpSpPr>
          <a:xfrm>
            <a:off x="2584671" y="2322666"/>
            <a:ext cx="1530841" cy="1002396"/>
            <a:chOff x="1063218" y="2240320"/>
            <a:chExt cx="1561538" cy="1022496"/>
          </a:xfrm>
        </p:grpSpPr>
        <p:sp>
          <p:nvSpPr>
            <p:cNvPr id="32" name="TextBox 31"/>
            <p:cNvSpPr txBox="1"/>
            <p:nvPr/>
          </p:nvSpPr>
          <p:spPr>
            <a:xfrm>
              <a:off x="1226174" y="2944531"/>
              <a:ext cx="1323666" cy="318285"/>
            </a:xfrm>
            <a:prstGeom prst="rect">
              <a:avLst/>
            </a:prstGeom>
            <a:noFill/>
          </p:spPr>
          <p:txBody>
            <a:bodyPr wrap="square" rtlCol="0">
              <a:spAutoFit/>
            </a:bodyPr>
            <a:lstStyle/>
            <a:p>
              <a:r>
                <a:rPr lang="en-US" sz="1400" dirty="0"/>
                <a:t>8 GB of RAM</a:t>
              </a:r>
            </a:p>
          </p:txBody>
        </p:sp>
        <p:pic>
          <p:nvPicPr>
            <p:cNvPr id="36" name="Picture 35" descr="A picture containing object&#10;&#10;Description generated with very high confidence">
              <a:extLst>
                <a:ext uri="{FF2B5EF4-FFF2-40B4-BE49-F238E27FC236}">
                  <a16:creationId xmlns:a16="http://schemas.microsoft.com/office/drawing/2014/main" id="{3F398AE2-1C74-4211-8B34-0690FEDF9A3A}"/>
                </a:ext>
              </a:extLst>
            </p:cNvPr>
            <p:cNvPicPr>
              <a:picLocks noChangeAspect="1"/>
            </p:cNvPicPr>
            <p:nvPr/>
          </p:nvPicPr>
          <p:blipFill>
            <a:blip r:embed="rId3"/>
            <a:stretch>
              <a:fillRect/>
            </a:stretch>
          </p:blipFill>
          <p:spPr>
            <a:xfrm flipV="1">
              <a:off x="1063218" y="2240320"/>
              <a:ext cx="1561538" cy="874700"/>
            </a:xfrm>
            <a:prstGeom prst="rect">
              <a:avLst/>
            </a:prstGeom>
            <a:effectLst>
              <a:outerShdw blurRad="50800" dist="50800" dir="5400000" algn="ctr" rotWithShape="0">
                <a:schemeClr val="tx1">
                  <a:lumMod val="50000"/>
                </a:schemeClr>
              </a:outerShdw>
            </a:effectLst>
          </p:spPr>
        </p:pic>
      </p:grpSp>
      <p:grpSp>
        <p:nvGrpSpPr>
          <p:cNvPr id="6" name="Group 5">
            <a:extLst>
              <a:ext uri="{FF2B5EF4-FFF2-40B4-BE49-F238E27FC236}">
                <a16:creationId xmlns:a16="http://schemas.microsoft.com/office/drawing/2014/main" id="{B63B3CBA-8137-4248-9580-C94A63ED5035}"/>
              </a:ext>
            </a:extLst>
          </p:cNvPr>
          <p:cNvGrpSpPr/>
          <p:nvPr/>
        </p:nvGrpSpPr>
        <p:grpSpPr>
          <a:xfrm>
            <a:off x="4981346" y="4343806"/>
            <a:ext cx="1655364" cy="810128"/>
            <a:chOff x="5081232" y="4430411"/>
            <a:chExt cx="1688558" cy="826373"/>
          </a:xfrm>
        </p:grpSpPr>
        <p:sp>
          <p:nvSpPr>
            <p:cNvPr id="29" name="TextBox 28"/>
            <p:cNvSpPr txBox="1"/>
            <p:nvPr/>
          </p:nvSpPr>
          <p:spPr>
            <a:xfrm>
              <a:off x="5081232" y="4938499"/>
              <a:ext cx="1688558" cy="318285"/>
            </a:xfrm>
            <a:prstGeom prst="rect">
              <a:avLst/>
            </a:prstGeom>
            <a:noFill/>
          </p:spPr>
          <p:txBody>
            <a:bodyPr wrap="square" rtlCol="0">
              <a:spAutoFit/>
            </a:bodyPr>
            <a:lstStyle/>
            <a:p>
              <a:r>
                <a:rPr lang="en-US" sz="1400" dirty="0"/>
                <a:t>No page files</a:t>
              </a:r>
            </a:p>
          </p:txBody>
        </p:sp>
        <p:sp>
          <p:nvSpPr>
            <p:cNvPr id="40" name="Flowchart: Magnetic Disk 39">
              <a:extLst>
                <a:ext uri="{FF2B5EF4-FFF2-40B4-BE49-F238E27FC236}">
                  <a16:creationId xmlns:a16="http://schemas.microsoft.com/office/drawing/2014/main" id="{73A0AD9B-5069-4ED7-B5ED-938A5FFFB976}"/>
                </a:ext>
              </a:extLst>
            </p:cNvPr>
            <p:cNvSpPr/>
            <p:nvPr/>
          </p:nvSpPr>
          <p:spPr bwMode="auto">
            <a:xfrm>
              <a:off x="5282793" y="4430411"/>
              <a:ext cx="906663"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Pagefile.sys</a:t>
              </a:r>
            </a:p>
          </p:txBody>
        </p:sp>
      </p:grpSp>
      <p:grpSp>
        <p:nvGrpSpPr>
          <p:cNvPr id="5" name="Group 4">
            <a:extLst>
              <a:ext uri="{FF2B5EF4-FFF2-40B4-BE49-F238E27FC236}">
                <a16:creationId xmlns:a16="http://schemas.microsoft.com/office/drawing/2014/main" id="{2FC3324F-4368-444F-81B6-304D77EC8FA4}"/>
              </a:ext>
            </a:extLst>
          </p:cNvPr>
          <p:cNvGrpSpPr/>
          <p:nvPr/>
        </p:nvGrpSpPr>
        <p:grpSpPr>
          <a:xfrm>
            <a:off x="4920856" y="3450571"/>
            <a:ext cx="1655364" cy="849046"/>
            <a:chOff x="5019529" y="3519265"/>
            <a:chExt cx="1688558" cy="866071"/>
          </a:xfrm>
        </p:grpSpPr>
        <p:sp>
          <p:nvSpPr>
            <p:cNvPr id="49" name="TextBox 48"/>
            <p:cNvSpPr txBox="1"/>
            <p:nvPr/>
          </p:nvSpPr>
          <p:spPr>
            <a:xfrm>
              <a:off x="5019529" y="4067051"/>
              <a:ext cx="1688558" cy="318285"/>
            </a:xfrm>
            <a:prstGeom prst="rect">
              <a:avLst/>
            </a:prstGeom>
            <a:noFill/>
          </p:spPr>
          <p:txBody>
            <a:bodyPr wrap="square" rtlCol="0">
              <a:spAutoFit/>
            </a:bodyPr>
            <a:lstStyle/>
            <a:p>
              <a:r>
                <a:rPr lang="en-US" sz="1400" dirty="0"/>
                <a:t>4 GB of page files</a:t>
              </a:r>
            </a:p>
          </p:txBody>
        </p:sp>
        <p:sp>
          <p:nvSpPr>
            <p:cNvPr id="41" name="Flowchart: Magnetic Disk 40">
              <a:extLst>
                <a:ext uri="{FF2B5EF4-FFF2-40B4-BE49-F238E27FC236}">
                  <a16:creationId xmlns:a16="http://schemas.microsoft.com/office/drawing/2014/main" id="{32A21CFC-3AD4-495C-A5FA-2A41DB4BC87F}"/>
                </a:ext>
              </a:extLst>
            </p:cNvPr>
            <p:cNvSpPr/>
            <p:nvPr/>
          </p:nvSpPr>
          <p:spPr bwMode="auto">
            <a:xfrm>
              <a:off x="5290285" y="3519265"/>
              <a:ext cx="906663"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Pagefile.sys</a:t>
              </a:r>
            </a:p>
          </p:txBody>
        </p:sp>
      </p:grpSp>
      <p:grpSp>
        <p:nvGrpSpPr>
          <p:cNvPr id="4" name="Group 3">
            <a:extLst>
              <a:ext uri="{FF2B5EF4-FFF2-40B4-BE49-F238E27FC236}">
                <a16:creationId xmlns:a16="http://schemas.microsoft.com/office/drawing/2014/main" id="{9DABEC1A-AAD5-4381-AA8A-7980E13C6262}"/>
              </a:ext>
            </a:extLst>
          </p:cNvPr>
          <p:cNvGrpSpPr/>
          <p:nvPr/>
        </p:nvGrpSpPr>
        <p:grpSpPr>
          <a:xfrm>
            <a:off x="4849353" y="2515109"/>
            <a:ext cx="1726868" cy="828839"/>
            <a:chOff x="4946592" y="2565045"/>
            <a:chExt cx="1761495" cy="845459"/>
          </a:xfrm>
        </p:grpSpPr>
        <p:sp>
          <p:nvSpPr>
            <p:cNvPr id="44" name="TextBox 43"/>
            <p:cNvSpPr txBox="1"/>
            <p:nvPr/>
          </p:nvSpPr>
          <p:spPr>
            <a:xfrm>
              <a:off x="4946592" y="3098431"/>
              <a:ext cx="1761495" cy="312073"/>
            </a:xfrm>
            <a:prstGeom prst="rect">
              <a:avLst/>
            </a:prstGeom>
            <a:noFill/>
          </p:spPr>
          <p:txBody>
            <a:bodyPr wrap="square" rtlCol="0">
              <a:spAutoFit/>
            </a:bodyPr>
            <a:lstStyle/>
            <a:p>
              <a:r>
                <a:rPr lang="en-US" sz="1400" dirty="0"/>
                <a:t>16 GB of page files</a:t>
              </a:r>
            </a:p>
          </p:txBody>
        </p:sp>
        <p:sp>
          <p:nvSpPr>
            <p:cNvPr id="42" name="Flowchart: Magnetic Disk 41">
              <a:extLst>
                <a:ext uri="{FF2B5EF4-FFF2-40B4-BE49-F238E27FC236}">
                  <a16:creationId xmlns:a16="http://schemas.microsoft.com/office/drawing/2014/main" id="{EEDB8E3B-EA4E-44B1-8007-D3E5A4A01051}"/>
                </a:ext>
              </a:extLst>
            </p:cNvPr>
            <p:cNvSpPr/>
            <p:nvPr/>
          </p:nvSpPr>
          <p:spPr bwMode="auto">
            <a:xfrm>
              <a:off x="5311574" y="2565045"/>
              <a:ext cx="906663"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Pagefile.sys</a:t>
              </a:r>
            </a:p>
          </p:txBody>
        </p:sp>
      </p:grpSp>
      <p:grpSp>
        <p:nvGrpSpPr>
          <p:cNvPr id="50" name="Group 49">
            <a:extLst>
              <a:ext uri="{FF2B5EF4-FFF2-40B4-BE49-F238E27FC236}">
                <a16:creationId xmlns:a16="http://schemas.microsoft.com/office/drawing/2014/main" id="{A150F7B0-C47F-4794-B77E-F5438555322C}"/>
              </a:ext>
            </a:extLst>
          </p:cNvPr>
          <p:cNvGrpSpPr/>
          <p:nvPr/>
        </p:nvGrpSpPr>
        <p:grpSpPr>
          <a:xfrm>
            <a:off x="2584198" y="3249236"/>
            <a:ext cx="1530841" cy="1047531"/>
            <a:chOff x="1063218" y="2188068"/>
            <a:chExt cx="1561538" cy="1068536"/>
          </a:xfrm>
        </p:grpSpPr>
        <p:sp>
          <p:nvSpPr>
            <p:cNvPr id="51" name="TextBox 50">
              <a:extLst>
                <a:ext uri="{FF2B5EF4-FFF2-40B4-BE49-F238E27FC236}">
                  <a16:creationId xmlns:a16="http://schemas.microsoft.com/office/drawing/2014/main" id="{782CCB9F-EB2B-4467-9FDA-F7B17195201A}"/>
                </a:ext>
              </a:extLst>
            </p:cNvPr>
            <p:cNvSpPr txBox="1"/>
            <p:nvPr/>
          </p:nvSpPr>
          <p:spPr>
            <a:xfrm>
              <a:off x="1226174" y="2944531"/>
              <a:ext cx="1323666" cy="312073"/>
            </a:xfrm>
            <a:prstGeom prst="rect">
              <a:avLst/>
            </a:prstGeom>
            <a:noFill/>
          </p:spPr>
          <p:txBody>
            <a:bodyPr wrap="square" rtlCol="0">
              <a:spAutoFit/>
            </a:bodyPr>
            <a:lstStyle/>
            <a:p>
              <a:r>
                <a:rPr lang="en-US" sz="1400" dirty="0"/>
                <a:t>16 GB of RAM</a:t>
              </a:r>
            </a:p>
          </p:txBody>
        </p:sp>
        <p:pic>
          <p:nvPicPr>
            <p:cNvPr id="55" name="Picture 54" descr="A picture containing object&#10;&#10;Description generated with very high confidence">
              <a:extLst>
                <a:ext uri="{FF2B5EF4-FFF2-40B4-BE49-F238E27FC236}">
                  <a16:creationId xmlns:a16="http://schemas.microsoft.com/office/drawing/2014/main" id="{4EB0E31C-765D-4634-AD56-8E3A7D8165DE}"/>
                </a:ext>
              </a:extLst>
            </p:cNvPr>
            <p:cNvPicPr>
              <a:picLocks noChangeAspect="1"/>
            </p:cNvPicPr>
            <p:nvPr/>
          </p:nvPicPr>
          <p:blipFill>
            <a:blip r:embed="rId3"/>
            <a:stretch>
              <a:fillRect/>
            </a:stretch>
          </p:blipFill>
          <p:spPr>
            <a:xfrm flipV="1">
              <a:off x="1063218" y="2188068"/>
              <a:ext cx="1561538" cy="874700"/>
            </a:xfrm>
            <a:prstGeom prst="rect">
              <a:avLst/>
            </a:prstGeom>
            <a:effectLst>
              <a:outerShdw blurRad="50800" dist="50800" dir="5400000" algn="ctr" rotWithShape="0">
                <a:schemeClr val="tx1">
                  <a:lumMod val="50000"/>
                </a:schemeClr>
              </a:outerShdw>
            </a:effectLst>
          </p:spPr>
        </p:pic>
      </p:grpSp>
      <p:grpSp>
        <p:nvGrpSpPr>
          <p:cNvPr id="56" name="Group 55">
            <a:extLst>
              <a:ext uri="{FF2B5EF4-FFF2-40B4-BE49-F238E27FC236}">
                <a16:creationId xmlns:a16="http://schemas.microsoft.com/office/drawing/2014/main" id="{EAB7F745-C54C-4A12-B085-9E284E33509F}"/>
              </a:ext>
            </a:extLst>
          </p:cNvPr>
          <p:cNvGrpSpPr/>
          <p:nvPr/>
        </p:nvGrpSpPr>
        <p:grpSpPr>
          <a:xfrm>
            <a:off x="2601022" y="4200538"/>
            <a:ext cx="1530841" cy="996306"/>
            <a:chOff x="1063218" y="2240320"/>
            <a:chExt cx="1561538" cy="1016284"/>
          </a:xfrm>
        </p:grpSpPr>
        <p:sp>
          <p:nvSpPr>
            <p:cNvPr id="57" name="TextBox 56">
              <a:extLst>
                <a:ext uri="{FF2B5EF4-FFF2-40B4-BE49-F238E27FC236}">
                  <a16:creationId xmlns:a16="http://schemas.microsoft.com/office/drawing/2014/main" id="{B4C95463-BB0E-4465-B6D4-B6FEA47F2459}"/>
                </a:ext>
              </a:extLst>
            </p:cNvPr>
            <p:cNvSpPr txBox="1"/>
            <p:nvPr/>
          </p:nvSpPr>
          <p:spPr>
            <a:xfrm>
              <a:off x="1226174" y="2944531"/>
              <a:ext cx="1323666" cy="312073"/>
            </a:xfrm>
            <a:prstGeom prst="rect">
              <a:avLst/>
            </a:prstGeom>
            <a:noFill/>
          </p:spPr>
          <p:txBody>
            <a:bodyPr wrap="square" rtlCol="0">
              <a:spAutoFit/>
            </a:bodyPr>
            <a:lstStyle/>
            <a:p>
              <a:r>
                <a:rPr lang="en-US" sz="1400" dirty="0"/>
                <a:t>32 GB of RAM</a:t>
              </a:r>
            </a:p>
          </p:txBody>
        </p:sp>
        <p:pic>
          <p:nvPicPr>
            <p:cNvPr id="58" name="Picture 57" descr="A picture containing object&#10;&#10;Description generated with very high confidence">
              <a:extLst>
                <a:ext uri="{FF2B5EF4-FFF2-40B4-BE49-F238E27FC236}">
                  <a16:creationId xmlns:a16="http://schemas.microsoft.com/office/drawing/2014/main" id="{8133F327-9A68-4D01-B613-A9FBF50B6185}"/>
                </a:ext>
              </a:extLst>
            </p:cNvPr>
            <p:cNvPicPr>
              <a:picLocks noChangeAspect="1"/>
            </p:cNvPicPr>
            <p:nvPr/>
          </p:nvPicPr>
          <p:blipFill>
            <a:blip r:embed="rId3"/>
            <a:stretch>
              <a:fillRect/>
            </a:stretch>
          </p:blipFill>
          <p:spPr>
            <a:xfrm flipV="1">
              <a:off x="1063218" y="2240320"/>
              <a:ext cx="1561538" cy="874700"/>
            </a:xfrm>
            <a:prstGeom prst="rect">
              <a:avLst/>
            </a:prstGeom>
            <a:effectLst>
              <a:outerShdw blurRad="50800" dist="50800" dir="5400000" algn="ctr" rotWithShape="0">
                <a:schemeClr val="tx1">
                  <a:lumMod val="50000"/>
                </a:schemeClr>
              </a:outerShdw>
            </a:effectLst>
          </p:spPr>
        </p:pic>
      </p:grpSp>
    </p:spTree>
    <p:extLst>
      <p:ext uri="{BB962C8B-B14F-4D97-AF65-F5344CB8AC3E}">
        <p14:creationId xmlns:p14="http://schemas.microsoft.com/office/powerpoint/2010/main" val="2060658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a:t>System Commit Charge – Task Manager view</a:t>
            </a:r>
          </a:p>
        </p:txBody>
      </p:sp>
      <p:sp>
        <p:nvSpPr>
          <p:cNvPr id="674819" name="Rectangle 3"/>
          <p:cNvSpPr>
            <a:spLocks noGrp="1" noChangeArrowheads="1"/>
          </p:cNvSpPr>
          <p:nvPr>
            <p:ph type="body" sz="quarter" idx="10"/>
          </p:nvPr>
        </p:nvSpPr>
        <p:spPr/>
        <p:txBody>
          <a:bodyPr/>
          <a:lstStyle/>
          <a:p>
            <a:r>
              <a:rPr lang="en-US" b="1" i="1" dirty="0">
                <a:solidFill>
                  <a:srgbClr val="505050"/>
                </a:solidFill>
                <a:latin typeface="Segoe UI Semibold" panose="020B0702040204020203" pitchFamily="34" charset="0"/>
                <a:cs typeface="Segoe UI Semibold" panose="020B0702040204020203" pitchFamily="34" charset="0"/>
              </a:rPr>
              <a:t>\Memory\Committed Bytes</a:t>
            </a:r>
            <a:r>
              <a:rPr lang="en-US" b="1" dirty="0">
                <a:solidFill>
                  <a:srgbClr val="505050"/>
                </a:solidFill>
                <a:latin typeface="Segoe UI Semibold" panose="020B0702040204020203" pitchFamily="34" charset="0"/>
                <a:cs typeface="Segoe UI Semibold" panose="020B0702040204020203" pitchFamily="34" charset="0"/>
              </a:rPr>
              <a:t> </a:t>
            </a:r>
            <a:r>
              <a:rPr lang="en-US" dirty="0"/>
              <a:t>measures the commit charge, which is the total amount of committed memory that is in use by all processes and by the kernel</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4096" y="2192841"/>
            <a:ext cx="2942244" cy="2856551"/>
          </a:xfrm>
          <a:prstGeom prst="rect">
            <a:avLst/>
          </a:prstGeom>
          <a:noFill/>
          <a:ln>
            <a:noFill/>
          </a:ln>
          <a:effectLst>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Plus 6"/>
          <p:cNvSpPr/>
          <p:nvPr/>
        </p:nvSpPr>
        <p:spPr bwMode="auto">
          <a:xfrm>
            <a:off x="3562885" y="5564994"/>
            <a:ext cx="728616" cy="709496"/>
          </a:xfrm>
          <a:prstGeom prst="mathPlus">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8" name="Equal 7"/>
          <p:cNvSpPr/>
          <p:nvPr/>
        </p:nvSpPr>
        <p:spPr bwMode="auto">
          <a:xfrm>
            <a:off x="6269954" y="5618797"/>
            <a:ext cx="728616" cy="727256"/>
          </a:xfrm>
          <a:prstGeom prst="mathEqual">
            <a:avLst/>
          </a:prstGeom>
          <a:solidFill>
            <a:schemeClr val="tx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45" name="TextBox 44"/>
          <p:cNvSpPr txBox="1"/>
          <p:nvPr/>
        </p:nvSpPr>
        <p:spPr>
          <a:xfrm>
            <a:off x="6998570" y="5801119"/>
            <a:ext cx="3260729" cy="358560"/>
          </a:xfrm>
          <a:prstGeom prst="rect">
            <a:avLst/>
          </a:prstGeom>
          <a:noFill/>
        </p:spPr>
        <p:txBody>
          <a:bodyPr wrap="square" rtlCol="0">
            <a:spAutoFit/>
          </a:bodyPr>
          <a:lstStyle/>
          <a:p>
            <a:r>
              <a:rPr lang="en-US" sz="1730" b="1" dirty="0"/>
              <a:t>32 GB </a:t>
            </a:r>
            <a:r>
              <a:rPr lang="en-US" sz="1730" dirty="0"/>
              <a:t>commit limit</a:t>
            </a:r>
          </a:p>
        </p:txBody>
      </p:sp>
      <p:sp>
        <p:nvSpPr>
          <p:cNvPr id="15" name="Rectangle 14"/>
          <p:cNvSpPr/>
          <p:nvPr/>
        </p:nvSpPr>
        <p:spPr bwMode="auto">
          <a:xfrm>
            <a:off x="3001381" y="3901550"/>
            <a:ext cx="944438" cy="819394"/>
          </a:xfrm>
          <a:prstGeom prst="rect">
            <a:avLst/>
          </a:prstGeom>
          <a:noFill/>
          <a:ln w="38100" cap="flat" cmpd="sng" algn="ctr">
            <a:solidFill>
              <a:srgbClr val="0064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1" name="TextBox 20"/>
          <p:cNvSpPr txBox="1"/>
          <p:nvPr/>
        </p:nvSpPr>
        <p:spPr>
          <a:xfrm>
            <a:off x="8975407" y="4610394"/>
            <a:ext cx="1730468" cy="573280"/>
          </a:xfrm>
          <a:prstGeom prst="rect">
            <a:avLst/>
          </a:prstGeom>
          <a:noFill/>
        </p:spPr>
        <p:txBody>
          <a:bodyPr wrap="square" rtlCol="0">
            <a:spAutoFit/>
          </a:bodyPr>
          <a:lstStyle/>
          <a:p>
            <a:pPr algn="l"/>
            <a:r>
              <a:rPr lang="en-US" sz="1568" b="1" dirty="0"/>
              <a:t>Commit limit</a:t>
            </a:r>
          </a:p>
          <a:p>
            <a:pPr algn="l"/>
            <a:r>
              <a:rPr lang="en-US" sz="1568" i="1" dirty="0"/>
              <a:t>RAM + Page file</a:t>
            </a:r>
          </a:p>
        </p:txBody>
      </p:sp>
      <p:sp>
        <p:nvSpPr>
          <p:cNvPr id="25" name="TextBox 24"/>
          <p:cNvSpPr txBox="1"/>
          <p:nvPr/>
        </p:nvSpPr>
        <p:spPr>
          <a:xfrm>
            <a:off x="8935435" y="2417854"/>
            <a:ext cx="1949724" cy="573280"/>
          </a:xfrm>
          <a:prstGeom prst="rect">
            <a:avLst/>
          </a:prstGeom>
          <a:noFill/>
        </p:spPr>
        <p:txBody>
          <a:bodyPr wrap="square" rtlCol="0">
            <a:spAutoFit/>
          </a:bodyPr>
          <a:lstStyle/>
          <a:p>
            <a:pPr algn="l"/>
            <a:r>
              <a:rPr lang="en-US" sz="1568" b="1" dirty="0"/>
              <a:t>Commit charge </a:t>
            </a:r>
            <a:r>
              <a:rPr lang="en-US" sz="1568" i="1" dirty="0"/>
              <a:t>(Committed Bytes)</a:t>
            </a:r>
          </a:p>
        </p:txBody>
      </p:sp>
      <p:cxnSp>
        <p:nvCxnSpPr>
          <p:cNvPr id="33" name="Straight Connector 32"/>
          <p:cNvCxnSpPr/>
          <p:nvPr/>
        </p:nvCxnSpPr>
        <p:spPr bwMode="auto">
          <a:xfrm flipV="1">
            <a:off x="3001381" y="2916391"/>
            <a:ext cx="2794782" cy="985163"/>
          </a:xfrm>
          <a:prstGeom prst="line">
            <a:avLst/>
          </a:prstGeom>
          <a:solidFill>
            <a:schemeClr val="bg1"/>
          </a:solidFill>
          <a:ln w="38100" cap="flat" cmpd="sng" algn="ctr">
            <a:solidFill>
              <a:srgbClr val="006400"/>
            </a:solidFill>
            <a:prstDash val="dash"/>
            <a:round/>
            <a:headEnd type="none" w="med" len="med"/>
            <a:tailEnd type="none" w="med" len="med"/>
          </a:ln>
          <a:effectLst/>
        </p:spPr>
      </p:cxnSp>
      <p:cxnSp>
        <p:nvCxnSpPr>
          <p:cNvPr id="34" name="Straight Connector 33"/>
          <p:cNvCxnSpPr/>
          <p:nvPr/>
        </p:nvCxnSpPr>
        <p:spPr bwMode="auto">
          <a:xfrm>
            <a:off x="3001381" y="4720945"/>
            <a:ext cx="2794782" cy="328447"/>
          </a:xfrm>
          <a:prstGeom prst="line">
            <a:avLst/>
          </a:prstGeom>
          <a:solidFill>
            <a:schemeClr val="bg1"/>
          </a:solidFill>
          <a:ln w="38100" cap="flat" cmpd="sng" algn="ctr">
            <a:solidFill>
              <a:srgbClr val="006400"/>
            </a:solidFill>
            <a:prstDash val="dash"/>
            <a:round/>
            <a:headEnd type="none" w="med" len="med"/>
            <a:tailEnd type="none" w="med" len="med"/>
          </a:ln>
          <a:effectLst/>
        </p:spPr>
      </p:cxnSp>
      <p:cxnSp>
        <p:nvCxnSpPr>
          <p:cNvPr id="56" name="Straight Connector 55"/>
          <p:cNvCxnSpPr/>
          <p:nvPr/>
        </p:nvCxnSpPr>
        <p:spPr bwMode="auto">
          <a:xfrm flipV="1">
            <a:off x="3945818" y="2916391"/>
            <a:ext cx="4263914" cy="985158"/>
          </a:xfrm>
          <a:prstGeom prst="line">
            <a:avLst/>
          </a:prstGeom>
          <a:solidFill>
            <a:schemeClr val="bg1"/>
          </a:solidFill>
          <a:ln w="38100" cap="flat" cmpd="sng" algn="ctr">
            <a:solidFill>
              <a:srgbClr val="006400"/>
            </a:solidFill>
            <a:prstDash val="dash"/>
            <a:round/>
            <a:headEnd type="none" w="med" len="med"/>
            <a:tailEnd type="none" w="med" len="med"/>
          </a:ln>
          <a:effectLst/>
        </p:spPr>
      </p:cxnSp>
      <p:cxnSp>
        <p:nvCxnSpPr>
          <p:cNvPr id="59" name="Straight Connector 58"/>
          <p:cNvCxnSpPr/>
          <p:nvPr/>
        </p:nvCxnSpPr>
        <p:spPr bwMode="auto">
          <a:xfrm>
            <a:off x="3945818" y="4720945"/>
            <a:ext cx="4263914" cy="328447"/>
          </a:xfrm>
          <a:prstGeom prst="line">
            <a:avLst/>
          </a:prstGeom>
          <a:solidFill>
            <a:schemeClr val="bg1"/>
          </a:solidFill>
          <a:ln w="38100" cap="flat" cmpd="sng" algn="ctr">
            <a:solidFill>
              <a:srgbClr val="006400"/>
            </a:solidFill>
            <a:prstDash val="dash"/>
            <a:round/>
            <a:headEnd type="none" w="med" len="med"/>
            <a:tailEnd type="none" w="med" len="med"/>
          </a:ln>
          <a:effectLst/>
        </p:spPr>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62" y="2916391"/>
            <a:ext cx="2413569" cy="2133001"/>
          </a:xfrm>
          <a:prstGeom prst="rect">
            <a:avLst/>
          </a:prstGeom>
          <a:noFill/>
          <a:ln w="38100">
            <a:solidFill>
              <a:schemeClr val="tx1"/>
            </a:solidFill>
            <a:miter lim="800000"/>
            <a:headEnd/>
            <a:tailEnd/>
          </a:ln>
          <a:effectLst>
            <a:glow>
              <a:schemeClr val="accent1"/>
            </a:glow>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Lst>
        </p:spPr>
      </p:pic>
      <p:cxnSp>
        <p:nvCxnSpPr>
          <p:cNvPr id="14" name="Straight Arrow Connector 13"/>
          <p:cNvCxnSpPr>
            <a:cxnSpLocks/>
            <a:stCxn id="25" idx="1"/>
          </p:cNvCxnSpPr>
          <p:nvPr/>
        </p:nvCxnSpPr>
        <p:spPr bwMode="auto">
          <a:xfrm flipH="1">
            <a:off x="6313379" y="2704495"/>
            <a:ext cx="2622056" cy="1197061"/>
          </a:xfrm>
          <a:prstGeom prst="straightConnector1">
            <a:avLst/>
          </a:prstGeom>
          <a:solidFill>
            <a:schemeClr val="bg1"/>
          </a:solidFill>
          <a:ln w="38100" cap="flat" cmpd="sng" algn="ctr">
            <a:solidFill>
              <a:srgbClr val="006400"/>
            </a:solidFill>
            <a:prstDash val="solid"/>
            <a:round/>
            <a:headEnd type="none" w="med" len="med"/>
            <a:tailEnd type="arrow"/>
          </a:ln>
          <a:effectLst/>
        </p:spPr>
      </p:cxnSp>
      <p:cxnSp>
        <p:nvCxnSpPr>
          <p:cNvPr id="22" name="Straight Arrow Connector 21"/>
          <p:cNvCxnSpPr>
            <a:stCxn id="21" idx="1"/>
          </p:cNvCxnSpPr>
          <p:nvPr/>
        </p:nvCxnSpPr>
        <p:spPr bwMode="auto">
          <a:xfrm flipH="1" flipV="1">
            <a:off x="6841149" y="4210084"/>
            <a:ext cx="2134258" cy="686950"/>
          </a:xfrm>
          <a:prstGeom prst="straightConnector1">
            <a:avLst/>
          </a:prstGeom>
          <a:solidFill>
            <a:schemeClr val="bg1"/>
          </a:solidFill>
          <a:ln w="38100" cap="flat" cmpd="sng" algn="ctr">
            <a:solidFill>
              <a:srgbClr val="006400"/>
            </a:solidFill>
            <a:prstDash val="solid"/>
            <a:round/>
            <a:headEnd type="none" w="med" len="med"/>
            <a:tailEnd type="arrow"/>
          </a:ln>
          <a:effectLst/>
        </p:spPr>
      </p:cxnSp>
      <p:grpSp>
        <p:nvGrpSpPr>
          <p:cNvPr id="5" name="Group 4">
            <a:extLst>
              <a:ext uri="{FF2B5EF4-FFF2-40B4-BE49-F238E27FC236}">
                <a16:creationId xmlns:a16="http://schemas.microsoft.com/office/drawing/2014/main" id="{63137F51-142E-41BE-B7DC-8F6C48596247}"/>
              </a:ext>
            </a:extLst>
          </p:cNvPr>
          <p:cNvGrpSpPr/>
          <p:nvPr/>
        </p:nvGrpSpPr>
        <p:grpSpPr>
          <a:xfrm>
            <a:off x="1745042" y="5449297"/>
            <a:ext cx="1930299" cy="1143426"/>
            <a:chOff x="1780033" y="5558070"/>
            <a:chExt cx="1969006" cy="1166354"/>
          </a:xfrm>
        </p:grpSpPr>
        <p:sp>
          <p:nvSpPr>
            <p:cNvPr id="32" name="TextBox 31"/>
            <p:cNvSpPr txBox="1"/>
            <p:nvPr/>
          </p:nvSpPr>
          <p:spPr>
            <a:xfrm>
              <a:off x="1815736" y="6355092"/>
              <a:ext cx="1933303" cy="369332"/>
            </a:xfrm>
            <a:prstGeom prst="rect">
              <a:avLst/>
            </a:prstGeom>
            <a:noFill/>
          </p:spPr>
          <p:txBody>
            <a:bodyPr wrap="square" rtlCol="0">
              <a:spAutoFit/>
            </a:bodyPr>
            <a:lstStyle/>
            <a:p>
              <a:r>
                <a:rPr lang="en-US" sz="1730" b="1" dirty="0"/>
                <a:t>16 GB </a:t>
              </a:r>
              <a:r>
                <a:rPr lang="en-US" sz="1730" dirty="0"/>
                <a:t>of RAM</a:t>
              </a:r>
            </a:p>
          </p:txBody>
        </p:sp>
        <p:pic>
          <p:nvPicPr>
            <p:cNvPr id="27" name="Picture 26" descr="A picture containing object&#10;&#10;Description generated with very high confidence">
              <a:extLst>
                <a:ext uri="{FF2B5EF4-FFF2-40B4-BE49-F238E27FC236}">
                  <a16:creationId xmlns:a16="http://schemas.microsoft.com/office/drawing/2014/main" id="{88EF0E0A-0AE8-4A05-9528-7F983E1A5621}"/>
                </a:ext>
              </a:extLst>
            </p:cNvPr>
            <p:cNvPicPr>
              <a:picLocks noChangeAspect="1"/>
            </p:cNvPicPr>
            <p:nvPr/>
          </p:nvPicPr>
          <p:blipFill>
            <a:blip r:embed="rId5"/>
            <a:stretch>
              <a:fillRect/>
            </a:stretch>
          </p:blipFill>
          <p:spPr>
            <a:xfrm flipV="1">
              <a:off x="1780033" y="5558070"/>
              <a:ext cx="1626013" cy="910816"/>
            </a:xfrm>
            <a:prstGeom prst="rect">
              <a:avLst/>
            </a:prstGeom>
            <a:effectLst>
              <a:outerShdw blurRad="50800" dist="50800" dir="5400000" algn="ctr" rotWithShape="0">
                <a:schemeClr val="tx1">
                  <a:lumMod val="50000"/>
                </a:schemeClr>
              </a:outerShdw>
            </a:effectLst>
          </p:spPr>
        </p:pic>
      </p:grpSp>
      <p:grpSp>
        <p:nvGrpSpPr>
          <p:cNvPr id="6" name="Group 5">
            <a:extLst>
              <a:ext uri="{FF2B5EF4-FFF2-40B4-BE49-F238E27FC236}">
                <a16:creationId xmlns:a16="http://schemas.microsoft.com/office/drawing/2014/main" id="{608087A3-74A3-40BF-BFA2-85B185C9113A}"/>
              </a:ext>
            </a:extLst>
          </p:cNvPr>
          <p:cNvGrpSpPr/>
          <p:nvPr/>
        </p:nvGrpSpPr>
        <p:grpSpPr>
          <a:xfrm>
            <a:off x="4475619" y="5666418"/>
            <a:ext cx="2365529" cy="933854"/>
            <a:chOff x="4565365" y="5779547"/>
            <a:chExt cx="2114154" cy="952580"/>
          </a:xfrm>
        </p:grpSpPr>
        <p:sp>
          <p:nvSpPr>
            <p:cNvPr id="44" name="TextBox 43"/>
            <p:cNvSpPr txBox="1"/>
            <p:nvPr/>
          </p:nvSpPr>
          <p:spPr>
            <a:xfrm>
              <a:off x="4565365" y="6366377"/>
              <a:ext cx="2114154" cy="365750"/>
            </a:xfrm>
            <a:prstGeom prst="rect">
              <a:avLst/>
            </a:prstGeom>
            <a:noFill/>
          </p:spPr>
          <p:txBody>
            <a:bodyPr wrap="square" rtlCol="0">
              <a:spAutoFit/>
            </a:bodyPr>
            <a:lstStyle/>
            <a:p>
              <a:r>
                <a:rPr lang="en-US" sz="1730" b="1" dirty="0"/>
                <a:t>16 GB </a:t>
              </a:r>
              <a:r>
                <a:rPr lang="en-US" sz="1730" dirty="0"/>
                <a:t>of page files</a:t>
              </a:r>
            </a:p>
          </p:txBody>
        </p:sp>
        <p:sp>
          <p:nvSpPr>
            <p:cNvPr id="28" name="Flowchart: Magnetic Disk 27">
              <a:extLst>
                <a:ext uri="{FF2B5EF4-FFF2-40B4-BE49-F238E27FC236}">
                  <a16:creationId xmlns:a16="http://schemas.microsoft.com/office/drawing/2014/main" id="{E27FB419-0DCE-4D84-B535-3FAB44F01AE9}"/>
                </a:ext>
              </a:extLst>
            </p:cNvPr>
            <p:cNvSpPr/>
            <p:nvPr/>
          </p:nvSpPr>
          <p:spPr bwMode="auto">
            <a:xfrm>
              <a:off x="4932375" y="5779547"/>
              <a:ext cx="906663"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Pagefile.sys</a:t>
              </a:r>
            </a:p>
          </p:txBody>
        </p:sp>
      </p:grpSp>
    </p:spTree>
    <p:extLst>
      <p:ext uri="{BB962C8B-B14F-4D97-AF65-F5344CB8AC3E}">
        <p14:creationId xmlns:p14="http://schemas.microsoft.com/office/powerpoint/2010/main" val="4206895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2031325"/>
          </a:xfrm>
        </p:spPr>
        <p:txBody>
          <a:bodyPr/>
          <a:lstStyle/>
          <a:p>
            <a:pPr marL="448193" indent="-448193"/>
            <a:r>
              <a:rPr lang="en-US" sz="2000" dirty="0">
                <a:solidFill>
                  <a:schemeClr val="tx1">
                    <a:lumMod val="75000"/>
                  </a:schemeClr>
                </a:solidFill>
              </a:rPr>
              <a:t>When the commit limit is reached, the system is out of memory and </a:t>
            </a:r>
            <a:r>
              <a:rPr lang="en-US" sz="2000" b="1" dirty="0">
                <a:solidFill>
                  <a:srgbClr val="505050"/>
                </a:solidFill>
                <a:latin typeface="Segoe UI Semibold" panose="020B0702040204020203" pitchFamily="34" charset="0"/>
                <a:cs typeface="Segoe UI Semibold" panose="020B0702040204020203" pitchFamily="34" charset="0"/>
              </a:rPr>
              <a:t>will hang</a:t>
            </a:r>
          </a:p>
          <a:p>
            <a:pPr marL="448193" indent="-448193"/>
            <a:r>
              <a:rPr lang="en-GB" sz="2000" dirty="0">
                <a:solidFill>
                  <a:schemeClr val="tx1">
                    <a:lumMod val="75000"/>
                  </a:schemeClr>
                </a:solidFill>
              </a:rPr>
              <a:t>You can increase the commit limit by increasing the size of the page file or by adding RAM, but this may only forestalling the inevitable crash if there is a </a:t>
            </a:r>
            <a:r>
              <a:rPr lang="en-GB" sz="2000" b="1" dirty="0">
                <a:latin typeface="Segoe UI Semibold" panose="020B0702040204020203" pitchFamily="34" charset="0"/>
                <a:cs typeface="Segoe UI Semibold" panose="020B0702040204020203" pitchFamily="34" charset="0"/>
              </a:rPr>
              <a:t>memory leak</a:t>
            </a:r>
          </a:p>
          <a:p>
            <a:pPr marL="448193" indent="-448193"/>
            <a:r>
              <a:rPr lang="en-GB" sz="2000" b="1" dirty="0">
                <a:solidFill>
                  <a:schemeClr val="tx1">
                    <a:lumMod val="75000"/>
                  </a:schemeClr>
                </a:solidFill>
                <a:latin typeface="Segoe UI Semibold" panose="020B0702040204020203" pitchFamily="34" charset="0"/>
                <a:cs typeface="Segoe UI Semibold" panose="020B0702040204020203" pitchFamily="34" charset="0"/>
              </a:rPr>
              <a:t>Formula:</a:t>
            </a:r>
            <a:r>
              <a:rPr lang="en-GB" sz="2000" dirty="0"/>
              <a:t> If </a:t>
            </a:r>
            <a:r>
              <a:rPr lang="en-GB" sz="2000" i="1" dirty="0"/>
              <a:t>\Memory\% Committed Bytes In Use</a:t>
            </a:r>
            <a:r>
              <a:rPr lang="en-GB" sz="2000" dirty="0"/>
              <a:t> reaches near 100, the system is out of physical resources (RAM + page files)</a:t>
            </a:r>
          </a:p>
          <a:p>
            <a:pPr marL="448193" indent="-448193"/>
            <a:endParaRPr lang="en-GB" sz="2000" b="1" dirty="0">
              <a:latin typeface="Segoe UI Semibold" panose="020B0702040204020203" pitchFamily="34" charset="0"/>
              <a:cs typeface="Segoe UI Semibold" panose="020B0702040204020203" pitchFamily="34" charset="0"/>
            </a:endParaRPr>
          </a:p>
        </p:txBody>
      </p:sp>
      <p:sp>
        <p:nvSpPr>
          <p:cNvPr id="674818" name="Rectangle 2"/>
          <p:cNvSpPr>
            <a:spLocks noGrp="1" noChangeArrowheads="1"/>
          </p:cNvSpPr>
          <p:nvPr>
            <p:ph type="title"/>
          </p:nvPr>
        </p:nvSpPr>
        <p:spPr/>
        <p:txBody>
          <a:bodyPr/>
          <a:lstStyle/>
          <a:p>
            <a:r>
              <a:rPr lang="en-US" dirty="0"/>
              <a:t>When the Commit Limit is Reached</a:t>
            </a:r>
          </a:p>
        </p:txBody>
      </p:sp>
      <p:pic>
        <p:nvPicPr>
          <p:cNvPr id="3" name="Picture 2">
            <a:extLst>
              <a:ext uri="{FF2B5EF4-FFF2-40B4-BE49-F238E27FC236}">
                <a16:creationId xmlns:a16="http://schemas.microsoft.com/office/drawing/2014/main" id="{360BD32C-770E-4D1E-AAC4-4800ED3969F7}"/>
              </a:ext>
            </a:extLst>
          </p:cNvPr>
          <p:cNvPicPr>
            <a:picLocks noChangeAspect="1"/>
          </p:cNvPicPr>
          <p:nvPr/>
        </p:nvPicPr>
        <p:blipFill>
          <a:blip r:embed="rId3"/>
          <a:stretch>
            <a:fillRect/>
          </a:stretch>
        </p:blipFill>
        <p:spPr>
          <a:xfrm>
            <a:off x="5071937" y="2600119"/>
            <a:ext cx="7120063" cy="4240276"/>
          </a:xfrm>
          <a:prstGeom prst="rect">
            <a:avLst/>
          </a:prstGeom>
        </p:spPr>
      </p:pic>
      <p:sp>
        <p:nvSpPr>
          <p:cNvPr id="4" name="TextBox 3">
            <a:extLst>
              <a:ext uri="{FF2B5EF4-FFF2-40B4-BE49-F238E27FC236}">
                <a16:creationId xmlns:a16="http://schemas.microsoft.com/office/drawing/2014/main" id="{C096052B-7194-4A4C-8B45-99621916F86B}"/>
              </a:ext>
            </a:extLst>
          </p:cNvPr>
          <p:cNvSpPr txBox="1"/>
          <p:nvPr/>
        </p:nvSpPr>
        <p:spPr>
          <a:xfrm>
            <a:off x="662825" y="3086180"/>
            <a:ext cx="3560087" cy="2320276"/>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tx2">
                    <a:lumMod val="75000"/>
                    <a:lumOff val="25000"/>
                  </a:schemeClr>
                </a:solidFill>
              </a:rPr>
              <a:t>Example: </a:t>
            </a:r>
          </a:p>
          <a:p>
            <a:pPr>
              <a:lnSpc>
                <a:spcPct val="90000"/>
              </a:lnSpc>
              <a:spcAft>
                <a:spcPts val="588"/>
              </a:spcAft>
            </a:pPr>
            <a:r>
              <a:rPr lang="en-US" sz="2353" i="1" dirty="0">
                <a:gradFill>
                  <a:gsLst>
                    <a:gs pos="2917">
                      <a:schemeClr val="tx1"/>
                    </a:gs>
                    <a:gs pos="30000">
                      <a:schemeClr val="tx1"/>
                    </a:gs>
                  </a:gsLst>
                  <a:lin ang="5400000" scaled="0"/>
                </a:gradFill>
              </a:rPr>
              <a:t>Here is a Windows Server has a Committed Bytes leak that is depletes the server every 20 hours!</a:t>
            </a:r>
          </a:p>
        </p:txBody>
      </p:sp>
      <p:cxnSp>
        <p:nvCxnSpPr>
          <p:cNvPr id="6" name="Straight Arrow Connector 5">
            <a:extLst>
              <a:ext uri="{FF2B5EF4-FFF2-40B4-BE49-F238E27FC236}">
                <a16:creationId xmlns:a16="http://schemas.microsoft.com/office/drawing/2014/main" id="{053E3A1C-02B6-4925-9791-056BAC5D67BE}"/>
              </a:ext>
            </a:extLst>
          </p:cNvPr>
          <p:cNvCxnSpPr>
            <a:cxnSpLocks/>
          </p:cNvCxnSpPr>
          <p:nvPr/>
        </p:nvCxnSpPr>
        <p:spPr>
          <a:xfrm flipH="1" flipV="1">
            <a:off x="6160454" y="3675829"/>
            <a:ext cx="1690403" cy="2650856"/>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EC367F-C93F-405B-BA9B-9B2D2226E411}"/>
              </a:ext>
            </a:extLst>
          </p:cNvPr>
          <p:cNvCxnSpPr>
            <a:cxnSpLocks/>
          </p:cNvCxnSpPr>
          <p:nvPr/>
        </p:nvCxnSpPr>
        <p:spPr>
          <a:xfrm flipV="1">
            <a:off x="7850855" y="3534963"/>
            <a:ext cx="729945" cy="2791723"/>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BC5FBAB-0CA8-4F03-B618-A3BFD934BA9B}"/>
              </a:ext>
            </a:extLst>
          </p:cNvPr>
          <p:cNvCxnSpPr>
            <a:cxnSpLocks/>
          </p:cNvCxnSpPr>
          <p:nvPr/>
        </p:nvCxnSpPr>
        <p:spPr>
          <a:xfrm flipV="1">
            <a:off x="7850855" y="3330065"/>
            <a:ext cx="3470444" cy="2996620"/>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4F888BA-92E5-4FB0-847B-ABA271A848F6}"/>
              </a:ext>
            </a:extLst>
          </p:cNvPr>
          <p:cNvCxnSpPr>
            <a:cxnSpLocks/>
          </p:cNvCxnSpPr>
          <p:nvPr/>
        </p:nvCxnSpPr>
        <p:spPr>
          <a:xfrm flipV="1">
            <a:off x="7850855" y="6121789"/>
            <a:ext cx="1895297" cy="204895"/>
          </a:xfrm>
          <a:prstGeom prst="straightConnector1">
            <a:avLst/>
          </a:prstGeom>
          <a:ln w="1905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8219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48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Does this computer currently need a page file?</a:t>
            </a:r>
          </a:p>
          <a:p>
            <a:pPr marL="914225" lvl="1" indent="-457112">
              <a:buFont typeface="+mj-lt"/>
              <a:buAutoNum type="alphaUcPeriod"/>
            </a:pPr>
            <a:r>
              <a:rPr lang="en-US" dirty="0"/>
              <a:t>Yes</a:t>
            </a:r>
          </a:p>
          <a:p>
            <a:pPr marL="914225" lvl="1" indent="-457112">
              <a:buFont typeface="+mj-lt"/>
              <a:buAutoNum type="alphaUcPeriod"/>
            </a:pPr>
            <a:r>
              <a:rPr lang="en-US" dirty="0"/>
              <a:t>No</a:t>
            </a:r>
          </a:p>
          <a:p>
            <a:pPr marL="914225" lvl="1" indent="-457112">
              <a:buFont typeface="+mj-lt"/>
              <a:buAutoNum type="alphaUcPeriod"/>
            </a:pPr>
            <a:r>
              <a:rPr lang="en-US" dirty="0"/>
              <a:t>Need more information</a:t>
            </a:r>
          </a:p>
        </p:txBody>
      </p:sp>
      <p:sp>
        <p:nvSpPr>
          <p:cNvPr id="2" name="Title 1"/>
          <p:cNvSpPr>
            <a:spLocks noGrp="1"/>
          </p:cNvSpPr>
          <p:nvPr>
            <p:ph type="title"/>
          </p:nvPr>
        </p:nvSpPr>
        <p:spPr/>
        <p:txBody>
          <a:bodyPr/>
          <a:lstStyle/>
          <a:p>
            <a:r>
              <a:rPr lang="en-US" dirty="0"/>
              <a:t>Challenge: Question No. 1</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999" y="1771133"/>
            <a:ext cx="5559841" cy="4943019"/>
          </a:xfrm>
          <a:prstGeom prst="rect">
            <a:avLst/>
          </a:prstGeom>
          <a:noFill/>
          <a:ln>
            <a:noFill/>
          </a:ln>
          <a:effectLst>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080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4857355"/>
          </a:xfrm>
        </p:spPr>
        <p:txBody>
          <a:bodyPr/>
          <a:lstStyle/>
          <a:p>
            <a:r>
              <a:rPr lang="en-US" dirty="0"/>
              <a:t>Does this computer currently need a page file?</a:t>
            </a:r>
          </a:p>
          <a:p>
            <a:pPr marL="914225" lvl="1" indent="-457112">
              <a:buFont typeface="+mj-lt"/>
              <a:buAutoNum type="alphaUcPeriod"/>
            </a:pPr>
            <a:r>
              <a:rPr lang="en-US" dirty="0"/>
              <a:t>Yes</a:t>
            </a:r>
          </a:p>
          <a:p>
            <a:pPr marL="914225" lvl="1" indent="-457112">
              <a:buFont typeface="+mj-lt"/>
              <a:buAutoNum type="alphaUcPeriod"/>
            </a:pPr>
            <a:r>
              <a:rPr lang="en-US" dirty="0"/>
              <a:t>No</a:t>
            </a:r>
          </a:p>
          <a:p>
            <a:pPr marL="914225" lvl="1" indent="-457112">
              <a:buFont typeface="+mj-lt"/>
              <a:buAutoNum type="alphaUcPeriod"/>
            </a:pPr>
            <a:r>
              <a:rPr lang="en-US" dirty="0"/>
              <a:t>Need more information</a:t>
            </a:r>
          </a:p>
          <a:p>
            <a:pPr lvl="0"/>
            <a:endParaRPr lang="en-GB" dirty="0">
              <a:solidFill>
                <a:prstClr val="black"/>
              </a:solidFill>
            </a:endParaRPr>
          </a:p>
          <a:p>
            <a:pPr lvl="0"/>
            <a:r>
              <a:rPr lang="en-GB" dirty="0">
                <a:solidFill>
                  <a:prstClr val="black"/>
                </a:solidFill>
              </a:rPr>
              <a:t>Answer: </a:t>
            </a:r>
            <a:r>
              <a:rPr lang="en-GB" b="1" dirty="0">
                <a:solidFill>
                  <a:prstClr val="black"/>
                </a:solidFill>
              </a:rPr>
              <a:t>B</a:t>
            </a:r>
            <a:r>
              <a:rPr lang="en-GB" dirty="0">
                <a:solidFill>
                  <a:prstClr val="black"/>
                </a:solidFill>
              </a:rPr>
              <a:t> is correct.. Why?</a:t>
            </a:r>
          </a:p>
          <a:p>
            <a:pPr lvl="1">
              <a:buFont typeface="Wingdings" panose="05000000000000000000" pitchFamily="2" charset="2"/>
              <a:buChar char="ü"/>
            </a:pPr>
            <a:r>
              <a:rPr lang="en-GB" sz="1961" dirty="0">
                <a:solidFill>
                  <a:schemeClr val="tx2">
                    <a:lumMod val="90000"/>
                    <a:lumOff val="10000"/>
                  </a:schemeClr>
                </a:solidFill>
              </a:rPr>
              <a:t>There is 11.4 GB of RAM available..</a:t>
            </a:r>
          </a:p>
          <a:p>
            <a:pPr lvl="1">
              <a:buFont typeface="Wingdings" panose="05000000000000000000" pitchFamily="2" charset="2"/>
              <a:buChar char="ü"/>
            </a:pPr>
            <a:r>
              <a:rPr lang="en-GB" sz="1961" dirty="0">
                <a:solidFill>
                  <a:schemeClr val="tx2">
                    <a:lumMod val="90000"/>
                    <a:lumOff val="10000"/>
                  </a:schemeClr>
                </a:solidFill>
              </a:rPr>
              <a:t>The commit charge is only 4.6 GB of 16 GB</a:t>
            </a:r>
          </a:p>
          <a:p>
            <a:pPr lvl="1">
              <a:buFont typeface="Wingdings" panose="05000000000000000000" pitchFamily="2" charset="2"/>
              <a:buChar char="ü"/>
            </a:pPr>
            <a:r>
              <a:rPr lang="en-GB" sz="1961" dirty="0">
                <a:solidFill>
                  <a:schemeClr val="tx2">
                    <a:lumMod val="90000"/>
                    <a:lumOff val="10000"/>
                  </a:schemeClr>
                </a:solidFill>
              </a:rPr>
              <a:t>There is a 16 GB page file </a:t>
            </a:r>
            <a:r>
              <a:rPr lang="en-GB" sz="1961" dirty="0">
                <a:solidFill>
                  <a:schemeClr val="tx2">
                    <a:lumMod val="75000"/>
                    <a:lumOff val="25000"/>
                  </a:schemeClr>
                </a:solidFill>
              </a:rPr>
              <a:t>(</a:t>
            </a:r>
            <a:r>
              <a:rPr lang="en-GB" sz="1961" i="1" dirty="0">
                <a:solidFill>
                  <a:schemeClr val="tx1">
                    <a:lumMod val="75000"/>
                  </a:schemeClr>
                </a:solidFill>
              </a:rPr>
              <a:t>32 GB commit limit</a:t>
            </a:r>
            <a:br>
              <a:rPr lang="en-GB" sz="1961" i="1" dirty="0">
                <a:solidFill>
                  <a:schemeClr val="tx1">
                    <a:lumMod val="75000"/>
                  </a:schemeClr>
                </a:solidFill>
              </a:rPr>
            </a:br>
            <a:r>
              <a:rPr lang="en-GB" sz="1961" i="1" dirty="0">
                <a:solidFill>
                  <a:schemeClr val="tx1">
                    <a:lumMod val="75000"/>
                  </a:schemeClr>
                </a:solidFill>
              </a:rPr>
              <a:t> – 16 GB RAM = 16 GB page file</a:t>
            </a:r>
            <a:r>
              <a:rPr lang="en-GB" sz="1961" dirty="0">
                <a:solidFill>
                  <a:schemeClr val="tx2">
                    <a:lumMod val="75000"/>
                    <a:lumOff val="25000"/>
                  </a:schemeClr>
                </a:solidFill>
              </a:rPr>
              <a:t>)</a:t>
            </a:r>
          </a:p>
          <a:p>
            <a:pPr lvl="1">
              <a:buFont typeface="Wingdings" panose="05000000000000000000" pitchFamily="2" charset="2"/>
              <a:buChar char="ü"/>
            </a:pPr>
            <a:r>
              <a:rPr lang="en-GB" sz="1961" dirty="0">
                <a:solidFill>
                  <a:schemeClr val="tx2">
                    <a:lumMod val="90000"/>
                    <a:lumOff val="10000"/>
                  </a:schemeClr>
                </a:solidFill>
              </a:rPr>
              <a:t>But the page file is not needed</a:t>
            </a:r>
            <a:br>
              <a:rPr lang="en-GB" sz="1961" dirty="0">
                <a:solidFill>
                  <a:schemeClr val="tx2">
                    <a:lumMod val="90000"/>
                    <a:lumOff val="10000"/>
                  </a:schemeClr>
                </a:solidFill>
              </a:rPr>
            </a:br>
            <a:r>
              <a:rPr lang="en-GB" sz="1961" dirty="0">
                <a:solidFill>
                  <a:schemeClr val="tx2">
                    <a:lumMod val="90000"/>
                    <a:lumOff val="10000"/>
                  </a:schemeClr>
                </a:solidFill>
              </a:rPr>
              <a:t>because 4.6 GB easily fits into fits into</a:t>
            </a:r>
            <a:br>
              <a:rPr lang="en-GB" sz="1961" dirty="0">
                <a:solidFill>
                  <a:schemeClr val="tx2">
                    <a:lumMod val="90000"/>
                    <a:lumOff val="10000"/>
                  </a:schemeClr>
                </a:solidFill>
              </a:rPr>
            </a:br>
            <a:r>
              <a:rPr lang="en-GB" sz="1961" dirty="0">
                <a:solidFill>
                  <a:schemeClr val="tx2">
                    <a:lumMod val="90000"/>
                    <a:lumOff val="10000"/>
                  </a:schemeClr>
                </a:solidFill>
              </a:rPr>
              <a:t>16 GB of RAM</a:t>
            </a:r>
          </a:p>
        </p:txBody>
      </p:sp>
      <p:sp>
        <p:nvSpPr>
          <p:cNvPr id="2" name="Title 1"/>
          <p:cNvSpPr>
            <a:spLocks noGrp="1"/>
          </p:cNvSpPr>
          <p:nvPr>
            <p:ph type="title"/>
          </p:nvPr>
        </p:nvSpPr>
        <p:spPr/>
        <p:txBody>
          <a:bodyPr/>
          <a:lstStyle/>
          <a:p>
            <a:r>
              <a:rPr lang="en-US" dirty="0"/>
              <a:t>Challenge Question No. 1 (continued)</a:t>
            </a:r>
          </a:p>
        </p:txBody>
      </p:sp>
      <p:sp>
        <p:nvSpPr>
          <p:cNvPr id="9" name="Rectangle 8"/>
          <p:cNvSpPr/>
          <p:nvPr/>
        </p:nvSpPr>
        <p:spPr bwMode="auto">
          <a:xfrm>
            <a:off x="7375018" y="4566189"/>
            <a:ext cx="301883" cy="140656"/>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2" name="Rectangle 11"/>
          <p:cNvSpPr/>
          <p:nvPr/>
        </p:nvSpPr>
        <p:spPr bwMode="auto">
          <a:xfrm>
            <a:off x="1219200" y="2102942"/>
            <a:ext cx="764841" cy="350158"/>
          </a:xfrm>
          <a:prstGeom prst="rect">
            <a:avLst/>
          </a:prstGeom>
          <a:noFill/>
          <a:ln w="381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13428"/>
            <a:ext cx="5700835" cy="5068372"/>
          </a:xfrm>
          <a:prstGeom prst="rect">
            <a:avLst/>
          </a:prstGeom>
          <a:noFill/>
          <a:ln>
            <a:noFill/>
          </a:ln>
          <a:effectLst>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a:extLst>
              <a:ext uri="{FF2B5EF4-FFF2-40B4-BE49-F238E27FC236}">
                <a16:creationId xmlns:a16="http://schemas.microsoft.com/office/drawing/2014/main" id="{FABEE2A2-0F2E-47DB-A37B-352BD4761E62}"/>
              </a:ext>
            </a:extLst>
          </p:cNvPr>
          <p:cNvCxnSpPr>
            <a:cxnSpLocks/>
          </p:cNvCxnSpPr>
          <p:nvPr/>
        </p:nvCxnSpPr>
        <p:spPr>
          <a:xfrm>
            <a:off x="4763858" y="4188071"/>
            <a:ext cx="3944269" cy="883620"/>
          </a:xfrm>
          <a:prstGeom prst="straightConnector1">
            <a:avLst/>
          </a:prstGeom>
          <a:ln w="1905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70EC57-7FD2-4683-9D07-02FCEDA94F1F}"/>
              </a:ext>
            </a:extLst>
          </p:cNvPr>
          <p:cNvSpPr txBox="1"/>
          <p:nvPr/>
        </p:nvSpPr>
        <p:spPr>
          <a:xfrm>
            <a:off x="1025646" y="5958472"/>
            <a:ext cx="4802275" cy="534056"/>
          </a:xfrm>
          <a:prstGeom prst="rect">
            <a:avLst/>
          </a:prstGeom>
          <a:noFill/>
        </p:spPr>
        <p:txBody>
          <a:bodyPr wrap="square" lIns="179285" tIns="143428" rIns="179285" bIns="143428" rtlCol="0">
            <a:spAutoFit/>
          </a:bodyPr>
          <a:lstStyle/>
          <a:p>
            <a:pPr>
              <a:lnSpc>
                <a:spcPct val="90000"/>
              </a:lnSpc>
              <a:spcAft>
                <a:spcPts val="588"/>
              </a:spcAft>
            </a:pPr>
            <a:r>
              <a:rPr lang="en-US" sz="1730" dirty="0">
                <a:gradFill>
                  <a:gsLst>
                    <a:gs pos="2917">
                      <a:schemeClr val="tx1"/>
                    </a:gs>
                    <a:gs pos="30000">
                      <a:schemeClr val="tx1"/>
                    </a:gs>
                  </a:gsLst>
                  <a:lin ang="5400000" scaled="0"/>
                </a:gradFill>
              </a:rPr>
              <a:t>Put callouts for each Answer “check”..</a:t>
            </a:r>
          </a:p>
        </p:txBody>
      </p:sp>
    </p:spTree>
    <p:extLst>
      <p:ext uri="{BB962C8B-B14F-4D97-AF65-F5344CB8AC3E}">
        <p14:creationId xmlns:p14="http://schemas.microsoft.com/office/powerpoint/2010/main" val="25195747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does the error message, </a:t>
            </a:r>
            <a:r>
              <a:rPr lang="en-US" i="1" dirty="0"/>
              <a:t>Your computer is low on memory,</a:t>
            </a:r>
            <a:r>
              <a:rPr lang="en-US" dirty="0"/>
              <a:t> mean?</a:t>
            </a:r>
          </a:p>
          <a:p>
            <a:pPr marL="914225" lvl="1" indent="-457112">
              <a:buFont typeface="+mj-lt"/>
              <a:buAutoNum type="alphaUcPeriod"/>
            </a:pPr>
            <a:r>
              <a:rPr lang="en-US" dirty="0"/>
              <a:t>Processes are out of</a:t>
            </a:r>
            <a:br>
              <a:rPr lang="en-US" dirty="0"/>
            </a:br>
            <a:r>
              <a:rPr lang="en-US" dirty="0"/>
              <a:t>virtual memory</a:t>
            </a:r>
          </a:p>
          <a:p>
            <a:pPr marL="914225" lvl="1" indent="-457112">
              <a:buFont typeface="+mj-lt"/>
              <a:buAutoNum type="alphaUcPeriod"/>
            </a:pPr>
            <a:r>
              <a:rPr lang="en-US" dirty="0"/>
              <a:t>The kernel is out of </a:t>
            </a:r>
            <a:br>
              <a:rPr lang="en-US" dirty="0"/>
            </a:br>
            <a:r>
              <a:rPr lang="en-US" dirty="0"/>
              <a:t>virtual memory</a:t>
            </a:r>
          </a:p>
          <a:p>
            <a:pPr marL="914225" lvl="1" indent="-457112">
              <a:buFont typeface="+mj-lt"/>
              <a:buAutoNum type="alphaUcPeriod"/>
            </a:pPr>
            <a:r>
              <a:rPr lang="en-US" dirty="0"/>
              <a:t>The commit limit (RAM </a:t>
            </a:r>
            <a:br>
              <a:rPr lang="en-US" dirty="0"/>
            </a:br>
            <a:r>
              <a:rPr lang="en-US" dirty="0"/>
              <a:t>+ page files) has been reached</a:t>
            </a:r>
          </a:p>
        </p:txBody>
      </p:sp>
      <p:sp>
        <p:nvSpPr>
          <p:cNvPr id="2" name="Title 1"/>
          <p:cNvSpPr>
            <a:spLocks noGrp="1"/>
          </p:cNvSpPr>
          <p:nvPr>
            <p:ph type="title"/>
          </p:nvPr>
        </p:nvSpPr>
        <p:spPr/>
        <p:txBody>
          <a:bodyPr/>
          <a:lstStyle/>
          <a:p>
            <a:r>
              <a:rPr lang="en-US" dirty="0"/>
              <a:t>Challenge Question No. 2</a:t>
            </a:r>
          </a:p>
        </p:txBody>
      </p:sp>
      <p:pic>
        <p:nvPicPr>
          <p:cNvPr id="9" name="Picture 8"/>
          <p:cNvPicPr>
            <a:picLocks noChangeAspect="1"/>
          </p:cNvPicPr>
          <p:nvPr/>
        </p:nvPicPr>
        <p:blipFill>
          <a:blip r:embed="rId3"/>
          <a:stretch>
            <a:fillRect/>
          </a:stretch>
        </p:blipFill>
        <p:spPr>
          <a:xfrm>
            <a:off x="6518585" y="1653184"/>
            <a:ext cx="4635502" cy="5042522"/>
          </a:xfrm>
          <a:prstGeom prst="rect">
            <a:avLst/>
          </a:prstGeom>
          <a:ln w="9525">
            <a:solidFill>
              <a:schemeClr val="tx1"/>
            </a:solidFill>
          </a:ln>
          <a:effectLst>
            <a:outerShdw blurRad="50800" dist="50800" dir="5400000" algn="ctr" rotWithShape="0">
              <a:schemeClr val="tx1">
                <a:lumMod val="50000"/>
              </a:scheme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176" y="2230818"/>
            <a:ext cx="3200831" cy="2508048"/>
          </a:xfrm>
          <a:prstGeom prst="rect">
            <a:avLst/>
          </a:prstGeom>
          <a:noFill/>
          <a:ln w="9525">
            <a:solidFill>
              <a:schemeClr val="tx1"/>
            </a:solidFill>
          </a:ln>
        </p:spPr>
      </p:pic>
    </p:spTree>
    <p:extLst>
      <p:ext uri="{BB962C8B-B14F-4D97-AF65-F5344CB8AC3E}">
        <p14:creationId xmlns:p14="http://schemas.microsoft.com/office/powerpoint/2010/main" val="22113144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5140959"/>
          </a:xfrm>
        </p:spPr>
        <p:txBody>
          <a:bodyPr/>
          <a:lstStyle/>
          <a:p>
            <a:pPr lvl="0"/>
            <a:r>
              <a:rPr lang="en-US" dirty="0">
                <a:solidFill>
                  <a:prstClr val="black"/>
                </a:solidFill>
              </a:rPr>
              <a:t>What does the error message, </a:t>
            </a:r>
            <a:r>
              <a:rPr lang="en-US" i="1" dirty="0">
                <a:solidFill>
                  <a:prstClr val="black"/>
                </a:solidFill>
              </a:rPr>
              <a:t>Your computer is low on memory,</a:t>
            </a:r>
            <a:r>
              <a:rPr lang="en-US" dirty="0">
                <a:solidFill>
                  <a:prstClr val="black"/>
                </a:solidFill>
              </a:rPr>
              <a:t> mean?</a:t>
            </a:r>
          </a:p>
          <a:p>
            <a:pPr marL="914225" lvl="1" indent="-457112">
              <a:buFont typeface="+mj-lt"/>
              <a:buAutoNum type="alphaUcPeriod"/>
            </a:pPr>
            <a:r>
              <a:rPr lang="en-US" dirty="0"/>
              <a:t>Processes are out of</a:t>
            </a:r>
            <a:br>
              <a:rPr lang="en-US" dirty="0"/>
            </a:br>
            <a:r>
              <a:rPr lang="en-US" dirty="0"/>
              <a:t>virtual memory</a:t>
            </a:r>
          </a:p>
          <a:p>
            <a:pPr marL="914225" lvl="1" indent="-457112">
              <a:buFont typeface="+mj-lt"/>
              <a:buAutoNum type="alphaUcPeriod"/>
            </a:pPr>
            <a:r>
              <a:rPr lang="en-US" dirty="0"/>
              <a:t>The kernel is out of </a:t>
            </a:r>
            <a:br>
              <a:rPr lang="en-US" dirty="0"/>
            </a:br>
            <a:r>
              <a:rPr lang="en-US" dirty="0"/>
              <a:t>virtual memory</a:t>
            </a:r>
          </a:p>
          <a:p>
            <a:pPr marL="914225" lvl="1" indent="-457112">
              <a:buFont typeface="+mj-lt"/>
              <a:buAutoNum type="alphaUcPeriod"/>
            </a:pPr>
            <a:r>
              <a:rPr lang="en-US" dirty="0"/>
              <a:t>The commit limit (RAM</a:t>
            </a:r>
            <a:br>
              <a:rPr lang="en-US" dirty="0"/>
            </a:br>
            <a:r>
              <a:rPr lang="en-US" dirty="0"/>
              <a:t>+ page files) has been reached</a:t>
            </a:r>
          </a:p>
          <a:p>
            <a:pPr lvl="0"/>
            <a:endParaRPr lang="en-GB" b="1" dirty="0">
              <a:solidFill>
                <a:prstClr val="black"/>
              </a:solidFill>
            </a:endParaRPr>
          </a:p>
          <a:p>
            <a:pPr lvl="0"/>
            <a:r>
              <a:rPr lang="en-GB" dirty="0">
                <a:solidFill>
                  <a:prstClr val="black"/>
                </a:solidFill>
              </a:rPr>
              <a:t>Answer: </a:t>
            </a:r>
            <a:r>
              <a:rPr lang="en-GB" b="1" dirty="0">
                <a:solidFill>
                  <a:prstClr val="black"/>
                </a:solidFill>
              </a:rPr>
              <a:t>C</a:t>
            </a:r>
            <a:r>
              <a:rPr lang="en-GB" dirty="0">
                <a:solidFill>
                  <a:prstClr val="black"/>
                </a:solidFill>
              </a:rPr>
              <a:t> is correct.. Why?</a:t>
            </a:r>
          </a:p>
          <a:p>
            <a:pPr lvl="1">
              <a:buFont typeface="Wingdings" panose="05000000000000000000" pitchFamily="2" charset="2"/>
              <a:buChar char="ü"/>
            </a:pPr>
            <a:r>
              <a:rPr lang="en-GB" dirty="0">
                <a:solidFill>
                  <a:prstClr val="black"/>
                </a:solidFill>
                <a:latin typeface="+mj-lt"/>
              </a:rPr>
              <a:t>The commit limit has been reached</a:t>
            </a:r>
          </a:p>
          <a:p>
            <a:pPr lvl="1">
              <a:buFont typeface="Wingdings" panose="05000000000000000000" pitchFamily="2" charset="2"/>
              <a:buChar char="ü"/>
            </a:pPr>
            <a:r>
              <a:rPr lang="en-GB" dirty="0">
                <a:solidFill>
                  <a:prstClr val="black"/>
                </a:solidFill>
                <a:latin typeface="+mj-lt"/>
              </a:rPr>
              <a:t>Windows is suggesting closing programs</a:t>
            </a:r>
            <a:br>
              <a:rPr lang="en-GB" dirty="0">
                <a:solidFill>
                  <a:prstClr val="black"/>
                </a:solidFill>
                <a:latin typeface="+mj-lt"/>
              </a:rPr>
            </a:br>
            <a:r>
              <a:rPr lang="en-GB" dirty="0">
                <a:solidFill>
                  <a:prstClr val="black"/>
                </a:solidFill>
                <a:latin typeface="+mj-lt"/>
              </a:rPr>
              <a:t>to prevent data loss, or it will be forced</a:t>
            </a:r>
            <a:br>
              <a:rPr lang="en-GB" dirty="0">
                <a:solidFill>
                  <a:prstClr val="black"/>
                </a:solidFill>
                <a:latin typeface="+mj-lt"/>
              </a:rPr>
            </a:br>
            <a:r>
              <a:rPr lang="en-GB" dirty="0">
                <a:solidFill>
                  <a:prstClr val="black"/>
                </a:solidFill>
                <a:latin typeface="+mj-lt"/>
              </a:rPr>
              <a:t>to close some</a:t>
            </a:r>
          </a:p>
        </p:txBody>
      </p:sp>
      <p:sp>
        <p:nvSpPr>
          <p:cNvPr id="2" name="Title 1"/>
          <p:cNvSpPr>
            <a:spLocks noGrp="1"/>
          </p:cNvSpPr>
          <p:nvPr>
            <p:ph type="title"/>
          </p:nvPr>
        </p:nvSpPr>
        <p:spPr/>
        <p:txBody>
          <a:bodyPr/>
          <a:lstStyle/>
          <a:p>
            <a:r>
              <a:rPr lang="en-US" dirty="0"/>
              <a:t>Challenge Question No. 2</a:t>
            </a:r>
          </a:p>
        </p:txBody>
      </p:sp>
      <p:sp>
        <p:nvSpPr>
          <p:cNvPr id="13" name="Rectangle 12">
            <a:extLst>
              <a:ext uri="{FF2B5EF4-FFF2-40B4-BE49-F238E27FC236}">
                <a16:creationId xmlns:a16="http://schemas.microsoft.com/office/drawing/2014/main" id="{0CE517D6-A4FD-4094-8EB7-53688EAD79EB}"/>
              </a:ext>
            </a:extLst>
          </p:cNvPr>
          <p:cNvSpPr/>
          <p:nvPr/>
        </p:nvSpPr>
        <p:spPr bwMode="auto">
          <a:xfrm>
            <a:off x="861584" y="3124200"/>
            <a:ext cx="4619414" cy="767234"/>
          </a:xfrm>
          <a:prstGeom prst="rect">
            <a:avLst/>
          </a:prstGeom>
          <a:noFill/>
          <a:ln w="381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pic>
        <p:nvPicPr>
          <p:cNvPr id="16" name="Picture 15">
            <a:extLst>
              <a:ext uri="{FF2B5EF4-FFF2-40B4-BE49-F238E27FC236}">
                <a16:creationId xmlns:a16="http://schemas.microsoft.com/office/drawing/2014/main" id="{6F06E9A8-DE9D-4530-B027-C81BFCED1EF6}"/>
              </a:ext>
            </a:extLst>
          </p:cNvPr>
          <p:cNvPicPr>
            <a:picLocks noChangeAspect="1"/>
          </p:cNvPicPr>
          <p:nvPr/>
        </p:nvPicPr>
        <p:blipFill>
          <a:blip r:embed="rId3"/>
          <a:stretch>
            <a:fillRect/>
          </a:stretch>
        </p:blipFill>
        <p:spPr>
          <a:xfrm>
            <a:off x="6518585" y="1653184"/>
            <a:ext cx="4635502" cy="5042522"/>
          </a:xfrm>
          <a:prstGeom prst="rect">
            <a:avLst/>
          </a:prstGeom>
          <a:ln w="9525">
            <a:solidFill>
              <a:schemeClr val="tx1"/>
            </a:solidFill>
          </a:ln>
          <a:effectLst>
            <a:outerShdw blurRad="50800" dist="50800" dir="5400000" algn="ctr" rotWithShape="0">
              <a:schemeClr val="tx1">
                <a:lumMod val="50000"/>
              </a:schemeClr>
            </a:outerShdw>
          </a:effectLst>
        </p:spPr>
      </p:pic>
      <p:pic>
        <p:nvPicPr>
          <p:cNvPr id="17" name="Picture 16">
            <a:extLst>
              <a:ext uri="{FF2B5EF4-FFF2-40B4-BE49-F238E27FC236}">
                <a16:creationId xmlns:a16="http://schemas.microsoft.com/office/drawing/2014/main" id="{74D29915-2EA6-49E8-A1F3-1D4F222CB0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176" y="2230818"/>
            <a:ext cx="3200831" cy="2508048"/>
          </a:xfrm>
          <a:prstGeom prst="rect">
            <a:avLst/>
          </a:prstGeom>
          <a:noFill/>
          <a:ln w="9525">
            <a:solidFill>
              <a:schemeClr val="tx1"/>
            </a:solidFill>
          </a:ln>
        </p:spPr>
      </p:pic>
      <p:cxnSp>
        <p:nvCxnSpPr>
          <p:cNvPr id="18" name="Straight Arrow Connector 17">
            <a:extLst>
              <a:ext uri="{FF2B5EF4-FFF2-40B4-BE49-F238E27FC236}">
                <a16:creationId xmlns:a16="http://schemas.microsoft.com/office/drawing/2014/main" id="{34B21523-8252-4102-8FBF-91F4AF11EC1E}"/>
              </a:ext>
            </a:extLst>
          </p:cNvPr>
          <p:cNvCxnSpPr>
            <a:cxnSpLocks/>
          </p:cNvCxnSpPr>
          <p:nvPr/>
        </p:nvCxnSpPr>
        <p:spPr>
          <a:xfrm>
            <a:off x="5570640" y="5204818"/>
            <a:ext cx="1434280" cy="614650"/>
          </a:xfrm>
          <a:prstGeom prst="straightConnector1">
            <a:avLst/>
          </a:prstGeom>
          <a:ln w="1905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9863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normAutofit fontScale="90000"/>
          </a:bodyPr>
          <a:lstStyle/>
          <a:p>
            <a:r>
              <a:rPr lang="en-US" dirty="0"/>
              <a:t>Thresholds of the % Committed Bytes In Use Counter</a:t>
            </a:r>
          </a:p>
        </p:txBody>
      </p:sp>
      <p:sp>
        <p:nvSpPr>
          <p:cNvPr id="3" name="Content Placeholder 2"/>
          <p:cNvSpPr>
            <a:spLocks noGrp="1"/>
          </p:cNvSpPr>
          <p:nvPr>
            <p:ph type="body" sz="quarter" idx="10"/>
          </p:nvPr>
        </p:nvSpPr>
        <p:spPr>
          <a:xfrm>
            <a:off x="269239" y="1189177"/>
            <a:ext cx="11653523" cy="3188630"/>
          </a:xfrm>
        </p:spPr>
        <p:txBody>
          <a:bodyPr/>
          <a:lstStyle/>
          <a:p>
            <a:endParaRPr lang="en-GB" b="1" dirty="0"/>
          </a:p>
          <a:p>
            <a:r>
              <a:rPr lang="en-GB" b="1" dirty="0"/>
              <a:t>Suggested Steps</a:t>
            </a:r>
          </a:p>
          <a:p>
            <a:pPr marL="342900" lvl="1" indent="-342900">
              <a:buFont typeface="Arial" panose="020B0604020202020204" pitchFamily="34" charset="0"/>
              <a:buChar char="•"/>
            </a:pPr>
            <a:r>
              <a:rPr lang="en-GB" dirty="0">
                <a:latin typeface="+mj-lt"/>
              </a:rPr>
              <a:t>Identify the processes that are consuming the most committed memory, by using </a:t>
            </a:r>
            <a:r>
              <a:rPr lang="en-GB" i="1" dirty="0">
                <a:latin typeface="Segoe UI Semibold" panose="020B0702040204020203" pitchFamily="34" charset="0"/>
                <a:cs typeface="Segoe UI Semibold" panose="020B0702040204020203" pitchFamily="34" charset="0"/>
              </a:rPr>
              <a:t>\Process(*)\Private Bytes </a:t>
            </a:r>
            <a:r>
              <a:rPr lang="en-GB" i="1" dirty="0">
                <a:latin typeface="+mj-lt"/>
                <a:cs typeface="Segoe UI Semibold" panose="020B0702040204020203" pitchFamily="34" charset="0"/>
              </a:rPr>
              <a:t>and match the leak lines</a:t>
            </a:r>
          </a:p>
          <a:p>
            <a:pPr marL="342900" lvl="1" indent="-342900">
              <a:buFont typeface="Arial" panose="020B0604020202020204" pitchFamily="34" charset="0"/>
              <a:buChar char="•"/>
            </a:pPr>
            <a:r>
              <a:rPr lang="en-GB" dirty="0">
                <a:latin typeface="+mj-lt"/>
              </a:rPr>
              <a:t>If the memory usage is necessary, consider increasing the size of the page file, increasing the amount of RAM, or both</a:t>
            </a:r>
          </a:p>
          <a:p>
            <a:pPr marL="342900" lvl="1" indent="-342900">
              <a:buFont typeface="Arial" panose="020B0604020202020204" pitchFamily="34" charset="0"/>
              <a:buChar char="•"/>
            </a:pPr>
            <a:r>
              <a:rPr lang="en-GB" dirty="0">
                <a:latin typeface="+mj-lt"/>
              </a:rPr>
              <a:t>If it is a user mode process leaking memory, leak analysis tools like </a:t>
            </a:r>
            <a:r>
              <a:rPr lang="en-GB" dirty="0" err="1">
                <a:latin typeface="+mj-lt"/>
              </a:rPr>
              <a:t>DebugDiag</a:t>
            </a:r>
            <a:r>
              <a:rPr lang="en-GB" dirty="0">
                <a:latin typeface="+mj-lt"/>
              </a:rPr>
              <a:t> may help the owners of that process</a:t>
            </a:r>
          </a:p>
          <a:p>
            <a:pPr lvl="1"/>
            <a:endParaRPr lang="en-GB" dirty="0">
              <a:latin typeface="+mj-lt"/>
            </a:endParaRPr>
          </a:p>
        </p:txBody>
      </p:sp>
      <p:graphicFrame>
        <p:nvGraphicFramePr>
          <p:cNvPr id="7" name="Picture 2"/>
          <p:cNvGraphicFramePr>
            <a:graphicFrameLocks noGrp="1" noChangeAspect="1"/>
          </p:cNvGraphicFramePr>
          <p:nvPr>
            <p:extLst>
              <p:ext uri="{D42A27DB-BD31-4B8C-83A1-F6EECF244321}">
                <p14:modId xmlns:p14="http://schemas.microsoft.com/office/powerpoint/2010/main" val="2799557872"/>
              </p:ext>
            </p:extLst>
          </p:nvPr>
        </p:nvGraphicFramePr>
        <p:xfrm>
          <a:off x="2280117" y="3860988"/>
          <a:ext cx="7991754" cy="2415784"/>
        </p:xfrm>
        <a:graphic>
          <a:graphicData uri="http://schemas.openxmlformats.org/drawingml/2006/table">
            <a:tbl>
              <a:tblPr firstRow="1" bandRow="1">
                <a:tableStyleId>{17292A2E-F333-43FB-9621-5CBBE7FDCDCB}</a:tableStyleId>
              </a:tblPr>
              <a:tblGrid>
                <a:gridCol w="1917989">
                  <a:extLst>
                    <a:ext uri="{9D8B030D-6E8A-4147-A177-3AD203B41FA5}">
                      <a16:colId xmlns:a16="http://schemas.microsoft.com/office/drawing/2014/main" val="20000"/>
                    </a:ext>
                  </a:extLst>
                </a:gridCol>
                <a:gridCol w="6073765">
                  <a:extLst>
                    <a:ext uri="{9D8B030D-6E8A-4147-A177-3AD203B41FA5}">
                      <a16:colId xmlns:a16="http://schemas.microsoft.com/office/drawing/2014/main" val="20001"/>
                    </a:ext>
                  </a:extLst>
                </a:gridCol>
              </a:tblGrid>
              <a:tr h="299111">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600" u="none" strike="noStrike" baseline="0" dirty="0">
                          <a:effectLst/>
                        </a:rPr>
                        <a:t>Thresholds</a:t>
                      </a:r>
                      <a:endParaRPr kumimoji="0" lang="en-US" sz="1600" b="1" i="0" u="none" strike="noStrike" baseline="0" dirty="0">
                        <a:solidFill>
                          <a:schemeClr val="tx1">
                            <a:alpha val="100000"/>
                          </a:schemeClr>
                        </a:solidFill>
                        <a:effectLst/>
                        <a:latin typeface="+mn-lt"/>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600" u="none" strike="noStrike" baseline="0" dirty="0">
                          <a:effectLst/>
                        </a:rPr>
                        <a:t>Effect</a:t>
                      </a:r>
                      <a:endParaRPr kumimoji="0" lang="en-US" sz="1600" b="1" i="0" u="none" strike="noStrike" baseline="0" dirty="0">
                        <a:solidFill>
                          <a:schemeClr val="tx1">
                            <a:alpha val="100000"/>
                          </a:schemeClr>
                        </a:solidFill>
                        <a:effectLst/>
                        <a:latin typeface="+mn-lt"/>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42917">
                <a:tc>
                  <a:txBody>
                    <a:bodyPr/>
                    <a:lstStyle/>
                    <a:p>
                      <a:pPr marL="0" marR="0" lvl="0" indent="0" algn="l" defTabSz="914400" rtl="0" eaLnBrk="1" fontAlgn="base" latinLnBrk="0" hangingPunct="1">
                        <a:lnSpc>
                          <a:spcPct val="100000"/>
                        </a:lnSpc>
                        <a:spcBef>
                          <a:spcPct val="20000"/>
                        </a:spcBef>
                        <a:spcAft>
                          <a:spcPct val="0"/>
                        </a:spcAft>
                        <a:buNone/>
                        <a:tabLst/>
                      </a:pPr>
                      <a:r>
                        <a:rPr lang="en-US" sz="1600" b="1" kern="1200" dirty="0"/>
                        <a:t>0-50%</a:t>
                      </a:r>
                      <a:endParaRPr lang="en-US" sz="1600" b="1"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tc>
                  <a:txBody>
                    <a:bodyPr/>
                    <a:lstStyle/>
                    <a:p>
                      <a:pPr algn="l">
                        <a:buFont typeface="Arial" pitchFamily="34" charset="0"/>
                        <a:buNone/>
                      </a:pPr>
                      <a:r>
                        <a:rPr lang="en-US" sz="1600" b="1" kern="1200" baseline="0" dirty="0">
                          <a:solidFill>
                            <a:schemeClr val="bg2"/>
                          </a:solidFill>
                        </a:rPr>
                        <a:t>Informational</a:t>
                      </a:r>
                      <a:r>
                        <a:rPr lang="en-US" sz="1600" kern="1200" dirty="0"/>
                        <a:t> </a:t>
                      </a:r>
                    </a:p>
                    <a:p>
                      <a:pPr algn="l">
                        <a:buFont typeface="Arial" pitchFamily="34" charset="0"/>
                        <a:buNone/>
                      </a:pPr>
                      <a:r>
                        <a:rPr lang="en-US" sz="1600" kern="1200" dirty="0"/>
                        <a:t>Normal usage.</a:t>
                      </a:r>
                      <a:endParaRPr lang="en-US" sz="1600"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786723">
                <a:tc>
                  <a:txBody>
                    <a:bodyPr/>
                    <a:lstStyle/>
                    <a:p>
                      <a:pPr marL="0" marR="0" lvl="0" indent="0" algn="l" defTabSz="914400" rtl="0" eaLnBrk="1" fontAlgn="base" latinLnBrk="0" hangingPunct="1">
                        <a:lnSpc>
                          <a:spcPct val="100000"/>
                        </a:lnSpc>
                        <a:spcBef>
                          <a:spcPct val="20000"/>
                        </a:spcBef>
                        <a:spcAft>
                          <a:spcPct val="0"/>
                        </a:spcAft>
                        <a:buNone/>
                        <a:tabLst/>
                      </a:pPr>
                      <a:r>
                        <a:rPr lang="en-US" sz="1600" b="1" kern="1200" dirty="0"/>
                        <a:t>60-80%,</a:t>
                      </a:r>
                      <a:br>
                        <a:rPr lang="en-US" sz="1600" kern="1200" dirty="0"/>
                      </a:br>
                      <a:r>
                        <a:rPr lang="en-US" sz="1600" kern="1200" dirty="0"/>
                        <a:t>or more </a:t>
                      </a:r>
                      <a:r>
                        <a:rPr lang="en-US" sz="1600" kern="1200" baseline="0" dirty="0"/>
                        <a:t>than RAM</a:t>
                      </a:r>
                      <a:endParaRPr lang="en-US" sz="1600"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tc>
                  <a:txBody>
                    <a:bodyPr/>
                    <a:lstStyle/>
                    <a:p>
                      <a:pPr algn="l">
                        <a:buFont typeface="Arial" pitchFamily="34" charset="0"/>
                        <a:buNone/>
                      </a:pPr>
                      <a:r>
                        <a:rPr lang="en-US" sz="1600" b="1" baseline="0" dirty="0">
                          <a:solidFill>
                            <a:schemeClr val="accent3">
                              <a:lumMod val="75000"/>
                            </a:schemeClr>
                          </a:solidFill>
                        </a:rPr>
                        <a:t>Warning</a:t>
                      </a:r>
                    </a:p>
                    <a:p>
                      <a:pPr algn="l">
                        <a:buFont typeface="Arial" pitchFamily="34" charset="0"/>
                        <a:buNone/>
                      </a:pPr>
                      <a:r>
                        <a:rPr lang="en-US" sz="1600" dirty="0"/>
                        <a:t>Moderate usage. The server might suddenly slow down or hang while the page file is</a:t>
                      </a:r>
                      <a:r>
                        <a:rPr lang="en-US" sz="1600" baseline="0" dirty="0"/>
                        <a:t> being increased.</a:t>
                      </a:r>
                      <a:endParaRPr lang="en-US" sz="1600"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786723">
                <a:tc>
                  <a:txBody>
                    <a:bodyPr/>
                    <a:lstStyle/>
                    <a:p>
                      <a:pPr marL="0" marR="0" lvl="0" indent="0" algn="l" defTabSz="914400" rtl="0" eaLnBrk="1" fontAlgn="base" latinLnBrk="0" hangingPunct="1">
                        <a:lnSpc>
                          <a:spcPct val="100000"/>
                        </a:lnSpc>
                        <a:spcBef>
                          <a:spcPct val="20000"/>
                        </a:spcBef>
                        <a:spcAft>
                          <a:spcPct val="0"/>
                        </a:spcAft>
                        <a:buNone/>
                        <a:tabLst/>
                      </a:pPr>
                      <a:r>
                        <a:rPr lang="en-US" sz="1600" b="1" kern="1200" dirty="0"/>
                        <a:t>80-100%</a:t>
                      </a:r>
                      <a:endParaRPr lang="en-US" sz="1600" b="1"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b="1" kern="1200" dirty="0">
                          <a:solidFill>
                            <a:srgbClr val="FF0000"/>
                          </a:solidFill>
                        </a:rPr>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dirty="0"/>
                        <a:t>The server, applications,</a:t>
                      </a:r>
                      <a:r>
                        <a:rPr lang="en-US" sz="1600" baseline="0" dirty="0"/>
                        <a:t> and services</a:t>
                      </a:r>
                      <a:r>
                        <a:rPr lang="en-US" sz="1600" dirty="0"/>
                        <a:t> may have poor performance</a:t>
                      </a:r>
                      <a:r>
                        <a:rPr lang="en-US" sz="1600" baseline="0" dirty="0"/>
                        <a:t> or hang.</a:t>
                      </a:r>
                      <a:endParaRPr lang="en-US" sz="1600" kern="1200" dirty="0">
                        <a:solidFill>
                          <a:schemeClr val="dk1"/>
                        </a:solidFill>
                        <a:latin typeface="+mn-lt"/>
                        <a:ea typeface="+mn-ea"/>
                        <a:cs typeface="+mn-cs"/>
                      </a:endParaRPr>
                    </a:p>
                  </a:txBody>
                  <a:tcPr marL="55306" marR="55306" marT="27653" marB="27653" anchor="ctr" horzOverflow="overflow">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8306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47541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HIDDEN - Slide136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What is a page file?</a:t>
            </a:r>
            <a:endParaRPr lang="en-US" dirty="0"/>
          </a:p>
        </p:txBody>
      </p:sp>
    </p:spTree>
    <p:extLst>
      <p:ext uri="{BB962C8B-B14F-4D97-AF65-F5344CB8AC3E}">
        <p14:creationId xmlns:p14="http://schemas.microsoft.com/office/powerpoint/2010/main" val="1349811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37812014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pPr marL="448193" indent="-448193"/>
            <a:r>
              <a:rPr lang="en-US">
                <a:solidFill>
                  <a:schemeClr val="tx1">
                    <a:lumMod val="50000"/>
                  </a:schemeClr>
                </a:solidFill>
              </a:rPr>
              <a:t>A page file is a hidden system file on disk that can be used to simulate physical memory, but is 1-2 orders of magnitude times slower then RAM</a:t>
            </a:r>
          </a:p>
          <a:p>
            <a:pPr marL="448193" indent="-448193"/>
            <a:r>
              <a:rPr lang="en-US">
                <a:solidFill>
                  <a:schemeClr val="tx1">
                    <a:lumMod val="50000"/>
                  </a:schemeClr>
                </a:solidFill>
              </a:rPr>
              <a:t>If the page file is on an traditional spinning hard drive, then it is 1 million times slower then RAM</a:t>
            </a:r>
          </a:p>
          <a:p>
            <a:pPr marL="448193" indent="-448193"/>
            <a:r>
              <a:rPr lang="en-US">
                <a:solidFill>
                  <a:schemeClr val="tx1">
                    <a:lumMod val="50000"/>
                  </a:schemeClr>
                </a:solidFill>
              </a:rPr>
              <a:t>If the page files are on an SSD, then it is still </a:t>
            </a:r>
            <a:r>
              <a:rPr lang="en-US" u="sng">
                <a:solidFill>
                  <a:schemeClr val="tx1">
                    <a:lumMod val="50000"/>
                  </a:schemeClr>
                </a:solidFill>
              </a:rPr>
              <a:t>1,000 times slower then RAM</a:t>
            </a:r>
            <a:endParaRPr lang="en-US" u="sng" dirty="0">
              <a:solidFill>
                <a:schemeClr val="tx1">
                  <a:lumMod val="50000"/>
                </a:schemeClr>
              </a:solidFill>
            </a:endParaRPr>
          </a:p>
        </p:txBody>
      </p:sp>
      <p:sp>
        <p:nvSpPr>
          <p:cNvPr id="674818" name="Rectangle 2"/>
          <p:cNvSpPr>
            <a:spLocks noGrp="1" noChangeArrowheads="1"/>
          </p:cNvSpPr>
          <p:nvPr>
            <p:ph type="title"/>
          </p:nvPr>
        </p:nvSpPr>
        <p:spPr/>
        <p:txBody>
          <a:bodyPr/>
          <a:lstStyle/>
          <a:p>
            <a:r>
              <a:rPr lang="en-US"/>
              <a:t>What is a Page File?</a:t>
            </a:r>
            <a:endParaRPr lang="en-US" dirty="0"/>
          </a:p>
        </p:txBody>
      </p:sp>
      <p:grpSp>
        <p:nvGrpSpPr>
          <p:cNvPr id="13" name="Group 12"/>
          <p:cNvGrpSpPr/>
          <p:nvPr/>
        </p:nvGrpSpPr>
        <p:grpSpPr>
          <a:xfrm>
            <a:off x="2642551" y="4033248"/>
            <a:ext cx="6906898" cy="1903123"/>
            <a:chOff x="1430054" y="2551814"/>
            <a:chExt cx="6256678" cy="1903393"/>
          </a:xfrm>
        </p:grpSpPr>
        <p:sp>
          <p:nvSpPr>
            <p:cNvPr id="33" name="Flowchart: Magnetic Disk 32"/>
            <p:cNvSpPr/>
            <p:nvPr/>
          </p:nvSpPr>
          <p:spPr bwMode="auto">
            <a:xfrm>
              <a:off x="1430054" y="2551814"/>
              <a:ext cx="2737301" cy="1440684"/>
            </a:xfrm>
            <a:prstGeom prst="flowChartMagneticDisk">
              <a:avLst/>
            </a:prstGeom>
            <a:solidFill>
              <a:schemeClr val="tx2">
                <a:lumMod val="75000"/>
                <a:lumOff val="25000"/>
              </a:schemeClr>
            </a:solidFill>
            <a:ln>
              <a:solidFill>
                <a:schemeClr val="bg1"/>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solidFill>
                  <a:schemeClr val="tx1"/>
                </a:solidFill>
                <a:latin typeface="Arial Narrow" pitchFamily="34" charset="0"/>
              </a:endParaRPr>
            </a:p>
          </p:txBody>
        </p:sp>
        <p:sp>
          <p:nvSpPr>
            <p:cNvPr id="19" name="TextBox 18"/>
            <p:cNvSpPr txBox="1"/>
            <p:nvPr/>
          </p:nvSpPr>
          <p:spPr>
            <a:xfrm>
              <a:off x="1766027" y="4080361"/>
              <a:ext cx="2065354" cy="374846"/>
            </a:xfrm>
            <a:prstGeom prst="rect">
              <a:avLst/>
            </a:prstGeom>
            <a:noFill/>
          </p:spPr>
          <p:txBody>
            <a:bodyPr wrap="square" rtlCol="0">
              <a:spAutoFit/>
            </a:bodyPr>
            <a:lstStyle/>
            <a:p>
              <a:r>
                <a:rPr lang="en-US" sz="1800" dirty="0"/>
                <a:t>C:\ drive</a:t>
              </a:r>
            </a:p>
          </p:txBody>
        </p:sp>
        <p:sp>
          <p:nvSpPr>
            <p:cNvPr id="20" name="Flowchart: Magnetic Disk 19"/>
            <p:cNvSpPr/>
            <p:nvPr/>
          </p:nvSpPr>
          <p:spPr bwMode="auto">
            <a:xfrm>
              <a:off x="4949431" y="2551814"/>
              <a:ext cx="2737301" cy="1440684"/>
            </a:xfrm>
            <a:prstGeom prst="flowChartMagneticDisk">
              <a:avLst/>
            </a:prstGeom>
            <a:solidFill>
              <a:schemeClr val="accent4">
                <a:lumMod val="40000"/>
                <a:lumOff val="6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solidFill>
                  <a:schemeClr val="tx1"/>
                </a:solidFill>
                <a:latin typeface="Arial Narrow" pitchFamily="34" charset="0"/>
              </a:endParaRPr>
            </a:p>
          </p:txBody>
        </p:sp>
        <p:sp>
          <p:nvSpPr>
            <p:cNvPr id="21" name="TextBox 20"/>
            <p:cNvSpPr txBox="1"/>
            <p:nvPr/>
          </p:nvSpPr>
          <p:spPr>
            <a:xfrm>
              <a:off x="5285404" y="4080361"/>
              <a:ext cx="2065354" cy="374846"/>
            </a:xfrm>
            <a:prstGeom prst="rect">
              <a:avLst/>
            </a:prstGeom>
            <a:noFill/>
          </p:spPr>
          <p:txBody>
            <a:bodyPr wrap="square" rtlCol="0">
              <a:spAutoFit/>
            </a:bodyPr>
            <a:lstStyle/>
            <a:p>
              <a:r>
                <a:rPr lang="en-US" sz="1800" dirty="0"/>
                <a:t>D:\ drive</a:t>
              </a:r>
            </a:p>
          </p:txBody>
        </p:sp>
        <p:pic>
          <p:nvPicPr>
            <p:cNvPr id="2054" name="Picture 6" descr="C:\Users\clinth\Pictures\FileIco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4120" y="3087979"/>
              <a:ext cx="628650" cy="809625"/>
            </a:xfrm>
            <a:prstGeom prst="rect">
              <a:avLst/>
            </a:prstGeom>
            <a:noFill/>
            <a:effectLst>
              <a:outerShdw blurRad="50800" dist="50800" dir="5400000" algn="ctr" rotWithShape="0">
                <a:schemeClr val="tx1">
                  <a:lumMod val="50000"/>
                </a:schemeClr>
              </a:outerShdw>
            </a:effectLst>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37352" y="3338906"/>
              <a:ext cx="1580100" cy="374846"/>
            </a:xfrm>
            <a:prstGeom prst="rect">
              <a:avLst/>
            </a:prstGeom>
            <a:noFill/>
          </p:spPr>
          <p:txBody>
            <a:bodyPr wrap="square" rtlCol="0">
              <a:spAutoFit/>
            </a:bodyPr>
            <a:lstStyle/>
            <a:p>
              <a:pPr algn="l"/>
              <a:r>
                <a:rPr lang="en-US" sz="1800" b="1" dirty="0">
                  <a:solidFill>
                    <a:schemeClr val="bg1"/>
                  </a:solidFill>
                </a:rPr>
                <a:t>C:\Pagefile.sys</a:t>
              </a:r>
            </a:p>
          </p:txBody>
        </p:sp>
        <p:pic>
          <p:nvPicPr>
            <p:cNvPr id="32" name="Picture 6" descr="C:\Users\clinth\Pictures\FileIco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5404" y="3091806"/>
              <a:ext cx="628650" cy="809625"/>
            </a:xfrm>
            <a:prstGeom prst="rect">
              <a:avLst/>
            </a:prstGeom>
            <a:noFill/>
            <a:effectLst>
              <a:outerShdw blurRad="50800" dist="50800" dir="5400000" algn="ctr" rotWithShape="0">
                <a:schemeClr val="tx1">
                  <a:lumMod val="50000"/>
                </a:schemeClr>
              </a:outerShdw>
            </a:effectLst>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5908636" y="3342733"/>
              <a:ext cx="1640235" cy="367529"/>
            </a:xfrm>
            <a:prstGeom prst="rect">
              <a:avLst/>
            </a:prstGeom>
            <a:noFill/>
          </p:spPr>
          <p:txBody>
            <a:bodyPr wrap="square" rtlCol="0">
              <a:spAutoFit/>
            </a:bodyPr>
            <a:lstStyle/>
            <a:p>
              <a:pPr algn="l"/>
              <a:r>
                <a:rPr lang="en-US" sz="1800" b="1" dirty="0"/>
                <a:t>D:\Pagefile.sys</a:t>
              </a:r>
            </a:p>
          </p:txBody>
        </p:sp>
      </p:grpSp>
    </p:spTree>
    <p:extLst>
      <p:ext uri="{BB962C8B-B14F-4D97-AF65-F5344CB8AC3E}">
        <p14:creationId xmlns:p14="http://schemas.microsoft.com/office/powerpoint/2010/main" val="36785175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5700022"/>
          </a:xfrm>
        </p:spPr>
        <p:txBody>
          <a:bodyPr/>
          <a:lstStyle/>
          <a:p>
            <a:r>
              <a:rPr lang="en-US" dirty="0"/>
              <a:t>Page files contain only data that is not found anywhere else on the disk</a:t>
            </a:r>
          </a:p>
          <a:p>
            <a:endParaRPr lang="en-US" dirty="0"/>
          </a:p>
          <a:p>
            <a:endParaRPr lang="en-US" dirty="0"/>
          </a:p>
          <a:p>
            <a:endParaRPr lang="en-US" dirty="0"/>
          </a:p>
          <a:p>
            <a:endParaRPr lang="en-US" dirty="0"/>
          </a:p>
          <a:p>
            <a:endParaRPr lang="en-US" dirty="0"/>
          </a:p>
          <a:p>
            <a:endParaRPr lang="en-US" dirty="0"/>
          </a:p>
          <a:p>
            <a:endParaRPr lang="en-US" dirty="0"/>
          </a:p>
          <a:p>
            <a:endParaRPr lang="en-GB" dirty="0"/>
          </a:p>
          <a:p>
            <a:endParaRPr lang="en-GB" dirty="0"/>
          </a:p>
          <a:p>
            <a:r>
              <a:rPr lang="en-GB" b="1" dirty="0"/>
              <a:t>Anything that is already on the disk is not saved</a:t>
            </a:r>
            <a:r>
              <a:rPr lang="en-GB" dirty="0"/>
              <a:t> to the page file. The .</a:t>
            </a:r>
            <a:r>
              <a:rPr lang="en-GB" dirty="0" err="1"/>
              <a:t>dlls</a:t>
            </a:r>
            <a:r>
              <a:rPr lang="en-GB" dirty="0"/>
              <a:t> and .exes that are used to launch applications are never in the page file</a:t>
            </a:r>
          </a:p>
        </p:txBody>
      </p:sp>
      <p:sp>
        <p:nvSpPr>
          <p:cNvPr id="674818" name="Rectangle 2"/>
          <p:cNvSpPr>
            <a:spLocks noGrp="1" noChangeArrowheads="1"/>
          </p:cNvSpPr>
          <p:nvPr>
            <p:ph type="title"/>
          </p:nvPr>
        </p:nvSpPr>
        <p:spPr/>
        <p:txBody>
          <a:bodyPr/>
          <a:lstStyle/>
          <a:p>
            <a:r>
              <a:rPr lang="en-US"/>
              <a:t>What is in a Page File?</a:t>
            </a:r>
            <a:endParaRPr lang="en-US" dirty="0"/>
          </a:p>
        </p:txBody>
      </p:sp>
      <p:sp>
        <p:nvSpPr>
          <p:cNvPr id="33" name="Flowchart: Magnetic Disk 32"/>
          <p:cNvSpPr/>
          <p:nvPr/>
        </p:nvSpPr>
        <p:spPr bwMode="auto">
          <a:xfrm>
            <a:off x="5648890" y="2860354"/>
            <a:ext cx="2890673" cy="1887378"/>
          </a:xfrm>
          <a:prstGeom prst="flowChartMagneticDisk">
            <a:avLst/>
          </a:prstGeom>
          <a:solidFill>
            <a:schemeClr val="tx2">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961" b="1" dirty="0">
                <a:solidFill>
                  <a:schemeClr val="bg1"/>
                </a:solidFill>
                <a:latin typeface="Arial Narrow" pitchFamily="34" charset="0"/>
              </a:rPr>
              <a:t>                        Pagefile.sys</a:t>
            </a:r>
          </a:p>
        </p:txBody>
      </p:sp>
      <p:sp>
        <p:nvSpPr>
          <p:cNvPr id="19" name="TextBox 18"/>
          <p:cNvSpPr txBox="1"/>
          <p:nvPr/>
        </p:nvSpPr>
        <p:spPr>
          <a:xfrm>
            <a:off x="6487292" y="4827336"/>
            <a:ext cx="2170532" cy="343443"/>
          </a:xfrm>
          <a:prstGeom prst="rect">
            <a:avLst/>
          </a:prstGeom>
          <a:noFill/>
        </p:spPr>
        <p:txBody>
          <a:bodyPr wrap="square" rtlCol="0">
            <a:spAutoFit/>
          </a:bodyPr>
          <a:lstStyle/>
          <a:p>
            <a:r>
              <a:rPr lang="en-US" sz="1600" b="1" dirty="0"/>
              <a:t>C:\ drive</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2287" y="2061043"/>
            <a:ext cx="2865955" cy="1906328"/>
          </a:xfrm>
          <a:prstGeom prst="rect">
            <a:avLst/>
          </a:prstGeom>
          <a:noFill/>
          <a:ln w="25400">
            <a:solidFill>
              <a:schemeClr val="tx2">
                <a:lumMod val="90000"/>
                <a:lumOff val="10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6" name="Rectangle 15"/>
          <p:cNvSpPr/>
          <p:nvPr/>
        </p:nvSpPr>
        <p:spPr bwMode="auto">
          <a:xfrm>
            <a:off x="5444283" y="1714304"/>
            <a:ext cx="4548625" cy="439626"/>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rgbClr val="0064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600" b="1" dirty="0">
                <a:latin typeface="Arial Narrow" panose="020B0606020202030204" pitchFamily="34" charset="0"/>
              </a:rPr>
              <a:t>Unsaved data in Notepad = Potentially pageable data</a:t>
            </a:r>
          </a:p>
        </p:txBody>
      </p:sp>
      <p:grpSp>
        <p:nvGrpSpPr>
          <p:cNvPr id="4" name="Group 3">
            <a:extLst>
              <a:ext uri="{FF2B5EF4-FFF2-40B4-BE49-F238E27FC236}">
                <a16:creationId xmlns:a16="http://schemas.microsoft.com/office/drawing/2014/main" id="{BC153A28-D037-4162-8E51-F53E13046EB5}"/>
              </a:ext>
            </a:extLst>
          </p:cNvPr>
          <p:cNvGrpSpPr/>
          <p:nvPr/>
        </p:nvGrpSpPr>
        <p:grpSpPr>
          <a:xfrm>
            <a:off x="5721978" y="3140872"/>
            <a:ext cx="1384608" cy="1372087"/>
            <a:chOff x="5954351" y="3285075"/>
            <a:chExt cx="1412372" cy="1399600"/>
          </a:xfrm>
          <a:effectLst>
            <a:outerShdw blurRad="50800" dist="50800" dir="5400000" algn="ctr" rotWithShape="0">
              <a:schemeClr val="tx1">
                <a:lumMod val="50000"/>
              </a:schemeClr>
            </a:outerShdw>
          </a:effectLst>
        </p:grpSpPr>
        <p:pic>
          <p:nvPicPr>
            <p:cNvPr id="2054" name="Picture 6" descr="C:\Users\clinth\Pictures\Fi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5828" y="3285075"/>
              <a:ext cx="1235493" cy="13996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5954351" y="3521683"/>
              <a:ext cx="1412372" cy="318286"/>
            </a:xfrm>
            <a:prstGeom prst="rect">
              <a:avLst/>
            </a:prstGeom>
            <a:noFill/>
          </p:spPr>
          <p:txBody>
            <a:bodyPr wrap="square" rtlCol="0">
              <a:spAutoFit/>
            </a:bodyPr>
            <a:lstStyle/>
            <a:p>
              <a:pPr algn="l"/>
              <a:r>
                <a:rPr lang="en-US" sz="1400" dirty="0"/>
                <a:t>C:\Pagefile.sys</a:t>
              </a:r>
            </a:p>
          </p:txBody>
        </p:sp>
        <p:sp>
          <p:nvSpPr>
            <p:cNvPr id="23" name="TextBox 22"/>
            <p:cNvSpPr txBox="1"/>
            <p:nvPr/>
          </p:nvSpPr>
          <p:spPr>
            <a:xfrm>
              <a:off x="6035829" y="3778069"/>
              <a:ext cx="1223825" cy="542399"/>
            </a:xfrm>
            <a:prstGeom prst="rect">
              <a:avLst/>
            </a:prstGeom>
            <a:noFill/>
          </p:spPr>
          <p:txBody>
            <a:bodyPr wrap="square" rtlCol="0">
              <a:spAutoFit/>
            </a:bodyPr>
            <a:lstStyle/>
            <a:p>
              <a:pPr algn="l"/>
              <a:r>
                <a:rPr lang="en-US" sz="1400" dirty="0"/>
                <a:t>The quick brown fox…</a:t>
              </a:r>
            </a:p>
          </p:txBody>
        </p:sp>
      </p:grpSp>
      <p:cxnSp>
        <p:nvCxnSpPr>
          <p:cNvPr id="25" name="Straight Arrow Connector 24"/>
          <p:cNvCxnSpPr>
            <a:cxnSpLocks/>
          </p:cNvCxnSpPr>
          <p:nvPr/>
        </p:nvCxnSpPr>
        <p:spPr bwMode="auto">
          <a:xfrm>
            <a:off x="4025509" y="3443001"/>
            <a:ext cx="1861898" cy="230162"/>
          </a:xfrm>
          <a:prstGeom prst="straightConnector1">
            <a:avLst/>
          </a:prstGeom>
          <a:solidFill>
            <a:schemeClr val="bg1"/>
          </a:solidFill>
          <a:ln w="22225"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20" name="Rectangle 19"/>
          <p:cNvSpPr/>
          <p:nvPr/>
        </p:nvSpPr>
        <p:spPr bwMode="auto">
          <a:xfrm>
            <a:off x="2292286" y="4017789"/>
            <a:ext cx="2865954" cy="1116475"/>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chemeClr val="tx2">
                <a:lumMod val="90000"/>
                <a:lumOff val="10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600" dirty="0">
                <a:latin typeface="Arial Narrow" panose="020B0606020202030204" pitchFamily="34" charset="0"/>
                <a:cs typeface="Arial" panose="020B0604020202020204" pitchFamily="34" charset="0"/>
              </a:rPr>
              <a:t>The .dlls and .exes are already on the disk. Why write them to the disk again?</a:t>
            </a:r>
          </a:p>
        </p:txBody>
      </p:sp>
      <p:cxnSp>
        <p:nvCxnSpPr>
          <p:cNvPr id="27" name="Straight Arrow Connector 26">
            <a:extLst>
              <a:ext uri="{FF2B5EF4-FFF2-40B4-BE49-F238E27FC236}">
                <a16:creationId xmlns:a16="http://schemas.microsoft.com/office/drawing/2014/main" id="{4FF213D9-C32C-4815-97A9-EB5E860398FF}"/>
              </a:ext>
            </a:extLst>
          </p:cNvPr>
          <p:cNvCxnSpPr>
            <a:cxnSpLocks/>
            <a:stCxn id="16" idx="1"/>
          </p:cNvCxnSpPr>
          <p:nvPr/>
        </p:nvCxnSpPr>
        <p:spPr bwMode="auto">
          <a:xfrm flipH="1">
            <a:off x="4533349" y="1934117"/>
            <a:ext cx="910935" cy="523253"/>
          </a:xfrm>
          <a:prstGeom prst="straightConnector1">
            <a:avLst/>
          </a:prstGeom>
          <a:solidFill>
            <a:schemeClr val="bg1"/>
          </a:solidFill>
          <a:ln w="22225"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194788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EA3822-5544-4386-93C7-6A0653AC42EE}"/>
              </a:ext>
            </a:extLst>
          </p:cNvPr>
          <p:cNvPicPr>
            <a:picLocks noChangeAspect="1"/>
          </p:cNvPicPr>
          <p:nvPr/>
        </p:nvPicPr>
        <p:blipFill>
          <a:blip r:embed="rId3"/>
          <a:stretch>
            <a:fillRect/>
          </a:stretch>
        </p:blipFill>
        <p:spPr>
          <a:xfrm>
            <a:off x="6776930" y="2504507"/>
            <a:ext cx="2954553" cy="3851695"/>
          </a:xfrm>
          <a:prstGeom prst="rect">
            <a:avLst/>
          </a:prstGeom>
          <a:effectLst>
            <a:outerShdw blurRad="50800" dist="50800" dir="5400000" algn="ctr" rotWithShape="0">
              <a:schemeClr val="tx1">
                <a:lumMod val="50000"/>
              </a:schemeClr>
            </a:outerShdw>
          </a:effectLst>
        </p:spPr>
      </p:pic>
      <p:sp>
        <p:nvSpPr>
          <p:cNvPr id="3" name="Text Placeholder 2"/>
          <p:cNvSpPr>
            <a:spLocks noGrp="1"/>
          </p:cNvSpPr>
          <p:nvPr>
            <p:ph type="body" sz="quarter" idx="10"/>
          </p:nvPr>
        </p:nvSpPr>
        <p:spPr/>
        <p:txBody>
          <a:bodyPr/>
          <a:lstStyle/>
          <a:p>
            <a:r>
              <a:rPr lang="en-US" sz="2353" dirty="0">
                <a:solidFill>
                  <a:schemeClr val="tx1">
                    <a:lumMod val="50000"/>
                  </a:schemeClr>
                </a:solidFill>
              </a:rPr>
              <a:t>A page file that dynamically increases and decreases in size to accommodate the system memory demands</a:t>
            </a:r>
          </a:p>
          <a:p>
            <a:r>
              <a:rPr lang="en-US" sz="2353" dirty="0">
                <a:solidFill>
                  <a:schemeClr val="tx1">
                    <a:lumMod val="50000"/>
                  </a:schemeClr>
                </a:solidFill>
              </a:rPr>
              <a:t>Enabled by default on the system partition</a:t>
            </a:r>
          </a:p>
        </p:txBody>
      </p:sp>
      <p:sp>
        <p:nvSpPr>
          <p:cNvPr id="2" name="Title 1"/>
          <p:cNvSpPr>
            <a:spLocks noGrp="1"/>
          </p:cNvSpPr>
          <p:nvPr>
            <p:ph type="title"/>
          </p:nvPr>
        </p:nvSpPr>
        <p:spPr/>
        <p:txBody>
          <a:bodyPr/>
          <a:lstStyle/>
          <a:p>
            <a:r>
              <a:rPr lang="en-US"/>
              <a:t>System Managed Paging Files</a:t>
            </a:r>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60518" y="2504507"/>
            <a:ext cx="2936605" cy="3851695"/>
          </a:xfrm>
          <a:prstGeom prst="rect">
            <a:avLst/>
          </a:prstGeom>
          <a:noFill/>
          <a:ln>
            <a:noFill/>
          </a:ln>
          <a:effectLst>
            <a:outerShdw blurRad="50800" dist="50800"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bwMode="auto">
          <a:xfrm>
            <a:off x="4872038" y="4099572"/>
            <a:ext cx="1466966" cy="661567"/>
          </a:xfrm>
          <a:prstGeom prst="rect">
            <a:avLst/>
          </a:prstGeom>
          <a:solidFill>
            <a:schemeClr val="tx2">
              <a:lumMod val="75000"/>
              <a:lumOff val="25000"/>
            </a:schemeClr>
          </a:solidFill>
          <a:ln w="25400" cap="flat" cmpd="sng" algn="ctr">
            <a:noFill/>
            <a:prstDash val="solid"/>
            <a:round/>
            <a:headEnd type="none" w="med" len="med"/>
            <a:tailEnd type="none" w="med" len="med"/>
          </a:ln>
          <a:effectLst>
            <a:outerShdw blurRad="50800" dist="50800" dir="5400000" algn="ctr" rotWithShape="0">
              <a:schemeClr val="tx1">
                <a:lumMod val="60000"/>
                <a:lumOff val="40000"/>
              </a:schemeClr>
            </a:outerShdw>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b="1" dirty="0">
                <a:solidFill>
                  <a:schemeClr val="bg1"/>
                </a:solidFill>
                <a:effectLst>
                  <a:outerShdw blurRad="38100" dist="38100" dir="2700000" algn="tl">
                    <a:srgbClr val="000000">
                      <a:alpha val="43137"/>
                    </a:srgbClr>
                  </a:outerShdw>
                </a:effectLst>
              </a:rPr>
              <a:t>Windows Server 2012 R2</a:t>
            </a:r>
          </a:p>
        </p:txBody>
      </p:sp>
      <p:sp>
        <p:nvSpPr>
          <p:cNvPr id="9" name="Rectangle 8"/>
          <p:cNvSpPr/>
          <p:nvPr/>
        </p:nvSpPr>
        <p:spPr bwMode="auto">
          <a:xfrm>
            <a:off x="8687921" y="4073316"/>
            <a:ext cx="1271254" cy="661567"/>
          </a:xfrm>
          <a:prstGeom prst="rect">
            <a:avLst/>
          </a:prstGeom>
          <a:solidFill>
            <a:schemeClr val="tx2">
              <a:lumMod val="75000"/>
              <a:lumOff val="25000"/>
            </a:schemeClr>
          </a:solidFill>
          <a:ln w="25400" cap="flat" cmpd="sng" algn="ctr">
            <a:noFill/>
            <a:prstDash val="solid"/>
            <a:round/>
            <a:headEnd type="none" w="med" len="med"/>
            <a:tailEnd type="none" w="med" len="med"/>
          </a:ln>
          <a:effectLst>
            <a:outerShdw blurRad="50800" dist="50800" dir="5400000" algn="ctr" rotWithShape="0">
              <a:schemeClr val="tx1">
                <a:lumMod val="60000"/>
                <a:lumOff val="40000"/>
              </a:schemeClr>
            </a:outerShdw>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b="1" dirty="0">
                <a:solidFill>
                  <a:schemeClr val="bg1"/>
                </a:solidFill>
                <a:effectLst>
                  <a:outerShdw blurRad="38100" dist="38100" dir="2700000" algn="tl">
                    <a:srgbClr val="000000">
                      <a:alpha val="43137"/>
                    </a:srgbClr>
                  </a:outerShdw>
                </a:effectLst>
              </a:rPr>
              <a:t>Windows Server 2016</a:t>
            </a:r>
          </a:p>
        </p:txBody>
      </p:sp>
    </p:spTree>
    <p:extLst>
      <p:ext uri="{BB962C8B-B14F-4D97-AF65-F5344CB8AC3E}">
        <p14:creationId xmlns:p14="http://schemas.microsoft.com/office/powerpoint/2010/main" val="6080150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5563318"/>
          </a:xfrm>
        </p:spPr>
        <p:txBody>
          <a:bodyPr/>
          <a:lstStyle/>
          <a:p>
            <a:r>
              <a:rPr lang="en-US" dirty="0"/>
              <a:t>For Windows 8, Windows Server 2012,</a:t>
            </a:r>
          </a:p>
          <a:p>
            <a:r>
              <a:rPr lang="en-US" dirty="0"/>
              <a:t>and later versions</a:t>
            </a:r>
          </a:p>
          <a:p>
            <a:pPr marL="336145" lvl="1" indent="0">
              <a:buNone/>
            </a:pPr>
            <a:endParaRPr lang="en-US" dirty="0">
              <a:latin typeface="Segoe UI Semibold" panose="020B0702040204020203" pitchFamily="34" charset="0"/>
              <a:cs typeface="Segoe UI Semibold" panose="020B0702040204020203" pitchFamily="34" charset="0"/>
            </a:endParaRPr>
          </a:p>
          <a:p>
            <a:pPr marL="336145" lvl="1" indent="0">
              <a:buNone/>
            </a:pPr>
            <a:r>
              <a:rPr lang="en-US" dirty="0">
                <a:latin typeface="Segoe UI Semibold" panose="020B0702040204020203" pitchFamily="34" charset="0"/>
                <a:cs typeface="Segoe UI Semibold" panose="020B0702040204020203" pitchFamily="34" charset="0"/>
              </a:rPr>
              <a:t>Minimum: </a:t>
            </a:r>
            <a:r>
              <a:rPr lang="en-US" dirty="0"/>
              <a:t>Depends on several factors </a:t>
            </a:r>
          </a:p>
          <a:p>
            <a:pPr marL="336145" lvl="1" indent="0">
              <a:buNone/>
            </a:pPr>
            <a:r>
              <a:rPr lang="en-US" dirty="0"/>
              <a:t>such as:</a:t>
            </a:r>
          </a:p>
          <a:p>
            <a:pPr lvl="2">
              <a:buFont typeface="Wingdings" panose="05000000000000000000" pitchFamily="2" charset="2"/>
              <a:buChar char="ü"/>
            </a:pPr>
            <a:r>
              <a:rPr lang="en-US" dirty="0">
                <a:solidFill>
                  <a:schemeClr val="tx2">
                    <a:lumMod val="90000"/>
                    <a:lumOff val="10000"/>
                  </a:schemeClr>
                </a:solidFill>
                <a:latin typeface="Segoe UI Semibold" panose="020B0702040204020203" pitchFamily="34" charset="0"/>
                <a:cs typeface="Segoe UI Semibold" panose="020B0702040204020203" pitchFamily="34" charset="0"/>
              </a:rPr>
              <a:t>Physical memory size</a:t>
            </a:r>
          </a:p>
          <a:p>
            <a:pPr lvl="2">
              <a:buFont typeface="Wingdings" panose="05000000000000000000" pitchFamily="2" charset="2"/>
              <a:buChar char="ü"/>
            </a:pPr>
            <a:r>
              <a:rPr lang="en-US" dirty="0">
                <a:solidFill>
                  <a:schemeClr val="tx2">
                    <a:lumMod val="90000"/>
                    <a:lumOff val="10000"/>
                  </a:schemeClr>
                </a:solidFill>
                <a:latin typeface="Segoe UI Semibold" panose="020B0702040204020203" pitchFamily="34" charset="0"/>
                <a:cs typeface="Segoe UI Semibold" panose="020B0702040204020203" pitchFamily="34" charset="0"/>
              </a:rPr>
              <a:t>History of commit usage</a:t>
            </a:r>
          </a:p>
          <a:p>
            <a:pPr lvl="2">
              <a:buFont typeface="Wingdings" panose="05000000000000000000" pitchFamily="2" charset="2"/>
              <a:buChar char="ü"/>
            </a:pPr>
            <a:r>
              <a:rPr lang="en-US" dirty="0">
                <a:solidFill>
                  <a:schemeClr val="tx2">
                    <a:lumMod val="90000"/>
                    <a:lumOff val="10000"/>
                  </a:schemeClr>
                </a:solidFill>
                <a:latin typeface="Segoe UI Semibold" panose="020B0702040204020203" pitchFamily="34" charset="0"/>
                <a:cs typeface="Segoe UI Semibold" panose="020B0702040204020203" pitchFamily="34" charset="0"/>
              </a:rPr>
              <a:t>Crash dump settings</a:t>
            </a:r>
          </a:p>
          <a:p>
            <a:pPr lvl="2">
              <a:buFont typeface="Wingdings" panose="05000000000000000000" pitchFamily="2" charset="2"/>
              <a:buChar char="ü"/>
            </a:pPr>
            <a:r>
              <a:rPr lang="en-US" dirty="0">
                <a:solidFill>
                  <a:schemeClr val="tx2">
                    <a:lumMod val="90000"/>
                    <a:lumOff val="10000"/>
                  </a:schemeClr>
                </a:solidFill>
                <a:latin typeface="Segoe UI Semibold" panose="020B0702040204020203" pitchFamily="34" charset="0"/>
                <a:cs typeface="Segoe UI Semibold" panose="020B0702040204020203" pitchFamily="34" charset="0"/>
              </a:rPr>
              <a:t>Available disk space</a:t>
            </a:r>
          </a:p>
          <a:p>
            <a:pPr marL="336145" lvl="1" indent="0">
              <a:buNone/>
            </a:pPr>
            <a:endParaRPr lang="en-US" dirty="0"/>
          </a:p>
          <a:p>
            <a:pPr marL="336145" lvl="1" indent="0">
              <a:buNone/>
            </a:pPr>
            <a:r>
              <a:rPr lang="en-US" dirty="0">
                <a:latin typeface="Segoe UI Semibold" panose="020B0702040204020203" pitchFamily="34" charset="0"/>
                <a:cs typeface="Segoe UI Semibold" panose="020B0702040204020203" pitchFamily="34" charset="0"/>
              </a:rPr>
              <a:t>Maximum</a:t>
            </a:r>
            <a:r>
              <a:rPr lang="en-US" dirty="0"/>
              <a:t>: 3x RAM or 4 GB,</a:t>
            </a:r>
            <a:br>
              <a:rPr lang="en-US" dirty="0"/>
            </a:br>
            <a:r>
              <a:rPr lang="en-US" dirty="0"/>
              <a:t>whichever is larger</a:t>
            </a:r>
          </a:p>
          <a:p>
            <a:pPr marL="457112" lvl="1" indent="0">
              <a:buNone/>
            </a:pPr>
            <a:endParaRPr lang="en-US" dirty="0"/>
          </a:p>
          <a:p>
            <a:pPr marL="0" indent="0">
              <a:buNone/>
            </a:pPr>
            <a:r>
              <a:rPr lang="en-GB" b="1" i="1" dirty="0">
                <a:solidFill>
                  <a:srgbClr val="C00000"/>
                </a:solidFill>
              </a:rPr>
              <a:t>Warning:</a:t>
            </a:r>
            <a:r>
              <a:rPr lang="en-GB" i="1" dirty="0">
                <a:solidFill>
                  <a:srgbClr val="C00000"/>
                </a:solidFill>
              </a:rPr>
              <a:t> This can consume more free disk space if there is memory pressure</a:t>
            </a:r>
          </a:p>
        </p:txBody>
      </p:sp>
      <p:sp>
        <p:nvSpPr>
          <p:cNvPr id="2" name="Title 1"/>
          <p:cNvSpPr>
            <a:spLocks noGrp="1"/>
          </p:cNvSpPr>
          <p:nvPr>
            <p:ph type="title"/>
          </p:nvPr>
        </p:nvSpPr>
        <p:spPr/>
        <p:txBody>
          <a:bodyPr/>
          <a:lstStyle/>
          <a:p>
            <a:r>
              <a:rPr lang="en-GB" dirty="0"/>
              <a:t>System Managed Paging Files</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792" y="1956523"/>
            <a:ext cx="4007608" cy="4182298"/>
          </a:xfrm>
          <a:prstGeom prst="rect">
            <a:avLst/>
          </a:prstGeom>
          <a:noFill/>
          <a:ln w="38100">
            <a:solidFill>
              <a:schemeClr val="tx1"/>
            </a:solidFill>
            <a:miter lim="800000"/>
            <a:headEnd/>
            <a:tailEnd/>
          </a:ln>
          <a:effectLst>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493" y="1219200"/>
            <a:ext cx="961888" cy="495230"/>
          </a:xfrm>
          <a:prstGeom prst="rect">
            <a:avLst/>
          </a:prstGeom>
          <a:noFill/>
          <a:ln w="25400">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8470942" y="1219200"/>
            <a:ext cx="1250270" cy="444712"/>
          </a:xfrm>
          <a:prstGeom prst="rect">
            <a:avLst/>
          </a:prstGeom>
          <a:solidFill>
            <a:schemeClr val="tx2">
              <a:lumMod val="50000"/>
              <a:lumOff val="50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dirty="0">
                <a:solidFill>
                  <a:schemeClr val="bg1"/>
                </a:solidFill>
                <a:effectLst>
                  <a:outerShdw blurRad="38100" dist="38100" dir="2700000" algn="tl">
                    <a:srgbClr val="000000">
                      <a:alpha val="43137"/>
                    </a:srgbClr>
                  </a:outerShdw>
                </a:effectLst>
              </a:rPr>
              <a:t>At minimum</a:t>
            </a:r>
          </a:p>
        </p:txBody>
      </p:sp>
      <p:sp>
        <p:nvSpPr>
          <p:cNvPr id="8" name="Rectangle 7"/>
          <p:cNvSpPr/>
          <p:nvPr/>
        </p:nvSpPr>
        <p:spPr bwMode="auto">
          <a:xfrm>
            <a:off x="5246472" y="4654292"/>
            <a:ext cx="1307378" cy="326000"/>
          </a:xfrm>
          <a:prstGeom prst="rect">
            <a:avLst/>
          </a:prstGeom>
          <a:solidFill>
            <a:schemeClr val="tx2">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dirty="0">
                <a:solidFill>
                  <a:schemeClr val="bg1"/>
                </a:solidFill>
                <a:effectLst>
                  <a:outerShdw blurRad="38100" dist="38100" dir="2700000" algn="tl">
                    <a:srgbClr val="000000">
                      <a:alpha val="43137"/>
                    </a:srgbClr>
                  </a:outerShdw>
                </a:effectLst>
              </a:rPr>
              <a:t>At maximum</a:t>
            </a:r>
          </a:p>
        </p:txBody>
      </p:sp>
      <p:cxnSp>
        <p:nvCxnSpPr>
          <p:cNvPr id="9" name="Straight Arrow Connector 8"/>
          <p:cNvCxnSpPr>
            <a:cxnSpLocks/>
            <a:stCxn id="7" idx="1"/>
            <a:endCxn id="1026" idx="3"/>
          </p:cNvCxnSpPr>
          <p:nvPr/>
        </p:nvCxnSpPr>
        <p:spPr bwMode="auto">
          <a:xfrm flipH="1">
            <a:off x="7736381" y="1441557"/>
            <a:ext cx="734561" cy="25259"/>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2" name="Straight Arrow Connector 11"/>
          <p:cNvCxnSpPr>
            <a:cxnSpLocks/>
            <a:stCxn id="8" idx="3"/>
          </p:cNvCxnSpPr>
          <p:nvPr/>
        </p:nvCxnSpPr>
        <p:spPr bwMode="auto">
          <a:xfrm>
            <a:off x="6553851" y="4817292"/>
            <a:ext cx="258941" cy="0"/>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28" name="Rectangle 27">
            <a:extLst>
              <a:ext uri="{FF2B5EF4-FFF2-40B4-BE49-F238E27FC236}">
                <a16:creationId xmlns:a16="http://schemas.microsoft.com/office/drawing/2014/main" id="{99379A7A-53D6-4D57-9B48-44CD44049650}"/>
              </a:ext>
            </a:extLst>
          </p:cNvPr>
          <p:cNvSpPr/>
          <p:nvPr/>
        </p:nvSpPr>
        <p:spPr bwMode="auto">
          <a:xfrm>
            <a:off x="5246472" y="3478845"/>
            <a:ext cx="1307378" cy="444713"/>
          </a:xfrm>
          <a:prstGeom prst="rect">
            <a:avLst/>
          </a:prstGeom>
          <a:solidFill>
            <a:schemeClr val="accent1">
              <a:lumMod val="75000"/>
              <a:lumOff val="25000"/>
            </a:schemeClr>
          </a:solidFill>
          <a:ln w="25400" cap="flat" cmpd="sng" algn="ctr">
            <a:no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dirty="0">
                <a:solidFill>
                  <a:schemeClr val="bg1"/>
                </a:solidFill>
                <a:effectLst>
                  <a:outerShdw blurRad="38100" dist="38100" dir="2700000" algn="tl">
                    <a:srgbClr val="000000">
                      <a:alpha val="43137"/>
                    </a:srgbClr>
                  </a:outerShdw>
                </a:effectLst>
              </a:rPr>
              <a:t>Physical memory</a:t>
            </a:r>
          </a:p>
        </p:txBody>
      </p:sp>
      <p:cxnSp>
        <p:nvCxnSpPr>
          <p:cNvPr id="20" name="Straight Arrow Connector 19">
            <a:extLst>
              <a:ext uri="{FF2B5EF4-FFF2-40B4-BE49-F238E27FC236}">
                <a16:creationId xmlns:a16="http://schemas.microsoft.com/office/drawing/2014/main" id="{B5487F47-F201-4A10-948D-3F509FA6F16E}"/>
              </a:ext>
            </a:extLst>
          </p:cNvPr>
          <p:cNvCxnSpPr>
            <a:cxnSpLocks/>
            <a:stCxn id="28" idx="3"/>
          </p:cNvCxnSpPr>
          <p:nvPr/>
        </p:nvCxnSpPr>
        <p:spPr bwMode="auto">
          <a:xfrm>
            <a:off x="6553851" y="3701202"/>
            <a:ext cx="1182531" cy="1056734"/>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34747984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2155014"/>
          </a:xfrm>
        </p:spPr>
        <p:txBody>
          <a:bodyPr/>
          <a:lstStyle/>
          <a:p>
            <a:r>
              <a:rPr lang="en-US" dirty="0"/>
              <a:t>What portions of this instance of Notepad can be paged out to a page file?</a:t>
            </a:r>
          </a:p>
          <a:p>
            <a:pPr marL="914225" lvl="1" indent="-457112">
              <a:buFont typeface="+mj-lt"/>
              <a:buAutoNum type="alphaUcPeriod"/>
            </a:pPr>
            <a:r>
              <a:rPr lang="en-US" dirty="0"/>
              <a:t>The .</a:t>
            </a:r>
            <a:r>
              <a:rPr lang="en-US" dirty="0" err="1"/>
              <a:t>dlls</a:t>
            </a:r>
            <a:r>
              <a:rPr lang="en-US" dirty="0"/>
              <a:t> and .exes that are used to launch it</a:t>
            </a:r>
          </a:p>
          <a:p>
            <a:pPr marL="914225" lvl="1" indent="-457112">
              <a:buFont typeface="+mj-lt"/>
              <a:buAutoNum type="alphaUcPeriod"/>
            </a:pPr>
            <a:r>
              <a:rPr lang="en-US" dirty="0"/>
              <a:t>The text within it</a:t>
            </a:r>
          </a:p>
          <a:p>
            <a:pPr marL="914225" lvl="1" indent="-457112">
              <a:buFont typeface="+mj-lt"/>
              <a:buAutoNum type="alphaUcPeriod"/>
            </a:pPr>
            <a:r>
              <a:rPr lang="en-US" dirty="0"/>
              <a:t>All of the above</a:t>
            </a:r>
          </a:p>
        </p:txBody>
      </p:sp>
      <p:sp>
        <p:nvSpPr>
          <p:cNvPr id="2" name="Title 1"/>
          <p:cNvSpPr>
            <a:spLocks noGrp="1"/>
          </p:cNvSpPr>
          <p:nvPr>
            <p:ph type="title"/>
          </p:nvPr>
        </p:nvSpPr>
        <p:spPr/>
        <p:txBody>
          <a:bodyPr/>
          <a:lstStyle/>
          <a:p>
            <a:r>
              <a:rPr lang="en-US" dirty="0"/>
              <a:t>Challenge Question No. 3</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46082" y="3364002"/>
            <a:ext cx="4054700" cy="3279299"/>
          </a:xfrm>
          <a:prstGeom prst="rect">
            <a:avLst/>
          </a:prstGeom>
          <a:noFill/>
          <a:ln>
            <a:noFill/>
          </a:ln>
          <a:effectLst>
            <a:outerShdw dist="50800"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41523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 portions of this instance of Notepad can be paged out to a page file?</a:t>
            </a:r>
          </a:p>
          <a:p>
            <a:pPr marL="914225" lvl="1" indent="-457112">
              <a:buFont typeface="+mj-lt"/>
              <a:buAutoNum type="alphaUcPeriod"/>
            </a:pPr>
            <a:r>
              <a:rPr lang="en-US" dirty="0"/>
              <a:t>The .</a:t>
            </a:r>
            <a:r>
              <a:rPr lang="en-US" dirty="0" err="1"/>
              <a:t>dlls</a:t>
            </a:r>
            <a:r>
              <a:rPr lang="en-US" dirty="0"/>
              <a:t> and .exes that are used to launch it</a:t>
            </a:r>
          </a:p>
          <a:p>
            <a:pPr marL="914225" lvl="1" indent="-457112">
              <a:buFont typeface="+mj-lt"/>
              <a:buAutoNum type="alphaUcPeriod"/>
            </a:pPr>
            <a:r>
              <a:rPr lang="en-US" dirty="0"/>
              <a:t>The text within it</a:t>
            </a:r>
          </a:p>
          <a:p>
            <a:pPr marL="914225" lvl="1" indent="-457112">
              <a:buFont typeface="+mj-lt"/>
              <a:buAutoNum type="alphaUcPeriod"/>
            </a:pPr>
            <a:r>
              <a:rPr lang="en-US" dirty="0"/>
              <a:t>All of the above</a:t>
            </a:r>
          </a:p>
          <a:p>
            <a:pPr lvl="0"/>
            <a:endParaRPr lang="en-GB" dirty="0">
              <a:solidFill>
                <a:prstClr val="black"/>
              </a:solidFill>
            </a:endParaRPr>
          </a:p>
          <a:p>
            <a:pPr lvl="0"/>
            <a:r>
              <a:rPr lang="en-GB" dirty="0">
                <a:solidFill>
                  <a:prstClr val="black"/>
                </a:solidFill>
              </a:rPr>
              <a:t>Answer: </a:t>
            </a:r>
            <a:r>
              <a:rPr lang="en-GB" b="1" dirty="0">
                <a:solidFill>
                  <a:prstClr val="black"/>
                </a:solidFill>
              </a:rPr>
              <a:t>B</a:t>
            </a:r>
            <a:r>
              <a:rPr lang="en-GB" dirty="0">
                <a:solidFill>
                  <a:prstClr val="black"/>
                </a:solidFill>
              </a:rPr>
              <a:t> is correct.. Why?</a:t>
            </a:r>
          </a:p>
          <a:p>
            <a:pPr lvl="1"/>
            <a:r>
              <a:rPr lang="en-GB" dirty="0">
                <a:solidFill>
                  <a:prstClr val="black"/>
                </a:solidFill>
                <a:latin typeface="+mj-lt"/>
                <a:cs typeface="Segoe UI Semibold" panose="020B0702040204020203" pitchFamily="34" charset="0"/>
              </a:rPr>
              <a:t>The .</a:t>
            </a:r>
            <a:r>
              <a:rPr lang="en-GB" dirty="0" err="1">
                <a:solidFill>
                  <a:prstClr val="black"/>
                </a:solidFill>
                <a:latin typeface="+mj-lt"/>
                <a:cs typeface="Segoe UI Semibold" panose="020B0702040204020203" pitchFamily="34" charset="0"/>
              </a:rPr>
              <a:t>dlls</a:t>
            </a:r>
            <a:r>
              <a:rPr lang="en-GB" dirty="0">
                <a:solidFill>
                  <a:prstClr val="black"/>
                </a:solidFill>
                <a:latin typeface="+mj-lt"/>
                <a:cs typeface="Segoe UI Semibold" panose="020B0702040204020203" pitchFamily="34" charset="0"/>
              </a:rPr>
              <a:t> and .exes that are used to</a:t>
            </a:r>
            <a:br>
              <a:rPr lang="en-GB" dirty="0">
                <a:solidFill>
                  <a:prstClr val="black"/>
                </a:solidFill>
                <a:latin typeface="+mj-lt"/>
                <a:cs typeface="Segoe UI Semibold" panose="020B0702040204020203" pitchFamily="34" charset="0"/>
              </a:rPr>
            </a:br>
            <a:r>
              <a:rPr lang="en-GB" dirty="0">
                <a:solidFill>
                  <a:prstClr val="black"/>
                </a:solidFill>
                <a:latin typeface="+mj-lt"/>
                <a:cs typeface="Segoe UI Semibold" panose="020B0702040204020203" pitchFamily="34" charset="0"/>
              </a:rPr>
              <a:t>launch notepad.exe are already on</a:t>
            </a:r>
            <a:br>
              <a:rPr lang="en-GB" dirty="0">
                <a:solidFill>
                  <a:prstClr val="black"/>
                </a:solidFill>
                <a:latin typeface="+mj-lt"/>
                <a:cs typeface="Segoe UI Semibold" panose="020B0702040204020203" pitchFamily="34" charset="0"/>
              </a:rPr>
            </a:br>
            <a:r>
              <a:rPr lang="en-GB" dirty="0">
                <a:solidFill>
                  <a:prstClr val="black"/>
                </a:solidFill>
                <a:latin typeface="+mj-lt"/>
                <a:cs typeface="Segoe UI Semibold" panose="020B0702040204020203" pitchFamily="34" charset="0"/>
              </a:rPr>
              <a:t>the disk</a:t>
            </a:r>
            <a:r>
              <a:rPr lang="en-GB" dirty="0">
                <a:solidFill>
                  <a:prstClr val="black"/>
                </a:solidFill>
                <a:latin typeface="Segoe UI Semibold" panose="020B0702040204020203" pitchFamily="34" charset="0"/>
                <a:cs typeface="Segoe UI Semibold" panose="020B0702040204020203" pitchFamily="34" charset="0"/>
              </a:rPr>
              <a:t>, </a:t>
            </a:r>
            <a:r>
              <a:rPr lang="en-GB" i="1" dirty="0">
                <a:solidFill>
                  <a:schemeClr val="tx2">
                    <a:lumMod val="75000"/>
                    <a:lumOff val="25000"/>
                  </a:schemeClr>
                </a:solidFill>
                <a:cs typeface="Segoe UI Semibold" panose="020B0702040204020203" pitchFamily="34" charset="0"/>
              </a:rPr>
              <a:t>so there is no reason to</a:t>
            </a:r>
            <a:br>
              <a:rPr lang="en-GB" i="1" dirty="0">
                <a:solidFill>
                  <a:schemeClr val="tx2">
                    <a:lumMod val="75000"/>
                    <a:lumOff val="25000"/>
                  </a:schemeClr>
                </a:solidFill>
                <a:cs typeface="Segoe UI Semibold" panose="020B0702040204020203" pitchFamily="34" charset="0"/>
              </a:rPr>
            </a:br>
            <a:r>
              <a:rPr lang="en-GB" i="1" dirty="0">
                <a:solidFill>
                  <a:schemeClr val="tx2">
                    <a:lumMod val="75000"/>
                    <a:lumOff val="25000"/>
                  </a:schemeClr>
                </a:solidFill>
                <a:cs typeface="Segoe UI Semibold" panose="020B0702040204020203" pitchFamily="34" charset="0"/>
              </a:rPr>
              <a:t>write them to the disk again. </a:t>
            </a:r>
            <a:r>
              <a:rPr lang="en-GB" dirty="0">
                <a:solidFill>
                  <a:prstClr val="black"/>
                </a:solidFill>
                <a:latin typeface="+mj-lt"/>
                <a:cs typeface="Segoe UI Semibold" panose="020B0702040204020203" pitchFamily="34" charset="0"/>
              </a:rPr>
              <a:t>But the</a:t>
            </a:r>
            <a:br>
              <a:rPr lang="en-GB" dirty="0">
                <a:solidFill>
                  <a:prstClr val="black"/>
                </a:solidFill>
                <a:latin typeface="+mj-lt"/>
                <a:cs typeface="Segoe UI Semibold" panose="020B0702040204020203" pitchFamily="34" charset="0"/>
              </a:rPr>
            </a:br>
            <a:r>
              <a:rPr lang="en-GB" dirty="0">
                <a:solidFill>
                  <a:prstClr val="black"/>
                </a:solidFill>
                <a:latin typeface="+mj-lt"/>
                <a:cs typeface="Segoe UI Semibold" panose="020B0702040204020203" pitchFamily="34" charset="0"/>
              </a:rPr>
              <a:t>text is not on the disk, so it can</a:t>
            </a:r>
            <a:br>
              <a:rPr lang="en-GB" dirty="0">
                <a:solidFill>
                  <a:prstClr val="black"/>
                </a:solidFill>
                <a:latin typeface="+mj-lt"/>
                <a:cs typeface="Segoe UI Semibold" panose="020B0702040204020203" pitchFamily="34" charset="0"/>
              </a:rPr>
            </a:br>
            <a:r>
              <a:rPr lang="en-GB" dirty="0">
                <a:solidFill>
                  <a:prstClr val="black"/>
                </a:solidFill>
                <a:latin typeface="+mj-lt"/>
                <a:cs typeface="Segoe UI Semibold" panose="020B0702040204020203" pitchFamily="34" charset="0"/>
              </a:rPr>
              <a:t>potentially be paged out to a page file</a:t>
            </a:r>
          </a:p>
        </p:txBody>
      </p:sp>
      <p:sp>
        <p:nvSpPr>
          <p:cNvPr id="2" name="Title 1"/>
          <p:cNvSpPr>
            <a:spLocks noGrp="1"/>
          </p:cNvSpPr>
          <p:nvPr>
            <p:ph type="title"/>
          </p:nvPr>
        </p:nvSpPr>
        <p:spPr/>
        <p:txBody>
          <a:bodyPr/>
          <a:lstStyle/>
          <a:p>
            <a:r>
              <a:rPr lang="en-US" dirty="0"/>
              <a:t>Challenge Question No. 3</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7463" y="2935656"/>
            <a:ext cx="2390436" cy="193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7155153" y="3439640"/>
            <a:ext cx="1894064" cy="1166210"/>
          </a:xfrm>
          <a:prstGeom prst="rect">
            <a:avLst/>
          </a:prstGeom>
          <a:noFill/>
          <a:ln w="254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8" name="Rectangle 7"/>
          <p:cNvSpPr/>
          <p:nvPr/>
        </p:nvSpPr>
        <p:spPr bwMode="auto">
          <a:xfrm>
            <a:off x="1194289" y="2472560"/>
            <a:ext cx="2455665" cy="381000"/>
          </a:xfrm>
          <a:prstGeom prst="rect">
            <a:avLst/>
          </a:prstGeom>
          <a:noFill/>
          <a:ln w="254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10258051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HIDDEN - Slide136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45636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HIDDEN - Slide136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a:xfrm>
            <a:off x="269239" y="2084172"/>
            <a:ext cx="11653523" cy="2139688"/>
          </a:xfrm>
        </p:spPr>
        <p:txBody>
          <a:bodyPr/>
          <a:lstStyle/>
          <a:p>
            <a:r>
              <a:rPr lang="en-US"/>
              <a:t>Crash dumps and the size of the page files</a:t>
            </a:r>
            <a:endParaRPr lang="en-US" dirty="0"/>
          </a:p>
        </p:txBody>
      </p:sp>
    </p:spTree>
    <p:extLst>
      <p:ext uri="{BB962C8B-B14F-4D97-AF65-F5344CB8AC3E}">
        <p14:creationId xmlns:p14="http://schemas.microsoft.com/office/powerpoint/2010/main" val="23001509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B87AFC-E7E8-4FAA-A8AB-19F1E076ED39}"/>
              </a:ext>
            </a:extLst>
          </p:cNvPr>
          <p:cNvSpPr>
            <a:spLocks noGrp="1"/>
          </p:cNvSpPr>
          <p:nvPr>
            <p:ph type="body" sz="quarter" idx="10"/>
          </p:nvPr>
        </p:nvSpPr>
        <p:spPr/>
        <p:txBody>
          <a:bodyPr/>
          <a:lstStyle/>
          <a:p>
            <a:r>
              <a:rPr lang="en-US"/>
              <a:t>A typical crash dump will have the following elements</a:t>
            </a:r>
            <a:endParaRPr lang="en-US" dirty="0"/>
          </a:p>
        </p:txBody>
      </p:sp>
      <p:sp>
        <p:nvSpPr>
          <p:cNvPr id="4" name="Title 3">
            <a:extLst>
              <a:ext uri="{FF2B5EF4-FFF2-40B4-BE49-F238E27FC236}">
                <a16:creationId xmlns:a16="http://schemas.microsoft.com/office/drawing/2014/main" id="{667D56B2-7BD7-4B63-8D0D-39C92D2AC768}"/>
              </a:ext>
            </a:extLst>
          </p:cNvPr>
          <p:cNvSpPr>
            <a:spLocks noGrp="1"/>
          </p:cNvSpPr>
          <p:nvPr>
            <p:ph type="title"/>
          </p:nvPr>
        </p:nvSpPr>
        <p:spPr/>
        <p:txBody>
          <a:bodyPr/>
          <a:lstStyle/>
          <a:p>
            <a:r>
              <a:rPr lang="en-US"/>
              <a:t>Crash Dump Example</a:t>
            </a:r>
            <a:endParaRPr lang="en-US" dirty="0"/>
          </a:p>
        </p:txBody>
      </p:sp>
      <p:pic>
        <p:nvPicPr>
          <p:cNvPr id="6" name="Picture 5">
            <a:extLst>
              <a:ext uri="{FF2B5EF4-FFF2-40B4-BE49-F238E27FC236}">
                <a16:creationId xmlns:a16="http://schemas.microsoft.com/office/drawing/2014/main" id="{D80BD772-E9D6-4F98-8CF5-F55F2C62D74E}"/>
              </a:ext>
            </a:extLst>
          </p:cNvPr>
          <p:cNvPicPr>
            <a:picLocks noChangeAspect="1"/>
          </p:cNvPicPr>
          <p:nvPr/>
        </p:nvPicPr>
        <p:blipFill>
          <a:blip r:embed="rId3"/>
          <a:stretch>
            <a:fillRect/>
          </a:stretch>
        </p:blipFill>
        <p:spPr>
          <a:xfrm>
            <a:off x="2245949" y="2187713"/>
            <a:ext cx="9856405" cy="4669802"/>
          </a:xfrm>
          <a:prstGeom prst="rect">
            <a:avLst/>
          </a:prstGeom>
        </p:spPr>
      </p:pic>
      <p:sp>
        <p:nvSpPr>
          <p:cNvPr id="7" name="TextBox 6">
            <a:extLst>
              <a:ext uri="{FF2B5EF4-FFF2-40B4-BE49-F238E27FC236}">
                <a16:creationId xmlns:a16="http://schemas.microsoft.com/office/drawing/2014/main" id="{689804A3-12A4-4284-AF33-36591AE60506}"/>
              </a:ext>
            </a:extLst>
          </p:cNvPr>
          <p:cNvSpPr txBox="1"/>
          <p:nvPr/>
        </p:nvSpPr>
        <p:spPr>
          <a:xfrm>
            <a:off x="1" y="2008556"/>
            <a:ext cx="2381928" cy="4821586"/>
          </a:xfrm>
          <a:prstGeom prst="rect">
            <a:avLst/>
          </a:prstGeom>
          <a:noFill/>
        </p:spPr>
        <p:txBody>
          <a:bodyPr wrap="square" lIns="179285" tIns="143428" rIns="179285" bIns="143428" rtlCol="0">
            <a:spAutoFit/>
          </a:bodyPr>
          <a:lstStyle/>
          <a:p>
            <a:pPr>
              <a:lnSpc>
                <a:spcPct val="90000"/>
              </a:lnSpc>
              <a:spcAft>
                <a:spcPts val="588"/>
              </a:spcAft>
            </a:pPr>
            <a:r>
              <a:rPr lang="en-US" sz="1568" b="1" dirty="0" err="1">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Bugcheck</a:t>
            </a: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code:</a:t>
            </a:r>
          </a:p>
          <a:p>
            <a:pPr>
              <a:lnSpc>
                <a:spcPct val="90000"/>
              </a:lnSpc>
              <a:spcAft>
                <a:spcPts val="588"/>
              </a:spcAft>
            </a:pPr>
            <a:endParaRPr lang="en-US" sz="1568"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Register states</a:t>
            </a:r>
          </a:p>
          <a:p>
            <a:pPr>
              <a:lnSpc>
                <a:spcPct val="90000"/>
              </a:lnSpc>
              <a:spcAft>
                <a:spcPts val="588"/>
              </a:spcAft>
            </a:pPr>
            <a:endParaRPr lang="en-US" sz="1568" dirty="0">
              <a:gradFill>
                <a:gsLst>
                  <a:gs pos="2917">
                    <a:schemeClr val="tx1"/>
                  </a:gs>
                  <a:gs pos="30000">
                    <a:schemeClr val="tx1"/>
                  </a:gs>
                </a:gsLst>
                <a:lin ang="5400000" scaled="0"/>
              </a:gradFill>
              <a:latin typeface="Consolas" panose="020B0609020204030204" pitchFamily="49" charset="0"/>
              <a:cs typeface="Segoe UI Semibold" panose="020B0702040204020203" pitchFamily="34" charset="0"/>
            </a:endParaRPr>
          </a:p>
          <a:p>
            <a:pPr>
              <a:lnSpc>
                <a:spcPct val="90000"/>
              </a:lnSpc>
              <a:spcAft>
                <a:spcPts val="588"/>
              </a:spcAft>
            </a:pPr>
            <a:endParaRPr lang="en-US" sz="1568" dirty="0">
              <a:gradFill>
                <a:gsLst>
                  <a:gs pos="2917">
                    <a:schemeClr val="tx1"/>
                  </a:gs>
                  <a:gs pos="30000">
                    <a:schemeClr val="tx1"/>
                  </a:gs>
                </a:gsLst>
                <a:lin ang="5400000" scaled="0"/>
              </a:gradFill>
              <a:latin typeface="Consolas" panose="020B0609020204030204" pitchFamily="49" charset="0"/>
              <a:cs typeface="Segoe UI Semibold" panose="020B0702040204020203" pitchFamily="34" charset="0"/>
            </a:endParaRPr>
          </a:p>
          <a:p>
            <a:pPr>
              <a:lnSpc>
                <a:spcPct val="90000"/>
              </a:lnSpc>
              <a:spcAft>
                <a:spcPts val="588"/>
              </a:spcAft>
            </a:pPr>
            <a:endParaRPr lang="en-US" sz="1568" dirty="0">
              <a:gradFill>
                <a:gsLst>
                  <a:gs pos="2917">
                    <a:schemeClr val="tx1"/>
                  </a:gs>
                  <a:gs pos="30000">
                    <a:schemeClr val="tx1"/>
                  </a:gs>
                </a:gsLst>
                <a:lin ang="5400000" scaled="0"/>
              </a:gradFill>
              <a:latin typeface="Consolas" panose="020B0609020204030204" pitchFamily="49" charset="0"/>
              <a:cs typeface="Segoe UI Semibold" panose="020B0702040204020203" pitchFamily="34" charset="0"/>
            </a:endParaRPr>
          </a:p>
          <a:p>
            <a:pPr>
              <a:lnSpc>
                <a:spcPct val="90000"/>
              </a:lnSpc>
              <a:spcAft>
                <a:spcPts val="588"/>
              </a:spcAft>
            </a:pPr>
            <a:endParaRPr lang="en-US" sz="1568" dirty="0">
              <a:gradFill>
                <a:gsLst>
                  <a:gs pos="2917">
                    <a:schemeClr val="tx1"/>
                  </a:gs>
                  <a:gs pos="30000">
                    <a:schemeClr val="tx1"/>
                  </a:gs>
                </a:gsLst>
                <a:lin ang="5400000" scaled="0"/>
              </a:gradFill>
              <a:latin typeface="Consolas" panose="020B0609020204030204" pitchFamily="49" charset="0"/>
              <a:cs typeface="Segoe UI Semibold" panose="020B0702040204020203" pitchFamily="34" charset="0"/>
            </a:endParaRP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CPU type </a:t>
            </a: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and count</a:t>
            </a:r>
          </a:p>
          <a:p>
            <a:pPr>
              <a:lnSpc>
                <a:spcPct val="90000"/>
              </a:lnSpc>
              <a:spcAft>
                <a:spcPts val="588"/>
              </a:spcAft>
            </a:pPr>
            <a:endParaRPr lang="en-US" sz="1568"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Exception </a:t>
            </a: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parameters</a:t>
            </a:r>
          </a:p>
          <a:p>
            <a:pPr>
              <a:lnSpc>
                <a:spcPct val="90000"/>
              </a:lnSpc>
              <a:spcAft>
                <a:spcPts val="588"/>
              </a:spcAft>
            </a:pPr>
            <a:endPar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a:p>
            <a:pPr>
              <a:lnSpc>
                <a:spcPct val="90000"/>
              </a:lnSpc>
              <a:spcAft>
                <a:spcPts val="588"/>
              </a:spcAft>
            </a:pPr>
            <a:r>
              <a:rPr lang="en-US" sz="1568"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List of instructions</a:t>
            </a:r>
          </a:p>
          <a:p>
            <a:pPr>
              <a:lnSpc>
                <a:spcPct val="90000"/>
              </a:lnSpc>
              <a:spcAft>
                <a:spcPts val="588"/>
              </a:spcAft>
            </a:pPr>
            <a:r>
              <a:rPr lang="en-US" sz="1568"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Performed at the time of the crash</a:t>
            </a:r>
          </a:p>
        </p:txBody>
      </p:sp>
      <p:cxnSp>
        <p:nvCxnSpPr>
          <p:cNvPr id="9" name="Straight Arrow Connector 8">
            <a:extLst>
              <a:ext uri="{FF2B5EF4-FFF2-40B4-BE49-F238E27FC236}">
                <a16:creationId xmlns:a16="http://schemas.microsoft.com/office/drawing/2014/main" id="{66EE6453-3B86-4854-9095-BC31DA7660E8}"/>
              </a:ext>
            </a:extLst>
          </p:cNvPr>
          <p:cNvCxnSpPr>
            <a:cxnSpLocks/>
          </p:cNvCxnSpPr>
          <p:nvPr/>
        </p:nvCxnSpPr>
        <p:spPr>
          <a:xfrm>
            <a:off x="1639178" y="2238937"/>
            <a:ext cx="606772" cy="0"/>
          </a:xfrm>
          <a:prstGeom prst="straightConnector1">
            <a:avLst/>
          </a:prstGeom>
          <a:ln w="2540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A4223F-F0D1-4214-9777-365958840482}"/>
              </a:ext>
            </a:extLst>
          </p:cNvPr>
          <p:cNvCxnSpPr>
            <a:cxnSpLocks/>
          </p:cNvCxnSpPr>
          <p:nvPr/>
        </p:nvCxnSpPr>
        <p:spPr>
          <a:xfrm>
            <a:off x="1526057" y="2845092"/>
            <a:ext cx="719893" cy="0"/>
          </a:xfrm>
          <a:prstGeom prst="straightConnector1">
            <a:avLst/>
          </a:prstGeom>
          <a:ln w="2540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FE19B8-AAAC-4EBE-AB60-9AD8BB71F445}"/>
              </a:ext>
            </a:extLst>
          </p:cNvPr>
          <p:cNvCxnSpPr>
            <a:cxnSpLocks/>
          </p:cNvCxnSpPr>
          <p:nvPr/>
        </p:nvCxnSpPr>
        <p:spPr>
          <a:xfrm>
            <a:off x="1299817" y="5209945"/>
            <a:ext cx="900693" cy="0"/>
          </a:xfrm>
          <a:prstGeom prst="straightConnector1">
            <a:avLst/>
          </a:prstGeom>
          <a:ln w="2540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D5313DF-B92D-4B4B-8750-7D80E00CE7E8}"/>
              </a:ext>
            </a:extLst>
          </p:cNvPr>
          <p:cNvCxnSpPr>
            <a:cxnSpLocks/>
          </p:cNvCxnSpPr>
          <p:nvPr/>
        </p:nvCxnSpPr>
        <p:spPr>
          <a:xfrm>
            <a:off x="1942563" y="6025264"/>
            <a:ext cx="7508317" cy="0"/>
          </a:xfrm>
          <a:prstGeom prst="straightConnector1">
            <a:avLst/>
          </a:prstGeom>
          <a:ln w="2540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A5924E-68A3-4FD3-8B15-B93D3601207C}"/>
              </a:ext>
            </a:extLst>
          </p:cNvPr>
          <p:cNvCxnSpPr>
            <a:cxnSpLocks/>
          </p:cNvCxnSpPr>
          <p:nvPr/>
        </p:nvCxnSpPr>
        <p:spPr>
          <a:xfrm>
            <a:off x="1142184" y="4270833"/>
            <a:ext cx="1071132" cy="0"/>
          </a:xfrm>
          <a:prstGeom prst="straightConnector1">
            <a:avLst/>
          </a:prstGeom>
          <a:ln w="2540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823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916F05-5A76-4B33-9D3C-DF648885B674}"/>
              </a:ext>
            </a:extLst>
          </p:cNvPr>
          <p:cNvPicPr>
            <a:picLocks noChangeAspect="1"/>
          </p:cNvPicPr>
          <p:nvPr/>
        </p:nvPicPr>
        <p:blipFill>
          <a:blip r:embed="rId3"/>
          <a:stretch>
            <a:fillRect/>
          </a:stretch>
        </p:blipFill>
        <p:spPr>
          <a:xfrm>
            <a:off x="8225009" y="2105125"/>
            <a:ext cx="3772454" cy="4472786"/>
          </a:xfrm>
          <a:prstGeom prst="rect">
            <a:avLst/>
          </a:prstGeom>
        </p:spPr>
      </p:pic>
      <p:sp>
        <p:nvSpPr>
          <p:cNvPr id="6" name="Text Placeholder 5"/>
          <p:cNvSpPr>
            <a:spLocks noGrp="1"/>
          </p:cNvSpPr>
          <p:nvPr>
            <p:ph type="body" sz="quarter" idx="10"/>
          </p:nvPr>
        </p:nvSpPr>
        <p:spPr/>
        <p:txBody>
          <a:bodyPr/>
          <a:lstStyle/>
          <a:p>
            <a:pPr marL="336145" lvl="1" indent="-336145"/>
            <a:r>
              <a:rPr lang="en-US" b="1" dirty="0">
                <a:solidFill>
                  <a:schemeClr val="tx1"/>
                </a:solidFill>
                <a:latin typeface="+mj-lt"/>
              </a:rPr>
              <a:t>A new type of memory dump for Windows 10 and Server 2016</a:t>
            </a:r>
          </a:p>
          <a:p>
            <a:pPr marL="336145" lvl="1" indent="-336145"/>
            <a:r>
              <a:rPr lang="en-US" dirty="0">
                <a:solidFill>
                  <a:schemeClr val="tx1"/>
                </a:solidFill>
                <a:latin typeface="+mj-lt"/>
              </a:rPr>
              <a:t>Filters out most memory pages except those in Active Memory for a smaller footprint</a:t>
            </a:r>
            <a:endParaRPr lang="en-US" b="1" dirty="0">
              <a:solidFill>
                <a:schemeClr val="tx1"/>
              </a:solidFill>
              <a:latin typeface="+mj-lt"/>
            </a:endParaRPr>
          </a:p>
        </p:txBody>
      </p:sp>
      <p:sp>
        <p:nvSpPr>
          <p:cNvPr id="17" name="Title 16"/>
          <p:cNvSpPr>
            <a:spLocks noGrp="1"/>
          </p:cNvSpPr>
          <p:nvPr>
            <p:ph type="title"/>
          </p:nvPr>
        </p:nvSpPr>
        <p:spPr/>
        <p:txBody>
          <a:bodyPr/>
          <a:lstStyle/>
          <a:p>
            <a:r>
              <a:rPr lang="en-US" sz="4313" dirty="0">
                <a:solidFill>
                  <a:schemeClr val="tx1">
                    <a:lumMod val="50000"/>
                  </a:schemeClr>
                </a:solidFill>
              </a:rPr>
              <a:t>Active Memory dump</a:t>
            </a:r>
          </a:p>
        </p:txBody>
      </p:sp>
      <p:sp>
        <p:nvSpPr>
          <p:cNvPr id="4" name="TextBox 3"/>
          <p:cNvSpPr txBox="1"/>
          <p:nvPr/>
        </p:nvSpPr>
        <p:spPr>
          <a:xfrm>
            <a:off x="8112112" y="6476496"/>
            <a:ext cx="3510001" cy="533904"/>
          </a:xfrm>
          <a:prstGeom prst="rect">
            <a:avLst/>
          </a:prstGeom>
          <a:noFill/>
        </p:spPr>
        <p:txBody>
          <a:bodyPr wrap="square" lIns="179235" tIns="143387" rIns="179235" bIns="143387" rtlCol="0">
            <a:spAutoFit/>
          </a:bodyPr>
          <a:lstStyle/>
          <a:p>
            <a:pPr defTabSz="914111">
              <a:lnSpc>
                <a:spcPct val="90000"/>
              </a:lnSpc>
              <a:spcAft>
                <a:spcPts val="588"/>
              </a:spcAft>
              <a:defRPr/>
            </a:pPr>
            <a:r>
              <a:rPr lang="en-US" sz="1730" dirty="0">
                <a:gradFill>
                  <a:gsLst>
                    <a:gs pos="2917">
                      <a:srgbClr val="FFFFFF"/>
                    </a:gs>
                    <a:gs pos="30000">
                      <a:srgbClr val="FFFFFF"/>
                    </a:gs>
                  </a:gsLst>
                  <a:lin ang="5400000" scaled="0"/>
                </a:gradFill>
                <a:latin typeface="Segoe UI"/>
              </a:rPr>
              <a:t>TechNet: </a:t>
            </a:r>
            <a:r>
              <a:rPr lang="en-US" sz="1730" dirty="0">
                <a:gradFill>
                  <a:gsLst>
                    <a:gs pos="2917">
                      <a:srgbClr val="FFFFFF"/>
                    </a:gs>
                    <a:gs pos="30000">
                      <a:srgbClr val="FFFFFF"/>
                    </a:gs>
                  </a:gsLst>
                  <a:lin ang="5400000" scaled="0"/>
                </a:gradFill>
                <a:latin typeface="Segoe UI"/>
                <a:hlinkClick r:id="rId4"/>
              </a:rPr>
              <a:t>Active Memory Dump</a:t>
            </a:r>
            <a:endParaRPr lang="en-US" sz="1730" dirty="0">
              <a:gradFill>
                <a:gsLst>
                  <a:gs pos="2917">
                    <a:srgbClr val="FFFFFF"/>
                  </a:gs>
                  <a:gs pos="30000">
                    <a:srgbClr val="FFFFFF"/>
                  </a:gs>
                </a:gsLst>
                <a:lin ang="5400000" scaled="0"/>
              </a:gradFill>
              <a:latin typeface="Segoe UI"/>
            </a:endParaRPr>
          </a:p>
        </p:txBody>
      </p:sp>
      <p:pic>
        <p:nvPicPr>
          <p:cNvPr id="5" name="Picture 4"/>
          <p:cNvPicPr>
            <a:picLocks noChangeAspect="1"/>
          </p:cNvPicPr>
          <p:nvPr/>
        </p:nvPicPr>
        <p:blipFill>
          <a:blip r:embed="rId5"/>
          <a:stretch>
            <a:fillRect/>
          </a:stretch>
        </p:blipFill>
        <p:spPr>
          <a:xfrm>
            <a:off x="418643" y="2105124"/>
            <a:ext cx="7693469" cy="3346700"/>
          </a:xfrm>
          <a:prstGeom prst="rect">
            <a:avLst/>
          </a:prstGeom>
          <a:effectLst>
            <a:outerShdw blurRad="50800" dist="50800" dir="5400000" algn="ctr" rotWithShape="0">
              <a:schemeClr val="tx1">
                <a:lumMod val="50000"/>
              </a:schemeClr>
            </a:outerShdw>
          </a:effectLst>
        </p:spPr>
      </p:pic>
      <p:cxnSp>
        <p:nvCxnSpPr>
          <p:cNvPr id="7" name="Straight Arrow Connector 6">
            <a:extLst>
              <a:ext uri="{FF2B5EF4-FFF2-40B4-BE49-F238E27FC236}">
                <a16:creationId xmlns:a16="http://schemas.microsoft.com/office/drawing/2014/main" id="{1D6C9F6C-F835-4CBE-ABEF-093BF20F73E7}"/>
              </a:ext>
            </a:extLst>
          </p:cNvPr>
          <p:cNvCxnSpPr>
            <a:cxnSpLocks/>
          </p:cNvCxnSpPr>
          <p:nvPr/>
        </p:nvCxnSpPr>
        <p:spPr>
          <a:xfrm flipH="1" flipV="1">
            <a:off x="5349236" y="3741123"/>
            <a:ext cx="3179607" cy="2074092"/>
          </a:xfrm>
          <a:prstGeom prst="straightConnector1">
            <a:avLst/>
          </a:prstGeom>
          <a:ln w="2540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B6378E7-9FEE-46A1-BD9A-63A9557A54E3}"/>
              </a:ext>
            </a:extLst>
          </p:cNvPr>
          <p:cNvSpPr/>
          <p:nvPr/>
        </p:nvSpPr>
        <p:spPr bwMode="auto">
          <a:xfrm>
            <a:off x="4527256" y="2994102"/>
            <a:ext cx="747021" cy="2170893"/>
          </a:xfrm>
          <a:prstGeom prst="rect">
            <a:avLst/>
          </a:prstGeom>
          <a:noFill/>
          <a:ln w="25400">
            <a:solidFill>
              <a:schemeClr val="tx2">
                <a:lumMod val="90000"/>
                <a:lumOff val="10000"/>
              </a:schemeClr>
            </a:solidFill>
            <a:headEnd type="none" w="med" len="med"/>
            <a:tailEnd type="none" w="med" len="med"/>
          </a:ln>
          <a:effectLst>
            <a:outerShdw blurRad="50800" dist="50800" dir="5400000" algn="ctr" rotWithShape="0">
              <a:schemeClr val="tx1">
                <a:lumMod val="5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46004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921"/>
              <a:t>Physical Memory</a:t>
            </a:r>
            <a:endParaRPr lang="en-US" sz="3921" dirty="0"/>
          </a:p>
        </p:txBody>
      </p:sp>
    </p:spTree>
    <p:extLst>
      <p:ext uri="{BB962C8B-B14F-4D97-AF65-F5344CB8AC3E}">
        <p14:creationId xmlns:p14="http://schemas.microsoft.com/office/powerpoint/2010/main" val="218282772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7000"/>
          </a:xfrm>
        </p:spPr>
        <p:txBody>
          <a:bodyPr/>
          <a:lstStyle/>
          <a:p>
            <a:r>
              <a:rPr lang="en-GB" sz="2400" i="1" dirty="0"/>
              <a:t>Crash dumps</a:t>
            </a:r>
            <a:r>
              <a:rPr lang="en-GB" sz="2400" dirty="0"/>
              <a:t> record information about the state of the system when the system crashes</a:t>
            </a:r>
          </a:p>
          <a:p>
            <a:pPr lvl="1"/>
            <a:r>
              <a:rPr lang="en-GB" sz="1800" dirty="0"/>
              <a:t>This includes CPU register states, pointer instructions, and a list of the last commands executed</a:t>
            </a:r>
          </a:p>
          <a:p>
            <a:endParaRPr lang="en-GB" sz="2400" dirty="0"/>
          </a:p>
          <a:p>
            <a:r>
              <a:rPr lang="en-GB" sz="2000" dirty="0"/>
              <a:t>During a crash dump the file system is not available, so the disk space reserved by the page file is used</a:t>
            </a:r>
          </a:p>
          <a:p>
            <a:endParaRPr lang="en-GB" sz="2400" dirty="0"/>
          </a:p>
          <a:p>
            <a:r>
              <a:rPr lang="en-GB" sz="2000" dirty="0"/>
              <a:t>Consider the crash-dump settings when adjusting the minimum size and the placement of the page files</a:t>
            </a:r>
          </a:p>
          <a:p>
            <a:endParaRPr lang="en-GB" sz="2000" dirty="0"/>
          </a:p>
          <a:p>
            <a:r>
              <a:rPr lang="en-GB" sz="2000" dirty="0">
                <a:solidFill>
                  <a:schemeClr val="tx2">
                    <a:lumMod val="90000"/>
                    <a:lumOff val="10000"/>
                  </a:schemeClr>
                </a:solidFill>
              </a:rPr>
              <a:t>There are (4) types of crash dumps:</a:t>
            </a:r>
          </a:p>
          <a:p>
            <a:pPr lvl="1"/>
            <a:r>
              <a:rPr lang="en-GB" sz="1800" i="1" dirty="0">
                <a:latin typeface="Segoe UI Semibold" panose="020B0702040204020203" pitchFamily="34" charset="0"/>
                <a:cs typeface="Segoe UI Semibold" panose="020B0702040204020203" pitchFamily="34" charset="0"/>
              </a:rPr>
              <a:t>Complete memory dump</a:t>
            </a:r>
            <a:r>
              <a:rPr lang="en-GB" sz="1800" dirty="0"/>
              <a:t>: All physical memory</a:t>
            </a:r>
          </a:p>
          <a:p>
            <a:pPr lvl="1"/>
            <a:r>
              <a:rPr lang="en-GB" sz="1800" i="1" dirty="0">
                <a:latin typeface="Segoe UI Semibold" panose="020B0702040204020203" pitchFamily="34" charset="0"/>
                <a:cs typeface="Segoe UI Semibold" panose="020B0702040204020203" pitchFamily="34" charset="0"/>
              </a:rPr>
              <a:t>Kernel &amp; Active memory dumps</a:t>
            </a:r>
            <a:r>
              <a:rPr lang="en-GB" sz="1800" dirty="0"/>
              <a:t>: Kernel only </a:t>
            </a:r>
            <a:r>
              <a:rPr lang="en-GB" sz="1800" i="1" dirty="0"/>
              <a:t>(typically 1-8 GB), Automatic memory dumps are kernel mode memory dumps where </a:t>
            </a:r>
            <a:r>
              <a:rPr lang="en-GB" sz="1800" dirty="0"/>
              <a:t>an appropriate page file system size is set to save it</a:t>
            </a:r>
            <a:endParaRPr lang="en-GB" sz="1800" i="1" dirty="0"/>
          </a:p>
          <a:p>
            <a:pPr lvl="1"/>
            <a:r>
              <a:rPr lang="en-GB" sz="1800" i="1" dirty="0">
                <a:latin typeface="Segoe UI Semibold" panose="020B0702040204020203" pitchFamily="34" charset="0"/>
                <a:cs typeface="Segoe UI Semibold" panose="020B0702040204020203" pitchFamily="34" charset="0"/>
              </a:rPr>
              <a:t>Small or Mini memory dump</a:t>
            </a:r>
            <a:r>
              <a:rPr lang="en-GB" sz="1800" dirty="0"/>
              <a:t>: Minimal information </a:t>
            </a:r>
            <a:r>
              <a:rPr lang="en-GB" sz="1800" i="1" dirty="0"/>
              <a:t>(typically ~128-356 KB)</a:t>
            </a:r>
          </a:p>
          <a:p>
            <a:pPr lvl="1"/>
            <a:r>
              <a:rPr lang="en-GB" sz="1800" i="1" dirty="0">
                <a:latin typeface="Segoe UI Semibold" panose="020B0702040204020203" pitchFamily="34" charset="0"/>
                <a:cs typeface="Segoe UI Semibold" panose="020B0702040204020203" pitchFamily="34" charset="0"/>
              </a:rPr>
              <a:t>Active Memory Dump</a:t>
            </a:r>
            <a:r>
              <a:rPr lang="en-GB" sz="1800" i="1" dirty="0"/>
              <a:t>: Only the Hypervisor memory is captured, not the active RAM of the VM’s</a:t>
            </a:r>
          </a:p>
        </p:txBody>
      </p:sp>
      <p:sp>
        <p:nvSpPr>
          <p:cNvPr id="92162" name="Rectangle 2"/>
          <p:cNvSpPr>
            <a:spLocks noGrp="1" noChangeArrowheads="1"/>
          </p:cNvSpPr>
          <p:nvPr>
            <p:ph type="title"/>
          </p:nvPr>
        </p:nvSpPr>
        <p:spPr/>
        <p:txBody>
          <a:bodyPr/>
          <a:lstStyle/>
          <a:p>
            <a:r>
              <a:rPr lang="en-US"/>
              <a:t>Crash Dumps and the Size of the Page Files</a:t>
            </a:r>
            <a:endParaRPr lang="en-US" dirty="0"/>
          </a:p>
        </p:txBody>
      </p:sp>
    </p:spTree>
    <p:extLst>
      <p:ext uri="{BB962C8B-B14F-4D97-AF65-F5344CB8AC3E}">
        <p14:creationId xmlns:p14="http://schemas.microsoft.com/office/powerpoint/2010/main" val="6291273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Records all physical memory at the time of the crash</a:t>
            </a:r>
          </a:p>
          <a:p>
            <a:r>
              <a:rPr lang="en-GB" dirty="0"/>
              <a:t>The page file must have at least:</a:t>
            </a:r>
          </a:p>
          <a:p>
            <a:pPr lvl="1"/>
            <a:r>
              <a:rPr lang="en-GB" b="1" dirty="0"/>
              <a:t>Minimum</a:t>
            </a:r>
            <a:r>
              <a:rPr lang="en-GB" dirty="0"/>
              <a:t>: RAM + 1 MB or more</a:t>
            </a:r>
          </a:p>
          <a:p>
            <a:pPr lvl="1"/>
            <a:r>
              <a:rPr lang="en-GB" b="1" dirty="0"/>
              <a:t>Recommended</a:t>
            </a:r>
            <a:r>
              <a:rPr lang="en-GB" dirty="0"/>
              <a:t>: RAM + 100 MB</a:t>
            </a:r>
            <a:br>
              <a:rPr lang="en-GB" dirty="0"/>
            </a:br>
            <a:r>
              <a:rPr lang="en-GB" dirty="0"/>
              <a:t>recommended</a:t>
            </a:r>
          </a:p>
          <a:p>
            <a:endParaRPr lang="en-GB" sz="2353" dirty="0"/>
          </a:p>
          <a:p>
            <a:r>
              <a:rPr lang="en-GB" sz="2353" dirty="0"/>
              <a:t>Best for deep analysis with Microsoft Support</a:t>
            </a:r>
          </a:p>
          <a:p>
            <a:r>
              <a:rPr lang="en-GB" sz="2353" dirty="0"/>
              <a:t>This setting is not available on</a:t>
            </a:r>
            <a:br>
              <a:rPr lang="en-GB" sz="2353" dirty="0"/>
            </a:br>
            <a:r>
              <a:rPr lang="en-GB" sz="2353" dirty="0"/>
              <a:t>Windows 7 and Windows Server</a:t>
            </a:r>
            <a:br>
              <a:rPr lang="en-GB" sz="2353" dirty="0"/>
            </a:br>
            <a:r>
              <a:rPr lang="en-GB" sz="2353" dirty="0"/>
              <a:t>2008 R2 with 4 GB of RAM or more</a:t>
            </a:r>
          </a:p>
          <a:p>
            <a:pPr lvl="1"/>
            <a:r>
              <a:rPr lang="en-GB" dirty="0"/>
              <a:t>Can be enabled via registry</a:t>
            </a:r>
            <a:br>
              <a:rPr lang="en-GB" dirty="0"/>
            </a:br>
            <a:r>
              <a:rPr lang="en-GB" dirty="0"/>
              <a:t>modification</a:t>
            </a:r>
          </a:p>
        </p:txBody>
      </p:sp>
      <p:sp>
        <p:nvSpPr>
          <p:cNvPr id="92162" name="Rectangle 2"/>
          <p:cNvSpPr>
            <a:spLocks noGrp="1" noChangeArrowheads="1"/>
          </p:cNvSpPr>
          <p:nvPr>
            <p:ph type="title"/>
          </p:nvPr>
        </p:nvSpPr>
        <p:spPr/>
        <p:txBody>
          <a:bodyPr/>
          <a:lstStyle/>
          <a:p>
            <a:r>
              <a:rPr lang="en-US" dirty="0"/>
              <a:t>Complete Memory Dump</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990" y="1750237"/>
            <a:ext cx="4408509" cy="477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6826892" y="4831048"/>
            <a:ext cx="2572146" cy="203425"/>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9796617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GB" dirty="0"/>
              <a:t>Records only the kernel-mode read/write pages that are in physical memory at the time of the crash</a:t>
            </a:r>
          </a:p>
          <a:p>
            <a:endParaRPr lang="en-GB" dirty="0"/>
          </a:p>
          <a:p>
            <a:pPr lvl="1"/>
            <a:r>
              <a:rPr lang="en-GB" dirty="0">
                <a:latin typeface="Segoe UI Semibold" panose="020B0702040204020203" pitchFamily="34" charset="0"/>
                <a:cs typeface="Segoe UI Semibold" panose="020B0702040204020203" pitchFamily="34" charset="0"/>
              </a:rPr>
              <a:t>Size of page file</a:t>
            </a:r>
            <a:r>
              <a:rPr lang="en-GB" dirty="0"/>
              <a:t>: Depends on system</a:t>
            </a:r>
            <a:br>
              <a:rPr lang="en-GB" dirty="0"/>
            </a:br>
            <a:r>
              <a:rPr lang="en-GB" dirty="0"/>
              <a:t>usage. See the following table for </a:t>
            </a:r>
            <a:br>
              <a:rPr lang="en-GB" dirty="0"/>
            </a:br>
            <a:r>
              <a:rPr lang="en-GB" dirty="0"/>
              <a:t>estimates</a:t>
            </a:r>
          </a:p>
          <a:p>
            <a:pPr lvl="1"/>
            <a:r>
              <a:rPr lang="en-GB" dirty="0"/>
              <a:t>Estimated minimum size of page file </a:t>
            </a:r>
            <a:br>
              <a:rPr lang="en-GB" dirty="0"/>
            </a:br>
            <a:r>
              <a:rPr lang="en-GB" dirty="0"/>
              <a:t>for kernel dumps:</a:t>
            </a:r>
          </a:p>
        </p:txBody>
      </p:sp>
      <p:sp>
        <p:nvSpPr>
          <p:cNvPr id="92162" name="Rectangle 2"/>
          <p:cNvSpPr>
            <a:spLocks noGrp="1" noChangeArrowheads="1"/>
          </p:cNvSpPr>
          <p:nvPr>
            <p:ph type="title"/>
          </p:nvPr>
        </p:nvSpPr>
        <p:spPr/>
        <p:txBody>
          <a:bodyPr/>
          <a:lstStyle/>
          <a:p>
            <a:r>
              <a:rPr lang="en-US"/>
              <a:t>Kernel Memory Dump</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30258751"/>
              </p:ext>
            </p:extLst>
          </p:nvPr>
        </p:nvGraphicFramePr>
        <p:xfrm>
          <a:off x="2424113" y="4663510"/>
          <a:ext cx="3671887" cy="1737290"/>
        </p:xfrm>
        <a:graphic>
          <a:graphicData uri="http://schemas.openxmlformats.org/drawingml/2006/table">
            <a:tbl>
              <a:tblPr firstRow="1" firstCol="1" bandRow="1">
                <a:tableStyleId>{7E9639D4-E3E2-4D34-9284-5A2195B3D0D7}</a:tableStyleId>
              </a:tblPr>
              <a:tblGrid>
                <a:gridCol w="1335232">
                  <a:extLst>
                    <a:ext uri="{9D8B030D-6E8A-4147-A177-3AD203B41FA5}">
                      <a16:colId xmlns:a16="http://schemas.microsoft.com/office/drawing/2014/main" val="20000"/>
                    </a:ext>
                  </a:extLst>
                </a:gridCol>
                <a:gridCol w="2336655">
                  <a:extLst>
                    <a:ext uri="{9D8B030D-6E8A-4147-A177-3AD203B41FA5}">
                      <a16:colId xmlns:a16="http://schemas.microsoft.com/office/drawing/2014/main" val="20001"/>
                    </a:ext>
                  </a:extLst>
                </a:gridCol>
              </a:tblGrid>
              <a:tr h="304757">
                <a:tc>
                  <a:txBody>
                    <a:bodyPr/>
                    <a:lstStyle/>
                    <a:p>
                      <a:r>
                        <a:rPr lang="en-US" sz="1400" dirty="0"/>
                        <a:t>RAM</a:t>
                      </a:r>
                    </a:p>
                  </a:txBody>
                  <a:tcPr marL="91427" marR="91427" marT="45713" marB="45713"/>
                </a:tc>
                <a:tc>
                  <a:txBody>
                    <a:bodyPr/>
                    <a:lstStyle/>
                    <a:p>
                      <a:r>
                        <a:rPr lang="en-US" sz="1400" dirty="0"/>
                        <a:t>Minimum</a:t>
                      </a:r>
                      <a:r>
                        <a:rPr lang="en-US" sz="1400" baseline="0" dirty="0"/>
                        <a:t> size of p</a:t>
                      </a:r>
                      <a:r>
                        <a:rPr lang="en-US" sz="1400" dirty="0"/>
                        <a:t>age file</a:t>
                      </a:r>
                    </a:p>
                  </a:txBody>
                  <a:tcPr marL="91427" marR="91427" marT="45713" marB="45713"/>
                </a:tc>
                <a:extLst>
                  <a:ext uri="{0D108BD9-81ED-4DB2-BD59-A6C34878D82A}">
                    <a16:rowId xmlns:a16="http://schemas.microsoft.com/office/drawing/2014/main" val="10000"/>
                  </a:ext>
                </a:extLst>
              </a:tr>
              <a:tr h="304757">
                <a:tc>
                  <a:txBody>
                    <a:bodyPr/>
                    <a:lstStyle/>
                    <a:p>
                      <a:r>
                        <a:rPr lang="en-US" sz="1400" dirty="0"/>
                        <a:t>&lt;</a:t>
                      </a:r>
                      <a:r>
                        <a:rPr lang="en-US" sz="1400" baseline="0" dirty="0"/>
                        <a:t> 128 MB</a:t>
                      </a:r>
                      <a:endParaRPr lang="en-US" sz="1400" dirty="0"/>
                    </a:p>
                  </a:txBody>
                  <a:tcPr marL="91427" marR="91427" marT="45713" marB="45713"/>
                </a:tc>
                <a:tc>
                  <a:txBody>
                    <a:bodyPr/>
                    <a:lstStyle/>
                    <a:p>
                      <a:r>
                        <a:rPr lang="en-US" sz="1400" dirty="0"/>
                        <a:t>&gt; 50 MB</a:t>
                      </a:r>
                    </a:p>
                  </a:txBody>
                  <a:tcPr marL="91427" marR="91427" marT="45713" marB="45713"/>
                </a:tc>
                <a:extLst>
                  <a:ext uri="{0D108BD9-81ED-4DB2-BD59-A6C34878D82A}">
                    <a16:rowId xmlns:a16="http://schemas.microsoft.com/office/drawing/2014/main" val="10001"/>
                  </a:ext>
                </a:extLst>
              </a:tr>
              <a:tr h="304757">
                <a:tc>
                  <a:txBody>
                    <a:bodyPr/>
                    <a:lstStyle/>
                    <a:p>
                      <a:r>
                        <a:rPr lang="en-US" sz="1400" dirty="0"/>
                        <a:t>&lt; 4 GB</a:t>
                      </a:r>
                    </a:p>
                  </a:txBody>
                  <a:tcPr marL="91427" marR="91427" marT="45713" marB="45713"/>
                </a:tc>
                <a:tc>
                  <a:txBody>
                    <a:bodyPr/>
                    <a:lstStyle/>
                    <a:p>
                      <a:r>
                        <a:rPr lang="en-US" sz="1400" dirty="0"/>
                        <a:t>&gt;</a:t>
                      </a:r>
                      <a:r>
                        <a:rPr lang="en-US" sz="1400" baseline="0" dirty="0"/>
                        <a:t> </a:t>
                      </a:r>
                      <a:r>
                        <a:rPr lang="en-US" sz="1400" dirty="0"/>
                        <a:t>200 MB</a:t>
                      </a:r>
                    </a:p>
                  </a:txBody>
                  <a:tcPr marL="91427" marR="91427" marT="45713" marB="45713"/>
                </a:tc>
                <a:extLst>
                  <a:ext uri="{0D108BD9-81ED-4DB2-BD59-A6C34878D82A}">
                    <a16:rowId xmlns:a16="http://schemas.microsoft.com/office/drawing/2014/main" val="10002"/>
                  </a:ext>
                </a:extLst>
              </a:tr>
              <a:tr h="304757">
                <a:tc>
                  <a:txBody>
                    <a:bodyPr/>
                    <a:lstStyle/>
                    <a:p>
                      <a:r>
                        <a:rPr lang="en-US" sz="1400" dirty="0"/>
                        <a:t>&lt; 8 GB</a:t>
                      </a:r>
                    </a:p>
                  </a:txBody>
                  <a:tcPr marL="91427" marR="91427" marT="45713" marB="45713"/>
                </a:tc>
                <a:tc>
                  <a:txBody>
                    <a:bodyPr/>
                    <a:lstStyle/>
                    <a:p>
                      <a:r>
                        <a:rPr lang="en-US" sz="1400" dirty="0"/>
                        <a:t>&gt; 400 MB</a:t>
                      </a:r>
                    </a:p>
                  </a:txBody>
                  <a:tcPr marL="91427" marR="91427" marT="45713" marB="45713"/>
                </a:tc>
                <a:extLst>
                  <a:ext uri="{0D108BD9-81ED-4DB2-BD59-A6C34878D82A}">
                    <a16:rowId xmlns:a16="http://schemas.microsoft.com/office/drawing/2014/main" val="10003"/>
                  </a:ext>
                </a:extLst>
              </a:tr>
              <a:tr h="304757">
                <a:tc>
                  <a:txBody>
                    <a:bodyPr/>
                    <a:lstStyle/>
                    <a:p>
                      <a:r>
                        <a:rPr lang="en-US" sz="1400" dirty="0"/>
                        <a:t>&gt;= 8 GB</a:t>
                      </a:r>
                    </a:p>
                  </a:txBody>
                  <a:tcPr marL="91427" marR="91427" marT="45713" marB="45713"/>
                </a:tc>
                <a:tc>
                  <a:txBody>
                    <a:bodyPr/>
                    <a:lstStyle/>
                    <a:p>
                      <a:r>
                        <a:rPr lang="en-US" sz="1400" dirty="0"/>
                        <a:t>&gt;</a:t>
                      </a:r>
                      <a:r>
                        <a:rPr lang="en-US" sz="1400" baseline="0" dirty="0"/>
                        <a:t> 800 MB</a:t>
                      </a:r>
                      <a:endParaRPr lang="en-US" sz="1400" dirty="0"/>
                    </a:p>
                  </a:txBody>
                  <a:tcPr marL="91427" marR="91427" marT="45713" marB="45713"/>
                </a:tc>
                <a:extLst>
                  <a:ext uri="{0D108BD9-81ED-4DB2-BD59-A6C34878D82A}">
                    <a16:rowId xmlns:a16="http://schemas.microsoft.com/office/drawing/2014/main" val="10004"/>
                  </a:ext>
                </a:extLst>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590" y="1626858"/>
            <a:ext cx="4135466" cy="4845487"/>
          </a:xfrm>
          <a:prstGeom prst="rect">
            <a:avLst/>
          </a:prstGeom>
          <a:noFill/>
          <a:ln>
            <a:noFill/>
          </a:ln>
          <a:effectLst>
            <a:outerShdw dist="35921" dir="2700000" algn="ctr" rotWithShape="0">
              <a:schemeClr val="tx1">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7275368" y="4729486"/>
            <a:ext cx="2380409" cy="219075"/>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5617211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014" y="1767235"/>
            <a:ext cx="4294969" cy="506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type="body" sz="quarter" idx="10"/>
          </p:nvPr>
        </p:nvSpPr>
        <p:spPr/>
        <p:txBody>
          <a:bodyPr/>
          <a:lstStyle/>
          <a:p>
            <a:r>
              <a:rPr lang="en-GB" dirty="0"/>
              <a:t>Records only the stop code and parameters, a list of loaded device drivers, and other information</a:t>
            </a:r>
          </a:p>
          <a:p>
            <a:endParaRPr lang="en-GB" dirty="0"/>
          </a:p>
          <a:p>
            <a:r>
              <a:rPr lang="en-GB" sz="2353" dirty="0">
                <a:solidFill>
                  <a:schemeClr val="tx1">
                    <a:lumMod val="75000"/>
                  </a:schemeClr>
                </a:solidFill>
                <a:latin typeface="Segoe UI Semibold" panose="020B0702040204020203" pitchFamily="34" charset="0"/>
                <a:cs typeface="Segoe UI Semibold" panose="020B0702040204020203" pitchFamily="34" charset="0"/>
              </a:rPr>
              <a:t>Size of the dump file is typically</a:t>
            </a:r>
            <a:br>
              <a:rPr lang="en-GB" sz="2353" dirty="0">
                <a:solidFill>
                  <a:schemeClr val="tx1">
                    <a:lumMod val="75000"/>
                  </a:schemeClr>
                </a:solidFill>
                <a:latin typeface="Segoe UI Semibold" panose="020B0702040204020203" pitchFamily="34" charset="0"/>
                <a:cs typeface="Segoe UI Semibold" panose="020B0702040204020203" pitchFamily="34" charset="0"/>
              </a:rPr>
            </a:br>
            <a:r>
              <a:rPr lang="en-GB" sz="2353" dirty="0">
                <a:solidFill>
                  <a:schemeClr val="tx1">
                    <a:lumMod val="75000"/>
                  </a:schemeClr>
                </a:solidFill>
                <a:latin typeface="Segoe UI Semibold" panose="020B0702040204020203" pitchFamily="34" charset="0"/>
                <a:cs typeface="Segoe UI Semibold" panose="020B0702040204020203" pitchFamily="34" charset="0"/>
              </a:rPr>
              <a:t>between 128 KB and 1 MB</a:t>
            </a:r>
          </a:p>
          <a:p>
            <a:r>
              <a:rPr lang="en-GB" sz="2353" dirty="0">
                <a:solidFill>
                  <a:schemeClr val="tx1">
                    <a:lumMod val="75000"/>
                  </a:schemeClr>
                </a:solidFill>
              </a:rPr>
              <a:t>The size of the page file must be</a:t>
            </a:r>
            <a:br>
              <a:rPr lang="en-GB" sz="2353" dirty="0">
                <a:solidFill>
                  <a:schemeClr val="tx1">
                    <a:lumMod val="75000"/>
                  </a:schemeClr>
                </a:solidFill>
              </a:rPr>
            </a:br>
            <a:r>
              <a:rPr lang="en-GB" sz="2353" dirty="0">
                <a:solidFill>
                  <a:schemeClr val="tx1">
                    <a:lumMod val="75000"/>
                  </a:schemeClr>
                </a:solidFill>
              </a:rPr>
              <a:t>2 MB or more on the boot volume</a:t>
            </a:r>
          </a:p>
          <a:p>
            <a:r>
              <a:rPr lang="en-GB" sz="2353" dirty="0">
                <a:solidFill>
                  <a:schemeClr val="tx1">
                    <a:lumMod val="75000"/>
                  </a:schemeClr>
                </a:solidFill>
              </a:rPr>
              <a:t>Contains minimal information that</a:t>
            </a:r>
            <a:br>
              <a:rPr lang="en-GB" sz="2353" dirty="0">
                <a:solidFill>
                  <a:schemeClr val="tx1">
                    <a:lumMod val="75000"/>
                  </a:schemeClr>
                </a:solidFill>
              </a:rPr>
            </a:br>
            <a:r>
              <a:rPr lang="en-GB" sz="2353" dirty="0">
                <a:solidFill>
                  <a:schemeClr val="tx1">
                    <a:lumMod val="75000"/>
                  </a:schemeClr>
                </a:solidFill>
              </a:rPr>
              <a:t>might not be helpful</a:t>
            </a:r>
          </a:p>
          <a:p>
            <a:r>
              <a:rPr lang="en-GB" sz="2353" dirty="0">
                <a:solidFill>
                  <a:schemeClr val="tx1">
                    <a:lumMod val="75000"/>
                  </a:schemeClr>
                </a:solidFill>
              </a:rPr>
              <a:t>Consider only if disk space is</a:t>
            </a:r>
            <a:br>
              <a:rPr lang="en-GB" sz="2353" dirty="0">
                <a:solidFill>
                  <a:schemeClr val="tx1">
                    <a:lumMod val="75000"/>
                  </a:schemeClr>
                </a:solidFill>
              </a:rPr>
            </a:br>
            <a:r>
              <a:rPr lang="en-GB" sz="2353" dirty="0">
                <a:solidFill>
                  <a:schemeClr val="tx1">
                    <a:lumMod val="75000"/>
                  </a:schemeClr>
                </a:solidFill>
              </a:rPr>
              <a:t>important and there is no history</a:t>
            </a:r>
            <a:br>
              <a:rPr lang="en-GB" sz="2353" dirty="0">
                <a:solidFill>
                  <a:schemeClr val="tx1">
                    <a:lumMod val="75000"/>
                  </a:schemeClr>
                </a:solidFill>
              </a:rPr>
            </a:br>
            <a:r>
              <a:rPr lang="en-GB" sz="2353" dirty="0">
                <a:solidFill>
                  <a:schemeClr val="tx1">
                    <a:lumMod val="75000"/>
                  </a:schemeClr>
                </a:solidFill>
              </a:rPr>
              <a:t>of crash dumps</a:t>
            </a:r>
          </a:p>
        </p:txBody>
      </p:sp>
      <p:sp>
        <p:nvSpPr>
          <p:cNvPr id="92162" name="Rectangle 2"/>
          <p:cNvSpPr>
            <a:spLocks noGrp="1" noChangeArrowheads="1"/>
          </p:cNvSpPr>
          <p:nvPr>
            <p:ph type="title"/>
          </p:nvPr>
        </p:nvSpPr>
        <p:spPr/>
        <p:txBody>
          <a:bodyPr/>
          <a:lstStyle/>
          <a:p>
            <a:r>
              <a:rPr lang="en-US"/>
              <a:t>Small Memory Dump</a:t>
            </a:r>
            <a:endParaRPr lang="en-US" dirty="0"/>
          </a:p>
        </p:txBody>
      </p:sp>
      <p:sp>
        <p:nvSpPr>
          <p:cNvPr id="8" name="Rectangle 7"/>
          <p:cNvSpPr/>
          <p:nvPr/>
        </p:nvSpPr>
        <p:spPr bwMode="auto">
          <a:xfrm>
            <a:off x="7419975" y="5045669"/>
            <a:ext cx="2453505" cy="230918"/>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7302040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654" y="1787982"/>
            <a:ext cx="4227146" cy="499378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type="body" sz="quarter" idx="10"/>
          </p:nvPr>
        </p:nvSpPr>
        <p:spPr/>
        <p:txBody>
          <a:bodyPr/>
          <a:lstStyle/>
          <a:p>
            <a:r>
              <a:rPr lang="en-GB" dirty="0"/>
              <a:t>This is not a type of memory dump. It chooses a dump type at the time of a bug check depending on heuristics</a:t>
            </a:r>
          </a:p>
          <a:p>
            <a:r>
              <a:rPr lang="en-GB" sz="2353" dirty="0"/>
              <a:t>New feature in Windows 8,</a:t>
            </a:r>
            <a:br>
              <a:rPr lang="en-GB" sz="2353" dirty="0"/>
            </a:br>
            <a:r>
              <a:rPr lang="en-GB" sz="2353" dirty="0"/>
              <a:t>Windows Server 2012, and later</a:t>
            </a:r>
          </a:p>
          <a:p>
            <a:r>
              <a:rPr lang="en-GB" sz="2353" dirty="0"/>
              <a:t>Enabled by default</a:t>
            </a:r>
          </a:p>
          <a:p>
            <a:endParaRPr lang="en-GB" sz="2353" dirty="0"/>
          </a:p>
          <a:p>
            <a:r>
              <a:rPr lang="en-GB" sz="2353" dirty="0">
                <a:latin typeface="Segoe UI Semibold" panose="020B0702040204020203" pitchFamily="34" charset="0"/>
                <a:cs typeface="Segoe UI Semibold" panose="020B0702040204020203" pitchFamily="34" charset="0"/>
              </a:rPr>
              <a:t>Automatically choses the appropriate dump type</a:t>
            </a:r>
          </a:p>
          <a:p>
            <a:r>
              <a:rPr lang="en-GB" sz="2353" dirty="0">
                <a:latin typeface="Segoe UI Semibold" panose="020B0702040204020203" pitchFamily="34" charset="0"/>
                <a:cs typeface="Segoe UI Semibold" panose="020B0702040204020203" pitchFamily="34" charset="0"/>
              </a:rPr>
              <a:t>based on:</a:t>
            </a:r>
          </a:p>
          <a:p>
            <a:pPr lvl="1">
              <a:buFont typeface="Wingdings" panose="05000000000000000000" pitchFamily="2" charset="2"/>
              <a:buChar char="ü"/>
            </a:pPr>
            <a:r>
              <a:rPr lang="en-GB" dirty="0"/>
              <a:t>History of bug checks</a:t>
            </a:r>
          </a:p>
          <a:p>
            <a:pPr lvl="1">
              <a:buFont typeface="Wingdings" panose="05000000000000000000" pitchFamily="2" charset="2"/>
              <a:buChar char="ü"/>
            </a:pPr>
            <a:r>
              <a:rPr lang="en-GB" dirty="0"/>
              <a:t>Usage of a system managed paging</a:t>
            </a:r>
            <a:br>
              <a:rPr lang="en-GB" dirty="0"/>
            </a:br>
            <a:r>
              <a:rPr lang="en-GB" dirty="0"/>
              <a:t>file</a:t>
            </a:r>
          </a:p>
          <a:p>
            <a:pPr lvl="1">
              <a:buFont typeface="Wingdings" panose="05000000000000000000" pitchFamily="2" charset="2"/>
              <a:buChar char="ü"/>
            </a:pPr>
            <a:r>
              <a:rPr lang="en-GB" dirty="0"/>
              <a:t>The maximum size of the paging file</a:t>
            </a:r>
          </a:p>
          <a:p>
            <a:pPr lvl="1">
              <a:buFont typeface="Wingdings" panose="05000000000000000000" pitchFamily="2" charset="2"/>
              <a:buChar char="ü"/>
            </a:pPr>
            <a:r>
              <a:rPr lang="en-GB" dirty="0"/>
              <a:t>Free disk space on the system partition</a:t>
            </a:r>
          </a:p>
        </p:txBody>
      </p:sp>
      <p:sp>
        <p:nvSpPr>
          <p:cNvPr id="92162" name="Rectangle 2"/>
          <p:cNvSpPr>
            <a:spLocks noGrp="1" noChangeArrowheads="1"/>
          </p:cNvSpPr>
          <p:nvPr>
            <p:ph type="title"/>
          </p:nvPr>
        </p:nvSpPr>
        <p:spPr/>
        <p:txBody>
          <a:bodyPr/>
          <a:lstStyle/>
          <a:p>
            <a:r>
              <a:rPr lang="en-US"/>
              <a:t>Automatic Memory Dump</a:t>
            </a:r>
            <a:endParaRPr lang="en-US" dirty="0"/>
          </a:p>
        </p:txBody>
      </p:sp>
      <p:sp>
        <p:nvSpPr>
          <p:cNvPr id="8" name="Rectangle 7"/>
          <p:cNvSpPr/>
          <p:nvPr/>
        </p:nvSpPr>
        <p:spPr bwMode="auto">
          <a:xfrm>
            <a:off x="7864715" y="5007422"/>
            <a:ext cx="2435806" cy="256359"/>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12152130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Windows Server 2008 R2 and later support dedicated dump files for crash dumps. It is used to allow crash dump files on non-system disk partitions</a:t>
            </a:r>
          </a:p>
          <a:p>
            <a:endParaRPr lang="en-US" sz="2353" dirty="0">
              <a:latin typeface="Segoe UI Semibold" panose="020B0702040204020203" pitchFamily="34" charset="0"/>
              <a:cs typeface="Segoe UI Semibold" panose="020B0702040204020203" pitchFamily="34" charset="0"/>
            </a:endParaRPr>
          </a:p>
          <a:p>
            <a:r>
              <a:rPr lang="en-US" sz="2353" dirty="0">
                <a:latin typeface="Segoe UI Semibold" panose="020B0702040204020203" pitchFamily="34" charset="0"/>
                <a:cs typeface="Segoe UI Semibold" panose="020B0702040204020203" pitchFamily="34" charset="0"/>
              </a:rPr>
              <a:t>A dedicated dump file:</a:t>
            </a:r>
          </a:p>
          <a:p>
            <a:pPr lvl="1"/>
            <a:r>
              <a:rPr lang="en-US" dirty="0"/>
              <a:t>Is a file (*.sys) that is reserved for exclusive use by the system crash-dump routines</a:t>
            </a:r>
          </a:p>
          <a:p>
            <a:pPr lvl="1"/>
            <a:r>
              <a:rPr lang="en-US" dirty="0">
                <a:solidFill>
                  <a:schemeClr val="accent6">
                    <a:lumMod val="75000"/>
                  </a:schemeClr>
                </a:solidFill>
              </a:rPr>
              <a:t>Is not used for paging virtual memory</a:t>
            </a:r>
          </a:p>
          <a:p>
            <a:pPr lvl="1"/>
            <a:r>
              <a:rPr lang="en-US" dirty="0"/>
              <a:t>Is similar to a page file in which the system process keeps an open handle to prevent deletion</a:t>
            </a:r>
          </a:p>
          <a:p>
            <a:pPr lvl="1"/>
            <a:r>
              <a:rPr lang="en-US" dirty="0"/>
              <a:t>Can be stored on any local volume that can support a page file</a:t>
            </a:r>
          </a:p>
          <a:p>
            <a:pPr lvl="1"/>
            <a:r>
              <a:rPr lang="en-US" dirty="0"/>
              <a:t>Can be on a SAN or in a sub-folder</a:t>
            </a:r>
          </a:p>
        </p:txBody>
      </p:sp>
      <p:sp>
        <p:nvSpPr>
          <p:cNvPr id="2" name="Title 1"/>
          <p:cNvSpPr>
            <a:spLocks noGrp="1"/>
          </p:cNvSpPr>
          <p:nvPr>
            <p:ph type="title"/>
          </p:nvPr>
        </p:nvSpPr>
        <p:spPr/>
        <p:txBody>
          <a:bodyPr/>
          <a:lstStyle/>
          <a:p>
            <a:r>
              <a:rPr lang="en-US" dirty="0"/>
              <a:t>Dedicated Dump File</a:t>
            </a:r>
          </a:p>
        </p:txBody>
      </p:sp>
    </p:spTree>
    <p:extLst>
      <p:ext uri="{BB962C8B-B14F-4D97-AF65-F5344CB8AC3E}">
        <p14:creationId xmlns:p14="http://schemas.microsoft.com/office/powerpoint/2010/main" val="41155596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 dedicated dump file can be set by using the following registry keys:</a:t>
            </a:r>
          </a:p>
          <a:p>
            <a:pPr marL="336145" lvl="1" indent="0">
              <a:buNone/>
            </a:pPr>
            <a:r>
              <a:rPr lang="en-US" sz="1961" dirty="0">
                <a:latin typeface="Consolas" panose="020B0609020204030204" pitchFamily="49" charset="0"/>
              </a:rPr>
              <a:t>HKLM\System\</a:t>
            </a:r>
            <a:r>
              <a:rPr lang="en-US" sz="1961" dirty="0" err="1">
                <a:latin typeface="Consolas" panose="020B0609020204030204" pitchFamily="49" charset="0"/>
              </a:rPr>
              <a:t>CurrentControlSet</a:t>
            </a:r>
            <a:r>
              <a:rPr lang="en-US" sz="1961" dirty="0">
                <a:latin typeface="Consolas" panose="020B0609020204030204" pitchFamily="49" charset="0"/>
              </a:rPr>
              <a:t>\Control\</a:t>
            </a:r>
            <a:r>
              <a:rPr lang="en-US" sz="1961" dirty="0" err="1">
                <a:latin typeface="Consolas" panose="020B0609020204030204" pitchFamily="49" charset="0"/>
              </a:rPr>
              <a:t>CrashControl</a:t>
            </a:r>
            <a:endParaRPr lang="en-US" sz="1961" dirty="0">
              <a:latin typeface="Consolas" panose="020B0609020204030204" pitchFamily="49" charset="0"/>
            </a:endParaRPr>
          </a:p>
          <a:p>
            <a:pPr lvl="2"/>
            <a:r>
              <a:rPr lang="en-US" dirty="0">
                <a:latin typeface="Consolas" panose="020B0609020204030204" pitchFamily="49" charset="0"/>
              </a:rPr>
              <a:t>Name: </a:t>
            </a:r>
            <a:r>
              <a:rPr lang="en-US" dirty="0" err="1">
                <a:latin typeface="Consolas" panose="020B0609020204030204" pitchFamily="49" charset="0"/>
              </a:rPr>
              <a:t>DedicatedDumpFile</a:t>
            </a:r>
            <a:endParaRPr lang="en-US" dirty="0">
              <a:latin typeface="Consolas" panose="020B0609020204030204" pitchFamily="49" charset="0"/>
            </a:endParaRPr>
          </a:p>
          <a:p>
            <a:pPr lvl="3"/>
            <a:r>
              <a:rPr lang="en-US" dirty="0">
                <a:latin typeface="Consolas" panose="020B0609020204030204" pitchFamily="49" charset="0"/>
              </a:rPr>
              <a:t>Type: REG_SZ</a:t>
            </a:r>
          </a:p>
          <a:p>
            <a:pPr lvl="3"/>
            <a:r>
              <a:rPr lang="en-US" dirty="0">
                <a:latin typeface="Consolas" panose="020B0609020204030204" pitchFamily="49" charset="0"/>
              </a:rPr>
              <a:t>Value: &lt;Path to the file, such as D:\dumps\dedicateddumpfile.sys&gt;</a:t>
            </a:r>
          </a:p>
          <a:p>
            <a:pPr lvl="2"/>
            <a:r>
              <a:rPr lang="en-US" dirty="0">
                <a:latin typeface="Consolas" panose="020B0609020204030204" pitchFamily="49" charset="0"/>
              </a:rPr>
              <a:t>Name: </a:t>
            </a:r>
            <a:r>
              <a:rPr lang="en-US" dirty="0" err="1">
                <a:latin typeface="Consolas" panose="020B0609020204030204" pitchFamily="49" charset="0"/>
              </a:rPr>
              <a:t>DumpFileSize</a:t>
            </a:r>
            <a:endParaRPr lang="en-US" dirty="0">
              <a:latin typeface="Consolas" panose="020B0609020204030204" pitchFamily="49" charset="0"/>
            </a:endParaRPr>
          </a:p>
          <a:p>
            <a:pPr lvl="3"/>
            <a:r>
              <a:rPr lang="en-US" dirty="0">
                <a:latin typeface="Consolas" panose="020B0609020204030204" pitchFamily="49" charset="0"/>
              </a:rPr>
              <a:t>Type: REG_DWORD</a:t>
            </a:r>
          </a:p>
          <a:p>
            <a:pPr lvl="3"/>
            <a:r>
              <a:rPr lang="en-US" dirty="0">
                <a:latin typeface="Consolas" panose="020B0609020204030204" pitchFamily="49" charset="0"/>
              </a:rPr>
              <a:t>Value: &lt;The dump file size in MB&gt;</a:t>
            </a:r>
          </a:p>
          <a:p>
            <a:endParaRPr lang="en-US" dirty="0"/>
          </a:p>
          <a:p>
            <a:r>
              <a:rPr lang="en-US" dirty="0"/>
              <a:t>For more information about dedicated dump files, go to</a:t>
            </a:r>
          </a:p>
          <a:p>
            <a:pPr lvl="1"/>
            <a:endParaRPr lang="en-US" sz="1961" dirty="0"/>
          </a:p>
          <a:p>
            <a:pPr lvl="1"/>
            <a:r>
              <a:rPr lang="en-US" sz="1961" dirty="0">
                <a:latin typeface="Segoe UI Semibold" panose="020B0702040204020203" pitchFamily="34" charset="0"/>
                <a:cs typeface="Segoe UI Semibold" panose="020B0702040204020203" pitchFamily="34" charset="0"/>
              </a:rPr>
              <a:t>Windows Server </a:t>
            </a:r>
            <a:r>
              <a:rPr lang="en-US" sz="1961" dirty="0" err="1">
                <a:latin typeface="Segoe UI Semibold" panose="020B0702040204020203" pitchFamily="34" charset="0"/>
                <a:cs typeface="Segoe UI Semibold" panose="020B0702040204020203" pitchFamily="34" charset="0"/>
              </a:rPr>
              <a:t>NTDebugging</a:t>
            </a:r>
            <a:r>
              <a:rPr lang="en-US" sz="1961" dirty="0">
                <a:latin typeface="Segoe UI Semibold" panose="020B0702040204020203" pitchFamily="34" charset="0"/>
                <a:cs typeface="Segoe UI Semibold" panose="020B0702040204020203" pitchFamily="34" charset="0"/>
              </a:rPr>
              <a:t> blog</a:t>
            </a:r>
            <a:br>
              <a:rPr lang="en-US" dirty="0"/>
            </a:br>
            <a:r>
              <a:rPr lang="en-US" sz="1765" i="1" dirty="0">
                <a:hlinkClick r:id="rId3"/>
              </a:rPr>
              <a:t>http://blogs.msdn.com/b/ntdebugging/archive/2010/04/02/how-to-use-the-dedicateddumpfile-registry-value-to-overcome-space-limitations-on-the-system-drive-when-capturing-a-system-memory-dump.aspx</a:t>
            </a:r>
            <a:endParaRPr lang="en-US" i="1" dirty="0"/>
          </a:p>
        </p:txBody>
      </p:sp>
      <p:sp>
        <p:nvSpPr>
          <p:cNvPr id="2" name="Title 1"/>
          <p:cNvSpPr>
            <a:spLocks noGrp="1"/>
          </p:cNvSpPr>
          <p:nvPr>
            <p:ph type="title"/>
          </p:nvPr>
        </p:nvSpPr>
        <p:spPr/>
        <p:txBody>
          <a:bodyPr/>
          <a:lstStyle/>
          <a:p>
            <a:r>
              <a:rPr lang="en-US"/>
              <a:t>Dedicated Dump File (continued)</a:t>
            </a:r>
            <a:endParaRPr lang="en-US" dirty="0"/>
          </a:p>
        </p:txBody>
      </p:sp>
    </p:spTree>
    <p:extLst>
      <p:ext uri="{BB962C8B-B14F-4D97-AF65-F5344CB8AC3E}">
        <p14:creationId xmlns:p14="http://schemas.microsoft.com/office/powerpoint/2010/main" val="24491376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HIDDEN - Slide1370">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60479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The Case Of Frequent Hang</a:t>
            </a:r>
            <a:endParaRPr lang="en-US" dirty="0"/>
          </a:p>
        </p:txBody>
      </p:sp>
    </p:spTree>
    <p:extLst>
      <p:ext uri="{BB962C8B-B14F-4D97-AF65-F5344CB8AC3E}">
        <p14:creationId xmlns:p14="http://schemas.microsoft.com/office/powerpoint/2010/main" val="14386031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Which counter helps you determine how big you should make the page file?</a:t>
            </a:r>
          </a:p>
          <a:p>
            <a:endParaRPr lang="en-US" dirty="0"/>
          </a:p>
          <a:p>
            <a:r>
              <a:rPr lang="en-US" dirty="0"/>
              <a:t>What kind of data is written to the page file?</a:t>
            </a:r>
          </a:p>
          <a:p>
            <a:endParaRPr lang="en-US" dirty="0"/>
          </a:p>
          <a:p>
            <a:r>
              <a:rPr lang="en-US" dirty="0"/>
              <a:t>What two factors determine the size of the commit limit?</a:t>
            </a:r>
          </a:p>
          <a:p>
            <a:endParaRPr lang="en-US" dirty="0"/>
          </a:p>
          <a:p>
            <a:r>
              <a:rPr lang="en-US" dirty="0"/>
              <a:t>What happens when the OS reaches the commit limit?</a:t>
            </a:r>
          </a:p>
          <a:p>
            <a:endParaRPr lang="en-US" dirty="0"/>
          </a:p>
          <a:p>
            <a:r>
              <a:rPr lang="en-US" dirty="0"/>
              <a:t>Which counter helps you identify the processes that are using the most committed memory?</a:t>
            </a:r>
          </a:p>
          <a:p>
            <a:endParaRPr lang="en-US" dirty="0"/>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411863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nvPr>
        </p:nvSpPr>
        <p:spPr>
          <a:xfrm>
            <a:off x="269239" y="1189177"/>
            <a:ext cx="11653523" cy="1520416"/>
          </a:xfrm>
        </p:spPr>
        <p:txBody>
          <a:bodyPr numCol="1"/>
          <a:lstStyle/>
          <a:p>
            <a:r>
              <a:rPr lang="en-US"/>
              <a:t>Commited Memory
Working Sets of Processes
Analysis of OS RAM</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306451123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HIDDEN - Slide137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Working Sets of Processes</a:t>
            </a:r>
            <a:endParaRPr lang="en-US" dirty="0"/>
          </a:p>
        </p:txBody>
      </p:sp>
    </p:spTree>
    <p:extLst>
      <p:ext uri="{BB962C8B-B14F-4D97-AF65-F5344CB8AC3E}">
        <p14:creationId xmlns:p14="http://schemas.microsoft.com/office/powerpoint/2010/main" val="52960000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1378">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2"/>
          <a:lstStyle/>
          <a:p>
            <a:pPr marL="571500" indent="-571500">
              <a:buFont typeface="Arial" panose="020B0604020202020204" pitchFamily="34" charset="0"/>
              <a:buChar char="•"/>
            </a:pPr>
            <a:r>
              <a:rPr lang="en-US" sz="2800"/>
              <a:t>Definition of a working set</a:t>
            </a:r>
          </a:p>
          <a:p>
            <a:pPr marL="571500" indent="-571500">
              <a:buFont typeface="Arial" panose="020B0604020202020204" pitchFamily="34" charset="0"/>
              <a:buChar char="•"/>
            </a:pPr>
            <a:r>
              <a:rPr lang="en-US" sz="2800"/>
              <a:t>Definition of a page fault</a:t>
            </a:r>
          </a:p>
          <a:p>
            <a:pPr marL="571500" indent="-571500">
              <a:buFont typeface="Arial" panose="020B0604020202020204" pitchFamily="34" charset="0"/>
              <a:buChar char="•"/>
            </a:pPr>
            <a:r>
              <a:rPr lang="en-US" sz="2800"/>
              <a:t>Pages/sec</a:t>
            </a:r>
          </a:p>
          <a:p>
            <a:pPr marL="571500" indent="-571500">
              <a:buFont typeface="Arial" panose="020B0604020202020204" pitchFamily="34" charset="0"/>
              <a:buChar char="•"/>
            </a:pPr>
            <a:r>
              <a:rPr lang="en-US" sz="2800"/>
              <a:t>Shared memory</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27289063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HIDDEN - Slide137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Definition of a working set</a:t>
            </a:r>
            <a:endParaRPr lang="en-US" dirty="0"/>
          </a:p>
        </p:txBody>
      </p:sp>
    </p:spTree>
    <p:extLst>
      <p:ext uri="{BB962C8B-B14F-4D97-AF65-F5344CB8AC3E}">
        <p14:creationId xmlns:p14="http://schemas.microsoft.com/office/powerpoint/2010/main" val="34268600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working set is the amount of RAM that a process is using</a:t>
            </a:r>
          </a:p>
          <a:p>
            <a:r>
              <a:rPr lang="en-GB" dirty="0"/>
              <a:t>The </a:t>
            </a:r>
            <a:r>
              <a:rPr lang="en-GB" i="1" dirty="0"/>
              <a:t>\Process(*)\Working Set </a:t>
            </a:r>
            <a:r>
              <a:rPr lang="en-GB" dirty="0"/>
              <a:t>counter shows the working set of processes</a:t>
            </a:r>
          </a:p>
          <a:p>
            <a:r>
              <a:rPr lang="en-GB" dirty="0"/>
              <a:t>Trimming</a:t>
            </a:r>
          </a:p>
          <a:p>
            <a:pPr lvl="1"/>
            <a:r>
              <a:rPr lang="en-GB" dirty="0"/>
              <a:t>If the amount of available memory is within a threshold,* the working set of a process is trimmed casually or not at all</a:t>
            </a:r>
          </a:p>
          <a:p>
            <a:pPr lvl="1"/>
            <a:r>
              <a:rPr lang="en-GB" dirty="0"/>
              <a:t>If the amount of available memory is beyond a threshold,* the working set of a process is trimmed aggressively</a:t>
            </a:r>
          </a:p>
          <a:p>
            <a:pPr marL="0" indent="0">
              <a:buNone/>
            </a:pPr>
            <a:endParaRPr lang="en-US" dirty="0"/>
          </a:p>
          <a:p>
            <a:pPr marL="0" indent="0">
              <a:buNone/>
            </a:pPr>
            <a:endParaRPr lang="en-US" dirty="0"/>
          </a:p>
          <a:p>
            <a:pPr marL="0" indent="0">
              <a:buNone/>
            </a:pPr>
            <a:endParaRPr lang="en-US" dirty="0"/>
          </a:p>
          <a:p>
            <a:pPr marL="0" indent="0">
              <a:buNone/>
            </a:pPr>
            <a:r>
              <a:rPr lang="en-GB" i="1" dirty="0"/>
              <a:t>*As determined by the kernel virtual memory manager. Discussed later in this module.</a:t>
            </a:r>
          </a:p>
        </p:txBody>
      </p:sp>
      <p:sp>
        <p:nvSpPr>
          <p:cNvPr id="92162" name="Rectangle 2"/>
          <p:cNvSpPr>
            <a:spLocks noGrp="1" noChangeArrowheads="1"/>
          </p:cNvSpPr>
          <p:nvPr>
            <p:ph type="title"/>
          </p:nvPr>
        </p:nvSpPr>
        <p:spPr/>
        <p:txBody>
          <a:bodyPr/>
          <a:lstStyle/>
          <a:p>
            <a:r>
              <a:rPr lang="en-US" dirty="0"/>
              <a:t>Working Sets</a:t>
            </a:r>
          </a:p>
        </p:txBody>
      </p:sp>
      <p:sp>
        <p:nvSpPr>
          <p:cNvPr id="6" name="Footer Placeholder 3"/>
          <p:cNvSpPr txBox="1">
            <a:spLocks/>
          </p:cNvSpPr>
          <p:nvPr/>
        </p:nvSpPr>
        <p:spPr>
          <a:xfrm>
            <a:off x="4176033" y="6475871"/>
            <a:ext cx="3657081" cy="365074"/>
          </a:xfrm>
          <a:prstGeom prst="rect">
            <a:avLst/>
          </a:prstGeom>
        </p:spPr>
        <p:txBody>
          <a:bodyPr anchor="ctr" anchorCtr="0"/>
          <a:lstStyle>
            <a:defPPr>
              <a:defRPr lang="en-US"/>
            </a:defPPr>
            <a:lvl1pPr marL="0" algn="ctr" defTabSz="914400" rtl="0" eaLnBrk="1" latinLnBrk="0" hangingPunct="1">
              <a:defRPr sz="9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Microsoft Confidential</a:t>
            </a:r>
            <a:endParaRPr lang="en-US" dirty="0"/>
          </a:p>
        </p:txBody>
      </p:sp>
    </p:spTree>
    <p:extLst>
      <p:ext uri="{BB962C8B-B14F-4D97-AF65-F5344CB8AC3E}">
        <p14:creationId xmlns:p14="http://schemas.microsoft.com/office/powerpoint/2010/main" val="32265879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HIDDEN - Slide137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Definition of a page fault</a:t>
            </a:r>
            <a:endParaRPr lang="en-US" dirty="0"/>
          </a:p>
        </p:txBody>
      </p:sp>
    </p:spTree>
    <p:extLst>
      <p:ext uri="{BB962C8B-B14F-4D97-AF65-F5344CB8AC3E}">
        <p14:creationId xmlns:p14="http://schemas.microsoft.com/office/powerpoint/2010/main" val="427375864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solidFill>
                  <a:schemeClr val="tx1">
                    <a:lumMod val="50000"/>
                  </a:schemeClr>
                </a:solidFill>
              </a:rPr>
              <a:t>A </a:t>
            </a:r>
            <a:r>
              <a:rPr lang="en-US" b="1" i="1" dirty="0">
                <a:solidFill>
                  <a:schemeClr val="tx2">
                    <a:lumMod val="75000"/>
                    <a:lumOff val="25000"/>
                  </a:schemeClr>
                </a:solidFill>
                <a:cs typeface="Segoe UI Semibold" panose="020B0702040204020203" pitchFamily="34" charset="0"/>
              </a:rPr>
              <a:t>page fault</a:t>
            </a:r>
            <a:r>
              <a:rPr lang="en-US" b="1" dirty="0">
                <a:solidFill>
                  <a:schemeClr val="tx2">
                    <a:lumMod val="75000"/>
                    <a:lumOff val="25000"/>
                  </a:schemeClr>
                </a:solidFill>
                <a:cs typeface="Segoe UI Semibold" panose="020B0702040204020203" pitchFamily="34" charset="0"/>
              </a:rPr>
              <a:t> </a:t>
            </a:r>
            <a:r>
              <a:rPr lang="en-US" dirty="0">
                <a:solidFill>
                  <a:schemeClr val="tx1">
                    <a:lumMod val="50000"/>
                  </a:schemeClr>
                </a:solidFill>
              </a:rPr>
              <a:t>occurs when access to a page of memory is attempted, but the page is not in the working set of a process</a:t>
            </a:r>
          </a:p>
          <a:p>
            <a:endParaRPr lang="en-US" dirty="0"/>
          </a:p>
        </p:txBody>
      </p:sp>
      <p:sp>
        <p:nvSpPr>
          <p:cNvPr id="674818" name="Rectangle 2"/>
          <p:cNvSpPr>
            <a:spLocks noGrp="1" noChangeArrowheads="1"/>
          </p:cNvSpPr>
          <p:nvPr>
            <p:ph type="title"/>
          </p:nvPr>
        </p:nvSpPr>
        <p:spPr/>
        <p:txBody>
          <a:bodyPr/>
          <a:lstStyle/>
          <a:p>
            <a:r>
              <a:rPr lang="en-US" dirty="0"/>
              <a:t>Page Faults</a:t>
            </a:r>
          </a:p>
        </p:txBody>
      </p:sp>
      <p:sp>
        <p:nvSpPr>
          <p:cNvPr id="62" name="Rectangle 61"/>
          <p:cNvSpPr/>
          <p:nvPr/>
        </p:nvSpPr>
        <p:spPr bwMode="auto">
          <a:xfrm>
            <a:off x="2643158" y="2652345"/>
            <a:ext cx="6851649" cy="812215"/>
          </a:xfrm>
          <a:prstGeom prst="rect">
            <a:avLst/>
          </a:prstGeom>
          <a:solidFill>
            <a:srgbClr val="FFBDBF">
              <a:alpha val="50000"/>
            </a:srgbClr>
          </a:solidFill>
          <a:ln w="381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57" name="Rectangle 56"/>
          <p:cNvSpPr/>
          <p:nvPr/>
        </p:nvSpPr>
        <p:spPr bwMode="auto">
          <a:xfrm>
            <a:off x="2632402" y="4815630"/>
            <a:ext cx="6873162" cy="845303"/>
          </a:xfrm>
          <a:prstGeom prst="rect">
            <a:avLst/>
          </a:prstGeom>
          <a:solidFill>
            <a:schemeClr val="tx2">
              <a:lumMod val="25000"/>
              <a:lumOff val="75000"/>
            </a:schemeClr>
          </a:solidFill>
          <a:ln w="38100" cap="flat" cmpd="sng" algn="ctr">
            <a:solidFill>
              <a:srgbClr val="CC66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59" name="Rectangle 58"/>
          <p:cNvSpPr/>
          <p:nvPr/>
        </p:nvSpPr>
        <p:spPr bwMode="auto">
          <a:xfrm>
            <a:off x="2643158" y="3529786"/>
            <a:ext cx="6862405" cy="1215117"/>
          </a:xfrm>
          <a:prstGeom prst="rect">
            <a:avLst/>
          </a:prstGeom>
          <a:solidFill>
            <a:srgbClr val="CCFFCC"/>
          </a:solidFill>
          <a:ln w="38100" cap="flat" cmpd="sng" algn="ctr">
            <a:solidFill>
              <a:srgbClr val="0070C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61" name="TextBox 60"/>
          <p:cNvSpPr txBox="1"/>
          <p:nvPr/>
        </p:nvSpPr>
        <p:spPr>
          <a:xfrm>
            <a:off x="2653910" y="3529639"/>
            <a:ext cx="1112210" cy="343443"/>
          </a:xfrm>
          <a:prstGeom prst="rect">
            <a:avLst/>
          </a:prstGeom>
          <a:noFill/>
        </p:spPr>
        <p:txBody>
          <a:bodyPr wrap="square" rtlCol="0">
            <a:spAutoFit/>
          </a:bodyPr>
          <a:lstStyle/>
          <a:p>
            <a:pPr algn="l"/>
            <a:r>
              <a:rPr lang="en-US" sz="1600" dirty="0"/>
              <a:t>RAM</a:t>
            </a:r>
          </a:p>
        </p:txBody>
      </p:sp>
      <p:sp>
        <p:nvSpPr>
          <p:cNvPr id="23" name="TextBox 22"/>
          <p:cNvSpPr txBox="1"/>
          <p:nvPr/>
        </p:nvSpPr>
        <p:spPr>
          <a:xfrm>
            <a:off x="2653911" y="4826487"/>
            <a:ext cx="1106503" cy="343443"/>
          </a:xfrm>
          <a:prstGeom prst="rect">
            <a:avLst/>
          </a:prstGeom>
          <a:noFill/>
        </p:spPr>
        <p:txBody>
          <a:bodyPr wrap="square" rtlCol="0">
            <a:spAutoFit/>
          </a:bodyPr>
          <a:lstStyle/>
          <a:p>
            <a:pPr algn="l"/>
            <a:r>
              <a:rPr lang="en-US" sz="1600" dirty="0"/>
              <a:t>Disk</a:t>
            </a:r>
          </a:p>
        </p:txBody>
      </p:sp>
      <p:sp>
        <p:nvSpPr>
          <p:cNvPr id="9" name="Flowchart: Magnetic Disk 8"/>
          <p:cNvSpPr/>
          <p:nvPr/>
        </p:nvSpPr>
        <p:spPr bwMode="auto">
          <a:xfrm>
            <a:off x="6644975" y="4952364"/>
            <a:ext cx="1193218" cy="628009"/>
          </a:xfrm>
          <a:prstGeom prst="flowChartMagneticDisk">
            <a:avLst/>
          </a:prstGeom>
          <a:solidFill>
            <a:schemeClr val="tx2">
              <a:lumMod val="50000"/>
              <a:lumOff val="50000"/>
            </a:schemeClr>
          </a:solidFill>
          <a:ln>
            <a:solidFill>
              <a:schemeClr val="bg1"/>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solidFill>
                <a:schemeClr val="tx1"/>
              </a:solidFill>
              <a:latin typeface="Arial Narrow" pitchFamily="34" charset="0"/>
            </a:endParaRPr>
          </a:p>
        </p:txBody>
      </p:sp>
      <p:sp>
        <p:nvSpPr>
          <p:cNvPr id="12" name="TextBox 11"/>
          <p:cNvSpPr txBox="1"/>
          <p:nvPr/>
        </p:nvSpPr>
        <p:spPr>
          <a:xfrm>
            <a:off x="3339239" y="3928698"/>
            <a:ext cx="2664561" cy="343443"/>
          </a:xfrm>
          <a:prstGeom prst="rect">
            <a:avLst/>
          </a:prstGeom>
          <a:noFill/>
        </p:spPr>
        <p:txBody>
          <a:bodyPr wrap="square" rtlCol="0">
            <a:spAutoFit/>
          </a:bodyPr>
          <a:lstStyle/>
          <a:p>
            <a:r>
              <a:rPr lang="en-US" sz="1600" dirty="0"/>
              <a:t>Working set of Excel.exe</a:t>
            </a:r>
          </a:p>
        </p:txBody>
      </p:sp>
      <p:sp>
        <p:nvSpPr>
          <p:cNvPr id="36" name="Rectangle 35"/>
          <p:cNvSpPr/>
          <p:nvPr/>
        </p:nvSpPr>
        <p:spPr bwMode="auto">
          <a:xfrm>
            <a:off x="3834264" y="4206004"/>
            <a:ext cx="2692594" cy="19386"/>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38" name="Rectangle 37"/>
          <p:cNvSpPr/>
          <p:nvPr/>
        </p:nvSpPr>
        <p:spPr bwMode="auto">
          <a:xfrm>
            <a:off x="3888866"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39" name="Rectangle 38"/>
          <p:cNvSpPr/>
          <p:nvPr/>
        </p:nvSpPr>
        <p:spPr bwMode="auto">
          <a:xfrm>
            <a:off x="4092572"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0" name="Rectangle 39"/>
          <p:cNvSpPr/>
          <p:nvPr/>
        </p:nvSpPr>
        <p:spPr bwMode="auto">
          <a:xfrm>
            <a:off x="4301637"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1" name="Rectangle 40"/>
          <p:cNvSpPr/>
          <p:nvPr/>
        </p:nvSpPr>
        <p:spPr bwMode="auto">
          <a:xfrm>
            <a:off x="4505343"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2" name="Rectangle 41"/>
          <p:cNvSpPr/>
          <p:nvPr/>
        </p:nvSpPr>
        <p:spPr bwMode="auto">
          <a:xfrm>
            <a:off x="4716999"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3" name="Rectangle 42"/>
          <p:cNvSpPr/>
          <p:nvPr/>
        </p:nvSpPr>
        <p:spPr bwMode="auto">
          <a:xfrm>
            <a:off x="4920459"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4" name="Rectangle 43"/>
          <p:cNvSpPr/>
          <p:nvPr/>
        </p:nvSpPr>
        <p:spPr bwMode="auto">
          <a:xfrm>
            <a:off x="5124166"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5" name="Rectangle 44"/>
          <p:cNvSpPr/>
          <p:nvPr/>
        </p:nvSpPr>
        <p:spPr bwMode="auto">
          <a:xfrm>
            <a:off x="5333229"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46" name="Rectangle 45"/>
          <p:cNvSpPr/>
          <p:nvPr/>
        </p:nvSpPr>
        <p:spPr bwMode="auto">
          <a:xfrm>
            <a:off x="5753458" y="4275339"/>
            <a:ext cx="179857" cy="179857"/>
          </a:xfrm>
          <a:prstGeom prst="rect">
            <a:avLst/>
          </a:prstGeom>
          <a:solidFill>
            <a:schemeClr val="bg1"/>
          </a:solidFill>
          <a:ln>
            <a:solidFill>
              <a:srgbClr val="0070C0"/>
            </a:solidFill>
            <a:prstDash val="sysDot"/>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58" name="Rectangle 57"/>
          <p:cNvSpPr/>
          <p:nvPr/>
        </p:nvSpPr>
        <p:spPr bwMode="auto">
          <a:xfrm>
            <a:off x="8179276" y="4165449"/>
            <a:ext cx="1163511" cy="379709"/>
          </a:xfrm>
          <a:prstGeom prst="rect">
            <a:avLst/>
          </a:prstGeom>
          <a:no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67" name="Rectangle 66"/>
          <p:cNvSpPr/>
          <p:nvPr/>
        </p:nvSpPr>
        <p:spPr bwMode="auto">
          <a:xfrm>
            <a:off x="3816241" y="3066081"/>
            <a:ext cx="4040121" cy="255415"/>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68" name="TextBox 67"/>
          <p:cNvSpPr txBox="1"/>
          <p:nvPr/>
        </p:nvSpPr>
        <p:spPr>
          <a:xfrm>
            <a:off x="3706199" y="2799534"/>
            <a:ext cx="3757760" cy="343443"/>
          </a:xfrm>
          <a:prstGeom prst="rect">
            <a:avLst/>
          </a:prstGeom>
          <a:noFill/>
        </p:spPr>
        <p:txBody>
          <a:bodyPr wrap="square" rtlCol="0">
            <a:spAutoFit/>
          </a:bodyPr>
          <a:lstStyle/>
          <a:p>
            <a:pPr algn="l"/>
            <a:r>
              <a:rPr lang="en-US" sz="1600" dirty="0"/>
              <a:t>Virtual memory of Excel.exe</a:t>
            </a:r>
          </a:p>
        </p:txBody>
      </p:sp>
      <p:sp>
        <p:nvSpPr>
          <p:cNvPr id="87" name="TextBox 86"/>
          <p:cNvSpPr txBox="1"/>
          <p:nvPr/>
        </p:nvSpPr>
        <p:spPr>
          <a:xfrm>
            <a:off x="2653911" y="2651176"/>
            <a:ext cx="1196336" cy="343443"/>
          </a:xfrm>
          <a:prstGeom prst="rect">
            <a:avLst/>
          </a:prstGeom>
          <a:noFill/>
        </p:spPr>
        <p:txBody>
          <a:bodyPr wrap="square" rtlCol="0">
            <a:spAutoFit/>
          </a:bodyPr>
          <a:lstStyle/>
          <a:p>
            <a:pPr algn="l"/>
            <a:r>
              <a:rPr lang="en-US" sz="1600" dirty="0"/>
              <a:t>Virtual</a:t>
            </a:r>
          </a:p>
        </p:txBody>
      </p:sp>
      <p:sp>
        <p:nvSpPr>
          <p:cNvPr id="89" name="Rectangle 88"/>
          <p:cNvSpPr/>
          <p:nvPr/>
        </p:nvSpPr>
        <p:spPr bwMode="auto">
          <a:xfrm>
            <a:off x="3856752"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0" name="Rectangle 89"/>
          <p:cNvSpPr/>
          <p:nvPr/>
        </p:nvSpPr>
        <p:spPr bwMode="auto">
          <a:xfrm>
            <a:off x="4060458"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1" name="Rectangle 90"/>
          <p:cNvSpPr/>
          <p:nvPr/>
        </p:nvSpPr>
        <p:spPr bwMode="auto">
          <a:xfrm>
            <a:off x="4269522"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2" name="Rectangle 91"/>
          <p:cNvSpPr/>
          <p:nvPr/>
        </p:nvSpPr>
        <p:spPr bwMode="auto">
          <a:xfrm>
            <a:off x="4473228"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3" name="Rectangle 92"/>
          <p:cNvSpPr/>
          <p:nvPr/>
        </p:nvSpPr>
        <p:spPr bwMode="auto">
          <a:xfrm>
            <a:off x="4684884"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4" name="Rectangle 93"/>
          <p:cNvSpPr/>
          <p:nvPr/>
        </p:nvSpPr>
        <p:spPr bwMode="auto">
          <a:xfrm>
            <a:off x="4888344"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5" name="Rectangle 94"/>
          <p:cNvSpPr/>
          <p:nvPr/>
        </p:nvSpPr>
        <p:spPr bwMode="auto">
          <a:xfrm>
            <a:off x="5092051"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6" name="Rectangle 95"/>
          <p:cNvSpPr/>
          <p:nvPr/>
        </p:nvSpPr>
        <p:spPr bwMode="auto">
          <a:xfrm>
            <a:off x="5301115"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7" name="Rectangle 96"/>
          <p:cNvSpPr/>
          <p:nvPr/>
        </p:nvSpPr>
        <p:spPr bwMode="auto">
          <a:xfrm>
            <a:off x="5504821"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8" name="Rectangle 97"/>
          <p:cNvSpPr/>
          <p:nvPr/>
        </p:nvSpPr>
        <p:spPr bwMode="auto">
          <a:xfrm>
            <a:off x="5716477"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99" name="Rectangle 98"/>
          <p:cNvSpPr/>
          <p:nvPr/>
        </p:nvSpPr>
        <p:spPr bwMode="auto">
          <a:xfrm>
            <a:off x="5920183"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00" name="Rectangle 99"/>
          <p:cNvSpPr/>
          <p:nvPr/>
        </p:nvSpPr>
        <p:spPr bwMode="auto">
          <a:xfrm>
            <a:off x="6123889"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01" name="Rectangle 100"/>
          <p:cNvSpPr/>
          <p:nvPr/>
        </p:nvSpPr>
        <p:spPr bwMode="auto">
          <a:xfrm>
            <a:off x="6335545"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02" name="Rectangle 101"/>
          <p:cNvSpPr/>
          <p:nvPr/>
        </p:nvSpPr>
        <p:spPr bwMode="auto">
          <a:xfrm>
            <a:off x="6539827" y="3104712"/>
            <a:ext cx="179857" cy="179857"/>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04" name="Rectangle 103"/>
          <p:cNvSpPr/>
          <p:nvPr/>
        </p:nvSpPr>
        <p:spPr bwMode="auto">
          <a:xfrm>
            <a:off x="4240315" y="5167090"/>
            <a:ext cx="1683459" cy="239194"/>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rgbClr val="0064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600" dirty="0">
                <a:latin typeface="Arial" panose="020B0604020202020204" pitchFamily="34" charset="0"/>
                <a:cs typeface="Arial" panose="020B0604020202020204" pitchFamily="34" charset="0"/>
              </a:rPr>
              <a:t>Hard page fault</a:t>
            </a:r>
          </a:p>
        </p:txBody>
      </p:sp>
      <p:cxnSp>
        <p:nvCxnSpPr>
          <p:cNvPr id="105" name="Straight Arrow Connector 104"/>
          <p:cNvCxnSpPr>
            <a:stCxn id="98" idx="2"/>
            <a:endCxn id="46" idx="0"/>
          </p:cNvCxnSpPr>
          <p:nvPr/>
        </p:nvCxnSpPr>
        <p:spPr bwMode="auto">
          <a:xfrm>
            <a:off x="5806405" y="3284570"/>
            <a:ext cx="36980" cy="990770"/>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108" name="Rectangle 107"/>
          <p:cNvSpPr/>
          <p:nvPr/>
        </p:nvSpPr>
        <p:spPr bwMode="auto">
          <a:xfrm>
            <a:off x="3834264" y="4492678"/>
            <a:ext cx="2692594" cy="19386"/>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2000" b="1" dirty="0">
              <a:latin typeface="Arial Narrow" pitchFamily="34" charset="0"/>
            </a:endParaRPr>
          </a:p>
        </p:txBody>
      </p:sp>
      <p:sp>
        <p:nvSpPr>
          <p:cNvPr id="111" name="Rectangle 110"/>
          <p:cNvSpPr/>
          <p:nvPr/>
        </p:nvSpPr>
        <p:spPr bwMode="auto">
          <a:xfrm>
            <a:off x="5544091"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12" name="Rectangle 111"/>
          <p:cNvSpPr/>
          <p:nvPr/>
        </p:nvSpPr>
        <p:spPr bwMode="auto">
          <a:xfrm>
            <a:off x="5958105" y="4275339"/>
            <a:ext cx="179857" cy="179857"/>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
        <p:nvSpPr>
          <p:cNvPr id="113" name="Rectangle 112"/>
          <p:cNvSpPr/>
          <p:nvPr/>
        </p:nvSpPr>
        <p:spPr bwMode="auto">
          <a:xfrm>
            <a:off x="6161812" y="4275339"/>
            <a:ext cx="179857" cy="179857"/>
          </a:xfrm>
          <a:prstGeom prst="rect">
            <a:avLst/>
          </a:prstGeom>
          <a:solidFill>
            <a:schemeClr val="bg1"/>
          </a:solidFill>
          <a:ln>
            <a:solidFill>
              <a:srgbClr val="0070C0"/>
            </a:solidFill>
            <a:prstDash val="sysDot"/>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cxnSp>
        <p:nvCxnSpPr>
          <p:cNvPr id="115" name="Straight Arrow Connector 114"/>
          <p:cNvCxnSpPr>
            <a:stCxn id="104" idx="3"/>
            <a:endCxn id="123" idx="1"/>
          </p:cNvCxnSpPr>
          <p:nvPr/>
        </p:nvCxnSpPr>
        <p:spPr bwMode="auto">
          <a:xfrm>
            <a:off x="5923775" y="5286688"/>
            <a:ext cx="935387" cy="21533"/>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18" name="Straight Arrow Connector 117"/>
          <p:cNvCxnSpPr>
            <a:stCxn id="46" idx="2"/>
            <a:endCxn id="104" idx="0"/>
          </p:cNvCxnSpPr>
          <p:nvPr/>
        </p:nvCxnSpPr>
        <p:spPr bwMode="auto">
          <a:xfrm flipH="1">
            <a:off x="5082046" y="4455196"/>
            <a:ext cx="761341" cy="711895"/>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24" name="Straight Arrow Connector 123"/>
          <p:cNvCxnSpPr>
            <a:cxnSpLocks/>
            <a:stCxn id="123" idx="0"/>
          </p:cNvCxnSpPr>
          <p:nvPr/>
        </p:nvCxnSpPr>
        <p:spPr bwMode="auto">
          <a:xfrm flipH="1" flipV="1">
            <a:off x="5933314" y="4439500"/>
            <a:ext cx="1015776" cy="778792"/>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137" name="Rectangle 136"/>
          <p:cNvSpPr/>
          <p:nvPr/>
        </p:nvSpPr>
        <p:spPr bwMode="auto">
          <a:xfrm>
            <a:off x="6940695" y="3673444"/>
            <a:ext cx="1530272" cy="276209"/>
          </a:xfrm>
          <a:prstGeom prst="rect">
            <a:avLst/>
          </a:prstGeom>
          <a:gradFill flip="none" rotWithShape="1">
            <a:gsLst>
              <a:gs pos="0">
                <a:schemeClr val="bg1"/>
              </a:gs>
              <a:gs pos="52000">
                <a:schemeClr val="bg1">
                  <a:lumMod val="85000"/>
                </a:schemeClr>
              </a:gs>
              <a:gs pos="100000">
                <a:schemeClr val="bg1"/>
              </a:gs>
            </a:gsLst>
            <a:lin ang="2700000" scaled="1"/>
            <a:tileRect/>
          </a:gradFill>
          <a:ln w="38100" cap="flat" cmpd="sng" algn="ctr">
            <a:solidFill>
              <a:srgbClr val="0064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600" dirty="0">
                <a:latin typeface="Arial" panose="020B0604020202020204" pitchFamily="34" charset="0"/>
                <a:cs typeface="Arial" panose="020B0604020202020204" pitchFamily="34" charset="0"/>
              </a:rPr>
              <a:t>Soft page fault</a:t>
            </a:r>
          </a:p>
        </p:txBody>
      </p:sp>
      <p:cxnSp>
        <p:nvCxnSpPr>
          <p:cNvPr id="138" name="Straight Arrow Connector 137"/>
          <p:cNvCxnSpPr>
            <a:stCxn id="100" idx="2"/>
            <a:endCxn id="113" idx="0"/>
          </p:cNvCxnSpPr>
          <p:nvPr/>
        </p:nvCxnSpPr>
        <p:spPr bwMode="auto">
          <a:xfrm>
            <a:off x="6213818" y="3284570"/>
            <a:ext cx="37923" cy="990770"/>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42" name="Straight Arrow Connector 141"/>
          <p:cNvCxnSpPr>
            <a:stCxn id="113" idx="3"/>
            <a:endCxn id="137" idx="1"/>
          </p:cNvCxnSpPr>
          <p:nvPr/>
        </p:nvCxnSpPr>
        <p:spPr bwMode="auto">
          <a:xfrm flipV="1">
            <a:off x="6341668" y="3811548"/>
            <a:ext cx="599025" cy="553720"/>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49" name="TextBox 148"/>
          <p:cNvSpPr txBox="1"/>
          <p:nvPr/>
        </p:nvSpPr>
        <p:spPr>
          <a:xfrm>
            <a:off x="8033522" y="3911765"/>
            <a:ext cx="1397302" cy="312029"/>
          </a:xfrm>
          <a:prstGeom prst="rect">
            <a:avLst/>
          </a:prstGeom>
          <a:noFill/>
        </p:spPr>
        <p:txBody>
          <a:bodyPr wrap="square" rtlCol="0">
            <a:spAutoFit/>
          </a:bodyPr>
          <a:lstStyle/>
          <a:p>
            <a:pPr algn="r"/>
            <a:r>
              <a:rPr lang="en-US" sz="1400" dirty="0"/>
              <a:t>Other RAM</a:t>
            </a:r>
          </a:p>
        </p:txBody>
      </p:sp>
      <p:sp>
        <p:nvSpPr>
          <p:cNvPr id="150" name="Rectangle 149"/>
          <p:cNvSpPr/>
          <p:nvPr/>
        </p:nvSpPr>
        <p:spPr bwMode="auto">
          <a:xfrm>
            <a:off x="8295150" y="4259644"/>
            <a:ext cx="179857" cy="179857"/>
          </a:xfrm>
          <a:prstGeom prst="rect">
            <a:avLst/>
          </a:prstGeom>
          <a:solidFill>
            <a:srgbClr val="FF0000"/>
          </a:solidFill>
          <a:ln>
            <a:headEnd type="none" w="med" len="med"/>
            <a:tailEnd type="none" w="med" len="med"/>
          </a:ln>
          <a:effectLst>
            <a:outerShdw blurRad="50800" dist="50800" dir="5400000" algn="ctr" rotWithShape="0">
              <a:schemeClr val="tx1">
                <a:lumMod val="50000"/>
              </a:scheme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cxnSp>
        <p:nvCxnSpPr>
          <p:cNvPr id="153" name="Straight Arrow Connector 152"/>
          <p:cNvCxnSpPr>
            <a:endCxn id="113" idx="3"/>
          </p:cNvCxnSpPr>
          <p:nvPr/>
        </p:nvCxnSpPr>
        <p:spPr bwMode="auto">
          <a:xfrm flipH="1">
            <a:off x="6341670" y="4356814"/>
            <a:ext cx="1948454" cy="8453"/>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60" name="Straight Arrow Connector 159"/>
          <p:cNvCxnSpPr>
            <a:stCxn id="137" idx="2"/>
          </p:cNvCxnSpPr>
          <p:nvPr/>
        </p:nvCxnSpPr>
        <p:spPr bwMode="auto">
          <a:xfrm>
            <a:off x="7705830" y="3949652"/>
            <a:ext cx="562778" cy="288845"/>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23" name="Rectangle 122"/>
          <p:cNvSpPr/>
          <p:nvPr/>
        </p:nvSpPr>
        <p:spPr bwMode="auto">
          <a:xfrm>
            <a:off x="6859161" y="5218292"/>
            <a:ext cx="179857" cy="179857"/>
          </a:xfrm>
          <a:prstGeom prst="rect">
            <a:avLst/>
          </a:prstGeom>
          <a:solidFill>
            <a:srgbClr val="FF0000"/>
          </a:solidFill>
          <a:ln w="38100">
            <a:noFill/>
            <a:headEnd type="none" w="med" len="med"/>
            <a:tailEnd type="none" w="med" len="med"/>
          </a:ln>
          <a:effectLst>
            <a:outerShdw blurRad="50800" dist="50800" dir="5400000" algn="ctr" rotWithShape="0">
              <a:schemeClr val="tx1">
                <a:lumMod val="50000"/>
              </a:scheme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spTree>
    <p:extLst>
      <p:ext uri="{BB962C8B-B14F-4D97-AF65-F5344CB8AC3E}">
        <p14:creationId xmlns:p14="http://schemas.microsoft.com/office/powerpoint/2010/main" val="23550402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pPr marL="448193" indent="-448193"/>
            <a:r>
              <a:rPr lang="en-GB" dirty="0">
                <a:solidFill>
                  <a:schemeClr val="tx1"/>
                </a:solidFill>
              </a:rPr>
              <a:t>A page fault is </a:t>
            </a:r>
            <a:r>
              <a:rPr lang="en-GB" b="1" i="1" dirty="0">
                <a:solidFill>
                  <a:schemeClr val="tx1"/>
                </a:solidFill>
              </a:rPr>
              <a:t>soft</a:t>
            </a:r>
            <a:r>
              <a:rPr lang="en-GB" dirty="0">
                <a:solidFill>
                  <a:schemeClr val="tx1"/>
                </a:solidFill>
              </a:rPr>
              <a:t> if the page is </a:t>
            </a:r>
            <a:r>
              <a:rPr lang="en-GB" dirty="0">
                <a:solidFill>
                  <a:schemeClr val="tx2">
                    <a:lumMod val="75000"/>
                    <a:lumOff val="25000"/>
                  </a:schemeClr>
                </a:solidFill>
              </a:rPr>
              <a:t>elsewhere in RAM</a:t>
            </a:r>
          </a:p>
          <a:p>
            <a:pPr marL="448193" indent="-448193"/>
            <a:endParaRPr lang="en-GB" dirty="0">
              <a:solidFill>
                <a:schemeClr val="tx2">
                  <a:lumMod val="75000"/>
                  <a:lumOff val="25000"/>
                </a:schemeClr>
              </a:solidFill>
            </a:endParaRPr>
          </a:p>
          <a:p>
            <a:pPr marL="448193" indent="-448193"/>
            <a:r>
              <a:rPr lang="en-GB" dirty="0">
                <a:solidFill>
                  <a:schemeClr val="tx1"/>
                </a:solidFill>
              </a:rPr>
              <a:t>A page fault is </a:t>
            </a:r>
            <a:r>
              <a:rPr lang="en-GB" b="1" i="1" dirty="0">
                <a:solidFill>
                  <a:schemeClr val="tx1"/>
                </a:solidFill>
              </a:rPr>
              <a:t>hard</a:t>
            </a:r>
            <a:r>
              <a:rPr lang="en-GB" dirty="0">
                <a:solidFill>
                  <a:schemeClr val="tx1"/>
                </a:solidFill>
              </a:rPr>
              <a:t> if the page </a:t>
            </a:r>
            <a:r>
              <a:rPr lang="en-GB" dirty="0">
                <a:solidFill>
                  <a:schemeClr val="tx2">
                    <a:lumMod val="75000"/>
                    <a:lumOff val="25000"/>
                  </a:schemeClr>
                </a:solidFill>
              </a:rPr>
              <a:t>is on the disk</a:t>
            </a:r>
            <a:endParaRPr lang="en-GB" dirty="0">
              <a:solidFill>
                <a:schemeClr val="tx1"/>
              </a:solidFill>
            </a:endParaRPr>
          </a:p>
        </p:txBody>
      </p:sp>
      <p:sp>
        <p:nvSpPr>
          <p:cNvPr id="674818" name="Rectangle 2"/>
          <p:cNvSpPr>
            <a:spLocks noGrp="1" noChangeArrowheads="1"/>
          </p:cNvSpPr>
          <p:nvPr>
            <p:ph type="title"/>
          </p:nvPr>
        </p:nvSpPr>
        <p:spPr/>
        <p:txBody>
          <a:bodyPr/>
          <a:lstStyle/>
          <a:p>
            <a:r>
              <a:rPr lang="en-US" dirty="0"/>
              <a:t>Page Faults</a:t>
            </a:r>
          </a:p>
        </p:txBody>
      </p:sp>
      <p:grpSp>
        <p:nvGrpSpPr>
          <p:cNvPr id="5" name="Group 4">
            <a:extLst>
              <a:ext uri="{FF2B5EF4-FFF2-40B4-BE49-F238E27FC236}">
                <a16:creationId xmlns:a16="http://schemas.microsoft.com/office/drawing/2014/main" id="{163D865F-C7D8-4EF0-BE37-14D6C03564ED}"/>
              </a:ext>
            </a:extLst>
          </p:cNvPr>
          <p:cNvGrpSpPr/>
          <p:nvPr/>
        </p:nvGrpSpPr>
        <p:grpSpPr>
          <a:xfrm>
            <a:off x="8625055" y="842018"/>
            <a:ext cx="1530841" cy="1002396"/>
            <a:chOff x="1063218" y="2240320"/>
            <a:chExt cx="1561538" cy="1022496"/>
          </a:xfrm>
        </p:grpSpPr>
        <p:sp>
          <p:nvSpPr>
            <p:cNvPr id="6" name="TextBox 5">
              <a:extLst>
                <a:ext uri="{FF2B5EF4-FFF2-40B4-BE49-F238E27FC236}">
                  <a16:creationId xmlns:a16="http://schemas.microsoft.com/office/drawing/2014/main" id="{EB232A6B-CEDF-4A94-B624-2FABA4DED230}"/>
                </a:ext>
              </a:extLst>
            </p:cNvPr>
            <p:cNvSpPr txBox="1"/>
            <p:nvPr/>
          </p:nvSpPr>
          <p:spPr>
            <a:xfrm>
              <a:off x="1226174" y="2944531"/>
              <a:ext cx="1323666" cy="318285"/>
            </a:xfrm>
            <a:prstGeom prst="rect">
              <a:avLst/>
            </a:prstGeom>
            <a:noFill/>
          </p:spPr>
          <p:txBody>
            <a:bodyPr wrap="square" rtlCol="0">
              <a:spAutoFit/>
            </a:bodyPr>
            <a:lstStyle/>
            <a:p>
              <a:r>
                <a:rPr lang="en-US" sz="1400" dirty="0"/>
                <a:t>8 GB of RAM</a:t>
              </a:r>
            </a:p>
          </p:txBody>
        </p:sp>
        <p:pic>
          <p:nvPicPr>
            <p:cNvPr id="7" name="Picture 6" descr="A picture containing object&#10;&#10;Description generated with very high confidence">
              <a:extLst>
                <a:ext uri="{FF2B5EF4-FFF2-40B4-BE49-F238E27FC236}">
                  <a16:creationId xmlns:a16="http://schemas.microsoft.com/office/drawing/2014/main" id="{59ADAFDE-CFFC-4F8D-AD9A-194AC074CF9B}"/>
                </a:ext>
              </a:extLst>
            </p:cNvPr>
            <p:cNvPicPr>
              <a:picLocks noChangeAspect="1"/>
            </p:cNvPicPr>
            <p:nvPr/>
          </p:nvPicPr>
          <p:blipFill>
            <a:blip r:embed="rId3"/>
            <a:stretch>
              <a:fillRect/>
            </a:stretch>
          </p:blipFill>
          <p:spPr>
            <a:xfrm flipV="1">
              <a:off x="1063218" y="2240320"/>
              <a:ext cx="1561538" cy="874700"/>
            </a:xfrm>
            <a:prstGeom prst="rect">
              <a:avLst/>
            </a:prstGeom>
            <a:effectLst>
              <a:outerShdw blurRad="50800" dist="50800" dir="5400000" algn="ctr" rotWithShape="0">
                <a:schemeClr val="tx1">
                  <a:lumMod val="50000"/>
                </a:schemeClr>
              </a:outerShdw>
            </a:effectLst>
          </p:spPr>
        </p:pic>
      </p:grpSp>
      <p:grpSp>
        <p:nvGrpSpPr>
          <p:cNvPr id="8" name="Group 7">
            <a:extLst>
              <a:ext uri="{FF2B5EF4-FFF2-40B4-BE49-F238E27FC236}">
                <a16:creationId xmlns:a16="http://schemas.microsoft.com/office/drawing/2014/main" id="{75DA7164-37A5-475E-B516-3D3847145DD2}"/>
              </a:ext>
            </a:extLst>
          </p:cNvPr>
          <p:cNvGrpSpPr/>
          <p:nvPr/>
        </p:nvGrpSpPr>
        <p:grpSpPr>
          <a:xfrm>
            <a:off x="8570197" y="2008997"/>
            <a:ext cx="1726868" cy="828839"/>
            <a:chOff x="4946592" y="2565045"/>
            <a:chExt cx="1761495" cy="845459"/>
          </a:xfrm>
        </p:grpSpPr>
        <p:sp>
          <p:nvSpPr>
            <p:cNvPr id="9" name="TextBox 8">
              <a:extLst>
                <a:ext uri="{FF2B5EF4-FFF2-40B4-BE49-F238E27FC236}">
                  <a16:creationId xmlns:a16="http://schemas.microsoft.com/office/drawing/2014/main" id="{96D1A7DE-EF35-408A-BFF7-0E33827319C3}"/>
                </a:ext>
              </a:extLst>
            </p:cNvPr>
            <p:cNvSpPr txBox="1"/>
            <p:nvPr/>
          </p:nvSpPr>
          <p:spPr>
            <a:xfrm>
              <a:off x="4946592" y="3098431"/>
              <a:ext cx="1761495" cy="312073"/>
            </a:xfrm>
            <a:prstGeom prst="rect">
              <a:avLst/>
            </a:prstGeom>
            <a:noFill/>
          </p:spPr>
          <p:txBody>
            <a:bodyPr wrap="square" rtlCol="0">
              <a:spAutoFit/>
            </a:bodyPr>
            <a:lstStyle/>
            <a:p>
              <a:r>
                <a:rPr lang="en-US" sz="1400" dirty="0"/>
                <a:t>C:\Docs\Data.doc</a:t>
              </a:r>
            </a:p>
          </p:txBody>
        </p:sp>
        <p:sp>
          <p:nvSpPr>
            <p:cNvPr id="10" name="Flowchart: Magnetic Disk 9">
              <a:extLst>
                <a:ext uri="{FF2B5EF4-FFF2-40B4-BE49-F238E27FC236}">
                  <a16:creationId xmlns:a16="http://schemas.microsoft.com/office/drawing/2014/main" id="{00E3BF4A-51BF-4EFD-BBE3-BE9FCA441B27}"/>
                </a:ext>
              </a:extLst>
            </p:cNvPr>
            <p:cNvSpPr/>
            <p:nvPr/>
          </p:nvSpPr>
          <p:spPr bwMode="auto">
            <a:xfrm>
              <a:off x="5311574" y="2565045"/>
              <a:ext cx="906663"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C:\</a:t>
              </a:r>
            </a:p>
          </p:txBody>
        </p:sp>
      </p:grpSp>
    </p:spTree>
    <p:extLst>
      <p:ext uri="{BB962C8B-B14F-4D97-AF65-F5344CB8AC3E}">
        <p14:creationId xmlns:p14="http://schemas.microsoft.com/office/powerpoint/2010/main" val="8459848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name="HIDDEN - Slide137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Pages/sec</a:t>
            </a:r>
            <a:endParaRPr lang="en-US" dirty="0"/>
          </a:p>
        </p:txBody>
      </p:sp>
    </p:spTree>
    <p:extLst>
      <p:ext uri="{BB962C8B-B14F-4D97-AF65-F5344CB8AC3E}">
        <p14:creationId xmlns:p14="http://schemas.microsoft.com/office/powerpoint/2010/main" val="415072563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z="2353" dirty="0"/>
              <a:t>The </a:t>
            </a:r>
            <a:r>
              <a:rPr lang="en-GB" sz="2353" dirty="0">
                <a:latin typeface="Segoe UI Semibold" panose="020B0702040204020203" pitchFamily="34" charset="0"/>
                <a:cs typeface="Segoe UI Semibold" panose="020B0702040204020203" pitchFamily="34" charset="0"/>
              </a:rPr>
              <a:t>Memory\Pages/sec </a:t>
            </a:r>
            <a:r>
              <a:rPr lang="en-GB" sz="2353" dirty="0"/>
              <a:t>counter indicates the number of hard page faults</a:t>
            </a:r>
          </a:p>
          <a:p>
            <a:pPr marL="336145" lvl="1" indent="0">
              <a:buNone/>
            </a:pPr>
            <a:r>
              <a:rPr lang="en-GB" sz="1961" dirty="0">
                <a:latin typeface="Segoe UI Semibold" panose="020B0702040204020203" pitchFamily="34" charset="0"/>
                <a:cs typeface="Segoe UI Semibold" panose="020B0702040204020203" pitchFamily="34" charset="0"/>
              </a:rPr>
              <a:t>Pages/sec </a:t>
            </a:r>
            <a:r>
              <a:rPr lang="en-GB" sz="1961" dirty="0">
                <a:latin typeface="+mj-lt"/>
              </a:rPr>
              <a:t>is the rate at which pages are read from or written to the disk in order to resolve hard page faults</a:t>
            </a:r>
          </a:p>
          <a:p>
            <a:pPr lvl="1"/>
            <a:r>
              <a:rPr lang="en-GB" dirty="0">
                <a:latin typeface="+mj-lt"/>
              </a:rPr>
              <a:t>The </a:t>
            </a:r>
            <a:r>
              <a:rPr lang="en-GB" dirty="0">
                <a:latin typeface="Segoe UI Semibold" panose="020B0702040204020203" pitchFamily="34" charset="0"/>
                <a:cs typeface="Segoe UI Semibold" panose="020B0702040204020203" pitchFamily="34" charset="0"/>
              </a:rPr>
              <a:t>Pages/sec </a:t>
            </a:r>
            <a:r>
              <a:rPr lang="en-GB" dirty="0">
                <a:latin typeface="+mj-lt"/>
              </a:rPr>
              <a:t>counter:</a:t>
            </a:r>
          </a:p>
          <a:p>
            <a:pPr lvl="2">
              <a:buFont typeface="Wingdings" panose="05000000000000000000" pitchFamily="2" charset="2"/>
              <a:buChar char="q"/>
            </a:pPr>
            <a:r>
              <a:rPr lang="en-GB" u="sng" dirty="0">
                <a:solidFill>
                  <a:schemeClr val="tx2">
                    <a:lumMod val="90000"/>
                    <a:lumOff val="10000"/>
                  </a:schemeClr>
                </a:solidFill>
                <a:latin typeface="+mj-lt"/>
              </a:rPr>
              <a:t>Does not, by itself, indicate a lack of </a:t>
            </a:r>
            <a:r>
              <a:rPr lang="en-GB" u="sng" dirty="0" err="1">
                <a:solidFill>
                  <a:schemeClr val="tx2">
                    <a:lumMod val="90000"/>
                    <a:lumOff val="10000"/>
                  </a:schemeClr>
                </a:solidFill>
                <a:latin typeface="+mj-lt"/>
              </a:rPr>
              <a:t>RAM..</a:t>
            </a:r>
            <a:r>
              <a:rPr lang="en-GB" b="1" u="sng" dirty="0" err="1">
                <a:solidFill>
                  <a:schemeClr val="tx2">
                    <a:lumMod val="90000"/>
                    <a:lumOff val="10000"/>
                  </a:schemeClr>
                </a:solidFill>
                <a:latin typeface="+mj-lt"/>
              </a:rPr>
              <a:t>Why</a:t>
            </a:r>
            <a:r>
              <a:rPr lang="en-GB" b="1" u="sng" dirty="0">
                <a:solidFill>
                  <a:schemeClr val="tx2">
                    <a:lumMod val="90000"/>
                    <a:lumOff val="10000"/>
                  </a:schemeClr>
                </a:solidFill>
                <a:latin typeface="+mj-lt"/>
              </a:rPr>
              <a:t>?</a:t>
            </a:r>
            <a:r>
              <a:rPr lang="en-GB" dirty="0">
                <a:solidFill>
                  <a:schemeClr val="tx2">
                    <a:lumMod val="90000"/>
                    <a:lumOff val="10000"/>
                  </a:schemeClr>
                </a:solidFill>
                <a:latin typeface="+mj-lt"/>
              </a:rPr>
              <a:t> </a:t>
            </a:r>
            <a:r>
              <a:rPr lang="en-GB" dirty="0">
                <a:solidFill>
                  <a:schemeClr val="tx1">
                    <a:lumMod val="50000"/>
                  </a:schemeClr>
                </a:solidFill>
                <a:latin typeface="+mj-lt"/>
              </a:rPr>
              <a:t>Since Page File reservations happen all the time when a process wants extra addresses, we map those to the Page File </a:t>
            </a:r>
            <a:r>
              <a:rPr lang="en-GB" u="sng" dirty="0">
                <a:solidFill>
                  <a:schemeClr val="tx1">
                    <a:lumMod val="50000"/>
                  </a:schemeClr>
                </a:solidFill>
                <a:latin typeface="+mj-lt"/>
              </a:rPr>
              <a:t>until they need actual RAM</a:t>
            </a:r>
          </a:p>
          <a:p>
            <a:pPr lvl="2">
              <a:buFont typeface="Wingdings" panose="05000000000000000000" pitchFamily="2" charset="2"/>
              <a:buChar char="q"/>
            </a:pPr>
            <a:r>
              <a:rPr lang="en-GB" dirty="0">
                <a:latin typeface="+mj-lt"/>
              </a:rPr>
              <a:t>Does not only measure soft page faults</a:t>
            </a:r>
          </a:p>
          <a:p>
            <a:pPr lvl="2">
              <a:buFont typeface="Wingdings" panose="05000000000000000000" pitchFamily="2" charset="2"/>
              <a:buChar char="q"/>
            </a:pPr>
            <a:r>
              <a:rPr lang="en-GB" dirty="0">
                <a:solidFill>
                  <a:schemeClr val="tx2">
                    <a:lumMod val="90000"/>
                    <a:lumOff val="10000"/>
                  </a:schemeClr>
                </a:solidFill>
                <a:latin typeface="+mj-lt"/>
              </a:rPr>
              <a:t>Does Include non-cached mapped memory files </a:t>
            </a:r>
            <a:r>
              <a:rPr lang="en-GB" dirty="0">
                <a:latin typeface="+mj-lt"/>
              </a:rPr>
              <a:t>(normal file I/O)</a:t>
            </a:r>
          </a:p>
          <a:p>
            <a:pPr lvl="1"/>
            <a:endParaRPr lang="en-GB" dirty="0">
              <a:latin typeface="+mj-lt"/>
            </a:endParaRPr>
          </a:p>
          <a:p>
            <a:pPr marL="336145" lvl="1" indent="0">
              <a:buNone/>
            </a:pPr>
            <a:r>
              <a:rPr lang="en-GB" dirty="0">
                <a:latin typeface="+mj-lt"/>
              </a:rPr>
              <a:t>A Low </a:t>
            </a:r>
            <a:r>
              <a:rPr lang="en-GB" dirty="0">
                <a:solidFill>
                  <a:srgbClr val="002050"/>
                </a:solidFill>
                <a:latin typeface="Segoe UI Semibold" panose="020B0702040204020203" pitchFamily="34" charset="0"/>
                <a:cs typeface="Segoe UI Semibold" panose="020B0702040204020203" pitchFamily="34" charset="0"/>
              </a:rPr>
              <a:t>Available </a:t>
            </a:r>
            <a:r>
              <a:rPr lang="en-GB" dirty="0" err="1">
                <a:solidFill>
                  <a:srgbClr val="002050"/>
                </a:solidFill>
                <a:latin typeface="Segoe UI Semibold" panose="020B0702040204020203" pitchFamily="34" charset="0"/>
                <a:cs typeface="Segoe UI Semibold" panose="020B0702040204020203" pitchFamily="34" charset="0"/>
              </a:rPr>
              <a:t>MBytes</a:t>
            </a:r>
            <a:r>
              <a:rPr lang="en-GB" dirty="0">
                <a:solidFill>
                  <a:srgbClr val="002050"/>
                </a:solidFill>
                <a:latin typeface="Segoe UI Semibold" panose="020B0702040204020203" pitchFamily="34" charset="0"/>
                <a:cs typeface="Segoe UI Semibold" panose="020B0702040204020203" pitchFamily="34" charset="0"/>
              </a:rPr>
              <a:t> value </a:t>
            </a:r>
            <a:r>
              <a:rPr lang="en-GB" i="1" dirty="0">
                <a:latin typeface="+mj-lt"/>
              </a:rPr>
              <a:t>(discussed later in this module),  and </a:t>
            </a:r>
            <a:r>
              <a:rPr lang="en-GB" dirty="0">
                <a:latin typeface="Segoe UI Semibold" panose="020B0702040204020203" pitchFamily="34" charset="0"/>
                <a:cs typeface="Segoe UI Semibold" panose="020B0702040204020203" pitchFamily="34" charset="0"/>
              </a:rPr>
              <a:t>high Pages/sec</a:t>
            </a:r>
            <a:r>
              <a:rPr lang="en-GB" dirty="0">
                <a:latin typeface="+mj-lt"/>
              </a:rPr>
              <a:t>, and poor page file response times </a:t>
            </a:r>
            <a:r>
              <a:rPr lang="en-GB" u="sng" dirty="0">
                <a:latin typeface="+mj-lt"/>
              </a:rPr>
              <a:t>can indicate a lack of RAM condition</a:t>
            </a:r>
          </a:p>
          <a:p>
            <a:pPr lvl="1"/>
            <a:r>
              <a:rPr lang="en-GB" dirty="0">
                <a:solidFill>
                  <a:schemeClr val="tx2">
                    <a:lumMod val="90000"/>
                    <a:lumOff val="10000"/>
                  </a:schemeClr>
                </a:solidFill>
                <a:latin typeface="+mj-lt"/>
              </a:rPr>
              <a:t>High Pages/sec values but Normal Available Mbytes can mean any of these</a:t>
            </a:r>
            <a:r>
              <a:rPr lang="en-GB" dirty="0">
                <a:latin typeface="+mj-lt"/>
              </a:rPr>
              <a:t>:</a:t>
            </a:r>
          </a:p>
          <a:p>
            <a:pPr lvl="2">
              <a:buFont typeface="Wingdings" panose="05000000000000000000" pitchFamily="2" charset="2"/>
              <a:buChar char="q"/>
            </a:pPr>
            <a:r>
              <a:rPr lang="en-GB" dirty="0">
                <a:latin typeface="+mj-lt"/>
              </a:rPr>
              <a:t>New apps are starting</a:t>
            </a:r>
          </a:p>
          <a:p>
            <a:pPr lvl="2">
              <a:buFont typeface="Wingdings" panose="05000000000000000000" pitchFamily="2" charset="2"/>
              <a:buChar char="q"/>
            </a:pPr>
            <a:r>
              <a:rPr lang="en-GB" dirty="0">
                <a:latin typeface="+mj-lt"/>
              </a:rPr>
              <a:t>Memory mapped files </a:t>
            </a:r>
            <a:r>
              <a:rPr lang="en-GB" i="1" dirty="0">
                <a:latin typeface="+mj-lt"/>
              </a:rPr>
              <a:t>(referenced to virtual memory, but the needed parts into RAM)</a:t>
            </a:r>
          </a:p>
          <a:p>
            <a:pPr lvl="2">
              <a:buFont typeface="Wingdings" panose="05000000000000000000" pitchFamily="2" charset="2"/>
              <a:buChar char="q"/>
            </a:pPr>
            <a:r>
              <a:rPr lang="en-GB" dirty="0">
                <a:latin typeface="+mj-lt"/>
              </a:rPr>
              <a:t>Page-file read/writes</a:t>
            </a:r>
          </a:p>
        </p:txBody>
      </p:sp>
      <p:sp>
        <p:nvSpPr>
          <p:cNvPr id="92162" name="Rectangle 2"/>
          <p:cNvSpPr>
            <a:spLocks noGrp="1" noChangeArrowheads="1"/>
          </p:cNvSpPr>
          <p:nvPr>
            <p:ph type="title"/>
          </p:nvPr>
        </p:nvSpPr>
        <p:spPr/>
        <p:txBody>
          <a:bodyPr/>
          <a:lstStyle/>
          <a:p>
            <a:r>
              <a:rPr lang="en-US" dirty="0"/>
              <a:t>Pages/sec</a:t>
            </a:r>
          </a:p>
        </p:txBody>
      </p:sp>
      <p:sp>
        <p:nvSpPr>
          <p:cNvPr id="6" name="Footer Placeholder 3"/>
          <p:cNvSpPr txBox="1">
            <a:spLocks/>
          </p:cNvSpPr>
          <p:nvPr/>
        </p:nvSpPr>
        <p:spPr>
          <a:xfrm>
            <a:off x="4176033" y="6475871"/>
            <a:ext cx="3657081" cy="365074"/>
          </a:xfrm>
          <a:prstGeom prst="rect">
            <a:avLst/>
          </a:prstGeom>
        </p:spPr>
        <p:txBody>
          <a:bodyPr anchor="ctr" anchorCtr="0"/>
          <a:lstStyle>
            <a:defPPr>
              <a:defRPr lang="en-US"/>
            </a:defPPr>
            <a:lvl1pPr marL="0" algn="ctr" defTabSz="914400" rtl="0" eaLnBrk="1" latinLnBrk="0" hangingPunct="1">
              <a:defRPr sz="9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Microsoft Confidential</a:t>
            </a:r>
            <a:endParaRPr lang="en-US" dirty="0"/>
          </a:p>
        </p:txBody>
      </p:sp>
    </p:spTree>
    <p:extLst>
      <p:ext uri="{BB962C8B-B14F-4D97-AF65-F5344CB8AC3E}">
        <p14:creationId xmlns:p14="http://schemas.microsoft.com/office/powerpoint/2010/main" val="28789051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Is Pages/sec a primary indicator of a low RAM condition?</a:t>
            </a:r>
          </a:p>
          <a:p>
            <a:endParaRPr lang="en-US" dirty="0"/>
          </a:p>
          <a:p>
            <a:pPr marL="914225" lvl="1" indent="-457112">
              <a:buFont typeface="+mj-lt"/>
              <a:buAutoNum type="alphaUcPeriod"/>
            </a:pPr>
            <a:r>
              <a:rPr lang="en-US" dirty="0"/>
              <a:t>Yes</a:t>
            </a:r>
          </a:p>
          <a:p>
            <a:pPr marL="914225" lvl="1" indent="-457112">
              <a:buFont typeface="+mj-lt"/>
              <a:buAutoNum type="alphaUcPeriod"/>
            </a:pPr>
            <a:r>
              <a:rPr lang="en-US" dirty="0"/>
              <a:t>No</a:t>
            </a:r>
          </a:p>
        </p:txBody>
      </p:sp>
      <p:sp>
        <p:nvSpPr>
          <p:cNvPr id="2" name="Title 1"/>
          <p:cNvSpPr>
            <a:spLocks noGrp="1"/>
          </p:cNvSpPr>
          <p:nvPr>
            <p:ph type="title"/>
          </p:nvPr>
        </p:nvSpPr>
        <p:spPr/>
        <p:txBody>
          <a:bodyPr/>
          <a:lstStyle/>
          <a:p>
            <a:r>
              <a:rPr lang="en-US" dirty="0"/>
              <a:t>Challenge Question No. 4</a:t>
            </a:r>
          </a:p>
        </p:txBody>
      </p:sp>
      <p:pic>
        <p:nvPicPr>
          <p:cNvPr id="4" name="Picture 3">
            <a:extLst>
              <a:ext uri="{FF2B5EF4-FFF2-40B4-BE49-F238E27FC236}">
                <a16:creationId xmlns:a16="http://schemas.microsoft.com/office/drawing/2014/main" id="{24DE9A39-1900-4010-979D-C7A2B057B849}"/>
              </a:ext>
            </a:extLst>
          </p:cNvPr>
          <p:cNvPicPr>
            <a:picLocks noChangeAspect="1"/>
          </p:cNvPicPr>
          <p:nvPr/>
        </p:nvPicPr>
        <p:blipFill>
          <a:blip r:embed="rId3"/>
          <a:stretch>
            <a:fillRect/>
          </a:stretch>
        </p:blipFill>
        <p:spPr>
          <a:xfrm>
            <a:off x="3520399" y="2033203"/>
            <a:ext cx="8135442" cy="4625106"/>
          </a:xfrm>
          <a:prstGeom prst="rect">
            <a:avLst/>
          </a:prstGeom>
        </p:spPr>
      </p:pic>
    </p:spTree>
    <p:extLst>
      <p:ext uri="{BB962C8B-B14F-4D97-AF65-F5344CB8AC3E}">
        <p14:creationId xmlns:p14="http://schemas.microsoft.com/office/powerpoint/2010/main" val="13059461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Commited Memory</a:t>
            </a:r>
            <a:endParaRPr lang="en-US" dirty="0"/>
          </a:p>
        </p:txBody>
      </p:sp>
    </p:spTree>
    <p:extLst>
      <p:ext uri="{BB962C8B-B14F-4D97-AF65-F5344CB8AC3E}">
        <p14:creationId xmlns:p14="http://schemas.microsoft.com/office/powerpoint/2010/main" val="347002423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F8B8BA-46C2-403A-93EE-4A1D074F544A}"/>
              </a:ext>
            </a:extLst>
          </p:cNvPr>
          <p:cNvPicPr>
            <a:picLocks noChangeAspect="1"/>
          </p:cNvPicPr>
          <p:nvPr/>
        </p:nvPicPr>
        <p:blipFill>
          <a:blip r:embed="rId3"/>
          <a:stretch>
            <a:fillRect/>
          </a:stretch>
        </p:blipFill>
        <p:spPr>
          <a:xfrm>
            <a:off x="6288653" y="3247683"/>
            <a:ext cx="5844641" cy="3410626"/>
          </a:xfrm>
          <a:prstGeom prst="rect">
            <a:avLst/>
          </a:prstGeom>
        </p:spPr>
      </p:pic>
      <p:sp>
        <p:nvSpPr>
          <p:cNvPr id="3" name="Text Placeholder 2"/>
          <p:cNvSpPr>
            <a:spLocks noGrp="1"/>
          </p:cNvSpPr>
          <p:nvPr>
            <p:ph type="body" sz="quarter" idx="10"/>
          </p:nvPr>
        </p:nvSpPr>
        <p:spPr>
          <a:xfrm>
            <a:off x="269239" y="1189177"/>
            <a:ext cx="11653523" cy="4482574"/>
          </a:xfrm>
        </p:spPr>
        <p:txBody>
          <a:bodyPr/>
          <a:lstStyle/>
          <a:p>
            <a:pPr marL="0" indent="0">
              <a:buNone/>
            </a:pPr>
            <a:r>
              <a:rPr lang="en-US" dirty="0"/>
              <a:t>Is pages/sec a primary indicator of a low RAM condition?</a:t>
            </a:r>
          </a:p>
          <a:p>
            <a:pPr marL="914225" lvl="1" indent="-457112">
              <a:buFont typeface="+mj-lt"/>
              <a:buAutoNum type="alphaUcPeriod"/>
            </a:pPr>
            <a:r>
              <a:rPr lang="en-US" dirty="0"/>
              <a:t>Yes</a:t>
            </a:r>
          </a:p>
          <a:p>
            <a:pPr marL="914225" lvl="1" indent="-457112">
              <a:buFont typeface="+mj-lt"/>
              <a:buAutoNum type="alphaUcPeriod"/>
            </a:pPr>
            <a:r>
              <a:rPr lang="en-US" dirty="0"/>
              <a:t>No</a:t>
            </a:r>
          </a:p>
          <a:p>
            <a:pPr lvl="0"/>
            <a:endParaRPr lang="en-GB" sz="2353" dirty="0">
              <a:solidFill>
                <a:prstClr val="black"/>
              </a:solidFill>
            </a:endParaRPr>
          </a:p>
          <a:p>
            <a:pPr marL="0" lvl="0" indent="0">
              <a:buNone/>
            </a:pPr>
            <a:r>
              <a:rPr lang="en-GB" sz="2353" dirty="0">
                <a:solidFill>
                  <a:prstClr val="black"/>
                </a:solidFill>
                <a:latin typeface="Segoe UI Semibold" panose="020B0702040204020203" pitchFamily="34" charset="0"/>
                <a:cs typeface="Segoe UI Semibold" panose="020B0702040204020203" pitchFamily="34" charset="0"/>
              </a:rPr>
              <a:t>Answer:</a:t>
            </a:r>
            <a:r>
              <a:rPr lang="en-GB" sz="2353" dirty="0">
                <a:solidFill>
                  <a:prstClr val="black"/>
                </a:solidFill>
              </a:rPr>
              <a:t> </a:t>
            </a:r>
            <a:r>
              <a:rPr lang="en-GB" sz="2353" b="1" dirty="0">
                <a:solidFill>
                  <a:prstClr val="black"/>
                </a:solidFill>
              </a:rPr>
              <a:t>B</a:t>
            </a:r>
            <a:r>
              <a:rPr lang="en-GB" sz="2353" dirty="0">
                <a:solidFill>
                  <a:prstClr val="black"/>
                </a:solidFill>
              </a:rPr>
              <a:t> </a:t>
            </a:r>
            <a:r>
              <a:rPr lang="en-GB" sz="2353" b="1" dirty="0">
                <a:solidFill>
                  <a:prstClr val="black"/>
                </a:solidFill>
              </a:rPr>
              <a:t>is correct</a:t>
            </a:r>
          </a:p>
          <a:p>
            <a:pPr marL="0" lvl="0" indent="0">
              <a:buNone/>
            </a:pPr>
            <a:r>
              <a:rPr lang="en-GB" sz="2353" i="1" dirty="0">
                <a:solidFill>
                  <a:prstClr val="black"/>
                </a:solidFill>
              </a:rPr>
              <a:t>Pages/sec</a:t>
            </a:r>
            <a:r>
              <a:rPr lang="en-GB" sz="2353" dirty="0">
                <a:solidFill>
                  <a:prstClr val="black"/>
                </a:solidFill>
              </a:rPr>
              <a:t> measures hard page faults, which </a:t>
            </a:r>
          </a:p>
          <a:p>
            <a:pPr marL="0" lvl="0" indent="0">
              <a:buNone/>
            </a:pPr>
            <a:r>
              <a:rPr lang="en-GB" sz="2353" dirty="0">
                <a:solidFill>
                  <a:prstClr val="black"/>
                </a:solidFill>
              </a:rPr>
              <a:t>can be either page-file read/writes or normal</a:t>
            </a:r>
            <a:br>
              <a:rPr lang="en-GB" sz="2353" dirty="0">
                <a:solidFill>
                  <a:prstClr val="black"/>
                </a:solidFill>
              </a:rPr>
            </a:br>
            <a:r>
              <a:rPr lang="en-GB" sz="2353" dirty="0">
                <a:solidFill>
                  <a:prstClr val="black"/>
                </a:solidFill>
              </a:rPr>
              <a:t>disk read/writes from memory-mapped files</a:t>
            </a:r>
          </a:p>
          <a:p>
            <a:pPr marL="0" lvl="0" indent="0">
              <a:buNone/>
            </a:pPr>
            <a:r>
              <a:rPr lang="en-GB" sz="2353" dirty="0">
                <a:solidFill>
                  <a:prstClr val="black"/>
                </a:solidFill>
              </a:rPr>
              <a:t>In this case, the high </a:t>
            </a:r>
            <a:r>
              <a:rPr lang="en-GB" sz="2353" i="1" dirty="0">
                <a:solidFill>
                  <a:prstClr val="black"/>
                </a:solidFill>
              </a:rPr>
              <a:t>Pages/sec</a:t>
            </a:r>
            <a:r>
              <a:rPr lang="en-GB" sz="2353" dirty="0">
                <a:solidFill>
                  <a:prstClr val="black"/>
                </a:solidFill>
              </a:rPr>
              <a:t> is caused by </a:t>
            </a:r>
          </a:p>
          <a:p>
            <a:pPr marL="0" lvl="0" indent="0">
              <a:buNone/>
            </a:pPr>
            <a:r>
              <a:rPr lang="en-GB" sz="2353" dirty="0">
                <a:solidFill>
                  <a:prstClr val="black"/>
                </a:solidFill>
              </a:rPr>
              <a:t>normal file reads from backup software that is </a:t>
            </a:r>
          </a:p>
          <a:p>
            <a:pPr marL="0" lvl="0" indent="0">
              <a:buNone/>
            </a:pPr>
            <a:r>
              <a:rPr lang="en-GB" sz="2353" dirty="0">
                <a:solidFill>
                  <a:prstClr val="black"/>
                </a:solidFill>
              </a:rPr>
              <a:t>running during business hours</a:t>
            </a:r>
            <a:endParaRPr lang="en-US" sz="2353" dirty="0">
              <a:solidFill>
                <a:prstClr val="black"/>
              </a:solidFill>
            </a:endParaRPr>
          </a:p>
        </p:txBody>
      </p:sp>
      <p:sp>
        <p:nvSpPr>
          <p:cNvPr id="2" name="Title 1"/>
          <p:cNvSpPr>
            <a:spLocks noGrp="1"/>
          </p:cNvSpPr>
          <p:nvPr>
            <p:ph type="title"/>
          </p:nvPr>
        </p:nvSpPr>
        <p:spPr/>
        <p:txBody>
          <a:bodyPr/>
          <a:lstStyle/>
          <a:p>
            <a:r>
              <a:rPr lang="en-US" dirty="0"/>
              <a:t>Challenge Question No. 4 (continued)</a:t>
            </a:r>
          </a:p>
        </p:txBody>
      </p:sp>
      <p:sp>
        <p:nvSpPr>
          <p:cNvPr id="9" name="Rectangle 8"/>
          <p:cNvSpPr/>
          <p:nvPr/>
        </p:nvSpPr>
        <p:spPr bwMode="auto">
          <a:xfrm>
            <a:off x="6568503" y="2566850"/>
            <a:ext cx="1083124" cy="630663"/>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defTabSz="914225" eaLnBrk="0" fontAlgn="base" hangingPunct="0">
              <a:spcBef>
                <a:spcPct val="0"/>
              </a:spcBef>
              <a:spcAft>
                <a:spcPct val="0"/>
              </a:spcAft>
            </a:pPr>
            <a:r>
              <a:rPr lang="en-US" sz="1400" dirty="0">
                <a:solidFill>
                  <a:schemeClr val="bg1"/>
                </a:solidFill>
              </a:rPr>
              <a:t>High Page file activity</a:t>
            </a:r>
          </a:p>
        </p:txBody>
      </p:sp>
      <p:cxnSp>
        <p:nvCxnSpPr>
          <p:cNvPr id="10" name="Straight Arrow Connector 9"/>
          <p:cNvCxnSpPr>
            <a:cxnSpLocks/>
            <a:stCxn id="9" idx="2"/>
          </p:cNvCxnSpPr>
          <p:nvPr/>
        </p:nvCxnSpPr>
        <p:spPr bwMode="auto">
          <a:xfrm>
            <a:off x="7110066" y="3197513"/>
            <a:ext cx="477531" cy="890245"/>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2" name="Rectangle 11"/>
          <p:cNvSpPr/>
          <p:nvPr/>
        </p:nvSpPr>
        <p:spPr bwMode="auto">
          <a:xfrm>
            <a:off x="10271378" y="2556960"/>
            <a:ext cx="1576682" cy="657276"/>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eaLnBrk="0" fontAlgn="base" hangingPunct="0">
              <a:spcBef>
                <a:spcPct val="0"/>
              </a:spcBef>
              <a:spcAft>
                <a:spcPct val="0"/>
              </a:spcAft>
            </a:pPr>
            <a:r>
              <a:rPr lang="en-US" sz="1400" dirty="0">
                <a:solidFill>
                  <a:schemeClr val="bg1"/>
                </a:solidFill>
              </a:rPr>
              <a:t>But plenty of </a:t>
            </a:r>
            <a:r>
              <a:rPr lang="en-US" sz="1400" b="1" dirty="0">
                <a:solidFill>
                  <a:schemeClr val="bg1"/>
                </a:solidFill>
              </a:rPr>
              <a:t>Available RAM </a:t>
            </a:r>
            <a:r>
              <a:rPr lang="en-US" sz="1400" dirty="0">
                <a:solidFill>
                  <a:schemeClr val="bg1"/>
                </a:solidFill>
              </a:rPr>
              <a:t>(~2.5 GB)</a:t>
            </a:r>
          </a:p>
        </p:txBody>
      </p:sp>
      <p:cxnSp>
        <p:nvCxnSpPr>
          <p:cNvPr id="13" name="Straight Arrow Connector 12"/>
          <p:cNvCxnSpPr>
            <a:cxnSpLocks/>
            <a:stCxn id="12" idx="2"/>
          </p:cNvCxnSpPr>
          <p:nvPr/>
        </p:nvCxnSpPr>
        <p:spPr bwMode="auto">
          <a:xfrm flipH="1">
            <a:off x="9028282" y="3214236"/>
            <a:ext cx="2031437" cy="1838718"/>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14" name="Rectangle 13"/>
          <p:cNvSpPr/>
          <p:nvPr/>
        </p:nvSpPr>
        <p:spPr bwMode="auto">
          <a:xfrm>
            <a:off x="1275994" y="2089124"/>
            <a:ext cx="542296" cy="372926"/>
          </a:xfrm>
          <a:prstGeom prst="rect">
            <a:avLst/>
          </a:prstGeom>
          <a:noFill/>
          <a:ln w="254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3171472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HIDDEN - Slide1375">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53047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HIDDEN - Slide137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Shared memory</a:t>
            </a:r>
            <a:endParaRPr lang="en-US" dirty="0"/>
          </a:p>
        </p:txBody>
      </p:sp>
    </p:spTree>
    <p:extLst>
      <p:ext uri="{BB962C8B-B14F-4D97-AF65-F5344CB8AC3E}">
        <p14:creationId xmlns:p14="http://schemas.microsoft.com/office/powerpoint/2010/main" val="23534310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8217881" cy="5096650"/>
          </a:xfrm>
        </p:spPr>
        <p:txBody>
          <a:bodyPr/>
          <a:lstStyle/>
          <a:p>
            <a:r>
              <a:rPr lang="en-US" dirty="0"/>
              <a:t>Processes with the same execution path to automatically share .</a:t>
            </a:r>
            <a:r>
              <a:rPr lang="en-US" dirty="0" err="1"/>
              <a:t>dlls</a:t>
            </a:r>
            <a:r>
              <a:rPr lang="en-US" dirty="0"/>
              <a:t> and .exes</a:t>
            </a:r>
          </a:p>
          <a:p>
            <a:r>
              <a:rPr lang="en-GB" sz="2353" dirty="0">
                <a:solidFill>
                  <a:schemeClr val="tx1">
                    <a:lumMod val="50000"/>
                  </a:schemeClr>
                </a:solidFill>
              </a:rPr>
              <a:t>Processes share portions of .</a:t>
            </a:r>
            <a:r>
              <a:rPr lang="en-GB" sz="2353" dirty="0" err="1">
                <a:solidFill>
                  <a:schemeClr val="tx1">
                    <a:lumMod val="50000"/>
                  </a:schemeClr>
                </a:solidFill>
              </a:rPr>
              <a:t>dlls</a:t>
            </a:r>
            <a:r>
              <a:rPr lang="en-GB" sz="2353" dirty="0">
                <a:solidFill>
                  <a:schemeClr val="tx1">
                    <a:lumMod val="50000"/>
                  </a:schemeClr>
                </a:solidFill>
              </a:rPr>
              <a:t> and .exes – just one copy in RAM</a:t>
            </a:r>
          </a:p>
          <a:p>
            <a:r>
              <a:rPr lang="en-GB" sz="2353" dirty="0">
                <a:solidFill>
                  <a:schemeClr val="tx1">
                    <a:lumMod val="50000"/>
                  </a:schemeClr>
                </a:solidFill>
              </a:rPr>
              <a:t>Periodically, identical private pages are combined in</a:t>
            </a:r>
            <a:br>
              <a:rPr lang="en-GB" sz="2353" dirty="0">
                <a:solidFill>
                  <a:schemeClr val="tx1">
                    <a:lumMod val="50000"/>
                  </a:schemeClr>
                </a:solidFill>
              </a:rPr>
            </a:br>
            <a:r>
              <a:rPr lang="en-GB" sz="2353" dirty="0">
                <a:solidFill>
                  <a:schemeClr val="tx1">
                    <a:lumMod val="50000"/>
                  </a:schemeClr>
                </a:solidFill>
              </a:rPr>
              <a:t>Windows </a:t>
            </a:r>
          </a:p>
          <a:p>
            <a:r>
              <a:rPr lang="en-GB" sz="2353" dirty="0">
                <a:solidFill>
                  <a:schemeClr val="tx1">
                    <a:lumMod val="50000"/>
                  </a:schemeClr>
                </a:solidFill>
              </a:rPr>
              <a:t>This is called Page Combining and can be enabled on Windows 8/Server 2012 to Windows 10/Server 2016</a:t>
            </a:r>
          </a:p>
        </p:txBody>
      </p:sp>
      <p:sp>
        <p:nvSpPr>
          <p:cNvPr id="2" name="Title 1"/>
          <p:cNvSpPr>
            <a:spLocks noGrp="1"/>
          </p:cNvSpPr>
          <p:nvPr>
            <p:ph type="title"/>
          </p:nvPr>
        </p:nvSpPr>
        <p:spPr/>
        <p:txBody>
          <a:bodyPr/>
          <a:lstStyle/>
          <a:p>
            <a:r>
              <a:rPr lang="en-US" dirty="0"/>
              <a:t>Shared Memory</a:t>
            </a:r>
          </a:p>
        </p:txBody>
      </p:sp>
      <p:grpSp>
        <p:nvGrpSpPr>
          <p:cNvPr id="4" name="Group 3">
            <a:extLst>
              <a:ext uri="{FF2B5EF4-FFF2-40B4-BE49-F238E27FC236}">
                <a16:creationId xmlns:a16="http://schemas.microsoft.com/office/drawing/2014/main" id="{FD1DB931-3C19-4F03-80B3-219AD284E4DA}"/>
              </a:ext>
            </a:extLst>
          </p:cNvPr>
          <p:cNvGrpSpPr/>
          <p:nvPr/>
        </p:nvGrpSpPr>
        <p:grpSpPr>
          <a:xfrm>
            <a:off x="8602361" y="1146945"/>
            <a:ext cx="2920098" cy="3716685"/>
            <a:chOff x="6614721" y="2002231"/>
            <a:chExt cx="2978652" cy="3791212"/>
          </a:xfrm>
        </p:grpSpPr>
        <p:sp>
          <p:nvSpPr>
            <p:cNvPr id="26" name="TextBox 25"/>
            <p:cNvSpPr txBox="1"/>
            <p:nvPr/>
          </p:nvSpPr>
          <p:spPr>
            <a:xfrm>
              <a:off x="6633693" y="2002231"/>
              <a:ext cx="2746586" cy="531812"/>
            </a:xfrm>
            <a:prstGeom prst="rect">
              <a:avLst/>
            </a:prstGeom>
            <a:noFill/>
          </p:spPr>
          <p:txBody>
            <a:bodyPr wrap="square" rtlCol="0">
              <a:spAutoFit/>
            </a:bodyPr>
            <a:lstStyle/>
            <a:p>
              <a:pPr algn="l"/>
              <a:r>
                <a:rPr lang="en-US" sz="1400" b="1" dirty="0"/>
                <a:t>Working set of one instance of Excel.exe (Book1)</a:t>
              </a:r>
            </a:p>
          </p:txBody>
        </p:sp>
        <p:sp>
          <p:nvSpPr>
            <p:cNvPr id="27" name="Rectangle 26"/>
            <p:cNvSpPr/>
            <p:nvPr/>
          </p:nvSpPr>
          <p:spPr bwMode="auto">
            <a:xfrm>
              <a:off x="6696573" y="2521280"/>
              <a:ext cx="2746586" cy="19775"/>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28" name="Rectangle 27"/>
            <p:cNvSpPr/>
            <p:nvPr/>
          </p:nvSpPr>
          <p:spPr bwMode="auto">
            <a:xfrm>
              <a:off x="6752269" y="2588301"/>
              <a:ext cx="806377" cy="183463"/>
            </a:xfrm>
            <a:prstGeom prst="rect">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Excel.exe</a:t>
              </a:r>
              <a:endParaRPr lang="en-US" sz="1400" b="1" dirty="0">
                <a:solidFill>
                  <a:schemeClr val="tx1"/>
                </a:solidFill>
                <a:latin typeface="Arial Narrow" pitchFamily="34" charset="0"/>
              </a:endParaRPr>
            </a:p>
          </p:txBody>
        </p:sp>
        <p:sp>
          <p:nvSpPr>
            <p:cNvPr id="31" name="Rectangle 30"/>
            <p:cNvSpPr/>
            <p:nvPr/>
          </p:nvSpPr>
          <p:spPr bwMode="auto">
            <a:xfrm>
              <a:off x="7585200" y="2588301"/>
              <a:ext cx="620115" cy="183463"/>
            </a:xfrm>
            <a:prstGeom prst="rect">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x.DLL</a:t>
              </a:r>
              <a:endParaRPr lang="en-US" sz="1400" b="1" dirty="0">
                <a:solidFill>
                  <a:schemeClr val="tx1"/>
                </a:solidFill>
                <a:latin typeface="Arial Narrow" pitchFamily="34" charset="0"/>
              </a:endParaRPr>
            </a:p>
          </p:txBody>
        </p:sp>
        <p:sp>
          <p:nvSpPr>
            <p:cNvPr id="32" name="Rectangle 31"/>
            <p:cNvSpPr/>
            <p:nvPr/>
          </p:nvSpPr>
          <p:spPr bwMode="auto">
            <a:xfrm>
              <a:off x="8266476" y="2588301"/>
              <a:ext cx="879963" cy="183463"/>
            </a:xfrm>
            <a:prstGeom prst="rect">
              <a:avLst/>
            </a:prstGeom>
            <a:solidFill>
              <a:srgbClr val="92D05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Private data</a:t>
              </a:r>
              <a:endParaRPr lang="en-US" sz="1400" b="1" dirty="0">
                <a:solidFill>
                  <a:schemeClr val="tx1"/>
                </a:solidFill>
                <a:latin typeface="Arial Narrow" pitchFamily="34" charset="0"/>
              </a:endParaRPr>
            </a:p>
          </p:txBody>
        </p:sp>
        <p:sp>
          <p:nvSpPr>
            <p:cNvPr id="37" name="Rectangle 36"/>
            <p:cNvSpPr/>
            <p:nvPr/>
          </p:nvSpPr>
          <p:spPr bwMode="auto">
            <a:xfrm>
              <a:off x="6696573" y="2813702"/>
              <a:ext cx="2746586" cy="19775"/>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43" name="TextBox 42"/>
            <p:cNvSpPr txBox="1"/>
            <p:nvPr/>
          </p:nvSpPr>
          <p:spPr>
            <a:xfrm>
              <a:off x="6614721" y="5251044"/>
              <a:ext cx="2978652" cy="542399"/>
            </a:xfrm>
            <a:prstGeom prst="rect">
              <a:avLst/>
            </a:prstGeom>
            <a:noFill/>
          </p:spPr>
          <p:txBody>
            <a:bodyPr wrap="square" rtlCol="0">
              <a:spAutoFit/>
            </a:bodyPr>
            <a:lstStyle/>
            <a:p>
              <a:pPr algn="l"/>
              <a:r>
                <a:rPr lang="en-US" sz="1400" dirty="0"/>
                <a:t>Working set of another instance of Excel.exe (Book2)</a:t>
              </a:r>
            </a:p>
          </p:txBody>
        </p:sp>
        <p:sp>
          <p:nvSpPr>
            <p:cNvPr id="44" name="Rectangle 43"/>
            <p:cNvSpPr/>
            <p:nvPr/>
          </p:nvSpPr>
          <p:spPr bwMode="auto">
            <a:xfrm>
              <a:off x="6696573" y="4926027"/>
              <a:ext cx="2746586" cy="19775"/>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45" name="Rectangle 44"/>
            <p:cNvSpPr/>
            <p:nvPr/>
          </p:nvSpPr>
          <p:spPr bwMode="auto">
            <a:xfrm>
              <a:off x="6752269" y="4986992"/>
              <a:ext cx="806377" cy="183463"/>
            </a:xfrm>
            <a:prstGeom prst="rect">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Excel.exe</a:t>
              </a:r>
              <a:endParaRPr lang="en-US" sz="1400" b="1" dirty="0">
                <a:solidFill>
                  <a:schemeClr val="tx1"/>
                </a:solidFill>
                <a:latin typeface="Arial Narrow" pitchFamily="34" charset="0"/>
              </a:endParaRPr>
            </a:p>
          </p:txBody>
        </p:sp>
        <p:sp>
          <p:nvSpPr>
            <p:cNvPr id="46" name="Rectangle 45"/>
            <p:cNvSpPr/>
            <p:nvPr/>
          </p:nvSpPr>
          <p:spPr bwMode="auto">
            <a:xfrm>
              <a:off x="7585200" y="4986992"/>
              <a:ext cx="620115" cy="183463"/>
            </a:xfrm>
            <a:prstGeom prst="rect">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x.DLL</a:t>
              </a:r>
              <a:endParaRPr lang="en-US" sz="1400" b="1" dirty="0">
                <a:solidFill>
                  <a:schemeClr val="tx1"/>
                </a:solidFill>
                <a:latin typeface="Arial Narrow" pitchFamily="34" charset="0"/>
              </a:endParaRPr>
            </a:p>
          </p:txBody>
        </p:sp>
        <p:sp>
          <p:nvSpPr>
            <p:cNvPr id="47" name="Rectangle 46"/>
            <p:cNvSpPr/>
            <p:nvPr/>
          </p:nvSpPr>
          <p:spPr bwMode="auto">
            <a:xfrm>
              <a:off x="8266476" y="4986992"/>
              <a:ext cx="879963" cy="183463"/>
            </a:xfrm>
            <a:prstGeom prst="rect">
              <a:avLst/>
            </a:prstGeom>
            <a:solidFill>
              <a:srgbClr val="92D05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Private data</a:t>
              </a:r>
              <a:endParaRPr lang="en-US" sz="1400" b="1" dirty="0">
                <a:solidFill>
                  <a:schemeClr val="tx1"/>
                </a:solidFill>
                <a:latin typeface="Arial Narrow" pitchFamily="34" charset="0"/>
              </a:endParaRPr>
            </a:p>
          </p:txBody>
        </p:sp>
        <p:sp>
          <p:nvSpPr>
            <p:cNvPr id="48" name="Rectangle 47"/>
            <p:cNvSpPr/>
            <p:nvPr/>
          </p:nvSpPr>
          <p:spPr bwMode="auto">
            <a:xfrm>
              <a:off x="6696573" y="5218449"/>
              <a:ext cx="2746586" cy="19775"/>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25" name="Rectangle 24"/>
            <p:cNvSpPr/>
            <p:nvPr/>
          </p:nvSpPr>
          <p:spPr bwMode="auto">
            <a:xfrm>
              <a:off x="6696573" y="3685737"/>
              <a:ext cx="2746586" cy="253666"/>
            </a:xfrm>
            <a:prstGeom prst="rect">
              <a:avLst/>
            </a:prstGeom>
            <a:no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sp>
          <p:nvSpPr>
            <p:cNvPr id="29" name="Rectangle 28"/>
            <p:cNvSpPr/>
            <p:nvPr/>
          </p:nvSpPr>
          <p:spPr bwMode="auto">
            <a:xfrm>
              <a:off x="6752268" y="3722179"/>
              <a:ext cx="806377" cy="183463"/>
            </a:xfrm>
            <a:prstGeom prst="rect">
              <a:avLst/>
            </a:prstGeom>
            <a:solidFill>
              <a:srgbClr val="92D050"/>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Excel.exe</a:t>
              </a:r>
              <a:endParaRPr lang="en-US" sz="1400" b="1" dirty="0">
                <a:solidFill>
                  <a:schemeClr val="tx1"/>
                </a:solidFill>
                <a:latin typeface="Arial Narrow" pitchFamily="34" charset="0"/>
              </a:endParaRPr>
            </a:p>
          </p:txBody>
        </p:sp>
        <p:sp>
          <p:nvSpPr>
            <p:cNvPr id="30" name="Rectangle 29"/>
            <p:cNvSpPr/>
            <p:nvPr/>
          </p:nvSpPr>
          <p:spPr bwMode="auto">
            <a:xfrm>
              <a:off x="7585199" y="3722179"/>
              <a:ext cx="620115" cy="183463"/>
            </a:xfrm>
            <a:prstGeom prst="rect">
              <a:avLst/>
            </a:prstGeom>
            <a:solidFill>
              <a:srgbClr val="92D050"/>
            </a:solid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dirty="0">
                  <a:solidFill>
                    <a:schemeClr val="tx1"/>
                  </a:solidFill>
                  <a:latin typeface="Arial Narrow" pitchFamily="34" charset="0"/>
                </a:rPr>
                <a:t>x.DLL</a:t>
              </a:r>
              <a:endParaRPr lang="en-US" sz="1400" b="1" dirty="0">
                <a:solidFill>
                  <a:schemeClr val="tx1"/>
                </a:solidFill>
                <a:latin typeface="Arial Narrow" pitchFamily="34" charset="0"/>
              </a:endParaRPr>
            </a:p>
          </p:txBody>
        </p:sp>
        <p:sp>
          <p:nvSpPr>
            <p:cNvPr id="35" name="TextBox 34"/>
            <p:cNvSpPr txBox="1"/>
            <p:nvPr/>
          </p:nvSpPr>
          <p:spPr>
            <a:xfrm>
              <a:off x="8472029" y="3412629"/>
              <a:ext cx="1088682" cy="318286"/>
            </a:xfrm>
            <a:prstGeom prst="rect">
              <a:avLst/>
            </a:prstGeom>
            <a:noFill/>
          </p:spPr>
          <p:txBody>
            <a:bodyPr wrap="square" rtlCol="0">
              <a:spAutoFit/>
            </a:bodyPr>
            <a:lstStyle/>
            <a:p>
              <a:pPr algn="r"/>
              <a:r>
                <a:rPr lang="en-US" sz="1400" dirty="0"/>
                <a:t>RAM</a:t>
              </a:r>
            </a:p>
          </p:txBody>
        </p:sp>
        <p:cxnSp>
          <p:nvCxnSpPr>
            <p:cNvPr id="36" name="Straight Arrow Connector 35"/>
            <p:cNvCxnSpPr>
              <a:cxnSpLocks/>
              <a:endCxn id="29" idx="2"/>
            </p:cNvCxnSpPr>
            <p:nvPr/>
          </p:nvCxnSpPr>
          <p:spPr bwMode="auto">
            <a:xfrm flipV="1">
              <a:off x="7155457" y="3905642"/>
              <a:ext cx="0" cy="1020385"/>
            </a:xfrm>
            <a:prstGeom prst="straightConnector1">
              <a:avLst/>
            </a:prstGeom>
            <a:solidFill>
              <a:schemeClr val="bg1"/>
            </a:solidFill>
            <a:ln w="28575"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38" name="Straight Arrow Connector 37"/>
            <p:cNvCxnSpPr>
              <a:cxnSpLocks/>
            </p:cNvCxnSpPr>
            <p:nvPr/>
          </p:nvCxnSpPr>
          <p:spPr bwMode="auto">
            <a:xfrm flipV="1">
              <a:off x="7895257" y="3907994"/>
              <a:ext cx="0" cy="1018033"/>
            </a:xfrm>
            <a:prstGeom prst="straightConnector1">
              <a:avLst/>
            </a:prstGeom>
            <a:solidFill>
              <a:schemeClr val="bg1"/>
            </a:solidFill>
            <a:ln w="28575"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40" name="Straight Arrow Connector 39"/>
            <p:cNvCxnSpPr>
              <a:cxnSpLocks/>
            </p:cNvCxnSpPr>
            <p:nvPr/>
          </p:nvCxnSpPr>
          <p:spPr bwMode="auto">
            <a:xfrm>
              <a:off x="7895256" y="2846297"/>
              <a:ext cx="2" cy="890345"/>
            </a:xfrm>
            <a:prstGeom prst="straightConnector1">
              <a:avLst/>
            </a:prstGeom>
            <a:solidFill>
              <a:schemeClr val="bg1"/>
            </a:solidFill>
            <a:ln w="28575"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49" name="Straight Arrow Connector 48"/>
            <p:cNvCxnSpPr>
              <a:cxnSpLocks/>
              <a:endCxn id="29" idx="0"/>
            </p:cNvCxnSpPr>
            <p:nvPr/>
          </p:nvCxnSpPr>
          <p:spPr bwMode="auto">
            <a:xfrm>
              <a:off x="7155457" y="2833477"/>
              <a:ext cx="0" cy="888702"/>
            </a:xfrm>
            <a:prstGeom prst="straightConnector1">
              <a:avLst/>
            </a:prstGeom>
            <a:solidFill>
              <a:schemeClr val="bg1"/>
            </a:solidFill>
            <a:ln w="28575"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33" name="Straight Arrow Connector 32"/>
            <p:cNvCxnSpPr>
              <a:cxnSpLocks/>
            </p:cNvCxnSpPr>
            <p:nvPr/>
          </p:nvCxnSpPr>
          <p:spPr bwMode="auto">
            <a:xfrm flipH="1" flipV="1">
              <a:off x="8706456" y="3907994"/>
              <a:ext cx="1" cy="1018033"/>
            </a:xfrm>
            <a:prstGeom prst="straightConnector1">
              <a:avLst/>
            </a:prstGeom>
            <a:solidFill>
              <a:schemeClr val="bg1"/>
            </a:solidFill>
            <a:ln w="28575" cap="flat" cmpd="sng" algn="ctr">
              <a:solidFill>
                <a:schemeClr val="tx2">
                  <a:lumMod val="75000"/>
                  <a:lumOff val="25000"/>
                </a:schemeClr>
              </a:solidFill>
              <a:prstDash val="dash"/>
              <a:round/>
              <a:headEnd type="none" w="med" len="med"/>
              <a:tailEnd type="arrow"/>
            </a:ln>
            <a:effectLst>
              <a:outerShdw blurRad="50800" dist="50800" dir="5400000" algn="ctr" rotWithShape="0">
                <a:schemeClr val="tx1">
                  <a:lumMod val="50000"/>
                </a:schemeClr>
              </a:outerShdw>
            </a:effectLst>
          </p:spPr>
        </p:cxnSp>
        <p:cxnSp>
          <p:nvCxnSpPr>
            <p:cNvPr id="34" name="Straight Arrow Connector 33"/>
            <p:cNvCxnSpPr>
              <a:cxnSpLocks/>
            </p:cNvCxnSpPr>
            <p:nvPr/>
          </p:nvCxnSpPr>
          <p:spPr bwMode="auto">
            <a:xfrm>
              <a:off x="8706456" y="2815435"/>
              <a:ext cx="2" cy="921207"/>
            </a:xfrm>
            <a:prstGeom prst="straightConnector1">
              <a:avLst/>
            </a:prstGeom>
            <a:solidFill>
              <a:schemeClr val="bg1"/>
            </a:solidFill>
            <a:ln w="28575" cap="flat" cmpd="sng" algn="ctr">
              <a:solidFill>
                <a:schemeClr val="tx2">
                  <a:lumMod val="75000"/>
                  <a:lumOff val="25000"/>
                </a:schemeClr>
              </a:solidFill>
              <a:prstDash val="dash"/>
              <a:round/>
              <a:headEnd type="none" w="med" len="med"/>
              <a:tailEnd type="arrow"/>
            </a:ln>
            <a:effectLst>
              <a:outerShdw blurRad="50800" dist="50800" dir="5400000" algn="ctr" rotWithShape="0">
                <a:schemeClr val="tx1">
                  <a:lumMod val="50000"/>
                </a:schemeClr>
              </a:outerShdw>
            </a:effectLst>
          </p:spPr>
        </p:cxnSp>
        <p:sp>
          <p:nvSpPr>
            <p:cNvPr id="39" name="Rectangle 38"/>
            <p:cNvSpPr/>
            <p:nvPr/>
          </p:nvSpPr>
          <p:spPr bwMode="auto">
            <a:xfrm>
              <a:off x="8601400" y="3722179"/>
              <a:ext cx="210113" cy="183463"/>
            </a:xfrm>
            <a:prstGeom prst="rect">
              <a:avLst/>
            </a:prstGeom>
            <a:solidFill>
              <a:srgbClr val="00B0F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solidFill>
                  <a:schemeClr val="tx1"/>
                </a:solidFill>
                <a:latin typeface="Arial Narrow" pitchFamily="34" charset="0"/>
              </a:endParaRPr>
            </a:p>
          </p:txBody>
        </p:sp>
      </p:grpSp>
    </p:spTree>
    <p:extLst>
      <p:ext uri="{BB962C8B-B14F-4D97-AF65-F5344CB8AC3E}">
        <p14:creationId xmlns:p14="http://schemas.microsoft.com/office/powerpoint/2010/main" val="6835166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Font typeface="+mj-lt"/>
              <a:buAutoNum type="arabicPeriod"/>
            </a:pPr>
            <a:r>
              <a:rPr lang="en-US" dirty="0"/>
              <a:t>What is the difference between a hard page fault and a soft page fault?</a:t>
            </a:r>
          </a:p>
          <a:p>
            <a:pPr marL="514350" indent="-514350">
              <a:buFont typeface="+mj-lt"/>
              <a:buAutoNum type="arabicPeriod"/>
            </a:pPr>
            <a:endParaRPr lang="en-US" dirty="0"/>
          </a:p>
          <a:p>
            <a:pPr marL="514350" indent="-514350">
              <a:buFont typeface="+mj-lt"/>
              <a:buAutoNum type="arabicPeriod"/>
            </a:pPr>
            <a:r>
              <a:rPr lang="en-US" dirty="0"/>
              <a:t>Does the counter Memory\Pages/sec measure hard or soft page faults?</a:t>
            </a:r>
          </a:p>
          <a:p>
            <a:pPr marL="514350" indent="-514350">
              <a:buFont typeface="+mj-lt"/>
              <a:buAutoNum type="arabicPeriod"/>
            </a:pPr>
            <a:endParaRPr lang="en-US"/>
          </a:p>
          <a:p>
            <a:pPr marL="514350" indent="-514350">
              <a:buFont typeface="+mj-lt"/>
              <a:buAutoNum type="arabicPeriod"/>
            </a:pPr>
            <a:r>
              <a:rPr lang="en-US"/>
              <a:t>What </a:t>
            </a:r>
            <a:r>
              <a:rPr lang="en-US" dirty="0"/>
              <a:t>kind of data is page combined by default between the working sets of processes: .</a:t>
            </a:r>
            <a:r>
              <a:rPr lang="en-US" dirty="0" err="1"/>
              <a:t>dlls</a:t>
            </a:r>
            <a:r>
              <a:rPr lang="en-US" dirty="0"/>
              <a:t>, .exes, or private data?</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12207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HIDDEN - Slide1379">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Analysis of OS RAM</a:t>
            </a:r>
            <a:endParaRPr lang="en-US" dirty="0"/>
          </a:p>
        </p:txBody>
      </p:sp>
    </p:spTree>
    <p:extLst>
      <p:ext uri="{BB962C8B-B14F-4D97-AF65-F5344CB8AC3E}">
        <p14:creationId xmlns:p14="http://schemas.microsoft.com/office/powerpoint/2010/main" val="25480534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HIDDEN - Slide1395">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a:xfrm>
            <a:off x="269239" y="1189177"/>
            <a:ext cx="11653523" cy="2039112"/>
          </a:xfrm>
        </p:spPr>
        <p:txBody>
          <a:bodyPr numCol="2"/>
          <a:lstStyle/>
          <a:p>
            <a:pPr marL="571500" indent="-571500">
              <a:buFont typeface="Arial" panose="020B0604020202020204" pitchFamily="34" charset="0"/>
              <a:buChar char="•"/>
            </a:pPr>
            <a:r>
              <a:rPr lang="en-US" sz="2800"/>
              <a:t>Memory Leak Terminology</a:t>
            </a:r>
          </a:p>
          <a:p>
            <a:pPr marL="571500" indent="-571500">
              <a:buFont typeface="Arial" panose="020B0604020202020204" pitchFamily="34" charset="0"/>
              <a:buChar char="•"/>
            </a:pPr>
            <a:r>
              <a:rPr lang="en-US" sz="2800"/>
              <a:t>Least recently accessed</a:t>
            </a:r>
          </a:p>
          <a:p>
            <a:pPr marL="571500" indent="-571500">
              <a:buFont typeface="Arial" panose="020B0604020202020204" pitchFamily="34" charset="0"/>
              <a:buChar char="•"/>
            </a:pPr>
            <a:r>
              <a:rPr lang="en-US" sz="2800"/>
              <a:t>Trimming the working set</a:t>
            </a:r>
          </a:p>
          <a:p>
            <a:pPr marL="571500" indent="-571500">
              <a:buFont typeface="Arial" panose="020B0604020202020204" pitchFamily="34" charset="0"/>
              <a:buChar char="•"/>
            </a:pPr>
            <a:r>
              <a:rPr lang="en-US" sz="2800"/>
              <a:t>Available MBytes</a:t>
            </a:r>
          </a:p>
          <a:p>
            <a:pPr marL="571500" indent="-571500">
              <a:buFont typeface="Arial" panose="020B0604020202020204" pitchFamily="34" charset="0"/>
              <a:buChar char="•"/>
            </a:pPr>
            <a:r>
              <a:rPr lang="en-US" sz="2800"/>
              <a:t>The Working Set counter</a:t>
            </a:r>
          </a:p>
          <a:p>
            <a:pPr marL="571500" indent="-571500">
              <a:buFont typeface="Arial" panose="020B0604020202020204" pitchFamily="34" charset="0"/>
              <a:buChar char="•"/>
            </a:pPr>
            <a:r>
              <a:rPr lang="en-US" sz="2800"/>
              <a:t>Commit Limit</a:t>
            </a:r>
          </a:p>
          <a:p>
            <a:pPr marL="571500" indent="-571500">
              <a:buFont typeface="Arial" panose="020B0604020202020204" pitchFamily="34" charset="0"/>
              <a:buChar char="•"/>
            </a:pPr>
            <a:r>
              <a:rPr lang="en-US" sz="2800"/>
              <a:t>Process Memory</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237558960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HIDDEN - Slide138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Memory Leak Terminology</a:t>
            </a:r>
            <a:endParaRPr lang="en-US" dirty="0"/>
          </a:p>
        </p:txBody>
      </p:sp>
    </p:spTree>
    <p:extLst>
      <p:ext uri="{BB962C8B-B14F-4D97-AF65-F5344CB8AC3E}">
        <p14:creationId xmlns:p14="http://schemas.microsoft.com/office/powerpoint/2010/main" val="15689680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b="1" i="1" dirty="0">
                <a:latin typeface="Segoe UI Semibold" panose="020B0702040204020203" pitchFamily="34" charset="0"/>
                <a:cs typeface="Segoe UI Semibold" panose="020B0702040204020203" pitchFamily="34" charset="0"/>
              </a:rPr>
              <a:t>Handle</a:t>
            </a:r>
            <a:r>
              <a:rPr lang="en-US" dirty="0">
                <a:latin typeface="Segoe UI Semibold" panose="020B0702040204020203" pitchFamily="34" charset="0"/>
                <a:cs typeface="Segoe UI Semibold" panose="020B0702040204020203" pitchFamily="34" charset="0"/>
              </a:rPr>
              <a:t>: </a:t>
            </a:r>
            <a:r>
              <a:rPr lang="en-US" dirty="0">
                <a:solidFill>
                  <a:schemeClr val="tx1">
                    <a:lumMod val="50000"/>
                  </a:schemeClr>
                </a:solidFill>
              </a:rPr>
              <a:t>An object identifier that refers to a resource, such as a file, a window, or a registry key</a:t>
            </a:r>
          </a:p>
          <a:p>
            <a:endParaRPr lang="en-US" dirty="0"/>
          </a:p>
          <a:p>
            <a:r>
              <a:rPr lang="en-US" b="1" i="1" dirty="0">
                <a:latin typeface="Segoe UI Semibold" panose="020B0702040204020203" pitchFamily="34" charset="0"/>
                <a:cs typeface="Segoe UI Semibold" panose="020B0702040204020203" pitchFamily="34" charset="0"/>
              </a:rPr>
              <a:t>Thread</a:t>
            </a:r>
            <a:r>
              <a:rPr lang="en-US" dirty="0">
                <a:latin typeface="Segoe UI Semibold" panose="020B0702040204020203" pitchFamily="34" charset="0"/>
                <a:cs typeface="Segoe UI Semibold" panose="020B0702040204020203" pitchFamily="34" charset="0"/>
              </a:rPr>
              <a:t>: </a:t>
            </a:r>
            <a:r>
              <a:rPr lang="en-US" dirty="0">
                <a:solidFill>
                  <a:schemeClr val="tx1">
                    <a:lumMod val="50000"/>
                  </a:schemeClr>
                </a:solidFill>
              </a:rPr>
              <a:t>An entity within a process that Windows and Windows Server schedules for execution</a:t>
            </a:r>
          </a:p>
          <a:p>
            <a:endParaRPr lang="en-US" dirty="0"/>
          </a:p>
          <a:p>
            <a:r>
              <a:rPr lang="en-US" b="1" i="1" dirty="0">
                <a:latin typeface="Segoe UI Semibold" panose="020B0702040204020203" pitchFamily="34" charset="0"/>
                <a:cs typeface="Segoe UI Semibold" panose="020B0702040204020203" pitchFamily="34" charset="0"/>
              </a:rPr>
              <a:t>Resource leak</a:t>
            </a:r>
            <a:r>
              <a:rPr lang="en-US" dirty="0">
                <a:latin typeface="Segoe UI Semibold" panose="020B0702040204020203" pitchFamily="34" charset="0"/>
                <a:cs typeface="Segoe UI Semibold" panose="020B0702040204020203" pitchFamily="34" charset="0"/>
              </a:rPr>
              <a:t>: </a:t>
            </a:r>
            <a:r>
              <a:rPr lang="en-US" dirty="0">
                <a:solidFill>
                  <a:schemeClr val="tx1">
                    <a:lumMod val="50000"/>
                  </a:schemeClr>
                </a:solidFill>
              </a:rPr>
              <a:t>A condition where a process consumes a resource and retains it unnecessarily, usually after the users have left for the day and yet the resources are not returned to the operating system.</a:t>
            </a:r>
          </a:p>
        </p:txBody>
      </p:sp>
      <p:sp>
        <p:nvSpPr>
          <p:cNvPr id="2" name="Title 1"/>
          <p:cNvSpPr>
            <a:spLocks noGrp="1"/>
          </p:cNvSpPr>
          <p:nvPr>
            <p:ph type="title"/>
          </p:nvPr>
        </p:nvSpPr>
        <p:spPr/>
        <p:txBody>
          <a:bodyPr/>
          <a:lstStyle/>
          <a:p>
            <a:r>
              <a:rPr lang="en-US" dirty="0"/>
              <a:t>Memory Leak Terminology</a:t>
            </a:r>
          </a:p>
        </p:txBody>
      </p:sp>
    </p:spTree>
    <p:extLst>
      <p:ext uri="{BB962C8B-B14F-4D97-AF65-F5344CB8AC3E}">
        <p14:creationId xmlns:p14="http://schemas.microsoft.com/office/powerpoint/2010/main" val="19935197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a:xfrm>
            <a:off x="269240" y="1189176"/>
            <a:ext cx="6072120" cy="5440223"/>
          </a:xfrm>
        </p:spPr>
        <p:txBody>
          <a:bodyPr/>
          <a:lstStyle/>
          <a:p>
            <a:pPr lvl="0"/>
            <a:r>
              <a:rPr lang="en-GB" sz="2353" dirty="0">
                <a:solidFill>
                  <a:schemeClr val="accent1"/>
                </a:solidFill>
                <a:latin typeface="Segoe UI Semibold" panose="020B0702040204020203" pitchFamily="34" charset="0"/>
                <a:cs typeface="Segoe UI Semibold" panose="020B0702040204020203" pitchFamily="34" charset="0"/>
              </a:rPr>
              <a:t>Virtual bytes </a:t>
            </a:r>
          </a:p>
          <a:p>
            <a:pPr lvl="1"/>
            <a:r>
              <a:rPr lang="en-GB" sz="1961" dirty="0">
                <a:solidFill>
                  <a:schemeClr val="tx1"/>
                </a:solidFill>
              </a:rPr>
              <a:t>Portion of the process address space that is reserved and committed for the process to </a:t>
            </a:r>
            <a:br>
              <a:rPr lang="en-GB" sz="1961" dirty="0">
                <a:solidFill>
                  <a:schemeClr val="tx1"/>
                </a:solidFill>
              </a:rPr>
            </a:br>
            <a:r>
              <a:rPr lang="en-GB" sz="1961" dirty="0">
                <a:solidFill>
                  <a:schemeClr val="tx1"/>
                </a:solidFill>
              </a:rPr>
              <a:t>use</a:t>
            </a:r>
          </a:p>
          <a:p>
            <a:pPr lvl="1"/>
            <a:endParaRPr lang="en-GB" sz="1961" dirty="0">
              <a:solidFill>
                <a:schemeClr val="tx1"/>
              </a:solidFill>
            </a:endParaRPr>
          </a:p>
          <a:p>
            <a:pPr lvl="0"/>
            <a:r>
              <a:rPr lang="en-GB" sz="2353" dirty="0">
                <a:latin typeface="Segoe UI Semibold" panose="020B0702040204020203" pitchFamily="34" charset="0"/>
                <a:cs typeface="Segoe UI Semibold" panose="020B0702040204020203" pitchFamily="34" charset="0"/>
              </a:rPr>
              <a:t>Committed bytes</a:t>
            </a:r>
          </a:p>
          <a:p>
            <a:pPr lvl="1"/>
            <a:r>
              <a:rPr lang="en-GB" sz="1961" dirty="0"/>
              <a:t>Portion of the virtual bytes that </a:t>
            </a:r>
            <a:r>
              <a:rPr lang="en-GB" sz="1961" i="1" dirty="0"/>
              <a:t>have been</a:t>
            </a:r>
            <a:r>
              <a:rPr lang="en-GB" sz="1961" dirty="0"/>
              <a:t> guaranteed resources (RAM + Virtual RAM in the page file)</a:t>
            </a:r>
          </a:p>
          <a:p>
            <a:pPr lvl="1"/>
            <a:endParaRPr lang="en-GB" sz="1961" dirty="0"/>
          </a:p>
          <a:p>
            <a:pPr lvl="0"/>
            <a:r>
              <a:rPr lang="en-GB" sz="2353" dirty="0">
                <a:solidFill>
                  <a:srgbClr val="00B050"/>
                </a:solidFill>
                <a:latin typeface="Segoe UI Semibold" panose="020B0702040204020203" pitchFamily="34" charset="0"/>
                <a:cs typeface="Segoe UI Semibold" panose="020B0702040204020203" pitchFamily="34" charset="0"/>
              </a:rPr>
              <a:t>Private bytes</a:t>
            </a:r>
          </a:p>
          <a:p>
            <a:pPr lvl="1"/>
            <a:r>
              <a:rPr lang="en-GB" sz="1961" dirty="0">
                <a:solidFill>
                  <a:schemeClr val="tx1">
                    <a:lumMod val="50000"/>
                  </a:schemeClr>
                </a:solidFill>
              </a:rPr>
              <a:t>Portion of the committed bytes that only this process can use (virtual addresses)</a:t>
            </a:r>
          </a:p>
          <a:p>
            <a:pPr indent="-236546"/>
            <a:endParaRPr lang="en-GB" sz="2353" dirty="0">
              <a:solidFill>
                <a:srgbClr val="00B050"/>
              </a:solidFill>
            </a:endParaRPr>
          </a:p>
          <a:p>
            <a:pPr indent="-236546"/>
            <a:r>
              <a:rPr lang="en-GB" sz="2353" b="1" dirty="0">
                <a:solidFill>
                  <a:schemeClr val="tx2">
                    <a:lumMod val="75000"/>
                    <a:lumOff val="25000"/>
                  </a:schemeClr>
                </a:solidFill>
                <a:latin typeface="Segoe UI Semibold" panose="020B0702040204020203" pitchFamily="34" charset="0"/>
                <a:cs typeface="Segoe UI Semibold" panose="020B0702040204020203" pitchFamily="34" charset="0"/>
              </a:rPr>
              <a:t>Working Set</a:t>
            </a:r>
          </a:p>
          <a:p>
            <a:pPr marL="672290" lvl="1" indent="-336145"/>
            <a:r>
              <a:rPr lang="en-GB" sz="1961" dirty="0">
                <a:solidFill>
                  <a:schemeClr val="tx1">
                    <a:lumMod val="50000"/>
                  </a:schemeClr>
                </a:solidFill>
                <a:cs typeface="Segoe UI Semibold" panose="020B0702040204020203" pitchFamily="34" charset="0"/>
              </a:rPr>
              <a:t>Portion of the committed bytes that is backed by physical RAM</a:t>
            </a:r>
            <a:endParaRPr lang="en-GB" sz="1568" dirty="0">
              <a:solidFill>
                <a:schemeClr val="tx1">
                  <a:lumMod val="50000"/>
                </a:schemeClr>
              </a:solidFill>
              <a:cs typeface="Segoe UI Semibold" panose="020B0702040204020203" pitchFamily="34" charset="0"/>
            </a:endParaRPr>
          </a:p>
        </p:txBody>
      </p:sp>
      <p:sp>
        <p:nvSpPr>
          <p:cNvPr id="9" name="Title 8"/>
          <p:cNvSpPr>
            <a:spLocks noGrp="1"/>
          </p:cNvSpPr>
          <p:nvPr>
            <p:ph type="title"/>
          </p:nvPr>
        </p:nvSpPr>
        <p:spPr/>
        <p:txBody>
          <a:bodyPr/>
          <a:lstStyle/>
          <a:p>
            <a:r>
              <a:rPr lang="en-GB" dirty="0"/>
              <a:t>Overlay View of How Processes Use Memory</a:t>
            </a:r>
          </a:p>
        </p:txBody>
      </p:sp>
      <p:sp>
        <p:nvSpPr>
          <p:cNvPr id="35" name="Rectangle 34"/>
          <p:cNvSpPr/>
          <p:nvPr/>
        </p:nvSpPr>
        <p:spPr>
          <a:xfrm>
            <a:off x="6434509" y="1365939"/>
            <a:ext cx="3375799" cy="4562872"/>
          </a:xfrm>
          <a:prstGeom prst="rect">
            <a:avLst/>
          </a:prstGeom>
          <a:noFill/>
          <a:ln w="38100" cap="flat" cmpd="sng" algn="ctr">
            <a:solidFill>
              <a:srgbClr val="0070C0"/>
            </a:solidFill>
            <a:prstDash val="solid"/>
          </a:ln>
          <a:effectLst/>
        </p:spPr>
        <p:txBody>
          <a:bodyPr rtlCol="0" anchor="ctr"/>
          <a:lstStyle/>
          <a:p>
            <a:pPr algn="ctr" defTabSz="914225">
              <a:defRPr/>
            </a:pPr>
            <a:endParaRPr lang="en-GB" sz="1800" kern="0" dirty="0">
              <a:solidFill>
                <a:srgbClr val="FFFFFF"/>
              </a:solidFill>
              <a:latin typeface="Arial Narrow"/>
            </a:endParaRPr>
          </a:p>
        </p:txBody>
      </p:sp>
      <p:sp>
        <p:nvSpPr>
          <p:cNvPr id="36" name="TextBox 35"/>
          <p:cNvSpPr txBox="1"/>
          <p:nvPr/>
        </p:nvSpPr>
        <p:spPr>
          <a:xfrm>
            <a:off x="6435026" y="1493314"/>
            <a:ext cx="2098225" cy="343443"/>
          </a:xfrm>
          <a:prstGeom prst="rect">
            <a:avLst/>
          </a:prstGeom>
          <a:noFill/>
          <a:effectLst/>
        </p:spPr>
        <p:txBody>
          <a:bodyPr wrap="none" rtlCol="0">
            <a:spAutoFit/>
          </a:bodyPr>
          <a:lstStyle/>
          <a:p>
            <a:pPr defTabSz="914367">
              <a:defRPr/>
            </a:pPr>
            <a:r>
              <a:rPr lang="en-GB" sz="1600" b="1" dirty="0">
                <a:solidFill>
                  <a:srgbClr val="505050"/>
                </a:solidFill>
                <a:latin typeface="Calibri" pitchFamily="34" charset="0"/>
              </a:rPr>
              <a:t>Process address space</a:t>
            </a:r>
          </a:p>
        </p:txBody>
      </p:sp>
      <p:sp>
        <p:nvSpPr>
          <p:cNvPr id="37" name="Rectangle 36"/>
          <p:cNvSpPr/>
          <p:nvPr/>
        </p:nvSpPr>
        <p:spPr>
          <a:xfrm>
            <a:off x="6636317" y="1942659"/>
            <a:ext cx="3034165" cy="3969189"/>
          </a:xfrm>
          <a:prstGeom prst="rect">
            <a:avLst/>
          </a:prstGeom>
          <a:solidFill>
            <a:schemeClr val="accent1"/>
          </a:solidFill>
          <a:ln w="25400" cap="flat" cmpd="sng" algn="ctr">
            <a:solidFill>
              <a:srgbClr val="0000FF"/>
            </a:solidFill>
            <a:prstDash val="solid"/>
          </a:ln>
          <a:effectLst/>
        </p:spPr>
        <p:txBody>
          <a:bodyPr rtlCol="0" anchor="ctr"/>
          <a:lstStyle/>
          <a:p>
            <a:pPr algn="ctr" defTabSz="914225">
              <a:defRPr/>
            </a:pPr>
            <a:endParaRPr lang="en-GB" sz="1800" kern="0" dirty="0">
              <a:solidFill>
                <a:srgbClr val="FFFFFF"/>
              </a:solidFill>
              <a:latin typeface="Arial Narrow"/>
            </a:endParaRPr>
          </a:p>
        </p:txBody>
      </p:sp>
      <p:sp>
        <p:nvSpPr>
          <p:cNvPr id="38" name="TextBox 37"/>
          <p:cNvSpPr txBox="1"/>
          <p:nvPr/>
        </p:nvSpPr>
        <p:spPr>
          <a:xfrm>
            <a:off x="6885593" y="2079409"/>
            <a:ext cx="1289466" cy="343443"/>
          </a:xfrm>
          <a:prstGeom prst="rect">
            <a:avLst/>
          </a:prstGeom>
          <a:noFill/>
          <a:effectLst/>
        </p:spPr>
        <p:txBody>
          <a:bodyPr wrap="none" rtlCol="0">
            <a:spAutoFit/>
          </a:bodyPr>
          <a:lstStyle/>
          <a:p>
            <a:pPr defTabSz="914367">
              <a:defRPr/>
            </a:pPr>
            <a:r>
              <a:rPr lang="en-GB" sz="1600" b="1" dirty="0">
                <a:solidFill>
                  <a:srgbClr val="FFFFFF"/>
                </a:solidFill>
                <a:latin typeface="Calibri" pitchFamily="34" charset="0"/>
              </a:rPr>
              <a:t>Virtual bytes</a:t>
            </a:r>
          </a:p>
        </p:txBody>
      </p:sp>
      <p:sp>
        <p:nvSpPr>
          <p:cNvPr id="39" name="Rectangle 38"/>
          <p:cNvSpPr/>
          <p:nvPr/>
        </p:nvSpPr>
        <p:spPr>
          <a:xfrm>
            <a:off x="7025925" y="2519070"/>
            <a:ext cx="2644559" cy="3344399"/>
          </a:xfrm>
          <a:prstGeom prst="rect">
            <a:avLst/>
          </a:prstGeom>
          <a:solidFill>
            <a:srgbClr val="00B050"/>
          </a:solidFill>
          <a:ln w="25400" cap="flat" cmpd="sng" algn="ctr">
            <a:solidFill>
              <a:srgbClr val="FFFFFF">
                <a:shade val="50000"/>
              </a:srgbClr>
            </a:solidFill>
            <a:prstDash val="solid"/>
          </a:ln>
          <a:effectLst/>
        </p:spPr>
        <p:txBody>
          <a:bodyPr rtlCol="0" anchor="ctr"/>
          <a:lstStyle/>
          <a:p>
            <a:pPr algn="ctr" defTabSz="914225">
              <a:defRPr/>
            </a:pPr>
            <a:endParaRPr lang="en-GB" sz="1800" kern="0" dirty="0">
              <a:solidFill>
                <a:srgbClr val="FFFFFF"/>
              </a:solidFill>
              <a:latin typeface="Arial Narrow"/>
            </a:endParaRPr>
          </a:p>
        </p:txBody>
      </p:sp>
      <p:sp>
        <p:nvSpPr>
          <p:cNvPr id="40" name="Rectangle 39"/>
          <p:cNvSpPr/>
          <p:nvPr/>
        </p:nvSpPr>
        <p:spPr>
          <a:xfrm>
            <a:off x="7025925" y="4276533"/>
            <a:ext cx="2636077" cy="1577499"/>
          </a:xfrm>
          <a:prstGeom prst="rect">
            <a:avLst/>
          </a:prstGeom>
          <a:solidFill>
            <a:schemeClr val="accent1">
              <a:lumMod val="25000"/>
              <a:lumOff val="75000"/>
            </a:schemeClr>
          </a:solidFill>
          <a:ln w="25400" cap="flat" cmpd="sng" algn="ctr">
            <a:solidFill>
              <a:srgbClr val="FFFFFF">
                <a:shade val="50000"/>
              </a:srgbClr>
            </a:solidFill>
            <a:prstDash val="solid"/>
          </a:ln>
          <a:effectLst/>
        </p:spPr>
        <p:txBody>
          <a:bodyPr rtlCol="0" anchor="ctr"/>
          <a:lstStyle/>
          <a:p>
            <a:pPr algn="ctr" defTabSz="914225">
              <a:defRPr/>
            </a:pPr>
            <a:endParaRPr lang="en-GB" sz="1800" kern="0" dirty="0">
              <a:solidFill>
                <a:srgbClr val="FFFFFF"/>
              </a:solidFill>
              <a:latin typeface="Arial Narrow"/>
            </a:endParaRPr>
          </a:p>
        </p:txBody>
      </p:sp>
      <p:sp>
        <p:nvSpPr>
          <p:cNvPr id="41" name="TextBox 40"/>
          <p:cNvSpPr txBox="1"/>
          <p:nvPr/>
        </p:nvSpPr>
        <p:spPr>
          <a:xfrm>
            <a:off x="7332652" y="2721680"/>
            <a:ext cx="1310750" cy="343443"/>
          </a:xfrm>
          <a:prstGeom prst="rect">
            <a:avLst/>
          </a:prstGeom>
          <a:noFill/>
          <a:effectLst/>
        </p:spPr>
        <p:txBody>
          <a:bodyPr wrap="none" rtlCol="0">
            <a:spAutoFit/>
          </a:bodyPr>
          <a:lstStyle/>
          <a:p>
            <a:pPr defTabSz="914367">
              <a:defRPr/>
            </a:pPr>
            <a:r>
              <a:rPr lang="en-GB" sz="1600" b="1" dirty="0">
                <a:solidFill>
                  <a:srgbClr val="FFFFFF"/>
                </a:solidFill>
                <a:latin typeface="Calibri" pitchFamily="34" charset="0"/>
              </a:rPr>
              <a:t>Private bytes</a:t>
            </a:r>
          </a:p>
        </p:txBody>
      </p:sp>
      <p:sp>
        <p:nvSpPr>
          <p:cNvPr id="42" name="Rectangle 41"/>
          <p:cNvSpPr/>
          <p:nvPr/>
        </p:nvSpPr>
        <p:spPr>
          <a:xfrm>
            <a:off x="8014079" y="3376513"/>
            <a:ext cx="1430367" cy="1808741"/>
          </a:xfrm>
          <a:prstGeom prst="rect">
            <a:avLst/>
          </a:prstGeom>
          <a:solidFill>
            <a:schemeClr val="tx1">
              <a:lumMod val="60000"/>
              <a:lumOff val="40000"/>
            </a:schemeClr>
          </a:solidFill>
          <a:ln w="38100" cap="flat" cmpd="sng" algn="ctr">
            <a:solidFill>
              <a:srgbClr val="000000"/>
            </a:solidFill>
            <a:prstDash val="solid"/>
          </a:ln>
          <a:effectLst/>
        </p:spPr>
        <p:txBody>
          <a:bodyPr rtlCol="0" anchor="ctr"/>
          <a:lstStyle/>
          <a:p>
            <a:pPr algn="ctr" defTabSz="914225">
              <a:defRPr/>
            </a:pPr>
            <a:endParaRPr lang="en-GB" sz="1800" kern="0" dirty="0">
              <a:solidFill>
                <a:srgbClr val="FFFFFF"/>
              </a:solidFill>
              <a:latin typeface="Arial Narrow"/>
            </a:endParaRPr>
          </a:p>
        </p:txBody>
      </p:sp>
      <p:sp>
        <p:nvSpPr>
          <p:cNvPr id="43" name="TextBox 42"/>
          <p:cNvSpPr txBox="1"/>
          <p:nvPr/>
        </p:nvSpPr>
        <p:spPr>
          <a:xfrm>
            <a:off x="8367345" y="3399051"/>
            <a:ext cx="1063105" cy="594566"/>
          </a:xfrm>
          <a:prstGeom prst="rect">
            <a:avLst/>
          </a:prstGeom>
          <a:noFill/>
          <a:effectLst/>
        </p:spPr>
        <p:txBody>
          <a:bodyPr wrap="square" rtlCol="0">
            <a:spAutoFit/>
          </a:bodyPr>
          <a:lstStyle/>
          <a:p>
            <a:pPr defTabSz="914367">
              <a:defRPr/>
            </a:pPr>
            <a:r>
              <a:rPr lang="en-GB" sz="1600" b="1" dirty="0">
                <a:solidFill>
                  <a:srgbClr val="505050"/>
                </a:solidFill>
                <a:latin typeface="Calibri" pitchFamily="34" charset="0"/>
              </a:rPr>
              <a:t>Private WS</a:t>
            </a:r>
          </a:p>
        </p:txBody>
      </p:sp>
      <p:sp>
        <p:nvSpPr>
          <p:cNvPr id="44" name="TextBox 43"/>
          <p:cNvSpPr txBox="1"/>
          <p:nvPr/>
        </p:nvSpPr>
        <p:spPr>
          <a:xfrm rot="16200000">
            <a:off x="6267091" y="4099017"/>
            <a:ext cx="2018215" cy="406208"/>
          </a:xfrm>
          <a:prstGeom prst="rect">
            <a:avLst/>
          </a:prstGeom>
          <a:noFill/>
          <a:effectLst/>
        </p:spPr>
        <p:txBody>
          <a:bodyPr wrap="none" rtlCol="0">
            <a:spAutoFit/>
          </a:bodyPr>
          <a:lstStyle/>
          <a:p>
            <a:pPr defTabSz="914225">
              <a:defRPr/>
            </a:pPr>
            <a:r>
              <a:rPr lang="en-GB" sz="2000" kern="0" dirty="0">
                <a:solidFill>
                  <a:srgbClr val="FFFFFF"/>
                </a:solidFill>
                <a:effectLst>
                  <a:outerShdw blurRad="38100" dist="38100" dir="2700000" algn="tl">
                    <a:srgbClr val="000000">
                      <a:alpha val="43137"/>
                    </a:srgbClr>
                  </a:outerShdw>
                </a:effectLst>
                <a:latin typeface="Calibri" pitchFamily="34" charset="0"/>
              </a:rPr>
              <a:t>Committed bytes</a:t>
            </a:r>
          </a:p>
        </p:txBody>
      </p:sp>
      <p:sp>
        <p:nvSpPr>
          <p:cNvPr id="45" name="TextBox 44"/>
          <p:cNvSpPr txBox="1"/>
          <p:nvPr/>
        </p:nvSpPr>
        <p:spPr>
          <a:xfrm>
            <a:off x="7247196" y="5518322"/>
            <a:ext cx="1306326" cy="343443"/>
          </a:xfrm>
          <a:prstGeom prst="rect">
            <a:avLst/>
          </a:prstGeom>
          <a:noFill/>
          <a:effectLst/>
        </p:spPr>
        <p:txBody>
          <a:bodyPr wrap="none" rtlCol="0">
            <a:spAutoFit/>
          </a:bodyPr>
          <a:lstStyle/>
          <a:p>
            <a:pPr defTabSz="914367">
              <a:defRPr/>
            </a:pPr>
            <a:r>
              <a:rPr lang="en-GB" sz="1600" b="1" dirty="0">
                <a:solidFill>
                  <a:srgbClr val="505050"/>
                </a:solidFill>
                <a:latin typeface="Calibri" pitchFamily="34" charset="0"/>
              </a:rPr>
              <a:t>Shared bytes</a:t>
            </a:r>
          </a:p>
        </p:txBody>
      </p:sp>
      <p:sp>
        <p:nvSpPr>
          <p:cNvPr id="46" name="Rectangle 45"/>
          <p:cNvSpPr/>
          <p:nvPr/>
        </p:nvSpPr>
        <p:spPr bwMode="auto">
          <a:xfrm>
            <a:off x="7025924" y="2519070"/>
            <a:ext cx="2644559" cy="3334961"/>
          </a:xfrm>
          <a:prstGeom prst="rect">
            <a:avLst/>
          </a:prstGeom>
          <a:noFill/>
          <a:ln w="38100"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a:solidFill>
                <a:srgbClr val="000000"/>
              </a:solidFill>
              <a:latin typeface="Arial Narrow" pitchFamily="34" charset="0"/>
            </a:endParaRPr>
          </a:p>
        </p:txBody>
      </p:sp>
      <p:sp>
        <p:nvSpPr>
          <p:cNvPr id="48" name="Curved Down Arrow 47"/>
          <p:cNvSpPr/>
          <p:nvPr/>
        </p:nvSpPr>
        <p:spPr bwMode="auto">
          <a:xfrm flipH="1">
            <a:off x="9537281" y="1328835"/>
            <a:ext cx="510813" cy="1497811"/>
          </a:xfrm>
          <a:prstGeom prst="curvedDownArrow">
            <a:avLst>
              <a:gd name="adj1" fmla="val 25000"/>
              <a:gd name="adj2" fmla="val 50000"/>
              <a:gd name="adj3" fmla="val 26695"/>
            </a:avLst>
          </a:prstGeom>
          <a:solidFill>
            <a:srgbClr val="FF0000"/>
          </a:solidFill>
          <a:ln w="15875" cap="flat" cmpd="sng" algn="ctr">
            <a:solidFill>
              <a:srgbClr val="333333"/>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49" name="Curved Down Arrow 48"/>
          <p:cNvSpPr/>
          <p:nvPr/>
        </p:nvSpPr>
        <p:spPr bwMode="auto">
          <a:xfrm flipH="1" flipV="1">
            <a:off x="9459359" y="4508967"/>
            <a:ext cx="550336" cy="1434507"/>
          </a:xfrm>
          <a:prstGeom prst="curvedDownArrow">
            <a:avLst>
              <a:gd name="adj1" fmla="val 22689"/>
              <a:gd name="adj2" fmla="val 50000"/>
              <a:gd name="adj3" fmla="val 24149"/>
            </a:avLst>
          </a:prstGeom>
          <a:solidFill>
            <a:srgbClr val="FF0000"/>
          </a:solidFill>
          <a:ln w="15875" cap="flat" cmpd="sng" algn="ctr">
            <a:solidFill>
              <a:schemeClr val="tx1"/>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50" name="Straight Connector 49"/>
          <p:cNvCxnSpPr>
            <a:stCxn id="42" idx="1"/>
            <a:endCxn id="42" idx="3"/>
          </p:cNvCxnSpPr>
          <p:nvPr/>
        </p:nvCxnSpPr>
        <p:spPr bwMode="auto">
          <a:xfrm>
            <a:off x="8014079" y="4280884"/>
            <a:ext cx="1430367" cy="0"/>
          </a:xfrm>
          <a:prstGeom prst="line">
            <a:avLst/>
          </a:prstGeom>
          <a:solidFill>
            <a:srgbClr val="FFFFFF"/>
          </a:solidFill>
          <a:ln w="38100" cap="flat" cmpd="sng" algn="ctr">
            <a:solidFill>
              <a:srgbClr val="BCBCBC"/>
            </a:solidFill>
            <a:prstDash val="dash"/>
            <a:round/>
            <a:headEnd type="none" w="med" len="med"/>
            <a:tailEnd type="none" w="med" len="med"/>
          </a:ln>
          <a:effectLst/>
        </p:spPr>
      </p:cxnSp>
      <p:sp>
        <p:nvSpPr>
          <p:cNvPr id="51" name="TextBox 50"/>
          <p:cNvSpPr txBox="1"/>
          <p:nvPr/>
        </p:nvSpPr>
        <p:spPr>
          <a:xfrm>
            <a:off x="8367346" y="4376401"/>
            <a:ext cx="1073309" cy="594566"/>
          </a:xfrm>
          <a:prstGeom prst="rect">
            <a:avLst/>
          </a:prstGeom>
          <a:noFill/>
          <a:effectLst/>
        </p:spPr>
        <p:txBody>
          <a:bodyPr wrap="square" rtlCol="0">
            <a:spAutoFit/>
          </a:bodyPr>
          <a:lstStyle/>
          <a:p>
            <a:pPr defTabSz="914367">
              <a:defRPr/>
            </a:pPr>
            <a:r>
              <a:rPr lang="en-GB" sz="1600" b="1" dirty="0">
                <a:solidFill>
                  <a:srgbClr val="FFFF00"/>
                </a:solidFill>
                <a:latin typeface="Calibri" pitchFamily="34" charset="0"/>
              </a:rPr>
              <a:t>Shared WS</a:t>
            </a:r>
          </a:p>
        </p:txBody>
      </p:sp>
      <p:sp>
        <p:nvSpPr>
          <p:cNvPr id="52" name="TextBox 51"/>
          <p:cNvSpPr txBox="1"/>
          <p:nvPr/>
        </p:nvSpPr>
        <p:spPr>
          <a:xfrm rot="16200000">
            <a:off x="7506578" y="4117064"/>
            <a:ext cx="1385825" cy="336740"/>
          </a:xfrm>
          <a:prstGeom prst="rect">
            <a:avLst/>
          </a:prstGeom>
          <a:noFill/>
          <a:effectLst/>
        </p:spPr>
        <p:txBody>
          <a:bodyPr wrap="square" rtlCol="0">
            <a:spAutoFit/>
          </a:bodyPr>
          <a:lstStyle/>
          <a:p>
            <a:pPr defTabSz="914225">
              <a:defRPr/>
            </a:pPr>
            <a:r>
              <a:rPr lang="en-GB" sz="1600" b="1" kern="0" dirty="0">
                <a:solidFill>
                  <a:srgbClr val="FFFFFF"/>
                </a:solidFill>
                <a:latin typeface="Segoe UI Semibold" panose="020B0702040204020203" pitchFamily="34" charset="0"/>
                <a:cs typeface="Segoe UI Semibold" panose="020B0702040204020203" pitchFamily="34" charset="0"/>
              </a:rPr>
              <a:t>Working Set</a:t>
            </a:r>
          </a:p>
        </p:txBody>
      </p:sp>
      <p:sp>
        <p:nvSpPr>
          <p:cNvPr id="47" name="TextBox 46"/>
          <p:cNvSpPr txBox="1"/>
          <p:nvPr/>
        </p:nvSpPr>
        <p:spPr>
          <a:xfrm>
            <a:off x="9726179" y="2919517"/>
            <a:ext cx="553998" cy="1589451"/>
          </a:xfrm>
          <a:prstGeom prst="rect">
            <a:avLst/>
          </a:prstGeom>
          <a:noFill/>
          <a:effectLst/>
        </p:spPr>
        <p:txBody>
          <a:bodyPr vert="vert" wrap="square" rtlCol="0">
            <a:spAutoFit/>
          </a:bodyPr>
          <a:lstStyle/>
          <a:p>
            <a:pPr defTabSz="914367">
              <a:defRPr/>
            </a:pPr>
            <a:r>
              <a:rPr lang="en-US" sz="2400" b="1" dirty="0">
                <a:solidFill>
                  <a:srgbClr val="505050"/>
                </a:solidFill>
                <a:latin typeface="Calibri" pitchFamily="34" charset="0"/>
              </a:rPr>
              <a:t>Application</a:t>
            </a:r>
          </a:p>
        </p:txBody>
      </p:sp>
    </p:spTree>
    <p:extLst>
      <p:ext uri="{BB962C8B-B14F-4D97-AF65-F5344CB8AC3E}">
        <p14:creationId xmlns:p14="http://schemas.microsoft.com/office/powerpoint/2010/main" val="5781578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3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a:xfrm>
            <a:off x="269239" y="1189177"/>
            <a:ext cx="11653523" cy="2039112"/>
          </a:xfrm>
        </p:spPr>
        <p:txBody>
          <a:bodyPr numCol="2"/>
          <a:lstStyle/>
          <a:p>
            <a:pPr marL="571500" indent="-571500">
              <a:buFont typeface="Arial" panose="020B0604020202020204" pitchFamily="34" charset="0"/>
              <a:buChar char="•"/>
            </a:pPr>
            <a:r>
              <a:rPr lang="en-US" sz="2800"/>
              <a:t>Terminology</a:t>
            </a:r>
          </a:p>
          <a:p>
            <a:pPr marL="571500" indent="-571500">
              <a:buFont typeface="Arial" panose="020B0604020202020204" pitchFamily="34" charset="0"/>
              <a:buChar char="•"/>
            </a:pPr>
            <a:r>
              <a:rPr lang="en-US" sz="2800"/>
              <a:t>Commit limit</a:t>
            </a:r>
          </a:p>
          <a:p>
            <a:pPr marL="571500" indent="-571500">
              <a:buFont typeface="Arial" panose="020B0604020202020204" pitchFamily="34" charset="0"/>
              <a:buChar char="•"/>
            </a:pPr>
            <a:r>
              <a:rPr lang="en-US" sz="2800"/>
              <a:t>What is a page file?</a:t>
            </a:r>
          </a:p>
          <a:p>
            <a:pPr marL="571500" indent="-571500">
              <a:buFont typeface="Arial" panose="020B0604020202020204" pitchFamily="34" charset="0"/>
              <a:buChar char="•"/>
            </a:pPr>
            <a:r>
              <a:rPr lang="en-US" sz="2800"/>
              <a:t>Crash dumps and the size of the page files</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6463048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HIDDEN - Slide138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Least recently accessed</a:t>
            </a:r>
            <a:endParaRPr lang="en-US" dirty="0"/>
          </a:p>
        </p:txBody>
      </p:sp>
    </p:spTree>
    <p:extLst>
      <p:ext uri="{BB962C8B-B14F-4D97-AF65-F5344CB8AC3E}">
        <p14:creationId xmlns:p14="http://schemas.microsoft.com/office/powerpoint/2010/main" val="72640013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solidFill>
                  <a:schemeClr val="tx1">
                    <a:lumMod val="50000"/>
                  </a:schemeClr>
                </a:solidFill>
              </a:rPr>
              <a:t>Imagine your house is the OS, and items in your home are the working set of processes:</a:t>
            </a:r>
          </a:p>
          <a:p>
            <a:endParaRPr lang="en-US" dirty="0"/>
          </a:p>
          <a:p>
            <a:endParaRPr lang="en-US" dirty="0"/>
          </a:p>
          <a:p>
            <a:pPr marL="0" indent="0">
              <a:buNone/>
            </a:pPr>
            <a:endParaRPr lang="en-US" dirty="0"/>
          </a:p>
          <a:p>
            <a:endParaRPr lang="en-US" dirty="0"/>
          </a:p>
          <a:p>
            <a:endParaRPr lang="en-US" dirty="0"/>
          </a:p>
          <a:p>
            <a:endParaRPr lang="en-US" dirty="0"/>
          </a:p>
          <a:p>
            <a:r>
              <a:rPr lang="en-GB" dirty="0"/>
              <a:t>Which item is the oldest? The least recently used?</a:t>
            </a:r>
          </a:p>
          <a:p>
            <a:endParaRPr lang="en-GB" sz="2353" b="1" dirty="0">
              <a:solidFill>
                <a:schemeClr val="tx1">
                  <a:lumMod val="50000"/>
                </a:schemeClr>
              </a:solidFill>
            </a:endParaRPr>
          </a:p>
          <a:p>
            <a:r>
              <a:rPr lang="en-GB" sz="2353" b="1" dirty="0">
                <a:solidFill>
                  <a:schemeClr val="tx1">
                    <a:lumMod val="50000"/>
                  </a:schemeClr>
                </a:solidFill>
              </a:rPr>
              <a:t>Note: </a:t>
            </a:r>
            <a:r>
              <a:rPr lang="en-GB" sz="2353" dirty="0">
                <a:solidFill>
                  <a:schemeClr val="tx1">
                    <a:lumMod val="50000"/>
                  </a:schemeClr>
                </a:solidFill>
              </a:rPr>
              <a:t>Memory paging only occurs </a:t>
            </a:r>
            <a:r>
              <a:rPr lang="en-GB" sz="2353" b="1" dirty="0">
                <a:solidFill>
                  <a:schemeClr val="tx2">
                    <a:lumMod val="75000"/>
                    <a:lumOff val="25000"/>
                  </a:schemeClr>
                </a:solidFill>
                <a:cs typeface="Segoe UI Semibold" panose="020B0702040204020203" pitchFamily="34" charset="0"/>
              </a:rPr>
              <a:t>when the OS has less then 1GB of RAM available</a:t>
            </a:r>
            <a:r>
              <a:rPr lang="en-GB" sz="2353" dirty="0">
                <a:solidFill>
                  <a:schemeClr val="tx1">
                    <a:lumMod val="50000"/>
                  </a:schemeClr>
                </a:solidFill>
              </a:rPr>
              <a:t>.  That is why Virtual Machines should have </a:t>
            </a:r>
            <a:r>
              <a:rPr lang="en-GB" sz="2353" b="1" dirty="0">
                <a:solidFill>
                  <a:schemeClr val="tx1">
                    <a:lumMod val="50000"/>
                  </a:schemeClr>
                </a:solidFill>
              </a:rPr>
              <a:t>&gt;1 GB </a:t>
            </a:r>
            <a:r>
              <a:rPr lang="en-GB" sz="2353" dirty="0">
                <a:solidFill>
                  <a:schemeClr val="tx1">
                    <a:lumMod val="50000"/>
                  </a:schemeClr>
                </a:solidFill>
              </a:rPr>
              <a:t>of memory during peak loads to avoid paging</a:t>
            </a:r>
            <a:endParaRPr lang="en-US" sz="2353" dirty="0">
              <a:solidFill>
                <a:schemeClr val="tx1">
                  <a:lumMod val="50000"/>
                </a:schemeClr>
              </a:solidFill>
            </a:endParaRPr>
          </a:p>
        </p:txBody>
      </p:sp>
      <p:sp>
        <p:nvSpPr>
          <p:cNvPr id="674818" name="Rectangle 2"/>
          <p:cNvSpPr>
            <a:spLocks noGrp="1" noChangeArrowheads="1"/>
          </p:cNvSpPr>
          <p:nvPr>
            <p:ph type="title"/>
          </p:nvPr>
        </p:nvSpPr>
        <p:spPr/>
        <p:txBody>
          <a:bodyPr/>
          <a:lstStyle/>
          <a:p>
            <a:r>
              <a:rPr lang="en-US"/>
              <a:t>Least Recently Accessed</a:t>
            </a:r>
            <a:endParaRPr lang="en-US" dirty="0"/>
          </a:p>
        </p:txBody>
      </p:sp>
      <p:grpSp>
        <p:nvGrpSpPr>
          <p:cNvPr id="2" name="Group 1">
            <a:extLst>
              <a:ext uri="{FF2B5EF4-FFF2-40B4-BE49-F238E27FC236}">
                <a16:creationId xmlns:a16="http://schemas.microsoft.com/office/drawing/2014/main" id="{4B0E583C-ADB3-4FCD-9C92-6FFCD886AC2E}"/>
              </a:ext>
            </a:extLst>
          </p:cNvPr>
          <p:cNvGrpSpPr/>
          <p:nvPr/>
        </p:nvGrpSpPr>
        <p:grpSpPr>
          <a:xfrm>
            <a:off x="2212852" y="2270251"/>
            <a:ext cx="1663053" cy="2317498"/>
            <a:chOff x="2772356" y="2312833"/>
            <a:chExt cx="1696401" cy="2363969"/>
          </a:xfrm>
          <a:solidFill>
            <a:schemeClr val="accent5">
              <a:lumMod val="20000"/>
              <a:lumOff val="80000"/>
            </a:schemeClr>
          </a:solidFill>
        </p:grpSpPr>
        <p:pic>
          <p:nvPicPr>
            <p:cNvPr id="18" name="Picture 8" descr="C:\Users\clinth\AppData\Local\Microsoft\Windows\Temporary Internet Files\Content.IE5\QYEJW4Y0\MC900018304[1].wmf"/>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839500" y="2312833"/>
              <a:ext cx="1562111" cy="1442738"/>
            </a:xfrm>
            <a:prstGeom prst="rect">
              <a:avLst/>
            </a:prstGeom>
            <a:grpFill/>
            <a:extLst/>
          </p:spPr>
        </p:pic>
        <p:sp>
          <p:nvSpPr>
            <p:cNvPr id="19" name="Rectangle 3"/>
            <p:cNvSpPr txBox="1">
              <a:spLocks noChangeArrowheads="1"/>
            </p:cNvSpPr>
            <p:nvPr/>
          </p:nvSpPr>
          <p:spPr bwMode="auto">
            <a:xfrm>
              <a:off x="2772356" y="3984701"/>
              <a:ext cx="1696401" cy="6921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Sept 2010</a:t>
              </a:r>
            </a:p>
            <a:p>
              <a:pPr>
                <a:buNone/>
              </a:pPr>
              <a:r>
                <a:rPr lang="en-US" sz="1400" b="1" dirty="0"/>
                <a:t>Last used:</a:t>
              </a:r>
              <a:r>
                <a:rPr lang="en-US" sz="1400" dirty="0"/>
                <a:t> Yesterday</a:t>
              </a:r>
            </a:p>
          </p:txBody>
        </p:sp>
      </p:grpSp>
      <p:grpSp>
        <p:nvGrpSpPr>
          <p:cNvPr id="3" name="Group 2">
            <a:extLst>
              <a:ext uri="{FF2B5EF4-FFF2-40B4-BE49-F238E27FC236}">
                <a16:creationId xmlns:a16="http://schemas.microsoft.com/office/drawing/2014/main" id="{780A70B1-695C-4E37-9CDC-A32EEB849F74}"/>
              </a:ext>
            </a:extLst>
          </p:cNvPr>
          <p:cNvGrpSpPr/>
          <p:nvPr/>
        </p:nvGrpSpPr>
        <p:grpSpPr>
          <a:xfrm>
            <a:off x="5027984" y="2187642"/>
            <a:ext cx="1663053" cy="2397711"/>
            <a:chOff x="5128804" y="2231012"/>
            <a:chExt cx="1696401" cy="2445790"/>
          </a:xfrm>
        </p:grpSpPr>
        <p:pic>
          <p:nvPicPr>
            <p:cNvPr id="17" name="Picture 2" descr="C:\Users\clinth\AppData\Local\Microsoft\Windows\Temporary Internet Files\Content.IE5\J1MQ7LI1\MC90033309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6308" y="2231012"/>
              <a:ext cx="1281392" cy="160637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
            <p:cNvSpPr txBox="1">
              <a:spLocks noChangeArrowheads="1"/>
            </p:cNvSpPr>
            <p:nvPr/>
          </p:nvSpPr>
          <p:spPr bwMode="auto">
            <a:xfrm>
              <a:off x="5128804" y="3984701"/>
              <a:ext cx="1696401" cy="6921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Jan 2010</a:t>
              </a:r>
            </a:p>
            <a:p>
              <a:pPr>
                <a:buNone/>
              </a:pPr>
              <a:r>
                <a:rPr lang="en-US" sz="1400" b="1" dirty="0"/>
                <a:t>Last used:</a:t>
              </a:r>
              <a:r>
                <a:rPr lang="en-US" sz="1400" dirty="0"/>
                <a:t> Jan 2010</a:t>
              </a:r>
            </a:p>
          </p:txBody>
        </p:sp>
      </p:grpSp>
      <p:grpSp>
        <p:nvGrpSpPr>
          <p:cNvPr id="4" name="Group 3">
            <a:extLst>
              <a:ext uri="{FF2B5EF4-FFF2-40B4-BE49-F238E27FC236}">
                <a16:creationId xmlns:a16="http://schemas.microsoft.com/office/drawing/2014/main" id="{AF818362-40A9-4ED6-8594-C8C1488C8F93}"/>
              </a:ext>
            </a:extLst>
          </p:cNvPr>
          <p:cNvGrpSpPr/>
          <p:nvPr/>
        </p:nvGrpSpPr>
        <p:grpSpPr>
          <a:xfrm>
            <a:off x="7822963" y="2187642"/>
            <a:ext cx="1663053" cy="2376904"/>
            <a:chOff x="7271659" y="2252236"/>
            <a:chExt cx="1696401" cy="2424566"/>
          </a:xfrm>
        </p:grpSpPr>
        <p:pic>
          <p:nvPicPr>
            <p:cNvPr id="1028" name="Picture 4" descr="C:\Users\clinth\AppData\Local\Microsoft\Windows\Temporary Internet Files\Content.IE5\S1QWVELG\MC900030370[1].wmf"/>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7271659" y="2252236"/>
              <a:ext cx="1696401" cy="1563930"/>
            </a:xfrm>
            <a:prstGeom prst="rect">
              <a:avLst/>
            </a:prstGeom>
            <a:solidFill>
              <a:schemeClr val="tx2">
                <a:lumMod val="10000"/>
                <a:lumOff val="90000"/>
              </a:schemeClr>
            </a:solidFill>
            <a:extLst/>
          </p:spPr>
        </p:pic>
        <p:sp>
          <p:nvSpPr>
            <p:cNvPr id="21" name="Rectangle 3"/>
            <p:cNvSpPr txBox="1">
              <a:spLocks noChangeArrowheads="1"/>
            </p:cNvSpPr>
            <p:nvPr/>
          </p:nvSpPr>
          <p:spPr bwMode="auto">
            <a:xfrm>
              <a:off x="7271659" y="3984701"/>
              <a:ext cx="1696401" cy="6921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Mar 1986</a:t>
              </a:r>
            </a:p>
            <a:p>
              <a:pPr>
                <a:buNone/>
              </a:pPr>
              <a:r>
                <a:rPr lang="en-US" sz="1400" b="1" dirty="0"/>
                <a:t>Last used:</a:t>
              </a:r>
              <a:r>
                <a:rPr lang="en-US" sz="1400" dirty="0"/>
                <a:t> Today</a:t>
              </a:r>
            </a:p>
          </p:txBody>
        </p:sp>
      </p:grpSp>
    </p:spTree>
    <p:extLst>
      <p:ext uri="{BB962C8B-B14F-4D97-AF65-F5344CB8AC3E}">
        <p14:creationId xmlns:p14="http://schemas.microsoft.com/office/powerpoint/2010/main" val="35205336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p:txBody>
          <a:bodyPr/>
          <a:lstStyle/>
          <a:p>
            <a:r>
              <a:rPr lang="en-US" dirty="0">
                <a:solidFill>
                  <a:schemeClr val="tx1">
                    <a:lumMod val="50000"/>
                  </a:schemeClr>
                </a:solidFill>
              </a:rPr>
              <a:t>For efficiency, you should move the least recently accessed items to slower media </a:t>
            </a:r>
            <a:r>
              <a:rPr lang="en-US" dirty="0"/>
              <a:t>– Like stale 4k memory pages to the Page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GB" dirty="0">
                <a:solidFill>
                  <a:schemeClr val="tx1">
                    <a:lumMod val="50000"/>
                  </a:schemeClr>
                </a:solidFill>
              </a:rPr>
              <a:t>The exercise bike is not the oldest item, but it is the least recently accessed item, </a:t>
            </a:r>
            <a:r>
              <a:rPr lang="en-GB" dirty="0"/>
              <a:t>and should be paged out to the garage</a:t>
            </a:r>
            <a:endParaRPr lang="en-US" dirty="0"/>
          </a:p>
        </p:txBody>
      </p:sp>
      <p:sp>
        <p:nvSpPr>
          <p:cNvPr id="674818" name="Rectangle 2"/>
          <p:cNvSpPr>
            <a:spLocks noGrp="1" noChangeArrowheads="1"/>
          </p:cNvSpPr>
          <p:nvPr>
            <p:ph type="title"/>
          </p:nvPr>
        </p:nvSpPr>
        <p:spPr/>
        <p:txBody>
          <a:bodyPr/>
          <a:lstStyle/>
          <a:p>
            <a:r>
              <a:rPr lang="en-US" dirty="0"/>
              <a:t>Least </a:t>
            </a:r>
            <a:r>
              <a:rPr lang="en-US"/>
              <a:t>Recently Accessed</a:t>
            </a:r>
            <a:endParaRPr lang="en-US" dirty="0"/>
          </a:p>
        </p:txBody>
      </p:sp>
      <p:sp>
        <p:nvSpPr>
          <p:cNvPr id="12" name="Rectangle 11"/>
          <p:cNvSpPr/>
          <p:nvPr/>
        </p:nvSpPr>
        <p:spPr bwMode="auto">
          <a:xfrm>
            <a:off x="4121272" y="4608155"/>
            <a:ext cx="3777186" cy="404798"/>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Narrow" panose="020B0606020202030204" pitchFamily="34" charset="0"/>
              </a:rPr>
              <a:t>This item should be put in the garage (paged out)</a:t>
            </a:r>
          </a:p>
        </p:txBody>
      </p:sp>
      <p:cxnSp>
        <p:nvCxnSpPr>
          <p:cNvPr id="13" name="Straight Arrow Connector 12"/>
          <p:cNvCxnSpPr/>
          <p:nvPr/>
        </p:nvCxnSpPr>
        <p:spPr bwMode="auto">
          <a:xfrm flipH="1" flipV="1">
            <a:off x="6139576" y="4401580"/>
            <a:ext cx="177095" cy="228062"/>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6" name="Rectangle 15"/>
          <p:cNvSpPr/>
          <p:nvPr/>
        </p:nvSpPr>
        <p:spPr bwMode="auto">
          <a:xfrm>
            <a:off x="4968006" y="4112637"/>
            <a:ext cx="1656372" cy="288941"/>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grpSp>
        <p:nvGrpSpPr>
          <p:cNvPr id="15" name="Group 14">
            <a:extLst>
              <a:ext uri="{FF2B5EF4-FFF2-40B4-BE49-F238E27FC236}">
                <a16:creationId xmlns:a16="http://schemas.microsoft.com/office/drawing/2014/main" id="{FF29B0FD-2C88-4A29-9F72-8BDC41E7774E}"/>
              </a:ext>
            </a:extLst>
          </p:cNvPr>
          <p:cNvGrpSpPr/>
          <p:nvPr/>
        </p:nvGrpSpPr>
        <p:grpSpPr>
          <a:xfrm>
            <a:off x="2212852" y="2270251"/>
            <a:ext cx="1663053" cy="2317498"/>
            <a:chOff x="2772356" y="2312833"/>
            <a:chExt cx="1696401" cy="2363969"/>
          </a:xfrm>
          <a:solidFill>
            <a:schemeClr val="accent5">
              <a:lumMod val="20000"/>
              <a:lumOff val="80000"/>
            </a:schemeClr>
          </a:solidFill>
        </p:grpSpPr>
        <p:pic>
          <p:nvPicPr>
            <p:cNvPr id="18" name="Picture 8" descr="C:\Users\clinth\AppData\Local\Microsoft\Windows\Temporary Internet Files\Content.IE5\QYEJW4Y0\MC900018304[1].wmf">
              <a:extLst>
                <a:ext uri="{FF2B5EF4-FFF2-40B4-BE49-F238E27FC236}">
                  <a16:creationId xmlns:a16="http://schemas.microsoft.com/office/drawing/2014/main" id="{1B6CAF67-3ECE-4565-9A7F-3EDCDC8C5BDA}"/>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839500" y="2312833"/>
              <a:ext cx="1562111" cy="1442738"/>
            </a:xfrm>
            <a:prstGeom prst="rect">
              <a:avLst/>
            </a:prstGeom>
            <a:grpFill/>
            <a:extLst/>
          </p:spPr>
        </p:pic>
        <p:sp>
          <p:nvSpPr>
            <p:cNvPr id="19" name="Rectangle 3">
              <a:extLst>
                <a:ext uri="{FF2B5EF4-FFF2-40B4-BE49-F238E27FC236}">
                  <a16:creationId xmlns:a16="http://schemas.microsoft.com/office/drawing/2014/main" id="{732E7372-DEDD-43E8-8ABD-0FD73A333C15}"/>
                </a:ext>
              </a:extLst>
            </p:cNvPr>
            <p:cNvSpPr txBox="1">
              <a:spLocks noChangeArrowheads="1"/>
            </p:cNvSpPr>
            <p:nvPr/>
          </p:nvSpPr>
          <p:spPr bwMode="auto">
            <a:xfrm>
              <a:off x="2772356" y="3984701"/>
              <a:ext cx="1696401" cy="6921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Sept 2010</a:t>
              </a:r>
            </a:p>
            <a:p>
              <a:pPr>
                <a:buNone/>
              </a:pPr>
              <a:r>
                <a:rPr lang="en-US" sz="1400" b="1" dirty="0"/>
                <a:t>Last used:</a:t>
              </a:r>
              <a:r>
                <a:rPr lang="en-US" sz="1400" dirty="0"/>
                <a:t> Yesterday</a:t>
              </a:r>
            </a:p>
          </p:txBody>
        </p:sp>
      </p:grpSp>
      <p:pic>
        <p:nvPicPr>
          <p:cNvPr id="22" name="Picture 2" descr="C:\Users\clinth\AppData\Local\Microsoft\Windows\Temporary Internet Files\Content.IE5\J1MQ7LI1\MC900333094[1].wmf">
            <a:extLst>
              <a:ext uri="{FF2B5EF4-FFF2-40B4-BE49-F238E27FC236}">
                <a16:creationId xmlns:a16="http://schemas.microsoft.com/office/drawing/2014/main" id="{19E452BB-5FE3-4B59-8E06-562FC12792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1408" y="2187642"/>
            <a:ext cx="1256203" cy="157479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a:extLst>
              <a:ext uri="{FF2B5EF4-FFF2-40B4-BE49-F238E27FC236}">
                <a16:creationId xmlns:a16="http://schemas.microsoft.com/office/drawing/2014/main" id="{6CB47AEF-CF46-4EA2-97C7-64012D2C5F32}"/>
              </a:ext>
            </a:extLst>
          </p:cNvPr>
          <p:cNvSpPr txBox="1">
            <a:spLocks noChangeArrowheads="1"/>
          </p:cNvSpPr>
          <p:nvPr/>
        </p:nvSpPr>
        <p:spPr bwMode="auto">
          <a:xfrm>
            <a:off x="5027983" y="3885596"/>
            <a:ext cx="1663053" cy="67849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Jan 2010</a:t>
            </a:r>
          </a:p>
          <a:p>
            <a:pPr>
              <a:buNone/>
            </a:pPr>
            <a:r>
              <a:rPr lang="en-US" sz="1400" b="1" dirty="0"/>
              <a:t>Last used:</a:t>
            </a:r>
            <a:r>
              <a:rPr lang="en-US" sz="1400" dirty="0"/>
              <a:t> Jan 2010</a:t>
            </a:r>
          </a:p>
        </p:txBody>
      </p:sp>
      <p:grpSp>
        <p:nvGrpSpPr>
          <p:cNvPr id="24" name="Group 23">
            <a:extLst>
              <a:ext uri="{FF2B5EF4-FFF2-40B4-BE49-F238E27FC236}">
                <a16:creationId xmlns:a16="http://schemas.microsoft.com/office/drawing/2014/main" id="{D0DE1748-F739-470F-9DF0-B3819A592593}"/>
              </a:ext>
            </a:extLst>
          </p:cNvPr>
          <p:cNvGrpSpPr/>
          <p:nvPr/>
        </p:nvGrpSpPr>
        <p:grpSpPr>
          <a:xfrm>
            <a:off x="7822963" y="2187642"/>
            <a:ext cx="1663053" cy="2376904"/>
            <a:chOff x="7271659" y="2252236"/>
            <a:chExt cx="1696401" cy="2424566"/>
          </a:xfrm>
        </p:grpSpPr>
        <p:pic>
          <p:nvPicPr>
            <p:cNvPr id="25" name="Picture 4" descr="C:\Users\clinth\AppData\Local\Microsoft\Windows\Temporary Internet Files\Content.IE5\S1QWVELG\MC900030370[1].wmf">
              <a:extLst>
                <a:ext uri="{FF2B5EF4-FFF2-40B4-BE49-F238E27FC236}">
                  <a16:creationId xmlns:a16="http://schemas.microsoft.com/office/drawing/2014/main" id="{6DAE604C-755D-48EE-B9F2-170DE79CB623}"/>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7271659" y="2252236"/>
              <a:ext cx="1696401" cy="1563930"/>
            </a:xfrm>
            <a:prstGeom prst="rect">
              <a:avLst/>
            </a:prstGeom>
            <a:solidFill>
              <a:schemeClr val="tx2">
                <a:lumMod val="10000"/>
                <a:lumOff val="90000"/>
              </a:schemeClr>
            </a:solidFill>
            <a:extLst/>
          </p:spPr>
        </p:pic>
        <p:sp>
          <p:nvSpPr>
            <p:cNvPr id="26" name="Rectangle 3">
              <a:extLst>
                <a:ext uri="{FF2B5EF4-FFF2-40B4-BE49-F238E27FC236}">
                  <a16:creationId xmlns:a16="http://schemas.microsoft.com/office/drawing/2014/main" id="{2303F0D6-95AD-4AD9-9797-B0F13E7DD7F8}"/>
                </a:ext>
              </a:extLst>
            </p:cNvPr>
            <p:cNvSpPr txBox="1">
              <a:spLocks noChangeArrowheads="1"/>
            </p:cNvSpPr>
            <p:nvPr/>
          </p:nvSpPr>
          <p:spPr bwMode="auto">
            <a:xfrm>
              <a:off x="7271659" y="3984701"/>
              <a:ext cx="1696401" cy="6921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100000"/>
                </a:lnSpc>
                <a:spcBef>
                  <a:spcPts val="600"/>
                </a:spcBef>
                <a:spcAft>
                  <a:spcPct val="0"/>
                </a:spcAft>
                <a:buClr>
                  <a:srgbClr val="8DACD0"/>
                </a:buClr>
                <a:buSzPct val="70000"/>
                <a:buFont typeface="Wingdings" pitchFamily="2" charset="2"/>
                <a:buBlip>
                  <a:blip r:embed="rId4"/>
                </a:buBlip>
                <a:defRPr sz="2400" b="0">
                  <a:solidFill>
                    <a:schemeClr val="tx1"/>
                  </a:solidFill>
                  <a:latin typeface="+mn-lt"/>
                  <a:ea typeface="+mn-ea"/>
                  <a:cs typeface="+mn-cs"/>
                </a:defRPr>
              </a:lvl1pPr>
              <a:lvl2pPr marL="574675" indent="-234950" algn="l" rtl="0" eaLnBrk="1" fontAlgn="base" hangingPunct="1">
                <a:lnSpc>
                  <a:spcPct val="100000"/>
                </a:lnSpc>
                <a:spcBef>
                  <a:spcPts val="600"/>
                </a:spcBef>
                <a:spcAft>
                  <a:spcPct val="0"/>
                </a:spcAft>
                <a:buClr>
                  <a:schemeClr val="accent2">
                    <a:lumMod val="75000"/>
                  </a:schemeClr>
                </a:buClr>
                <a:buFont typeface="Arial" pitchFamily="34" charset="0"/>
                <a:buChar char="•"/>
                <a:defRPr sz="2200">
                  <a:solidFill>
                    <a:schemeClr val="tx1"/>
                  </a:solidFill>
                  <a:latin typeface="+mn-lt"/>
                </a:defRPr>
              </a:lvl2pPr>
              <a:lvl3pPr marL="914400" indent="-227013" algn="l" rtl="0" eaLnBrk="1" fontAlgn="base" hangingPunct="1">
                <a:lnSpc>
                  <a:spcPct val="100000"/>
                </a:lnSpc>
                <a:spcBef>
                  <a:spcPts val="600"/>
                </a:spcBef>
                <a:spcAft>
                  <a:spcPct val="0"/>
                </a:spcAft>
                <a:buClr>
                  <a:schemeClr val="accent2">
                    <a:lumMod val="75000"/>
                  </a:schemeClr>
                </a:buClr>
                <a:buSzPct val="70000"/>
                <a:buFont typeface="Courier New" pitchFamily="49" charset="0"/>
                <a:buChar char="o"/>
                <a:defRPr sz="2000">
                  <a:solidFill>
                    <a:schemeClr val="tx1"/>
                  </a:solidFill>
                  <a:latin typeface="+mn-lt"/>
                </a:defRPr>
              </a:lvl3pPr>
              <a:lvl4pPr marL="1141413" indent="0" algn="l" rtl="0" eaLnBrk="1" fontAlgn="base" hangingPunct="1">
                <a:lnSpc>
                  <a:spcPct val="100000"/>
                </a:lnSpc>
                <a:spcBef>
                  <a:spcPts val="600"/>
                </a:spcBef>
                <a:spcAft>
                  <a:spcPct val="0"/>
                </a:spcAft>
                <a:defRPr sz="1800">
                  <a:solidFill>
                    <a:schemeClr val="tx1"/>
                  </a:solidFill>
                  <a:latin typeface="+mn-lt"/>
                </a:defRPr>
              </a:lvl4pPr>
              <a:lvl5pPr marL="1374775" indent="-1588" algn="l" rtl="0" eaLnBrk="1" fontAlgn="base" hangingPunct="1">
                <a:lnSpc>
                  <a:spcPct val="100000"/>
                </a:lnSpc>
                <a:spcBef>
                  <a:spcPts val="600"/>
                </a:spcBef>
                <a:spcAft>
                  <a:spcPct val="0"/>
                </a:spcAft>
                <a:defRPr sz="1600">
                  <a:solidFill>
                    <a:schemeClr val="tx1"/>
                  </a:solidFill>
                  <a:latin typeface="+mn-lt"/>
                </a:defRPr>
              </a:lvl5pPr>
              <a:lvl6pPr marL="1770063" indent="-1588" algn="l" rtl="0" eaLnBrk="1" fontAlgn="base" hangingPunct="1">
                <a:lnSpc>
                  <a:spcPct val="90000"/>
                </a:lnSpc>
                <a:spcBef>
                  <a:spcPct val="40000"/>
                </a:spcBef>
                <a:spcAft>
                  <a:spcPct val="0"/>
                </a:spcAft>
                <a:defRPr sz="2000">
                  <a:solidFill>
                    <a:schemeClr val="tx1"/>
                  </a:solidFill>
                  <a:latin typeface="+mn-lt"/>
                </a:defRPr>
              </a:lvl6pPr>
              <a:lvl7pPr marL="2227263" indent="-1588" algn="l" rtl="0" eaLnBrk="1" fontAlgn="base" hangingPunct="1">
                <a:lnSpc>
                  <a:spcPct val="90000"/>
                </a:lnSpc>
                <a:spcBef>
                  <a:spcPct val="40000"/>
                </a:spcBef>
                <a:spcAft>
                  <a:spcPct val="0"/>
                </a:spcAft>
                <a:defRPr sz="2000">
                  <a:solidFill>
                    <a:schemeClr val="tx1"/>
                  </a:solidFill>
                  <a:latin typeface="+mn-lt"/>
                </a:defRPr>
              </a:lvl7pPr>
              <a:lvl8pPr marL="2684463" indent="-1588" algn="l" rtl="0" eaLnBrk="1" fontAlgn="base" hangingPunct="1">
                <a:lnSpc>
                  <a:spcPct val="90000"/>
                </a:lnSpc>
                <a:spcBef>
                  <a:spcPct val="40000"/>
                </a:spcBef>
                <a:spcAft>
                  <a:spcPct val="0"/>
                </a:spcAft>
                <a:defRPr sz="2000">
                  <a:solidFill>
                    <a:schemeClr val="tx1"/>
                  </a:solidFill>
                  <a:latin typeface="+mn-lt"/>
                </a:defRPr>
              </a:lvl8pPr>
              <a:lvl9pPr marL="3141663" indent="-1588" algn="l" rtl="0" eaLnBrk="1" fontAlgn="base" hangingPunct="1">
                <a:lnSpc>
                  <a:spcPct val="90000"/>
                </a:lnSpc>
                <a:spcBef>
                  <a:spcPct val="40000"/>
                </a:spcBef>
                <a:spcAft>
                  <a:spcPct val="0"/>
                </a:spcAft>
                <a:defRPr sz="2000">
                  <a:solidFill>
                    <a:schemeClr val="tx1"/>
                  </a:solidFill>
                  <a:latin typeface="+mn-lt"/>
                </a:defRPr>
              </a:lvl9pPr>
            </a:lstStyle>
            <a:p>
              <a:pPr>
                <a:buNone/>
              </a:pPr>
              <a:r>
                <a:rPr lang="en-US" sz="1400" b="1" dirty="0"/>
                <a:t>Bought:</a:t>
              </a:r>
              <a:r>
                <a:rPr lang="en-US" sz="1400" dirty="0"/>
                <a:t> Mar 1986</a:t>
              </a:r>
            </a:p>
            <a:p>
              <a:pPr>
                <a:buNone/>
              </a:pPr>
              <a:r>
                <a:rPr lang="en-US" sz="1400" b="1" dirty="0"/>
                <a:t>Last used:</a:t>
              </a:r>
              <a:r>
                <a:rPr lang="en-US" sz="1400" dirty="0"/>
                <a:t> Today</a:t>
              </a:r>
            </a:p>
          </p:txBody>
        </p:sp>
      </p:grpSp>
    </p:spTree>
    <p:extLst>
      <p:ext uri="{BB962C8B-B14F-4D97-AF65-F5344CB8AC3E}">
        <p14:creationId xmlns:p14="http://schemas.microsoft.com/office/powerpoint/2010/main" val="27940339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HIDDEN - Slide138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Trimming the working set</a:t>
            </a:r>
            <a:endParaRPr lang="en-US" dirty="0"/>
          </a:p>
        </p:txBody>
      </p:sp>
    </p:spTree>
    <p:extLst>
      <p:ext uri="{BB962C8B-B14F-4D97-AF65-F5344CB8AC3E}">
        <p14:creationId xmlns:p14="http://schemas.microsoft.com/office/powerpoint/2010/main" val="265871308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type="body" sz="quarter" idx="10"/>
          </p:nvPr>
        </p:nvSpPr>
        <p:spPr>
          <a:xfrm>
            <a:off x="269239" y="1189177"/>
            <a:ext cx="11653523" cy="5400453"/>
          </a:xfrm>
        </p:spPr>
        <p:txBody>
          <a:bodyPr/>
          <a:lstStyle/>
          <a:p>
            <a:r>
              <a:rPr lang="en-US" dirty="0">
                <a:solidFill>
                  <a:schemeClr val="tx1">
                    <a:lumMod val="50000"/>
                  </a:schemeClr>
                </a:solidFill>
              </a:rPr>
              <a:t>For efficiency, the least recently accessed pages (not the oldest ones) are paged out first</a:t>
            </a:r>
          </a:p>
          <a:p>
            <a:endParaRPr lang="en-US" dirty="0"/>
          </a:p>
          <a:p>
            <a:endParaRPr lang="en-US" dirty="0"/>
          </a:p>
          <a:p>
            <a:endParaRPr lang="en-US" dirty="0"/>
          </a:p>
          <a:p>
            <a:endParaRPr lang="en-US" dirty="0"/>
          </a:p>
          <a:p>
            <a:endParaRPr lang="en-US" dirty="0"/>
          </a:p>
          <a:p>
            <a:endParaRPr lang="en-GB" dirty="0">
              <a:solidFill>
                <a:schemeClr val="tx1">
                  <a:lumMod val="50000"/>
                </a:schemeClr>
              </a:solidFill>
            </a:endParaRPr>
          </a:p>
          <a:p>
            <a:r>
              <a:rPr lang="en-GB" dirty="0">
                <a:solidFill>
                  <a:schemeClr val="tx1">
                    <a:lumMod val="50000"/>
                  </a:schemeClr>
                </a:solidFill>
              </a:rPr>
              <a:t>If the data in the page is:</a:t>
            </a:r>
          </a:p>
          <a:p>
            <a:pPr lvl="1"/>
            <a:r>
              <a:rPr lang="en-GB" dirty="0"/>
              <a:t>Not already on the disk—</a:t>
            </a:r>
            <a:r>
              <a:rPr lang="en-GB" dirty="0">
                <a:latin typeface="+mj-lt"/>
              </a:rPr>
              <a:t>it is paged out to the page file and removed from the working set</a:t>
            </a:r>
          </a:p>
          <a:p>
            <a:pPr lvl="1"/>
            <a:r>
              <a:rPr lang="en-GB" dirty="0"/>
              <a:t>Already on the disk—</a:t>
            </a:r>
            <a:r>
              <a:rPr lang="en-GB" dirty="0">
                <a:latin typeface="+mj-lt"/>
              </a:rPr>
              <a:t>it is removed from the working set and is not paged out</a:t>
            </a:r>
          </a:p>
        </p:txBody>
      </p:sp>
      <p:sp>
        <p:nvSpPr>
          <p:cNvPr id="674818" name="Rectangle 2"/>
          <p:cNvSpPr>
            <a:spLocks noGrp="1" noChangeArrowheads="1"/>
          </p:cNvSpPr>
          <p:nvPr>
            <p:ph type="title"/>
          </p:nvPr>
        </p:nvSpPr>
        <p:spPr/>
        <p:txBody>
          <a:bodyPr/>
          <a:lstStyle/>
          <a:p>
            <a:r>
              <a:rPr lang="en-US" dirty="0"/>
              <a:t>Trimming a Working Set</a:t>
            </a:r>
          </a:p>
        </p:txBody>
      </p:sp>
      <p:sp>
        <p:nvSpPr>
          <p:cNvPr id="20" name="Slide Number Placeholder 2"/>
          <p:cNvSpPr>
            <a:spLocks noGrp="1"/>
          </p:cNvSpPr>
          <p:nvPr>
            <p:ph type="sldNum" sz="quarter" idx="4294967295"/>
          </p:nvPr>
        </p:nvSpPr>
        <p:spPr>
          <a:xfrm>
            <a:off x="0" y="6477000"/>
            <a:ext cx="608013" cy="363538"/>
          </a:xfrm>
          <a:prstGeom prst="rect">
            <a:avLst/>
          </a:prstGeom>
        </p:spPr>
        <p:txBody>
          <a:bodyPr/>
          <a:lstStyle/>
          <a:p>
            <a:fld id="{026CCAEB-CB17-44EB-A892-4553F1D666B6}" type="slidenum">
              <a:rPr lang="en-US" smtClean="0">
                <a:solidFill>
                  <a:prstClr val="white"/>
                </a:solidFill>
              </a:rPr>
              <a:pPr/>
              <a:t>64</a:t>
            </a:fld>
            <a:endParaRPr lang="en-US" dirty="0">
              <a:solidFill>
                <a:prstClr val="white"/>
              </a:solidFill>
            </a:endParaRPr>
          </a:p>
        </p:txBody>
      </p:sp>
      <p:sp>
        <p:nvSpPr>
          <p:cNvPr id="12" name="Rectangle 11"/>
          <p:cNvSpPr/>
          <p:nvPr/>
        </p:nvSpPr>
        <p:spPr bwMode="auto">
          <a:xfrm>
            <a:off x="4669754" y="3529596"/>
            <a:ext cx="3561707" cy="691381"/>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chemeClr val="tx1">
                <a:lumMod val="50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600" dirty="0">
                <a:latin typeface="Segoe UI Semibold" panose="020B0702040204020203" pitchFamily="34" charset="0"/>
                <a:cs typeface="Segoe UI Semibold" panose="020B0702040204020203" pitchFamily="34" charset="0"/>
              </a:rPr>
              <a:t>This is the least recently accessed page. It is paged out first</a:t>
            </a:r>
          </a:p>
        </p:txBody>
      </p:sp>
      <p:cxnSp>
        <p:nvCxnSpPr>
          <p:cNvPr id="13" name="Straight Arrow Connector 12"/>
          <p:cNvCxnSpPr>
            <a:stCxn id="12" idx="0"/>
          </p:cNvCxnSpPr>
          <p:nvPr/>
        </p:nvCxnSpPr>
        <p:spPr bwMode="auto">
          <a:xfrm flipH="1" flipV="1">
            <a:off x="6073972" y="3063752"/>
            <a:ext cx="376636" cy="465843"/>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7" name="TextBox 16"/>
          <p:cNvSpPr txBox="1"/>
          <p:nvPr/>
        </p:nvSpPr>
        <p:spPr>
          <a:xfrm>
            <a:off x="6489059" y="1814491"/>
            <a:ext cx="2298966" cy="305938"/>
          </a:xfrm>
          <a:prstGeom prst="rect">
            <a:avLst/>
          </a:prstGeom>
          <a:solidFill>
            <a:srgbClr val="92D050"/>
          </a:solidFill>
        </p:spPr>
        <p:txBody>
          <a:bodyPr wrap="square" rtlCol="0">
            <a:spAutoFit/>
          </a:bodyPr>
          <a:lstStyle/>
          <a:p>
            <a:pPr algn="ctr"/>
            <a:r>
              <a:rPr lang="en-US" sz="1400" b="1" dirty="0"/>
              <a:t>Working set of Excel.exe</a:t>
            </a:r>
          </a:p>
        </p:txBody>
      </p:sp>
      <p:sp>
        <p:nvSpPr>
          <p:cNvPr id="18" name="Rectangle 17"/>
          <p:cNvSpPr/>
          <p:nvPr/>
        </p:nvSpPr>
        <p:spPr bwMode="auto">
          <a:xfrm flipV="1">
            <a:off x="2672750" y="2110367"/>
            <a:ext cx="6078066" cy="44820"/>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9" name="Rectangle 18"/>
          <p:cNvSpPr/>
          <p:nvPr/>
        </p:nvSpPr>
        <p:spPr bwMode="auto">
          <a:xfrm>
            <a:off x="2832268" y="2234215"/>
            <a:ext cx="1826095" cy="615129"/>
          </a:xfrm>
          <a:prstGeom prst="rect">
            <a:avLst/>
          </a:prstGeom>
          <a:solidFill>
            <a:schemeClr val="tx2">
              <a:lumMod val="50000"/>
              <a:lumOff val="5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b="1" dirty="0">
                <a:solidFill>
                  <a:schemeClr val="bg1"/>
                </a:solidFill>
                <a:latin typeface="Arial Narrow" pitchFamily="34" charset="0"/>
              </a:rPr>
              <a:t>Created: 2:30 P.M.</a:t>
            </a:r>
            <a:br>
              <a:rPr lang="en-US" sz="1400" b="1" dirty="0">
                <a:solidFill>
                  <a:schemeClr val="bg1"/>
                </a:solidFill>
                <a:latin typeface="Arial Narrow" pitchFamily="34" charset="0"/>
              </a:rPr>
            </a:br>
            <a:r>
              <a:rPr lang="en-US" sz="1400" b="1" dirty="0">
                <a:solidFill>
                  <a:schemeClr val="bg1"/>
                </a:solidFill>
                <a:latin typeface="Arial Narrow" pitchFamily="34" charset="0"/>
              </a:rPr>
              <a:t>Last accessed: 2:50 P.M.</a:t>
            </a:r>
          </a:p>
        </p:txBody>
      </p:sp>
      <p:sp>
        <p:nvSpPr>
          <p:cNvPr id="28" name="Rectangle 27"/>
          <p:cNvSpPr/>
          <p:nvPr/>
        </p:nvSpPr>
        <p:spPr bwMode="auto">
          <a:xfrm>
            <a:off x="2672198" y="2912798"/>
            <a:ext cx="6078617" cy="44820"/>
          </a:xfrm>
          <a:prstGeom prst="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32" name="Rectangle 31"/>
          <p:cNvSpPr/>
          <p:nvPr/>
        </p:nvSpPr>
        <p:spPr bwMode="auto">
          <a:xfrm>
            <a:off x="4788381" y="2234215"/>
            <a:ext cx="1813872" cy="615129"/>
          </a:xfrm>
          <a:prstGeom prst="rect">
            <a:avLst/>
          </a:prstGeom>
          <a:solidFill>
            <a:schemeClr val="tx2">
              <a:lumMod val="50000"/>
              <a:lumOff val="5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b="1" dirty="0">
                <a:solidFill>
                  <a:schemeClr val="bg1"/>
                </a:solidFill>
                <a:latin typeface="Arial Narrow" pitchFamily="34" charset="0"/>
              </a:rPr>
              <a:t>Created: 1:00 P.M.</a:t>
            </a:r>
            <a:br>
              <a:rPr lang="en-US" sz="1400" b="1" dirty="0">
                <a:solidFill>
                  <a:schemeClr val="bg1"/>
                </a:solidFill>
                <a:latin typeface="Arial Narrow" pitchFamily="34" charset="0"/>
              </a:rPr>
            </a:br>
            <a:r>
              <a:rPr lang="en-US" sz="1400" b="1" dirty="0">
                <a:solidFill>
                  <a:srgbClr val="FFFF00"/>
                </a:solidFill>
                <a:latin typeface="Arial Narrow" pitchFamily="34" charset="0"/>
              </a:rPr>
              <a:t>Last accessed: 1:10 P.M</a:t>
            </a:r>
            <a:r>
              <a:rPr lang="en-US" sz="1400" b="1" dirty="0">
                <a:solidFill>
                  <a:schemeClr val="bg1"/>
                </a:solidFill>
                <a:latin typeface="Arial Narrow" pitchFamily="34" charset="0"/>
              </a:rPr>
              <a:t>.</a:t>
            </a:r>
          </a:p>
        </p:txBody>
      </p:sp>
      <p:sp>
        <p:nvSpPr>
          <p:cNvPr id="33" name="TextBox 32"/>
          <p:cNvSpPr txBox="1"/>
          <p:nvPr/>
        </p:nvSpPr>
        <p:spPr>
          <a:xfrm>
            <a:off x="2467001" y="3090238"/>
            <a:ext cx="2268225" cy="305938"/>
          </a:xfrm>
          <a:prstGeom prst="rect">
            <a:avLst/>
          </a:prstGeom>
          <a:noFill/>
        </p:spPr>
        <p:txBody>
          <a:bodyPr wrap="square" rtlCol="0">
            <a:spAutoFit/>
          </a:bodyPr>
          <a:lstStyle/>
          <a:p>
            <a:r>
              <a:rPr lang="en-US" sz="1400" b="1" dirty="0"/>
              <a:t>Current time is 3:49 P.M.</a:t>
            </a:r>
          </a:p>
        </p:txBody>
      </p:sp>
      <p:sp>
        <p:nvSpPr>
          <p:cNvPr id="34" name="Rectangle 33"/>
          <p:cNvSpPr/>
          <p:nvPr/>
        </p:nvSpPr>
        <p:spPr bwMode="auto">
          <a:xfrm>
            <a:off x="6733863" y="2234214"/>
            <a:ext cx="1860434" cy="615129"/>
          </a:xfrm>
          <a:prstGeom prst="rect">
            <a:avLst/>
          </a:prstGeom>
          <a:solidFill>
            <a:schemeClr val="tx2">
              <a:lumMod val="50000"/>
              <a:lumOff val="5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400" b="1" dirty="0">
                <a:solidFill>
                  <a:schemeClr val="bg1"/>
                </a:solidFill>
                <a:latin typeface="Arial Narrow" pitchFamily="34" charset="0"/>
              </a:rPr>
              <a:t>Created: 9:00 A.M.</a:t>
            </a:r>
            <a:br>
              <a:rPr lang="en-US" sz="1400" b="1" dirty="0">
                <a:solidFill>
                  <a:schemeClr val="bg1"/>
                </a:solidFill>
                <a:latin typeface="Arial Narrow" pitchFamily="34" charset="0"/>
              </a:rPr>
            </a:br>
            <a:r>
              <a:rPr lang="en-US" sz="1400" b="1" dirty="0">
                <a:solidFill>
                  <a:schemeClr val="bg1"/>
                </a:solidFill>
                <a:latin typeface="Arial Narrow" pitchFamily="34" charset="0"/>
              </a:rPr>
              <a:t>Last accessed: 3:40 P.M</a:t>
            </a:r>
            <a:r>
              <a:rPr lang="en-US" sz="1400" b="1" dirty="0">
                <a:solidFill>
                  <a:schemeClr val="bg1"/>
                </a:solidFill>
              </a:rPr>
              <a:t>.</a:t>
            </a:r>
          </a:p>
        </p:txBody>
      </p:sp>
      <p:sp>
        <p:nvSpPr>
          <p:cNvPr id="35" name="Rectangle 34"/>
          <p:cNvSpPr/>
          <p:nvPr/>
        </p:nvSpPr>
        <p:spPr bwMode="auto">
          <a:xfrm>
            <a:off x="4735227" y="2020707"/>
            <a:ext cx="1924220" cy="1043046"/>
          </a:xfrm>
          <a:prstGeom prst="rect">
            <a:avLst/>
          </a:prstGeom>
          <a:noFill/>
          <a:ln w="38100" cap="flat" cmpd="sng" algn="ctr">
            <a:no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20952" y="3380167"/>
            <a:ext cx="1352358" cy="132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4218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HIDDEN - Slide138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Available MBytes</a:t>
            </a:r>
            <a:endParaRPr lang="en-US" dirty="0"/>
          </a:p>
        </p:txBody>
      </p:sp>
    </p:spTree>
    <p:extLst>
      <p:ext uri="{BB962C8B-B14F-4D97-AF65-F5344CB8AC3E}">
        <p14:creationId xmlns:p14="http://schemas.microsoft.com/office/powerpoint/2010/main" val="221160212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b="1" dirty="0">
                <a:solidFill>
                  <a:schemeClr val="tx1">
                    <a:lumMod val="50000"/>
                  </a:schemeClr>
                </a:solidFill>
              </a:rPr>
              <a:t>Memory\Available Mbytes counter:</a:t>
            </a:r>
          </a:p>
          <a:p>
            <a:pPr marL="448193" indent="-448193"/>
            <a:r>
              <a:rPr lang="en-GB" sz="2353" dirty="0">
                <a:solidFill>
                  <a:schemeClr val="tx1">
                    <a:lumMod val="50000"/>
                  </a:schemeClr>
                </a:solidFill>
              </a:rPr>
              <a:t>Measures the amount of physical memory (RAM), in megabytes, that is immediately available for allocation either to a process or for system use</a:t>
            </a:r>
          </a:p>
          <a:p>
            <a:pPr marL="448193" indent="-448193"/>
            <a:r>
              <a:rPr lang="en-GB" sz="2353" dirty="0">
                <a:solidFill>
                  <a:schemeClr val="tx1">
                    <a:lumMod val="50000"/>
                  </a:schemeClr>
                </a:solidFill>
              </a:rPr>
              <a:t>It is the sum of the Zero, </a:t>
            </a:r>
            <a:r>
              <a:rPr lang="en-GB" sz="2353" b="1" dirty="0">
                <a:solidFill>
                  <a:schemeClr val="tx1">
                    <a:lumMod val="50000"/>
                  </a:schemeClr>
                </a:solidFill>
              </a:rPr>
              <a:t>Free</a:t>
            </a:r>
            <a:r>
              <a:rPr lang="en-GB" sz="2353" dirty="0">
                <a:solidFill>
                  <a:schemeClr val="tx1">
                    <a:lumMod val="50000"/>
                  </a:schemeClr>
                </a:solidFill>
              </a:rPr>
              <a:t>, and </a:t>
            </a:r>
            <a:r>
              <a:rPr lang="en-GB" sz="2353" b="1" dirty="0">
                <a:solidFill>
                  <a:schemeClr val="tx1">
                    <a:lumMod val="50000"/>
                  </a:schemeClr>
                </a:solidFill>
              </a:rPr>
              <a:t>Standby</a:t>
            </a:r>
            <a:r>
              <a:rPr lang="en-GB" sz="2353" dirty="0">
                <a:solidFill>
                  <a:schemeClr val="tx1">
                    <a:lumMod val="50000"/>
                  </a:schemeClr>
                </a:solidFill>
              </a:rPr>
              <a:t> page lists of the Memory Manager</a:t>
            </a:r>
          </a:p>
          <a:p>
            <a:pPr marL="448193" indent="-448193"/>
            <a:r>
              <a:rPr lang="en-GB" sz="2353" dirty="0">
                <a:solidFill>
                  <a:schemeClr val="tx1">
                    <a:lumMod val="50000"/>
                  </a:schemeClr>
                </a:solidFill>
              </a:rPr>
              <a:t>Low </a:t>
            </a:r>
            <a:r>
              <a:rPr lang="en-GB" sz="2353" b="1" dirty="0">
                <a:solidFill>
                  <a:schemeClr val="tx2">
                    <a:lumMod val="75000"/>
                    <a:lumOff val="25000"/>
                  </a:schemeClr>
                </a:solidFill>
              </a:rPr>
              <a:t>Available </a:t>
            </a:r>
            <a:r>
              <a:rPr lang="en-GB" sz="2353" b="1" dirty="0" err="1">
                <a:solidFill>
                  <a:schemeClr val="tx2">
                    <a:lumMod val="75000"/>
                    <a:lumOff val="25000"/>
                  </a:schemeClr>
                </a:solidFill>
              </a:rPr>
              <a:t>MBytes</a:t>
            </a:r>
            <a:r>
              <a:rPr lang="en-GB" sz="2353" b="1" dirty="0">
                <a:solidFill>
                  <a:schemeClr val="tx2">
                    <a:lumMod val="75000"/>
                    <a:lumOff val="25000"/>
                  </a:schemeClr>
                </a:solidFill>
              </a:rPr>
              <a:t> </a:t>
            </a:r>
            <a:r>
              <a:rPr lang="en-GB" sz="2353" dirty="0">
                <a:solidFill>
                  <a:schemeClr val="tx1">
                    <a:lumMod val="50000"/>
                  </a:schemeClr>
                </a:solidFill>
              </a:rPr>
              <a:t>is a primary indicator of a low RAM condition</a:t>
            </a:r>
          </a:p>
          <a:p>
            <a:pPr marL="448193" indent="-448193"/>
            <a:r>
              <a:rPr lang="en-GB" sz="2353" dirty="0">
                <a:solidFill>
                  <a:schemeClr val="tx1">
                    <a:lumMod val="50000"/>
                  </a:schemeClr>
                </a:solidFill>
              </a:rPr>
              <a:t>This counter will correlate with standby page life expectancy, hard page faults, page file usage, and disk latency issues</a:t>
            </a:r>
          </a:p>
        </p:txBody>
      </p:sp>
      <p:sp>
        <p:nvSpPr>
          <p:cNvPr id="674818" name="Rectangle 2"/>
          <p:cNvSpPr>
            <a:spLocks noGrp="1" noChangeArrowheads="1"/>
          </p:cNvSpPr>
          <p:nvPr>
            <p:ph type="title"/>
          </p:nvPr>
        </p:nvSpPr>
        <p:spPr/>
        <p:txBody>
          <a:bodyPr/>
          <a:lstStyle/>
          <a:p>
            <a:r>
              <a:rPr lang="en-US" dirty="0"/>
              <a:t>Available </a:t>
            </a:r>
            <a:r>
              <a:rPr lang="en-US" dirty="0" err="1"/>
              <a:t>MBytes</a:t>
            </a:r>
            <a:endParaRPr lang="en-US" dirty="0"/>
          </a:p>
        </p:txBody>
      </p:sp>
      <p:pic>
        <p:nvPicPr>
          <p:cNvPr id="2" name="Picture 1">
            <a:extLst>
              <a:ext uri="{FF2B5EF4-FFF2-40B4-BE49-F238E27FC236}">
                <a16:creationId xmlns:a16="http://schemas.microsoft.com/office/drawing/2014/main" id="{B2139FDF-372C-41C0-A741-4F65E675C325}"/>
              </a:ext>
            </a:extLst>
          </p:cNvPr>
          <p:cNvPicPr>
            <a:picLocks noChangeAspect="1"/>
          </p:cNvPicPr>
          <p:nvPr/>
        </p:nvPicPr>
        <p:blipFill>
          <a:blip r:embed="rId3"/>
          <a:stretch>
            <a:fillRect/>
          </a:stretch>
        </p:blipFill>
        <p:spPr>
          <a:xfrm>
            <a:off x="1679240" y="4641955"/>
            <a:ext cx="9431136" cy="2063645"/>
          </a:xfrm>
          <a:prstGeom prst="rect">
            <a:avLst/>
          </a:prstGeom>
        </p:spPr>
      </p:pic>
      <p:sp>
        <p:nvSpPr>
          <p:cNvPr id="4" name="TextBox 3">
            <a:extLst>
              <a:ext uri="{FF2B5EF4-FFF2-40B4-BE49-F238E27FC236}">
                <a16:creationId xmlns:a16="http://schemas.microsoft.com/office/drawing/2014/main" id="{3674C99E-D657-46F5-9DC7-4617675FF505}"/>
              </a:ext>
            </a:extLst>
          </p:cNvPr>
          <p:cNvSpPr txBox="1"/>
          <p:nvPr/>
        </p:nvSpPr>
        <p:spPr>
          <a:xfrm>
            <a:off x="1508493" y="3850218"/>
            <a:ext cx="9431136" cy="1255182"/>
          </a:xfrm>
          <a:prstGeom prst="rect">
            <a:avLst/>
          </a:prstGeom>
          <a:noFill/>
        </p:spPr>
        <p:txBody>
          <a:bodyPr wrap="square" lIns="179285" tIns="143428" rIns="179285" bIns="143428" rtlCol="0">
            <a:spAutoFit/>
          </a:bodyPr>
          <a:lstStyle/>
          <a:p>
            <a:pPr>
              <a:lnSpc>
                <a:spcPct val="90000"/>
              </a:lnSpc>
              <a:spcAft>
                <a:spcPts val="588"/>
              </a:spcAft>
            </a:pPr>
            <a:r>
              <a:rPr lang="en-US" sz="1961" b="1" dirty="0">
                <a:gradFill>
                  <a:gsLst>
                    <a:gs pos="2917">
                      <a:schemeClr val="tx1"/>
                    </a:gs>
                    <a:gs pos="30000">
                      <a:schemeClr val="tx1"/>
                    </a:gs>
                  </a:gsLst>
                  <a:lin ang="5400000" scaled="0"/>
                </a:gradFill>
              </a:rPr>
              <a:t>Example: </a:t>
            </a:r>
            <a:r>
              <a:rPr lang="en-US" sz="1961" dirty="0">
                <a:gradFill>
                  <a:gsLst>
                    <a:gs pos="2917">
                      <a:schemeClr val="tx1"/>
                    </a:gs>
                    <a:gs pos="30000">
                      <a:schemeClr val="tx1"/>
                    </a:gs>
                  </a:gsLst>
                  <a:lin ang="5400000" scaled="0"/>
                </a:gradFill>
              </a:rPr>
              <a:t>a 64 GB Server: 54767 Available + 9765 In Use = </a:t>
            </a:r>
            <a:r>
              <a:rPr lang="en-US" sz="1961" b="1" dirty="0">
                <a:gradFill>
                  <a:gsLst>
                    <a:gs pos="2917">
                      <a:schemeClr val="tx1"/>
                    </a:gs>
                    <a:gs pos="30000">
                      <a:schemeClr val="tx1"/>
                    </a:gs>
                  </a:gsLst>
                  <a:lin ang="5400000" scaled="0"/>
                </a:gradFill>
              </a:rPr>
              <a:t>64 GB Installed</a:t>
            </a:r>
          </a:p>
          <a:p>
            <a:pPr>
              <a:lnSpc>
                <a:spcPct val="90000"/>
              </a:lnSpc>
              <a:spcAft>
                <a:spcPts val="588"/>
              </a:spcAft>
            </a:pPr>
            <a:r>
              <a:rPr lang="en-US" sz="1961" dirty="0">
                <a:gradFill>
                  <a:gsLst>
                    <a:gs pos="2917">
                      <a:schemeClr val="tx1"/>
                    </a:gs>
                    <a:gs pos="30000">
                      <a:schemeClr val="tx1"/>
                    </a:gs>
                  </a:gsLst>
                  <a:lin ang="5400000" scaled="0"/>
                </a:gradFill>
              </a:rPr>
              <a:t>45758 MB free memory pool + Standby memory pool = </a:t>
            </a:r>
            <a:r>
              <a:rPr lang="en-US" sz="1961" b="1" dirty="0">
                <a:gradFill>
                  <a:gsLst>
                    <a:gs pos="2917">
                      <a:schemeClr val="tx1"/>
                    </a:gs>
                    <a:gs pos="30000">
                      <a:schemeClr val="tx1"/>
                    </a:gs>
                  </a:gsLst>
                  <a:lin ang="5400000" scaled="0"/>
                </a:gradFill>
              </a:rPr>
              <a:t>54 GB Available</a:t>
            </a:r>
          </a:p>
          <a:p>
            <a:pPr>
              <a:lnSpc>
                <a:spcPct val="90000"/>
              </a:lnSpc>
              <a:spcAft>
                <a:spcPts val="588"/>
              </a:spcAft>
            </a:pPr>
            <a:r>
              <a:rPr lang="en-US" sz="196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28106176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F28036-993E-4C16-9D5D-5FC96804A929}"/>
              </a:ext>
            </a:extLst>
          </p:cNvPr>
          <p:cNvSpPr>
            <a:spLocks noGrp="1"/>
          </p:cNvSpPr>
          <p:nvPr>
            <p:ph type="body" sz="quarter" idx="10"/>
          </p:nvPr>
        </p:nvSpPr>
        <p:spPr/>
        <p:txBody>
          <a:bodyPr/>
          <a:lstStyle/>
          <a:p>
            <a:r>
              <a:rPr lang="en-US" dirty="0">
                <a:solidFill>
                  <a:schemeClr val="tx1">
                    <a:lumMod val="50000"/>
                  </a:schemeClr>
                </a:solidFill>
              </a:rPr>
              <a:t>Notice that this server exhausts RAM (3) times in 73 minutes and drops all the way down to only 3MB of RAM left, causing a paging storm</a:t>
            </a:r>
          </a:p>
        </p:txBody>
      </p:sp>
      <p:sp>
        <p:nvSpPr>
          <p:cNvPr id="674818" name="Rectangle 2"/>
          <p:cNvSpPr>
            <a:spLocks noGrp="1" noChangeArrowheads="1"/>
          </p:cNvSpPr>
          <p:nvPr>
            <p:ph type="title"/>
          </p:nvPr>
        </p:nvSpPr>
        <p:spPr/>
        <p:txBody>
          <a:bodyPr/>
          <a:lstStyle/>
          <a:p>
            <a:r>
              <a:rPr lang="en-US" dirty="0"/>
              <a:t>Available Mbytes exhaustion example</a:t>
            </a:r>
          </a:p>
        </p:txBody>
      </p:sp>
      <p:grpSp>
        <p:nvGrpSpPr>
          <p:cNvPr id="2" name="Group 1">
            <a:extLst>
              <a:ext uri="{FF2B5EF4-FFF2-40B4-BE49-F238E27FC236}">
                <a16:creationId xmlns:a16="http://schemas.microsoft.com/office/drawing/2014/main" id="{8BA29D1D-1F28-4450-B4D9-D60B646CC8A8}"/>
              </a:ext>
            </a:extLst>
          </p:cNvPr>
          <p:cNvGrpSpPr/>
          <p:nvPr/>
        </p:nvGrpSpPr>
        <p:grpSpPr>
          <a:xfrm>
            <a:off x="2687378" y="2118430"/>
            <a:ext cx="6817245" cy="4506315"/>
            <a:chOff x="2727689" y="1324155"/>
            <a:chExt cx="6953945" cy="4596676"/>
          </a:xfrm>
        </p:grpSpPr>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7689" y="1324155"/>
              <a:ext cx="6953945" cy="4596676"/>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9" idx="3"/>
              <a:endCxn id="8" idx="2"/>
            </p:cNvCxnSpPr>
            <p:nvPr/>
          </p:nvCxnSpPr>
          <p:spPr bwMode="auto">
            <a:xfrm flipV="1">
              <a:off x="5951024" y="4944966"/>
              <a:ext cx="1053038" cy="633130"/>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8" name="Rectangle 7"/>
            <p:cNvSpPr/>
            <p:nvPr/>
          </p:nvSpPr>
          <p:spPr bwMode="auto">
            <a:xfrm>
              <a:off x="6142607" y="4669335"/>
              <a:ext cx="1722911" cy="275632"/>
            </a:xfrm>
            <a:prstGeom prst="rect">
              <a:avLst/>
            </a:prstGeom>
            <a:noFill/>
            <a:ln w="38100" cap="flat" cmpd="sng" algn="ctr">
              <a:solidFill>
                <a:schemeClr val="tx2">
                  <a:lumMod val="75000"/>
                  <a:lumOff val="25000"/>
                </a:schemeClr>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dirty="0">
                <a:solidFill>
                  <a:srgbClr val="505050"/>
                </a:solidFill>
                <a:latin typeface="Arial Narrow" pitchFamily="34" charset="0"/>
              </a:endParaRPr>
            </a:p>
          </p:txBody>
        </p:sp>
        <p:sp>
          <p:nvSpPr>
            <p:cNvPr id="9" name="Rectangle 8"/>
            <p:cNvSpPr/>
            <p:nvPr/>
          </p:nvSpPr>
          <p:spPr bwMode="auto">
            <a:xfrm>
              <a:off x="4732857" y="5452131"/>
              <a:ext cx="1218168" cy="251931"/>
            </a:xfrm>
            <a:prstGeom prst="rect">
              <a:avLst/>
            </a:prstGeom>
            <a:noFill/>
            <a:ln w="381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dirty="0">
                <a:solidFill>
                  <a:srgbClr val="505050"/>
                </a:solidFill>
                <a:latin typeface="Arial Narrow" pitchFamily="34" charset="0"/>
              </a:endParaRPr>
            </a:p>
          </p:txBody>
        </p:sp>
        <p:sp>
          <p:nvSpPr>
            <p:cNvPr id="10" name="Rectangle 9"/>
            <p:cNvSpPr/>
            <p:nvPr/>
          </p:nvSpPr>
          <p:spPr bwMode="auto">
            <a:xfrm>
              <a:off x="7091100" y="3021514"/>
              <a:ext cx="1023175" cy="988020"/>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dirty="0">
                <a:solidFill>
                  <a:srgbClr val="505050"/>
                </a:solidFill>
                <a:latin typeface="Arial Narrow" pitchFamily="34" charset="0"/>
              </a:endParaRPr>
            </a:p>
          </p:txBody>
        </p:sp>
        <p:cxnSp>
          <p:nvCxnSpPr>
            <p:cNvPr id="12" name="Curved Connector 11"/>
            <p:cNvCxnSpPr>
              <a:stCxn id="8" idx="1"/>
              <a:endCxn id="10" idx="1"/>
            </p:cNvCxnSpPr>
            <p:nvPr/>
          </p:nvCxnSpPr>
          <p:spPr bwMode="auto">
            <a:xfrm rot="10800000" flipH="1">
              <a:off x="6142607" y="3515526"/>
              <a:ext cx="948493" cy="1291626"/>
            </a:xfrm>
            <a:prstGeom prst="curvedConnector3">
              <a:avLst>
                <a:gd name="adj1" fmla="val -2458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sp>
          <p:nvSpPr>
            <p:cNvPr id="18" name="Rectangle 17"/>
            <p:cNvSpPr/>
            <p:nvPr/>
          </p:nvSpPr>
          <p:spPr bwMode="auto">
            <a:xfrm>
              <a:off x="4361763" y="3383399"/>
              <a:ext cx="956683" cy="258116"/>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367" eaLnBrk="0" fontAlgn="base" hangingPunct="0">
                <a:spcBef>
                  <a:spcPct val="0"/>
                </a:spcBef>
                <a:spcAft>
                  <a:spcPct val="0"/>
                </a:spcAft>
                <a:defRPr/>
              </a:pPr>
              <a:r>
                <a:rPr lang="en-US" sz="1372" b="1" dirty="0">
                  <a:solidFill>
                    <a:schemeClr val="bg1"/>
                  </a:solidFill>
                  <a:latin typeface="Arial Narrow" pitchFamily="34" charset="0"/>
                </a:rPr>
                <a:t>8:00 A.M.</a:t>
              </a:r>
            </a:p>
          </p:txBody>
        </p:sp>
        <p:sp>
          <p:nvSpPr>
            <p:cNvPr id="19" name="Rectangle 18"/>
            <p:cNvSpPr/>
            <p:nvPr/>
          </p:nvSpPr>
          <p:spPr bwMode="auto">
            <a:xfrm>
              <a:off x="7086048" y="2396572"/>
              <a:ext cx="1030201" cy="549409"/>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367" eaLnBrk="0" fontAlgn="base" hangingPunct="0">
                <a:spcBef>
                  <a:spcPct val="0"/>
                </a:spcBef>
                <a:spcAft>
                  <a:spcPct val="0"/>
                </a:spcAft>
                <a:defRPr/>
              </a:pPr>
              <a:r>
                <a:rPr lang="en-US" sz="1372" b="1" dirty="0">
                  <a:solidFill>
                    <a:schemeClr val="bg1"/>
                  </a:solidFill>
                  <a:latin typeface="Arial Narrow" pitchFamily="34" charset="0"/>
                </a:rPr>
                <a:t>8:39 A.M. to 8:40 A.M.</a:t>
              </a:r>
            </a:p>
          </p:txBody>
        </p:sp>
        <p:sp>
          <p:nvSpPr>
            <p:cNvPr id="13" name="Rectangle 12"/>
            <p:cNvSpPr/>
            <p:nvPr/>
          </p:nvSpPr>
          <p:spPr bwMode="auto">
            <a:xfrm>
              <a:off x="6411097" y="1407168"/>
              <a:ext cx="1376262" cy="634089"/>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372" b="1" dirty="0">
                  <a:solidFill>
                    <a:schemeClr val="bg1"/>
                  </a:solidFill>
                  <a:latin typeface="Arial Narrow" pitchFamily="34" charset="0"/>
                </a:rPr>
                <a:t>Decreasing trend</a:t>
              </a:r>
              <a:endParaRPr lang="en-US" sz="1372" dirty="0">
                <a:solidFill>
                  <a:schemeClr val="bg1"/>
                </a:solidFill>
                <a:latin typeface="Arial Narrow" pitchFamily="34" charset="0"/>
              </a:endParaRPr>
            </a:p>
          </p:txBody>
        </p:sp>
        <p:cxnSp>
          <p:nvCxnSpPr>
            <p:cNvPr id="14" name="Straight Arrow Connector 13"/>
            <p:cNvCxnSpPr>
              <a:stCxn id="13" idx="1"/>
            </p:cNvCxnSpPr>
            <p:nvPr/>
          </p:nvCxnSpPr>
          <p:spPr bwMode="auto">
            <a:xfrm rot="10800000" flipV="1">
              <a:off x="3626748" y="1724212"/>
              <a:ext cx="2784350" cy="910934"/>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15" name="Straight Arrow Connector 14"/>
            <p:cNvCxnSpPr>
              <a:stCxn id="13" idx="3"/>
            </p:cNvCxnSpPr>
            <p:nvPr/>
          </p:nvCxnSpPr>
          <p:spPr bwMode="auto">
            <a:xfrm>
              <a:off x="7787359" y="1724212"/>
              <a:ext cx="1131370" cy="1485678"/>
            </a:xfrm>
            <a:prstGeom prst="straightConnector1">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grpSp>
    </p:spTree>
    <p:extLst>
      <p:ext uri="{BB962C8B-B14F-4D97-AF65-F5344CB8AC3E}">
        <p14:creationId xmlns:p14="http://schemas.microsoft.com/office/powerpoint/2010/main" val="19280482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z="2353" b="1" dirty="0"/>
              <a:t>Common next steps:</a:t>
            </a:r>
          </a:p>
          <a:p>
            <a:pPr lvl="1"/>
            <a:r>
              <a:rPr lang="en-GB" sz="1961" dirty="0"/>
              <a:t>Identify the processes that are consuming the most RAM, by using </a:t>
            </a:r>
            <a:r>
              <a:rPr lang="en-GB" sz="1961" dirty="0">
                <a:solidFill>
                  <a:schemeClr val="tx2">
                    <a:lumMod val="75000"/>
                    <a:lumOff val="25000"/>
                  </a:schemeClr>
                </a:solidFill>
              </a:rPr>
              <a:t>\Process(*)\Working Set</a:t>
            </a:r>
          </a:p>
          <a:p>
            <a:pPr lvl="1"/>
            <a:r>
              <a:rPr lang="en-GB" sz="1961" dirty="0"/>
              <a:t>The only permanent solution is to scale up by adding more RAM </a:t>
            </a:r>
            <a:r>
              <a:rPr lang="en-GB" sz="1961" i="1" dirty="0"/>
              <a:t>(Scale Up), </a:t>
            </a:r>
            <a:r>
              <a:rPr lang="en-GB" sz="1961" dirty="0"/>
              <a:t>or move some of the load to another server that has spare RAM capacity </a:t>
            </a:r>
            <a:r>
              <a:rPr lang="en-GB" sz="1961" i="1" dirty="0"/>
              <a:t>(Scale Out)</a:t>
            </a:r>
          </a:p>
          <a:p>
            <a:pPr lvl="1"/>
            <a:r>
              <a:rPr lang="en-GB" sz="1961" dirty="0"/>
              <a:t>If the affected OS is a VM, then increasing Installed Memory or enabling the “Use Dynamic Memory” switch will allow the VM to scale it’s RAM to actual use</a:t>
            </a:r>
          </a:p>
        </p:txBody>
      </p:sp>
      <p:sp>
        <p:nvSpPr>
          <p:cNvPr id="674818" name="Rectangle 2"/>
          <p:cNvSpPr>
            <a:spLocks noGrp="1" noChangeArrowheads="1"/>
          </p:cNvSpPr>
          <p:nvPr>
            <p:ph type="title"/>
          </p:nvPr>
        </p:nvSpPr>
        <p:spPr/>
        <p:txBody>
          <a:bodyPr/>
          <a:lstStyle/>
          <a:p>
            <a:r>
              <a:rPr lang="en-US" dirty="0"/>
              <a:t>Thresholds for Available </a:t>
            </a:r>
            <a:r>
              <a:rPr lang="en-US"/>
              <a:t>MBytes</a:t>
            </a:r>
            <a:endParaRPr lang="en-US" dirty="0"/>
          </a:p>
        </p:txBody>
      </p:sp>
      <p:graphicFrame>
        <p:nvGraphicFramePr>
          <p:cNvPr id="6" name="Picture 2"/>
          <p:cNvGraphicFramePr>
            <a:graphicFrameLocks noGrp="1"/>
          </p:cNvGraphicFramePr>
          <p:nvPr>
            <p:extLst/>
          </p:nvPr>
        </p:nvGraphicFramePr>
        <p:xfrm>
          <a:off x="2388115" y="3773763"/>
          <a:ext cx="7969228" cy="2787217"/>
        </p:xfrm>
        <a:graphic>
          <a:graphicData uri="http://schemas.openxmlformats.org/drawingml/2006/table">
            <a:tbl>
              <a:tblPr firstRow="1" firstCol="1" bandRow="1" bandCol="1">
                <a:effectLst>
                  <a:outerShdw blurRad="50800" dist="50800" dir="5400000" algn="ctr" rotWithShape="0">
                    <a:schemeClr val="tx1">
                      <a:lumMod val="50000"/>
                    </a:schemeClr>
                  </a:outerShdw>
                </a:effectLst>
                <a:tableStyleId>{7E9639D4-E3E2-4D34-9284-5A2195B3D0D7}</a:tableStyleId>
              </a:tblPr>
              <a:tblGrid>
                <a:gridCol w="2092076">
                  <a:extLst>
                    <a:ext uri="{9D8B030D-6E8A-4147-A177-3AD203B41FA5}">
                      <a16:colId xmlns:a16="http://schemas.microsoft.com/office/drawing/2014/main" val="20000"/>
                    </a:ext>
                  </a:extLst>
                </a:gridCol>
                <a:gridCol w="5877152">
                  <a:extLst>
                    <a:ext uri="{9D8B030D-6E8A-4147-A177-3AD203B41FA5}">
                      <a16:colId xmlns:a16="http://schemas.microsoft.com/office/drawing/2014/main" val="20001"/>
                    </a:ext>
                  </a:extLst>
                </a:gridCol>
              </a:tblGrid>
              <a:tr h="436789">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400" u="none" strike="noStrike" baseline="0" dirty="0">
                          <a:effectLst/>
                        </a:rPr>
                        <a:t>Threshold</a:t>
                      </a:r>
                      <a:endParaRPr kumimoji="0" lang="en-US" sz="1400" b="1" i="0" u="none" strike="noStrike" baseline="0" dirty="0">
                        <a:solidFill>
                          <a:schemeClr val="tx1">
                            <a:alpha val="100000"/>
                          </a:schemeClr>
                        </a:solidFill>
                        <a:effectLst/>
                        <a:latin typeface="+mn-lt"/>
                      </a:endParaRPr>
                    </a:p>
                  </a:txBody>
                  <a:tcPr marL="55306" marR="55306" marT="27653" marB="27653" anchor="ctr" horzOverflow="overflow">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400" u="none" strike="noStrike" baseline="0" dirty="0">
                          <a:effectLst/>
                        </a:rPr>
                        <a:t>Effect</a:t>
                      </a:r>
                      <a:endParaRPr kumimoji="0" lang="en-US" sz="1400" b="1" i="0" u="none" strike="noStrike" baseline="0" dirty="0">
                        <a:solidFill>
                          <a:schemeClr val="tx1">
                            <a:alpha val="100000"/>
                          </a:schemeClr>
                        </a:solidFill>
                        <a:effectLst/>
                        <a:latin typeface="+mn-lt"/>
                      </a:endParaRPr>
                    </a:p>
                  </a:txBody>
                  <a:tcPr marL="55306" marR="55306" marT="27653" marB="27653" anchor="ctr" horzOverflow="overflow">
                    <a:solidFill>
                      <a:srgbClr val="0000FF"/>
                    </a:solidFill>
                  </a:tcPr>
                </a:tc>
                <a:extLst>
                  <a:ext uri="{0D108BD9-81ED-4DB2-BD59-A6C34878D82A}">
                    <a16:rowId xmlns:a16="http://schemas.microsoft.com/office/drawing/2014/main" val="10000"/>
                  </a:ext>
                </a:extLst>
              </a:tr>
              <a:tr h="541897">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2 GB or more of RAM</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400" b="1" kern="1200" dirty="0">
                          <a:solidFill>
                            <a:srgbClr val="107C10"/>
                          </a:solidFill>
                        </a:rPr>
                        <a:t>Informational </a:t>
                      </a:r>
                    </a:p>
                    <a:p>
                      <a:pPr algn="l">
                        <a:buFont typeface="Arial" pitchFamily="34" charset="0"/>
                        <a:buNone/>
                      </a:pPr>
                      <a:r>
                        <a:rPr lang="en-US" sz="1400" kern="1200" dirty="0"/>
                        <a:t>Normal usage</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786921">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1+ GB of RAM </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400" b="1" kern="1200" baseline="0" dirty="0">
                          <a:highlight>
                            <a:srgbClr val="FFFF00"/>
                          </a:highlight>
                        </a:rPr>
                        <a:t>Warning</a:t>
                      </a:r>
                    </a:p>
                    <a:p>
                      <a:pPr algn="l">
                        <a:buFont typeface="Arial" pitchFamily="34" charset="0"/>
                        <a:buNone/>
                      </a:pPr>
                      <a:r>
                        <a:rPr lang="en-US" sz="1400" kern="1200" baseline="0" dirty="0"/>
                        <a:t>High memory usage and low disk cache, the OS will sense this low memory condition and may begin to trim application working sets</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1021610">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&lt;</a:t>
                      </a:r>
                      <a:r>
                        <a:rPr lang="en-US" sz="1400" kern="1200" baseline="0" dirty="0"/>
                        <a:t>1 GB of RAM</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b="1" kern="1200" dirty="0">
                          <a:solidFill>
                            <a:srgbClr val="FF0000"/>
                          </a:solidFill>
                        </a:rPr>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dirty="0"/>
                        <a:t>Memory exhaustion,</a:t>
                      </a:r>
                      <a:r>
                        <a:rPr lang="en-US" sz="1400" baseline="0" dirty="0"/>
                        <a:t> </a:t>
                      </a:r>
                      <a:r>
                        <a:rPr lang="en-US" sz="1400" dirty="0"/>
                        <a:t>which can cause</a:t>
                      </a:r>
                      <a:r>
                        <a:rPr lang="en-US" sz="1400" baseline="0" dirty="0"/>
                        <a:t> excessive paging</a:t>
                      </a:r>
                      <a:r>
                        <a:rPr lang="en-US" sz="1400" dirty="0"/>
                        <a:t>, high disk I/O, and extremely poor performance</a:t>
                      </a:r>
                      <a:r>
                        <a:rPr lang="en-US" sz="1400" baseline="0" dirty="0"/>
                        <a:t> of the server, </a:t>
                      </a:r>
                      <a:r>
                        <a:rPr lang="en-US" sz="1400" dirty="0"/>
                        <a:t>applications, and services. Process working sets and the File Cache will be trimmed</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15399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marL="448193" indent="-448193"/>
            <a:r>
              <a:rPr lang="en-GB" dirty="0">
                <a:solidFill>
                  <a:schemeClr val="tx1">
                    <a:lumMod val="50000"/>
                  </a:schemeClr>
                </a:solidFill>
              </a:rPr>
              <a:t>The </a:t>
            </a:r>
            <a:r>
              <a:rPr lang="en-GB" dirty="0">
                <a:solidFill>
                  <a:schemeClr val="tx1">
                    <a:lumMod val="50000"/>
                  </a:schemeClr>
                </a:solidFill>
                <a:latin typeface="Segoe UI Semibold" panose="020B0702040204020203" pitchFamily="34" charset="0"/>
                <a:cs typeface="Segoe UI Semibold" panose="020B0702040204020203" pitchFamily="34" charset="0"/>
              </a:rPr>
              <a:t>\Process(*)\Private Bytes </a:t>
            </a:r>
            <a:r>
              <a:rPr lang="en-GB" dirty="0">
                <a:solidFill>
                  <a:schemeClr val="tx1">
                    <a:lumMod val="50000"/>
                  </a:schemeClr>
                </a:solidFill>
              </a:rPr>
              <a:t>counter measures how much private, committed memory a process is currently using</a:t>
            </a:r>
          </a:p>
          <a:p>
            <a:pPr marL="448193" indent="-448193"/>
            <a:endParaRPr lang="en-GB" dirty="0">
              <a:solidFill>
                <a:schemeClr val="tx1">
                  <a:lumMod val="50000"/>
                </a:schemeClr>
              </a:solidFill>
            </a:endParaRPr>
          </a:p>
          <a:p>
            <a:pPr marL="448193" indent="-448193"/>
            <a:r>
              <a:rPr lang="en-GB" u="sng" dirty="0">
                <a:solidFill>
                  <a:schemeClr val="tx1">
                    <a:lumMod val="50000"/>
                  </a:schemeClr>
                </a:solidFill>
              </a:rPr>
              <a:t>This memory is private to that process</a:t>
            </a:r>
            <a:r>
              <a:rPr lang="en-GB" dirty="0">
                <a:solidFill>
                  <a:schemeClr val="tx1">
                    <a:lumMod val="50000"/>
                  </a:schemeClr>
                </a:solidFill>
              </a:rPr>
              <a:t>—no other process can use this memory</a:t>
            </a:r>
          </a:p>
          <a:p>
            <a:pPr marL="448193" indent="-448193"/>
            <a:endParaRPr lang="en-GB" dirty="0">
              <a:solidFill>
                <a:schemeClr val="tx1">
                  <a:lumMod val="50000"/>
                </a:schemeClr>
              </a:solidFill>
            </a:endParaRPr>
          </a:p>
          <a:p>
            <a:pPr marL="448193" indent="-448193"/>
            <a:r>
              <a:rPr lang="en-GB" i="1" dirty="0">
                <a:solidFill>
                  <a:schemeClr val="tx1">
                    <a:lumMod val="50000"/>
                  </a:schemeClr>
                </a:solidFill>
              </a:rPr>
              <a:t>The </a:t>
            </a:r>
            <a:r>
              <a:rPr lang="en-GB" dirty="0">
                <a:solidFill>
                  <a:schemeClr val="tx1">
                    <a:lumMod val="50000"/>
                  </a:schemeClr>
                </a:solidFill>
                <a:latin typeface="Segoe UI Semibold" panose="020B0702040204020203" pitchFamily="34" charset="0"/>
                <a:cs typeface="Segoe UI Semibold" panose="020B0702040204020203" pitchFamily="34" charset="0"/>
              </a:rPr>
              <a:t>\Process(*)\Private Bytes </a:t>
            </a:r>
            <a:r>
              <a:rPr lang="en-GB" dirty="0">
                <a:solidFill>
                  <a:schemeClr val="tx1">
                    <a:lumMod val="50000"/>
                  </a:schemeClr>
                </a:solidFill>
              </a:rPr>
              <a:t>is the best counter for identifying process memory leaks</a:t>
            </a:r>
            <a:endParaRPr lang="en-GB" i="1" dirty="0">
              <a:solidFill>
                <a:schemeClr val="tx1">
                  <a:lumMod val="50000"/>
                </a:schemeClr>
              </a:solidFill>
            </a:endParaRPr>
          </a:p>
        </p:txBody>
      </p:sp>
      <p:sp>
        <p:nvSpPr>
          <p:cNvPr id="674818" name="Rectangle 2"/>
          <p:cNvSpPr>
            <a:spLocks noGrp="1" noChangeArrowheads="1"/>
          </p:cNvSpPr>
          <p:nvPr>
            <p:ph type="title"/>
          </p:nvPr>
        </p:nvSpPr>
        <p:spPr/>
        <p:txBody>
          <a:bodyPr/>
          <a:lstStyle/>
          <a:p>
            <a:r>
              <a:rPr lang="en-US" dirty="0"/>
              <a:t>Private Bytes</a:t>
            </a:r>
          </a:p>
        </p:txBody>
      </p:sp>
    </p:spTree>
    <p:extLst>
      <p:ext uri="{BB962C8B-B14F-4D97-AF65-F5344CB8AC3E}">
        <p14:creationId xmlns:p14="http://schemas.microsoft.com/office/powerpoint/2010/main" val="36421191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Terminology</a:t>
            </a:r>
            <a:endParaRPr lang="en-US" dirty="0"/>
          </a:p>
        </p:txBody>
      </p:sp>
    </p:spTree>
    <p:extLst>
      <p:ext uri="{BB962C8B-B14F-4D97-AF65-F5344CB8AC3E}">
        <p14:creationId xmlns:p14="http://schemas.microsoft.com/office/powerpoint/2010/main" val="178555886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solidFill>
                  <a:schemeClr val="tx1">
                    <a:lumMod val="50000"/>
                  </a:schemeClr>
                </a:solidFill>
              </a:rPr>
              <a:t>Code for an IIS plug-in was leaking private bytes, due to a handle leak. Notice that </a:t>
            </a:r>
            <a:r>
              <a:rPr lang="en-US" i="1" dirty="0">
                <a:solidFill>
                  <a:schemeClr val="tx1">
                    <a:lumMod val="50000"/>
                  </a:schemeClr>
                </a:solidFill>
              </a:rPr>
              <a:t>Private Bytes</a:t>
            </a:r>
            <a:r>
              <a:rPr lang="en-US" dirty="0">
                <a:solidFill>
                  <a:schemeClr val="tx1">
                    <a:lumMod val="50000"/>
                  </a:schemeClr>
                </a:solidFill>
              </a:rPr>
              <a:t> increased at each instance of allocation and de-allocation over a 5 day period</a:t>
            </a:r>
          </a:p>
        </p:txBody>
      </p:sp>
      <p:sp>
        <p:nvSpPr>
          <p:cNvPr id="2" name="Title 1"/>
          <p:cNvSpPr>
            <a:spLocks noGrp="1"/>
          </p:cNvSpPr>
          <p:nvPr>
            <p:ph type="title"/>
          </p:nvPr>
        </p:nvSpPr>
        <p:spPr/>
        <p:txBody>
          <a:bodyPr/>
          <a:lstStyle/>
          <a:p>
            <a:r>
              <a:rPr lang="en-US" dirty="0"/>
              <a:t>Private Bytes Memory Leak example</a:t>
            </a:r>
          </a:p>
        </p:txBody>
      </p:sp>
      <p:pic>
        <p:nvPicPr>
          <p:cNvPr id="4" name="Picture 7" descr="413275319@05042005-1D21"/>
          <p:cNvPicPr>
            <a:picLocks noChangeAspect="1" noChangeArrowheads="1"/>
          </p:cNvPicPr>
          <p:nvPr/>
        </p:nvPicPr>
        <p:blipFill>
          <a:blip r:embed="rId3" cstate="print"/>
          <a:srcRect/>
          <a:stretch>
            <a:fillRect/>
          </a:stretch>
        </p:blipFill>
        <p:spPr bwMode="auto">
          <a:xfrm>
            <a:off x="3124200" y="2469465"/>
            <a:ext cx="5961188" cy="4337744"/>
          </a:xfrm>
          <a:prstGeom prst="rect">
            <a:avLst/>
          </a:prstGeom>
          <a:noFill/>
          <a:ln w="9525">
            <a:noFill/>
            <a:miter lim="800000"/>
            <a:headEnd/>
            <a:tailEnd/>
          </a:ln>
        </p:spPr>
      </p:pic>
      <p:cxnSp>
        <p:nvCxnSpPr>
          <p:cNvPr id="5" name="Curved Connector 4"/>
          <p:cNvCxnSpPr>
            <a:cxnSpLocks/>
            <a:stCxn id="6" idx="1"/>
          </p:cNvCxnSpPr>
          <p:nvPr/>
        </p:nvCxnSpPr>
        <p:spPr bwMode="auto">
          <a:xfrm rot="10800000" flipV="1">
            <a:off x="6482645" y="2845918"/>
            <a:ext cx="557416" cy="853351"/>
          </a:xfrm>
          <a:prstGeom prst="curvedConnector2">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6" name="Rectangle 5"/>
          <p:cNvSpPr/>
          <p:nvPr/>
        </p:nvSpPr>
        <p:spPr bwMode="auto">
          <a:xfrm>
            <a:off x="7040059" y="2552861"/>
            <a:ext cx="2666223" cy="586114"/>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2">
                <a:lumMod val="90000"/>
                <a:lumOff val="1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dirty="0">
                <a:solidFill>
                  <a:schemeClr val="bg1"/>
                </a:solidFill>
                <a:effectLst>
                  <a:outerShdw blurRad="38100" dist="38100" dir="2700000" algn="tl">
                    <a:srgbClr val="000000">
                      <a:alpha val="43137"/>
                    </a:srgbClr>
                  </a:outerShdw>
                </a:effectLst>
              </a:rPr>
              <a:t>Slowly increasing trend in Private Bytes over time (6 days)</a:t>
            </a:r>
          </a:p>
        </p:txBody>
      </p:sp>
      <p:cxnSp>
        <p:nvCxnSpPr>
          <p:cNvPr id="8" name="Straight Arrow Connector 7"/>
          <p:cNvCxnSpPr/>
          <p:nvPr/>
        </p:nvCxnSpPr>
        <p:spPr bwMode="auto">
          <a:xfrm flipV="1">
            <a:off x="4310351" y="3573736"/>
            <a:ext cx="4217618" cy="518357"/>
          </a:xfrm>
          <a:prstGeom prst="straightConnector1">
            <a:avLst/>
          </a:prstGeom>
          <a:solidFill>
            <a:schemeClr val="bg1"/>
          </a:solidFill>
          <a:ln w="25400" cap="flat" cmpd="sng" algn="ctr">
            <a:solidFill>
              <a:schemeClr val="tx2">
                <a:lumMod val="75000"/>
                <a:lumOff val="25000"/>
              </a:schemeClr>
            </a:solidFill>
            <a:prstDash val="solid"/>
            <a:round/>
            <a:headEnd type="none" w="med" len="med"/>
            <a:tailEnd type="arrow"/>
          </a:ln>
          <a:effectLst>
            <a:outerShdw blurRad="50800" dist="50800" dir="5400000" algn="ctr" rotWithShape="0">
              <a:schemeClr val="tx1">
                <a:lumMod val="50000"/>
              </a:schemeClr>
            </a:outerShdw>
          </a:effectLst>
        </p:spPr>
      </p:cxnSp>
      <p:cxnSp>
        <p:nvCxnSpPr>
          <p:cNvPr id="16" name="Curved Connector 15"/>
          <p:cNvCxnSpPr>
            <a:cxnSpLocks/>
            <a:stCxn id="6" idx="1"/>
          </p:cNvCxnSpPr>
          <p:nvPr/>
        </p:nvCxnSpPr>
        <p:spPr bwMode="auto">
          <a:xfrm rot="10800000" flipV="1">
            <a:off x="4821312" y="2845918"/>
            <a:ext cx="2218747" cy="1052321"/>
          </a:xfrm>
          <a:prstGeom prst="curvedConnector3">
            <a:avLst>
              <a:gd name="adj1" fmla="val 100776"/>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cxnSp>
        <p:nvCxnSpPr>
          <p:cNvPr id="22" name="Curved Connector 21"/>
          <p:cNvCxnSpPr>
            <a:cxnSpLocks/>
          </p:cNvCxnSpPr>
          <p:nvPr/>
        </p:nvCxnSpPr>
        <p:spPr bwMode="auto">
          <a:xfrm rot="10800000" flipV="1">
            <a:off x="5572373" y="2845916"/>
            <a:ext cx="1467686" cy="952837"/>
          </a:xfrm>
          <a:prstGeom prst="curvedConnector3">
            <a:avLst>
              <a:gd name="adj1" fmla="val 99522"/>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Tree>
    <p:extLst>
      <p:ext uri="{BB962C8B-B14F-4D97-AF65-F5344CB8AC3E}">
        <p14:creationId xmlns:p14="http://schemas.microsoft.com/office/powerpoint/2010/main" val="1305774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HIDDEN - Slide1384">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63311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HIDDEN - Slide138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The Working Set counter</a:t>
            </a:r>
            <a:endParaRPr lang="en-US" dirty="0"/>
          </a:p>
        </p:txBody>
      </p:sp>
    </p:spTree>
    <p:extLst>
      <p:ext uri="{BB962C8B-B14F-4D97-AF65-F5344CB8AC3E}">
        <p14:creationId xmlns:p14="http://schemas.microsoft.com/office/powerpoint/2010/main" val="7581096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solidFill>
                  <a:schemeClr val="tx1">
                    <a:lumMod val="50000"/>
                  </a:schemeClr>
                </a:solidFill>
              </a:rPr>
              <a:t>A working set is the </a:t>
            </a:r>
            <a:r>
              <a:rPr lang="en-GB" dirty="0">
                <a:solidFill>
                  <a:schemeClr val="tx2">
                    <a:lumMod val="90000"/>
                    <a:lumOff val="10000"/>
                  </a:schemeClr>
                </a:solidFill>
              </a:rPr>
              <a:t>committed bytes </a:t>
            </a:r>
            <a:r>
              <a:rPr lang="en-GB" dirty="0">
                <a:solidFill>
                  <a:schemeClr val="tx1">
                    <a:lumMod val="50000"/>
                  </a:schemeClr>
                </a:solidFill>
              </a:rPr>
              <a:t>that a process has</a:t>
            </a:r>
            <a:r>
              <a:rPr lang="en-US" dirty="0"/>
              <a:t> </a:t>
            </a:r>
            <a:r>
              <a:rPr lang="en-US" b="1" dirty="0"/>
              <a:t>resident in RAM</a:t>
            </a:r>
            <a:endParaRPr lang="en-GB" b="1" dirty="0">
              <a:solidFill>
                <a:schemeClr val="tx1">
                  <a:lumMod val="50000"/>
                </a:schemeClr>
              </a:solidFill>
            </a:endParaRPr>
          </a:p>
          <a:p>
            <a:endParaRPr lang="en-GB" dirty="0">
              <a:solidFill>
                <a:schemeClr val="tx1">
                  <a:lumMod val="50000"/>
                </a:schemeClr>
              </a:solidFill>
            </a:endParaRPr>
          </a:p>
          <a:p>
            <a:r>
              <a:rPr lang="en-GB" sz="2353" dirty="0">
                <a:solidFill>
                  <a:schemeClr val="tx1">
                    <a:lumMod val="50000"/>
                  </a:schemeClr>
                </a:solidFill>
              </a:rPr>
              <a:t>The </a:t>
            </a:r>
            <a:r>
              <a:rPr lang="en-GB" sz="2353" dirty="0">
                <a:solidFill>
                  <a:schemeClr val="tx1">
                    <a:lumMod val="50000"/>
                  </a:schemeClr>
                </a:solidFill>
                <a:latin typeface="Segoe UI Semibold" panose="020B0702040204020203" pitchFamily="34" charset="0"/>
                <a:cs typeface="Segoe UI Semibold" panose="020B0702040204020203" pitchFamily="34" charset="0"/>
              </a:rPr>
              <a:t>Process(*)\Working Set </a:t>
            </a:r>
            <a:r>
              <a:rPr lang="en-GB" sz="2353" dirty="0">
                <a:solidFill>
                  <a:schemeClr val="tx1">
                    <a:lumMod val="50000"/>
                  </a:schemeClr>
                </a:solidFill>
              </a:rPr>
              <a:t>counter shows memory consumed per process</a:t>
            </a:r>
          </a:p>
          <a:p>
            <a:pPr lvl="1"/>
            <a:r>
              <a:rPr lang="en-GB" dirty="0"/>
              <a:t>If the amount of Available Memory is </a:t>
            </a:r>
            <a:r>
              <a:rPr lang="en-GB" dirty="0">
                <a:solidFill>
                  <a:schemeClr val="tx2">
                    <a:lumMod val="75000"/>
                    <a:lumOff val="25000"/>
                  </a:schemeClr>
                </a:solidFill>
              </a:rPr>
              <a:t>typically 1 GB free</a:t>
            </a:r>
            <a:r>
              <a:rPr lang="en-GB" dirty="0"/>
              <a:t>, the working set of a process is trimmed casually or not at all</a:t>
            </a:r>
          </a:p>
          <a:p>
            <a:pPr lvl="1"/>
            <a:r>
              <a:rPr lang="en-GB" dirty="0"/>
              <a:t>If the amount of Available Memory is </a:t>
            </a:r>
            <a:r>
              <a:rPr lang="en-GB" dirty="0">
                <a:solidFill>
                  <a:srgbClr val="FF0000"/>
                </a:solidFill>
              </a:rPr>
              <a:t>below 1 GB free</a:t>
            </a:r>
            <a:r>
              <a:rPr lang="en-GB" dirty="0"/>
              <a:t>, the working set of a processes are trimmed aggressively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61" dirty="0"/>
          </a:p>
          <a:p>
            <a:pPr marL="0" indent="0">
              <a:buNone/>
            </a:pPr>
            <a:endParaRPr lang="en-GB" sz="1765" i="1" dirty="0">
              <a:solidFill>
                <a:schemeClr val="tx1">
                  <a:lumMod val="50000"/>
                </a:schemeClr>
              </a:solidFill>
              <a:latin typeface="+mn-lt"/>
            </a:endParaRPr>
          </a:p>
          <a:p>
            <a:pPr marL="0" indent="0">
              <a:buNone/>
            </a:pPr>
            <a:r>
              <a:rPr lang="en-GB" sz="1765" i="1" dirty="0">
                <a:solidFill>
                  <a:schemeClr val="tx1">
                    <a:lumMod val="50000"/>
                  </a:schemeClr>
                </a:solidFill>
                <a:latin typeface="+mn-lt"/>
              </a:rPr>
              <a:t>*As determined by the kernel virtual memory manager</a:t>
            </a:r>
          </a:p>
        </p:txBody>
      </p:sp>
      <p:sp>
        <p:nvSpPr>
          <p:cNvPr id="92162" name="Rectangle 2"/>
          <p:cNvSpPr>
            <a:spLocks noGrp="1" noChangeArrowheads="1"/>
          </p:cNvSpPr>
          <p:nvPr>
            <p:ph type="title"/>
          </p:nvPr>
        </p:nvSpPr>
        <p:spPr/>
        <p:txBody>
          <a:bodyPr/>
          <a:lstStyle/>
          <a:p>
            <a:r>
              <a:rPr lang="en-US" dirty="0"/>
              <a:t>Working Sets</a:t>
            </a:r>
          </a:p>
        </p:txBody>
      </p:sp>
    </p:spTree>
    <p:extLst>
      <p:ext uri="{BB962C8B-B14F-4D97-AF65-F5344CB8AC3E}">
        <p14:creationId xmlns:p14="http://schemas.microsoft.com/office/powerpoint/2010/main" val="38511113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353" dirty="0">
                <a:solidFill>
                  <a:schemeClr val="tx1">
                    <a:lumMod val="50000"/>
                  </a:schemeClr>
                </a:solidFill>
              </a:rPr>
              <a:t>The </a:t>
            </a:r>
            <a:r>
              <a:rPr lang="en-US" sz="2353" dirty="0">
                <a:solidFill>
                  <a:schemeClr val="tx1">
                    <a:lumMod val="50000"/>
                  </a:schemeClr>
                </a:solidFill>
                <a:latin typeface="Segoe UI Semibold" panose="020B0702040204020203" pitchFamily="34" charset="0"/>
                <a:cs typeface="Segoe UI Semibold" panose="020B0702040204020203" pitchFamily="34" charset="0"/>
              </a:rPr>
              <a:t>Process(*)\Private Bytes </a:t>
            </a:r>
            <a:r>
              <a:rPr lang="en-US" sz="2353" dirty="0">
                <a:solidFill>
                  <a:schemeClr val="tx1">
                    <a:lumMod val="50000"/>
                  </a:schemeClr>
                </a:solidFill>
              </a:rPr>
              <a:t>counter:</a:t>
            </a:r>
          </a:p>
          <a:p>
            <a:pPr lvl="1"/>
            <a:r>
              <a:rPr lang="en-US" sz="1961" dirty="0"/>
              <a:t>Is the best counter for detecting committed memory leaks</a:t>
            </a:r>
          </a:p>
          <a:p>
            <a:pPr lvl="1"/>
            <a:r>
              <a:rPr lang="en-US" sz="1961" dirty="0"/>
              <a:t>Includes all of the committed memory of a process, no matter if the memory is in RAM (working set) or on the disk (page file)</a:t>
            </a:r>
          </a:p>
          <a:p>
            <a:endParaRPr lang="en-US" sz="2353" dirty="0">
              <a:solidFill>
                <a:schemeClr val="tx1">
                  <a:lumMod val="50000"/>
                </a:schemeClr>
              </a:solidFill>
              <a:latin typeface="+mn-lt"/>
            </a:endParaRPr>
          </a:p>
          <a:p>
            <a:r>
              <a:rPr lang="en-US" sz="2353" dirty="0">
                <a:solidFill>
                  <a:schemeClr val="tx1">
                    <a:lumMod val="50000"/>
                  </a:schemeClr>
                </a:solidFill>
                <a:latin typeface="+mn-lt"/>
              </a:rPr>
              <a:t>Example:</a:t>
            </a:r>
          </a:p>
          <a:p>
            <a:pPr lvl="1"/>
            <a:r>
              <a:rPr lang="en-US" sz="1961" dirty="0"/>
              <a:t>Zune has a </a:t>
            </a:r>
            <a:r>
              <a:rPr lang="en-US" sz="1961" b="1" dirty="0"/>
              <a:t>Private Bytes </a:t>
            </a:r>
            <a:r>
              <a:rPr lang="en-US" sz="1961" dirty="0"/>
              <a:t>of 184 MB of virtual memory requested, but only </a:t>
            </a:r>
            <a:r>
              <a:rPr lang="en-US" sz="1961" b="1" dirty="0"/>
              <a:t>Working Set </a:t>
            </a:r>
            <a:r>
              <a:rPr lang="en-US" sz="1961" dirty="0"/>
              <a:t>of 71 MB of actual memory consumed</a:t>
            </a:r>
          </a:p>
          <a:p>
            <a:pPr lvl="1"/>
            <a:r>
              <a:rPr lang="en-US" sz="1961" dirty="0" err="1"/>
              <a:t>Testlimit</a:t>
            </a:r>
            <a:r>
              <a:rPr lang="en-US" sz="1961" dirty="0"/>
              <a:t> shows 4.2 GB of address space request (Private Bytes), but only 28 MB of actual memory consumed (Working Set)</a:t>
            </a:r>
          </a:p>
        </p:txBody>
      </p:sp>
      <p:sp>
        <p:nvSpPr>
          <p:cNvPr id="2" name="Title 1"/>
          <p:cNvSpPr>
            <a:spLocks noGrp="1"/>
          </p:cNvSpPr>
          <p:nvPr>
            <p:ph type="title"/>
          </p:nvPr>
        </p:nvSpPr>
        <p:spPr/>
        <p:txBody>
          <a:bodyPr/>
          <a:lstStyle/>
          <a:p>
            <a:r>
              <a:rPr lang="en-US" dirty="0"/>
              <a:t>Working Set vs. Private Bytes</a:t>
            </a:r>
          </a:p>
        </p:txBody>
      </p:sp>
      <p:sp>
        <p:nvSpPr>
          <p:cNvPr id="11" name="Rectangle 10"/>
          <p:cNvSpPr/>
          <p:nvPr/>
        </p:nvSpPr>
        <p:spPr bwMode="auto">
          <a:xfrm>
            <a:off x="5839059" y="4919007"/>
            <a:ext cx="1063796" cy="233883"/>
          </a:xfrm>
          <a:prstGeom prst="rect">
            <a:avLst/>
          </a:prstGeom>
          <a:noFill/>
          <a:ln w="38100" cap="flat" cmpd="sng" algn="ctr">
            <a:solidFill>
              <a:srgbClr val="0064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890" y="4868402"/>
            <a:ext cx="5190389" cy="77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5429277" y="5776470"/>
            <a:ext cx="1416445" cy="532440"/>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rgbClr val="0064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400" dirty="0">
                <a:latin typeface="Arial Narrow" panose="020B0606020202030204" pitchFamily="34" charset="0"/>
              </a:rPr>
              <a:t>4 GB of virtual address space</a:t>
            </a:r>
          </a:p>
        </p:txBody>
      </p:sp>
      <p:cxnSp>
        <p:nvCxnSpPr>
          <p:cNvPr id="10" name="Curved Connector 9"/>
          <p:cNvCxnSpPr>
            <a:cxnSpLocks/>
            <a:stCxn id="5" idx="1"/>
            <a:endCxn id="11" idx="1"/>
          </p:cNvCxnSpPr>
          <p:nvPr/>
        </p:nvCxnSpPr>
        <p:spPr bwMode="auto">
          <a:xfrm rot="10800000" flipH="1">
            <a:off x="5429277" y="5251231"/>
            <a:ext cx="229924" cy="791461"/>
          </a:xfrm>
          <a:prstGeom prst="curvedConnector3">
            <a:avLst>
              <a:gd name="adj1" fmla="val -99410"/>
            </a:avLst>
          </a:prstGeom>
          <a:solidFill>
            <a:schemeClr val="bg1"/>
          </a:solidFill>
          <a:ln w="38100" cap="flat" cmpd="sng" algn="ctr">
            <a:solidFill>
              <a:srgbClr val="006400"/>
            </a:solidFill>
            <a:prstDash val="solid"/>
            <a:round/>
            <a:headEnd type="none" w="med" len="med"/>
            <a:tailEnd type="arrow"/>
          </a:ln>
          <a:effectLst/>
        </p:spPr>
      </p:cxnSp>
      <p:sp>
        <p:nvSpPr>
          <p:cNvPr id="15" name="Rectangle 14"/>
          <p:cNvSpPr/>
          <p:nvPr/>
        </p:nvSpPr>
        <p:spPr bwMode="auto">
          <a:xfrm>
            <a:off x="7146091" y="5776472"/>
            <a:ext cx="1566020" cy="532440"/>
          </a:xfrm>
          <a:prstGeom prst="rect">
            <a:avLst/>
          </a:prstGeom>
          <a:gradFill flip="none" rotWithShape="1">
            <a:gsLst>
              <a:gs pos="0">
                <a:srgbClr val="959595"/>
              </a:gs>
              <a:gs pos="52000">
                <a:schemeClr val="bg1">
                  <a:lumMod val="85000"/>
                </a:schemeClr>
              </a:gs>
              <a:gs pos="100000">
                <a:schemeClr val="bg1"/>
              </a:gs>
            </a:gsLst>
            <a:lin ang="2700000" scaled="1"/>
            <a:tileRect/>
          </a:gradFill>
          <a:ln w="38100" cap="flat" cmpd="sng" algn="ctr">
            <a:solidFill>
              <a:srgbClr val="0064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eaLnBrk="0" fontAlgn="base" hangingPunct="0">
              <a:spcBef>
                <a:spcPct val="0"/>
              </a:spcBef>
              <a:spcAft>
                <a:spcPct val="0"/>
              </a:spcAft>
            </a:pPr>
            <a:r>
              <a:rPr lang="en-US" sz="1400" dirty="0">
                <a:latin typeface="Arial Narrow" panose="020B0606020202030204" pitchFamily="34" charset="0"/>
              </a:rPr>
              <a:t>Only 71 MB of RAM consumed</a:t>
            </a:r>
          </a:p>
        </p:txBody>
      </p:sp>
      <p:cxnSp>
        <p:nvCxnSpPr>
          <p:cNvPr id="16" name="Curved Connector 15"/>
          <p:cNvCxnSpPr>
            <a:cxnSpLocks/>
            <a:stCxn id="15" idx="3"/>
          </p:cNvCxnSpPr>
          <p:nvPr/>
        </p:nvCxnSpPr>
        <p:spPr bwMode="auto">
          <a:xfrm flipH="1" flipV="1">
            <a:off x="8110511" y="5485753"/>
            <a:ext cx="601600" cy="556939"/>
          </a:xfrm>
          <a:prstGeom prst="curvedConnector3">
            <a:avLst>
              <a:gd name="adj1" fmla="val -37252"/>
            </a:avLst>
          </a:prstGeom>
          <a:solidFill>
            <a:schemeClr val="bg1"/>
          </a:solidFill>
          <a:ln w="38100" cap="flat" cmpd="sng" algn="ctr">
            <a:solidFill>
              <a:srgbClr val="006400"/>
            </a:solidFill>
            <a:prstDash val="solid"/>
            <a:round/>
            <a:headEnd type="none" w="med" len="med"/>
            <a:tailEnd type="arrow"/>
          </a:ln>
          <a:effectLst/>
        </p:spPr>
      </p:cxnSp>
      <p:sp>
        <p:nvSpPr>
          <p:cNvPr id="17" name="Rectangle 16"/>
          <p:cNvSpPr/>
          <p:nvPr/>
        </p:nvSpPr>
        <p:spPr bwMode="auto">
          <a:xfrm>
            <a:off x="7465475" y="4929639"/>
            <a:ext cx="925726" cy="223251"/>
          </a:xfrm>
          <a:prstGeom prst="rect">
            <a:avLst/>
          </a:prstGeom>
          <a:noFill/>
          <a:ln w="38100" cap="flat" cmpd="sng" algn="ctr">
            <a:solidFill>
              <a:srgbClr val="0064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33054292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z="2353" dirty="0">
                <a:solidFill>
                  <a:schemeClr val="tx1">
                    <a:lumMod val="50000"/>
                  </a:schemeClr>
                </a:solidFill>
              </a:rPr>
              <a:t>Working set is the </a:t>
            </a:r>
            <a:r>
              <a:rPr lang="en-GB" sz="2353" dirty="0">
                <a:solidFill>
                  <a:schemeClr val="tx2">
                    <a:lumMod val="90000"/>
                    <a:lumOff val="10000"/>
                  </a:schemeClr>
                </a:solidFill>
              </a:rPr>
              <a:t>amount of RAM </a:t>
            </a:r>
            <a:r>
              <a:rPr lang="en-GB" sz="2353" dirty="0">
                <a:solidFill>
                  <a:schemeClr val="tx1">
                    <a:lumMod val="50000"/>
                  </a:schemeClr>
                </a:solidFill>
              </a:rPr>
              <a:t>that that Process is using, Private Bytes is the </a:t>
            </a:r>
            <a:r>
              <a:rPr lang="en-GB" sz="2353" dirty="0">
                <a:solidFill>
                  <a:schemeClr val="tx2">
                    <a:lumMod val="90000"/>
                    <a:lumOff val="10000"/>
                  </a:schemeClr>
                </a:solidFill>
              </a:rPr>
              <a:t>amount of virtual memory</a:t>
            </a:r>
            <a:r>
              <a:rPr lang="en-GB" sz="2353" dirty="0">
                <a:solidFill>
                  <a:schemeClr val="tx1">
                    <a:lumMod val="50000"/>
                  </a:schemeClr>
                </a:solidFill>
              </a:rPr>
              <a:t> that have been reserved, but may not be consuming physical RAM</a:t>
            </a:r>
          </a:p>
        </p:txBody>
      </p:sp>
      <p:sp>
        <p:nvSpPr>
          <p:cNvPr id="92162" name="Rectangle 2"/>
          <p:cNvSpPr>
            <a:spLocks noGrp="1" noChangeArrowheads="1"/>
          </p:cNvSpPr>
          <p:nvPr>
            <p:ph type="title"/>
          </p:nvPr>
        </p:nvSpPr>
        <p:spPr/>
        <p:txBody>
          <a:bodyPr/>
          <a:lstStyle/>
          <a:p>
            <a:r>
              <a:rPr lang="en-US" dirty="0"/>
              <a:t>Working Set vs. Private Bytes</a:t>
            </a:r>
          </a:p>
        </p:txBody>
      </p:sp>
      <p:pic>
        <p:nvPicPr>
          <p:cNvPr id="7" name="Picture 6">
            <a:extLst>
              <a:ext uri="{FF2B5EF4-FFF2-40B4-BE49-F238E27FC236}">
                <a16:creationId xmlns:a16="http://schemas.microsoft.com/office/drawing/2014/main" id="{1DBE8377-3E3F-4518-BE4D-A3C323C3FA2F}"/>
              </a:ext>
            </a:extLst>
          </p:cNvPr>
          <p:cNvPicPr>
            <a:picLocks noChangeAspect="1"/>
          </p:cNvPicPr>
          <p:nvPr/>
        </p:nvPicPr>
        <p:blipFill>
          <a:blip r:embed="rId3"/>
          <a:stretch>
            <a:fillRect/>
          </a:stretch>
        </p:blipFill>
        <p:spPr>
          <a:xfrm>
            <a:off x="4925953" y="2394964"/>
            <a:ext cx="7037447" cy="4413416"/>
          </a:xfrm>
          <a:prstGeom prst="rect">
            <a:avLst/>
          </a:prstGeom>
          <a:effectLst>
            <a:outerShdw blurRad="50800" dist="50800" dir="5400000" algn="ctr" rotWithShape="0">
              <a:schemeClr val="tx1">
                <a:lumMod val="50000"/>
              </a:schemeClr>
            </a:outerShdw>
          </a:effectLst>
        </p:spPr>
      </p:pic>
      <p:pic>
        <p:nvPicPr>
          <p:cNvPr id="9" name="Picture 8">
            <a:extLst>
              <a:ext uri="{FF2B5EF4-FFF2-40B4-BE49-F238E27FC236}">
                <a16:creationId xmlns:a16="http://schemas.microsoft.com/office/drawing/2014/main" id="{603C04E7-7963-40B4-AEC9-42526A2804C8}"/>
              </a:ext>
            </a:extLst>
          </p:cNvPr>
          <p:cNvPicPr>
            <a:picLocks noChangeAspect="1"/>
          </p:cNvPicPr>
          <p:nvPr/>
        </p:nvPicPr>
        <p:blipFill>
          <a:blip r:embed="rId4"/>
          <a:stretch>
            <a:fillRect/>
          </a:stretch>
        </p:blipFill>
        <p:spPr>
          <a:xfrm>
            <a:off x="7920861" y="3639546"/>
            <a:ext cx="2277198" cy="992469"/>
          </a:xfrm>
          <a:prstGeom prst="rect">
            <a:avLst/>
          </a:prstGeom>
        </p:spPr>
      </p:pic>
      <p:sp>
        <p:nvSpPr>
          <p:cNvPr id="10" name="TextBox 9">
            <a:extLst>
              <a:ext uri="{FF2B5EF4-FFF2-40B4-BE49-F238E27FC236}">
                <a16:creationId xmlns:a16="http://schemas.microsoft.com/office/drawing/2014/main" id="{BA35FF23-1874-42E8-8681-09559A4B0C6D}"/>
              </a:ext>
            </a:extLst>
          </p:cNvPr>
          <p:cNvSpPr txBox="1"/>
          <p:nvPr/>
        </p:nvSpPr>
        <p:spPr>
          <a:xfrm>
            <a:off x="664497" y="2215976"/>
            <a:ext cx="3983703" cy="1647401"/>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961" b="1" dirty="0">
                <a:gradFill>
                  <a:gsLst>
                    <a:gs pos="2917">
                      <a:srgbClr val="505050"/>
                    </a:gs>
                    <a:gs pos="30000">
                      <a:srgbClr val="505050"/>
                    </a:gs>
                  </a:gsLst>
                  <a:lin ang="5400000" scaled="0"/>
                </a:gradFill>
                <a:latin typeface="Segoe UI"/>
              </a:rPr>
              <a:t>Example: </a:t>
            </a:r>
            <a:r>
              <a:rPr lang="en-US" sz="1961" dirty="0">
                <a:gradFill>
                  <a:gsLst>
                    <a:gs pos="2917">
                      <a:srgbClr val="505050"/>
                    </a:gs>
                    <a:gs pos="30000">
                      <a:srgbClr val="505050"/>
                    </a:gs>
                  </a:gsLst>
                  <a:lin ang="5400000" scaled="0"/>
                </a:gradFill>
                <a:latin typeface="Segoe UI"/>
              </a:rPr>
              <a:t>Notice that process </a:t>
            </a:r>
            <a:r>
              <a:rPr lang="en-US" sz="1961" dirty="0" err="1">
                <a:gradFill>
                  <a:gsLst>
                    <a:gs pos="2917">
                      <a:srgbClr val="505050"/>
                    </a:gs>
                    <a:gs pos="30000">
                      <a:srgbClr val="505050"/>
                    </a:gs>
                  </a:gsLst>
                  <a:lin ang="5400000" scaled="0"/>
                </a:gradFill>
                <a:latin typeface="Segoe UI"/>
              </a:rPr>
              <a:t>SQLServ</a:t>
            </a:r>
            <a:r>
              <a:rPr lang="en-US" sz="1961" dirty="0">
                <a:gradFill>
                  <a:gsLst>
                    <a:gs pos="2917">
                      <a:srgbClr val="505050"/>
                    </a:gs>
                    <a:gs pos="30000">
                      <a:srgbClr val="505050"/>
                    </a:gs>
                  </a:gsLst>
                  <a:lin ang="5400000" scaled="0"/>
                </a:gradFill>
                <a:latin typeface="Segoe UI"/>
              </a:rPr>
              <a:t> has requested </a:t>
            </a:r>
            <a:r>
              <a:rPr lang="en-US" sz="1961" dirty="0">
                <a:solidFill>
                  <a:schemeClr val="tx2">
                    <a:lumMod val="90000"/>
                    <a:lumOff val="10000"/>
                  </a:schemeClr>
                </a:solidFill>
                <a:latin typeface="Segoe UI"/>
              </a:rPr>
              <a:t>397.2 GB </a:t>
            </a:r>
            <a:r>
              <a:rPr lang="en-US" sz="1961" dirty="0">
                <a:gradFill>
                  <a:gsLst>
                    <a:gs pos="2917">
                      <a:srgbClr val="505050"/>
                    </a:gs>
                    <a:gs pos="30000">
                      <a:srgbClr val="505050"/>
                    </a:gs>
                  </a:gsLst>
                  <a:lin ang="5400000" scaled="0"/>
                </a:gradFill>
                <a:latin typeface="Segoe UI"/>
              </a:rPr>
              <a:t>of </a:t>
            </a:r>
            <a:r>
              <a:rPr lang="en-US" sz="1961" dirty="0">
                <a:gradFill>
                  <a:gsLst>
                    <a:gs pos="2917">
                      <a:srgbClr val="505050"/>
                    </a:gs>
                    <a:gs pos="30000">
                      <a:srgbClr val="505050"/>
                    </a:gs>
                  </a:gsLst>
                  <a:lin ang="5400000" scaled="0"/>
                </a:gradFill>
                <a:effectLst>
                  <a:outerShdw blurRad="38100" dist="38100" dir="2700000" algn="tl">
                    <a:srgbClr val="000000">
                      <a:alpha val="43137"/>
                    </a:srgbClr>
                  </a:outerShdw>
                </a:effectLst>
                <a:latin typeface="Segoe UI"/>
              </a:rPr>
              <a:t>Private Bytes </a:t>
            </a:r>
            <a:r>
              <a:rPr lang="en-US" sz="1961" dirty="0">
                <a:gradFill>
                  <a:gsLst>
                    <a:gs pos="2917">
                      <a:srgbClr val="505050"/>
                    </a:gs>
                    <a:gs pos="30000">
                      <a:srgbClr val="505050"/>
                    </a:gs>
                  </a:gsLst>
                  <a:lin ang="5400000" scaled="0"/>
                </a:gradFill>
                <a:latin typeface="Segoe UI"/>
              </a:rPr>
              <a:t>(white line), but is only really using </a:t>
            </a:r>
            <a:r>
              <a:rPr lang="en-US" sz="1961" dirty="0">
                <a:solidFill>
                  <a:schemeClr val="tx2">
                    <a:lumMod val="90000"/>
                    <a:lumOff val="10000"/>
                  </a:schemeClr>
                </a:solidFill>
                <a:latin typeface="Segoe UI"/>
              </a:rPr>
              <a:t>22.3 GB </a:t>
            </a:r>
            <a:r>
              <a:rPr lang="en-US" sz="1961" dirty="0">
                <a:gradFill>
                  <a:gsLst>
                    <a:gs pos="2917">
                      <a:srgbClr val="505050"/>
                    </a:gs>
                    <a:gs pos="30000">
                      <a:srgbClr val="505050"/>
                    </a:gs>
                  </a:gsLst>
                  <a:lin ang="5400000" scaled="0"/>
                </a:gradFill>
                <a:latin typeface="Segoe UI"/>
              </a:rPr>
              <a:t>of it as </a:t>
            </a:r>
            <a:r>
              <a:rPr lang="en-US" sz="1961" dirty="0">
                <a:gradFill>
                  <a:gsLst>
                    <a:gs pos="2917">
                      <a:srgbClr val="505050"/>
                    </a:gs>
                    <a:gs pos="30000">
                      <a:srgbClr val="505050"/>
                    </a:gs>
                  </a:gsLst>
                  <a:lin ang="5400000" scaled="0"/>
                </a:gradFill>
                <a:effectLst>
                  <a:outerShdw blurRad="38100" dist="38100" dir="2700000" algn="tl">
                    <a:srgbClr val="000000">
                      <a:alpha val="43137"/>
                    </a:srgbClr>
                  </a:outerShdw>
                </a:effectLst>
                <a:latin typeface="Segoe UI"/>
              </a:rPr>
              <a:t>Working Set </a:t>
            </a:r>
            <a:r>
              <a:rPr lang="en-US" sz="1961" dirty="0">
                <a:gradFill>
                  <a:gsLst>
                    <a:gs pos="2917">
                      <a:srgbClr val="505050"/>
                    </a:gs>
                    <a:gs pos="30000">
                      <a:srgbClr val="505050"/>
                    </a:gs>
                  </a:gsLst>
                  <a:lin ang="5400000" scaled="0"/>
                </a:gradFill>
                <a:latin typeface="Segoe UI"/>
              </a:rPr>
              <a:t>(green line)</a:t>
            </a:r>
          </a:p>
        </p:txBody>
      </p:sp>
      <p:sp>
        <p:nvSpPr>
          <p:cNvPr id="12" name="Rectangle 11">
            <a:extLst>
              <a:ext uri="{FF2B5EF4-FFF2-40B4-BE49-F238E27FC236}">
                <a16:creationId xmlns:a16="http://schemas.microsoft.com/office/drawing/2014/main" id="{E49BBA01-09F9-4539-845F-39FDC79AE812}"/>
              </a:ext>
            </a:extLst>
          </p:cNvPr>
          <p:cNvSpPr/>
          <p:nvPr/>
        </p:nvSpPr>
        <p:spPr bwMode="auto">
          <a:xfrm>
            <a:off x="7949976" y="3804745"/>
            <a:ext cx="2205395" cy="283012"/>
          </a:xfrm>
          <a:prstGeom prst="rect">
            <a:avLst/>
          </a:prstGeom>
          <a:noFill/>
          <a:ln w="25400" cap="flat" cmpd="sng" algn="ctr">
            <a:solidFill>
              <a:srgbClr val="FF0000"/>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dirty="0">
              <a:solidFill>
                <a:srgbClr val="505050"/>
              </a:solidFill>
              <a:latin typeface="Arial Narrow" pitchFamily="34" charset="0"/>
            </a:endParaRPr>
          </a:p>
        </p:txBody>
      </p:sp>
      <p:sp>
        <p:nvSpPr>
          <p:cNvPr id="13" name="Rectangle 12">
            <a:extLst>
              <a:ext uri="{FF2B5EF4-FFF2-40B4-BE49-F238E27FC236}">
                <a16:creationId xmlns:a16="http://schemas.microsoft.com/office/drawing/2014/main" id="{CFD13D30-9F6F-46C8-92C1-B43B4C6AE3D5}"/>
              </a:ext>
            </a:extLst>
          </p:cNvPr>
          <p:cNvSpPr/>
          <p:nvPr/>
        </p:nvSpPr>
        <p:spPr bwMode="auto">
          <a:xfrm>
            <a:off x="7996238" y="4695523"/>
            <a:ext cx="2159134" cy="279060"/>
          </a:xfrm>
          <a:prstGeom prst="rect">
            <a:avLst/>
          </a:prstGeom>
          <a:noFill/>
          <a:ln w="254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dirty="0">
              <a:solidFill>
                <a:srgbClr val="505050"/>
              </a:solidFill>
              <a:latin typeface="Arial Narrow" pitchFamily="34" charset="0"/>
            </a:endParaRPr>
          </a:p>
        </p:txBody>
      </p:sp>
    </p:spTree>
    <p:extLst>
      <p:ext uri="{BB962C8B-B14F-4D97-AF65-F5344CB8AC3E}">
        <p14:creationId xmlns:p14="http://schemas.microsoft.com/office/powerpoint/2010/main" val="41236713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D907777-69FA-4D86-B3D0-95FDEB25A91E}"/>
              </a:ext>
            </a:extLst>
          </p:cNvPr>
          <p:cNvSpPr>
            <a:spLocks noGrp="1"/>
          </p:cNvSpPr>
          <p:nvPr>
            <p:ph type="body" sz="quarter" idx="10"/>
          </p:nvPr>
        </p:nvSpPr>
        <p:spPr/>
        <p:txBody>
          <a:bodyPr/>
          <a:lstStyle/>
          <a:p>
            <a:r>
              <a:rPr lang="en-US" dirty="0">
                <a:solidFill>
                  <a:schemeClr val="tx1">
                    <a:lumMod val="50000"/>
                  </a:schemeClr>
                </a:solidFill>
              </a:rPr>
              <a:t>Notice this process has had its Working Set trimmed, but not Private Bytes</a:t>
            </a:r>
          </a:p>
        </p:txBody>
      </p:sp>
      <p:sp>
        <p:nvSpPr>
          <p:cNvPr id="2" name="Title 1"/>
          <p:cNvSpPr>
            <a:spLocks noGrp="1"/>
          </p:cNvSpPr>
          <p:nvPr>
            <p:ph type="title"/>
          </p:nvPr>
        </p:nvSpPr>
        <p:spPr/>
        <p:txBody>
          <a:bodyPr/>
          <a:lstStyle/>
          <a:p>
            <a:r>
              <a:rPr lang="en-US" dirty="0"/>
              <a:t>Private Bytes and Working Set example</a:t>
            </a:r>
          </a:p>
        </p:txBody>
      </p:sp>
      <p:grpSp>
        <p:nvGrpSpPr>
          <p:cNvPr id="3" name="Group 2">
            <a:extLst>
              <a:ext uri="{FF2B5EF4-FFF2-40B4-BE49-F238E27FC236}">
                <a16:creationId xmlns:a16="http://schemas.microsoft.com/office/drawing/2014/main" id="{FB3FAFBB-A83D-4579-A598-3833DDC0AA91}"/>
              </a:ext>
            </a:extLst>
          </p:cNvPr>
          <p:cNvGrpSpPr/>
          <p:nvPr/>
        </p:nvGrpSpPr>
        <p:grpSpPr>
          <a:xfrm>
            <a:off x="2792806" y="1698777"/>
            <a:ext cx="6606389" cy="5083023"/>
            <a:chOff x="3450742" y="1461923"/>
            <a:chExt cx="5547047" cy="4750448"/>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742" y="1461923"/>
              <a:ext cx="5547047" cy="47504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5685739" y="2451438"/>
              <a:ext cx="379546" cy="1309285"/>
            </a:xfrm>
            <a:prstGeom prst="rect">
              <a:avLst/>
            </a:prstGeom>
            <a:noFill/>
            <a:ln w="25400" cap="flat" cmpd="sng" algn="ctr">
              <a:solidFill>
                <a:schemeClr val="tx1">
                  <a:lumMod val="50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400" b="1" dirty="0">
                <a:latin typeface="Arial Narrow" pitchFamily="34" charset="0"/>
              </a:endParaRPr>
            </a:p>
          </p:txBody>
        </p:sp>
        <p:cxnSp>
          <p:nvCxnSpPr>
            <p:cNvPr id="9" name="Curved Connector 8"/>
            <p:cNvCxnSpPr>
              <a:cxnSpLocks/>
              <a:stCxn id="10" idx="3"/>
              <a:endCxn id="8" idx="3"/>
            </p:cNvCxnSpPr>
            <p:nvPr/>
          </p:nvCxnSpPr>
          <p:spPr bwMode="auto">
            <a:xfrm flipH="1">
              <a:off x="6065286" y="2023910"/>
              <a:ext cx="2347673" cy="1082171"/>
            </a:xfrm>
            <a:prstGeom prst="curvedConnector3">
              <a:avLst>
                <a:gd name="adj1" fmla="val -8015"/>
              </a:avLst>
            </a:prstGeom>
            <a:solidFill>
              <a:schemeClr val="bg1"/>
            </a:solidFill>
            <a:ln w="25400" cap="flat" cmpd="sng" algn="ctr">
              <a:solidFill>
                <a:srgbClr val="FF0000"/>
              </a:solidFill>
              <a:prstDash val="solid"/>
              <a:round/>
              <a:headEnd type="none" w="med" len="med"/>
              <a:tailEnd type="arrow"/>
            </a:ln>
            <a:effectLst>
              <a:outerShdw blurRad="50800" dist="50800" dir="5400000" algn="ctr" rotWithShape="0">
                <a:schemeClr val="tx1">
                  <a:lumMod val="50000"/>
                </a:schemeClr>
              </a:outerShdw>
            </a:effectLst>
          </p:spPr>
        </p:cxnSp>
        <p:sp>
          <p:nvSpPr>
            <p:cNvPr id="10" name="Rectangle 9"/>
            <p:cNvSpPr/>
            <p:nvPr/>
          </p:nvSpPr>
          <p:spPr bwMode="auto">
            <a:xfrm>
              <a:off x="6065285" y="1672291"/>
              <a:ext cx="2347674" cy="703237"/>
            </a:xfrm>
            <a:prstGeom prst="rect">
              <a:avLst/>
            </a:prstGeom>
            <a:solidFill>
              <a:schemeClr val="tx2">
                <a:lumMod val="75000"/>
                <a:lumOff val="25000"/>
              </a:schemeClr>
            </a:solidFill>
            <a:ln w="38100" cap="flat" cmpd="sng" algn="ctr">
              <a:noFill/>
              <a:prstDash val="solid"/>
              <a:round/>
              <a:headEnd type="none" w="med" len="med"/>
              <a:tailEnd type="none" w="med" len="med"/>
            </a:ln>
            <a:effectLst>
              <a:outerShdw blurRad="50800" dist="50800" dir="5400000" algn="ctr" rotWithShape="0">
                <a:schemeClr val="tx1">
                  <a:lumMod val="50000"/>
                </a:schemeClr>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dirty="0">
                  <a:solidFill>
                    <a:schemeClr val="bg1"/>
                  </a:solidFill>
                  <a:effectLst>
                    <a:outerShdw blurRad="38100" dist="38100" dir="2700000" algn="tl">
                      <a:srgbClr val="000000">
                        <a:alpha val="43137"/>
                      </a:srgbClr>
                    </a:outerShdw>
                  </a:effectLst>
                </a:rPr>
                <a:t>Working Set (blue) is trimmed, but Private Bytes (green) continues to leak</a:t>
              </a:r>
            </a:p>
          </p:txBody>
        </p:sp>
      </p:grpSp>
    </p:spTree>
    <p:extLst>
      <p:ext uri="{BB962C8B-B14F-4D97-AF65-F5344CB8AC3E}">
        <p14:creationId xmlns:p14="http://schemas.microsoft.com/office/powerpoint/2010/main" val="2591327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74818" name="Rectangle 2"/>
          <p:cNvSpPr>
            <a:spLocks noGrp="1" noChangeArrowheads="1"/>
          </p:cNvSpPr>
          <p:nvPr>
            <p:ph type="title"/>
          </p:nvPr>
        </p:nvSpPr>
        <p:spPr/>
        <p:txBody>
          <a:bodyPr/>
          <a:lstStyle/>
          <a:p>
            <a:r>
              <a:rPr lang="en-US"/>
              <a:t>Thresholds for the Working Set Counter</a:t>
            </a:r>
            <a:endParaRPr lang="en-US" dirty="0"/>
          </a:p>
        </p:txBody>
      </p:sp>
      <p:graphicFrame>
        <p:nvGraphicFramePr>
          <p:cNvPr id="5" name="Picture 2"/>
          <p:cNvGraphicFramePr>
            <a:graphicFrameLocks noGrp="1"/>
          </p:cNvGraphicFramePr>
          <p:nvPr>
            <p:extLst/>
          </p:nvPr>
        </p:nvGraphicFramePr>
        <p:xfrm>
          <a:off x="608511" y="1762219"/>
          <a:ext cx="11388951" cy="3333564"/>
        </p:xfrm>
        <a:graphic>
          <a:graphicData uri="http://schemas.openxmlformats.org/drawingml/2006/table">
            <a:tbl>
              <a:tblPr firstRow="1" firstCol="1" bandRow="1" bandCol="1">
                <a:effectLst>
                  <a:outerShdw blurRad="50800" dist="50800" dir="5400000" algn="ctr" rotWithShape="0">
                    <a:schemeClr val="tx1">
                      <a:lumMod val="50000"/>
                    </a:schemeClr>
                  </a:outerShdw>
                </a:effectLst>
                <a:tableStyleId>{7E9639D4-E3E2-4D34-9284-5A2195B3D0D7}</a:tableStyleId>
              </a:tblPr>
              <a:tblGrid>
                <a:gridCol w="2989994">
                  <a:extLst>
                    <a:ext uri="{9D8B030D-6E8A-4147-A177-3AD203B41FA5}">
                      <a16:colId xmlns:a16="http://schemas.microsoft.com/office/drawing/2014/main" val="20000"/>
                    </a:ext>
                  </a:extLst>
                </a:gridCol>
                <a:gridCol w="8398957">
                  <a:extLst>
                    <a:ext uri="{9D8B030D-6E8A-4147-A177-3AD203B41FA5}">
                      <a16:colId xmlns:a16="http://schemas.microsoft.com/office/drawing/2014/main" val="20001"/>
                    </a:ext>
                  </a:extLst>
                </a:gridCol>
              </a:tblGrid>
              <a:tr h="342330">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400" u="none" strike="noStrike" baseline="0" dirty="0">
                          <a:effectLst/>
                        </a:rPr>
                        <a:t>Threshold</a:t>
                      </a:r>
                      <a:endParaRPr kumimoji="0" lang="en-US" sz="1400" b="1" i="0" u="none" strike="noStrike" baseline="0" dirty="0">
                        <a:solidFill>
                          <a:schemeClr val="tx1">
                            <a:alpha val="100000"/>
                          </a:schemeClr>
                        </a:solidFill>
                        <a:effectLst/>
                        <a:latin typeface="+mn-lt"/>
                      </a:endParaRPr>
                    </a:p>
                  </a:txBody>
                  <a:tcPr marL="55306" marR="55306" marT="27653" marB="27653" anchor="ctr" horzOverflow="overflow">
                    <a:solidFill>
                      <a:schemeClr val="tx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400" u="none" strike="noStrike" baseline="0" dirty="0">
                          <a:effectLst/>
                        </a:rPr>
                        <a:t>Effect</a:t>
                      </a:r>
                      <a:endParaRPr kumimoji="0" lang="en-US" sz="1400" b="1" i="0" u="none" strike="noStrike" baseline="0" dirty="0">
                        <a:solidFill>
                          <a:schemeClr val="tx1">
                            <a:alpha val="100000"/>
                          </a:schemeClr>
                        </a:solidFill>
                        <a:effectLst/>
                        <a:latin typeface="+mn-lt"/>
                      </a:endParaRPr>
                    </a:p>
                  </a:txBody>
                  <a:tcPr marL="55306" marR="55306" marT="27653" marB="27653" anchor="ctr" horzOverflow="overflow">
                    <a:solidFill>
                      <a:schemeClr val="tx2">
                        <a:lumMod val="75000"/>
                        <a:lumOff val="25000"/>
                      </a:schemeClr>
                    </a:solidFill>
                  </a:tcPr>
                </a:tc>
                <a:extLst>
                  <a:ext uri="{0D108BD9-81ED-4DB2-BD59-A6C34878D82A}">
                    <a16:rowId xmlns:a16="http://schemas.microsoft.com/office/drawing/2014/main" val="10000"/>
                  </a:ext>
                </a:extLst>
              </a:tr>
              <a:tr h="638842">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10% or more of available RAM</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400" b="1" kern="1200" dirty="0"/>
                        <a:t>Informational </a:t>
                      </a:r>
                    </a:p>
                    <a:p>
                      <a:pPr algn="l">
                        <a:buFont typeface="Arial" pitchFamily="34" charset="0"/>
                        <a:buNone/>
                      </a:pPr>
                      <a:r>
                        <a:rPr lang="en-US" sz="1400" kern="1200" dirty="0"/>
                        <a:t>Normal usage.</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1017107">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Less than 10% of available</a:t>
                      </a:r>
                      <a:r>
                        <a:rPr lang="en-US" sz="1400" kern="1200" baseline="0" dirty="0"/>
                        <a:t> </a:t>
                      </a:r>
                      <a:r>
                        <a:rPr lang="en-US" sz="1400" kern="1200" dirty="0"/>
                        <a:t>RAM and 60-</a:t>
                      </a:r>
                      <a:r>
                        <a:rPr lang="en-US" sz="1400" kern="1200" baseline="0" dirty="0"/>
                        <a:t>80% </a:t>
                      </a:r>
                      <a:r>
                        <a:rPr lang="en-US" sz="1400" kern="1200" dirty="0"/>
                        <a:t>of combined working</a:t>
                      </a:r>
                      <a:r>
                        <a:rPr lang="en-US" sz="1400" kern="1200" baseline="0" dirty="0"/>
                        <a:t> sets</a:t>
                      </a:r>
                      <a:r>
                        <a:rPr lang="en-US" sz="1400" kern="1200" dirty="0"/>
                        <a:t>*</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400" b="1" dirty="0">
                          <a:highlight>
                            <a:srgbClr val="FFFF00"/>
                          </a:highlight>
                        </a:rPr>
                        <a:t>Warning</a:t>
                      </a:r>
                    </a:p>
                    <a:p>
                      <a:pPr algn="l">
                        <a:buFont typeface="Arial" pitchFamily="34" charset="0"/>
                        <a:buNone/>
                      </a:pPr>
                      <a:r>
                        <a:rPr lang="en-US" sz="1400" dirty="0"/>
                        <a:t>Moderate</a:t>
                      </a:r>
                      <a:r>
                        <a:rPr lang="en-US" sz="1400" baseline="0" dirty="0"/>
                        <a:t> memory</a:t>
                      </a:r>
                      <a:r>
                        <a:rPr lang="en-US" sz="1400" dirty="0"/>
                        <a:t> usage, which</a:t>
                      </a:r>
                      <a:r>
                        <a:rPr lang="en-US" sz="1400" baseline="0" dirty="0"/>
                        <a:t> warrants monitoring. Identify the processes that are consuming </a:t>
                      </a:r>
                      <a:r>
                        <a:rPr lang="en-US" sz="1400" kern="1200" dirty="0"/>
                        <a:t>most Working</a:t>
                      </a:r>
                      <a:r>
                        <a:rPr lang="en-US" sz="1400" kern="1200" baseline="0" dirty="0"/>
                        <a:t> Set or that are </a:t>
                      </a:r>
                      <a:r>
                        <a:rPr lang="en-US" sz="1400" baseline="0" dirty="0"/>
                        <a:t>increasing. Consider restarting these processes while usage is low.</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1335285">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Less</a:t>
                      </a:r>
                      <a:r>
                        <a:rPr lang="en-US" sz="1400" kern="1200" baseline="0" dirty="0"/>
                        <a:t> than </a:t>
                      </a:r>
                      <a:r>
                        <a:rPr lang="en-US" sz="1400" kern="1200" dirty="0"/>
                        <a:t>1% of available</a:t>
                      </a:r>
                      <a:r>
                        <a:rPr lang="en-US" sz="1400" kern="1200" baseline="0" dirty="0"/>
                        <a:t> RAM, </a:t>
                      </a:r>
                      <a:r>
                        <a:rPr lang="en-US" sz="1400" kern="1200" dirty="0"/>
                        <a:t>80%</a:t>
                      </a:r>
                      <a:r>
                        <a:rPr lang="en-US" sz="1400" kern="1200" baseline="0" dirty="0"/>
                        <a:t> or more (combined*)</a:t>
                      </a:r>
                      <a:r>
                        <a:rPr lang="en-US" sz="1400" kern="1200" dirty="0"/>
                        <a:t> of the working set, and increasing trend</a:t>
                      </a:r>
                      <a:r>
                        <a:rPr lang="en-US" sz="1400" kern="1200" baseline="0" dirty="0"/>
                        <a:t>s over a long period of time</a:t>
                      </a:r>
                      <a:endParaRPr lang="en-US" sz="1400" kern="1200" dirty="0">
                        <a:solidFill>
                          <a:schemeClr val="dk1"/>
                        </a:solidFill>
                        <a:latin typeface="+mn-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b="1" kern="1200" dirty="0">
                          <a:solidFill>
                            <a:srgbClr val="FF0000"/>
                          </a:solidFill>
                        </a:rPr>
                        <a:t>Critical</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400" baseline="0" dirty="0"/>
                        <a:t>Heavy memory usage, which warrants monitoring. </a:t>
                      </a:r>
                      <a:r>
                        <a:rPr lang="en-US" sz="1400" kern="1200" dirty="0"/>
                        <a:t>Identify the processes that are consuming the most private bytes or that are </a:t>
                      </a:r>
                      <a:r>
                        <a:rPr lang="en-US" sz="1400" baseline="0" dirty="0"/>
                        <a:t>increasing over a long period of time</a:t>
                      </a:r>
                      <a:r>
                        <a:rPr lang="en-US" sz="1400" kern="1200" dirty="0"/>
                        <a:t>.</a:t>
                      </a:r>
                      <a:r>
                        <a:rPr lang="en-US" sz="1400" kern="1200" baseline="0" dirty="0"/>
                        <a:t> </a:t>
                      </a:r>
                      <a:r>
                        <a:rPr lang="en-US" sz="1400" baseline="0" dirty="0"/>
                        <a:t>Consider restarting these processes while usage is low, contacting Microsoft Support, and using DebugDiag.</a:t>
                      </a:r>
                      <a:r>
                        <a:rPr lang="en-US" sz="1400" kern="0" dirty="0"/>
                        <a:t>†</a:t>
                      </a:r>
                      <a:endParaRPr lang="en-US" sz="14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91161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Process\Private Bytes and Process\Working Set counters</a:t>
            </a:r>
            <a:endParaRPr lang="en-US" sz="3600" dirty="0">
              <a:solidFill>
                <a:schemeClr val="tx1"/>
              </a:solidFill>
            </a:endParaRPr>
          </a:p>
        </p:txBody>
      </p:sp>
    </p:spTree>
    <p:extLst>
      <p:ext uri="{BB962C8B-B14F-4D97-AF65-F5344CB8AC3E}">
        <p14:creationId xmlns:p14="http://schemas.microsoft.com/office/powerpoint/2010/main" val="74644403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HIDDEN - Slide1388">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1763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type="body" sz="quarter" idx="10"/>
          </p:nvPr>
        </p:nvSpPr>
        <p:spPr>
          <a:xfrm>
            <a:off x="269239" y="1189177"/>
            <a:ext cx="9792553" cy="5441490"/>
          </a:xfrm>
        </p:spPr>
        <p:txBody>
          <a:bodyPr/>
          <a:lstStyle/>
          <a:p>
            <a:r>
              <a:rPr lang="en-US" b="1" i="1" dirty="0">
                <a:latin typeface="Segoe UI Semibold" panose="020B0702040204020203" pitchFamily="34" charset="0"/>
                <a:cs typeface="Segoe UI Semibold" panose="020B0702040204020203" pitchFamily="34" charset="0"/>
              </a:rPr>
              <a:t>Page</a:t>
            </a:r>
            <a:r>
              <a:rPr lang="en-US" dirty="0">
                <a:latin typeface="Segoe UI Semibold" panose="020B0702040204020203" pitchFamily="34" charset="0"/>
                <a:cs typeface="Segoe UI Semibold" panose="020B0702040204020203" pitchFamily="34" charset="0"/>
              </a:rPr>
              <a:t>: </a:t>
            </a:r>
            <a:r>
              <a:rPr lang="en-US" dirty="0">
                <a:solidFill>
                  <a:schemeClr val="tx1">
                    <a:lumMod val="50000"/>
                  </a:schemeClr>
                </a:solidFill>
              </a:rPr>
              <a:t>The smallest unit of memory that Windows can address. In the 32-bit and 64-bit versions of Windows and Windows Server, the pages are 4 KB </a:t>
            </a:r>
          </a:p>
          <a:p>
            <a:endParaRPr lang="en-US" dirty="0"/>
          </a:p>
          <a:p>
            <a:r>
              <a:rPr lang="en-US" b="1" i="1" dirty="0">
                <a:latin typeface="Segoe UI Semibold" panose="020B0702040204020203" pitchFamily="34" charset="0"/>
                <a:cs typeface="Segoe UI Semibold" panose="020B0702040204020203" pitchFamily="34" charset="0"/>
              </a:rPr>
              <a:t>Physical memory</a:t>
            </a:r>
            <a:r>
              <a:rPr lang="en-US" dirty="0"/>
              <a:t>: </a:t>
            </a:r>
            <a:r>
              <a:rPr lang="en-US" b="1" dirty="0">
                <a:solidFill>
                  <a:schemeClr val="tx1">
                    <a:lumMod val="50000"/>
                  </a:schemeClr>
                </a:solidFill>
              </a:rPr>
              <a:t>RAM</a:t>
            </a:r>
            <a:r>
              <a:rPr lang="en-US" dirty="0">
                <a:solidFill>
                  <a:schemeClr val="tx1">
                    <a:lumMod val="50000"/>
                  </a:schemeClr>
                </a:solidFill>
              </a:rPr>
              <a:t>—a form of computer data storage that can return data at the same time consistently</a:t>
            </a:r>
          </a:p>
          <a:p>
            <a:endParaRPr lang="en-US" dirty="0"/>
          </a:p>
          <a:p>
            <a:r>
              <a:rPr lang="en-US" b="1" i="1" dirty="0">
                <a:latin typeface="Segoe UI Semibold" panose="020B0702040204020203" pitchFamily="34" charset="0"/>
                <a:cs typeface="Segoe UI Semibold" panose="020B0702040204020203" pitchFamily="34" charset="0"/>
              </a:rPr>
              <a:t>Page file</a:t>
            </a:r>
            <a:r>
              <a:rPr lang="en-US" dirty="0"/>
              <a:t>: </a:t>
            </a:r>
            <a:r>
              <a:rPr lang="en-US" dirty="0">
                <a:solidFill>
                  <a:schemeClr val="tx1">
                    <a:lumMod val="50000"/>
                  </a:schemeClr>
                </a:solidFill>
              </a:rPr>
              <a:t>A file(slow) on a disk that is used, which is similar to RAM(fast)</a:t>
            </a:r>
          </a:p>
          <a:p>
            <a:endParaRPr lang="en-US" dirty="0"/>
          </a:p>
          <a:p>
            <a:r>
              <a:rPr lang="en-US" b="1" i="1" dirty="0">
                <a:latin typeface="Segoe UI Semibold" panose="020B0702040204020203" pitchFamily="34" charset="0"/>
                <a:cs typeface="Segoe UI Semibold" panose="020B0702040204020203" pitchFamily="34" charset="0"/>
              </a:rPr>
              <a:t>Paging</a:t>
            </a:r>
            <a:r>
              <a:rPr lang="en-US" dirty="0"/>
              <a:t>: </a:t>
            </a:r>
            <a:r>
              <a:rPr lang="en-US" dirty="0">
                <a:solidFill>
                  <a:schemeClr val="tx1">
                    <a:lumMod val="50000"/>
                  </a:schemeClr>
                </a:solidFill>
              </a:rPr>
              <a:t>The process of moving memory contents to or from disk, adjusting the amount of available physical memory</a:t>
            </a:r>
          </a:p>
        </p:txBody>
      </p:sp>
      <p:sp>
        <p:nvSpPr>
          <p:cNvPr id="657410" name="Rectangle 2"/>
          <p:cNvSpPr>
            <a:spLocks noGrp="1" noChangeArrowheads="1"/>
          </p:cNvSpPr>
          <p:nvPr>
            <p:ph type="title"/>
          </p:nvPr>
        </p:nvSpPr>
        <p:spPr/>
        <p:txBody>
          <a:bodyPr/>
          <a:lstStyle/>
          <a:p>
            <a:r>
              <a:rPr lang="en-US" sz="4313"/>
              <a:t>Terminology</a:t>
            </a:r>
            <a:endParaRPr lang="en-US" sz="4313" dirty="0"/>
          </a:p>
        </p:txBody>
      </p:sp>
      <p:pic>
        <p:nvPicPr>
          <p:cNvPr id="6" name="Picture 6">
            <a:extLst>
              <a:ext uri="{FF2B5EF4-FFF2-40B4-BE49-F238E27FC236}">
                <a16:creationId xmlns:a16="http://schemas.microsoft.com/office/drawing/2014/main" id="{013D72A8-F488-4D1F-BA9C-6136D80AC1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5200" y="1456112"/>
            <a:ext cx="611016" cy="712732"/>
          </a:xfrm>
          <a:prstGeom prst="rect">
            <a:avLst/>
          </a:prstGeom>
          <a:noFill/>
          <a:effectLst>
            <a:outerShdw blurRad="50800" dist="50800" dir="5400000" algn="ctr" rotWithShape="0">
              <a:schemeClr val="tx1">
                <a:lumMod val="50000"/>
              </a:schemeClr>
            </a:outerShdw>
          </a:effectLst>
          <a:extLst>
            <a:ext uri="{909E8E84-426E-40DD-AFC4-6F175D3DCCD1}">
              <a14:hiddenFill xmlns:a14="http://schemas.microsoft.com/office/drawing/2010/main">
                <a:solidFill>
                  <a:srgbClr val="FFFFFF"/>
                </a:solidFill>
              </a14:hiddenFill>
            </a:ext>
          </a:extLst>
        </p:spPr>
      </p:pic>
      <p:pic>
        <p:nvPicPr>
          <p:cNvPr id="4" name="Picture 3" descr="A picture containing object&#10;&#10;Description generated with very high confidence">
            <a:extLst>
              <a:ext uri="{FF2B5EF4-FFF2-40B4-BE49-F238E27FC236}">
                <a16:creationId xmlns:a16="http://schemas.microsoft.com/office/drawing/2014/main" id="{40F8C9AC-EA7C-477F-B004-0A7FC6A91F69}"/>
              </a:ext>
            </a:extLst>
          </p:cNvPr>
          <p:cNvPicPr>
            <a:picLocks noChangeAspect="1"/>
          </p:cNvPicPr>
          <p:nvPr/>
        </p:nvPicPr>
        <p:blipFill>
          <a:blip r:embed="rId4"/>
          <a:stretch>
            <a:fillRect/>
          </a:stretch>
        </p:blipFill>
        <p:spPr>
          <a:xfrm flipV="1">
            <a:off x="10061792" y="2600119"/>
            <a:ext cx="1594049" cy="892911"/>
          </a:xfrm>
          <a:prstGeom prst="rect">
            <a:avLst/>
          </a:prstGeom>
          <a:effectLst>
            <a:outerShdw blurRad="50800" dist="50800" dir="5400000" algn="ctr" rotWithShape="0">
              <a:schemeClr val="tx1">
                <a:lumMod val="50000"/>
              </a:schemeClr>
            </a:outerShdw>
          </a:effectLst>
        </p:spPr>
      </p:pic>
      <p:sp>
        <p:nvSpPr>
          <p:cNvPr id="9" name="Flowchart: Magnetic Disk 8">
            <a:extLst>
              <a:ext uri="{FF2B5EF4-FFF2-40B4-BE49-F238E27FC236}">
                <a16:creationId xmlns:a16="http://schemas.microsoft.com/office/drawing/2014/main" id="{FD353516-D5A8-4142-98F2-4FDA45D44C3E}"/>
              </a:ext>
            </a:extLst>
          </p:cNvPr>
          <p:cNvSpPr/>
          <p:nvPr/>
        </p:nvSpPr>
        <p:spPr bwMode="auto">
          <a:xfrm>
            <a:off x="10329277" y="4024259"/>
            <a:ext cx="888840" cy="496771"/>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r>
              <a:rPr lang="en-US" sz="1372" b="1" dirty="0">
                <a:solidFill>
                  <a:schemeClr val="bg1"/>
                </a:solidFill>
                <a:latin typeface="Arial Narrow" pitchFamily="34" charset="0"/>
              </a:rPr>
              <a:t>Pagefile.sys</a:t>
            </a:r>
          </a:p>
        </p:txBody>
      </p:sp>
      <p:grpSp>
        <p:nvGrpSpPr>
          <p:cNvPr id="7" name="Group 6">
            <a:extLst>
              <a:ext uri="{FF2B5EF4-FFF2-40B4-BE49-F238E27FC236}">
                <a16:creationId xmlns:a16="http://schemas.microsoft.com/office/drawing/2014/main" id="{13C7E2A6-2BBD-4E05-8DD5-F99D8D490A64}"/>
              </a:ext>
            </a:extLst>
          </p:cNvPr>
          <p:cNvGrpSpPr/>
          <p:nvPr/>
        </p:nvGrpSpPr>
        <p:grpSpPr>
          <a:xfrm>
            <a:off x="10133407" y="5109014"/>
            <a:ext cx="1279470" cy="1092030"/>
            <a:chOff x="10336602" y="5210964"/>
            <a:chExt cx="1305126" cy="1113927"/>
          </a:xfrm>
        </p:grpSpPr>
        <p:sp>
          <p:nvSpPr>
            <p:cNvPr id="10" name="Flowchart: Magnetic Disk 9">
              <a:extLst>
                <a:ext uri="{FF2B5EF4-FFF2-40B4-BE49-F238E27FC236}">
                  <a16:creationId xmlns:a16="http://schemas.microsoft.com/office/drawing/2014/main" id="{9C83BC77-2152-40B3-9B58-49F7BE72BD11}"/>
                </a:ext>
              </a:extLst>
            </p:cNvPr>
            <p:cNvSpPr/>
            <p:nvPr/>
          </p:nvSpPr>
          <p:spPr bwMode="auto">
            <a:xfrm>
              <a:off x="10923389" y="5491036"/>
              <a:ext cx="718339" cy="506732"/>
            </a:xfrm>
            <a:prstGeom prst="flowChartMagneticDisk">
              <a:avLst/>
            </a:prstGeom>
            <a:solidFill>
              <a:schemeClr val="accent1">
                <a:lumMod val="50000"/>
                <a:lumOff val="50000"/>
              </a:schemeClr>
            </a:solidFill>
            <a:ln>
              <a:solidFill>
                <a:schemeClr val="tx1">
                  <a:lumMod val="50000"/>
                </a:schemeClr>
              </a:solidFill>
              <a:headEnd type="none" w="med" len="med"/>
              <a:tailEnd type="none" w="med" len="med"/>
            </a:ln>
            <a:effectLst>
              <a:outerShdw blurRad="50800" dist="50800" dir="5400000" algn="ctr" rotWithShape="0">
                <a:schemeClr val="tx1">
                  <a:lumMod val="50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600" b="1" dirty="0">
                <a:solidFill>
                  <a:schemeClr val="tx1"/>
                </a:solidFill>
                <a:latin typeface="Arial Narrow" pitchFamily="34" charset="0"/>
              </a:endParaRPr>
            </a:p>
          </p:txBody>
        </p:sp>
        <p:pic>
          <p:nvPicPr>
            <p:cNvPr id="11" name="Picture 6" descr="C:\Users\clinth\Pictures\FileIcon.GIF">
              <a:extLst>
                <a:ext uri="{FF2B5EF4-FFF2-40B4-BE49-F238E27FC236}">
                  <a16:creationId xmlns:a16="http://schemas.microsoft.com/office/drawing/2014/main" id="{174B19CB-99F9-4462-A2D5-E12C70ED55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6602" y="5491036"/>
              <a:ext cx="434415" cy="506732"/>
            </a:xfrm>
            <a:prstGeom prst="rect">
              <a:avLst/>
            </a:prstGeom>
            <a:noFill/>
            <a:effectLst>
              <a:outerShdw blurRad="50800" dist="50800" dir="5400000" algn="ctr" rotWithShape="0">
                <a:schemeClr val="tx1">
                  <a:lumMod val="50000"/>
                </a:schemeClr>
              </a:outerShdw>
            </a:effectLst>
            <a:extLst>
              <a:ext uri="{909E8E84-426E-40DD-AFC4-6F175D3DCCD1}">
                <a14:hiddenFill xmlns:a14="http://schemas.microsoft.com/office/drawing/2010/main">
                  <a:solidFill>
                    <a:srgbClr val="FFFFFF"/>
                  </a:solidFill>
                </a14:hiddenFill>
              </a:ext>
            </a:extLst>
          </p:spPr>
        </p:pic>
        <p:sp>
          <p:nvSpPr>
            <p:cNvPr id="5" name="Arrow: Curved Down 4">
              <a:extLst>
                <a:ext uri="{FF2B5EF4-FFF2-40B4-BE49-F238E27FC236}">
                  <a16:creationId xmlns:a16="http://schemas.microsoft.com/office/drawing/2014/main" id="{4E96B8E5-F863-498B-A931-9F8DE11D81A2}"/>
                </a:ext>
              </a:extLst>
            </p:cNvPr>
            <p:cNvSpPr/>
            <p:nvPr/>
          </p:nvSpPr>
          <p:spPr bwMode="auto">
            <a:xfrm>
              <a:off x="10497947" y="5210964"/>
              <a:ext cx="945957" cy="280072"/>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rrow: Curved Down 12">
              <a:extLst>
                <a:ext uri="{FF2B5EF4-FFF2-40B4-BE49-F238E27FC236}">
                  <a16:creationId xmlns:a16="http://schemas.microsoft.com/office/drawing/2014/main" id="{197E0377-CD4A-4943-85E7-7440183AF029}"/>
                </a:ext>
              </a:extLst>
            </p:cNvPr>
            <p:cNvSpPr/>
            <p:nvPr/>
          </p:nvSpPr>
          <p:spPr bwMode="auto">
            <a:xfrm rot="10800000">
              <a:off x="10506627" y="6044819"/>
              <a:ext cx="945957" cy="280072"/>
            </a:xfrm>
            <a:prstGeom prst="curved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35063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7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name="HIDDEN - Slide138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Commit Limit</a:t>
            </a:r>
            <a:endParaRPr lang="en-US" dirty="0"/>
          </a:p>
        </p:txBody>
      </p:sp>
    </p:spTree>
    <p:extLst>
      <p:ext uri="{BB962C8B-B14F-4D97-AF65-F5344CB8AC3E}">
        <p14:creationId xmlns:p14="http://schemas.microsoft.com/office/powerpoint/2010/main" val="9469724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EB9448-F50B-4A9D-A1E4-122AA9F8B009}"/>
              </a:ext>
            </a:extLst>
          </p:cNvPr>
          <p:cNvPicPr>
            <a:picLocks noChangeAspect="1"/>
          </p:cNvPicPr>
          <p:nvPr/>
        </p:nvPicPr>
        <p:blipFill>
          <a:blip r:embed="rId3"/>
          <a:stretch>
            <a:fillRect/>
          </a:stretch>
        </p:blipFill>
        <p:spPr>
          <a:xfrm>
            <a:off x="4518418" y="2597405"/>
            <a:ext cx="7288778" cy="4193108"/>
          </a:xfrm>
          <a:prstGeom prst="rect">
            <a:avLst/>
          </a:prstGeom>
        </p:spPr>
      </p:pic>
      <p:sp>
        <p:nvSpPr>
          <p:cNvPr id="674819" name="Rectangle 3"/>
          <p:cNvSpPr>
            <a:spLocks noGrp="1" noChangeArrowheads="1"/>
          </p:cNvSpPr>
          <p:nvPr>
            <p:ph type="body" sz="quarter" idx="10"/>
          </p:nvPr>
        </p:nvSpPr>
        <p:spPr>
          <a:xfrm>
            <a:off x="269239" y="1189177"/>
            <a:ext cx="11653523" cy="2031325"/>
          </a:xfrm>
        </p:spPr>
        <p:txBody>
          <a:bodyPr/>
          <a:lstStyle/>
          <a:p>
            <a:r>
              <a:rPr lang="en-US" sz="2000" dirty="0"/>
              <a:t>When the commit limit is reached, the system is out of memory and will hang</a:t>
            </a:r>
          </a:p>
          <a:p>
            <a:r>
              <a:rPr lang="en-GB" sz="2000" dirty="0"/>
              <a:t>You can increase the commit limit by increasing the size of the page file or by adding RAM, but this may only forestalling the inevitable crash if there is a memory leak</a:t>
            </a:r>
          </a:p>
          <a:p>
            <a:r>
              <a:rPr lang="en-GB" sz="2000" dirty="0"/>
              <a:t>Formula: If \Memory\% Committed Bytes In Use reaches near 100, the system is out of physical resources (RAM + page files)</a:t>
            </a:r>
          </a:p>
          <a:p>
            <a:endParaRPr lang="en-GB" sz="2000" dirty="0"/>
          </a:p>
        </p:txBody>
      </p:sp>
      <p:sp>
        <p:nvSpPr>
          <p:cNvPr id="674818" name="Rectangle 2"/>
          <p:cNvSpPr>
            <a:spLocks noGrp="1" noChangeArrowheads="1"/>
          </p:cNvSpPr>
          <p:nvPr>
            <p:ph type="title"/>
          </p:nvPr>
        </p:nvSpPr>
        <p:spPr/>
        <p:txBody>
          <a:bodyPr>
            <a:normAutofit fontScale="90000"/>
          </a:bodyPr>
          <a:lstStyle/>
          <a:p>
            <a:r>
              <a:rPr lang="en-US" dirty="0"/>
              <a:t>Commit Limit is Reached – Kernel or User mode?</a:t>
            </a:r>
          </a:p>
        </p:txBody>
      </p:sp>
      <p:sp>
        <p:nvSpPr>
          <p:cNvPr id="61" name="Slide Number Placeholder 2"/>
          <p:cNvSpPr>
            <a:spLocks noGrp="1"/>
          </p:cNvSpPr>
          <p:nvPr>
            <p:ph type="sldNum" sz="quarter" idx="4294967295"/>
          </p:nvPr>
        </p:nvSpPr>
        <p:spPr>
          <a:xfrm>
            <a:off x="0" y="6477000"/>
            <a:ext cx="608013" cy="363538"/>
          </a:xfrm>
          <a:prstGeom prst="rect">
            <a:avLst/>
          </a:prstGeom>
        </p:spPr>
        <p:txBody>
          <a:bodyPr/>
          <a:lstStyle/>
          <a:p>
            <a:pPr defTabSz="914367">
              <a:defRPr/>
            </a:pPr>
            <a:fld id="{026CCAEB-CB17-44EB-A892-4553F1D666B6}" type="slidenum">
              <a:rPr lang="en-US">
                <a:solidFill>
                  <a:prstClr val="white"/>
                </a:solidFill>
                <a:latin typeface="Segoe UI"/>
              </a:rPr>
              <a:pPr defTabSz="914367">
                <a:defRPr/>
              </a:pPr>
              <a:t>81</a:t>
            </a:fld>
            <a:endParaRPr lang="en-US" dirty="0">
              <a:solidFill>
                <a:prstClr val="white"/>
              </a:solidFill>
              <a:latin typeface="Segoe UI"/>
            </a:endParaRPr>
          </a:p>
        </p:txBody>
      </p:sp>
      <p:sp>
        <p:nvSpPr>
          <p:cNvPr id="4" name="TextBox 3">
            <a:extLst>
              <a:ext uri="{FF2B5EF4-FFF2-40B4-BE49-F238E27FC236}">
                <a16:creationId xmlns:a16="http://schemas.microsoft.com/office/drawing/2014/main" id="{C096052B-7194-4A4C-8B45-99621916F86B}"/>
              </a:ext>
            </a:extLst>
          </p:cNvPr>
          <p:cNvSpPr txBox="1"/>
          <p:nvPr/>
        </p:nvSpPr>
        <p:spPr>
          <a:xfrm>
            <a:off x="548532" y="4200558"/>
            <a:ext cx="3560087" cy="2646139"/>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b="1" dirty="0">
                <a:solidFill>
                  <a:srgbClr val="002050">
                    <a:lumMod val="75000"/>
                    <a:lumOff val="25000"/>
                  </a:srgbClr>
                </a:solidFill>
                <a:latin typeface="Segoe UI"/>
              </a:rPr>
              <a:t>Example: </a:t>
            </a:r>
          </a:p>
          <a:p>
            <a:pPr defTabSz="914367">
              <a:lnSpc>
                <a:spcPct val="90000"/>
              </a:lnSpc>
              <a:spcAft>
                <a:spcPts val="588"/>
              </a:spcAft>
              <a:defRPr/>
            </a:pPr>
            <a:r>
              <a:rPr lang="en-US" sz="2353" i="1" dirty="0">
                <a:gradFill>
                  <a:gsLst>
                    <a:gs pos="2917">
                      <a:srgbClr val="505050"/>
                    </a:gs>
                    <a:gs pos="30000">
                      <a:srgbClr val="505050"/>
                    </a:gs>
                  </a:gsLst>
                  <a:lin ang="5400000" scaled="0"/>
                </a:gradFill>
                <a:latin typeface="Segoe UI"/>
              </a:rPr>
              <a:t>Here is a Windows Server has a Committed Bytes leak from a User mode process that depletes the server every 20 hours!</a:t>
            </a:r>
          </a:p>
        </p:txBody>
      </p:sp>
      <p:cxnSp>
        <p:nvCxnSpPr>
          <p:cNvPr id="6" name="Straight Arrow Connector 5">
            <a:extLst>
              <a:ext uri="{FF2B5EF4-FFF2-40B4-BE49-F238E27FC236}">
                <a16:creationId xmlns:a16="http://schemas.microsoft.com/office/drawing/2014/main" id="{053E3A1C-02B6-4925-9791-056BAC5D67BE}"/>
              </a:ext>
            </a:extLst>
          </p:cNvPr>
          <p:cNvCxnSpPr>
            <a:cxnSpLocks/>
          </p:cNvCxnSpPr>
          <p:nvPr/>
        </p:nvCxnSpPr>
        <p:spPr>
          <a:xfrm flipH="1" flipV="1">
            <a:off x="5775538" y="4175265"/>
            <a:ext cx="1280609" cy="2151421"/>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EC367F-C93F-405B-BA9B-9B2D2226E411}"/>
              </a:ext>
            </a:extLst>
          </p:cNvPr>
          <p:cNvCxnSpPr>
            <a:cxnSpLocks/>
          </p:cNvCxnSpPr>
          <p:nvPr/>
        </p:nvCxnSpPr>
        <p:spPr>
          <a:xfrm flipV="1">
            <a:off x="7056145" y="4060012"/>
            <a:ext cx="665915" cy="2266675"/>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BC5FBAB-0CA8-4F03-B618-A3BFD934BA9B}"/>
              </a:ext>
            </a:extLst>
          </p:cNvPr>
          <p:cNvCxnSpPr>
            <a:cxnSpLocks/>
          </p:cNvCxnSpPr>
          <p:nvPr/>
        </p:nvCxnSpPr>
        <p:spPr>
          <a:xfrm flipV="1">
            <a:off x="7056145" y="3958803"/>
            <a:ext cx="1566608" cy="2367883"/>
          </a:xfrm>
          <a:prstGeom prst="straightConnector1">
            <a:avLst/>
          </a:prstGeom>
          <a:ln w="19050">
            <a:solidFill>
              <a:srgbClr val="FF0000"/>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228228A6-9100-4AAA-9155-B0B3A4E50582}"/>
              </a:ext>
            </a:extLst>
          </p:cNvPr>
          <p:cNvGrpSpPr/>
          <p:nvPr/>
        </p:nvGrpSpPr>
        <p:grpSpPr>
          <a:xfrm>
            <a:off x="5796881" y="4060011"/>
            <a:ext cx="3321040" cy="2663662"/>
            <a:chOff x="5913120" y="4140926"/>
            <a:chExt cx="3387634" cy="2717074"/>
          </a:xfrm>
        </p:grpSpPr>
        <p:cxnSp>
          <p:nvCxnSpPr>
            <p:cNvPr id="63" name="Straight Arrow Connector 62">
              <a:extLst>
                <a:ext uri="{FF2B5EF4-FFF2-40B4-BE49-F238E27FC236}">
                  <a16:creationId xmlns:a16="http://schemas.microsoft.com/office/drawing/2014/main" id="{34F888BA-92E5-4FB0-847B-ABA271A848F6}"/>
                </a:ext>
              </a:extLst>
            </p:cNvPr>
            <p:cNvCxnSpPr>
              <a:cxnSpLocks/>
              <a:stCxn id="16" idx="3"/>
            </p:cNvCxnSpPr>
            <p:nvPr/>
          </p:nvCxnSpPr>
          <p:spPr>
            <a:xfrm flipV="1">
              <a:off x="8053251" y="4140926"/>
              <a:ext cx="1247503" cy="2613837"/>
            </a:xfrm>
            <a:prstGeom prst="straightConnector1">
              <a:avLst/>
            </a:prstGeom>
            <a:ln w="19050">
              <a:solidFill>
                <a:schemeClr val="tx2">
                  <a:lumMod val="75000"/>
                  <a:lumOff val="25000"/>
                </a:schemeClr>
              </a:solidFill>
              <a:headEnd type="none"/>
              <a:tailEnd type="triangle"/>
            </a:ln>
            <a:effectLst>
              <a:outerShdw blurRad="50800" dist="50800" dir="5400000" algn="ctr" rotWithShape="0">
                <a:schemeClr val="tx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2B6D98E-3E83-4B03-98FB-387932762263}"/>
                </a:ext>
              </a:extLst>
            </p:cNvPr>
            <p:cNvSpPr/>
            <p:nvPr/>
          </p:nvSpPr>
          <p:spPr bwMode="auto">
            <a:xfrm>
              <a:off x="5913120" y="6651526"/>
              <a:ext cx="2140131" cy="206474"/>
            </a:xfrm>
            <a:prstGeom prst="rect">
              <a:avLst/>
            </a:prstGeom>
            <a:noFill/>
            <a:ln w="38100" cap="flat" cmpd="sng" algn="ctr">
              <a:solidFill>
                <a:schemeClr val="tx2">
                  <a:lumMod val="75000"/>
                  <a:lumOff val="25000"/>
                </a:schemeClr>
              </a:solidFill>
              <a:prstDash val="solid"/>
              <a:round/>
              <a:headEnd type="none" w="med" len="med"/>
              <a:tailEnd type="none" w="med" len="med"/>
            </a:ln>
            <a:effectLst>
              <a:outerShdw blurRad="50800" dist="50800" dir="5400000" algn="ctr" rotWithShape="0">
                <a:schemeClr val="tx1">
                  <a:lumMod val="50000"/>
                </a:schemeClr>
              </a:outerShdw>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dirty="0">
                <a:solidFill>
                  <a:srgbClr val="505050"/>
                </a:solidFill>
                <a:latin typeface="Arial Narrow" pitchFamily="34" charset="0"/>
              </a:endParaRPr>
            </a:p>
          </p:txBody>
        </p:sp>
      </p:grpSp>
    </p:spTree>
    <p:extLst>
      <p:ext uri="{BB962C8B-B14F-4D97-AF65-F5344CB8AC3E}">
        <p14:creationId xmlns:p14="http://schemas.microsoft.com/office/powerpoint/2010/main" val="34140652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Suggested Steps</a:t>
            </a:r>
          </a:p>
          <a:p>
            <a:pPr lvl="1"/>
            <a:r>
              <a:rPr lang="en-GB" dirty="0"/>
              <a:t>Identify the processes that are consuming the most committed memory, by using \Process(*)\Private Bytes and match the leak lines</a:t>
            </a:r>
          </a:p>
          <a:p>
            <a:pPr lvl="1"/>
            <a:r>
              <a:rPr lang="en-GB" dirty="0"/>
              <a:t>If the memory usage is necessary, consider increasing the size of the page file, increasing the amount of RAM, or both</a:t>
            </a:r>
          </a:p>
          <a:p>
            <a:pPr lvl="1"/>
            <a:r>
              <a:rPr lang="en-GB" dirty="0"/>
              <a:t>If it is a user mode process leaking memory, leak analysis tools like </a:t>
            </a:r>
            <a:r>
              <a:rPr lang="en-GB" dirty="0" err="1"/>
              <a:t>DebugDiag</a:t>
            </a:r>
            <a:r>
              <a:rPr lang="en-GB" dirty="0"/>
              <a:t> may help the owners of that process</a:t>
            </a:r>
          </a:p>
          <a:p>
            <a:pPr lvl="1"/>
            <a:endParaRPr lang="en-GB" dirty="0"/>
          </a:p>
        </p:txBody>
      </p:sp>
      <p:sp>
        <p:nvSpPr>
          <p:cNvPr id="674818" name="Rectangle 2"/>
          <p:cNvSpPr>
            <a:spLocks noGrp="1" noChangeArrowheads="1"/>
          </p:cNvSpPr>
          <p:nvPr>
            <p:ph type="title"/>
          </p:nvPr>
        </p:nvSpPr>
        <p:spPr/>
        <p:txBody>
          <a:bodyPr>
            <a:noAutofit/>
          </a:bodyPr>
          <a:lstStyle/>
          <a:p>
            <a:r>
              <a:rPr lang="en-US" sz="4000" dirty="0"/>
              <a:t>Thresholds of the % Committed Bytes In Use Counter</a:t>
            </a:r>
          </a:p>
        </p:txBody>
      </p:sp>
      <p:sp>
        <p:nvSpPr>
          <p:cNvPr id="6" name="Slide Number Placeholder 2"/>
          <p:cNvSpPr>
            <a:spLocks noGrp="1"/>
          </p:cNvSpPr>
          <p:nvPr>
            <p:ph type="sldNum" sz="quarter" idx="4294967295"/>
          </p:nvPr>
        </p:nvSpPr>
        <p:spPr>
          <a:xfrm>
            <a:off x="0" y="6477000"/>
            <a:ext cx="812800" cy="363538"/>
          </a:xfrm>
          <a:prstGeom prst="rect">
            <a:avLst/>
          </a:prstGeom>
        </p:spPr>
        <p:txBody>
          <a:bodyPr/>
          <a:lstStyle/>
          <a:p>
            <a:pPr defTabSz="914367">
              <a:defRPr/>
            </a:pPr>
            <a:fld id="{026CCAEB-CB17-44EB-A892-4553F1D666B6}" type="slidenum">
              <a:rPr lang="en-US">
                <a:solidFill>
                  <a:srgbClr val="505050"/>
                </a:solidFill>
                <a:latin typeface="Segoe UI"/>
              </a:rPr>
              <a:pPr defTabSz="914367">
                <a:defRPr/>
              </a:pPr>
              <a:t>82</a:t>
            </a:fld>
            <a:endParaRPr lang="en-US" dirty="0">
              <a:solidFill>
                <a:srgbClr val="505050"/>
              </a:solidFill>
              <a:latin typeface="Segoe UI"/>
            </a:endParaRPr>
          </a:p>
        </p:txBody>
      </p:sp>
      <p:graphicFrame>
        <p:nvGraphicFramePr>
          <p:cNvPr id="7" name="Picture 2"/>
          <p:cNvGraphicFramePr>
            <a:graphicFrameLocks noGrp="1" noChangeAspect="1"/>
          </p:cNvGraphicFramePr>
          <p:nvPr>
            <p:extLst/>
          </p:nvPr>
        </p:nvGraphicFramePr>
        <p:xfrm>
          <a:off x="2280117" y="3860988"/>
          <a:ext cx="7480618" cy="2415784"/>
        </p:xfrm>
        <a:graphic>
          <a:graphicData uri="http://schemas.openxmlformats.org/drawingml/2006/table">
            <a:tbl>
              <a:tblPr firstRow="1" bandRow="1" bandCol="1">
                <a:tableStyleId>{17292A2E-F333-43FB-9621-5CBBE7FDCDCB}</a:tableStyleId>
              </a:tblPr>
              <a:tblGrid>
                <a:gridCol w="1438834">
                  <a:extLst>
                    <a:ext uri="{9D8B030D-6E8A-4147-A177-3AD203B41FA5}">
                      <a16:colId xmlns:a16="http://schemas.microsoft.com/office/drawing/2014/main" val="20000"/>
                    </a:ext>
                  </a:extLst>
                </a:gridCol>
                <a:gridCol w="6041784">
                  <a:extLst>
                    <a:ext uri="{9D8B030D-6E8A-4147-A177-3AD203B41FA5}">
                      <a16:colId xmlns:a16="http://schemas.microsoft.com/office/drawing/2014/main" val="20001"/>
                    </a:ext>
                  </a:extLst>
                </a:gridCol>
              </a:tblGrid>
              <a:tr h="299111">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600" u="none" strike="noStrike" baseline="0" dirty="0">
                          <a:effectLst/>
                        </a:rPr>
                        <a:t>Thresholds</a:t>
                      </a:r>
                      <a:endParaRPr kumimoji="0" lang="en-US" sz="1600" b="1" i="0" u="none" strike="noStrike" baseline="0" dirty="0">
                        <a:solidFill>
                          <a:schemeClr val="tx1">
                            <a:alpha val="100000"/>
                          </a:schemeClr>
                        </a:solidFill>
                        <a:effectLst/>
                        <a:latin typeface="+mn-lt"/>
                      </a:endParaRPr>
                    </a:p>
                  </a:txBody>
                  <a:tcPr marL="55306" marR="55306" marT="27653" marB="27653" anchor="ctr" horzOverflow="overflow">
                    <a:solidFill>
                      <a:schemeClr val="tx2">
                        <a:lumMod val="90000"/>
                        <a:lumOff val="10000"/>
                      </a:schemeClr>
                    </a:solidFill>
                  </a:tcPr>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600" u="none" strike="noStrike" baseline="0" dirty="0">
                          <a:effectLst/>
                        </a:rPr>
                        <a:t>Effect</a:t>
                      </a:r>
                      <a:endParaRPr kumimoji="0" lang="en-US" sz="1600" b="1" i="0" u="none" strike="noStrike" baseline="0" dirty="0">
                        <a:solidFill>
                          <a:schemeClr val="tx1">
                            <a:alpha val="100000"/>
                          </a:schemeClr>
                        </a:solidFill>
                        <a:effectLst/>
                        <a:latin typeface="+mn-lt"/>
                      </a:endParaRPr>
                    </a:p>
                  </a:txBody>
                  <a:tcPr marL="55306" marR="55306" marT="27653" marB="27653" anchor="ctr" horzOverflow="overflow">
                    <a:solidFill>
                      <a:schemeClr val="tx2">
                        <a:lumMod val="90000"/>
                        <a:lumOff val="10000"/>
                      </a:schemeClr>
                    </a:solidFill>
                  </a:tcPr>
                </a:tc>
                <a:extLst>
                  <a:ext uri="{0D108BD9-81ED-4DB2-BD59-A6C34878D82A}">
                    <a16:rowId xmlns:a16="http://schemas.microsoft.com/office/drawing/2014/main" val="10000"/>
                  </a:ext>
                </a:extLst>
              </a:tr>
              <a:tr h="542917">
                <a:tc>
                  <a:txBody>
                    <a:bodyPr/>
                    <a:lstStyle/>
                    <a:p>
                      <a:pPr marL="0" marR="0" lvl="0" indent="0" algn="ctr" defTabSz="914400" rtl="0" eaLnBrk="1" fontAlgn="base" latinLnBrk="0" hangingPunct="1">
                        <a:lnSpc>
                          <a:spcPct val="100000"/>
                        </a:lnSpc>
                        <a:spcBef>
                          <a:spcPct val="20000"/>
                        </a:spcBef>
                        <a:spcAft>
                          <a:spcPct val="0"/>
                        </a:spcAft>
                        <a:buNone/>
                        <a:tabLst/>
                      </a:pPr>
                      <a:r>
                        <a:rPr lang="en-US" sz="1600" b="1" kern="1200" dirty="0"/>
                        <a:t>0-50%</a:t>
                      </a:r>
                      <a:endParaRPr lang="en-US" sz="1600" b="1"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600" b="1" kern="1200" baseline="0" dirty="0">
                          <a:solidFill>
                            <a:srgbClr val="107C10"/>
                          </a:solidFill>
                        </a:rPr>
                        <a:t>Informational</a:t>
                      </a:r>
                      <a:r>
                        <a:rPr lang="en-US" sz="1600" kern="1200" dirty="0">
                          <a:solidFill>
                            <a:srgbClr val="107C10"/>
                          </a:solidFill>
                        </a:rPr>
                        <a:t> </a:t>
                      </a:r>
                    </a:p>
                    <a:p>
                      <a:pPr algn="l">
                        <a:buFont typeface="Arial" pitchFamily="34" charset="0"/>
                        <a:buNone/>
                      </a:pPr>
                      <a:r>
                        <a:rPr lang="en-US" sz="1600" kern="1200" dirty="0"/>
                        <a:t>Normal usage.</a:t>
                      </a:r>
                      <a:endParaRPr lang="en-US" sz="16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786723">
                <a:tc>
                  <a:txBody>
                    <a:bodyPr/>
                    <a:lstStyle/>
                    <a:p>
                      <a:pPr marL="0" marR="0" lvl="0" indent="0" algn="ctr" defTabSz="914400" rtl="0" eaLnBrk="1" fontAlgn="base" latinLnBrk="0" hangingPunct="1">
                        <a:lnSpc>
                          <a:spcPct val="100000"/>
                        </a:lnSpc>
                        <a:spcBef>
                          <a:spcPct val="20000"/>
                        </a:spcBef>
                        <a:spcAft>
                          <a:spcPct val="0"/>
                        </a:spcAft>
                        <a:buNone/>
                        <a:tabLst/>
                      </a:pPr>
                      <a:r>
                        <a:rPr lang="en-US" sz="1600" b="1" kern="1200" dirty="0"/>
                        <a:t>60-80%</a:t>
                      </a:r>
                      <a:br>
                        <a:rPr lang="en-US" sz="1600" kern="1200" dirty="0"/>
                      </a:br>
                      <a:endParaRPr lang="en-US" sz="1600" kern="1200" dirty="0">
                        <a:solidFill>
                          <a:schemeClr val="dk1"/>
                        </a:solidFill>
                        <a:latin typeface="+mn-lt"/>
                        <a:ea typeface="+mn-ea"/>
                        <a:cs typeface="+mn-cs"/>
                      </a:endParaRPr>
                    </a:p>
                  </a:txBody>
                  <a:tcPr marL="55306" marR="55306" marT="27653" marB="27653" anchor="ctr" horzOverflow="overflow"/>
                </a:tc>
                <a:tc>
                  <a:txBody>
                    <a:bodyPr/>
                    <a:lstStyle/>
                    <a:p>
                      <a:pPr algn="l">
                        <a:buFont typeface="Arial" pitchFamily="34" charset="0"/>
                        <a:buNone/>
                      </a:pPr>
                      <a:r>
                        <a:rPr lang="en-US" sz="1600" b="1" baseline="0" dirty="0">
                          <a:solidFill>
                            <a:schemeClr val="tx1">
                              <a:lumMod val="50000"/>
                            </a:schemeClr>
                          </a:solidFill>
                          <a:highlight>
                            <a:srgbClr val="FFFF00"/>
                          </a:highlight>
                        </a:rPr>
                        <a:t>Warning</a:t>
                      </a:r>
                    </a:p>
                    <a:p>
                      <a:pPr algn="l">
                        <a:buFont typeface="Arial" pitchFamily="34" charset="0"/>
                        <a:buNone/>
                      </a:pPr>
                      <a:r>
                        <a:rPr lang="en-US" sz="1600" dirty="0"/>
                        <a:t>Moderate usage. The server might suddenly slow down or hang while the page file is</a:t>
                      </a:r>
                      <a:r>
                        <a:rPr lang="en-US" sz="1600" baseline="0" dirty="0"/>
                        <a:t> being increased.</a:t>
                      </a:r>
                      <a:endParaRPr lang="en-US" sz="16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786723">
                <a:tc>
                  <a:txBody>
                    <a:bodyPr/>
                    <a:lstStyle/>
                    <a:p>
                      <a:pPr marL="0" marR="0" lvl="0" indent="0" algn="ctr" defTabSz="914400" rtl="0" eaLnBrk="1" fontAlgn="base" latinLnBrk="0" hangingPunct="1">
                        <a:lnSpc>
                          <a:spcPct val="100000"/>
                        </a:lnSpc>
                        <a:spcBef>
                          <a:spcPct val="20000"/>
                        </a:spcBef>
                        <a:spcAft>
                          <a:spcPct val="0"/>
                        </a:spcAft>
                        <a:buNone/>
                        <a:tabLst/>
                      </a:pPr>
                      <a:r>
                        <a:rPr lang="en-US" sz="1600" b="1" kern="1200" dirty="0"/>
                        <a:t>80-100%</a:t>
                      </a:r>
                      <a:endParaRPr lang="en-US" sz="1600" b="1" kern="1200" dirty="0">
                        <a:solidFill>
                          <a:schemeClr val="dk1"/>
                        </a:solidFill>
                        <a:latin typeface="+mn-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b="1" kern="1200" dirty="0">
                          <a:solidFill>
                            <a:srgbClr val="FF0000"/>
                          </a:solidFill>
                        </a:rPr>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dirty="0"/>
                        <a:t>The server, applications,</a:t>
                      </a:r>
                      <a:r>
                        <a:rPr lang="en-US" sz="1600" baseline="0" dirty="0"/>
                        <a:t> and services</a:t>
                      </a:r>
                      <a:r>
                        <a:rPr lang="en-US" sz="1600" dirty="0"/>
                        <a:t> may have poor performance</a:t>
                      </a:r>
                      <a:r>
                        <a:rPr lang="en-US" sz="1600" baseline="0" dirty="0"/>
                        <a:t> or hang.</a:t>
                      </a:r>
                      <a:endParaRPr lang="en-US" sz="1600" kern="1200" dirty="0">
                        <a:solidFill>
                          <a:schemeClr val="dk1"/>
                        </a:solidFill>
                        <a:latin typeface="+mn-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84938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HIDDEN - Slide139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nvSpPr>
        <p:spPr>
          <a:xfrm>
            <a:off x="223660" y="3204894"/>
            <a:ext cx="5722936" cy="1676829"/>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Show Memory\Committed Bytes Leak vs. Process\(*)\Private Bytes</a:t>
            </a:r>
            <a:endParaRPr lang="en-US" sz="3600" dirty="0">
              <a:solidFill>
                <a:schemeClr val="tx1"/>
              </a:solidFill>
            </a:endParaRPr>
          </a:p>
        </p:txBody>
      </p:sp>
    </p:spTree>
    <p:extLst>
      <p:ext uri="{BB962C8B-B14F-4D97-AF65-F5344CB8AC3E}">
        <p14:creationId xmlns:p14="http://schemas.microsoft.com/office/powerpoint/2010/main" val="60594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name="HIDDEN - Slide139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Process Memory</a:t>
            </a:r>
            <a:endParaRPr lang="en-US" dirty="0"/>
          </a:p>
        </p:txBody>
      </p:sp>
    </p:spTree>
    <p:extLst>
      <p:ext uri="{BB962C8B-B14F-4D97-AF65-F5344CB8AC3E}">
        <p14:creationId xmlns:p14="http://schemas.microsoft.com/office/powerpoint/2010/main" val="270433429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Look for significant resource usage in thread counts and handle counts</a:t>
            </a:r>
          </a:p>
          <a:p>
            <a:endParaRPr lang="en-US" dirty="0"/>
          </a:p>
          <a:p>
            <a:r>
              <a:rPr lang="en-US" dirty="0">
                <a:latin typeface="Segoe UI Semibold" panose="020B0702040204020203" pitchFamily="34" charset="0"/>
                <a:cs typeface="Segoe UI Semibold" panose="020B0702040204020203" pitchFamily="34" charset="0"/>
              </a:rPr>
              <a:t>Examples that are worthy of Investigation:</a:t>
            </a:r>
          </a:p>
        </p:txBody>
      </p:sp>
      <p:sp>
        <p:nvSpPr>
          <p:cNvPr id="2" name="Title 1"/>
          <p:cNvSpPr>
            <a:spLocks noGrp="1"/>
          </p:cNvSpPr>
          <p:nvPr>
            <p:ph type="title"/>
          </p:nvPr>
        </p:nvSpPr>
        <p:spPr/>
        <p:txBody>
          <a:bodyPr/>
          <a:lstStyle/>
          <a:p>
            <a:r>
              <a:rPr lang="en-US"/>
              <a:t>Significant Resource Usage</a:t>
            </a:r>
            <a:endParaRPr lang="en-US" dirty="0"/>
          </a:p>
        </p:txBody>
      </p:sp>
      <p:graphicFrame>
        <p:nvGraphicFramePr>
          <p:cNvPr id="5" name="Table 4"/>
          <p:cNvGraphicFramePr>
            <a:graphicFrameLocks noGrp="1"/>
          </p:cNvGraphicFramePr>
          <p:nvPr>
            <p:extLst/>
          </p:nvPr>
        </p:nvGraphicFramePr>
        <p:xfrm>
          <a:off x="2671970" y="3065850"/>
          <a:ext cx="6679922" cy="2753620"/>
        </p:xfrm>
        <a:graphic>
          <a:graphicData uri="http://schemas.openxmlformats.org/drawingml/2006/table">
            <a:tbl>
              <a:tblPr firstRow="1" bandRow="1" bandCol="1">
                <a:tableStyleId>{7E9639D4-E3E2-4D34-9284-5A2195B3D0D7}</a:tableStyleId>
              </a:tblPr>
              <a:tblGrid>
                <a:gridCol w="2718026">
                  <a:extLst>
                    <a:ext uri="{9D8B030D-6E8A-4147-A177-3AD203B41FA5}">
                      <a16:colId xmlns:a16="http://schemas.microsoft.com/office/drawing/2014/main" val="20000"/>
                    </a:ext>
                  </a:extLst>
                </a:gridCol>
                <a:gridCol w="3961896">
                  <a:extLst>
                    <a:ext uri="{9D8B030D-6E8A-4147-A177-3AD203B41FA5}">
                      <a16:colId xmlns:a16="http://schemas.microsoft.com/office/drawing/2014/main" val="20001"/>
                    </a:ext>
                  </a:extLst>
                </a:gridCol>
              </a:tblGrid>
              <a:tr h="550724">
                <a:tc>
                  <a:txBody>
                    <a:bodyPr/>
                    <a:lstStyle/>
                    <a:p>
                      <a:r>
                        <a:rPr lang="en-US" sz="1600" dirty="0"/>
                        <a:t>Counter</a:t>
                      </a:r>
                      <a:endParaRPr lang="en-US" sz="1600" dirty="0">
                        <a:solidFill>
                          <a:schemeClr val="bg1"/>
                        </a:solidFill>
                      </a:endParaRPr>
                    </a:p>
                  </a:txBody>
                  <a:tcPr marL="91427" marR="91427" marT="45713" marB="45713">
                    <a:solidFill>
                      <a:schemeClr val="tx2">
                        <a:lumMod val="75000"/>
                        <a:lumOff val="25000"/>
                      </a:schemeClr>
                    </a:solidFill>
                  </a:tcPr>
                </a:tc>
                <a:tc>
                  <a:txBody>
                    <a:bodyPr/>
                    <a:lstStyle/>
                    <a:p>
                      <a:r>
                        <a:rPr lang="en-US" sz="1600" dirty="0"/>
                        <a:t>Threshold to investigate</a:t>
                      </a:r>
                      <a:endParaRPr lang="en-US" sz="1600" dirty="0">
                        <a:solidFill>
                          <a:schemeClr val="bg1"/>
                        </a:solidFill>
                      </a:endParaRPr>
                    </a:p>
                  </a:txBody>
                  <a:tcPr marL="91427" marR="91427" marT="45713" marB="45713">
                    <a:solidFill>
                      <a:schemeClr val="tx2">
                        <a:lumMod val="75000"/>
                        <a:lumOff val="25000"/>
                      </a:schemeClr>
                    </a:solidFill>
                  </a:tcPr>
                </a:tc>
                <a:extLst>
                  <a:ext uri="{0D108BD9-81ED-4DB2-BD59-A6C34878D82A}">
                    <a16:rowId xmlns:a16="http://schemas.microsoft.com/office/drawing/2014/main" val="10000"/>
                  </a:ext>
                </a:extLst>
              </a:tr>
              <a:tr h="550724">
                <a:tc>
                  <a:txBody>
                    <a:bodyPr/>
                    <a:lstStyle/>
                    <a:p>
                      <a:r>
                        <a:rPr lang="en-US" sz="1600" b="1" dirty="0"/>
                        <a:t>\Process(*)Private Bytes</a:t>
                      </a:r>
                      <a:endParaRPr lang="en-US" sz="1600" b="1" dirty="0">
                        <a:solidFill>
                          <a:schemeClr val="tx1"/>
                        </a:solidFill>
                      </a:endParaRPr>
                    </a:p>
                  </a:txBody>
                  <a:tcPr marL="91427" marR="91427" marT="45713" marB="45713"/>
                </a:tc>
                <a:tc>
                  <a:txBody>
                    <a:bodyPr/>
                    <a:lstStyle/>
                    <a:p>
                      <a:r>
                        <a:rPr lang="en-US" sz="1600" dirty="0"/>
                        <a:t>1500 MB delta between Min and Max</a:t>
                      </a:r>
                      <a:endParaRPr lang="en-US" sz="1600" b="0" dirty="0">
                        <a:solidFill>
                          <a:schemeClr val="tx1"/>
                        </a:solidFill>
                      </a:endParaRPr>
                    </a:p>
                  </a:txBody>
                  <a:tcPr marL="91427" marR="91427" marT="45713" marB="45713"/>
                </a:tc>
                <a:extLst>
                  <a:ext uri="{0D108BD9-81ED-4DB2-BD59-A6C34878D82A}">
                    <a16:rowId xmlns:a16="http://schemas.microsoft.com/office/drawing/2014/main" val="10001"/>
                  </a:ext>
                </a:extLst>
              </a:tr>
              <a:tr h="550724">
                <a:tc>
                  <a:txBody>
                    <a:bodyPr/>
                    <a:lstStyle/>
                    <a:p>
                      <a:r>
                        <a:rPr lang="en-US" sz="1600" b="1" dirty="0"/>
                        <a:t>\Process(*)\Working Set</a:t>
                      </a:r>
                      <a:endParaRPr lang="en-US" sz="1600" b="1" dirty="0">
                        <a:solidFill>
                          <a:schemeClr val="tx1"/>
                        </a:solidFill>
                      </a:endParaRPr>
                    </a:p>
                  </a:txBody>
                  <a:tcPr marL="91427" marR="91427" marT="45713" marB="45713"/>
                </a:tc>
                <a:tc>
                  <a:txBody>
                    <a:bodyPr/>
                    <a:lstStyle/>
                    <a:p>
                      <a:r>
                        <a:rPr lang="en-US" sz="1600" dirty="0"/>
                        <a:t>1500 MB delta between Mix and Max</a:t>
                      </a:r>
                      <a:endParaRPr lang="en-US" sz="1600" b="0" dirty="0">
                        <a:solidFill>
                          <a:schemeClr val="tx1"/>
                        </a:solidFill>
                      </a:endParaRPr>
                    </a:p>
                  </a:txBody>
                  <a:tcPr marL="91427" marR="91427" marT="45713" marB="45713"/>
                </a:tc>
                <a:extLst>
                  <a:ext uri="{0D108BD9-81ED-4DB2-BD59-A6C34878D82A}">
                    <a16:rowId xmlns:a16="http://schemas.microsoft.com/office/drawing/2014/main" val="10002"/>
                  </a:ext>
                </a:extLst>
              </a:tr>
              <a:tr h="550724">
                <a:tc>
                  <a:txBody>
                    <a:bodyPr/>
                    <a:lstStyle/>
                    <a:p>
                      <a:r>
                        <a:rPr lang="en-US" sz="1600" b="1" dirty="0"/>
                        <a:t>\Process(*)\Thread Count</a:t>
                      </a:r>
                      <a:endParaRPr lang="en-US" sz="1600" b="1" dirty="0">
                        <a:solidFill>
                          <a:schemeClr val="tx1"/>
                        </a:solidFill>
                      </a:endParaRPr>
                    </a:p>
                  </a:txBody>
                  <a:tcPr marL="91427" marR="91427" marT="45713" marB="45713"/>
                </a:tc>
                <a:tc>
                  <a:txBody>
                    <a:bodyPr/>
                    <a:lstStyle/>
                    <a:p>
                      <a:r>
                        <a:rPr lang="en-US" sz="1600" dirty="0"/>
                        <a:t>1000 thread delta between Min and Max</a:t>
                      </a:r>
                      <a:endParaRPr lang="en-US" sz="1600" b="0" dirty="0">
                        <a:solidFill>
                          <a:schemeClr val="tx1"/>
                        </a:solidFill>
                      </a:endParaRPr>
                    </a:p>
                  </a:txBody>
                  <a:tcPr marL="91427" marR="91427" marT="45713" marB="45713"/>
                </a:tc>
                <a:extLst>
                  <a:ext uri="{0D108BD9-81ED-4DB2-BD59-A6C34878D82A}">
                    <a16:rowId xmlns:a16="http://schemas.microsoft.com/office/drawing/2014/main" val="10003"/>
                  </a:ext>
                </a:extLst>
              </a:tr>
              <a:tr h="550724">
                <a:tc>
                  <a:txBody>
                    <a:bodyPr/>
                    <a:lstStyle/>
                    <a:p>
                      <a:r>
                        <a:rPr lang="en-US" sz="1600" b="1" dirty="0"/>
                        <a:t>\Process(*)\Handle Count </a:t>
                      </a:r>
                      <a:endParaRPr lang="en-US" sz="1600" b="1" dirty="0">
                        <a:solidFill>
                          <a:schemeClr val="tx1"/>
                        </a:solidFill>
                      </a:endParaRPr>
                    </a:p>
                  </a:txBody>
                  <a:tcPr marL="91427" marR="91427" marT="45713" marB="45713"/>
                </a:tc>
                <a:tc>
                  <a:txBody>
                    <a:bodyPr/>
                    <a:lstStyle/>
                    <a:p>
                      <a:r>
                        <a:rPr lang="en-US" sz="1600" dirty="0"/>
                        <a:t>1000 handle</a:t>
                      </a:r>
                      <a:r>
                        <a:rPr lang="en-US" sz="1600" baseline="0" dirty="0"/>
                        <a:t> </a:t>
                      </a:r>
                      <a:r>
                        <a:rPr lang="en-US" sz="1600" dirty="0"/>
                        <a:t>delta between Min and Max</a:t>
                      </a:r>
                      <a:endParaRPr lang="en-US" sz="1600" b="0" dirty="0">
                        <a:solidFill>
                          <a:schemeClr val="tx1"/>
                        </a:solidFill>
                      </a:endParaRPr>
                    </a:p>
                  </a:txBody>
                  <a:tcPr marL="91427" marR="91427" marT="45713" marB="4571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00586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Memory allocations of the processes must be monitored over time</a:t>
            </a:r>
          </a:p>
          <a:p>
            <a:pPr lvl="1"/>
            <a:r>
              <a:rPr lang="en-GB" dirty="0"/>
              <a:t>If </a:t>
            </a:r>
            <a:r>
              <a:rPr lang="en-GB" b="1" dirty="0">
                <a:latin typeface="Segoe UI Semibold" panose="020B0702040204020203" pitchFamily="34" charset="0"/>
                <a:cs typeface="Segoe UI Semibold" panose="020B0702040204020203" pitchFamily="34" charset="0"/>
              </a:rPr>
              <a:t>\Memory\% Committed Bytes </a:t>
            </a:r>
            <a:r>
              <a:rPr lang="en-GB" i="1" dirty="0"/>
              <a:t>In Use</a:t>
            </a:r>
            <a:r>
              <a:rPr lang="en-GB" dirty="0"/>
              <a:t> is </a:t>
            </a:r>
            <a:r>
              <a:rPr lang="en-GB" b="1" dirty="0">
                <a:solidFill>
                  <a:srgbClr val="FF0000"/>
                </a:solidFill>
                <a:latin typeface="Segoe UI Semibold" panose="020B0702040204020203" pitchFamily="34" charset="0"/>
                <a:cs typeface="Segoe UI Semibold" panose="020B0702040204020203" pitchFamily="34" charset="0"/>
              </a:rPr>
              <a:t>high</a:t>
            </a:r>
            <a:r>
              <a:rPr lang="en-GB" dirty="0"/>
              <a:t>, use </a:t>
            </a:r>
            <a:r>
              <a:rPr lang="en-GB" b="1" dirty="0">
                <a:latin typeface="Segoe UI Semibold" panose="020B0702040204020203" pitchFamily="34" charset="0"/>
                <a:cs typeface="Segoe UI Semibold" panose="020B0702040204020203" pitchFamily="34" charset="0"/>
              </a:rPr>
              <a:t>\Process(*)\Private Bytes </a:t>
            </a:r>
            <a:r>
              <a:rPr lang="en-GB" dirty="0"/>
              <a:t>to determine which processes are consuming the most committed memory and whether those processes are increasing over a long period of time</a:t>
            </a:r>
          </a:p>
          <a:p>
            <a:pPr lvl="1"/>
            <a:endParaRPr lang="en-GB" dirty="0"/>
          </a:p>
          <a:p>
            <a:pPr lvl="1"/>
            <a:r>
              <a:rPr lang="en-GB" dirty="0"/>
              <a:t>Consider using a memory-leak analysis tool, such as:</a:t>
            </a:r>
          </a:p>
          <a:p>
            <a:pPr lvl="2">
              <a:buFont typeface="Wingdings" panose="05000000000000000000" pitchFamily="2" charset="2"/>
              <a:buChar char="§"/>
            </a:pPr>
            <a:r>
              <a:rPr lang="en-GB" b="1" dirty="0"/>
              <a:t>Debug Diag</a:t>
            </a:r>
            <a:r>
              <a:rPr lang="en-GB" dirty="0"/>
              <a:t>: A free tool from Microsoft that attaches to a process and records memory allocations as they occur</a:t>
            </a:r>
            <a:br>
              <a:rPr lang="en-GB" dirty="0"/>
            </a:br>
            <a:r>
              <a:rPr lang="en-GB" dirty="0">
                <a:hlinkClick r:id="rId3"/>
              </a:rPr>
              <a:t>http://www.microsoft.com/downloads/details.aspx?FamilyID=28bd5941-c458-46f1-b24d-f60151d875a3</a:t>
            </a:r>
            <a:endParaRPr lang="en-GB" dirty="0"/>
          </a:p>
          <a:p>
            <a:pPr lvl="2">
              <a:buFont typeface="Wingdings" panose="05000000000000000000" pitchFamily="2" charset="2"/>
              <a:buChar char="§"/>
            </a:pPr>
            <a:r>
              <a:rPr lang="en-GB" b="1" dirty="0" err="1"/>
              <a:t>VMMap</a:t>
            </a:r>
            <a:r>
              <a:rPr lang="en-GB" b="1" dirty="0"/>
              <a:t>: </a:t>
            </a:r>
            <a:r>
              <a:rPr lang="en-GB" dirty="0"/>
              <a:t>A free tool from Windows </a:t>
            </a:r>
            <a:r>
              <a:rPr lang="en-GB" dirty="0" err="1"/>
              <a:t>Sysinternals</a:t>
            </a:r>
            <a:r>
              <a:rPr lang="en-GB" dirty="0"/>
              <a:t> that shows the memory usage of a process</a:t>
            </a:r>
            <a:br>
              <a:rPr lang="en-GB" dirty="0"/>
            </a:br>
            <a:r>
              <a:rPr lang="en-GB" dirty="0">
                <a:hlinkClick r:id="rId4"/>
              </a:rPr>
              <a:t>http://technet.microsoft.com/sysinternals/dd535533.aspx</a:t>
            </a:r>
            <a:endParaRPr lang="en-GB" dirty="0"/>
          </a:p>
        </p:txBody>
      </p:sp>
      <p:sp>
        <p:nvSpPr>
          <p:cNvPr id="92162" name="Rectangle 2"/>
          <p:cNvSpPr>
            <a:spLocks noGrp="1" noChangeArrowheads="1"/>
          </p:cNvSpPr>
          <p:nvPr>
            <p:ph type="title"/>
          </p:nvPr>
        </p:nvSpPr>
        <p:spPr/>
        <p:txBody>
          <a:bodyPr/>
          <a:lstStyle/>
          <a:p>
            <a:r>
              <a:rPr lang="en-US" dirty="0"/>
              <a:t>Troubleshooting Application-memory Leaks</a:t>
            </a:r>
          </a:p>
        </p:txBody>
      </p:sp>
    </p:spTree>
    <p:extLst>
      <p:ext uri="{BB962C8B-B14F-4D97-AF65-F5344CB8AC3E}">
        <p14:creationId xmlns:p14="http://schemas.microsoft.com/office/powerpoint/2010/main" val="2322113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The Case of the Slow Leak</a:t>
            </a:r>
            <a:endParaRPr lang="en-US" dirty="0"/>
          </a:p>
        </p:txBody>
      </p:sp>
    </p:spTree>
    <p:extLst>
      <p:ext uri="{BB962C8B-B14F-4D97-AF65-F5344CB8AC3E}">
        <p14:creationId xmlns:p14="http://schemas.microsoft.com/office/powerpoint/2010/main" val="28995198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9315157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HIDDEN - Slide5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Commit limit</a:t>
            </a:r>
            <a:endParaRPr lang="en-US" dirty="0"/>
          </a:p>
        </p:txBody>
      </p:sp>
    </p:spTree>
    <p:extLst>
      <p:ext uri="{BB962C8B-B14F-4D97-AF65-F5344CB8AC3E}">
        <p14:creationId xmlns:p14="http://schemas.microsoft.com/office/powerpoint/2010/main" val="132590363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539E249E-E621-4482-85BE-A40976C347BA}"/>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1FDDEE9B-AA16-43BF-9BF0-B281773154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Definition name="AD_HOC" displayName="AD_HOC" id="e99f409d-bad2-4bf2-83a1-344b4b6524a6" isdomainofvalue="False" dataSourceId="12fc79cb-ee4b-423e-887c-d7aae2d51f26">
  <Variable name="TITLE" type="STRING" dataFieldId="b2952982-a6e0-441a-b4e8-93d23d7a3644"/>
</VariableListDefinition>
</file>

<file path=customXml/item10.xml><?xml version="1.0" encoding="utf-8"?>
<VariableListDefinition name="System" displayName="System" id="423ced62-23ac-4019-acea-e7bb8b98e36e" isdomainofvalue="False" dataSourceId="c1df4c51-3c3c-4f97-a5ac-d47fbe0855fd"/>
</file>

<file path=customXml/item11.xml><?xml version="1.0" encoding="utf-8"?>
<VariableList UniqueId="423ced62-23ac-4019-acea-e7bb8b98e36e" Name="System" ContentType="XML" MajorVersion="0" MinorVersion="1" isLocalCopy="False" IsBaseObject="False" DataSourceId="c1df4c51-3c3c-4f97-a5ac-d47fbe0855fd" DataSourceMajorVersion="0" DataSourceMinorVersion="1"/>
</file>

<file path=customXml/item12.xml><?xml version="1.0" encoding="utf-8"?>
<DataSourceInfo>
  <Id>c1df4c51-3c3c-4f97-a5ac-d47fbe0855fd</Id>
  <MajorVersion>0</MajorVersion>
  <MinorVersion>1</MinorVersion>
  <DataSourceType>System</DataSourceType>
  <Name>System</Name>
  <Description/>
  <Filter/>
  <DataFields/>
</DataSourceInfo>
</file>

<file path=customXml/item13.xml><?xml version="1.0" encoding="utf-8"?>
<DataSourceMapping>
  <Id>d0076a7f-7d30-4e76-9e40-10517b8e8f8c</Id>
  <Name>EXPRESSION_VARIABLE_MAPPING</Name>
  <TargetDataSource>c1df4c51-3c3c-4f97-a5ac-d47fbe0855fd</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4.xml><?xml version="1.0" encoding="utf-8"?>
<VariableListCustXmlRels>
  <VariableListCustXmlRel variableListName="AD_HOC">
    <VariableListDefCustXmlId>{34BC3796-857C-4D53-9794-ADDE92BA8428}</VariableListDefCustXmlId>
    <LibraryMetadataCustXmlId>{86ADA67E-8053-4364-A9D3-CED520854DFA}</LibraryMetadataCustXmlId>
    <DataSourceInfoCustXmlId>{B104FBA9-2598-450F-AAA4-CB9C90D3BFF3}</DataSourceInfoCustXmlId>
    <DataSourceMappingCustXmlId>{66FAF34A-F590-4BE2-9F89-9C5F75BE1D07}</DataSourceMappingCustXmlId>
    <SdmcCustXmlId>{194D54D5-0939-40D3-B9C0-6631EFA2F0AF}</SdmcCustXmlId>
  </VariableListCustXmlRel>
  <VariableListCustXmlRel variableListName="Computed">
    <VariableListDefCustXmlId>{D0ABDF4A-7BDD-42B2-BB85-AE92A5C6A9C7}</VariableListDefCustXmlId>
    <LibraryMetadataCustXmlId>{6312783E-710F-48B9-8036-B269E8E89D6B}</LibraryMetadataCustXmlId>
    <DataSourceInfoCustXmlId>{E61673D5-C778-45A3-A7E8-E641715A0600}</DataSourceInfoCustXmlId>
    <DataSourceMappingCustXmlId>{F7908405-AE49-4E01-BD0E-2542CA2087A7}</DataSourceMappingCustXmlId>
  </VariableListCustXmlRel>
  <VariableListCustXmlRel variableListName="System">
    <VariableListDefCustXmlId>{16DFA66E-4577-41ED-BC7C-5117451E60EC}</VariableListDefCustXmlId>
    <LibraryMetadataCustXmlId>{79A56BB7-023B-41E0-885C-F09C4440ADFC}</LibraryMetadataCustXmlId>
    <DataSourceInfoCustXmlId>{94113BD0-C741-4078-A8CE-CEC55DAA86B2}</DataSourceInfoCustXmlId>
    <DataSourceMappingCustXmlId>{87CB4AFB-548D-4F89-9AC6-A1746FB65410}</DataSourceMappingCustXmlId>
  </VariableListCustXmlRel>
</VariableListCustXmlRels>
</file>

<file path=customXml/item15.xml><?xml version="1.0" encoding="utf-8"?>
<AllExternalAdhocVariableMappings/>
</file>

<file path=customXml/item16.xml><?xml version="1.0" encoding="utf-8"?>
<ct:contentTypeSchema xmlns:ct="http://schemas.microsoft.com/office/2006/metadata/contentType" xmlns:ma="http://schemas.microsoft.com/office/2006/metadata/properties/metaAttributes" ct:_="" ma:_="" ma:contentTypeName="Document" ma:contentTypeID="0x010100672BF0AD2AB49B408B985190171F7322" ma:contentTypeVersion="13" ma:contentTypeDescription="Create a new document." ma:contentTypeScope="" ma:versionID="2f767a14c568ab284617c635207a492d">
  <xsd:schema xmlns:xsd="http://www.w3.org/2001/XMLSchema" xmlns:xs="http://www.w3.org/2001/XMLSchema" xmlns:p="http://schemas.microsoft.com/office/2006/metadata/properties" xmlns:ns2="17d67a9f-373f-45be-b9c2-a759827fe65a" xmlns:ns3="40a30fe5-3c91-48c8-b277-cba3a67671ec" targetNamespace="http://schemas.microsoft.com/office/2006/metadata/properties" ma:root="true" ma:fieldsID="deee9fa819f3ee1a96444de47edf25a0" ns2:_="" ns3:_="">
    <xsd:import namespace="17d67a9f-373f-45be-b9c2-a759827fe65a"/>
    <xsd:import namespace="40a30fe5-3c91-48c8-b277-cba3a67671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67a9f-373f-45be-b9c2-a759827fe6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30fe5-3c91-48c8-b277-cba3a67671e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p:properties xmlns:p="http://schemas.microsoft.com/office/2006/metadata/properties" xmlns:xsi="http://www.w3.org/2001/XMLSchema-instance" xmlns:pc="http://schemas.microsoft.com/office/infopath/2007/PartnerControls">
  <documentManagement>
    <MediaServiceKeyPoints xmlns="17d67a9f-373f-45be-b9c2-a759827fe65a" xsi:nil="true"/>
  </documentManagement>
</p:properties>
</file>

<file path=customXml/item2.xml><?xml version="1.0" encoding="utf-8"?>
<VariableList UniqueId="e99f409d-bad2-4bf2-83a1-344b4b6524a6" Name="AD_HOC" ContentType="XML" MajorVersion="0" MinorVersion="1" isLocalCopy="False" IsBaseObject="False" DataSourceId="12fc79cb-ee4b-423e-887c-d7aae2d51f26" DataSourceMajorVersion="0" DataSourceMinorVersion="1"/>
</file>

<file path=customXml/item3.xml><?xml version="1.0" encoding="utf-8"?>
<DataSourceInfo>
  <Id>12fc79cb-ee4b-423e-887c-d7aae2d51f26</Id>
  <MajorVersion>0</MajorVersion>
  <MinorVersion>1</MinorVersion>
  <DataSourceType>Ad_Hoc</DataSourceType>
  <Name>AD_HOC</Name>
  <Description/>
  <Filter/>
  <DataFields>
    <FieldInfo>
      <Id>b2952982-a6e0-441a-b4e8-93d23d7a3644</Id>
      <Name>TITLE</Name>
      <Description/>
      <ExpressionString/>
      <FieldType>System.String</FieldType>
      <Filter/>
      <DefaultValue/>
      <IsInputParameter>false</IsInputParameter>
      <IsInputMultipleValues>false</IsInputMultipleValues>
      <IncludeInRecordSelector>true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TITLE</OriginalName>
      <ValidationMessage/>
    </FieldInfo>
  </DataFields>
</DataSourceInfo>
</file>

<file path=customXml/item4.xml><?xml version="1.0" encoding="utf-8"?>
<DataSourceMapping>
  <Id>096687bc-02fb-4647-8e7c-3da2ee213b84</Id>
  <Name>AD_HOC_MAPPING</Name>
  <TargetDataSource>12fc79cb-ee4b-423e-887c-d7aae2d51f26</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RawMapping DataFieldId="b2952982-a6e0-441a-b4e8-93d23d7a3644" Mapping="DataRecord/TITLE"/>
  </RawMappings>
  <DesignTimeProperties/>
</DataSourceMapping>
</file>

<file path=customXml/item5.xml><?xml version="1.0" encoding="utf-8"?>
<SourceDataModel Name="AD_HOC" TargetDataSourceId="12fc79cb-ee4b-423e-887c-d7aae2d51f26"/>
</file>

<file path=customXml/item6.xml><?xml version="1.0" encoding="utf-8"?>
<VariableListDefinition name="Computed" displayName="Computed" id="f70a6733-7153-4f30-9806-a37a5545c38a" isdomainofvalue="False" dataSourceId="d243208d-14a3-48cf-b26e-9ba99df29677"/>
</file>

<file path=customXml/item7.xml><?xml version="1.0" encoding="utf-8"?>
<VariableList UniqueId="f70a6733-7153-4f30-9806-a37a5545c38a" Name="Computed" ContentType="XML" MajorVersion="0" MinorVersion="1" isLocalCopy="False" IsBaseObject="False" DataSourceId="d243208d-14a3-48cf-b26e-9ba99df29677" DataSourceMajorVersion="0" DataSourceMinorVersion="1"/>
</file>

<file path=customXml/item8.xml><?xml version="1.0" encoding="utf-8"?>
<DataSourceInfo>
  <Id>d243208d-14a3-48cf-b26e-9ba99df29677</Id>
  <MajorVersion>0</MajorVersion>
  <MinorVersion>1</MinorVersion>
  <DataSourceType>Expression</DataSourceType>
  <Name>Computed</Name>
  <Description/>
  <Filter/>
  <DataFields/>
</DataSourceInfo>
</file>

<file path=customXml/item9.xml><?xml version="1.0" encoding="utf-8"?>
<DataSourceMapping>
  <Id>475641b4-3942-4f3f-94aa-820e3181271c</Id>
  <Name>EXPRESSION_VARIABLE_MAPPING</Name>
  <TargetDataSource>d243208d-14a3-48cf-b26e-9ba99df29677</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Props1.xml><?xml version="1.0" encoding="utf-8"?>
<ds:datastoreItem xmlns:ds="http://schemas.openxmlformats.org/officeDocument/2006/customXml" ds:itemID="{34BC3796-857C-4D53-9794-ADDE92BA8428}">
  <ds:schemaRefs/>
</ds:datastoreItem>
</file>

<file path=customXml/itemProps10.xml><?xml version="1.0" encoding="utf-8"?>
<ds:datastoreItem xmlns:ds="http://schemas.openxmlformats.org/officeDocument/2006/customXml" ds:itemID="{16DFA66E-4577-41ED-BC7C-5117451E60EC}">
  <ds:schemaRefs/>
</ds:datastoreItem>
</file>

<file path=customXml/itemProps11.xml><?xml version="1.0" encoding="utf-8"?>
<ds:datastoreItem xmlns:ds="http://schemas.openxmlformats.org/officeDocument/2006/customXml" ds:itemID="{79A56BB7-023B-41E0-885C-F09C4440ADFC}">
  <ds:schemaRefs/>
</ds:datastoreItem>
</file>

<file path=customXml/itemProps12.xml><?xml version="1.0" encoding="utf-8"?>
<ds:datastoreItem xmlns:ds="http://schemas.openxmlformats.org/officeDocument/2006/customXml" ds:itemID="{94113BD0-C741-4078-A8CE-CEC55DAA86B2}">
  <ds:schemaRefs/>
</ds:datastoreItem>
</file>

<file path=customXml/itemProps13.xml><?xml version="1.0" encoding="utf-8"?>
<ds:datastoreItem xmlns:ds="http://schemas.openxmlformats.org/officeDocument/2006/customXml" ds:itemID="{87CB4AFB-548D-4F89-9AC6-A1746FB65410}">
  <ds:schemaRefs/>
</ds:datastoreItem>
</file>

<file path=customXml/itemProps14.xml><?xml version="1.0" encoding="utf-8"?>
<ds:datastoreItem xmlns:ds="http://schemas.openxmlformats.org/officeDocument/2006/customXml" ds:itemID="{7AB33DC2-7E96-43EF-8B4E-29EA400A8826}">
  <ds:schemaRefs/>
</ds:datastoreItem>
</file>

<file path=customXml/itemProps15.xml><?xml version="1.0" encoding="utf-8"?>
<ds:datastoreItem xmlns:ds="http://schemas.openxmlformats.org/officeDocument/2006/customXml" ds:itemID="{54F1EA68-9716-4C4F-A7AD-55091766CFE2}">
  <ds:schemaRefs/>
</ds:datastoreItem>
</file>

<file path=customXml/itemProps16.xml><?xml version="1.0" encoding="utf-8"?>
<ds:datastoreItem xmlns:ds="http://schemas.openxmlformats.org/officeDocument/2006/customXml" ds:itemID="{6B8D3EAB-2602-406F-BBF5-86BD1E7C5A2B}"/>
</file>

<file path=customXml/itemProps17.xml><?xml version="1.0" encoding="utf-8"?>
<ds:datastoreItem xmlns:ds="http://schemas.openxmlformats.org/officeDocument/2006/customXml" ds:itemID="{B6516DDC-0488-4E4A-A4F3-A8F1382B8A04}"/>
</file>

<file path=customXml/itemProps18.xml><?xml version="1.0" encoding="utf-8"?>
<ds:datastoreItem xmlns:ds="http://schemas.openxmlformats.org/officeDocument/2006/customXml" ds:itemID="{72410160-50B1-46A7-AB63-2FB68B927E03}"/>
</file>

<file path=customXml/itemProps2.xml><?xml version="1.0" encoding="utf-8"?>
<ds:datastoreItem xmlns:ds="http://schemas.openxmlformats.org/officeDocument/2006/customXml" ds:itemID="{86ADA67E-8053-4364-A9D3-CED520854DFA}">
  <ds:schemaRefs/>
</ds:datastoreItem>
</file>

<file path=customXml/itemProps3.xml><?xml version="1.0" encoding="utf-8"?>
<ds:datastoreItem xmlns:ds="http://schemas.openxmlformats.org/officeDocument/2006/customXml" ds:itemID="{B104FBA9-2598-450F-AAA4-CB9C90D3BFF3}">
  <ds:schemaRefs/>
</ds:datastoreItem>
</file>

<file path=customXml/itemProps4.xml><?xml version="1.0" encoding="utf-8"?>
<ds:datastoreItem xmlns:ds="http://schemas.openxmlformats.org/officeDocument/2006/customXml" ds:itemID="{66FAF34A-F590-4BE2-9F89-9C5F75BE1D07}">
  <ds:schemaRefs/>
</ds:datastoreItem>
</file>

<file path=customXml/itemProps5.xml><?xml version="1.0" encoding="utf-8"?>
<ds:datastoreItem xmlns:ds="http://schemas.openxmlformats.org/officeDocument/2006/customXml" ds:itemID="{194D54D5-0939-40D3-B9C0-6631EFA2F0AF}">
  <ds:schemaRefs/>
</ds:datastoreItem>
</file>

<file path=customXml/itemProps6.xml><?xml version="1.0" encoding="utf-8"?>
<ds:datastoreItem xmlns:ds="http://schemas.openxmlformats.org/officeDocument/2006/customXml" ds:itemID="{D0ABDF4A-7BDD-42B2-BB85-AE92A5C6A9C7}">
  <ds:schemaRefs/>
</ds:datastoreItem>
</file>

<file path=customXml/itemProps7.xml><?xml version="1.0" encoding="utf-8"?>
<ds:datastoreItem xmlns:ds="http://schemas.openxmlformats.org/officeDocument/2006/customXml" ds:itemID="{6312783E-710F-48B9-8036-B269E8E89D6B}">
  <ds:schemaRefs/>
</ds:datastoreItem>
</file>

<file path=customXml/itemProps8.xml><?xml version="1.0" encoding="utf-8"?>
<ds:datastoreItem xmlns:ds="http://schemas.openxmlformats.org/officeDocument/2006/customXml" ds:itemID="{E61673D5-C778-45A3-A7E8-E641715A0600}">
  <ds:schemaRefs/>
</ds:datastoreItem>
</file>

<file path=customXml/itemProps9.xml><?xml version="1.0" encoding="utf-8"?>
<ds:datastoreItem xmlns:ds="http://schemas.openxmlformats.org/officeDocument/2006/customXml" ds:itemID="{F7908405-AE49-4E01-BD0E-2542CA2087A7}">
  <ds:schemaRefs/>
</ds:datastoreItem>
</file>

<file path=docProps/app.xml><?xml version="1.0" encoding="utf-8"?>
<Properties xmlns="http://schemas.openxmlformats.org/officeDocument/2006/extended-properties" xmlns:vt="http://schemas.openxmlformats.org/officeDocument/2006/docPropsVTypes">
  <Template>Module_Template</Template>
  <TotalTime>3</TotalTime>
  <Words>11526</Words>
  <Application>Microsoft Office PowerPoint</Application>
  <PresentationFormat>Widescreen</PresentationFormat>
  <Paragraphs>1018</Paragraphs>
  <Slides>88</Slides>
  <Notes>88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88</vt:i4>
      </vt:variant>
    </vt:vector>
  </HeadingPairs>
  <TitlesOfParts>
    <vt:vector size="99" baseType="lpstr">
      <vt:lpstr>Arial</vt:lpstr>
      <vt:lpstr>Arial Narrow</vt:lpstr>
      <vt:lpstr>Calibri</vt:lpstr>
      <vt:lpstr>Calibri Light</vt:lpstr>
      <vt:lpstr>Consolas</vt:lpstr>
      <vt:lpstr>Segoe UI</vt:lpstr>
      <vt:lpstr>Segoe UI Light</vt:lpstr>
      <vt:lpstr>Segoe UI Semibold</vt:lpstr>
      <vt:lpstr>Wingdings</vt:lpstr>
      <vt:lpstr>WHITE TEMPLATE</vt:lpstr>
      <vt:lpstr>COLOR TEMPLATE</vt:lpstr>
      <vt:lpstr>WorkshopPLUS - Windows Server: Vital Signs Part 1</vt:lpstr>
      <vt:lpstr>Disclaimer</vt:lpstr>
      <vt:lpstr>Physical Memory</vt:lpstr>
      <vt:lpstr>Learning Units covered in this Module</vt:lpstr>
      <vt:lpstr>Commited Memory</vt:lpstr>
      <vt:lpstr>Learnings covered in this Unit</vt:lpstr>
      <vt:lpstr>Terminology</vt:lpstr>
      <vt:lpstr>Terminology</vt:lpstr>
      <vt:lpstr>Commit limit</vt:lpstr>
      <vt:lpstr>System Commit Limit</vt:lpstr>
      <vt:lpstr>System Commit Charge – Task Manager view</vt:lpstr>
      <vt:lpstr>When the Commit Limit is Reached</vt:lpstr>
      <vt:lpstr>Challenge: Question No. 1</vt:lpstr>
      <vt:lpstr>Challenge Question No. 1 (continued)</vt:lpstr>
      <vt:lpstr>Challenge Question No. 2</vt:lpstr>
      <vt:lpstr>Challenge Question No. 2</vt:lpstr>
      <vt:lpstr>Thresholds of the % Committed Bytes In Use Counter</vt:lpstr>
      <vt:lpstr>PowerPoint Presentation</vt:lpstr>
      <vt:lpstr>What is a page file?</vt:lpstr>
      <vt:lpstr>What is a Page File?</vt:lpstr>
      <vt:lpstr>What is in a Page File?</vt:lpstr>
      <vt:lpstr>System Managed Paging Files</vt:lpstr>
      <vt:lpstr>System Managed Paging Files</vt:lpstr>
      <vt:lpstr>Challenge Question No. 3</vt:lpstr>
      <vt:lpstr>Challenge Question No. 3</vt:lpstr>
      <vt:lpstr>PowerPoint Presentation</vt:lpstr>
      <vt:lpstr>Crash dumps and the size of the page files</vt:lpstr>
      <vt:lpstr>Crash Dump Example</vt:lpstr>
      <vt:lpstr>Active Memory dump</vt:lpstr>
      <vt:lpstr>Crash Dumps and the Size of the Page Files</vt:lpstr>
      <vt:lpstr>Complete Memory Dump</vt:lpstr>
      <vt:lpstr>Kernel Memory Dump</vt:lpstr>
      <vt:lpstr>Small Memory Dump</vt:lpstr>
      <vt:lpstr>Automatic Memory Dump</vt:lpstr>
      <vt:lpstr>Dedicated Dump File</vt:lpstr>
      <vt:lpstr>Dedicated Dump File (continued)</vt:lpstr>
      <vt:lpstr>PowerPoint Presentation</vt:lpstr>
      <vt:lpstr>The Case Of Frequent Hang</vt:lpstr>
      <vt:lpstr>Knowledge Check</vt:lpstr>
      <vt:lpstr>Working Sets of Processes</vt:lpstr>
      <vt:lpstr>Learnings covered in this Unit</vt:lpstr>
      <vt:lpstr>Definition of a working set</vt:lpstr>
      <vt:lpstr>Working Sets</vt:lpstr>
      <vt:lpstr>Definition of a page fault</vt:lpstr>
      <vt:lpstr>Page Faults</vt:lpstr>
      <vt:lpstr>Page Faults</vt:lpstr>
      <vt:lpstr>Pages/sec</vt:lpstr>
      <vt:lpstr>Pages/sec</vt:lpstr>
      <vt:lpstr>Challenge Question No. 4</vt:lpstr>
      <vt:lpstr>Challenge Question No. 4 (continued)</vt:lpstr>
      <vt:lpstr>PowerPoint Presentation</vt:lpstr>
      <vt:lpstr>Shared memory</vt:lpstr>
      <vt:lpstr>Shared Memory</vt:lpstr>
      <vt:lpstr>Knowledge Check</vt:lpstr>
      <vt:lpstr>Analysis of OS RAM</vt:lpstr>
      <vt:lpstr>Learnings covered in this Unit</vt:lpstr>
      <vt:lpstr>Memory Leak Terminology</vt:lpstr>
      <vt:lpstr>Memory Leak Terminology</vt:lpstr>
      <vt:lpstr>Overlay View of How Processes Use Memory</vt:lpstr>
      <vt:lpstr>Least recently accessed</vt:lpstr>
      <vt:lpstr>Least Recently Accessed</vt:lpstr>
      <vt:lpstr>Least Recently Accessed</vt:lpstr>
      <vt:lpstr>Trimming the working set</vt:lpstr>
      <vt:lpstr>Trimming a Working Set</vt:lpstr>
      <vt:lpstr>Available MBytes</vt:lpstr>
      <vt:lpstr>Available MBytes</vt:lpstr>
      <vt:lpstr>Available Mbytes exhaustion example</vt:lpstr>
      <vt:lpstr>Thresholds for Available MBytes</vt:lpstr>
      <vt:lpstr>Private Bytes</vt:lpstr>
      <vt:lpstr>Private Bytes Memory Leak example</vt:lpstr>
      <vt:lpstr>PowerPoint Presentation</vt:lpstr>
      <vt:lpstr>The Working Set counter</vt:lpstr>
      <vt:lpstr>Working Sets</vt:lpstr>
      <vt:lpstr>Working Set vs. Private Bytes</vt:lpstr>
      <vt:lpstr>Working Set vs. Private Bytes</vt:lpstr>
      <vt:lpstr>Private Bytes and Working Set example</vt:lpstr>
      <vt:lpstr>Thresholds for the Working Set Counter</vt:lpstr>
      <vt:lpstr>Demonstration</vt:lpstr>
      <vt:lpstr>PowerPoint Presentation</vt:lpstr>
      <vt:lpstr>Commit Limit</vt:lpstr>
      <vt:lpstr>Commit Limit is Reached – Kernel or User mode?</vt:lpstr>
      <vt:lpstr>Thresholds of the % Committed Bytes In Use Counter</vt:lpstr>
      <vt:lpstr>Demonstration</vt:lpstr>
      <vt:lpstr>Process Memory</vt:lpstr>
      <vt:lpstr>Significant Resource Usage</vt:lpstr>
      <vt:lpstr>Troubleshooting Application-memory Leaks</vt:lpstr>
      <vt:lpstr>The Case of the Slow Leak</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Server: Vital Signs Part 1</dc:title>
  <dc:creator>Devid Treuling</dc:creator>
  <cp:lastModifiedBy>Devid Treuling</cp:lastModifiedBy>
  <cp:revision>3</cp:revision>
  <dcterms:created xsi:type="dcterms:W3CDTF">2018-12-21T17:32:16Z</dcterms:created>
  <dcterms:modified xsi:type="dcterms:W3CDTF">2018-12-21T17:36:00Z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2018-12-21T17:35:31.8666549Z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0x010100672BF0AD2AB49B408B985190171F7322</vt:lpwstr>
  </property>
</Properties>
</file>