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diagrams/data1.xml" ContentType="application/vnd.openxmlformats-officedocument.drawingml.diagramData+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colors1.xml" ContentType="application/vnd.openxmlformats-officedocument.drawingml.diagramColors+xml"/>
  <Override PartName="/ppt/theme/theme1.xml" ContentType="application/vnd.openxmlformats-officedocument.theme+xml"/>
  <Override PartName="/ppt/notesMasters/notesMaster1.xml" ContentType="application/vnd.openxmlformats-officedocument.presentationml.notesMaster+xml"/>
  <Override PartName="/ppt/diagrams/drawing1.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5.xml" ContentType="application/vnd.openxmlformats-officedocument.customXmlProperties+xml"/>
  <Override PartName="/customXml/itemProps14.xml" ContentType="application/vnd.openxmlformats-officedocument.customXmlProperties+xml"/>
  <Override PartName="/customXml/itemProps13.xml" ContentType="application/vnd.openxmlformats-officedocument.customXmlProperties+xml"/>
  <Override PartName="/customXml/itemProps12.xml" ContentType="application/vnd.openxmlformats-officedocument.customXmlProperties+xml"/>
  <Override PartName="/customXml/itemProps11.xml" ContentType="application/vnd.openxmlformats-officedocument.customXml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6.xml" ContentType="application/vnd.openxmlformats-officedocument.customXml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7.xml" ContentType="application/vnd.openxmlformats-officedocument.customXmlProperties+xml"/>
  <Override PartName="/customXml/itemProps16.xml" ContentType="application/vnd.openxmlformats-officedocument.customXmlProperties+xml"/>
  <Override PartName="/customXml/itemProps18.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6"/>
    <p:sldMasterId id="2147483697" r:id="rId17"/>
  </p:sldMasterIdLst>
  <p:notesMasterIdLst>
    <p:notesMasterId r:id="rId99"/>
  </p:notesMasterIdLst>
  <p:sldIdLst>
    <p:sldId id="257" r:id="rId18"/>
    <p:sldId id="259" r:id="rId19"/>
    <p:sldId id="258" r:id="rId20"/>
    <p:sldId id="270" r:id="rId21"/>
    <p:sldId id="261" r:id="rId22"/>
    <p:sldId id="288" r:id="rId23"/>
    <p:sldId id="264" r:id="rId24"/>
    <p:sldId id="1623" r:id="rId25"/>
    <p:sldId id="1624" r:id="rId26"/>
    <p:sldId id="1625" r:id="rId27"/>
    <p:sldId id="1626" r:id="rId28"/>
    <p:sldId id="1627" r:id="rId29"/>
    <p:sldId id="1628" r:id="rId30"/>
    <p:sldId id="1629" r:id="rId31"/>
    <p:sldId id="267" r:id="rId32"/>
    <p:sldId id="1630" r:id="rId33"/>
    <p:sldId id="1632" r:id="rId34"/>
    <p:sldId id="1633" r:id="rId35"/>
    <p:sldId id="1634" r:id="rId36"/>
    <p:sldId id="1635" r:id="rId37"/>
    <p:sldId id="1636" r:id="rId38"/>
    <p:sldId id="1637" r:id="rId39"/>
    <p:sldId id="1638" r:id="rId40"/>
    <p:sldId id="1639" r:id="rId41"/>
    <p:sldId id="1640" r:id="rId42"/>
    <p:sldId id="1641" r:id="rId43"/>
    <p:sldId id="1642" r:id="rId44"/>
    <p:sldId id="1643" r:id="rId45"/>
    <p:sldId id="1644" r:id="rId46"/>
    <p:sldId id="1645" r:id="rId47"/>
    <p:sldId id="1646" r:id="rId48"/>
    <p:sldId id="1647" r:id="rId49"/>
    <p:sldId id="1648" r:id="rId50"/>
    <p:sldId id="1649" r:id="rId51"/>
    <p:sldId id="1650" r:id="rId52"/>
    <p:sldId id="1651" r:id="rId53"/>
    <p:sldId id="1652" r:id="rId54"/>
    <p:sldId id="1653" r:id="rId55"/>
    <p:sldId id="1654" r:id="rId56"/>
    <p:sldId id="271" r:id="rId57"/>
    <p:sldId id="1655" r:id="rId58"/>
    <p:sldId id="266" r:id="rId59"/>
    <p:sldId id="1656" r:id="rId60"/>
    <p:sldId id="1659" r:id="rId61"/>
    <p:sldId id="1660" r:id="rId62"/>
    <p:sldId id="1661" r:id="rId63"/>
    <p:sldId id="1662" r:id="rId64"/>
    <p:sldId id="1663" r:id="rId65"/>
    <p:sldId id="1664" r:id="rId66"/>
    <p:sldId id="1665" r:id="rId67"/>
    <p:sldId id="1666" r:id="rId68"/>
    <p:sldId id="1667" r:id="rId69"/>
    <p:sldId id="1668" r:id="rId70"/>
    <p:sldId id="1669" r:id="rId71"/>
    <p:sldId id="1670" r:id="rId72"/>
    <p:sldId id="1671" r:id="rId73"/>
    <p:sldId id="1672" r:id="rId74"/>
    <p:sldId id="256" r:id="rId75"/>
    <p:sldId id="1673" r:id="rId76"/>
    <p:sldId id="1674" r:id="rId77"/>
    <p:sldId id="1684" r:id="rId78"/>
    <p:sldId id="1675" r:id="rId79"/>
    <p:sldId id="1677" r:id="rId80"/>
    <p:sldId id="1678" r:id="rId81"/>
    <p:sldId id="1679" r:id="rId82"/>
    <p:sldId id="1680" r:id="rId83"/>
    <p:sldId id="1681" r:id="rId84"/>
    <p:sldId id="1682" r:id="rId85"/>
    <p:sldId id="1683" r:id="rId86"/>
    <p:sldId id="1685" r:id="rId87"/>
    <p:sldId id="1695" r:id="rId88"/>
    <p:sldId id="1686" r:id="rId89"/>
    <p:sldId id="1687" r:id="rId90"/>
    <p:sldId id="1688" r:id="rId91"/>
    <p:sldId id="1689" r:id="rId92"/>
    <p:sldId id="1690" r:id="rId93"/>
    <p:sldId id="1691" r:id="rId94"/>
    <p:sldId id="1692" r:id="rId95"/>
    <p:sldId id="1693" r:id="rId96"/>
    <p:sldId id="1694" r:id="rId97"/>
    <p:sldId id="262" r:id="rId98"/>
  </p:sldIdLst>
  <p:sldSz cx="12192000" cy="6858000"/>
  <p:notesSz cx="6858000" cy="9144000"/>
  <p:custDataLst>
    <p:custData r:id="rId1"/>
    <p:custData r:id="rId15"/>
    <p:custData r:id="rId8"/>
    <p:custData r:id="rId5"/>
    <p:custData r:id="rId3"/>
    <p:custData r:id="rId13"/>
    <p:custData r:id="rId10"/>
    <p:custData r:id="rId9"/>
    <p:custData r:id="rId7"/>
    <p:custData r:id="rId11"/>
    <p:custData r:id="rId6"/>
    <p:custData r:id="rId12"/>
    <p:custData r:id="rId4"/>
    <p:custData r:id="rId2"/>
    <p:custData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Server: Vital Signs Part 1" id="{9186DF2D-E269-4F9B-82FF-6FE231C735C0}">
          <p14:sldIdLst>
            <p14:sldId id="257"/>
            <p14:sldId id="259"/>
          </p14:sldIdLst>
        </p14:section>
        <p14:section name="Processor" id="{581D0A65-3FA6-4E36-B075-2277B8ABA55F}">
          <p14:sldIdLst>
            <p14:sldId id="258"/>
            <p14:sldId id="270"/>
          </p14:sldIdLst>
        </p14:section>
        <p14:section name="Measure Processor Ussage" id="{D883AD5A-8360-44B4-AD56-0F598BED0C4A}">
          <p14:sldIdLst>
            <p14:sldId id="261"/>
            <p14:sldId id="288"/>
          </p14:sldIdLst>
        </p14:section>
        <p14:section name="Measure Processor Ussage - Processes and Threads" id="{93256112-8610-4FDD-99A3-8DEC5F761588}">
          <p14:sldIdLst>
            <p14:sldId id="264"/>
            <p14:sldId id="1623"/>
            <p14:sldId id="1624"/>
            <p14:sldId id="1625"/>
            <p14:sldId id="1626"/>
            <p14:sldId id="1627"/>
            <p14:sldId id="1628"/>
            <p14:sldId id="1629"/>
            <p14:sldId id="267"/>
          </p14:sldIdLst>
        </p14:section>
        <p14:section name="Measure Processor Ussage - Processor Time" id="{7E65250F-4F01-42E4-95EA-DFFA539A5471}">
          <p14:sldIdLst>
            <p14:sldId id="1630"/>
            <p14:sldId id="1632"/>
            <p14:sldId id="1633"/>
            <p14:sldId id="1634"/>
            <p14:sldId id="1635"/>
            <p14:sldId id="1636"/>
            <p14:sldId id="1637"/>
          </p14:sldIdLst>
        </p14:section>
        <p14:section name="Measure Processor Ussage - Real Time Tools" id="{1CB7024E-9FA8-4806-9835-218A1E3D2631}">
          <p14:sldIdLst>
            <p14:sldId id="1638"/>
            <p14:sldId id="1639"/>
            <p14:sldId id="1640"/>
            <p14:sldId id="1641"/>
            <p14:sldId id="1642"/>
            <p14:sldId id="1643"/>
            <p14:sldId id="1644"/>
            <p14:sldId id="1645"/>
          </p14:sldIdLst>
        </p14:section>
        <p14:section name="Measure Processor Ussage - Processor Advanced" id="{2EF72412-F54E-48E7-87EE-5FF32D09ED23}">
          <p14:sldIdLst>
            <p14:sldId id="1646"/>
            <p14:sldId id="1647"/>
            <p14:sldId id="1648"/>
            <p14:sldId id="1649"/>
            <p14:sldId id="1650"/>
            <p14:sldId id="1651"/>
            <p14:sldId id="1652"/>
            <p14:sldId id="1653"/>
            <p14:sldId id="1654"/>
            <p14:sldId id="271"/>
          </p14:sldIdLst>
        </p14:section>
        <p14:section name="Processor Privileged Mode" id="{24053613-97DB-4593-831F-E346A7484714}">
          <p14:sldIdLst>
            <p14:sldId id="1655"/>
            <p14:sldId id="266"/>
          </p14:sldIdLst>
        </p14:section>
        <p14:section name="Processor Privileged Mode - CPU Ussage" id="{FE715981-A3AB-44F5-8CA7-A48FD6409785}">
          <p14:sldIdLst>
            <p14:sldId id="1656"/>
            <p14:sldId id="1659"/>
            <p14:sldId id="1660"/>
            <p14:sldId id="1661"/>
            <p14:sldId id="1662"/>
            <p14:sldId id="1663"/>
            <p14:sldId id="1664"/>
            <p14:sldId id="1665"/>
            <p14:sldId id="1666"/>
          </p14:sldIdLst>
        </p14:section>
        <p14:section name="Processor Privileged Mode - Privileged Time and Usage" id="{46A3907D-E785-4773-B768-BA2BCBC6E8F3}">
          <p14:sldIdLst>
            <p14:sldId id="1667"/>
            <p14:sldId id="1668"/>
            <p14:sldId id="1669"/>
            <p14:sldId id="1670"/>
            <p14:sldId id="1671"/>
            <p14:sldId id="1672"/>
          </p14:sldIdLst>
        </p14:section>
        <p14:section name="Processor Privileged Mode - Lab: The Case of the Over-privileged Processor" id="{5B91B556-2E22-4DFB-8CE9-17D85303396A}">
          <p14:sldIdLst>
            <p14:sldId id="256"/>
            <p14:sldId id="1673"/>
          </p14:sldIdLst>
        </p14:section>
        <p14:section name="Processor User Mode" id="{B4012038-6CA3-4A07-8104-455827665151}">
          <p14:sldIdLst>
            <p14:sldId id="1674"/>
            <p14:sldId id="1684"/>
          </p14:sldIdLst>
        </p14:section>
        <p14:section name="Processor User Mode - User Mode Ussage" id="{3DBB271B-EF5A-4E00-970E-5B3DE7BDAB09}">
          <p14:sldIdLst>
            <p14:sldId id="1675"/>
            <p14:sldId id="1677"/>
            <p14:sldId id="1678"/>
            <p14:sldId id="1679"/>
            <p14:sldId id="1680"/>
            <p14:sldId id="1681"/>
          </p14:sldIdLst>
        </p14:section>
        <p14:section name="Processor User Mode - Lab: The Case of the Busy App Server" id="{16C82072-1053-489E-B866-30C264598243}">
          <p14:sldIdLst>
            <p14:sldId id="1682"/>
            <p14:sldId id="1683"/>
          </p14:sldIdLst>
        </p14:section>
        <p14:section name="Processor Power management" id="{DA4AFCF2-B260-4AE6-8CEC-059DC50BB092}">
          <p14:sldIdLst>
            <p14:sldId id="1685"/>
            <p14:sldId id="1695"/>
          </p14:sldIdLst>
        </p14:section>
        <p14:section name="Processor Power management - States" id="{30EDF5C1-F782-40C9-8BA4-A543843DD87E}">
          <p14:sldIdLst>
            <p14:sldId id="1686"/>
            <p14:sldId id="1687"/>
            <p14:sldId id="1688"/>
            <p14:sldId id="1689"/>
            <p14:sldId id="1690"/>
            <p14:sldId id="1691"/>
            <p14:sldId id="1692"/>
            <p14:sldId id="1693"/>
            <p14:sldId id="1694"/>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72"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84" Type="http://schemas.openxmlformats.org/officeDocument/2006/relationships/slide" Target="slides/slide67.xml"/><Relationship Id="rId89" Type="http://schemas.openxmlformats.org/officeDocument/2006/relationships/slide" Target="slides/slide72.xml"/><Relationship Id="rId16" Type="http://schemas.openxmlformats.org/officeDocument/2006/relationships/slideMaster" Target="slideMasters/slideMaster1.xml"/><Relationship Id="rId11" Type="http://schemas.openxmlformats.org/officeDocument/2006/relationships/customXml" Target="../customXml/item11.xml"/><Relationship Id="rId32" Type="http://schemas.openxmlformats.org/officeDocument/2006/relationships/slide" Target="slides/slide15.xml"/><Relationship Id="rId37" Type="http://schemas.openxmlformats.org/officeDocument/2006/relationships/slide" Target="slides/slide20.xml"/><Relationship Id="rId53" Type="http://schemas.openxmlformats.org/officeDocument/2006/relationships/slide" Target="slides/slide36.xml"/><Relationship Id="rId58" Type="http://schemas.openxmlformats.org/officeDocument/2006/relationships/slide" Target="slides/slide41.xml"/><Relationship Id="rId74" Type="http://schemas.openxmlformats.org/officeDocument/2006/relationships/slide" Target="slides/slide57.xml"/><Relationship Id="rId79" Type="http://schemas.openxmlformats.org/officeDocument/2006/relationships/slide" Target="slides/slide62.xml"/><Relationship Id="rId102" Type="http://schemas.openxmlformats.org/officeDocument/2006/relationships/theme" Target="theme/theme1.xml"/><Relationship Id="rId5" Type="http://schemas.openxmlformats.org/officeDocument/2006/relationships/customXml" Target="../customXml/item5.xml"/><Relationship Id="rId90" Type="http://schemas.openxmlformats.org/officeDocument/2006/relationships/slide" Target="slides/slide73.xml"/><Relationship Id="rId95" Type="http://schemas.openxmlformats.org/officeDocument/2006/relationships/slide" Target="slides/slide78.xml"/><Relationship Id="rId22" Type="http://schemas.openxmlformats.org/officeDocument/2006/relationships/slide" Target="slides/slide5.xml"/><Relationship Id="rId27" Type="http://schemas.openxmlformats.org/officeDocument/2006/relationships/slide" Target="slides/slide10.xml"/><Relationship Id="rId43" Type="http://schemas.openxmlformats.org/officeDocument/2006/relationships/slide" Target="slides/slide26.xml"/><Relationship Id="rId48" Type="http://schemas.openxmlformats.org/officeDocument/2006/relationships/slide" Target="slides/slide31.xml"/><Relationship Id="rId64" Type="http://schemas.openxmlformats.org/officeDocument/2006/relationships/slide" Target="slides/slide47.xml"/><Relationship Id="rId69" Type="http://schemas.openxmlformats.org/officeDocument/2006/relationships/slide" Target="slides/slide52.xml"/><Relationship Id="rId80" Type="http://schemas.openxmlformats.org/officeDocument/2006/relationships/slide" Target="slides/slide63.xml"/><Relationship Id="rId85" Type="http://schemas.openxmlformats.org/officeDocument/2006/relationships/slide" Target="slides/slide68.xml"/><Relationship Id="rId12" Type="http://schemas.openxmlformats.org/officeDocument/2006/relationships/customXml" Target="../customXml/item12.xml"/><Relationship Id="rId17" Type="http://schemas.openxmlformats.org/officeDocument/2006/relationships/slideMaster" Target="slideMasters/slideMaster2.xml"/><Relationship Id="rId33" Type="http://schemas.openxmlformats.org/officeDocument/2006/relationships/slide" Target="slides/slide16.xml"/><Relationship Id="rId38" Type="http://schemas.openxmlformats.org/officeDocument/2006/relationships/slide" Target="slides/slide21.xml"/><Relationship Id="rId59" Type="http://schemas.openxmlformats.org/officeDocument/2006/relationships/slide" Target="slides/slide42.xml"/><Relationship Id="rId103" Type="http://schemas.openxmlformats.org/officeDocument/2006/relationships/tableStyles" Target="tableStyles.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83" Type="http://schemas.openxmlformats.org/officeDocument/2006/relationships/slide" Target="slides/slide66.xml"/><Relationship Id="rId88" Type="http://schemas.openxmlformats.org/officeDocument/2006/relationships/slide" Target="slides/slide71.xml"/><Relationship Id="rId91" Type="http://schemas.openxmlformats.org/officeDocument/2006/relationships/slide" Target="slides/slide74.xml"/><Relationship Id="rId96" Type="http://schemas.openxmlformats.org/officeDocument/2006/relationships/slide" Target="slides/slide79.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6" Type="http://schemas.openxmlformats.org/officeDocument/2006/relationships/customXml" Target="../customXml/item18.xml"/><Relationship Id="rId10" Type="http://schemas.openxmlformats.org/officeDocument/2006/relationships/customXml" Target="../customXml/item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slide" Target="slides/slide64.xml"/><Relationship Id="rId86" Type="http://schemas.openxmlformats.org/officeDocument/2006/relationships/slide" Target="slides/slide69.xml"/><Relationship Id="rId94" Type="http://schemas.openxmlformats.org/officeDocument/2006/relationships/slide" Target="slides/slide77.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 Target="slides/slide1.xml"/><Relationship Id="rId39" Type="http://schemas.openxmlformats.org/officeDocument/2006/relationships/slide" Target="slides/slide22.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97" Type="http://schemas.openxmlformats.org/officeDocument/2006/relationships/slide" Target="slides/slide80.xml"/><Relationship Id="rId104" Type="http://schemas.openxmlformats.org/officeDocument/2006/relationships/customXml" Target="../customXml/item16.xml"/><Relationship Id="rId7" Type="http://schemas.openxmlformats.org/officeDocument/2006/relationships/customXml" Target="../customXml/item7.xml"/><Relationship Id="rId71" Type="http://schemas.openxmlformats.org/officeDocument/2006/relationships/slide" Target="slides/slide54.xml"/><Relationship Id="rId92" Type="http://schemas.openxmlformats.org/officeDocument/2006/relationships/slide" Target="slides/slide75.xml"/><Relationship Id="rId2" Type="http://schemas.openxmlformats.org/officeDocument/2006/relationships/customXml" Target="../customXml/item2.xml"/><Relationship Id="rId29" Type="http://schemas.openxmlformats.org/officeDocument/2006/relationships/slide" Target="slides/slide12.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 Id="rId87" Type="http://schemas.openxmlformats.org/officeDocument/2006/relationships/slide" Target="slides/slide70.xml"/><Relationship Id="rId61" Type="http://schemas.openxmlformats.org/officeDocument/2006/relationships/slide" Target="slides/slide44.xml"/><Relationship Id="rId82" Type="http://schemas.openxmlformats.org/officeDocument/2006/relationships/slide" Target="slides/slide65.xml"/><Relationship Id="rId19" Type="http://schemas.openxmlformats.org/officeDocument/2006/relationships/slide" Target="slides/slide2.xml"/><Relationship Id="rId14" Type="http://schemas.openxmlformats.org/officeDocument/2006/relationships/customXml" Target="../customXml/item14.xml"/><Relationship Id="rId30" Type="http://schemas.openxmlformats.org/officeDocument/2006/relationships/slide" Target="slides/slide13.xml"/><Relationship Id="rId35" Type="http://schemas.openxmlformats.org/officeDocument/2006/relationships/slide" Target="slides/slide18.xml"/><Relationship Id="rId56" Type="http://schemas.openxmlformats.org/officeDocument/2006/relationships/slide" Target="slides/slide39.xml"/><Relationship Id="rId77" Type="http://schemas.openxmlformats.org/officeDocument/2006/relationships/slide" Target="slides/slide60.xml"/><Relationship Id="rId100" Type="http://schemas.openxmlformats.org/officeDocument/2006/relationships/presProps" Target="presProps.xml"/><Relationship Id="rId105" Type="http://schemas.openxmlformats.org/officeDocument/2006/relationships/customXml" Target="../customXml/item17.xml"/><Relationship Id="rId8" Type="http://schemas.openxmlformats.org/officeDocument/2006/relationships/customXml" Target="../customXml/item8.xml"/><Relationship Id="rId51" Type="http://schemas.openxmlformats.org/officeDocument/2006/relationships/slide" Target="slides/slide34.xml"/><Relationship Id="rId72" Type="http://schemas.openxmlformats.org/officeDocument/2006/relationships/slide" Target="slides/slide55.xml"/><Relationship Id="rId93" Type="http://schemas.openxmlformats.org/officeDocument/2006/relationships/slide" Target="slides/slide76.xml"/><Relationship Id="rId98" Type="http://schemas.openxmlformats.org/officeDocument/2006/relationships/slide" Target="slides/slide81.xml"/><Relationship Id="rId3" Type="http://schemas.openxmlformats.org/officeDocument/2006/relationships/customXml" Target="../customXml/item3.xml"/><Relationship Id="rId25" Type="http://schemas.openxmlformats.org/officeDocument/2006/relationships/slide" Target="slides/slide8.xml"/><Relationship Id="rId46" Type="http://schemas.openxmlformats.org/officeDocument/2006/relationships/slide" Target="slides/slide29.xml"/><Relationship Id="rId67"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C4CB14C2-D1AA-446C-BAC1-300480FC7A24}">
      <dgm:prSet/>
      <dgm:spPr/>
      <dgm:t>
        <a:bodyPr/>
        <a:lstStyle/>
        <a:p>
          <a:r>
            <a:rPr lang="en-US"/>
            <a:t>Measure Processor Ussage</a:t>
          </a:r>
        </a:p>
      </dgm:t>
    </dgm:pt>
    <dgm:pt modelId="{B8360E80-7C1C-48E1-96D2-02E97A40F82D}" type="parTrans" cxnId="{2C2FBBDC-7B13-4BA7-97F7-ECE01A52971E}">
      <dgm:prSet/>
      <dgm:spPr/>
    </dgm:pt>
    <dgm:pt modelId="{E023A025-B5A9-4164-9818-BF8C157CD00D}" type="sibTrans" cxnId="{2C2FBBDC-7B13-4BA7-97F7-ECE01A52971E}">
      <dgm:prSet/>
      <dgm:spPr/>
    </dgm:pt>
    <dgm:pt modelId="{E69FC578-C246-4E91-82FE-3D27356F4939}">
      <dgm:prSet/>
      <dgm:spPr/>
      <dgm:t>
        <a:bodyPr/>
        <a:lstStyle/>
        <a:p>
          <a:r>
            <a:rPr lang="en-US"/>
            <a:t>Processor Privileged Mode</a:t>
          </a:r>
        </a:p>
      </dgm:t>
    </dgm:pt>
    <dgm:pt modelId="{C7AF1873-6540-4FF8-B3B4-FE3A49D5CEFE}" type="parTrans" cxnId="{304B48A1-1BFE-4D6C-B91D-6B4A74A54DDE}">
      <dgm:prSet/>
      <dgm:spPr/>
    </dgm:pt>
    <dgm:pt modelId="{F8A6B0A6-14BC-4E0B-9A1F-77714705127C}" type="sibTrans" cxnId="{304B48A1-1BFE-4D6C-B91D-6B4A74A54DDE}">
      <dgm:prSet/>
      <dgm:spPr/>
    </dgm:pt>
    <dgm:pt modelId="{BEDFEC9D-8C12-419A-8DC1-60F092A2D5FE}">
      <dgm:prSet/>
      <dgm:spPr/>
      <dgm:t>
        <a:bodyPr/>
        <a:lstStyle/>
        <a:p>
          <a:r>
            <a:rPr lang="en-US"/>
            <a:t>Processor User Mode</a:t>
          </a:r>
        </a:p>
      </dgm:t>
    </dgm:pt>
    <dgm:pt modelId="{9300FBCF-40E0-4CFC-A8C3-0F8A89B060BA}" type="parTrans" cxnId="{CE60471D-5BE8-41DC-9BE8-C1753F6F784F}">
      <dgm:prSet/>
      <dgm:spPr/>
    </dgm:pt>
    <dgm:pt modelId="{51D6BEC4-3CC3-46BB-8D30-6A24C9B0891D}" type="sibTrans" cxnId="{CE60471D-5BE8-41DC-9BE8-C1753F6F784F}">
      <dgm:prSet/>
      <dgm:spPr/>
    </dgm:pt>
    <dgm:pt modelId="{783AE30F-293E-469B-B8AB-72046AB435C7}">
      <dgm:prSet/>
      <dgm:spPr/>
      <dgm:t>
        <a:bodyPr/>
        <a:lstStyle/>
        <a:p>
          <a:r>
            <a:rPr lang="en-US"/>
            <a:t>Processor Power management</a:t>
          </a:r>
        </a:p>
      </dgm:t>
    </dgm:pt>
    <dgm:pt modelId="{8B40261E-A18E-42E3-BECF-2049BC219A0D}" type="parTrans" cxnId="{CC941DAE-BC13-4727-BF25-C7EB030AFC01}">
      <dgm:prSet/>
      <dgm:spPr/>
    </dgm:pt>
    <dgm:pt modelId="{E0DBF9DC-51C7-4585-A5B8-3783B9E45B99}" type="sibTrans" cxnId="{CC941DAE-BC13-4727-BF25-C7EB030AFC01}">
      <dgm:prSet/>
      <dgm:spPr/>
    </dgm:pt>
    <dgm:pt modelId="{A8DADDF4-516E-4221-991B-6DCC7EC6D938}" type="pres">
      <dgm:prSet presAssocID="{01E1DF0C-A459-49AA-8F8D-34E69D8DBE3E}" presName="linear" presStyleCnt="0">
        <dgm:presLayoutVars>
          <dgm:dir/>
          <dgm:animLvl val="lvl"/>
          <dgm:resizeHandles val="exact"/>
        </dgm:presLayoutVars>
      </dgm:prSet>
      <dgm:spPr/>
    </dgm:pt>
    <dgm:pt modelId="{86453521-6D21-44AC-9BB6-25F6FC0FEB25}" type="pres">
      <dgm:prSet presAssocID="{C4CB14C2-D1AA-446C-BAC1-300480FC7A24}" presName="parentLin" presStyleCnt="0"/>
      <dgm:spPr/>
    </dgm:pt>
    <dgm:pt modelId="{E35FF241-65E4-48D9-A353-FEC4E0765C4E}" type="pres">
      <dgm:prSet presAssocID="{C4CB14C2-D1AA-446C-BAC1-300480FC7A24}" presName="parentLeftMargin" presStyleLbl="node1" presStyleIdx="0" presStyleCnt="4"/>
      <dgm:spPr/>
    </dgm:pt>
    <dgm:pt modelId="{16EE2C74-2BE5-4B7C-8A32-F4C18A45884B}" type="pres">
      <dgm:prSet presAssocID="{C4CB14C2-D1AA-446C-BAC1-300480FC7A24}" presName="parentText" presStyleLbl="node1" presStyleIdx="0" presStyleCnt="4">
        <dgm:presLayoutVars>
          <dgm:chMax val="0"/>
          <dgm:bulletEnabled val="1"/>
        </dgm:presLayoutVars>
      </dgm:prSet>
      <dgm:spPr/>
    </dgm:pt>
    <dgm:pt modelId="{DB324012-9E11-488D-9C65-E3A52FE04D71}" type="pres">
      <dgm:prSet presAssocID="{C4CB14C2-D1AA-446C-BAC1-300480FC7A24}" presName="negativeSpace" presStyleCnt="0"/>
      <dgm:spPr/>
    </dgm:pt>
    <dgm:pt modelId="{1BB760BB-CEF9-474F-AE75-96359F5FD01E}" type="pres">
      <dgm:prSet presAssocID="{C4CB14C2-D1AA-446C-BAC1-300480FC7A24}" presName="childText" presStyleLbl="conFgAcc1" presStyleIdx="0" presStyleCnt="4">
        <dgm:presLayoutVars>
          <dgm:bulletEnabled val="1"/>
        </dgm:presLayoutVars>
      </dgm:prSet>
      <dgm:spPr/>
    </dgm:pt>
    <dgm:pt modelId="{EFDABEF9-9EF4-43F0-B22A-0CE549DB7118}" type="pres">
      <dgm:prSet presAssocID="{E023A025-B5A9-4164-9818-BF8C157CD00D}" presName="spaceBetweenRectangles" presStyleCnt="0"/>
      <dgm:spPr/>
    </dgm:pt>
    <dgm:pt modelId="{710EB323-EC69-46CB-ABEA-EF1306329A79}" type="pres">
      <dgm:prSet presAssocID="{E69FC578-C246-4E91-82FE-3D27356F4939}" presName="parentLin" presStyleCnt="0"/>
      <dgm:spPr/>
    </dgm:pt>
    <dgm:pt modelId="{29237CC8-50F7-4171-B125-4BED6A585F5A}" type="pres">
      <dgm:prSet presAssocID="{E69FC578-C246-4E91-82FE-3D27356F4939}" presName="parentLeftMargin" presStyleLbl="node1" presStyleIdx="0" presStyleCnt="4"/>
      <dgm:spPr/>
    </dgm:pt>
    <dgm:pt modelId="{16856882-2D11-4E65-82BB-B19DB388F711}" type="pres">
      <dgm:prSet presAssocID="{E69FC578-C246-4E91-82FE-3D27356F4939}" presName="parentText" presStyleLbl="node1" presStyleIdx="1" presStyleCnt="4">
        <dgm:presLayoutVars>
          <dgm:chMax val="0"/>
          <dgm:bulletEnabled val="1"/>
        </dgm:presLayoutVars>
      </dgm:prSet>
      <dgm:spPr/>
    </dgm:pt>
    <dgm:pt modelId="{0E75C3CF-F6F2-43EB-8118-BBBEBFC11352}" type="pres">
      <dgm:prSet presAssocID="{E69FC578-C246-4E91-82FE-3D27356F4939}" presName="negativeSpace" presStyleCnt="0"/>
      <dgm:spPr/>
    </dgm:pt>
    <dgm:pt modelId="{F4D52EBF-718C-4EE2-BA20-354A4BD2E199}" type="pres">
      <dgm:prSet presAssocID="{E69FC578-C246-4E91-82FE-3D27356F4939}" presName="childText" presStyleLbl="conFgAcc1" presStyleIdx="1" presStyleCnt="4">
        <dgm:presLayoutVars>
          <dgm:bulletEnabled val="1"/>
        </dgm:presLayoutVars>
      </dgm:prSet>
      <dgm:spPr/>
    </dgm:pt>
    <dgm:pt modelId="{8DB65D73-74C8-4F11-A693-52EB51A5229F}" type="pres">
      <dgm:prSet presAssocID="{F8A6B0A6-14BC-4E0B-9A1F-77714705127C}" presName="spaceBetweenRectangles" presStyleCnt="0"/>
      <dgm:spPr/>
    </dgm:pt>
    <dgm:pt modelId="{61E527B1-219F-4A3B-96D9-51B10718024B}" type="pres">
      <dgm:prSet presAssocID="{BEDFEC9D-8C12-419A-8DC1-60F092A2D5FE}" presName="parentLin" presStyleCnt="0"/>
      <dgm:spPr/>
    </dgm:pt>
    <dgm:pt modelId="{520C6A6B-3808-4C60-81B4-92323169A2FD}" type="pres">
      <dgm:prSet presAssocID="{BEDFEC9D-8C12-419A-8DC1-60F092A2D5FE}" presName="parentLeftMargin" presStyleLbl="node1" presStyleIdx="1" presStyleCnt="4"/>
      <dgm:spPr/>
    </dgm:pt>
    <dgm:pt modelId="{CF7597A2-E592-442F-8D56-6E5084E75FB2}" type="pres">
      <dgm:prSet presAssocID="{BEDFEC9D-8C12-419A-8DC1-60F092A2D5FE}" presName="parentText" presStyleLbl="node1" presStyleIdx="2" presStyleCnt="4">
        <dgm:presLayoutVars>
          <dgm:chMax val="0"/>
          <dgm:bulletEnabled val="1"/>
        </dgm:presLayoutVars>
      </dgm:prSet>
      <dgm:spPr/>
    </dgm:pt>
    <dgm:pt modelId="{E59BB419-6A0C-463B-8669-B258E0452B15}" type="pres">
      <dgm:prSet presAssocID="{BEDFEC9D-8C12-419A-8DC1-60F092A2D5FE}" presName="negativeSpace" presStyleCnt="0"/>
      <dgm:spPr/>
    </dgm:pt>
    <dgm:pt modelId="{F9D9A497-F47C-4CB3-97E2-77FF08A2758C}" type="pres">
      <dgm:prSet presAssocID="{BEDFEC9D-8C12-419A-8DC1-60F092A2D5FE}" presName="childText" presStyleLbl="conFgAcc1" presStyleIdx="2" presStyleCnt="4">
        <dgm:presLayoutVars>
          <dgm:bulletEnabled val="1"/>
        </dgm:presLayoutVars>
      </dgm:prSet>
      <dgm:spPr/>
    </dgm:pt>
    <dgm:pt modelId="{CFC21982-3634-4FF3-B973-C06D1EC55C78}" type="pres">
      <dgm:prSet presAssocID="{51D6BEC4-3CC3-46BB-8D30-6A24C9B0891D}" presName="spaceBetweenRectangles" presStyleCnt="0"/>
      <dgm:spPr/>
    </dgm:pt>
    <dgm:pt modelId="{353D3217-C45A-4DD4-BA81-DB3EC411A406}" type="pres">
      <dgm:prSet presAssocID="{783AE30F-293E-469B-B8AB-72046AB435C7}" presName="parentLin" presStyleCnt="0"/>
      <dgm:spPr/>
    </dgm:pt>
    <dgm:pt modelId="{165BD04F-10CD-4C26-9802-49BBAD633A55}" type="pres">
      <dgm:prSet presAssocID="{783AE30F-293E-469B-B8AB-72046AB435C7}" presName="parentLeftMargin" presStyleLbl="node1" presStyleIdx="2" presStyleCnt="4"/>
      <dgm:spPr/>
    </dgm:pt>
    <dgm:pt modelId="{012A9A45-3F46-40E3-8211-AC729E77EDC6}" type="pres">
      <dgm:prSet presAssocID="{783AE30F-293E-469B-B8AB-72046AB435C7}" presName="parentText" presStyleLbl="node1" presStyleIdx="3" presStyleCnt="4">
        <dgm:presLayoutVars>
          <dgm:chMax val="0"/>
          <dgm:bulletEnabled val="1"/>
        </dgm:presLayoutVars>
      </dgm:prSet>
      <dgm:spPr/>
    </dgm:pt>
    <dgm:pt modelId="{F9250CEF-CF68-4B42-BBE2-99FBAC93A765}" type="pres">
      <dgm:prSet presAssocID="{783AE30F-293E-469B-B8AB-72046AB435C7}" presName="negativeSpace" presStyleCnt="0"/>
      <dgm:spPr/>
    </dgm:pt>
    <dgm:pt modelId="{3F34B970-2F9C-4C4C-A870-0FD180762E7F}" type="pres">
      <dgm:prSet presAssocID="{783AE30F-293E-469B-B8AB-72046AB435C7}" presName="childText" presStyleLbl="conFgAcc1" presStyleIdx="3" presStyleCnt="4">
        <dgm:presLayoutVars>
          <dgm:bulletEnabled val="1"/>
        </dgm:presLayoutVars>
      </dgm:prSet>
      <dgm:spPr/>
    </dgm:pt>
  </dgm:ptLst>
  <dgm:cxnLst>
    <dgm:cxn modelId="{CE60471D-5BE8-41DC-9BE8-C1753F6F784F}" srcId="{01E1DF0C-A459-49AA-8F8D-34E69D8DBE3E}" destId="{BEDFEC9D-8C12-419A-8DC1-60F092A2D5FE}" srcOrd="2" destOrd="0" parTransId="{9300FBCF-40E0-4CFC-A8C3-0F8A89B060BA}" sibTransId="{51D6BEC4-3CC3-46BB-8D30-6A24C9B0891D}"/>
    <dgm:cxn modelId="{F00A327C-48E6-44E7-8224-F42BD0760EFF}" type="presOf" srcId="{BEDFEC9D-8C12-419A-8DC1-60F092A2D5FE}" destId="{520C6A6B-3808-4C60-81B4-92323169A2FD}" srcOrd="0" destOrd="0" presId="urn:microsoft.com/office/officeart/2005/8/layout/list1"/>
    <dgm:cxn modelId="{D93A628C-5B07-4224-8DAE-C4A3DA168D2D}" type="presOf" srcId="{E69FC578-C246-4E91-82FE-3D27356F4939}" destId="{16856882-2D11-4E65-82BB-B19DB388F711}" srcOrd="1" destOrd="0" presId="urn:microsoft.com/office/officeart/2005/8/layout/list1"/>
    <dgm:cxn modelId="{C882BF9B-0F0F-4B3B-B47C-C40C4753AB09}" type="presOf" srcId="{BEDFEC9D-8C12-419A-8DC1-60F092A2D5FE}" destId="{CF7597A2-E592-442F-8D56-6E5084E75FB2}" srcOrd="1" destOrd="0" presId="urn:microsoft.com/office/officeart/2005/8/layout/list1"/>
    <dgm:cxn modelId="{C4D04B9D-5CB2-4453-883F-F27549F8D5FD}" type="presOf" srcId="{C4CB14C2-D1AA-446C-BAC1-300480FC7A24}" destId="{16EE2C74-2BE5-4B7C-8A32-F4C18A45884B}" srcOrd="1" destOrd="0" presId="urn:microsoft.com/office/officeart/2005/8/layout/list1"/>
    <dgm:cxn modelId="{5AB8979D-F71B-4169-B32F-44B3778CD564}" type="presOf" srcId="{783AE30F-293E-469B-B8AB-72046AB435C7}" destId="{165BD04F-10CD-4C26-9802-49BBAD633A55}" srcOrd="0" destOrd="0" presId="urn:microsoft.com/office/officeart/2005/8/layout/list1"/>
    <dgm:cxn modelId="{304B48A1-1BFE-4D6C-B91D-6B4A74A54DDE}" srcId="{01E1DF0C-A459-49AA-8F8D-34E69D8DBE3E}" destId="{E69FC578-C246-4E91-82FE-3D27356F4939}" srcOrd="1" destOrd="0" parTransId="{C7AF1873-6540-4FF8-B3B4-FE3A49D5CEFE}" sibTransId="{F8A6B0A6-14BC-4E0B-9A1F-77714705127C}"/>
    <dgm:cxn modelId="{CC941DAE-BC13-4727-BF25-C7EB030AFC01}" srcId="{01E1DF0C-A459-49AA-8F8D-34E69D8DBE3E}" destId="{783AE30F-293E-469B-B8AB-72046AB435C7}" srcOrd="3" destOrd="0" parTransId="{8B40261E-A18E-42E3-BECF-2049BC219A0D}" sibTransId="{E0DBF9DC-51C7-4585-A5B8-3783B9E45B99}"/>
    <dgm:cxn modelId="{F7F7D4C0-3A5D-4BBF-BDD4-D402DD64CBBC}" type="presOf" srcId="{783AE30F-293E-469B-B8AB-72046AB435C7}" destId="{012A9A45-3F46-40E3-8211-AC729E77EDC6}" srcOrd="1" destOrd="0" presId="urn:microsoft.com/office/officeart/2005/8/layout/list1"/>
    <dgm:cxn modelId="{615946C1-2536-434F-9451-D2F1A99EA30B}" type="presOf" srcId="{E69FC578-C246-4E91-82FE-3D27356F4939}" destId="{29237CC8-50F7-4171-B125-4BED6A585F5A}" srcOrd="0" destOrd="0" presId="urn:microsoft.com/office/officeart/2005/8/layout/list1"/>
    <dgm:cxn modelId="{7E714BC6-4512-4557-9A8B-734D53FFC266}" type="presOf" srcId="{01E1DF0C-A459-49AA-8F8D-34E69D8DBE3E}" destId="{A8DADDF4-516E-4221-991B-6DCC7EC6D938}" srcOrd="0" destOrd="0" presId="urn:microsoft.com/office/officeart/2005/8/layout/list1"/>
    <dgm:cxn modelId="{2C2FBBDC-7B13-4BA7-97F7-ECE01A52971E}" srcId="{01E1DF0C-A459-49AA-8F8D-34E69D8DBE3E}" destId="{C4CB14C2-D1AA-446C-BAC1-300480FC7A24}" srcOrd="0" destOrd="0" parTransId="{B8360E80-7C1C-48E1-96D2-02E97A40F82D}" sibTransId="{E023A025-B5A9-4164-9818-BF8C157CD00D}"/>
    <dgm:cxn modelId="{AE79D8E2-7684-4193-9577-33BB49EC84B5}" type="presOf" srcId="{C4CB14C2-D1AA-446C-BAC1-300480FC7A24}" destId="{E35FF241-65E4-48D9-A353-FEC4E0765C4E}" srcOrd="0" destOrd="0" presId="urn:microsoft.com/office/officeart/2005/8/layout/list1"/>
    <dgm:cxn modelId="{3D8430E2-2030-4E2B-AB81-9CB401B2AD87}" type="presParOf" srcId="{A8DADDF4-516E-4221-991B-6DCC7EC6D938}" destId="{86453521-6D21-44AC-9BB6-25F6FC0FEB25}" srcOrd="0" destOrd="0" presId="urn:microsoft.com/office/officeart/2005/8/layout/list1"/>
    <dgm:cxn modelId="{567A4E93-F081-4276-A235-49A25EF05CFD}" type="presParOf" srcId="{86453521-6D21-44AC-9BB6-25F6FC0FEB25}" destId="{E35FF241-65E4-48D9-A353-FEC4E0765C4E}" srcOrd="0" destOrd="0" presId="urn:microsoft.com/office/officeart/2005/8/layout/list1"/>
    <dgm:cxn modelId="{B2733DA2-071E-4154-A14B-D5F0591AE933}" type="presParOf" srcId="{86453521-6D21-44AC-9BB6-25F6FC0FEB25}" destId="{16EE2C74-2BE5-4B7C-8A32-F4C18A45884B}" srcOrd="1" destOrd="0" presId="urn:microsoft.com/office/officeart/2005/8/layout/list1"/>
    <dgm:cxn modelId="{6FE434F6-7FC5-468B-BC68-BF398023702E}" type="presParOf" srcId="{A8DADDF4-516E-4221-991B-6DCC7EC6D938}" destId="{DB324012-9E11-488D-9C65-E3A52FE04D71}" srcOrd="1" destOrd="0" presId="urn:microsoft.com/office/officeart/2005/8/layout/list1"/>
    <dgm:cxn modelId="{EABEAEDC-D808-4F2E-A444-BE5596A8B078}" type="presParOf" srcId="{A8DADDF4-516E-4221-991B-6DCC7EC6D938}" destId="{1BB760BB-CEF9-474F-AE75-96359F5FD01E}" srcOrd="2" destOrd="0" presId="urn:microsoft.com/office/officeart/2005/8/layout/list1"/>
    <dgm:cxn modelId="{795E0283-6E41-4BC4-9835-E942FCA484F5}" type="presParOf" srcId="{A8DADDF4-516E-4221-991B-6DCC7EC6D938}" destId="{EFDABEF9-9EF4-43F0-B22A-0CE549DB7118}" srcOrd="3" destOrd="0" presId="urn:microsoft.com/office/officeart/2005/8/layout/list1"/>
    <dgm:cxn modelId="{3D01CC41-D4EC-4D69-B7D3-E535ED93345E}" type="presParOf" srcId="{A8DADDF4-516E-4221-991B-6DCC7EC6D938}" destId="{710EB323-EC69-46CB-ABEA-EF1306329A79}" srcOrd="4" destOrd="0" presId="urn:microsoft.com/office/officeart/2005/8/layout/list1"/>
    <dgm:cxn modelId="{57031AED-882B-427D-B6FF-8D7C79A762BC}" type="presParOf" srcId="{710EB323-EC69-46CB-ABEA-EF1306329A79}" destId="{29237CC8-50F7-4171-B125-4BED6A585F5A}" srcOrd="0" destOrd="0" presId="urn:microsoft.com/office/officeart/2005/8/layout/list1"/>
    <dgm:cxn modelId="{A4D09252-3DE1-4D78-B334-BABC68D6EDF9}" type="presParOf" srcId="{710EB323-EC69-46CB-ABEA-EF1306329A79}" destId="{16856882-2D11-4E65-82BB-B19DB388F711}" srcOrd="1" destOrd="0" presId="urn:microsoft.com/office/officeart/2005/8/layout/list1"/>
    <dgm:cxn modelId="{95F271F5-7BC4-42D7-836D-5B2D08F80B0A}" type="presParOf" srcId="{A8DADDF4-516E-4221-991B-6DCC7EC6D938}" destId="{0E75C3CF-F6F2-43EB-8118-BBBEBFC11352}" srcOrd="5" destOrd="0" presId="urn:microsoft.com/office/officeart/2005/8/layout/list1"/>
    <dgm:cxn modelId="{40206525-A77E-4926-807F-0AE0A429685C}" type="presParOf" srcId="{A8DADDF4-516E-4221-991B-6DCC7EC6D938}" destId="{F4D52EBF-718C-4EE2-BA20-354A4BD2E199}" srcOrd="6" destOrd="0" presId="urn:microsoft.com/office/officeart/2005/8/layout/list1"/>
    <dgm:cxn modelId="{59F41219-5441-427F-B8C3-C5BC6B6C3057}" type="presParOf" srcId="{A8DADDF4-516E-4221-991B-6DCC7EC6D938}" destId="{8DB65D73-74C8-4F11-A693-52EB51A5229F}" srcOrd="7" destOrd="0" presId="urn:microsoft.com/office/officeart/2005/8/layout/list1"/>
    <dgm:cxn modelId="{79A4A611-9C0E-4967-AC92-90063ACFDDA3}" type="presParOf" srcId="{A8DADDF4-516E-4221-991B-6DCC7EC6D938}" destId="{61E527B1-219F-4A3B-96D9-51B10718024B}" srcOrd="8" destOrd="0" presId="urn:microsoft.com/office/officeart/2005/8/layout/list1"/>
    <dgm:cxn modelId="{CBDDD551-203E-4EF4-B388-80757059BEF6}" type="presParOf" srcId="{61E527B1-219F-4A3B-96D9-51B10718024B}" destId="{520C6A6B-3808-4C60-81B4-92323169A2FD}" srcOrd="0" destOrd="0" presId="urn:microsoft.com/office/officeart/2005/8/layout/list1"/>
    <dgm:cxn modelId="{B9EE7FAE-37DC-4909-857E-9E51F5308DF9}" type="presParOf" srcId="{61E527B1-219F-4A3B-96D9-51B10718024B}" destId="{CF7597A2-E592-442F-8D56-6E5084E75FB2}" srcOrd="1" destOrd="0" presId="urn:microsoft.com/office/officeart/2005/8/layout/list1"/>
    <dgm:cxn modelId="{FA95C72C-8762-4CCF-BF8C-421B788153B9}" type="presParOf" srcId="{A8DADDF4-516E-4221-991B-6DCC7EC6D938}" destId="{E59BB419-6A0C-463B-8669-B258E0452B15}" srcOrd="9" destOrd="0" presId="urn:microsoft.com/office/officeart/2005/8/layout/list1"/>
    <dgm:cxn modelId="{A6701D03-EC35-4FB3-B59F-D836B0CDC3C0}" type="presParOf" srcId="{A8DADDF4-516E-4221-991B-6DCC7EC6D938}" destId="{F9D9A497-F47C-4CB3-97E2-77FF08A2758C}" srcOrd="10" destOrd="0" presId="urn:microsoft.com/office/officeart/2005/8/layout/list1"/>
    <dgm:cxn modelId="{73F70ABD-72FF-42E5-9D8D-F327C4C20921}" type="presParOf" srcId="{A8DADDF4-516E-4221-991B-6DCC7EC6D938}" destId="{CFC21982-3634-4FF3-B973-C06D1EC55C78}" srcOrd="11" destOrd="0" presId="urn:microsoft.com/office/officeart/2005/8/layout/list1"/>
    <dgm:cxn modelId="{2E4A4D36-11B4-4E8F-828F-C7DBF827E009}" type="presParOf" srcId="{A8DADDF4-516E-4221-991B-6DCC7EC6D938}" destId="{353D3217-C45A-4DD4-BA81-DB3EC411A406}" srcOrd="12" destOrd="0" presId="urn:microsoft.com/office/officeart/2005/8/layout/list1"/>
    <dgm:cxn modelId="{B88676A3-CC6A-482B-8022-B04CAA557633}" type="presParOf" srcId="{353D3217-C45A-4DD4-BA81-DB3EC411A406}" destId="{165BD04F-10CD-4C26-9802-49BBAD633A55}" srcOrd="0" destOrd="0" presId="urn:microsoft.com/office/officeart/2005/8/layout/list1"/>
    <dgm:cxn modelId="{A2C01661-8232-46F2-9884-9A7E1270C556}" type="presParOf" srcId="{353D3217-C45A-4DD4-BA81-DB3EC411A406}" destId="{012A9A45-3F46-40E3-8211-AC729E77EDC6}" srcOrd="1" destOrd="0" presId="urn:microsoft.com/office/officeart/2005/8/layout/list1"/>
    <dgm:cxn modelId="{949BCCCE-9155-4B0B-97F3-5F5D67EE33C1}" type="presParOf" srcId="{A8DADDF4-516E-4221-991B-6DCC7EC6D938}" destId="{F9250CEF-CF68-4B42-BBE2-99FBAC93A765}" srcOrd="13" destOrd="0" presId="urn:microsoft.com/office/officeart/2005/8/layout/list1"/>
    <dgm:cxn modelId="{19641AA6-4106-4B8D-A6E2-626D9DE9802B}" type="presParOf" srcId="{A8DADDF4-516E-4221-991B-6DCC7EC6D938}" destId="{3F34B970-2F9C-4C4C-A870-0FD180762E7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760BB-CEF9-474F-AE75-96359F5FD01E}">
      <dsp:nvSpPr>
        <dsp:cNvPr id="0" name=""/>
        <dsp:cNvSpPr/>
      </dsp:nvSpPr>
      <dsp:spPr>
        <a:xfrm>
          <a:off x="0" y="460380"/>
          <a:ext cx="10442448" cy="6804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E2C74-2BE5-4B7C-8A32-F4C18A45884B}">
      <dsp:nvSpPr>
        <dsp:cNvPr id="0" name=""/>
        <dsp:cNvSpPr/>
      </dsp:nvSpPr>
      <dsp:spPr>
        <a:xfrm>
          <a:off x="522122" y="61860"/>
          <a:ext cx="7309713" cy="79704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90" tIns="0" rIns="276290" bIns="0" numCol="1" spcCol="1270" anchor="ctr" anchorCtr="0">
          <a:noAutofit/>
        </a:bodyPr>
        <a:lstStyle/>
        <a:p>
          <a:pPr marL="0" lvl="0" indent="0" algn="l" defTabSz="1200150">
            <a:lnSpc>
              <a:spcPct val="90000"/>
            </a:lnSpc>
            <a:spcBef>
              <a:spcPct val="0"/>
            </a:spcBef>
            <a:spcAft>
              <a:spcPct val="35000"/>
            </a:spcAft>
            <a:buNone/>
          </a:pPr>
          <a:r>
            <a:rPr lang="en-US" sz="2700" kern="1200"/>
            <a:t>Measure Processor Ussage</a:t>
          </a:r>
        </a:p>
      </dsp:txBody>
      <dsp:txXfrm>
        <a:off x="561030" y="100768"/>
        <a:ext cx="7231897" cy="719224"/>
      </dsp:txXfrm>
    </dsp:sp>
    <dsp:sp modelId="{F4D52EBF-718C-4EE2-BA20-354A4BD2E199}">
      <dsp:nvSpPr>
        <dsp:cNvPr id="0" name=""/>
        <dsp:cNvSpPr/>
      </dsp:nvSpPr>
      <dsp:spPr>
        <a:xfrm>
          <a:off x="0" y="1685100"/>
          <a:ext cx="10442448" cy="6804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856882-2D11-4E65-82BB-B19DB388F711}">
      <dsp:nvSpPr>
        <dsp:cNvPr id="0" name=""/>
        <dsp:cNvSpPr/>
      </dsp:nvSpPr>
      <dsp:spPr>
        <a:xfrm>
          <a:off x="522122" y="1286580"/>
          <a:ext cx="7309713" cy="79704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90" tIns="0" rIns="276290" bIns="0" numCol="1" spcCol="1270" anchor="ctr" anchorCtr="0">
          <a:noAutofit/>
        </a:bodyPr>
        <a:lstStyle/>
        <a:p>
          <a:pPr marL="0" lvl="0" indent="0" algn="l" defTabSz="1200150">
            <a:lnSpc>
              <a:spcPct val="90000"/>
            </a:lnSpc>
            <a:spcBef>
              <a:spcPct val="0"/>
            </a:spcBef>
            <a:spcAft>
              <a:spcPct val="35000"/>
            </a:spcAft>
            <a:buNone/>
          </a:pPr>
          <a:r>
            <a:rPr lang="en-US" sz="2700" kern="1200"/>
            <a:t>Processor Privileged Mode</a:t>
          </a:r>
        </a:p>
      </dsp:txBody>
      <dsp:txXfrm>
        <a:off x="561030" y="1325488"/>
        <a:ext cx="7231897" cy="719224"/>
      </dsp:txXfrm>
    </dsp:sp>
    <dsp:sp modelId="{F9D9A497-F47C-4CB3-97E2-77FF08A2758C}">
      <dsp:nvSpPr>
        <dsp:cNvPr id="0" name=""/>
        <dsp:cNvSpPr/>
      </dsp:nvSpPr>
      <dsp:spPr>
        <a:xfrm>
          <a:off x="0" y="2909820"/>
          <a:ext cx="10442448" cy="6804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7597A2-E592-442F-8D56-6E5084E75FB2}">
      <dsp:nvSpPr>
        <dsp:cNvPr id="0" name=""/>
        <dsp:cNvSpPr/>
      </dsp:nvSpPr>
      <dsp:spPr>
        <a:xfrm>
          <a:off x="522122" y="2511300"/>
          <a:ext cx="7309713" cy="79704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90" tIns="0" rIns="276290" bIns="0" numCol="1" spcCol="1270" anchor="ctr" anchorCtr="0">
          <a:noAutofit/>
        </a:bodyPr>
        <a:lstStyle/>
        <a:p>
          <a:pPr marL="0" lvl="0" indent="0" algn="l" defTabSz="1200150">
            <a:lnSpc>
              <a:spcPct val="90000"/>
            </a:lnSpc>
            <a:spcBef>
              <a:spcPct val="0"/>
            </a:spcBef>
            <a:spcAft>
              <a:spcPct val="35000"/>
            </a:spcAft>
            <a:buNone/>
          </a:pPr>
          <a:r>
            <a:rPr lang="en-US" sz="2700" kern="1200"/>
            <a:t>Processor User Mode</a:t>
          </a:r>
        </a:p>
      </dsp:txBody>
      <dsp:txXfrm>
        <a:off x="561030" y="2550208"/>
        <a:ext cx="7231897" cy="719224"/>
      </dsp:txXfrm>
    </dsp:sp>
    <dsp:sp modelId="{3F34B970-2F9C-4C4C-A870-0FD180762E7F}">
      <dsp:nvSpPr>
        <dsp:cNvPr id="0" name=""/>
        <dsp:cNvSpPr/>
      </dsp:nvSpPr>
      <dsp:spPr>
        <a:xfrm>
          <a:off x="0" y="4134540"/>
          <a:ext cx="10442448" cy="6804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2A9A45-3F46-40E3-8211-AC729E77EDC6}">
      <dsp:nvSpPr>
        <dsp:cNvPr id="0" name=""/>
        <dsp:cNvSpPr/>
      </dsp:nvSpPr>
      <dsp:spPr>
        <a:xfrm>
          <a:off x="522122" y="3736020"/>
          <a:ext cx="7309713" cy="79704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290" tIns="0" rIns="276290" bIns="0" numCol="1" spcCol="1270" anchor="ctr" anchorCtr="0">
          <a:noAutofit/>
        </a:bodyPr>
        <a:lstStyle/>
        <a:p>
          <a:pPr marL="0" lvl="0" indent="0" algn="l" defTabSz="1200150">
            <a:lnSpc>
              <a:spcPct val="90000"/>
            </a:lnSpc>
            <a:spcBef>
              <a:spcPct val="0"/>
            </a:spcBef>
            <a:spcAft>
              <a:spcPct val="35000"/>
            </a:spcAft>
            <a:buNone/>
          </a:pPr>
          <a:r>
            <a:rPr lang="en-US" sz="2700" kern="1200"/>
            <a:t>Processor Power management</a:t>
          </a:r>
        </a:p>
      </dsp:txBody>
      <dsp:txXfrm>
        <a:off x="561030" y="3774928"/>
        <a:ext cx="7231897"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FED7F-68FB-46E3-9978-49CF801526D0}" type="datetimeFigureOut">
              <a:rPr lang="en-US" smtClean="0"/>
              <a:t>12/21/2018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4964F-E7B4-4893-A0CA-2C4E744B0961}" type="slidenum">
              <a:rPr lang="en-US" smtClean="0"/>
              <a:t>‹#›</a:t>
            </a:fld>
            <a:endParaRPr lang="en-US"/>
          </a:p>
        </p:txBody>
      </p:sp>
    </p:spTree>
    <p:extLst>
      <p:ext uri="{BB962C8B-B14F-4D97-AF65-F5344CB8AC3E}">
        <p14:creationId xmlns:p14="http://schemas.microsoft.com/office/powerpoint/2010/main" val="394708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windows/desktop/dd405503(v=vs.85).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blogs.technet.com/b/askpfeplat/archive/2012/07/30/windows-server-and-processor-cores.aspx" TargetMode="External"/><Relationship Id="rId4" Type="http://schemas.openxmlformats.org/officeDocument/2006/relationships/hyperlink" Target="http://blogs.msdn.com/b/saponsqlserver/archive/2010/09/24/windows-2008-r2-performance-monitor-processor-information-counters-have-replaced-processor-counters.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technet.microsoft.com/en-us/library/cc750967.aspx"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en.wikipedia.org/wiki/Nanosecond"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msdn.microsoft.com/en-us/library/windows/hardware/jj248719.aspx"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blogs.technet.com/b/winserverperformance/archive/2009/08/06/interpreting-cpu-utilization-for-performance-analysis.aspx"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12/21/2018</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12/21/2018 18:22:55</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7376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7845" indent="-177845">
              <a:buFont typeface="Arial" pitchFamily="34" charset="0"/>
              <a:buChar char="•"/>
            </a:pPr>
            <a:r>
              <a:rPr lang="en-US" dirty="0"/>
              <a:t>Systems with more than one physical processor or systems with physical processors that have multiple cores provide the Operating System (OS) with many logical processors.</a:t>
            </a:r>
          </a:p>
          <a:p>
            <a:pPr marL="385331" lvl="1" indent="-177845">
              <a:buFont typeface="Arial" pitchFamily="34" charset="0"/>
              <a:buChar char="•"/>
            </a:pPr>
            <a:r>
              <a:rPr lang="en-US" dirty="0"/>
              <a:t>A logical processor is one logical computing engine from the perspective of the OS, application or driver</a:t>
            </a:r>
          </a:p>
          <a:p>
            <a:pPr marL="385331" lvl="1" indent="-177845">
              <a:buFont typeface="Arial" pitchFamily="34" charset="0"/>
              <a:buChar char="•"/>
            </a:pPr>
            <a:r>
              <a:rPr lang="en-US" dirty="0"/>
              <a:t>A core is one processor unit, which can consist of one or more logical processors</a:t>
            </a:r>
          </a:p>
          <a:p>
            <a:pPr marL="385331" lvl="1" indent="-177845">
              <a:buFont typeface="Arial" pitchFamily="34" charset="0"/>
              <a:buChar char="•"/>
            </a:pPr>
            <a:r>
              <a:rPr lang="en-US" dirty="0"/>
              <a:t>A physical processor can consist of one or more cores</a:t>
            </a:r>
          </a:p>
          <a:p>
            <a:pPr marL="385331" lvl="1" indent="-177845">
              <a:buFont typeface="Arial" pitchFamily="34" charset="0"/>
              <a:buChar char="•"/>
            </a:pPr>
            <a:r>
              <a:rPr lang="en-US" dirty="0"/>
              <a:t>A physical processor is the same as a processor package, a socket, or a CPU</a:t>
            </a:r>
          </a:p>
          <a:p>
            <a:pPr marL="177845" indent="-177845">
              <a:buFont typeface="Arial" pitchFamily="34" charset="0"/>
              <a:buChar char="•"/>
            </a:pPr>
            <a:r>
              <a:rPr lang="en-US" dirty="0"/>
              <a:t>Prior to Windows 7 and Windows Server 2008 R2, the number of logical processors, that Windows and Windows Server can recognize is limited to the architecture of the OS such as 32-bit and 64-bit. One of the bits represents each processor. This means that earlier versions of Windows and Windows Server can only recognize logical processor less than or equal to the architecture of the OS, 32 logical processors on 32-bit and 64 logical processors on 64-bit</a:t>
            </a:r>
          </a:p>
          <a:p>
            <a:pPr marL="177845" indent="-177845">
              <a:buFont typeface="Arial" pitchFamily="34" charset="0"/>
              <a:buChar char="•"/>
            </a:pPr>
            <a:r>
              <a:rPr lang="en-US" dirty="0"/>
              <a:t>Support for systems that have more than 64 logical processors is based on the concept of a processor group, which is a static set of up to 64 logical processors that is treated as a single scheduling entity. Processor groups are numbered starting with 0. Systems with fewer than 64 logical processors always have a single group, Group 0</a:t>
            </a:r>
          </a:p>
          <a:p>
            <a:pPr marL="177845" indent="-177845">
              <a:buFont typeface="Arial" pitchFamily="34" charset="0"/>
              <a:buChar char="•"/>
            </a:pPr>
            <a:r>
              <a:rPr lang="en-US" dirty="0"/>
              <a:t>Processor groups are not supported on Windows Server 2008, Windows Vista, Windows Server 2003, Windows XP and earlier versions of Windows and Windows Server</a:t>
            </a:r>
          </a:p>
          <a:p>
            <a:pPr marL="177845" indent="-177845">
              <a:buFont typeface="Arial" pitchFamily="34" charset="0"/>
              <a:buChar char="•"/>
            </a:pPr>
            <a:r>
              <a:rPr lang="en-US" dirty="0"/>
              <a:t>Windows Server 2008 R2 supports up to 4 processor groups where each processor group can recognize up to 64 logical processors allowing it to recognize up to 256 logical processors</a:t>
            </a:r>
          </a:p>
          <a:p>
            <a:pPr marL="177845" indent="-177845">
              <a:buFont typeface="Arial" pitchFamily="34" charset="0"/>
              <a:buChar char="•"/>
            </a:pPr>
            <a:r>
              <a:rPr lang="en-US" dirty="0"/>
              <a:t>Windows Server 2012 supports up to 10 processor groups allowing it to recognize up to 640 logical processors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10</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215804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11</a:t>
            </a:fld>
            <a:endParaRPr lang="en-US" dirty="0"/>
          </a:p>
        </p:txBody>
      </p:sp>
      <p:sp>
        <p:nvSpPr>
          <p:cNvPr id="6" name="Slide Image Placeholder 5"/>
          <p:cNvSpPr>
            <a:spLocks noGrp="1" noRot="1" noChangeAspect="1"/>
          </p:cNvSpPr>
          <p:nvPr>
            <p:ph type="sldImg"/>
          </p:nvPr>
        </p:nvSpPr>
        <p:spPr>
          <a:xfrm>
            <a:off x="1336675" y="481013"/>
            <a:ext cx="4478338" cy="2519362"/>
          </a:xfrm>
        </p:spPr>
      </p:sp>
      <p:sp>
        <p:nvSpPr>
          <p:cNvPr id="7" name="Notes Placeholder 6"/>
          <p:cNvSpPr>
            <a:spLocks noGrp="1"/>
          </p:cNvSpPr>
          <p:nvPr>
            <p:ph type="body" idx="1"/>
          </p:nvPr>
        </p:nvSpPr>
        <p:spPr/>
        <p:txBody>
          <a:bodyPr/>
          <a:lstStyle/>
          <a:p>
            <a:pPr marL="177845" indent="-177845">
              <a:buFont typeface="Arial" pitchFamily="34" charset="0"/>
              <a:buChar char="•"/>
            </a:pPr>
            <a:r>
              <a:rPr lang="en-US" dirty="0"/>
              <a:t>The processor groups recognized by the OS might seem very similar to the NUMA nodes, but they are different. Processor groups are logical processors grouped by Windows and Windows Server while NUMA nodes are based on the physical hardware</a:t>
            </a:r>
          </a:p>
          <a:p>
            <a:pPr marL="177845" indent="-177845">
              <a:buFont typeface="Arial" pitchFamily="34" charset="0"/>
              <a:buChar char="•"/>
            </a:pPr>
            <a:r>
              <a:rPr lang="en-US" dirty="0"/>
              <a:t>Getting back to the counter objects, the key difference between the Processor counter object and the Processor Information counter object is the awareness of the processor groups. </a:t>
            </a:r>
          </a:p>
          <a:p>
            <a:pPr marL="189373"/>
            <a:r>
              <a:rPr lang="en-US" dirty="0"/>
              <a:t>The Processor object is not processor group aware, so it is limited to the original number of processors that Windows Server 2003 and earlier could address. The Processor Information counter object is aware of processor groups, so it is able to recognize all of the logical processors that are offered by the hardware</a:t>
            </a:r>
          </a:p>
          <a:p>
            <a:pPr marL="177845" indent="-177845">
              <a:buFont typeface="Arial" pitchFamily="34" charset="0"/>
              <a:buChar char="•"/>
            </a:pPr>
            <a:r>
              <a:rPr lang="en-US" dirty="0"/>
              <a:t>Consider using the Processor Information counter object instead of the Processor counter object or when analyzing systems with more than 32 logical processors</a:t>
            </a:r>
          </a:p>
        </p:txBody>
      </p:sp>
      <p:sp>
        <p:nvSpPr>
          <p:cNvPr id="9" name="Rectangle 8"/>
          <p:cNvSpPr/>
          <p:nvPr/>
        </p:nvSpPr>
        <p:spPr>
          <a:xfrm>
            <a:off x="940904" y="5990503"/>
            <a:ext cx="5300870" cy="59620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t"/>
          <a:lstStyle/>
          <a:p>
            <a:r>
              <a:rPr lang="en-US" sz="1100" dirty="0">
                <a:solidFill>
                  <a:srgbClr val="000000"/>
                </a:solidFill>
              </a:rPr>
              <a:t>For more information on processor groups, see:</a:t>
            </a:r>
          </a:p>
          <a:p>
            <a:r>
              <a:rPr lang="en-US" sz="1100" dirty="0">
                <a:solidFill>
                  <a:srgbClr val="000000"/>
                </a:solidFill>
              </a:rPr>
              <a:t>Processor Groups (Windows)</a:t>
            </a:r>
          </a:p>
          <a:p>
            <a:r>
              <a:rPr lang="en-US" sz="1100" dirty="0">
                <a:solidFill>
                  <a:srgbClr val="000000"/>
                </a:solidFill>
                <a:hlinkClick r:id="rId3"/>
              </a:rPr>
              <a:t>http://msdn.microsoft.com/en-us/library/windows/desktop/dd405503(v=vs.85).aspx</a:t>
            </a:r>
            <a:r>
              <a:rPr lang="en-US" sz="1100" dirty="0">
                <a:solidFill>
                  <a:srgbClr val="000000"/>
                </a:solidFill>
              </a:rPr>
              <a:t> </a:t>
            </a:r>
          </a:p>
          <a:p>
            <a:endParaRPr lang="en-US" sz="1100" b="1" dirty="0">
              <a:solidFill>
                <a:srgbClr val="000000"/>
              </a:solidFill>
              <a:latin typeface="Calibri"/>
            </a:endParaRPr>
          </a:p>
        </p:txBody>
      </p:sp>
      <p:sp>
        <p:nvSpPr>
          <p:cNvPr id="10" name="Rectangle 9"/>
          <p:cNvSpPr/>
          <p:nvPr/>
        </p:nvSpPr>
        <p:spPr>
          <a:xfrm>
            <a:off x="940904" y="6661072"/>
            <a:ext cx="5300870" cy="1871131"/>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t"/>
          <a:lstStyle/>
          <a:p>
            <a:r>
              <a:rPr lang="en-US" sz="1100" dirty="0">
                <a:solidFill>
                  <a:srgbClr val="000000"/>
                </a:solidFill>
              </a:rPr>
              <a:t>For more information on the differences between the Processor and Processor Information counter objects, see:</a:t>
            </a:r>
          </a:p>
          <a:p>
            <a:pPr marL="177845" indent="-177845">
              <a:buFont typeface="Arial" pitchFamily="34" charset="0"/>
              <a:buChar char="•"/>
            </a:pPr>
            <a:r>
              <a:rPr lang="en-US" sz="1100" dirty="0">
                <a:solidFill>
                  <a:srgbClr val="000000"/>
                </a:solidFill>
              </a:rPr>
              <a:t>Windows 2008 R2 Performance Monitor – Processor Information Counters have replaced Processor Counters</a:t>
            </a:r>
            <a:br>
              <a:rPr lang="en-US" sz="1100" dirty="0">
                <a:solidFill>
                  <a:srgbClr val="000000"/>
                </a:solidFill>
              </a:rPr>
            </a:br>
            <a:r>
              <a:rPr lang="en-US" sz="1100" dirty="0">
                <a:solidFill>
                  <a:srgbClr val="000000"/>
                </a:solidFill>
                <a:hlinkClick r:id="rId4"/>
              </a:rPr>
              <a:t>http://blogs.msdn.com/b/saponsqlserver/archive/2010/09/24/windows-2008-r2-performance-monitor-processor-information-counters-have-replaced-processor-counters.aspx</a:t>
            </a:r>
            <a:r>
              <a:rPr lang="en-US" sz="1100" dirty="0">
                <a:solidFill>
                  <a:srgbClr val="000000"/>
                </a:solidFill>
              </a:rPr>
              <a:t> </a:t>
            </a:r>
          </a:p>
          <a:p>
            <a:pPr marL="177845" indent="-177845">
              <a:buFont typeface="Arial" pitchFamily="34" charset="0"/>
              <a:buChar char="•"/>
            </a:pPr>
            <a:r>
              <a:rPr lang="en-US" sz="1100" dirty="0">
                <a:solidFill>
                  <a:srgbClr val="000000"/>
                </a:solidFill>
              </a:rPr>
              <a:t>Windows Server and Processor Cores</a:t>
            </a:r>
            <a:br>
              <a:rPr lang="en-US" sz="1100" dirty="0">
                <a:solidFill>
                  <a:srgbClr val="000000"/>
                </a:solidFill>
              </a:rPr>
            </a:br>
            <a:r>
              <a:rPr lang="en-US" sz="1100" dirty="0">
                <a:solidFill>
                  <a:srgbClr val="000000"/>
                </a:solidFill>
                <a:hlinkClick r:id="rId5"/>
              </a:rPr>
              <a:t>http://blogs.technet.com/b/askpfeplat/archive/2012/07/30/windows-server-and-processor-cores.aspx</a:t>
            </a:r>
            <a:r>
              <a:rPr lang="en-US" sz="1100" dirty="0">
                <a:solidFill>
                  <a:srgbClr val="000000"/>
                </a:solidFill>
              </a:rPr>
              <a:t> </a:t>
            </a:r>
            <a:endParaRPr lang="en-US" sz="1100" dirty="0">
              <a:solidFill>
                <a:srgbClr val="000000"/>
              </a:solidFill>
              <a:latin typeface="Calibri"/>
            </a:endParaRPr>
          </a:p>
        </p:txBody>
      </p:sp>
    </p:spTree>
    <p:extLst>
      <p:ext uri="{BB962C8B-B14F-4D97-AF65-F5344CB8AC3E}">
        <p14:creationId xmlns:p14="http://schemas.microsoft.com/office/powerpoint/2010/main" val="118068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 processor can run only one thread at a time. The thread can run in one of two modes:</a:t>
            </a:r>
          </a:p>
          <a:p>
            <a:pPr marL="177845" indent="-177845">
              <a:buFont typeface="Arial" pitchFamily="34" charset="0"/>
              <a:buChar char="•"/>
            </a:pPr>
            <a:r>
              <a:rPr lang="en-US" dirty="0"/>
              <a:t>User mode</a:t>
            </a:r>
          </a:p>
          <a:p>
            <a:pPr marL="177845" indent="-177845">
              <a:buFont typeface="Arial" pitchFamily="34" charset="0"/>
              <a:buChar char="•"/>
            </a:pPr>
            <a:r>
              <a:rPr lang="en-US" dirty="0"/>
              <a:t>Privileged mode</a:t>
            </a:r>
          </a:p>
          <a:p>
            <a:r>
              <a:rPr lang="en-US" dirty="0"/>
              <a:t>This workshop uses Kernel mode and Privileged mode synonymously.</a:t>
            </a:r>
          </a:p>
          <a:p>
            <a:r>
              <a:rPr lang="en-US" dirty="0"/>
              <a:t>User mode is code that runs in the memory space for the application. When the application code needs to write to a file, it must transition into Kernel mode. The counters </a:t>
            </a:r>
            <a:r>
              <a:rPr lang="en-US" b="1" dirty="0"/>
              <a:t>% Privileged Time</a:t>
            </a:r>
            <a:r>
              <a:rPr lang="en-US" dirty="0"/>
              <a:t> and </a:t>
            </a:r>
            <a:r>
              <a:rPr lang="en-US" b="1" dirty="0"/>
              <a:t>% User Time</a:t>
            </a:r>
            <a:r>
              <a:rPr lang="en-US" dirty="0"/>
              <a:t> measure Privileged mode and User mode processing time respectively. Both of these counters are part of the Processor Information and Processor counter objects.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12</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321983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13</a:t>
            </a:fld>
            <a:endParaRPr lang="en-US" dirty="0"/>
          </a:p>
        </p:txBody>
      </p:sp>
      <p:sp>
        <p:nvSpPr>
          <p:cNvPr id="6" name="Slide Image Placeholder 5"/>
          <p:cNvSpPr>
            <a:spLocks noGrp="1" noRot="1" noChangeAspect="1"/>
          </p:cNvSpPr>
          <p:nvPr>
            <p:ph type="sldImg"/>
          </p:nvPr>
        </p:nvSpPr>
        <p:spPr>
          <a:xfrm>
            <a:off x="1336675" y="481013"/>
            <a:ext cx="4478338" cy="2519362"/>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102631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7845" indent="-177845">
              <a:buFont typeface="Arial" pitchFamily="34" charset="0"/>
              <a:buChar char="•"/>
            </a:pPr>
            <a:r>
              <a:rPr lang="en-US" dirty="0"/>
              <a:t>Backup software typically uses more Kernel mode CPU simply because it must often access disk and network resources</a:t>
            </a:r>
          </a:p>
          <a:p>
            <a:pPr marL="177845" indent="-177845">
              <a:buFont typeface="Arial" pitchFamily="34" charset="0"/>
              <a:buChar char="•"/>
            </a:pPr>
            <a:r>
              <a:rPr lang="en-US" dirty="0"/>
              <a:t>A database service is an application like any other, so when it does complex calculations it uses the User mode application code of the database software</a:t>
            </a:r>
          </a:p>
          <a:p>
            <a:pPr marL="177845" indent="-177845">
              <a:buFont typeface="Arial" pitchFamily="34" charset="0"/>
              <a:buChar char="•"/>
            </a:pPr>
            <a:r>
              <a:rPr lang="en-US" dirty="0"/>
              <a:t>Whenever physical resources are needed, such as network and disk, this has to go to Privileged mode. Therefore, it does not matter which application is accessing the disk. In this case, lots of file-system data use a lot of kernel mode CPU</a:t>
            </a:r>
          </a:p>
          <a:p>
            <a:pPr marL="177845" indent="-177845">
              <a:buFont typeface="Arial" pitchFamily="34" charset="0"/>
              <a:buChar char="•"/>
            </a:pPr>
            <a:r>
              <a:rPr lang="en-US" dirty="0"/>
              <a:t>Graphically intensive 3D games can use both  User mode and Kernel mode, but they likely use Kernel mode more because of the 3D rendering with the video card driver</a:t>
            </a:r>
          </a:p>
          <a:p>
            <a:pPr marL="177845" indent="-177845">
              <a:buFont typeface="Arial" pitchFamily="34" charset="0"/>
              <a:buChar char="•"/>
            </a:pPr>
            <a:r>
              <a:rPr lang="en-US" dirty="0"/>
              <a:t>Browsing the Internet uses network resources, which means Kernel mode, but modern Websites often do client-side processing to render animations and such, so in this case they likely use more User mode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14</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559557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56688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26109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 Processor Time</a:t>
            </a:r>
            <a:r>
              <a:rPr lang="en-US" dirty="0"/>
              <a:t> is the percentage of elapsed time that the processor spends to execute a non-idle thread. It is calculated by measuring the percentage of time that the processor spends executing the idle thread and then subtracting that value from 100%.</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17</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841880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the figure shown on the slide, you can see that the </a:t>
            </a:r>
            <a:r>
              <a:rPr lang="en-US" b="1" dirty="0"/>
              <a:t>% Processor Time</a:t>
            </a:r>
            <a:r>
              <a:rPr lang="en-US" dirty="0"/>
              <a:t> is 56, the </a:t>
            </a:r>
            <a:r>
              <a:rPr lang="en-US" b="1" dirty="0"/>
              <a:t>% User Time</a:t>
            </a:r>
            <a:r>
              <a:rPr lang="en-US" dirty="0"/>
              <a:t> is 46, and the </a:t>
            </a:r>
            <a:r>
              <a:rPr lang="en-US" b="1" dirty="0"/>
              <a:t>% Privileged Time</a:t>
            </a:r>
            <a:r>
              <a:rPr lang="en-US" dirty="0"/>
              <a:t> is 10. If you add up </a:t>
            </a:r>
            <a:r>
              <a:rPr lang="en-US" b="1" dirty="0"/>
              <a:t>% User Time</a:t>
            </a:r>
            <a:r>
              <a:rPr lang="en-US" dirty="0"/>
              <a:t> and </a:t>
            </a:r>
            <a:r>
              <a:rPr lang="en-US" b="1" dirty="0"/>
              <a:t>% Privileged Time</a:t>
            </a:r>
            <a:r>
              <a:rPr lang="en-US" dirty="0"/>
              <a:t>, the total is 56.</a:t>
            </a:r>
          </a:p>
          <a:p>
            <a:r>
              <a:rPr lang="en-US" dirty="0"/>
              <a:t>Under normal circumstances, this formula adds up correctly, but if you look closely, you might see that </a:t>
            </a:r>
            <a:r>
              <a:rPr lang="en-US" b="1" dirty="0"/>
              <a:t>% Processor Time</a:t>
            </a:r>
            <a:r>
              <a:rPr lang="en-US" dirty="0"/>
              <a:t> is 100 when </a:t>
            </a:r>
            <a:r>
              <a:rPr lang="en-US" b="1" dirty="0"/>
              <a:t>% User Time</a:t>
            </a:r>
            <a:r>
              <a:rPr lang="en-US" dirty="0"/>
              <a:t> and </a:t>
            </a:r>
            <a:r>
              <a:rPr lang="en-US" b="1" dirty="0"/>
              <a:t>% Privileged Time</a:t>
            </a:r>
            <a:r>
              <a:rPr lang="en-US" dirty="0"/>
              <a:t> are 0. This is a case where Deferred Procedure Calls (DPCs) and hardware interrupts have consumed 100% of all of the processors.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18</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4284754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t>
            </a:r>
            <a:r>
              <a:rPr lang="en-US" b="1" dirty="0"/>
              <a:t>% Processor Time</a:t>
            </a:r>
            <a:r>
              <a:rPr lang="en-US" dirty="0"/>
              <a:t> has a sustained average of 80% or more, it likely reflects a high processor condition. Spikes of CPU usage are common, so look for sustained values only.</a:t>
            </a:r>
          </a:p>
        </p:txBody>
      </p:sp>
      <p:sp>
        <p:nvSpPr>
          <p:cNvPr id="4" name="Slide Number Placeholder 3"/>
          <p:cNvSpPr>
            <a:spLocks noGrp="1"/>
          </p:cNvSpPr>
          <p:nvPr>
            <p:ph type="sldNum" sz="quarter" idx="10"/>
          </p:nvPr>
        </p:nvSpPr>
        <p:spPr/>
        <p:txBody>
          <a:bodyPr/>
          <a:lstStyle/>
          <a:p>
            <a:fld id="{2AC2F2DB-9EB8-4DD0-AFB0-72A4BB349691}" type="slidenum">
              <a:rPr lang="en-US" smtClean="0"/>
              <a:pPr/>
              <a:t>19</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30799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12/21/2018</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83716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t>
            </a:r>
            <a:r>
              <a:rPr lang="en-US" b="1" dirty="0"/>
              <a:t>\Processor Information(*)\% Processor Time</a:t>
            </a:r>
            <a:r>
              <a:rPr lang="en-US" dirty="0"/>
              <a:t> is exceeding the thresholds, look at the </a:t>
            </a:r>
            <a:r>
              <a:rPr lang="en-US" b="1" dirty="0"/>
              <a:t>\Process(*)\% Processor Time</a:t>
            </a:r>
            <a:r>
              <a:rPr lang="en-US" dirty="0"/>
              <a:t> counters. Note the difference between the counter objects of Processor vs. Process. When you are looking at the </a:t>
            </a:r>
            <a:r>
              <a:rPr lang="en-US" b="1" dirty="0"/>
              <a:t>\Process(*)\% Processor Time</a:t>
            </a:r>
            <a:r>
              <a:rPr lang="en-US" dirty="0"/>
              <a:t> counters, any process has the potential of using more than 100% CPU on multi-processor computers.</a:t>
            </a:r>
          </a:p>
          <a:p>
            <a:r>
              <a:rPr lang="en-US" dirty="0"/>
              <a:t>For example, the </a:t>
            </a:r>
            <a:r>
              <a:rPr lang="en-US" b="1" dirty="0"/>
              <a:t>cprstres.exe</a:t>
            </a:r>
            <a:r>
              <a:rPr lang="en-US" dirty="0"/>
              <a:t> tool might use 400% CPU. This can happen if at least four threads are consuming high amounts of CPU and if there are at least four logical processors.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20</a:t>
            </a:fld>
            <a:endParaRPr lang="en-US" dirty="0"/>
          </a:p>
        </p:txBody>
      </p:sp>
      <p:sp>
        <p:nvSpPr>
          <p:cNvPr id="16" name="Slide Image Placeholder 15"/>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665553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this slide, an IIS worker process (w3wp.exe) is consuming about 367% CPU. This is only possible if the computer has at least four logical processors and if the process has at least four threads consuming high CPU.</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21</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780204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252151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84663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Task Manager</a:t>
            </a:r>
            <a:r>
              <a:rPr lang="en-US" dirty="0"/>
              <a:t> is a part of Windows and Windows Server. It has a feature called </a:t>
            </a:r>
            <a:r>
              <a:rPr lang="en-US" b="1" dirty="0"/>
              <a:t>Show kernel times</a:t>
            </a:r>
            <a:r>
              <a:rPr lang="en-US" dirty="0"/>
              <a:t> that shows the amount of privileged time. It displays privileged time in red and overall CPU usage in green. This is handy for a quick view of the ratio of User mode to Privileged mode CPU usage with live data.</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24</a:t>
            </a:fld>
            <a:endParaRPr lang="en-US" dirty="0"/>
          </a:p>
        </p:txBody>
      </p:sp>
      <p:sp>
        <p:nvSpPr>
          <p:cNvPr id="10" name="Slide Image Placeholder 9"/>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669803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Resource Monitor</a:t>
            </a:r>
            <a:r>
              <a:rPr lang="en-US" dirty="0"/>
              <a:t> was first introduced in Windows Vista and Windows Server 2008, but has even more details in Windows 7/8 and Windows Server 2008 R2/2012. This tool can show live processor usage and the processes that are using the most CPU. If you select a process, it shows up as an orange line.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25</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37969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26</a:t>
            </a:fld>
            <a:endParaRPr lang="en-US" dirty="0"/>
          </a:p>
        </p:txBody>
      </p:sp>
      <p:sp>
        <p:nvSpPr>
          <p:cNvPr id="9" name="Slide Image Placeholder 8"/>
          <p:cNvSpPr>
            <a:spLocks noGrp="1" noRot="1" noChangeAspect="1"/>
          </p:cNvSpPr>
          <p:nvPr>
            <p:ph type="sldImg"/>
          </p:nvPr>
        </p:nvSpPr>
        <p:spPr>
          <a:xfrm>
            <a:off x="1336675" y="481013"/>
            <a:ext cx="4478338" cy="2519362"/>
          </a:xfrm>
        </p:spPr>
      </p:sp>
      <p:sp>
        <p:nvSpPr>
          <p:cNvPr id="10" name="Notes Placeholder 9"/>
          <p:cNvSpPr>
            <a:spLocks noGrp="1"/>
          </p:cNvSpPr>
          <p:nvPr>
            <p:ph type="body" idx="1"/>
          </p:nvPr>
        </p:nvSpPr>
        <p:spPr/>
        <p:txBody>
          <a:bodyPr/>
          <a:lstStyle/>
          <a:p>
            <a:endParaRPr lang="en-US"/>
          </a:p>
        </p:txBody>
      </p:sp>
    </p:spTree>
    <p:extLst>
      <p:ext uri="{BB962C8B-B14F-4D97-AF65-F5344CB8AC3E}">
        <p14:creationId xmlns:p14="http://schemas.microsoft.com/office/powerpoint/2010/main" val="3212744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addition to general information about processor usage, </a:t>
            </a:r>
            <a:r>
              <a:rPr lang="en-US" b="1" dirty="0"/>
              <a:t>Resource Monitor</a:t>
            </a:r>
            <a:r>
              <a:rPr lang="en-US" dirty="0"/>
              <a:t> can show the handles and modules (.</a:t>
            </a:r>
            <a:r>
              <a:rPr lang="en-US" dirty="0" err="1"/>
              <a:t>dlls</a:t>
            </a:r>
            <a:r>
              <a:rPr lang="en-US" dirty="0"/>
              <a:t> and .exes) that the process has open. This is helpful especially if you need to ensure that an application has a hotfix update by looking at the version numbers of the modules.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27</a:t>
            </a:fld>
            <a:endParaRPr lang="en-US" dirty="0"/>
          </a:p>
        </p:txBody>
      </p:sp>
      <p:sp>
        <p:nvSpPr>
          <p:cNvPr id="10" name="Slide Image Placeholder 9"/>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884709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Windows and Windows Server allow users to decide when to close and suspend applications to help conserve resources.</a:t>
            </a:r>
          </a:p>
          <a:p>
            <a:r>
              <a:rPr lang="en-US" dirty="0"/>
              <a:t>Windows Store applications are new in Windows 8 and Windows Server 2012.</a:t>
            </a:r>
          </a:p>
          <a:p>
            <a:r>
              <a:rPr lang="en-US" dirty="0"/>
              <a:t>When a user launches a Windows Store application, the application enters a running state. When the user launches another modern UI-style application, the previously launched application enters a suspended state. When the user switches back to a suspended application, then the application enters into the running state and resumes. This experience should be seamless to the user. This gives the processors more opportunities to go into a low power state.</a:t>
            </a:r>
          </a:p>
          <a:p>
            <a:r>
              <a:rPr lang="en-US" dirty="0"/>
              <a:t>If Windows 8 or Windows Server 2012 is under memory pressure, then suspended applications might be terminated to free up memory as needed.</a:t>
            </a:r>
          </a:p>
        </p:txBody>
      </p:sp>
      <p:sp>
        <p:nvSpPr>
          <p:cNvPr id="4" name="Slide Number Placeholder 3"/>
          <p:cNvSpPr>
            <a:spLocks noGrp="1"/>
          </p:cNvSpPr>
          <p:nvPr>
            <p:ph type="sldNum" sz="quarter" idx="10"/>
          </p:nvPr>
        </p:nvSpPr>
        <p:spPr/>
        <p:txBody>
          <a:bodyPr/>
          <a:lstStyle/>
          <a:p>
            <a:fld id="{2AC2F2DB-9EB8-4DD0-AFB0-72A4BB349691}" type="slidenum">
              <a:rPr lang="en-US" smtClean="0"/>
              <a:pPr/>
              <a:t>28</a:t>
            </a:fld>
            <a:endParaRPr lang="en-US" dirty="0"/>
          </a:p>
        </p:txBody>
      </p:sp>
      <p:sp>
        <p:nvSpPr>
          <p:cNvPr id="10" name="Slide Image Placeholder 9"/>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769508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29</a:t>
            </a:fld>
            <a:endParaRPr lang="en-US" dirty="0"/>
          </a:p>
        </p:txBody>
      </p:sp>
      <p:sp>
        <p:nvSpPr>
          <p:cNvPr id="9" name="Slide Image Placeholder 8"/>
          <p:cNvSpPr>
            <a:spLocks noGrp="1" noRot="1" noChangeAspect="1"/>
          </p:cNvSpPr>
          <p:nvPr>
            <p:ph type="sldImg"/>
          </p:nvPr>
        </p:nvSpPr>
        <p:spPr>
          <a:xfrm>
            <a:off x="1336675" y="481013"/>
            <a:ext cx="4478338" cy="2519362"/>
          </a:xfrm>
        </p:spPr>
      </p:sp>
      <p:sp>
        <p:nvSpPr>
          <p:cNvPr id="10" name="Notes Placeholder 9"/>
          <p:cNvSpPr>
            <a:spLocks noGrp="1"/>
          </p:cNvSpPr>
          <p:nvPr>
            <p:ph type="body" idx="1"/>
          </p:nvPr>
        </p:nvSpPr>
        <p:spPr/>
        <p:txBody>
          <a:bodyPr/>
          <a:lstStyle/>
          <a:p>
            <a:endParaRPr lang="en-US"/>
          </a:p>
        </p:txBody>
      </p:sp>
    </p:spTree>
    <p:extLst>
      <p:ext uri="{BB962C8B-B14F-4D97-AF65-F5344CB8AC3E}">
        <p14:creationId xmlns:p14="http://schemas.microsoft.com/office/powerpoint/2010/main" val="279575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12/21/2018</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21576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30</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83863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31</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14199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32</a:t>
            </a:fld>
            <a:endParaRPr lang="en-US" dirty="0"/>
          </a:p>
        </p:txBody>
      </p:sp>
      <p:sp>
        <p:nvSpPr>
          <p:cNvPr id="9" name="Slide Image Placeholder 8"/>
          <p:cNvSpPr>
            <a:spLocks noGrp="1" noRot="1" noChangeAspect="1"/>
          </p:cNvSpPr>
          <p:nvPr>
            <p:ph type="sldImg"/>
          </p:nvPr>
        </p:nvSpPr>
        <p:spPr>
          <a:xfrm>
            <a:off x="1336675" y="481013"/>
            <a:ext cx="4478338" cy="2519362"/>
          </a:xfrm>
        </p:spPr>
      </p:sp>
      <p:sp>
        <p:nvSpPr>
          <p:cNvPr id="10" name="Notes Placeholder 9"/>
          <p:cNvSpPr>
            <a:spLocks noGrp="1"/>
          </p:cNvSpPr>
          <p:nvPr>
            <p:ph type="body" idx="1"/>
          </p:nvPr>
        </p:nvSpPr>
        <p:spPr/>
        <p:txBody>
          <a:bodyPr/>
          <a:lstStyle/>
          <a:p>
            <a:endParaRPr lang="en-US"/>
          </a:p>
        </p:txBody>
      </p:sp>
    </p:spTree>
    <p:extLst>
      <p:ext uri="{BB962C8B-B14F-4D97-AF65-F5344CB8AC3E}">
        <p14:creationId xmlns:p14="http://schemas.microsoft.com/office/powerpoint/2010/main" val="2523503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When you look at the Processor counter instances, look at all of the individual instances for high values, because the </a:t>
            </a:r>
            <a:r>
              <a:rPr lang="en-US" b="1" dirty="0"/>
              <a:t>_Total</a:t>
            </a:r>
            <a:r>
              <a:rPr lang="en-US" dirty="0"/>
              <a:t> instance is an average of all of the instances. For example, on a system with two logical processors, if CPU0 is near 100% and CPU1 is near 0%, </a:t>
            </a:r>
            <a:r>
              <a:rPr lang="en-US" b="1" dirty="0"/>
              <a:t>_Total</a:t>
            </a:r>
            <a:r>
              <a:rPr lang="en-US" dirty="0"/>
              <a:t> is about 50%, which masks the problem.</a:t>
            </a:r>
          </a:p>
          <a:p>
            <a:r>
              <a:rPr lang="en-US" dirty="0"/>
              <a:t>If one processor is near 100% usage while other processors are at relatively low usage, this might indicate a CPU bottleneck for a single-threaded application. The application’s single thread cannot run on more than one processor at a time. If a single-threaded application needs more than one processor, the developer of the application must make the application multi-threaded. Applications must be developed to take advantage of multiple processors.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33</a:t>
            </a:fld>
            <a:endParaRPr lang="en-US" dirty="0"/>
          </a:p>
        </p:txBody>
      </p:sp>
      <p:sp>
        <p:nvSpPr>
          <p:cNvPr id="10" name="Slide Image Placeholder 9"/>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514855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Each processor has its own queue. Each queue contains </a:t>
            </a:r>
            <a:r>
              <a:rPr lang="en-US" i="1" dirty="0"/>
              <a:t>ready threads</a:t>
            </a:r>
            <a:r>
              <a:rPr lang="en-US" dirty="0"/>
              <a:t> only, which are threads that are ready for execution. The </a:t>
            </a:r>
            <a:r>
              <a:rPr lang="en-US" b="1" dirty="0"/>
              <a:t>\System\Processor Queue Length</a:t>
            </a:r>
            <a:r>
              <a:rPr lang="en-US" dirty="0"/>
              <a:t> performance counter measures the total number of ready threads across all of the processor queues.</a:t>
            </a:r>
          </a:p>
          <a:p>
            <a:r>
              <a:rPr lang="en-US" dirty="0"/>
              <a:t>Virtual computers (such as computers running Microsoft Hyper-V or other virtual-computer host technologies) commonly report a high </a:t>
            </a:r>
            <a:r>
              <a:rPr lang="en-US" b="1" dirty="0"/>
              <a:t>Processor Queue Length</a:t>
            </a:r>
            <a:r>
              <a:rPr lang="en-US" dirty="0"/>
              <a:t> counter value with relatively low </a:t>
            </a:r>
            <a:r>
              <a:rPr lang="en-US" b="1" dirty="0"/>
              <a:t>% Processor Time</a:t>
            </a:r>
            <a:r>
              <a:rPr lang="en-US" dirty="0"/>
              <a:t>. Due to the nature of virtualization of computers and how threads are scheduled on physical processors, the </a:t>
            </a:r>
            <a:r>
              <a:rPr lang="en-US" b="1" dirty="0"/>
              <a:t>Processor Queue Length</a:t>
            </a:r>
            <a:r>
              <a:rPr lang="en-US" dirty="0"/>
              <a:t> counter reports higher values on virtual computers than on non-virtual computers.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34</a:t>
            </a:fld>
            <a:endParaRPr lang="en-US" dirty="0"/>
          </a:p>
        </p:txBody>
      </p:sp>
      <p:sp>
        <p:nvSpPr>
          <p:cNvPr id="10" name="Slide Image Placeholder 9"/>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15215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To determine which running threads might be causing a processor starvation condition, use the </a:t>
            </a:r>
            <a:r>
              <a:rPr lang="en-US" b="1" dirty="0"/>
              <a:t>\Thread(*)\Thread State</a:t>
            </a:r>
            <a:r>
              <a:rPr lang="en-US" dirty="0"/>
              <a:t> counter. Look for a value of 2 (running).</a:t>
            </a:r>
          </a:p>
          <a:p>
            <a:endParaRPr lang="en-US" dirty="0"/>
          </a:p>
          <a:p>
            <a:endParaRPr lang="en-US" dirty="0"/>
          </a:p>
          <a:p>
            <a:r>
              <a:rPr lang="en-US" dirty="0"/>
              <a:t>Performance Monitor Counter Description:</a:t>
            </a:r>
          </a:p>
          <a:p>
            <a:pPr lvl="0"/>
            <a:r>
              <a:rPr lang="en-US" dirty="0"/>
              <a:t>A sustained processor queue of less than 10 threads per processor is normally acceptable, dependent of the workload</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35</a:t>
            </a:fld>
            <a:endParaRPr lang="en-US" dirty="0"/>
          </a:p>
        </p:txBody>
      </p:sp>
      <p:sp>
        <p:nvSpPr>
          <p:cNvPr id="10" name="Slide Image Placeholder 9"/>
          <p:cNvSpPr>
            <a:spLocks noGrp="1" noRot="1" noChangeAspect="1"/>
          </p:cNvSpPr>
          <p:nvPr>
            <p:ph type="sldImg"/>
          </p:nvPr>
        </p:nvSpPr>
        <p:spPr>
          <a:xfrm>
            <a:off x="1336675" y="481013"/>
            <a:ext cx="4478338" cy="2519362"/>
          </a:xfrm>
        </p:spPr>
      </p:sp>
      <p:sp>
        <p:nvSpPr>
          <p:cNvPr id="11" name="Rectangle 10"/>
          <p:cNvSpPr/>
          <p:nvPr/>
        </p:nvSpPr>
        <p:spPr>
          <a:xfrm>
            <a:off x="940904" y="3759436"/>
            <a:ext cx="5300870" cy="407212"/>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t"/>
          <a:lstStyle/>
          <a:p>
            <a:r>
              <a:rPr lang="en-US" sz="1100" dirty="0">
                <a:solidFill>
                  <a:srgbClr val="000000"/>
                </a:solidFill>
              </a:rPr>
              <a:t>For more information, see: Chapter 13 - Detecting Processor Bottlenecks</a:t>
            </a:r>
          </a:p>
          <a:p>
            <a:r>
              <a:rPr lang="en-US" sz="1100" dirty="0">
                <a:solidFill>
                  <a:srgbClr val="000000"/>
                </a:solidFill>
                <a:hlinkClick r:id="rId3"/>
              </a:rPr>
              <a:t>http://technet.microsoft.com/en-us/library/cc750967.aspx</a:t>
            </a:r>
            <a:r>
              <a:rPr lang="en-US" sz="1100" dirty="0">
                <a:solidFill>
                  <a:srgbClr val="000000"/>
                </a:solidFill>
              </a:rPr>
              <a:t> </a:t>
            </a:r>
          </a:p>
          <a:p>
            <a:endParaRPr lang="en-US" sz="1100" dirty="0">
              <a:solidFill>
                <a:srgbClr val="000000"/>
              </a:solidFill>
              <a:latin typeface="Calibri"/>
            </a:endParaRPr>
          </a:p>
        </p:txBody>
      </p:sp>
    </p:spTree>
    <p:extLst>
      <p:ext uri="{BB962C8B-B14F-4D97-AF65-F5344CB8AC3E}">
        <p14:creationId xmlns:p14="http://schemas.microsoft.com/office/powerpoint/2010/main" val="3361395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In </a:t>
            </a:r>
            <a:r>
              <a:rPr lang="en-US" b="1" dirty="0"/>
              <a:t>Task Manager</a:t>
            </a:r>
            <a:r>
              <a:rPr lang="en-US" dirty="0"/>
              <a:t>, you can change the base priority of a process from the normal (default) priority to a higher or lower one. The threads of the process inherit the process base priority as their default thread priority. This feature tells Windows and Windows Server how to prioritize the thread scheduling in the processor queues</a:t>
            </a:r>
          </a:p>
          <a:p>
            <a:pPr lvl="0"/>
            <a:r>
              <a:rPr lang="en-US" dirty="0"/>
              <a:t>A process can be assigned (affinity) to specific processors, forcing the threads to run only on the specified processors. This can help with applications that might have resource-locking problems by forcing the process to a single processor</a:t>
            </a:r>
          </a:p>
          <a:p>
            <a:pPr lvl="0"/>
            <a:r>
              <a:rPr lang="en-US" dirty="0"/>
              <a:t>These features can help minimize the resource impact of applications that require large amount of CPU but that are not time–sensitive, by setting the applications to a low priority or by assigning them to specific processors</a:t>
            </a:r>
          </a:p>
          <a:p>
            <a:pPr lvl="0"/>
            <a:r>
              <a:rPr lang="en-US" dirty="0"/>
              <a:t>Changing priorities might destabilize the system. Increasing the priority of a process might prevent other processes, including system services, from running. Decreasing the priority of a process might prevent it from running, not merely force it to run less frequently. In addition, lowering priority does not necessarily reduce the amount of processor time a thread receives; this happens only if it is no longer the highest-priority thread</a:t>
            </a:r>
          </a:p>
          <a:p>
            <a:pPr lvl="0"/>
            <a:r>
              <a:rPr lang="en-US" dirty="0"/>
              <a:t>Adjusting thread priority is not recommended as a permanent solution but might be useful as a troubleshooting method to check if a given application could improve the UI response with increase priority in its threads</a:t>
            </a:r>
          </a:p>
          <a:p>
            <a:r>
              <a:rPr lang="en-US" dirty="0"/>
              <a:t>Do not use </a:t>
            </a:r>
            <a:r>
              <a:rPr lang="en-US" b="1" dirty="0"/>
              <a:t>Task Manager</a:t>
            </a:r>
            <a:r>
              <a:rPr lang="en-US" dirty="0"/>
              <a:t> for CPU Affinity if the application already supports CPU Affinity in its code (example: SQL), as it may cause a racing condition</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36</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723471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NUMA is a hardware architecture where the hardware is segregated into nodes. You can think of it as multiple computers running within a computer from a hardware perspective. Every processor can access the RAM across all of the nodes. However, if a processor needs to access RAM in another node, it must cross the cache-coherent interchange bus, which can be significantly slower than the RAM that is local to the node.</a:t>
            </a:r>
          </a:p>
          <a:p>
            <a:r>
              <a:rPr lang="en-US" dirty="0"/>
              <a:t>No performance counters measure Processor Information NUMA node performance. The point of this concept is to point out one of the reasons why Windows to schedule threads on the same processor or the same NUMA node that it previously ran.</a:t>
            </a:r>
          </a:p>
        </p:txBody>
      </p:sp>
      <p:sp>
        <p:nvSpPr>
          <p:cNvPr id="4" name="Slide Number Placeholder 3"/>
          <p:cNvSpPr>
            <a:spLocks noGrp="1"/>
          </p:cNvSpPr>
          <p:nvPr>
            <p:ph type="sldNum" sz="quarter" idx="10"/>
          </p:nvPr>
        </p:nvSpPr>
        <p:spPr/>
        <p:txBody>
          <a:bodyPr/>
          <a:lstStyle/>
          <a:p>
            <a:fld id="{2AC2F2DB-9EB8-4DD0-AFB0-72A4BB349691}" type="slidenum">
              <a:rPr lang="en-US" smtClean="0"/>
              <a:pPr/>
              <a:t>37</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946521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Cross NUMA access cost will vary from hardware provider and server model/configuration, but using as an example a 2 NUMA Node server, the cost (latency) of accessing local memory vs. remote is 1.2x superior, or 20% slower. That could be the difference of accessing memory at </a:t>
            </a:r>
            <a:r>
              <a:rPr lang="en-US" b="1" dirty="0"/>
              <a:t>80 ns or 100 ns</a:t>
            </a:r>
            <a:r>
              <a:rPr lang="en-US" dirty="0"/>
              <a:t>.</a:t>
            </a:r>
          </a:p>
          <a:p>
            <a:endParaRPr lang="en-US" dirty="0"/>
          </a:p>
          <a:p>
            <a:endParaRPr lang="en-US" dirty="0"/>
          </a:p>
          <a:p>
            <a:endParaRPr lang="en-US" dirty="0"/>
          </a:p>
          <a:p>
            <a:r>
              <a:rPr lang="en-US" dirty="0"/>
              <a:t>A </a:t>
            </a:r>
            <a:r>
              <a:rPr lang="en-US" b="1" dirty="0"/>
              <a:t>nanosecond</a:t>
            </a:r>
            <a:r>
              <a:rPr lang="en-US" dirty="0"/>
              <a:t> (</a:t>
            </a:r>
            <a:r>
              <a:rPr lang="en-US" b="1" dirty="0"/>
              <a:t>ns</a:t>
            </a:r>
            <a:r>
              <a:rPr lang="en-US" dirty="0"/>
              <a:t>) is one billionth of a </a:t>
            </a:r>
            <a:r>
              <a:rPr lang="en-US" u="sng" dirty="0"/>
              <a:t>second</a:t>
            </a:r>
            <a:r>
              <a:rPr lang="en-US" dirty="0"/>
              <a:t> (10</a:t>
            </a:r>
            <a:r>
              <a:rPr lang="en-US" baseline="30000" dirty="0"/>
              <a:t>−9</a:t>
            </a:r>
            <a:r>
              <a:rPr lang="en-US" dirty="0"/>
              <a:t> or </a:t>
            </a:r>
            <a:r>
              <a:rPr lang="en-US" baseline="30000" dirty="0"/>
              <a:t>1</a:t>
            </a:r>
            <a:r>
              <a:rPr lang="en-US" dirty="0"/>
              <a:t>/</a:t>
            </a:r>
            <a:r>
              <a:rPr lang="en-US" baseline="-25000" dirty="0"/>
              <a:t>1,000,000,000</a:t>
            </a:r>
            <a:r>
              <a:rPr lang="en-US" dirty="0"/>
              <a:t> s). One nanosecond is to one second as one second is to 31.7 years.</a:t>
            </a:r>
          </a:p>
          <a:p>
            <a:r>
              <a:rPr lang="en-US" u="sng" dirty="0">
                <a:hlinkClick r:id="rId3"/>
              </a:rPr>
              <a:t>http://en.wikipedia.org/wiki/Nanosecond</a:t>
            </a: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38</a:t>
            </a:fld>
            <a:endParaRPr lang="en-US" dirty="0"/>
          </a:p>
        </p:txBody>
      </p:sp>
      <p:sp>
        <p:nvSpPr>
          <p:cNvPr id="7" name="Slide Image Placeholder 6"/>
          <p:cNvSpPr>
            <a:spLocks noGrp="1" noRot="1" noChangeAspect="1"/>
          </p:cNvSpPr>
          <p:nvPr>
            <p:ph type="sldImg"/>
          </p:nvPr>
        </p:nvSpPr>
        <p:spPr>
          <a:xfrm>
            <a:off x="1336675" y="481013"/>
            <a:ext cx="4478338" cy="2519362"/>
          </a:xfrm>
        </p:spPr>
      </p:sp>
      <p:sp>
        <p:nvSpPr>
          <p:cNvPr id="8" name="Rectangle 7"/>
          <p:cNvSpPr/>
          <p:nvPr/>
        </p:nvSpPr>
        <p:spPr>
          <a:xfrm>
            <a:off x="940904" y="4058563"/>
            <a:ext cx="5300870" cy="59330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t"/>
          <a:lstStyle/>
          <a:p>
            <a:r>
              <a:rPr lang="en-US" sz="1100" b="1" dirty="0">
                <a:solidFill>
                  <a:srgbClr val="000000"/>
                </a:solidFill>
              </a:rPr>
              <a:t>Note</a:t>
            </a:r>
            <a:r>
              <a:rPr lang="en-US" sz="1100" dirty="0">
                <a:solidFill>
                  <a:srgbClr val="000000"/>
                </a:solidFill>
              </a:rPr>
              <a:t>: The memory latency test in </a:t>
            </a:r>
            <a:r>
              <a:rPr lang="en-US" sz="1100" b="1" dirty="0" err="1">
                <a:solidFill>
                  <a:srgbClr val="000000"/>
                </a:solidFill>
              </a:rPr>
              <a:t>Coreinfo</a:t>
            </a:r>
            <a:r>
              <a:rPr lang="en-US" sz="1100" dirty="0">
                <a:solidFill>
                  <a:srgbClr val="000000"/>
                </a:solidFill>
              </a:rPr>
              <a:t> can yield different results depending on the load of the CPU’s and should be only be run with the system idle.</a:t>
            </a:r>
            <a:endParaRPr lang="en-US" sz="1100" b="1" dirty="0">
              <a:solidFill>
                <a:srgbClr val="000000"/>
              </a:solidFill>
              <a:latin typeface="Calibri"/>
            </a:endParaRPr>
          </a:p>
        </p:txBody>
      </p:sp>
    </p:spTree>
    <p:extLst>
      <p:ext uri="{BB962C8B-B14F-4D97-AF65-F5344CB8AC3E}">
        <p14:creationId xmlns:p14="http://schemas.microsoft.com/office/powerpoint/2010/main" val="3807056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0378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fld id="{520EDEF9-34DC-43EF-A96E-E4BC67A143AE}" type="datetime1">
              <a:rPr lang="en-US" smtClean="0"/>
              <a:t>12/21/2018</a:t>
            </a:fld>
            <a:endParaRPr lang="en-US"/>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01865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Font typeface="+mj-lt"/>
              <a:buAutoNum type="arabicPeriod"/>
            </a:pPr>
            <a:r>
              <a:rPr lang="en-US" dirty="0"/>
              <a:t>Privileged mode processes OS code, and User mode processes application code.</a:t>
            </a:r>
          </a:p>
          <a:p>
            <a:pPr marL="228600" indent="-228600">
              <a:buFont typeface="+mj-lt"/>
              <a:buAutoNum type="arabicPeriod"/>
            </a:pPr>
            <a:r>
              <a:rPr lang="en-US" dirty="0"/>
              <a:t>If % Processor Time is 75 and % Privileged Time is 10, % User Time should be 65.</a:t>
            </a:r>
          </a:p>
          <a:p>
            <a:pPr marL="228600" indent="-228600">
              <a:buFont typeface="+mj-lt"/>
              <a:buAutoNum type="arabicPeriod"/>
            </a:pPr>
            <a:r>
              <a:rPr lang="en-US" dirty="0"/>
              <a:t>You can use Task Manager and Resource Monitor to analyze the CPU load in real time.</a:t>
            </a:r>
          </a:p>
          <a:p>
            <a:pPr marL="228600" indent="-228600">
              <a:buFont typeface="+mj-lt"/>
              <a:buAutoNum type="arabicPeriod"/>
            </a:pPr>
            <a:r>
              <a:rPr lang="en-US"/>
              <a:t>It is often less efficient to frequently move a thread between processors than to leave it on the same processor, because of loading of the thread stack and accessing memory on other NUMA nodes.</a:t>
            </a:r>
          </a:p>
          <a:p>
            <a:pPr marL="228600" indent="-228600">
              <a:buFont typeface="+mj-lt"/>
              <a:buAutoNum type="arabicPeriod"/>
            </a:pPr>
            <a:endParaRPr lang="en-US" dirty="0"/>
          </a:p>
        </p:txBody>
      </p:sp>
      <p:sp>
        <p:nvSpPr>
          <p:cNvPr id="7" name="Slide Number Placeholder 6"/>
          <p:cNvSpPr>
            <a:spLocks noGrp="1"/>
          </p:cNvSpPr>
          <p:nvPr>
            <p:ph type="sldNum" sz="quarter" idx="12"/>
          </p:nvPr>
        </p:nvSpPr>
        <p:spPr/>
        <p:txBody>
          <a:bodyPr/>
          <a:lstStyle/>
          <a:p>
            <a:fld id="{8B263312-38AA-4E1E-B2B5-0F8F122B24FE}" type="slidenum">
              <a:rPr lang="en-US" smtClean="0"/>
              <a:pPr/>
              <a:t>40</a:t>
            </a:fld>
            <a:endParaRPr lang="en-US" dirty="0"/>
          </a:p>
        </p:txBody>
      </p:sp>
      <p:sp>
        <p:nvSpPr>
          <p:cNvPr id="8" name="Slide Image Placeholder 7">
            <a:extLst>
              <a:ext uri="{FF2B5EF4-FFF2-40B4-BE49-F238E27FC236}">
                <a16:creationId xmlns:a16="http://schemas.microsoft.com/office/drawing/2014/main" id="{C45065AA-A5CF-4493-8090-92D8602040CB}"/>
              </a:ext>
            </a:extLst>
          </p:cNvPr>
          <p:cNvSpPr>
            <a:spLocks noGrp="1" noRot="1" noChangeAspect="1"/>
          </p:cNvSpPr>
          <p:nvPr>
            <p:ph type="sldImg"/>
          </p:nvPr>
        </p:nvSpPr>
        <p:spPr>
          <a:xfrm>
            <a:off x="696913" y="857250"/>
            <a:ext cx="5486400" cy="3086100"/>
          </a:xfrm>
        </p:spPr>
      </p:sp>
      <p:sp>
        <p:nvSpPr>
          <p:cNvPr id="9" name="Date Placeholder 8">
            <a:extLst>
              <a:ext uri="{FF2B5EF4-FFF2-40B4-BE49-F238E27FC236}">
                <a16:creationId xmlns:a16="http://schemas.microsoft.com/office/drawing/2014/main" id="{A35BF34B-0E46-4CC9-A835-832C07DFEBB9}"/>
              </a:ext>
            </a:extLst>
          </p:cNvPr>
          <p:cNvSpPr>
            <a:spLocks noGrp="1"/>
          </p:cNvSpPr>
          <p:nvPr>
            <p:ph type="dt" idx="14"/>
          </p:nvPr>
        </p:nvSpPr>
        <p:spPr/>
        <p:txBody>
          <a:bodyPr/>
          <a:lstStyle/>
          <a:p>
            <a:fld id="{EFC6D221-D773-4FF7-A431-07EC53DE13A9}" type="datetime1">
              <a:rPr lang="en-US" smtClean="0"/>
              <a:t>12/21/2018</a:t>
            </a:fld>
            <a:endParaRPr lang="en-US" dirty="0"/>
          </a:p>
        </p:txBody>
      </p:sp>
    </p:spTree>
    <p:extLst>
      <p:ext uri="{BB962C8B-B14F-4D97-AF65-F5344CB8AC3E}">
        <p14:creationId xmlns:p14="http://schemas.microsoft.com/office/powerpoint/2010/main" val="1971577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41</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531393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42</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241602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43</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92426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 values of </a:t>
            </a:r>
            <a:r>
              <a:rPr lang="en-US" b="1" dirty="0"/>
              <a:t>% Privileged Time</a:t>
            </a:r>
            <a:r>
              <a:rPr lang="en-US" dirty="0"/>
              <a:t> might occur on systems that are doing a lot of network or file I/O. To help troubleshoot these conditions, ensure that the computer system is running the latest device drivers for the hardware, and check the performance counters related to disks and network that the previous modules cover.</a:t>
            </a:r>
          </a:p>
          <a:p>
            <a:r>
              <a:rPr lang="en-US" dirty="0"/>
              <a:t>If you cannot identify the root cause of high privileged mode CPU, consider using tools like Microsoft WPR to capture and analyze this condition.</a:t>
            </a:r>
          </a:p>
        </p:txBody>
      </p:sp>
      <p:sp>
        <p:nvSpPr>
          <p:cNvPr id="4" name="Slide Number Placeholder 3"/>
          <p:cNvSpPr>
            <a:spLocks noGrp="1"/>
          </p:cNvSpPr>
          <p:nvPr>
            <p:ph type="sldNum" sz="quarter" idx="10"/>
          </p:nvPr>
        </p:nvSpPr>
        <p:spPr/>
        <p:txBody>
          <a:bodyPr/>
          <a:lstStyle/>
          <a:p>
            <a:fld id="{2AC2F2DB-9EB8-4DD0-AFB0-72A4BB349691}" type="slidenum">
              <a:rPr lang="en-US" smtClean="0"/>
              <a:pPr/>
              <a:t>44</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9608188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It is common for backup software and other high I/O related applications to spend a lot of time using Privileged mode CPU. With that said, sustained averages above 50% specifically in privileged mode CPU warrant more investigation.</a:t>
            </a:r>
          </a:p>
        </p:txBody>
      </p:sp>
      <p:sp>
        <p:nvSpPr>
          <p:cNvPr id="4" name="Slide Number Placeholder 3"/>
          <p:cNvSpPr>
            <a:spLocks noGrp="1"/>
          </p:cNvSpPr>
          <p:nvPr>
            <p:ph type="sldNum" sz="quarter" idx="10"/>
          </p:nvPr>
        </p:nvSpPr>
        <p:spPr/>
        <p:txBody>
          <a:bodyPr/>
          <a:lstStyle/>
          <a:p>
            <a:fld id="{2AC2F2DB-9EB8-4DD0-AFB0-72A4BB349691}" type="slidenum">
              <a:rPr lang="en-US" smtClean="0"/>
              <a:pPr/>
              <a:t>45</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333869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Interrupts do exactly what they say, they interrupt the processor and then execute code r to service the hardware that interrupted the processor. The </a:t>
            </a:r>
            <a:r>
              <a:rPr lang="en-US" b="1" dirty="0"/>
              <a:t>\Processor Information(*)\% Interrupt Time</a:t>
            </a:r>
            <a:r>
              <a:rPr lang="en-US" dirty="0"/>
              <a:t> counter measures the amount of time spent servicing hardware interrupts.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46</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42219946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DPCs are effectively low-priority interrupts. To measure them, use the </a:t>
            </a:r>
            <a:r>
              <a:rPr lang="en-US" b="1" dirty="0"/>
              <a:t>\Processor Information(*)\% DPC Time </a:t>
            </a:r>
            <a:r>
              <a:rPr lang="en-US" dirty="0"/>
              <a:t>counter.</a:t>
            </a:r>
          </a:p>
          <a:p>
            <a:r>
              <a:rPr lang="pt-PT" dirty="0"/>
              <a:t>For example, you visit an ATM center for some cash withdrawal. When the card is inserted or swiped, you get prompted for secret PIN, next you select option for Cash Withdrawal. You specify the amount and then the cash is dispensed. </a:t>
            </a:r>
            <a:r>
              <a:rPr lang="en-US" dirty="0"/>
              <a:t>During this transaction, no one else can use it</a:t>
            </a:r>
            <a:r>
              <a:rPr lang="pt-PT" dirty="0"/>
              <a:t>. Hence, this should be completed as quickly as possible. Until then, others have to wait in the queue.</a:t>
            </a:r>
            <a:endParaRPr lang="en-US" dirty="0"/>
          </a:p>
          <a:p>
            <a:r>
              <a:rPr lang="pt-PT" dirty="0"/>
              <a:t>Interrupts are similar to the above activity, where a request needs an immediate attention and should be serviced as soon as possible.</a:t>
            </a:r>
            <a:endParaRPr lang="en-US" dirty="0"/>
          </a:p>
          <a:p>
            <a:r>
              <a:rPr lang="pt-PT" dirty="0"/>
              <a:t>Continuing with the above example, a banking service may also provide a text message as an alert on mobile device for all transactions. However, the text may not be necessarily sent when the cash is being withdrawn.The activity of sending a text message to mobile can be sent a little later. Basically, the task can be deferred for later processing, and others willing to use the ATM machine need not wait until the text message is sent.</a:t>
            </a:r>
            <a:endParaRPr lang="en-US" dirty="0"/>
          </a:p>
          <a:p>
            <a:r>
              <a:rPr lang="pt-PT" dirty="0"/>
              <a:t>DPC's are similar to the above activities where the execution can be deferred and processed later.</a:t>
            </a: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47</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293264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 computer system should be spending very little time servicing hardware interrupts. If </a:t>
            </a:r>
            <a:r>
              <a:rPr lang="en-US" b="1" dirty="0"/>
              <a:t>% Privileged Time</a:t>
            </a:r>
            <a:r>
              <a:rPr lang="en-US" dirty="0"/>
              <a:t> is taking up more than 30% of processor usage on any processor and if </a:t>
            </a:r>
            <a:r>
              <a:rPr lang="en-US" b="1" dirty="0"/>
              <a:t>% DPC Time</a:t>
            </a:r>
            <a:r>
              <a:rPr lang="en-US" dirty="0"/>
              <a:t> or </a:t>
            </a:r>
            <a:r>
              <a:rPr lang="en-US" b="1" dirty="0"/>
              <a:t>% Interrupt Time</a:t>
            </a:r>
            <a:r>
              <a:rPr lang="en-US" dirty="0"/>
              <a:t> and are taking up more than 20% of processor usage on the same processor, you should investigate the hardware conditions. As a first step toward resolution, consider updating device drivers. If you need to do any troubleshooting beyond updating the device drivers, you need tools such as Microsoft WPR.</a:t>
            </a:r>
          </a:p>
        </p:txBody>
      </p:sp>
      <p:sp>
        <p:nvSpPr>
          <p:cNvPr id="4" name="Slide Number Placeholder 3"/>
          <p:cNvSpPr>
            <a:spLocks noGrp="1"/>
          </p:cNvSpPr>
          <p:nvPr>
            <p:ph type="sldNum" sz="quarter" idx="10"/>
          </p:nvPr>
        </p:nvSpPr>
        <p:spPr/>
        <p:txBody>
          <a:bodyPr/>
          <a:lstStyle/>
          <a:p>
            <a:fld id="{2AC2F2DB-9EB8-4DD0-AFB0-72A4BB349691}" type="slidenum">
              <a:rPr lang="en-US" smtClean="0"/>
              <a:pPr/>
              <a:t>48</a:t>
            </a:fld>
            <a:endParaRPr lang="en-US" dirty="0"/>
          </a:p>
        </p:txBody>
      </p:sp>
      <p:sp>
        <p:nvSpPr>
          <p:cNvPr id="7" name="Slide Image Placeholder 6"/>
          <p:cNvSpPr>
            <a:spLocks noGrp="1" noRot="1" noChangeAspect="1"/>
          </p:cNvSpPr>
          <p:nvPr>
            <p:ph type="sldImg"/>
          </p:nvPr>
        </p:nvSpPr>
        <p:spPr>
          <a:xfrm>
            <a:off x="1336675" y="481013"/>
            <a:ext cx="4478338" cy="2519362"/>
          </a:xfrm>
        </p:spPr>
      </p:sp>
      <p:sp>
        <p:nvSpPr>
          <p:cNvPr id="8" name="Rectangle 7"/>
          <p:cNvSpPr/>
          <p:nvPr/>
        </p:nvSpPr>
        <p:spPr>
          <a:xfrm>
            <a:off x="940904" y="4503125"/>
            <a:ext cx="5300870" cy="407212"/>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t"/>
          <a:lstStyle/>
          <a:p>
            <a:r>
              <a:rPr lang="en-US" sz="1100" b="1" dirty="0">
                <a:solidFill>
                  <a:srgbClr val="000000"/>
                </a:solidFill>
              </a:rPr>
              <a:t>Note</a:t>
            </a:r>
            <a:r>
              <a:rPr lang="en-US" sz="1100" dirty="0">
                <a:solidFill>
                  <a:srgbClr val="000000"/>
                </a:solidFill>
              </a:rPr>
              <a:t>: This workshop does not cover how to use Microsoft WPR, but the tool is available free from Microsoft.</a:t>
            </a:r>
            <a:endParaRPr lang="en-US" sz="1100" dirty="0">
              <a:solidFill>
                <a:srgbClr val="000000"/>
              </a:solidFill>
              <a:latin typeface="Calibri"/>
            </a:endParaRPr>
          </a:p>
        </p:txBody>
      </p:sp>
    </p:spTree>
    <p:extLst>
      <p:ext uri="{BB962C8B-B14F-4D97-AF65-F5344CB8AC3E}">
        <p14:creationId xmlns:p14="http://schemas.microsoft.com/office/powerpoint/2010/main" val="39895508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Context switches and system calls are often assumed to be the same thing, but they are technically different:</a:t>
            </a:r>
          </a:p>
          <a:p>
            <a:pPr marL="177845" indent="-177845">
              <a:buFont typeface="Arial" pitchFamily="34" charset="0"/>
              <a:buChar char="•"/>
            </a:pPr>
            <a:r>
              <a:rPr lang="en-US" dirty="0"/>
              <a:t>A </a:t>
            </a:r>
            <a:r>
              <a:rPr lang="en-US" i="1" dirty="0"/>
              <a:t>context switch</a:t>
            </a:r>
            <a:r>
              <a:rPr lang="en-US" dirty="0"/>
              <a:t> occurs when a thread running on a processor is switched with another thread</a:t>
            </a:r>
          </a:p>
          <a:p>
            <a:pPr marL="177845" indent="-177845">
              <a:buFont typeface="Arial" pitchFamily="34" charset="0"/>
              <a:buChar char="•"/>
            </a:pPr>
            <a:r>
              <a:rPr lang="en-US" dirty="0"/>
              <a:t>A </a:t>
            </a:r>
            <a:r>
              <a:rPr lang="en-US" i="1" dirty="0"/>
              <a:t>system call</a:t>
            </a:r>
            <a:r>
              <a:rPr lang="en-US" dirty="0"/>
              <a:t> occurs when a thread executing in User mode address space transitions into Kernel mode</a:t>
            </a:r>
          </a:p>
          <a:p>
            <a:r>
              <a:rPr lang="en-US" dirty="0"/>
              <a:t>For example, this happens when an application writes to the disk; the thread must transition from User mode to Kernel mode to write to the disk. The transition from User mode to Kernel mode is not a context switch; it is simply a system call. With that, the disk subsystem is a relatively slow resource and can take a significant amount of time to return, so the processor might context switch to another thread while the thread is waiting on the disk to signal it that the data is ready.</a:t>
            </a:r>
          </a:p>
          <a:p>
            <a:r>
              <a:rPr lang="en-US" dirty="0"/>
              <a:t>Every process running in a windows computer needs to consume services from the underlying OS or the </a:t>
            </a:r>
            <a:r>
              <a:rPr lang="en-US" i="1" dirty="0"/>
              <a:t>kernel</a:t>
            </a:r>
            <a:r>
              <a:rPr lang="en-US" dirty="0"/>
              <a:t>. This counter displays the total number of requests received by the OS per second in a given machine. On a highly utilized machine, for example a busy terminal server with many knowledge workers accessing it, this counter would be expected to display a high number.</a:t>
            </a:r>
          </a:p>
          <a:p>
            <a:r>
              <a:rPr lang="en-US" dirty="0"/>
              <a:t>Do you like?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49</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37141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682772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 high amount of context switches per second might indicate that the system has too many active threads running. This is similar to many people trying to get your attention at the same time via email, instant messaging, phone calls, and so on. In order for the processor to be more efficient, consider reducing the number of active threads (a common server-application setting), or consider increasing the number of processor clock cycles that threads get on the processor. The number of clock cycles that a thread runs on a processor is known as a </a:t>
            </a:r>
            <a:r>
              <a:rPr lang="en-US" i="1" dirty="0"/>
              <a:t>quantum</a:t>
            </a:r>
            <a:r>
              <a:rPr lang="en-US" dirty="0"/>
              <a:t>.</a:t>
            </a:r>
          </a:p>
          <a:p>
            <a:r>
              <a:rPr lang="en-US" dirty="0"/>
              <a:t>You can change the quantum by using the </a:t>
            </a:r>
            <a:r>
              <a:rPr lang="en-US" b="1" dirty="0"/>
              <a:t>Adjust for best performance of background services</a:t>
            </a:r>
            <a:r>
              <a:rPr lang="en-US" dirty="0"/>
              <a:t> feature in the </a:t>
            </a:r>
            <a:r>
              <a:rPr lang="en-US" b="1" dirty="0"/>
              <a:t>My Computer</a:t>
            </a:r>
            <a:r>
              <a:rPr lang="en-US" dirty="0"/>
              <a:t> performance settings. If it is set to background services, threads can have large quantum, which means more can be done per quantum (more efficient), but switches out threads less often. This can result in a less responsive user interface. This is why workstation computers, such as computers running Windows 7, are set to Programs, which has smaller quantum that swap out threads more often, providing for a more responsive user interface.</a:t>
            </a:r>
          </a:p>
          <a:p>
            <a:r>
              <a:rPr lang="en-US" dirty="0"/>
              <a:t>Generally, if there is a high amount of </a:t>
            </a:r>
            <a:r>
              <a:rPr lang="en-US" b="1" dirty="0"/>
              <a:t>% Privileged Time</a:t>
            </a:r>
            <a:r>
              <a:rPr lang="en-US" dirty="0"/>
              <a:t> and if </a:t>
            </a:r>
            <a:r>
              <a:rPr lang="en-US" b="1" dirty="0"/>
              <a:t>\System\Context Switches/sec</a:t>
            </a:r>
            <a:r>
              <a:rPr lang="en-US" dirty="0"/>
              <a:t> is greater than 5,000 times the number of processors or greater than 20,000, you should investigate the context switching.</a:t>
            </a:r>
          </a:p>
        </p:txBody>
      </p:sp>
      <p:sp>
        <p:nvSpPr>
          <p:cNvPr id="4" name="Slide Number Placeholder 3"/>
          <p:cNvSpPr>
            <a:spLocks noGrp="1"/>
          </p:cNvSpPr>
          <p:nvPr>
            <p:ph type="sldNum" sz="quarter" idx="10"/>
          </p:nvPr>
        </p:nvSpPr>
        <p:spPr/>
        <p:txBody>
          <a:bodyPr/>
          <a:lstStyle/>
          <a:p>
            <a:fld id="{2AC2F2DB-9EB8-4DD0-AFB0-72A4BB349691}" type="slidenum">
              <a:rPr lang="en-US" smtClean="0"/>
              <a:pPr/>
              <a:t>50</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437076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755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267379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a:t>
            </a:r>
            <a:r>
              <a:rPr lang="en-US" b="1" dirty="0"/>
              <a:t>\Processor(*)\% Privileged Time</a:t>
            </a:r>
            <a:r>
              <a:rPr lang="en-US" dirty="0"/>
              <a:t> is high, you can identify which processes are consuming the most privileged time by using the </a:t>
            </a:r>
            <a:r>
              <a:rPr lang="en-US" b="1" dirty="0"/>
              <a:t>\Process(*)\% Privileged Time</a:t>
            </a:r>
            <a:r>
              <a:rPr lang="en-US" dirty="0"/>
              <a:t> performance counter. Notice the slight difference in the names of the counter objects.</a:t>
            </a:r>
          </a:p>
          <a:p>
            <a:r>
              <a:rPr lang="en-US" dirty="0"/>
              <a:t>In the example on this slide, several processes are consuming a relatively high amount of privileged mode processor usage. These processes happen to be Microsoft BizTalk Server processes, but they could be any process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53</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6157655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example on this slide shows a high amount of </a:t>
            </a:r>
            <a:r>
              <a:rPr lang="en-US" b="1" dirty="0"/>
              <a:t>% Privileged Time </a:t>
            </a:r>
            <a:r>
              <a:rPr lang="en-US" dirty="0"/>
              <a:t>CPU usage from a single process, with up to 431% of </a:t>
            </a:r>
            <a:r>
              <a:rPr lang="en-US" b="1" dirty="0"/>
              <a:t>Process\% Privileged Time</a:t>
            </a:r>
            <a:r>
              <a:rPr lang="en-US" dirty="0"/>
              <a:t>, which in a server with 8 Processors, means 4 were being used fully by this process.</a:t>
            </a:r>
          </a:p>
          <a:p>
            <a:r>
              <a:rPr lang="en-US" dirty="0"/>
              <a:t>Total Processor utilization is around 90% and approximately 65% is </a:t>
            </a:r>
            <a:r>
              <a:rPr lang="en-US" b="1" dirty="0"/>
              <a:t>% Privileged time.</a:t>
            </a: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54</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7111709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Microsoft WPR captures Event Tracing for Windows (ETW) events and displays the data graphically in the WPA tool. You can use WPR to quickly capture and analyze processor usage in both Privileged mode CPU and User mode CPU.</a:t>
            </a:r>
          </a:p>
        </p:txBody>
      </p:sp>
      <p:sp>
        <p:nvSpPr>
          <p:cNvPr id="4" name="Slide Number Placeholder 3"/>
          <p:cNvSpPr>
            <a:spLocks noGrp="1"/>
          </p:cNvSpPr>
          <p:nvPr>
            <p:ph type="sldNum" sz="quarter" idx="10"/>
          </p:nvPr>
        </p:nvSpPr>
        <p:spPr/>
        <p:txBody>
          <a:bodyPr/>
          <a:lstStyle/>
          <a:p>
            <a:fld id="{2AC2F2DB-9EB8-4DD0-AFB0-72A4BB349691}" type="slidenum">
              <a:rPr lang="en-US" smtClean="0"/>
              <a:pPr/>
              <a:t>55</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675937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56</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6041335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448461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58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8189064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Font typeface="+mj-lt"/>
              <a:buAutoNum type="arabicPeriod"/>
            </a:pPr>
            <a:r>
              <a:rPr lang="en-US" dirty="0"/>
              <a:t>\Processor Information(*)\% Privileged Time can help identify kernel-mode CPU usage.</a:t>
            </a:r>
          </a:p>
          <a:p>
            <a:pPr marL="228600" indent="-228600">
              <a:buFont typeface="+mj-lt"/>
              <a:buAutoNum type="arabicPeriod"/>
            </a:pPr>
            <a:r>
              <a:rPr lang="en-US" dirty="0"/>
              <a:t>High privileged mode CPU usage can be caused by poorly written drivers, high amounts of I/O, hardware usage, and high context switching.</a:t>
            </a:r>
          </a:p>
          <a:p>
            <a:pPr marL="228600" indent="-228600">
              <a:buFont typeface="+mj-lt"/>
              <a:buAutoNum type="arabicPeriod"/>
            </a:pPr>
            <a:r>
              <a:rPr lang="en-US" dirty="0"/>
              <a:t>High context switching can be caused by a large number of active threads.</a:t>
            </a:r>
          </a:p>
        </p:txBody>
      </p:sp>
      <p:sp>
        <p:nvSpPr>
          <p:cNvPr id="7" name="Slide Number Placeholder 6"/>
          <p:cNvSpPr>
            <a:spLocks noGrp="1"/>
          </p:cNvSpPr>
          <p:nvPr>
            <p:ph type="sldNum" sz="quarter" idx="12"/>
          </p:nvPr>
        </p:nvSpPr>
        <p:spPr/>
        <p:txBody>
          <a:bodyPr/>
          <a:lstStyle/>
          <a:p>
            <a:fld id="{8B263312-38AA-4E1E-B2B5-0F8F122B24FE}" type="slidenum">
              <a:rPr lang="en-US" smtClean="0"/>
              <a:pPr/>
              <a:t>59</a:t>
            </a:fld>
            <a:endParaRPr lang="en-US" dirty="0"/>
          </a:p>
        </p:txBody>
      </p:sp>
      <p:sp>
        <p:nvSpPr>
          <p:cNvPr id="8" name="Slide Image Placeholder 7">
            <a:extLst>
              <a:ext uri="{FF2B5EF4-FFF2-40B4-BE49-F238E27FC236}">
                <a16:creationId xmlns:a16="http://schemas.microsoft.com/office/drawing/2014/main" id="{C45065AA-A5CF-4493-8090-92D8602040CB}"/>
              </a:ext>
            </a:extLst>
          </p:cNvPr>
          <p:cNvSpPr>
            <a:spLocks noGrp="1" noRot="1" noChangeAspect="1"/>
          </p:cNvSpPr>
          <p:nvPr>
            <p:ph type="sldImg"/>
          </p:nvPr>
        </p:nvSpPr>
        <p:spPr>
          <a:xfrm>
            <a:off x="696913" y="857250"/>
            <a:ext cx="5486400" cy="3086100"/>
          </a:xfrm>
        </p:spPr>
      </p:sp>
      <p:sp>
        <p:nvSpPr>
          <p:cNvPr id="9" name="Date Placeholder 8">
            <a:extLst>
              <a:ext uri="{FF2B5EF4-FFF2-40B4-BE49-F238E27FC236}">
                <a16:creationId xmlns:a16="http://schemas.microsoft.com/office/drawing/2014/main" id="{A35BF34B-0E46-4CC9-A835-832C07DFEBB9}"/>
              </a:ext>
            </a:extLst>
          </p:cNvPr>
          <p:cNvSpPr>
            <a:spLocks noGrp="1"/>
          </p:cNvSpPr>
          <p:nvPr>
            <p:ph type="dt" idx="14"/>
          </p:nvPr>
        </p:nvSpPr>
        <p:spPr/>
        <p:txBody>
          <a:bodyPr/>
          <a:lstStyle/>
          <a:p>
            <a:fld id="{EFC6D221-D773-4FF7-A431-07EC53DE13A9}" type="datetime1">
              <a:rPr lang="en-US" smtClean="0"/>
              <a:t>12/21/2018</a:t>
            </a:fld>
            <a:endParaRPr lang="en-US" dirty="0"/>
          </a:p>
        </p:txBody>
      </p:sp>
    </p:spTree>
    <p:extLst>
      <p:ext uri="{BB962C8B-B14F-4D97-AF65-F5344CB8AC3E}">
        <p14:creationId xmlns:p14="http://schemas.microsoft.com/office/powerpoint/2010/main" val="2065433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643563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60</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400459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61</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71839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79044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 User mode CPU usage means that one or more applications are executing application code. To learn why User mode CPU is high, look at the call stacks of the active threads and consult with the application developer.</a:t>
            </a:r>
          </a:p>
          <a:p>
            <a:r>
              <a:rPr lang="en-US" dirty="0"/>
              <a:t>You can measure the amount of User mode processor usage on all processors by using the </a:t>
            </a:r>
            <a:r>
              <a:rPr lang="en-US" b="1" dirty="0"/>
              <a:t>\Processor Information(*)\% User Time</a:t>
            </a:r>
            <a:r>
              <a:rPr lang="en-US" dirty="0"/>
              <a:t> performance counter. You can measure the amount of User mode processor usage for each process by using </a:t>
            </a:r>
            <a:r>
              <a:rPr lang="en-US" b="1" dirty="0"/>
              <a:t>\Process(*)\% User Time</a:t>
            </a:r>
            <a:r>
              <a:rPr lang="en-US" dirty="0"/>
              <a:t>. Notice the slight difference in the names of the counter objects.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63</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8403272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You can use </a:t>
            </a:r>
            <a:r>
              <a:rPr lang="en-US" b="1" dirty="0"/>
              <a:t>Process Explorer</a:t>
            </a:r>
            <a:r>
              <a:rPr lang="en-US" dirty="0"/>
              <a:t> to visually sort by CPU and to identify which process or processes are consuming the most CPU. In addition, if you go to </a:t>
            </a:r>
            <a:r>
              <a:rPr lang="en-US" b="1" dirty="0"/>
              <a:t>Properties</a:t>
            </a:r>
            <a:r>
              <a:rPr lang="en-US" dirty="0"/>
              <a:t> &gt; </a:t>
            </a:r>
            <a:r>
              <a:rPr lang="en-US" b="1" dirty="0"/>
              <a:t>Threads,</a:t>
            </a:r>
            <a:r>
              <a:rPr lang="en-US" dirty="0"/>
              <a:t> you can see which threads are consuming the most CPU within the process. The active module and function are shown. Finally, click </a:t>
            </a:r>
            <a:r>
              <a:rPr lang="en-US" b="1" dirty="0"/>
              <a:t>Stack</a:t>
            </a:r>
            <a:r>
              <a:rPr lang="en-US" dirty="0"/>
              <a:t> to see a full call stack of the thread.</a:t>
            </a:r>
          </a:p>
          <a:p>
            <a:r>
              <a:rPr lang="en-US" dirty="0"/>
              <a:t>The example in this slide shows only the call stack for native applications or for Microsoft .NET Framework 4.0 or later applications. This means that </a:t>
            </a:r>
            <a:r>
              <a:rPr lang="en-US" b="1" dirty="0"/>
              <a:t>Process Explorer</a:t>
            </a:r>
            <a:r>
              <a:rPr lang="en-US" dirty="0"/>
              <a:t> cannot show the .NET call stacks of applications running the .NET Framework earlier than version 4.0.</a:t>
            </a:r>
          </a:p>
          <a:p>
            <a:r>
              <a:rPr lang="en-US" b="1" dirty="0"/>
              <a:t>Process Explorer</a:t>
            </a:r>
            <a:r>
              <a:rPr lang="en-US" dirty="0"/>
              <a:t> is part of the </a:t>
            </a:r>
            <a:r>
              <a:rPr lang="en-US" b="1" dirty="0" err="1"/>
              <a:t>Sysinternals</a:t>
            </a:r>
            <a:r>
              <a:rPr lang="en-US" b="1" dirty="0"/>
              <a:t> Suite </a:t>
            </a:r>
            <a:r>
              <a:rPr lang="en-US" dirty="0"/>
              <a:t>of tools from Microsoft.</a:t>
            </a:r>
          </a:p>
        </p:txBody>
      </p:sp>
      <p:sp>
        <p:nvSpPr>
          <p:cNvPr id="4" name="Slide Number Placeholder 3"/>
          <p:cNvSpPr>
            <a:spLocks noGrp="1"/>
          </p:cNvSpPr>
          <p:nvPr>
            <p:ph type="sldNum" sz="quarter" idx="10"/>
          </p:nvPr>
        </p:nvSpPr>
        <p:spPr/>
        <p:txBody>
          <a:bodyPr/>
          <a:lstStyle/>
          <a:p>
            <a:fld id="{2AC2F2DB-9EB8-4DD0-AFB0-72A4BB349691}" type="slidenum">
              <a:rPr lang="en-US" smtClean="0"/>
              <a:pPr/>
              <a:t>64</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3336559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Consider using Microsoft WPR for high CPU issues. It can show the modules and functions that are consuming the most CPU for both high privilege and high user mode CPU issues.</a:t>
            </a:r>
          </a:p>
        </p:txBody>
      </p:sp>
      <p:sp>
        <p:nvSpPr>
          <p:cNvPr id="4" name="Slide Number Placeholder 3"/>
          <p:cNvSpPr>
            <a:spLocks noGrp="1"/>
          </p:cNvSpPr>
          <p:nvPr>
            <p:ph type="sldNum" sz="quarter" idx="10"/>
          </p:nvPr>
        </p:nvSpPr>
        <p:spPr/>
        <p:txBody>
          <a:bodyPr/>
          <a:lstStyle/>
          <a:p>
            <a:fld id="{2AC2F2DB-9EB8-4DD0-AFB0-72A4BB349691}" type="slidenum">
              <a:rPr lang="en-US" smtClean="0"/>
              <a:pPr/>
              <a:t>65</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4173786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Thread Stack column would show functions if Symbols were configured/available. </a:t>
            </a:r>
          </a:p>
          <a:p>
            <a:r>
              <a:rPr lang="en-US" dirty="0"/>
              <a:t>As they are not, the modules (DLL’s and EXE’s) show a </a:t>
            </a:r>
            <a:r>
              <a:rPr lang="en-US" b="1" dirty="0"/>
              <a:t>!? </a:t>
            </a:r>
            <a:r>
              <a:rPr lang="en-US" dirty="0"/>
              <a:t>and makes it not possible to see exactly what they are running.</a:t>
            </a:r>
          </a:p>
          <a:p>
            <a:r>
              <a:rPr lang="en-US" dirty="0"/>
              <a:t>Stack Walking: WPA allows capturing and viewing of the functions executed in a specific period and see which ones were consuming the most processor. It can map the function back to a path of execution.</a:t>
            </a:r>
          </a:p>
          <a:p>
            <a:r>
              <a:rPr lang="en-US" dirty="0"/>
              <a:t>Example:</a:t>
            </a:r>
            <a:r>
              <a:rPr lang="en-US" b="1" dirty="0"/>
              <a:t> </a:t>
            </a:r>
            <a:r>
              <a:rPr lang="en-US" dirty="0"/>
              <a:t>Imagine you find a lot of time being consumed when accessing a temp file, and then back trace the function to see which component called it. Every time the temp file is accessed, it causes a file system lookup for all temp files by another module. (AV for example).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66</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6612037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0013403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68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9346474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Font typeface="+mj-lt"/>
              <a:buAutoNum type="arabicPeriod"/>
            </a:pPr>
            <a:r>
              <a:rPr lang="en-US" dirty="0"/>
              <a:t>\Processor Information(*)\% User Time can be used to identify high user-mode CPU conditions</a:t>
            </a:r>
          </a:p>
          <a:p>
            <a:pPr marL="228600" indent="-228600">
              <a:buFont typeface="+mj-lt"/>
              <a:buAutoNum type="arabicPeriod"/>
            </a:pPr>
            <a:r>
              <a:rPr lang="en-US" dirty="0"/>
              <a:t>High user-mode CPU conditions can be caused by application code</a:t>
            </a:r>
          </a:p>
          <a:p>
            <a:pPr marL="228600" indent="-228600">
              <a:buFont typeface="+mj-lt"/>
              <a:buAutoNum type="arabicPeriod"/>
            </a:pPr>
            <a:r>
              <a:rPr lang="en-US"/>
              <a:t>Tools </a:t>
            </a:r>
            <a:r>
              <a:rPr lang="en-US" dirty="0"/>
              <a:t>such as Process Explorer, Microsoft WPR, and the Visual Studio Profiler can identify modules and function found most often on active thread stacks</a:t>
            </a:r>
          </a:p>
        </p:txBody>
      </p:sp>
      <p:sp>
        <p:nvSpPr>
          <p:cNvPr id="7" name="Slide Number Placeholder 6"/>
          <p:cNvSpPr>
            <a:spLocks noGrp="1"/>
          </p:cNvSpPr>
          <p:nvPr>
            <p:ph type="sldNum" sz="quarter" idx="12"/>
          </p:nvPr>
        </p:nvSpPr>
        <p:spPr/>
        <p:txBody>
          <a:bodyPr/>
          <a:lstStyle/>
          <a:p>
            <a:fld id="{8B263312-38AA-4E1E-B2B5-0F8F122B24FE}" type="slidenum">
              <a:rPr lang="en-US" smtClean="0"/>
              <a:pPr/>
              <a:t>69</a:t>
            </a:fld>
            <a:endParaRPr lang="en-US" dirty="0"/>
          </a:p>
        </p:txBody>
      </p:sp>
      <p:sp>
        <p:nvSpPr>
          <p:cNvPr id="8" name="Slide Image Placeholder 7">
            <a:extLst>
              <a:ext uri="{FF2B5EF4-FFF2-40B4-BE49-F238E27FC236}">
                <a16:creationId xmlns:a16="http://schemas.microsoft.com/office/drawing/2014/main" id="{C45065AA-A5CF-4493-8090-92D8602040CB}"/>
              </a:ext>
            </a:extLst>
          </p:cNvPr>
          <p:cNvSpPr>
            <a:spLocks noGrp="1" noRot="1" noChangeAspect="1"/>
          </p:cNvSpPr>
          <p:nvPr>
            <p:ph type="sldImg"/>
          </p:nvPr>
        </p:nvSpPr>
        <p:spPr>
          <a:xfrm>
            <a:off x="696913" y="857250"/>
            <a:ext cx="5486400" cy="3086100"/>
          </a:xfrm>
        </p:spPr>
      </p:sp>
      <p:sp>
        <p:nvSpPr>
          <p:cNvPr id="9" name="Date Placeholder 8">
            <a:extLst>
              <a:ext uri="{FF2B5EF4-FFF2-40B4-BE49-F238E27FC236}">
                <a16:creationId xmlns:a16="http://schemas.microsoft.com/office/drawing/2014/main" id="{A35BF34B-0E46-4CC9-A835-832C07DFEBB9}"/>
              </a:ext>
            </a:extLst>
          </p:cNvPr>
          <p:cNvSpPr>
            <a:spLocks noGrp="1"/>
          </p:cNvSpPr>
          <p:nvPr>
            <p:ph type="dt" idx="14"/>
          </p:nvPr>
        </p:nvSpPr>
        <p:spPr/>
        <p:txBody>
          <a:bodyPr/>
          <a:lstStyle/>
          <a:p>
            <a:fld id="{EFC6D221-D773-4FF7-A431-07EC53DE13A9}" type="datetime1">
              <a:rPr lang="en-US" smtClean="0"/>
              <a:t>12/21/2018</a:t>
            </a:fld>
            <a:endParaRPr lang="en-US" dirty="0"/>
          </a:p>
        </p:txBody>
      </p:sp>
    </p:spTree>
    <p:extLst>
      <p:ext uri="{BB962C8B-B14F-4D97-AF65-F5344CB8AC3E}">
        <p14:creationId xmlns:p14="http://schemas.microsoft.com/office/powerpoint/2010/main" val="285402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095917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70</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12/21/2018</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297323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71</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smtClean="0"/>
              <a:t>12/21/2018</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9762661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12/21/2018</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931700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
            </a:r>
            <a:r>
              <a:rPr lang="en-US" b="1" dirty="0"/>
              <a:t>% C1 Time</a:t>
            </a:r>
            <a:r>
              <a:rPr lang="en-US" dirty="0"/>
              <a:t>, </a:t>
            </a:r>
            <a:r>
              <a:rPr lang="en-US" b="1" dirty="0"/>
              <a:t>% C2 Time</a:t>
            </a:r>
            <a:r>
              <a:rPr lang="en-US" dirty="0"/>
              <a:t>, and </a:t>
            </a:r>
            <a:r>
              <a:rPr lang="en-US" b="1" dirty="0"/>
              <a:t>% C3 Time</a:t>
            </a:r>
            <a:r>
              <a:rPr lang="en-US" dirty="0"/>
              <a:t> counters measure the power states of each of the processors. The higher the </a:t>
            </a:r>
            <a:r>
              <a:rPr lang="en-US" dirty="0" err="1"/>
              <a:t>Cx</a:t>
            </a:r>
            <a:r>
              <a:rPr lang="en-US" dirty="0"/>
              <a:t> number, the lower the power state that the processor is in.</a:t>
            </a:r>
          </a:p>
          <a:p>
            <a:endParaRPr lang="en-US" dirty="0"/>
          </a:p>
          <a:p>
            <a:endParaRPr lang="en-US" dirty="0"/>
          </a:p>
          <a:p>
            <a:r>
              <a:rPr lang="en-US" dirty="0"/>
              <a:t>As an example, the C-1E State in Intel is entirely different from the same state name in AMD.</a:t>
            </a:r>
          </a:p>
        </p:txBody>
      </p:sp>
      <p:sp>
        <p:nvSpPr>
          <p:cNvPr id="4" name="Slide Number Placeholder 3"/>
          <p:cNvSpPr>
            <a:spLocks noGrp="1"/>
          </p:cNvSpPr>
          <p:nvPr>
            <p:ph type="sldNum" sz="quarter" idx="10"/>
          </p:nvPr>
        </p:nvSpPr>
        <p:spPr/>
        <p:txBody>
          <a:bodyPr/>
          <a:lstStyle/>
          <a:p>
            <a:fld id="{2AC2F2DB-9EB8-4DD0-AFB0-72A4BB349691}" type="slidenum">
              <a:rPr lang="en-US" smtClean="0"/>
              <a:pPr/>
              <a:t>73</a:t>
            </a:fld>
            <a:endParaRPr lang="en-US" dirty="0"/>
          </a:p>
        </p:txBody>
      </p:sp>
      <p:sp>
        <p:nvSpPr>
          <p:cNvPr id="7" name="Slide Image Placeholder 6"/>
          <p:cNvSpPr>
            <a:spLocks noGrp="1" noRot="1" noChangeAspect="1"/>
          </p:cNvSpPr>
          <p:nvPr>
            <p:ph type="sldImg"/>
          </p:nvPr>
        </p:nvSpPr>
        <p:spPr>
          <a:xfrm>
            <a:off x="1336675" y="481013"/>
            <a:ext cx="4478338" cy="2519362"/>
          </a:xfrm>
        </p:spPr>
      </p:sp>
      <p:sp>
        <p:nvSpPr>
          <p:cNvPr id="8" name="Rectangle 7"/>
          <p:cNvSpPr/>
          <p:nvPr/>
        </p:nvSpPr>
        <p:spPr>
          <a:xfrm>
            <a:off x="940904" y="3872806"/>
            <a:ext cx="5300870" cy="407212"/>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t"/>
          <a:lstStyle/>
          <a:p>
            <a:r>
              <a:rPr lang="en-US" sz="1100" b="1" dirty="0">
                <a:solidFill>
                  <a:srgbClr val="000000"/>
                </a:solidFill>
              </a:rPr>
              <a:t>Note</a:t>
            </a:r>
            <a:r>
              <a:rPr lang="en-US" sz="1100" dirty="0">
                <a:solidFill>
                  <a:srgbClr val="000000"/>
                </a:solidFill>
              </a:rPr>
              <a:t>: Not all C-states are displayed in performance monitor as they depend on the CPU model and generation from different hardware vendors (Intel/AMD).</a:t>
            </a:r>
          </a:p>
          <a:p>
            <a:endParaRPr lang="en-US" sz="1100" b="1" dirty="0">
              <a:solidFill>
                <a:srgbClr val="000000"/>
              </a:solidFill>
              <a:latin typeface="Calibri"/>
            </a:endParaRPr>
          </a:p>
        </p:txBody>
      </p:sp>
    </p:spTree>
    <p:extLst>
      <p:ext uri="{BB962C8B-B14F-4D97-AF65-F5344CB8AC3E}">
        <p14:creationId xmlns:p14="http://schemas.microsoft.com/office/powerpoint/2010/main" val="13787307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AC2F2DB-9EB8-4DD0-AFB0-72A4BB349691}" type="slidenum">
              <a:rPr lang="en-US" smtClean="0"/>
              <a:pPr/>
              <a:t>74</a:t>
            </a:fld>
            <a:endParaRPr lang="en-US" dirty="0"/>
          </a:p>
        </p:txBody>
      </p:sp>
      <p:sp>
        <p:nvSpPr>
          <p:cNvPr id="6" name="Slide Image Placeholder 5"/>
          <p:cNvSpPr>
            <a:spLocks noGrp="1" noRot="1" noChangeAspect="1"/>
          </p:cNvSpPr>
          <p:nvPr>
            <p:ph type="sldImg"/>
          </p:nvPr>
        </p:nvSpPr>
        <p:spPr>
          <a:xfrm>
            <a:off x="1336675" y="481013"/>
            <a:ext cx="4478338" cy="2519362"/>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6587105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Windows Vista and Windows Server 2008 introduce a way to measure the percentage of the maximum frequency of a processor by using the </a:t>
            </a:r>
            <a:r>
              <a:rPr lang="en-US" b="1" dirty="0"/>
              <a:t>\Processor Information(*)\% of Maximum Frequency</a:t>
            </a:r>
            <a:r>
              <a:rPr lang="en-US" dirty="0"/>
              <a:t> performance counter.</a:t>
            </a:r>
          </a:p>
          <a:p>
            <a:endParaRPr lang="en-US" dirty="0"/>
          </a:p>
          <a:p>
            <a:r>
              <a:rPr lang="en-US" dirty="0"/>
              <a:t>Windows 7 and Windows Server 2008 R2 introduces a feature, which effectively puts processors into a very low power state, called </a:t>
            </a:r>
            <a:r>
              <a:rPr lang="en-US" i="1" dirty="0"/>
              <a:t>core parking</a:t>
            </a:r>
            <a:r>
              <a:rPr lang="en-US" dirty="0"/>
              <a:t>. If the processor workload is less than the number of processor cores that are needed to service the workload, the system might put the core into a parked state. The </a:t>
            </a:r>
            <a:r>
              <a:rPr lang="en-US" b="1" dirty="0"/>
              <a:t>\Processor Information(*)\Parking Status</a:t>
            </a:r>
            <a:r>
              <a:rPr lang="en-US" dirty="0"/>
              <a:t> performance counter measures the parking status of each processor. A value of 1 means that the processor is parked.</a:t>
            </a:r>
          </a:p>
        </p:txBody>
      </p:sp>
      <p:sp>
        <p:nvSpPr>
          <p:cNvPr id="4" name="Slide Number Placeholder 3"/>
          <p:cNvSpPr>
            <a:spLocks noGrp="1"/>
          </p:cNvSpPr>
          <p:nvPr>
            <p:ph type="sldNum" sz="quarter" idx="10"/>
          </p:nvPr>
        </p:nvSpPr>
        <p:spPr/>
        <p:txBody>
          <a:bodyPr/>
          <a:lstStyle/>
          <a:p>
            <a:fld id="{2AC2F2DB-9EB8-4DD0-AFB0-72A4BB349691}" type="slidenum">
              <a:rPr lang="en-US" smtClean="0"/>
              <a:pPr/>
              <a:t>75</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6851607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Windows 8 and Windows Server 2012, further improvements have been made to the Core Parking feature, with improved logic to park cores with less impact on different workloads.</a:t>
            </a:r>
          </a:p>
          <a:p>
            <a:r>
              <a:rPr lang="en-US" dirty="0"/>
              <a:t>A new Dynamic Ticker was also implemented to detect more accurately when the system is periodically awaked by interrupts that result in longer idle states and less power consumption.</a:t>
            </a:r>
          </a:p>
          <a:p>
            <a:r>
              <a:rPr lang="en-US" dirty="0"/>
              <a:t>For most servers, the default core-parking behavior provides a reasonable balance of throughput and energy efficiency. On processors where core parking may not show as much benefit on generic workloads, it can be disabled by default. If your server has specific core parking requirements, you can control the number of cores that are available to park by using the </a:t>
            </a:r>
            <a:r>
              <a:rPr lang="en-US" b="1" dirty="0"/>
              <a:t>Processor Performance Core Parking Maximum Cores</a:t>
            </a:r>
            <a:r>
              <a:rPr lang="en-US" dirty="0"/>
              <a:t> parameter or the </a:t>
            </a:r>
            <a:r>
              <a:rPr lang="en-US" b="1" dirty="0"/>
              <a:t>Processor Performance Core Parking Minimum Cores</a:t>
            </a:r>
            <a:r>
              <a:rPr lang="en-US" dirty="0"/>
              <a:t> parameter in Windows Server 2012.</a:t>
            </a:r>
          </a:p>
        </p:txBody>
      </p:sp>
      <p:sp>
        <p:nvSpPr>
          <p:cNvPr id="4" name="Slide Number Placeholder 3"/>
          <p:cNvSpPr>
            <a:spLocks noGrp="1"/>
          </p:cNvSpPr>
          <p:nvPr>
            <p:ph type="sldNum" sz="quarter" idx="10"/>
          </p:nvPr>
        </p:nvSpPr>
        <p:spPr/>
        <p:txBody>
          <a:bodyPr/>
          <a:lstStyle/>
          <a:p>
            <a:fld id="{2AC2F2DB-9EB8-4DD0-AFB0-72A4BB349691}" type="slidenum">
              <a:rPr lang="en-US" smtClean="0"/>
              <a:pPr/>
              <a:t>76</a:t>
            </a:fld>
            <a:endParaRPr lang="en-US" dirty="0"/>
          </a:p>
        </p:txBody>
      </p:sp>
      <p:sp>
        <p:nvSpPr>
          <p:cNvPr id="7" name="Slide Image Placeholder 6"/>
          <p:cNvSpPr>
            <a:spLocks noGrp="1" noRot="1" noChangeAspect="1"/>
          </p:cNvSpPr>
          <p:nvPr>
            <p:ph type="sldImg"/>
          </p:nvPr>
        </p:nvSpPr>
        <p:spPr>
          <a:xfrm>
            <a:off x="1336675" y="481013"/>
            <a:ext cx="4478338" cy="2519362"/>
          </a:xfrm>
        </p:spPr>
      </p:sp>
      <p:sp>
        <p:nvSpPr>
          <p:cNvPr id="8" name="Rectangle 7"/>
          <p:cNvSpPr/>
          <p:nvPr/>
        </p:nvSpPr>
        <p:spPr>
          <a:xfrm>
            <a:off x="940904" y="5840517"/>
            <a:ext cx="5300870" cy="59620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t"/>
          <a:lstStyle/>
          <a:p>
            <a:r>
              <a:rPr lang="en-US" sz="1100" dirty="0">
                <a:solidFill>
                  <a:srgbClr val="000000"/>
                </a:solidFill>
              </a:rPr>
              <a:t>For more information, please see the whitepaper: Performance Tuning Guidelines for Windows Server 2012</a:t>
            </a:r>
          </a:p>
          <a:p>
            <a:r>
              <a:rPr lang="en-US" sz="1100" dirty="0">
                <a:solidFill>
                  <a:srgbClr val="000000"/>
                </a:solidFill>
                <a:hlinkClick r:id="rId3"/>
              </a:rPr>
              <a:t>http://msdn.microsoft.com/en-us/library/windows/hardware/jj248719.aspx</a:t>
            </a:r>
            <a:endParaRPr lang="en-US" sz="1100" dirty="0">
              <a:solidFill>
                <a:srgbClr val="000000"/>
              </a:solidFill>
              <a:latin typeface="Calibri"/>
            </a:endParaRPr>
          </a:p>
        </p:txBody>
      </p:sp>
    </p:spTree>
    <p:extLst>
      <p:ext uri="{BB962C8B-B14F-4D97-AF65-F5344CB8AC3E}">
        <p14:creationId xmlns:p14="http://schemas.microsoft.com/office/powerpoint/2010/main" val="18439539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examples in this slide show the </a:t>
            </a:r>
            <a:r>
              <a:rPr lang="en-US" b="1" dirty="0"/>
              <a:t>Parking Status</a:t>
            </a:r>
            <a:r>
              <a:rPr lang="en-US" dirty="0"/>
              <a:t> and the </a:t>
            </a:r>
            <a:r>
              <a:rPr lang="en-US" b="1" dirty="0"/>
              <a:t>% of Maximum Frequency</a:t>
            </a:r>
            <a:r>
              <a:rPr lang="en-US" dirty="0"/>
              <a:t> performance counters when the system is has a high CPU workload and when it has a low CPU workload.</a:t>
            </a:r>
          </a:p>
          <a:p>
            <a:r>
              <a:rPr lang="en-US" dirty="0"/>
              <a:t>This behavior is the same in Windows and Windows Server.</a:t>
            </a:r>
          </a:p>
          <a:p>
            <a:r>
              <a:rPr lang="en-US" b="1" dirty="0"/>
              <a:t>Key point:</a:t>
            </a:r>
            <a:endParaRPr lang="en-US" dirty="0"/>
          </a:p>
          <a:p>
            <a:r>
              <a:rPr lang="en-US" dirty="0"/>
              <a:t>2 threads @ 100% utilization and 50% of rated frequency </a:t>
            </a:r>
            <a:r>
              <a:rPr lang="en-US" i="1" dirty="0"/>
              <a:t>is not equal to</a:t>
            </a:r>
            <a:r>
              <a:rPr lang="en-US" dirty="0"/>
              <a:t> the same 2 threads @ 100% utilization and 100% of rated frequency. The number of processor cycles consumed will be double.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77</a:t>
            </a:fld>
            <a:endParaRPr lang="en-US" dirty="0"/>
          </a:p>
        </p:txBody>
      </p:sp>
      <p:sp>
        <p:nvSpPr>
          <p:cNvPr id="7" name="Slide Image Placeholder 6"/>
          <p:cNvSpPr>
            <a:spLocks noGrp="1" noRot="1" noChangeAspect="1"/>
          </p:cNvSpPr>
          <p:nvPr>
            <p:ph type="sldImg"/>
          </p:nvPr>
        </p:nvSpPr>
        <p:spPr>
          <a:xfrm>
            <a:off x="1336675" y="481013"/>
            <a:ext cx="4478338" cy="2519362"/>
          </a:xfrm>
        </p:spPr>
      </p:sp>
      <p:sp>
        <p:nvSpPr>
          <p:cNvPr id="8" name="Rectangle 7"/>
          <p:cNvSpPr/>
          <p:nvPr/>
        </p:nvSpPr>
        <p:spPr>
          <a:xfrm>
            <a:off x="940904" y="5096828"/>
            <a:ext cx="5300870" cy="59620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94851" tIns="47425" rIns="94851" bIns="47425" rtlCol="0" anchor="t"/>
          <a:lstStyle/>
          <a:p>
            <a:r>
              <a:rPr lang="en-US" sz="1100" b="1" dirty="0">
                <a:solidFill>
                  <a:srgbClr val="000000"/>
                </a:solidFill>
              </a:rPr>
              <a:t>Reference: </a:t>
            </a:r>
            <a:r>
              <a:rPr lang="en-US" sz="1100" dirty="0">
                <a:solidFill>
                  <a:srgbClr val="000000"/>
                </a:solidFill>
              </a:rPr>
              <a:t>Interpreting CPU Utilization for Performance Analysis</a:t>
            </a:r>
          </a:p>
          <a:p>
            <a:r>
              <a:rPr lang="en-US" sz="1100" dirty="0">
                <a:solidFill>
                  <a:srgbClr val="000000"/>
                </a:solidFill>
                <a:hlinkClick r:id="rId3"/>
              </a:rPr>
              <a:t>http://blogs.technet.com/b/winserverperformance/archive/2009/08/06/interpreting-cpu-utilization-for-performance-analysis.aspx</a:t>
            </a:r>
            <a:endParaRPr lang="en-US" sz="1100" b="1" dirty="0">
              <a:solidFill>
                <a:srgbClr val="000000"/>
              </a:solidFill>
              <a:latin typeface="Calibri"/>
            </a:endParaRPr>
          </a:p>
        </p:txBody>
      </p:sp>
    </p:spTree>
    <p:extLst>
      <p:ext uri="{BB962C8B-B14F-4D97-AF65-F5344CB8AC3E}">
        <p14:creationId xmlns:p14="http://schemas.microsoft.com/office/powerpoint/2010/main" val="26832828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Resource Monitor</a:t>
            </a:r>
            <a:r>
              <a:rPr lang="en-US" dirty="0"/>
              <a:t> shows the percentage of maximum frequency of the processors on the CPU tab. The blue line in the chart shows the percentage of maximum frequency on the CPU usage chart.</a:t>
            </a:r>
          </a:p>
          <a:p>
            <a:r>
              <a:rPr lang="en-US" dirty="0"/>
              <a:t>Take in consideration that </a:t>
            </a:r>
            <a:r>
              <a:rPr lang="en-US" b="1" dirty="0"/>
              <a:t>% Maximum Frequency </a:t>
            </a:r>
            <a:r>
              <a:rPr lang="en-US" dirty="0"/>
              <a:t>are instant samples which can change many times over one second. To see more accurately the processor frequency, consider using a ETW trace.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78</a:t>
            </a:fld>
            <a:endParaRPr lang="en-US" dirty="0"/>
          </a:p>
        </p:txBody>
      </p:sp>
      <p:sp>
        <p:nvSpPr>
          <p:cNvPr id="10" name="Slide Image Placeholder 9"/>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40304491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79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12/21/2018</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2247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 process is a container for resources used to execute a program. The threads of the process are the worker bees of the process that execute code.</a:t>
            </a:r>
          </a:p>
        </p:txBody>
      </p:sp>
      <p:sp>
        <p:nvSpPr>
          <p:cNvPr id="4" name="Slide Number Placeholder 3"/>
          <p:cNvSpPr>
            <a:spLocks noGrp="1"/>
          </p:cNvSpPr>
          <p:nvPr>
            <p:ph type="sldNum" sz="quarter" idx="10"/>
          </p:nvPr>
        </p:nvSpPr>
        <p:spPr/>
        <p:txBody>
          <a:bodyPr/>
          <a:lstStyle/>
          <a:p>
            <a:fld id="{2AC2F2DB-9EB8-4DD0-AFB0-72A4BB349691}" type="slidenum">
              <a:rPr lang="en-US" smtClean="0"/>
              <a:pPr/>
              <a:t>8</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32058223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Font typeface="+mj-lt"/>
              <a:buAutoNum type="arabicPeriod"/>
            </a:pPr>
            <a:r>
              <a:rPr lang="en-US"/>
              <a:t>If </a:t>
            </a:r>
            <a:r>
              <a:rPr lang="en-US" dirty="0"/>
              <a:t>% C3 Time has a high value, it indicates that the processor is in a low power state</a:t>
            </a:r>
          </a:p>
          <a:p>
            <a:pPr marL="228600" indent="-228600">
              <a:buFont typeface="+mj-lt"/>
              <a:buAutoNum type="arabicPeriod"/>
            </a:pPr>
            <a:r>
              <a:rPr lang="en-US"/>
              <a:t>Adjusting </a:t>
            </a:r>
            <a:r>
              <a:rPr lang="en-US" dirty="0"/>
              <a:t>the clock frequency or power state of idle processors reduces the electrical power that the server uses, which saves money while trying not to sacrifice performance</a:t>
            </a:r>
          </a:p>
        </p:txBody>
      </p:sp>
      <p:sp>
        <p:nvSpPr>
          <p:cNvPr id="7" name="Slide Number Placeholder 6"/>
          <p:cNvSpPr>
            <a:spLocks noGrp="1"/>
          </p:cNvSpPr>
          <p:nvPr>
            <p:ph type="sldNum" sz="quarter" idx="12"/>
          </p:nvPr>
        </p:nvSpPr>
        <p:spPr/>
        <p:txBody>
          <a:bodyPr/>
          <a:lstStyle/>
          <a:p>
            <a:fld id="{8B263312-38AA-4E1E-B2B5-0F8F122B24FE}" type="slidenum">
              <a:rPr lang="en-US" smtClean="0"/>
              <a:pPr/>
              <a:t>80</a:t>
            </a:fld>
            <a:endParaRPr lang="en-US" dirty="0"/>
          </a:p>
        </p:txBody>
      </p:sp>
      <p:sp>
        <p:nvSpPr>
          <p:cNvPr id="8" name="Slide Image Placeholder 7">
            <a:extLst>
              <a:ext uri="{FF2B5EF4-FFF2-40B4-BE49-F238E27FC236}">
                <a16:creationId xmlns:a16="http://schemas.microsoft.com/office/drawing/2014/main" id="{C45065AA-A5CF-4493-8090-92D8602040CB}"/>
              </a:ext>
            </a:extLst>
          </p:cNvPr>
          <p:cNvSpPr>
            <a:spLocks noGrp="1" noRot="1" noChangeAspect="1"/>
          </p:cNvSpPr>
          <p:nvPr>
            <p:ph type="sldImg"/>
          </p:nvPr>
        </p:nvSpPr>
        <p:spPr>
          <a:xfrm>
            <a:off x="696913" y="857250"/>
            <a:ext cx="5486400" cy="3086100"/>
          </a:xfrm>
        </p:spPr>
      </p:sp>
      <p:sp>
        <p:nvSpPr>
          <p:cNvPr id="9" name="Date Placeholder 8">
            <a:extLst>
              <a:ext uri="{FF2B5EF4-FFF2-40B4-BE49-F238E27FC236}">
                <a16:creationId xmlns:a16="http://schemas.microsoft.com/office/drawing/2014/main" id="{A35BF34B-0E46-4CC9-A835-832C07DFEBB9}"/>
              </a:ext>
            </a:extLst>
          </p:cNvPr>
          <p:cNvSpPr>
            <a:spLocks noGrp="1"/>
          </p:cNvSpPr>
          <p:nvPr>
            <p:ph type="dt" idx="14"/>
          </p:nvPr>
        </p:nvSpPr>
        <p:spPr/>
        <p:txBody>
          <a:bodyPr/>
          <a:lstStyle/>
          <a:p>
            <a:fld id="{EFC6D221-D773-4FF7-A431-07EC53DE13A9}" type="datetime1">
              <a:rPr lang="en-US" smtClean="0"/>
              <a:t>12/21/2018</a:t>
            </a:fld>
            <a:endParaRPr lang="en-US" dirty="0"/>
          </a:p>
        </p:txBody>
      </p:sp>
    </p:spTree>
    <p:extLst>
      <p:ext uri="{BB962C8B-B14F-4D97-AF65-F5344CB8AC3E}">
        <p14:creationId xmlns:p14="http://schemas.microsoft.com/office/powerpoint/2010/main" val="42698225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81</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12/21/2018</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70170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Every processor (CPU) of a computer has an idle thread that executes on the processor when there is no other work to do. These threads run under the System process, and they are collectively called the </a:t>
            </a:r>
            <a:r>
              <a:rPr lang="en-US" b="1" dirty="0"/>
              <a:t>System Idle Process</a:t>
            </a:r>
            <a:r>
              <a:rPr lang="en-US" dirty="0"/>
              <a:t>, which show up in </a:t>
            </a:r>
            <a:r>
              <a:rPr lang="en-US" b="1" dirty="0"/>
              <a:t>Performance Monitor</a:t>
            </a:r>
            <a:r>
              <a:rPr lang="en-US" dirty="0"/>
              <a:t> and many other tools as the idle process, but no process is actually exists. This fake process can be viewed as an instance of the Process counter object.</a:t>
            </a:r>
          </a:p>
          <a:p>
            <a:r>
              <a:rPr lang="en-US" dirty="0"/>
              <a:t>Runs KiIdleLoop instruction per CPU, and its responsible for consuming clock cycles when no other threads are scheduled to run, or in other words when the CPU as no </a:t>
            </a:r>
            <a:r>
              <a:rPr lang="en-US" i="1" dirty="0"/>
              <a:t>real work.</a:t>
            </a:r>
            <a:endParaRPr lang="en-US" dirty="0"/>
          </a:p>
        </p:txBody>
      </p:sp>
      <p:sp>
        <p:nvSpPr>
          <p:cNvPr id="4" name="Slide Number Placeholder 3"/>
          <p:cNvSpPr>
            <a:spLocks noGrp="1"/>
          </p:cNvSpPr>
          <p:nvPr>
            <p:ph type="sldNum" sz="quarter" idx="10"/>
          </p:nvPr>
        </p:nvSpPr>
        <p:spPr/>
        <p:txBody>
          <a:bodyPr/>
          <a:lstStyle/>
          <a:p>
            <a:fld id="{2AC2F2DB-9EB8-4DD0-AFB0-72A4BB349691}" type="slidenum">
              <a:rPr lang="en-US" smtClean="0"/>
              <a:pPr/>
              <a:t>9</a:t>
            </a:fld>
            <a:endParaRPr lang="en-US" dirty="0"/>
          </a:p>
        </p:txBody>
      </p:sp>
      <p:sp>
        <p:nvSpPr>
          <p:cNvPr id="7" name="Slide Image Placeholder 6"/>
          <p:cNvSpPr>
            <a:spLocks noGrp="1" noRot="1" noChangeAspect="1"/>
          </p:cNvSpPr>
          <p:nvPr>
            <p:ph type="sldImg"/>
          </p:nvPr>
        </p:nvSpPr>
        <p:spPr>
          <a:xfrm>
            <a:off x="1336675" y="481013"/>
            <a:ext cx="4478338" cy="2519362"/>
          </a:xfrm>
        </p:spPr>
      </p:sp>
    </p:spTree>
    <p:extLst>
      <p:ext uri="{BB962C8B-B14F-4D97-AF65-F5344CB8AC3E}">
        <p14:creationId xmlns:p14="http://schemas.microsoft.com/office/powerpoint/2010/main" val="1948492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42157805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01347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28921094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8716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255113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021140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23707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47817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095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873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598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5221150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462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75750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193396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9495347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1670862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249681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Edit Master text styles</a:t>
            </a:r>
          </a:p>
        </p:txBody>
      </p:sp>
    </p:spTree>
    <p:extLst>
      <p:ext uri="{BB962C8B-B14F-4D97-AF65-F5344CB8AC3E}">
        <p14:creationId xmlns:p14="http://schemas.microsoft.com/office/powerpoint/2010/main" val="31356766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805305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17800519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32448449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9056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434323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Tree>
    <p:extLst>
      <p:ext uri="{BB962C8B-B14F-4D97-AF65-F5344CB8AC3E}">
        <p14:creationId xmlns:p14="http://schemas.microsoft.com/office/powerpoint/2010/main" val="11435768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37593878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1243542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Edit Master text styles</a:t>
            </a:r>
          </a:p>
        </p:txBody>
      </p:sp>
    </p:spTree>
    <p:extLst>
      <p:ext uri="{BB962C8B-B14F-4D97-AF65-F5344CB8AC3E}">
        <p14:creationId xmlns:p14="http://schemas.microsoft.com/office/powerpoint/2010/main" val="12609090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19828891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9472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7857241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65348582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6876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80575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59976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4694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453246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15814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30338036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0419304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421476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272538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579789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14229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3846065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2502093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6704080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7119429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6746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7877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78056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9927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98641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3817612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604718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74387636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9267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99698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7618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69258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58736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201105946"/>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26.gif"/><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msdn.microsoft.com/performance/default.aspx" TargetMode="External"/><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live.sysinternals.com/procexp.exe" TargetMode="External"/><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7.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921"/>
              <a:t>WorkshopPLUS - Windows Server: Vital Signs Part 1</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21135351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b="1"/>
              <a:t>Processor </a:t>
            </a:r>
            <a:r>
              <a:rPr lang="en-US"/>
              <a:t>counter object:</a:t>
            </a:r>
          </a:p>
          <a:p>
            <a:pPr lvl="1"/>
            <a:r>
              <a:rPr lang="en-US"/>
              <a:t>Displays up to 32 logical processors on 32-bit Windows and Windows Server</a:t>
            </a:r>
          </a:p>
          <a:p>
            <a:pPr lvl="1"/>
            <a:r>
              <a:rPr lang="en-US"/>
              <a:t>Displays up to 64 logical processors on 64-bit Windows and Windows Server</a:t>
            </a:r>
          </a:p>
          <a:p>
            <a:r>
              <a:rPr lang="en-US" b="1"/>
              <a:t>Processor Information </a:t>
            </a:r>
            <a:r>
              <a:rPr lang="en-US"/>
              <a:t>counter object:</a:t>
            </a:r>
          </a:p>
          <a:p>
            <a:pPr lvl="1"/>
            <a:r>
              <a:rPr lang="en-US"/>
              <a:t>Introduced in Windows 7 and Windows 2008 R2</a:t>
            </a:r>
          </a:p>
          <a:p>
            <a:pPr lvl="1"/>
            <a:r>
              <a:rPr lang="en-US"/>
              <a:t>Displays all logical processors information accurately—more than 64 logical processors</a:t>
            </a:r>
            <a:endParaRPr lang="en-US" dirty="0"/>
          </a:p>
        </p:txBody>
      </p:sp>
      <p:sp>
        <p:nvSpPr>
          <p:cNvPr id="2" name="Title 1"/>
          <p:cNvSpPr>
            <a:spLocks noGrp="1"/>
          </p:cNvSpPr>
          <p:nvPr>
            <p:ph type="title"/>
          </p:nvPr>
        </p:nvSpPr>
        <p:spPr/>
        <p:txBody>
          <a:bodyPr/>
          <a:lstStyle/>
          <a:p>
            <a:r>
              <a:rPr lang="en-US"/>
              <a:t>Processor vs. Processor Information</a:t>
            </a:r>
            <a:endParaRPr lang="en-US" dirty="0"/>
          </a:p>
        </p:txBody>
      </p:sp>
    </p:spTree>
    <p:extLst>
      <p:ext uri="{BB962C8B-B14F-4D97-AF65-F5344CB8AC3E}">
        <p14:creationId xmlns:p14="http://schemas.microsoft.com/office/powerpoint/2010/main" val="20877637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Processor vs. Processor Information</a:t>
            </a:r>
          </a:p>
        </p:txBody>
      </p:sp>
      <p:grpSp>
        <p:nvGrpSpPr>
          <p:cNvPr id="7" name="Group 6"/>
          <p:cNvGrpSpPr/>
          <p:nvPr/>
        </p:nvGrpSpPr>
        <p:grpSpPr>
          <a:xfrm>
            <a:off x="2829196" y="1771150"/>
            <a:ext cx="6533608" cy="4356643"/>
            <a:chOff x="1041693" y="1600271"/>
            <a:chExt cx="6976588" cy="4698547"/>
          </a:xfrm>
        </p:grpSpPr>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456" y="1600271"/>
              <a:ext cx="27527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456" y="3746118"/>
              <a:ext cx="27908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480" y="1672532"/>
              <a:ext cx="2942817" cy="198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6055" y="3661193"/>
              <a:ext cx="276225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bwMode="auto">
            <a:xfrm>
              <a:off x="2435805" y="2002657"/>
              <a:ext cx="1574492" cy="411680"/>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Processor with HT disabled</a:t>
              </a:r>
            </a:p>
          </p:txBody>
        </p:sp>
        <p:sp>
          <p:nvSpPr>
            <p:cNvPr id="34" name="Rectangle 33"/>
            <p:cNvSpPr/>
            <p:nvPr/>
          </p:nvSpPr>
          <p:spPr bwMode="auto">
            <a:xfrm>
              <a:off x="5227456" y="1892295"/>
              <a:ext cx="2144559" cy="411680"/>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Processor Information  HT disabled</a:t>
              </a:r>
            </a:p>
          </p:txBody>
        </p:sp>
        <p:sp>
          <p:nvSpPr>
            <p:cNvPr id="35" name="Rectangle 34"/>
            <p:cNvSpPr/>
            <p:nvPr/>
          </p:nvSpPr>
          <p:spPr bwMode="auto">
            <a:xfrm>
              <a:off x="2283813" y="4088360"/>
              <a:ext cx="1726484" cy="411680"/>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Processor with  HT enabled</a:t>
              </a:r>
            </a:p>
          </p:txBody>
        </p:sp>
        <p:sp>
          <p:nvSpPr>
            <p:cNvPr id="36" name="Rectangle 35"/>
            <p:cNvSpPr/>
            <p:nvPr/>
          </p:nvSpPr>
          <p:spPr bwMode="auto">
            <a:xfrm>
              <a:off x="5227456" y="3977998"/>
              <a:ext cx="2144559" cy="411680"/>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Processor Information HT enabled</a:t>
              </a:r>
            </a:p>
          </p:txBody>
        </p:sp>
        <p:cxnSp>
          <p:nvCxnSpPr>
            <p:cNvPr id="37" name="Straight Arrow Connector 36"/>
            <p:cNvCxnSpPr/>
            <p:nvPr/>
          </p:nvCxnSpPr>
          <p:spPr bwMode="auto">
            <a:xfrm flipH="1">
              <a:off x="1423851" y="2414337"/>
              <a:ext cx="1647210" cy="978411"/>
            </a:xfrm>
            <a:prstGeom prst="straightConnector1">
              <a:avLst/>
            </a:prstGeom>
            <a:solidFill>
              <a:srgbClr val="FFFFFF"/>
            </a:solidFill>
            <a:ln w="38100" cap="flat" cmpd="sng" algn="ctr">
              <a:solidFill>
                <a:srgbClr val="00B050"/>
              </a:solidFill>
              <a:prstDash val="solid"/>
              <a:round/>
              <a:headEnd type="none" w="med" len="med"/>
              <a:tailEnd type="arrow"/>
            </a:ln>
            <a:effectLst/>
          </p:spPr>
        </p:cxnSp>
        <p:cxnSp>
          <p:nvCxnSpPr>
            <p:cNvPr id="38" name="Straight Arrow Connector 37"/>
            <p:cNvCxnSpPr/>
            <p:nvPr/>
          </p:nvCxnSpPr>
          <p:spPr bwMode="auto">
            <a:xfrm flipH="1">
              <a:off x="1423851" y="4504218"/>
              <a:ext cx="1647208" cy="1245718"/>
            </a:xfrm>
            <a:prstGeom prst="straightConnector1">
              <a:avLst/>
            </a:prstGeom>
            <a:solidFill>
              <a:srgbClr val="FFFFFF"/>
            </a:solidFill>
            <a:ln w="38100" cap="flat" cmpd="sng" algn="ctr">
              <a:solidFill>
                <a:srgbClr val="00B050"/>
              </a:solidFill>
              <a:prstDash val="solid"/>
              <a:round/>
              <a:headEnd type="none" w="med" len="med"/>
              <a:tailEnd type="arrow"/>
            </a:ln>
            <a:effectLst/>
          </p:spPr>
        </p:cxnSp>
        <p:cxnSp>
          <p:nvCxnSpPr>
            <p:cNvPr id="39" name="Straight Arrow Connector 38"/>
            <p:cNvCxnSpPr/>
            <p:nvPr/>
          </p:nvCxnSpPr>
          <p:spPr bwMode="auto">
            <a:xfrm flipH="1">
              <a:off x="5583827" y="2303975"/>
              <a:ext cx="993284" cy="852897"/>
            </a:xfrm>
            <a:prstGeom prst="straightConnector1">
              <a:avLst/>
            </a:prstGeom>
            <a:solidFill>
              <a:srgbClr val="FFFFFF"/>
            </a:solidFill>
            <a:ln w="38100" cap="flat" cmpd="sng" algn="ctr">
              <a:solidFill>
                <a:srgbClr val="00B050"/>
              </a:solidFill>
              <a:prstDash val="solid"/>
              <a:round/>
              <a:headEnd type="none" w="med" len="med"/>
              <a:tailEnd type="arrow"/>
            </a:ln>
            <a:effectLst/>
          </p:spPr>
        </p:cxnSp>
        <p:cxnSp>
          <p:nvCxnSpPr>
            <p:cNvPr id="40" name="Straight Arrow Connector 39"/>
            <p:cNvCxnSpPr/>
            <p:nvPr/>
          </p:nvCxnSpPr>
          <p:spPr bwMode="auto">
            <a:xfrm flipH="1">
              <a:off x="5583827" y="4514431"/>
              <a:ext cx="1006348" cy="1125143"/>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
          <p:nvSpPr>
            <p:cNvPr id="41" name="Rectangle 40"/>
            <p:cNvSpPr/>
            <p:nvPr/>
          </p:nvSpPr>
          <p:spPr bwMode="auto">
            <a:xfrm>
              <a:off x="1067479" y="3392748"/>
              <a:ext cx="356371" cy="268445"/>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42" name="Rectangle 41"/>
            <p:cNvSpPr/>
            <p:nvPr/>
          </p:nvSpPr>
          <p:spPr bwMode="auto">
            <a:xfrm>
              <a:off x="1041693" y="5749937"/>
              <a:ext cx="356371" cy="530631"/>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43" name="Rectangle 42"/>
            <p:cNvSpPr/>
            <p:nvPr/>
          </p:nvSpPr>
          <p:spPr bwMode="auto">
            <a:xfrm>
              <a:off x="5227456" y="5639574"/>
              <a:ext cx="356371" cy="659244"/>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44" name="Rectangle 43"/>
            <p:cNvSpPr/>
            <p:nvPr/>
          </p:nvSpPr>
          <p:spPr bwMode="auto">
            <a:xfrm>
              <a:off x="5227456" y="2992826"/>
              <a:ext cx="356370" cy="432491"/>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grpSp>
    </p:spTree>
    <p:extLst>
      <p:ext uri="{BB962C8B-B14F-4D97-AF65-F5344CB8AC3E}">
        <p14:creationId xmlns:p14="http://schemas.microsoft.com/office/powerpoint/2010/main" val="428139167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A thread can be in one of two modes:</a:t>
            </a:r>
          </a:p>
          <a:p>
            <a:pPr lvl="1"/>
            <a:r>
              <a:rPr lang="en-US" b="1"/>
              <a:t>Privileged mode</a:t>
            </a:r>
            <a:r>
              <a:rPr lang="en-US"/>
              <a:t>: Synonymous with Kernel mode. Code runs on a processor in which all memory is accessible and all CPU instructions can be issued. OS code (such as system services and device drivers) runs in Kernel mode</a:t>
            </a:r>
          </a:p>
          <a:p>
            <a:pPr lvl="2"/>
            <a:r>
              <a:rPr lang="en-US"/>
              <a:t>Measured by </a:t>
            </a:r>
            <a:r>
              <a:rPr lang="en-US" b="1"/>
              <a:t>\Processor Information(*)\% Privileged Time</a:t>
            </a:r>
          </a:p>
          <a:p>
            <a:pPr lvl="1"/>
            <a:r>
              <a:rPr lang="en-US" b="1"/>
              <a:t>User mode</a:t>
            </a:r>
            <a:r>
              <a:rPr lang="en-US"/>
              <a:t>: The non-privileged processor mode in which applications run. A limited set of interfaces is available in this mode, and the access to system data is limited. This is the mode where application code is executed</a:t>
            </a:r>
          </a:p>
          <a:p>
            <a:pPr lvl="2"/>
            <a:r>
              <a:rPr lang="en-US"/>
              <a:t>Measured by </a:t>
            </a:r>
            <a:r>
              <a:rPr lang="en-US" b="1"/>
              <a:t>\Processor Information(*)\% User Time</a:t>
            </a:r>
            <a:endParaRPr lang="en-US" b="1" dirty="0"/>
          </a:p>
        </p:txBody>
      </p:sp>
      <p:sp>
        <p:nvSpPr>
          <p:cNvPr id="2" name="Title 1"/>
          <p:cNvSpPr>
            <a:spLocks noGrp="1"/>
          </p:cNvSpPr>
          <p:nvPr>
            <p:ph type="title"/>
          </p:nvPr>
        </p:nvSpPr>
        <p:spPr/>
        <p:txBody>
          <a:bodyPr/>
          <a:lstStyle/>
          <a:p>
            <a:r>
              <a:rPr lang="en-US"/>
              <a:t>Privileged Mode and User Mode</a:t>
            </a:r>
            <a:endParaRPr lang="en-US" dirty="0"/>
          </a:p>
        </p:txBody>
      </p:sp>
    </p:spTree>
    <p:extLst>
      <p:ext uri="{BB962C8B-B14F-4D97-AF65-F5344CB8AC3E}">
        <p14:creationId xmlns:p14="http://schemas.microsoft.com/office/powerpoint/2010/main" val="220440617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For each of these activities, which processor mode would you expect them to be in most often? (Kernel, User, or both):</a:t>
            </a:r>
          </a:p>
          <a:p>
            <a:pPr marL="914225" lvl="1" indent="-457112">
              <a:buFont typeface="+mj-lt"/>
              <a:buAutoNum type="arabicPeriod"/>
            </a:pPr>
            <a:r>
              <a:rPr lang="en-US"/>
              <a:t>Backup software</a:t>
            </a:r>
          </a:p>
          <a:p>
            <a:pPr marL="914225" lvl="1" indent="-457112">
              <a:buFont typeface="+mj-lt"/>
              <a:buAutoNum type="arabicPeriod"/>
            </a:pPr>
            <a:r>
              <a:rPr lang="en-US"/>
              <a:t>Database server executing complex calculations</a:t>
            </a:r>
          </a:p>
          <a:p>
            <a:pPr marL="914225" lvl="1" indent="-457112">
              <a:buFont typeface="+mj-lt"/>
              <a:buAutoNum type="arabicPeriod"/>
            </a:pPr>
            <a:r>
              <a:rPr lang="en-US"/>
              <a:t>Database server scanning large amounts of file system data</a:t>
            </a:r>
          </a:p>
          <a:p>
            <a:pPr marL="914225" lvl="1" indent="-457112">
              <a:buFont typeface="+mj-lt"/>
              <a:buAutoNum type="arabicPeriod"/>
            </a:pPr>
            <a:r>
              <a:rPr lang="en-US"/>
              <a:t>3D games</a:t>
            </a:r>
          </a:p>
          <a:p>
            <a:pPr marL="914225" lvl="1" indent="-457112">
              <a:buFont typeface="+mj-lt"/>
              <a:buAutoNum type="arabicPeriod"/>
            </a:pPr>
            <a:r>
              <a:rPr lang="en-US"/>
              <a:t>Browsing the Internet</a:t>
            </a:r>
            <a:endParaRPr lang="en-US" dirty="0"/>
          </a:p>
        </p:txBody>
      </p:sp>
      <p:sp>
        <p:nvSpPr>
          <p:cNvPr id="2" name="Title 1"/>
          <p:cNvSpPr>
            <a:spLocks noGrp="1"/>
          </p:cNvSpPr>
          <p:nvPr>
            <p:ph type="title"/>
          </p:nvPr>
        </p:nvSpPr>
        <p:spPr/>
        <p:txBody>
          <a:bodyPr/>
          <a:lstStyle/>
          <a:p>
            <a:r>
              <a:rPr lang="en-US" dirty="0"/>
              <a:t>Privileged Mode and User Mode</a:t>
            </a:r>
          </a:p>
        </p:txBody>
      </p:sp>
    </p:spTree>
    <p:extLst>
      <p:ext uri="{BB962C8B-B14F-4D97-AF65-F5344CB8AC3E}">
        <p14:creationId xmlns:p14="http://schemas.microsoft.com/office/powerpoint/2010/main" val="40961754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277372"/>
          </a:xfrm>
        </p:spPr>
        <p:txBody>
          <a:bodyPr/>
          <a:lstStyle/>
          <a:p>
            <a:r>
              <a:rPr lang="en-US" dirty="0"/>
              <a:t>For each of these activities, which processor mode would you expect them to be in most often? (Kernel, User, or both):</a:t>
            </a:r>
          </a:p>
          <a:p>
            <a:pPr marL="914225" lvl="1" indent="-457112">
              <a:buFont typeface="+mj-lt"/>
              <a:buAutoNum type="arabicPeriod"/>
            </a:pPr>
            <a:r>
              <a:rPr lang="en-US" dirty="0"/>
              <a:t>Backup software: </a:t>
            </a:r>
            <a:r>
              <a:rPr lang="en-US" b="1" dirty="0"/>
              <a:t>Kernel</a:t>
            </a:r>
          </a:p>
          <a:p>
            <a:pPr marL="914225" lvl="1" indent="-457112">
              <a:buFont typeface="+mj-lt"/>
              <a:buAutoNum type="arabicPeriod"/>
            </a:pPr>
            <a:r>
              <a:rPr lang="en-US" dirty="0"/>
              <a:t>Database server executing complex calculations: </a:t>
            </a:r>
            <a:r>
              <a:rPr lang="en-US" b="1" dirty="0"/>
              <a:t>User</a:t>
            </a:r>
          </a:p>
          <a:p>
            <a:pPr marL="914225" lvl="1" indent="-457112">
              <a:buFont typeface="+mj-lt"/>
              <a:buAutoNum type="arabicPeriod"/>
            </a:pPr>
            <a:r>
              <a:rPr lang="en-US" dirty="0"/>
              <a:t>Database server scanning large amounts of file system data:</a:t>
            </a:r>
            <a:br>
              <a:rPr lang="en-US" dirty="0"/>
            </a:br>
            <a:r>
              <a:rPr lang="en-US" b="1" dirty="0"/>
              <a:t>Kernel</a:t>
            </a:r>
          </a:p>
          <a:p>
            <a:pPr marL="914225" lvl="1" indent="-457112">
              <a:buFont typeface="+mj-lt"/>
              <a:buAutoNum type="arabicPeriod"/>
            </a:pPr>
            <a:r>
              <a:rPr lang="en-US" dirty="0"/>
              <a:t>3D games: </a:t>
            </a:r>
            <a:r>
              <a:rPr lang="en-US" b="1" dirty="0"/>
              <a:t>Both</a:t>
            </a:r>
          </a:p>
          <a:p>
            <a:pPr marL="914225" lvl="1" indent="-457112">
              <a:buFont typeface="+mj-lt"/>
              <a:buAutoNum type="arabicPeriod"/>
            </a:pPr>
            <a:r>
              <a:rPr lang="en-US" dirty="0"/>
              <a:t>Browsing the Internet: </a:t>
            </a:r>
            <a:r>
              <a:rPr lang="en-US" b="1" dirty="0"/>
              <a:t>User</a:t>
            </a:r>
          </a:p>
        </p:txBody>
      </p:sp>
      <p:sp>
        <p:nvSpPr>
          <p:cNvPr id="2" name="Title 1"/>
          <p:cNvSpPr>
            <a:spLocks noGrp="1"/>
          </p:cNvSpPr>
          <p:nvPr>
            <p:ph type="title"/>
          </p:nvPr>
        </p:nvSpPr>
        <p:spPr/>
        <p:txBody>
          <a:bodyPr/>
          <a:lstStyle/>
          <a:p>
            <a:r>
              <a:rPr lang="en-US"/>
              <a:t>Privileged Mode and User Mode (Answers)</a:t>
            </a:r>
            <a:endParaRPr lang="en-US" dirty="0"/>
          </a:p>
        </p:txBody>
      </p:sp>
    </p:spTree>
    <p:extLst>
      <p:ext uri="{BB962C8B-B14F-4D97-AF65-F5344CB8AC3E}">
        <p14:creationId xmlns:p14="http://schemas.microsoft.com/office/powerpoint/2010/main" val="28600452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HIDDEN - Slide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96598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HIDDEN - Slide137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Processor Time</a:t>
            </a:r>
            <a:endParaRPr lang="en-US" dirty="0"/>
          </a:p>
        </p:txBody>
      </p:sp>
    </p:spTree>
    <p:extLst>
      <p:ext uri="{BB962C8B-B14F-4D97-AF65-F5344CB8AC3E}">
        <p14:creationId xmlns:p14="http://schemas.microsoft.com/office/powerpoint/2010/main" val="55665355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b="1" dirty="0"/>
              <a:t>% Processor Time</a:t>
            </a:r>
            <a:r>
              <a:rPr lang="en-US" dirty="0"/>
              <a:t>: All the time spent executing everything else other than the idle threads (1 per CPU)</a:t>
            </a:r>
          </a:p>
          <a:p>
            <a:r>
              <a:rPr lang="en-US" dirty="0"/>
              <a:t>What is everything else?</a:t>
            </a:r>
          </a:p>
          <a:p>
            <a:pPr lvl="1"/>
            <a:r>
              <a:rPr lang="en-US" b="1" dirty="0"/>
              <a:t>% User Time + % Privileged Time</a:t>
            </a:r>
          </a:p>
          <a:p>
            <a:pPr lvl="1"/>
            <a:r>
              <a:rPr lang="en-US" dirty="0"/>
              <a:t>Under normal conditions* processors spend their time running  User and Privileged mode threads.</a:t>
            </a:r>
          </a:p>
          <a:p>
            <a:pPr lvl="1"/>
            <a:r>
              <a:rPr lang="en-US" dirty="0"/>
              <a:t>Example:</a:t>
            </a:r>
          </a:p>
          <a:p>
            <a:pPr lvl="2"/>
            <a:r>
              <a:rPr lang="en-US" dirty="0"/>
              <a:t>If </a:t>
            </a:r>
            <a:r>
              <a:rPr lang="en-US" b="1" dirty="0"/>
              <a:t>% Processor Time </a:t>
            </a:r>
            <a:r>
              <a:rPr lang="en-US" dirty="0"/>
              <a:t>is 50 and </a:t>
            </a:r>
            <a:r>
              <a:rPr lang="en-US" b="1" dirty="0"/>
              <a:t>% Privileged Time </a:t>
            </a:r>
            <a:r>
              <a:rPr lang="en-US" dirty="0"/>
              <a:t>is 5, </a:t>
            </a:r>
            <a:br>
              <a:rPr lang="en-US" dirty="0"/>
            </a:br>
            <a:r>
              <a:rPr lang="en-US" b="1" dirty="0"/>
              <a:t>% User Time </a:t>
            </a:r>
            <a:r>
              <a:rPr lang="en-US" dirty="0"/>
              <a:t>should be 45</a:t>
            </a:r>
          </a:p>
          <a:p>
            <a:pPr lvl="1"/>
            <a:r>
              <a:rPr lang="en-US" i="1" dirty="0"/>
              <a:t>*: Under some conditions, DPC’s and interrupts can consume processor time (discussed later)</a:t>
            </a:r>
          </a:p>
        </p:txBody>
      </p:sp>
      <p:sp>
        <p:nvSpPr>
          <p:cNvPr id="2" name="Title 1"/>
          <p:cNvSpPr>
            <a:spLocks noGrp="1"/>
          </p:cNvSpPr>
          <p:nvPr>
            <p:ph type="title"/>
          </p:nvPr>
        </p:nvSpPr>
        <p:spPr/>
        <p:txBody>
          <a:bodyPr/>
          <a:lstStyle/>
          <a:p>
            <a:r>
              <a:rPr lang="en-US" dirty="0"/>
              <a:t>% Processor Time Formula</a:t>
            </a:r>
          </a:p>
        </p:txBody>
      </p:sp>
    </p:spTree>
    <p:extLst>
      <p:ext uri="{BB962C8B-B14F-4D97-AF65-F5344CB8AC3E}">
        <p14:creationId xmlns:p14="http://schemas.microsoft.com/office/powerpoint/2010/main" val="39697248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p:txBody>
          <a:bodyPr/>
          <a:lstStyle/>
          <a:p>
            <a:r>
              <a:rPr lang="en-US" b="1" dirty="0"/>
              <a:t>% Processor Time</a:t>
            </a:r>
            <a:r>
              <a:rPr lang="en-US" dirty="0"/>
              <a:t> = </a:t>
            </a:r>
            <a:r>
              <a:rPr lang="en-US" b="1" dirty="0"/>
              <a:t>% User Time</a:t>
            </a:r>
            <a:r>
              <a:rPr lang="en-US" dirty="0"/>
              <a:t> + </a:t>
            </a:r>
            <a:r>
              <a:rPr lang="en-US" b="1" dirty="0"/>
              <a:t>% Privileged Time</a:t>
            </a:r>
            <a:endParaRPr lang="en-US" sz="2000" dirty="0"/>
          </a:p>
        </p:txBody>
      </p:sp>
      <p:sp>
        <p:nvSpPr>
          <p:cNvPr id="2" name="Title 1"/>
          <p:cNvSpPr>
            <a:spLocks noGrp="1"/>
          </p:cNvSpPr>
          <p:nvPr>
            <p:ph type="title"/>
          </p:nvPr>
        </p:nvSpPr>
        <p:spPr/>
        <p:txBody>
          <a:bodyPr/>
          <a:lstStyle/>
          <a:p>
            <a:r>
              <a:rPr lang="en-US"/>
              <a:t>% Processor Time Formula (continued)</a:t>
            </a:r>
            <a:endParaRPr lang="en-US" dirty="0"/>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966" y="1975250"/>
            <a:ext cx="7116070" cy="3579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bwMode="auto">
          <a:xfrm>
            <a:off x="6274522" y="2191050"/>
            <a:ext cx="1574269" cy="375432"/>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 Processor Time: 80</a:t>
            </a:r>
          </a:p>
        </p:txBody>
      </p:sp>
      <p:sp>
        <p:nvSpPr>
          <p:cNvPr id="23" name="Rectangle 22"/>
          <p:cNvSpPr/>
          <p:nvPr/>
        </p:nvSpPr>
        <p:spPr bwMode="auto">
          <a:xfrm>
            <a:off x="6366099" y="2878657"/>
            <a:ext cx="1574269" cy="375432"/>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 User Time: 50</a:t>
            </a:r>
          </a:p>
        </p:txBody>
      </p:sp>
      <p:sp>
        <p:nvSpPr>
          <p:cNvPr id="24" name="Rectangle 23"/>
          <p:cNvSpPr/>
          <p:nvPr/>
        </p:nvSpPr>
        <p:spPr bwMode="auto">
          <a:xfrm>
            <a:off x="6274522" y="3765226"/>
            <a:ext cx="1574269" cy="375432"/>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 Privileged Time: 30</a:t>
            </a:r>
          </a:p>
        </p:txBody>
      </p:sp>
      <p:cxnSp>
        <p:nvCxnSpPr>
          <p:cNvPr id="25" name="Straight Arrow Connector 24"/>
          <p:cNvCxnSpPr/>
          <p:nvPr/>
        </p:nvCxnSpPr>
        <p:spPr bwMode="auto">
          <a:xfrm flipH="1">
            <a:off x="5429673" y="2334338"/>
            <a:ext cx="828225" cy="337446"/>
          </a:xfrm>
          <a:prstGeom prst="straightConnector1">
            <a:avLst/>
          </a:prstGeom>
          <a:solidFill>
            <a:srgbClr val="FFFFFF"/>
          </a:solidFill>
          <a:ln w="38100" cap="flat" cmpd="sng" algn="ctr">
            <a:solidFill>
              <a:srgbClr val="00B050"/>
            </a:solidFill>
            <a:prstDash val="solid"/>
            <a:round/>
            <a:headEnd type="none" w="med" len="med"/>
            <a:tailEnd type="arrow"/>
          </a:ln>
          <a:effectLst/>
        </p:spPr>
      </p:cxnSp>
      <p:cxnSp>
        <p:nvCxnSpPr>
          <p:cNvPr id="26" name="Straight Arrow Connector 25"/>
          <p:cNvCxnSpPr/>
          <p:nvPr/>
        </p:nvCxnSpPr>
        <p:spPr bwMode="auto">
          <a:xfrm flipH="1">
            <a:off x="5429672" y="3229359"/>
            <a:ext cx="936429" cy="243977"/>
          </a:xfrm>
          <a:prstGeom prst="straightConnector1">
            <a:avLst/>
          </a:prstGeom>
          <a:solidFill>
            <a:srgbClr val="FFFFFF"/>
          </a:solidFill>
          <a:ln w="38100" cap="flat" cmpd="sng" algn="ctr">
            <a:solidFill>
              <a:srgbClr val="00B050"/>
            </a:solidFill>
            <a:prstDash val="solid"/>
            <a:round/>
            <a:headEnd type="none" w="med" len="med"/>
            <a:tailEnd type="arrow"/>
          </a:ln>
          <a:effectLst/>
        </p:spPr>
      </p:cxnSp>
      <p:cxnSp>
        <p:nvCxnSpPr>
          <p:cNvPr id="27" name="Straight Arrow Connector 26"/>
          <p:cNvCxnSpPr/>
          <p:nvPr/>
        </p:nvCxnSpPr>
        <p:spPr bwMode="auto">
          <a:xfrm flipH="1">
            <a:off x="5426280" y="4102671"/>
            <a:ext cx="828224" cy="0"/>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Tree>
    <p:extLst>
      <p:ext uri="{BB962C8B-B14F-4D97-AF65-F5344CB8AC3E}">
        <p14:creationId xmlns:p14="http://schemas.microsoft.com/office/powerpoint/2010/main" val="7963232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type="body" sz="quarter" idx="10"/>
          </p:nvPr>
        </p:nvSpPr>
        <p:spPr/>
        <p:txBody>
          <a:bodyPr/>
          <a:lstStyle/>
          <a:p>
            <a:r>
              <a:rPr lang="en-US" dirty="0"/>
              <a:t>Monitor the </a:t>
            </a:r>
            <a:r>
              <a:rPr lang="en-US" b="1" dirty="0"/>
              <a:t>\Processor Information(*)\% Processor Time</a:t>
            </a:r>
            <a:r>
              <a:rPr lang="en-US" dirty="0"/>
              <a:t> counter for all processor instances</a:t>
            </a:r>
          </a:p>
          <a:p>
            <a:r>
              <a:rPr lang="en-US" dirty="0"/>
              <a:t>Common next steps:</a:t>
            </a:r>
          </a:p>
          <a:p>
            <a:pPr lvl="1"/>
            <a:r>
              <a:rPr lang="en-US" dirty="0"/>
              <a:t>Identify the processes that are consuming high CPU</a:t>
            </a:r>
          </a:p>
          <a:p>
            <a:pPr lvl="1"/>
            <a:r>
              <a:rPr lang="en-US" dirty="0"/>
              <a:t>Identify which is higher: Privileged time or user time</a:t>
            </a:r>
          </a:p>
        </p:txBody>
      </p:sp>
      <p:sp>
        <p:nvSpPr>
          <p:cNvPr id="674818" name="Rectangle 2"/>
          <p:cNvSpPr>
            <a:spLocks noGrp="1" noChangeArrowheads="1"/>
          </p:cNvSpPr>
          <p:nvPr>
            <p:ph type="title"/>
          </p:nvPr>
        </p:nvSpPr>
        <p:spPr/>
        <p:txBody>
          <a:bodyPr/>
          <a:lstStyle/>
          <a:p>
            <a:r>
              <a:rPr lang="en-US"/>
              <a:t>Thresholds for % Processor Time</a:t>
            </a:r>
            <a:endParaRPr lang="en-US" dirty="0"/>
          </a:p>
        </p:txBody>
      </p:sp>
      <p:graphicFrame>
        <p:nvGraphicFramePr>
          <p:cNvPr id="16" name="Picture 2"/>
          <p:cNvGraphicFramePr>
            <a:graphicFrameLocks noGrp="1"/>
          </p:cNvGraphicFramePr>
          <p:nvPr>
            <p:extLst>
              <p:ext uri="{D42A27DB-BD31-4B8C-83A1-F6EECF244321}">
                <p14:modId xmlns:p14="http://schemas.microsoft.com/office/powerpoint/2010/main" val="270222357"/>
              </p:ext>
            </p:extLst>
          </p:nvPr>
        </p:nvGraphicFramePr>
        <p:xfrm>
          <a:off x="3860066" y="3874402"/>
          <a:ext cx="4471868" cy="2447926"/>
        </p:xfrm>
        <a:graphic>
          <a:graphicData uri="http://schemas.openxmlformats.org/drawingml/2006/table">
            <a:tbl>
              <a:tblPr firstRow="1" bandRow="1">
                <a:tableStyleId>{073A0DAA-6AF3-43AB-8588-CEC1D06C72B9}</a:tableStyleId>
              </a:tblPr>
              <a:tblGrid>
                <a:gridCol w="1435987">
                  <a:extLst>
                    <a:ext uri="{9D8B030D-6E8A-4147-A177-3AD203B41FA5}">
                      <a16:colId xmlns:a16="http://schemas.microsoft.com/office/drawing/2014/main" val="20000"/>
                    </a:ext>
                  </a:extLst>
                </a:gridCol>
                <a:gridCol w="3035881">
                  <a:extLst>
                    <a:ext uri="{9D8B030D-6E8A-4147-A177-3AD203B41FA5}">
                      <a16:colId xmlns:a16="http://schemas.microsoft.com/office/drawing/2014/main" val="20001"/>
                    </a:ext>
                  </a:extLst>
                </a:gridCol>
              </a:tblGrid>
              <a:tr h="349848">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pPr marL="0" marR="0" lvl="0" indent="0" algn="ctr" defTabSz="914400" rtl="0" eaLnBrk="1" fontAlgn="base" latinLnBrk="0" hangingPunct="1">
                        <a:lnSpc>
                          <a:spcPct val="100000"/>
                        </a:lnSpc>
                        <a:spcBef>
                          <a:spcPct val="20000"/>
                        </a:spcBef>
                        <a:spcAft>
                          <a:spcPct val="0"/>
                        </a:spcAft>
                        <a:buNone/>
                        <a:tabLst/>
                      </a:pPr>
                      <a:r>
                        <a:rPr kumimoji="0" lang="en-US" sz="1600" u="none" strike="noStrike" baseline="0" dirty="0">
                          <a:effectLst/>
                        </a:rPr>
                        <a:t>Threshold</a:t>
                      </a:r>
                      <a:endParaRPr kumimoji="0" lang="en-US" sz="1600" b="1" i="0" u="none" strike="noStrike" baseline="0" dirty="0">
                        <a:solidFill>
                          <a:schemeClr val="tx1">
                            <a:alpha val="100000"/>
                          </a:schemeClr>
                        </a:solidFill>
                        <a:effectLst/>
                        <a:latin typeface="+mj-lt"/>
                      </a:endParaRPr>
                    </a:p>
                  </a:txBody>
                  <a:tcPr marL="55306" marR="55306" marT="27653" marB="27653" anchor="ctr" horzOverflow="overflow"/>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pPr marL="0" marR="0" lvl="0" indent="0" algn="ctr" defTabSz="914400" rtl="0" eaLnBrk="1" fontAlgn="base" latinLnBrk="0" hangingPunct="1">
                        <a:lnSpc>
                          <a:spcPct val="100000"/>
                        </a:lnSpc>
                        <a:spcBef>
                          <a:spcPct val="0"/>
                        </a:spcBef>
                        <a:spcAft>
                          <a:spcPct val="0"/>
                        </a:spcAft>
                        <a:buNone/>
                        <a:tabLst/>
                      </a:pPr>
                      <a:r>
                        <a:rPr kumimoji="0" lang="en-US" sz="1600" u="none" strike="noStrike" baseline="0" dirty="0">
                          <a:effectLst/>
                        </a:rPr>
                        <a:t>Effect</a:t>
                      </a:r>
                      <a:endParaRPr kumimoji="0" lang="en-US" sz="1600" b="1" i="0" u="none" strike="noStrike" baseline="0" dirty="0">
                        <a:solidFill>
                          <a:schemeClr val="tx1">
                            <a:alpha val="100000"/>
                          </a:schemeClr>
                        </a:solidFill>
                        <a:effectLst/>
                        <a:latin typeface="+mj-lt"/>
                      </a:endParaRPr>
                    </a:p>
                  </a:txBody>
                  <a:tcPr marL="55306" marR="55306" marT="27653" marB="27653" anchor="ctr" horzOverflow="overflow"/>
                </a:tc>
                <a:extLst>
                  <a:ext uri="{0D108BD9-81ED-4DB2-BD59-A6C34878D82A}">
                    <a16:rowId xmlns:a16="http://schemas.microsoft.com/office/drawing/2014/main" val="10000"/>
                  </a:ext>
                </a:extLst>
              </a:tr>
              <a:tr h="606533">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lvl="0" indent="0" algn="l" defTabSz="914400" rtl="0" eaLnBrk="1" fontAlgn="base" latinLnBrk="0" hangingPunct="1">
                        <a:lnSpc>
                          <a:spcPct val="100000"/>
                        </a:lnSpc>
                        <a:spcBef>
                          <a:spcPct val="20000"/>
                        </a:spcBef>
                        <a:spcAft>
                          <a:spcPct val="0"/>
                        </a:spcAft>
                        <a:buNone/>
                        <a:tabLst/>
                      </a:pPr>
                      <a:r>
                        <a:rPr lang="en-US" sz="1600" kern="1200" dirty="0"/>
                        <a:t>Less</a:t>
                      </a:r>
                      <a:r>
                        <a:rPr lang="en-US" sz="1600" kern="1200" baseline="0" dirty="0"/>
                        <a:t> than 50%</a:t>
                      </a:r>
                      <a:endParaRPr lang="en-US" sz="1600" kern="1200" dirty="0">
                        <a:solidFill>
                          <a:schemeClr val="dk1"/>
                        </a:solidFill>
                        <a:latin typeface="+mj-lt"/>
                        <a:ea typeface="+mn-ea"/>
                        <a:cs typeface="+mn-cs"/>
                      </a:endParaRPr>
                    </a:p>
                  </a:txBody>
                  <a:tcPr marL="55306" marR="55306" marT="27653" marB="27653" anchor="ctr" horzOverflow="overflow"/>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algn="l">
                        <a:buFont typeface="Arial" pitchFamily="34" charset="0"/>
                        <a:buNone/>
                      </a:pPr>
                      <a:r>
                        <a:rPr lang="en-US" sz="1600" kern="1200" dirty="0"/>
                        <a:t>Informational </a:t>
                      </a:r>
                    </a:p>
                    <a:p>
                      <a:pPr algn="l">
                        <a:buFont typeface="Arial" pitchFamily="34" charset="0"/>
                        <a:buNone/>
                      </a:pPr>
                      <a:r>
                        <a:rPr lang="en-US" sz="1600" kern="1200" dirty="0"/>
                        <a:t>Normal usage</a:t>
                      </a:r>
                      <a:endParaRPr lang="en-US" sz="16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1"/>
                  </a:ext>
                </a:extLst>
              </a:tr>
              <a:tr h="606533">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lvl="0" indent="0" algn="l" defTabSz="914400" rtl="0" eaLnBrk="1" fontAlgn="base" latinLnBrk="0" hangingPunct="1">
                        <a:lnSpc>
                          <a:spcPct val="100000"/>
                        </a:lnSpc>
                        <a:spcBef>
                          <a:spcPct val="20000"/>
                        </a:spcBef>
                        <a:spcAft>
                          <a:spcPct val="0"/>
                        </a:spcAft>
                        <a:buNone/>
                        <a:tabLst/>
                      </a:pPr>
                      <a:r>
                        <a:rPr lang="en-US" sz="1600" kern="1200" dirty="0"/>
                        <a:t>&gt; 50%</a:t>
                      </a:r>
                      <a:endParaRPr lang="en-US" sz="1600" kern="1200" dirty="0">
                        <a:solidFill>
                          <a:schemeClr val="dk1"/>
                        </a:solidFill>
                        <a:latin typeface="+mj-lt"/>
                        <a:ea typeface="+mn-ea"/>
                        <a:cs typeface="+mn-cs"/>
                      </a:endParaRPr>
                    </a:p>
                  </a:txBody>
                  <a:tcPr marL="55306" marR="55306" marT="27653" marB="27653" anchor="ctr" horzOverflow="overflow"/>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algn="l">
                        <a:buFont typeface="Arial" pitchFamily="34" charset="0"/>
                        <a:buNone/>
                      </a:pPr>
                      <a:r>
                        <a:rPr lang="en-US" sz="1600" kern="1200" baseline="0" dirty="0"/>
                        <a:t>Warning</a:t>
                      </a:r>
                    </a:p>
                    <a:p>
                      <a:pPr algn="l">
                        <a:buFont typeface="Arial" pitchFamily="34" charset="0"/>
                        <a:buNone/>
                      </a:pPr>
                      <a:r>
                        <a:rPr lang="en-US" sz="1600" kern="1200" baseline="0" dirty="0"/>
                        <a:t>Monitor the processor time</a:t>
                      </a:r>
                      <a:endParaRPr lang="en-US" sz="16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2"/>
                  </a:ext>
                </a:extLst>
              </a:tr>
              <a:tr h="885012">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lvl="0" indent="0" algn="l" defTabSz="914400" rtl="0" eaLnBrk="1" fontAlgn="base" latinLnBrk="0" hangingPunct="1">
                        <a:lnSpc>
                          <a:spcPct val="100000"/>
                        </a:lnSpc>
                        <a:spcBef>
                          <a:spcPct val="20000"/>
                        </a:spcBef>
                        <a:spcAft>
                          <a:spcPct val="0"/>
                        </a:spcAft>
                        <a:buFont typeface="Wingdings"/>
                        <a:buNone/>
                        <a:tabLst/>
                      </a:pPr>
                      <a:r>
                        <a:rPr lang="en-US" sz="1600" kern="1200" dirty="0"/>
                        <a:t>&gt; 80%</a:t>
                      </a:r>
                      <a:br>
                        <a:rPr lang="en-US" sz="1600" kern="1200" dirty="0"/>
                      </a:br>
                      <a:r>
                        <a:rPr lang="en-US" sz="1600" kern="1200" dirty="0"/>
                        <a:t> </a:t>
                      </a:r>
                      <a:endParaRPr lang="en-US" sz="1600" kern="1200" dirty="0">
                        <a:solidFill>
                          <a:schemeClr val="dk1"/>
                        </a:solidFill>
                        <a:latin typeface="+mj-lt"/>
                        <a:ea typeface="+mn-ea"/>
                        <a:cs typeface="+mn-cs"/>
                      </a:endParaRPr>
                    </a:p>
                  </a:txBody>
                  <a:tcPr marL="55306" marR="55306" marT="27653" marB="27653" anchor="ctr" horzOverflow="overflow"/>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600" kern="1200" dirty="0"/>
                        <a:t>Critical</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600" kern="1200" dirty="0"/>
                        <a:t>The</a:t>
                      </a:r>
                      <a:r>
                        <a:rPr lang="en-US" sz="1600" kern="1200" baseline="0" dirty="0"/>
                        <a:t> system might seem sluggish</a:t>
                      </a:r>
                      <a:endParaRPr lang="en-US" sz="16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6117088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19395050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Each process can potentially consume up to 100% CPU times the number of processors, if it has enough active threads</a:t>
            </a:r>
          </a:p>
          <a:p>
            <a:r>
              <a:rPr lang="en-US"/>
              <a:t>A single threaded application can consume only up to 100% CPU</a:t>
            </a:r>
          </a:p>
          <a:p>
            <a:r>
              <a:rPr lang="en-US"/>
              <a:t>Example (Demo 004_Cpustres):</a:t>
            </a:r>
          </a:p>
          <a:p>
            <a:pPr lvl="1"/>
            <a:r>
              <a:rPr lang="en-US"/>
              <a:t>1 thread at maximum activity = </a:t>
            </a:r>
            <a:r>
              <a:rPr lang="en-US" b="1"/>
              <a:t>\Process(cpustres)\% Processor Time</a:t>
            </a:r>
            <a:r>
              <a:rPr lang="en-US"/>
              <a:t> of 100</a:t>
            </a:r>
          </a:p>
          <a:p>
            <a:pPr lvl="1"/>
            <a:r>
              <a:rPr lang="en-US"/>
              <a:t>With eight logical processors, any process can consume up to 800% CPU, assuming it has at least eight active threads</a:t>
            </a:r>
            <a:endParaRPr lang="en-US" dirty="0"/>
          </a:p>
        </p:txBody>
      </p:sp>
      <p:sp>
        <p:nvSpPr>
          <p:cNvPr id="2" name="Title 1"/>
          <p:cNvSpPr>
            <a:spLocks noGrp="1"/>
          </p:cNvSpPr>
          <p:nvPr>
            <p:ph type="title"/>
          </p:nvPr>
        </p:nvSpPr>
        <p:spPr/>
        <p:txBody>
          <a:bodyPr/>
          <a:lstStyle/>
          <a:p>
            <a:r>
              <a:rPr lang="en-US" dirty="0"/>
              <a:t>The \Process(*)\% Processor Time Counter</a:t>
            </a:r>
          </a:p>
        </p:txBody>
      </p:sp>
    </p:spTree>
    <p:extLst>
      <p:ext uri="{BB962C8B-B14F-4D97-AF65-F5344CB8AC3E}">
        <p14:creationId xmlns:p14="http://schemas.microsoft.com/office/powerpoint/2010/main" val="12104073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765546" y="1944280"/>
            <a:ext cx="4824169" cy="4430195"/>
          </a:xfrm>
          <a:prstGeom prst="rect">
            <a:avLst/>
          </a:prstGeom>
        </p:spPr>
      </p:pic>
      <p:sp>
        <p:nvSpPr>
          <p:cNvPr id="3" name="Content Placeholder 2"/>
          <p:cNvSpPr>
            <a:spLocks noGrp="1"/>
          </p:cNvSpPr>
          <p:nvPr>
            <p:ph type="body" sz="quarter" idx="10"/>
          </p:nvPr>
        </p:nvSpPr>
        <p:spPr/>
        <p:txBody>
          <a:bodyPr/>
          <a:lstStyle/>
          <a:p>
            <a:r>
              <a:rPr lang="en-US" dirty="0"/>
              <a:t>In this example, </a:t>
            </a:r>
            <a:r>
              <a:rPr lang="en-US" b="1" dirty="0"/>
              <a:t>\Process(w3wp#4)\% Processor Time</a:t>
            </a:r>
            <a:r>
              <a:rPr lang="en-US" dirty="0"/>
              <a:t> is consuming up to 367% CPU</a:t>
            </a:r>
          </a:p>
          <a:p>
            <a:r>
              <a:rPr lang="en-US" dirty="0"/>
              <a:t>This server has 4 logical</a:t>
            </a:r>
            <a:br>
              <a:rPr lang="en-US" dirty="0"/>
            </a:br>
            <a:r>
              <a:rPr lang="en-US" dirty="0"/>
              <a:t>processors, so any process can</a:t>
            </a:r>
            <a:br>
              <a:rPr lang="en-US" dirty="0"/>
            </a:br>
            <a:r>
              <a:rPr lang="en-US" dirty="0"/>
              <a:t>potentially consume up to 400%</a:t>
            </a:r>
            <a:br>
              <a:rPr lang="en-US" dirty="0"/>
            </a:br>
            <a:r>
              <a:rPr lang="en-US" dirty="0"/>
              <a:t>CPU</a:t>
            </a:r>
          </a:p>
        </p:txBody>
      </p:sp>
      <p:sp>
        <p:nvSpPr>
          <p:cNvPr id="2" name="Title 1"/>
          <p:cNvSpPr>
            <a:spLocks noGrp="1"/>
          </p:cNvSpPr>
          <p:nvPr>
            <p:ph type="title"/>
          </p:nvPr>
        </p:nvSpPr>
        <p:spPr/>
        <p:txBody>
          <a:bodyPr>
            <a:normAutofit fontScale="90000"/>
          </a:bodyPr>
          <a:lstStyle/>
          <a:p>
            <a:r>
              <a:rPr lang="en-US" dirty="0"/>
              <a:t>The \Process\% Processor Time counter (continued)</a:t>
            </a:r>
          </a:p>
        </p:txBody>
      </p:sp>
      <p:sp>
        <p:nvSpPr>
          <p:cNvPr id="23" name="Rectangle 22"/>
          <p:cNvSpPr/>
          <p:nvPr/>
        </p:nvSpPr>
        <p:spPr bwMode="auto">
          <a:xfrm>
            <a:off x="10039529" y="2875742"/>
            <a:ext cx="2094116" cy="523416"/>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This process consumes up to 367% CPU</a:t>
            </a:r>
          </a:p>
        </p:txBody>
      </p:sp>
      <p:cxnSp>
        <p:nvCxnSpPr>
          <p:cNvPr id="24" name="Straight Arrow Connector 23"/>
          <p:cNvCxnSpPr>
            <a:stCxn id="23" idx="2"/>
          </p:cNvCxnSpPr>
          <p:nvPr/>
        </p:nvCxnSpPr>
        <p:spPr bwMode="auto">
          <a:xfrm flipH="1">
            <a:off x="10819661" y="3399158"/>
            <a:ext cx="266927" cy="1798826"/>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
        <p:nvSpPr>
          <p:cNvPr id="25" name="Rectangle 24"/>
          <p:cNvSpPr/>
          <p:nvPr/>
        </p:nvSpPr>
        <p:spPr bwMode="auto">
          <a:xfrm>
            <a:off x="10147810" y="5184870"/>
            <a:ext cx="1337855" cy="175238"/>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Tree>
    <p:extLst>
      <p:ext uri="{BB962C8B-B14F-4D97-AF65-F5344CB8AC3E}">
        <p14:creationId xmlns:p14="http://schemas.microsoft.com/office/powerpoint/2010/main" val="34077516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HIDDEN - Slide138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1906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HIDDEN - Slide138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Real Time Tools</a:t>
            </a:r>
            <a:endParaRPr lang="en-US" dirty="0"/>
          </a:p>
        </p:txBody>
      </p:sp>
    </p:spTree>
    <p:extLst>
      <p:ext uri="{BB962C8B-B14F-4D97-AF65-F5344CB8AC3E}">
        <p14:creationId xmlns:p14="http://schemas.microsoft.com/office/powerpoint/2010/main" val="418680841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2745" dirty="0"/>
              <a:t>To measure overall processor</a:t>
            </a:r>
            <a:br>
              <a:rPr lang="en-US" sz="2745" dirty="0"/>
            </a:br>
            <a:r>
              <a:rPr lang="en-US" sz="2745" dirty="0"/>
              <a:t>usage, use the </a:t>
            </a:r>
            <a:r>
              <a:rPr lang="en-US" sz="2745" b="1" dirty="0"/>
              <a:t>Performance </a:t>
            </a:r>
            <a:r>
              <a:rPr lang="en-US" sz="2745" dirty="0"/>
              <a:t>tab</a:t>
            </a:r>
            <a:br>
              <a:rPr lang="en-US" sz="2745" dirty="0"/>
            </a:br>
            <a:r>
              <a:rPr lang="en-US" sz="2745" dirty="0"/>
              <a:t>of </a:t>
            </a:r>
            <a:r>
              <a:rPr lang="en-US" sz="2745" b="1" dirty="0"/>
              <a:t>Task Manager</a:t>
            </a:r>
            <a:endParaRPr lang="en-US" sz="2745" dirty="0"/>
          </a:p>
          <a:p>
            <a:r>
              <a:rPr lang="en-US" sz="2745" dirty="0"/>
              <a:t>The light blue line indicates overall</a:t>
            </a:r>
            <a:br>
              <a:rPr lang="en-US" sz="2745" dirty="0"/>
            </a:br>
            <a:r>
              <a:rPr lang="en-US" sz="2745" dirty="0"/>
              <a:t>usage, and the darker blue line</a:t>
            </a:r>
            <a:br>
              <a:rPr lang="en-US" sz="2745" dirty="0"/>
            </a:br>
            <a:r>
              <a:rPr lang="en-US" sz="2745" dirty="0"/>
              <a:t>indicates privileged/kernel mode</a:t>
            </a:r>
            <a:br>
              <a:rPr lang="en-US" sz="2745" dirty="0"/>
            </a:br>
            <a:r>
              <a:rPr lang="en-US" sz="2745" dirty="0"/>
              <a:t>usage</a:t>
            </a:r>
          </a:p>
          <a:p>
            <a:r>
              <a:rPr lang="en-US" sz="2745" dirty="0"/>
              <a:t>To show privileged mode usage</a:t>
            </a:r>
            <a:br>
              <a:rPr lang="en-US" sz="2745" dirty="0"/>
            </a:br>
            <a:r>
              <a:rPr lang="en-US" sz="2745" dirty="0"/>
              <a:t>right click the graph area, and</a:t>
            </a:r>
            <a:br>
              <a:rPr lang="en-US" sz="2745" dirty="0"/>
            </a:br>
            <a:r>
              <a:rPr lang="en-US" sz="2745" dirty="0"/>
              <a:t>select </a:t>
            </a:r>
            <a:r>
              <a:rPr lang="en-US" sz="2745" b="1" dirty="0"/>
              <a:t>Show kernel times</a:t>
            </a:r>
            <a:r>
              <a:rPr lang="en-US" sz="2745" dirty="0"/>
              <a:t>. Not</a:t>
            </a:r>
            <a:br>
              <a:rPr lang="en-US" sz="2745" dirty="0"/>
            </a:br>
            <a:r>
              <a:rPr lang="en-US" sz="2745" dirty="0"/>
              <a:t>enabled by default</a:t>
            </a:r>
          </a:p>
          <a:p>
            <a:r>
              <a:rPr lang="en-US" sz="2745" dirty="0"/>
              <a:t>Generally, high CPU usage on</a:t>
            </a:r>
            <a:br>
              <a:rPr lang="en-US" sz="2745" dirty="0"/>
            </a:br>
            <a:r>
              <a:rPr lang="en-US" sz="2745" dirty="0"/>
              <a:t>average = poor performance</a:t>
            </a:r>
          </a:p>
        </p:txBody>
      </p:sp>
      <p:sp>
        <p:nvSpPr>
          <p:cNvPr id="2" name="Title 1"/>
          <p:cNvSpPr>
            <a:spLocks noGrp="1"/>
          </p:cNvSpPr>
          <p:nvPr>
            <p:ph type="title"/>
          </p:nvPr>
        </p:nvSpPr>
        <p:spPr/>
        <p:txBody>
          <a:bodyPr/>
          <a:lstStyle/>
          <a:p>
            <a:r>
              <a:rPr lang="en-US" dirty="0"/>
              <a:t>Real-time Tools: Using Task Manager</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115" y="5272495"/>
            <a:ext cx="2231304" cy="1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stretch>
            <a:fillRect/>
          </a:stretch>
        </p:blipFill>
        <p:spPr>
          <a:xfrm>
            <a:off x="5936384" y="1283682"/>
            <a:ext cx="6002766" cy="3705820"/>
          </a:xfrm>
          <a:prstGeom prst="rect">
            <a:avLst/>
          </a:prstGeom>
        </p:spPr>
      </p:pic>
      <p:sp>
        <p:nvSpPr>
          <p:cNvPr id="10" name="Rectangle 9"/>
          <p:cNvSpPr/>
          <p:nvPr/>
        </p:nvSpPr>
        <p:spPr bwMode="auto">
          <a:xfrm>
            <a:off x="10322950" y="3502147"/>
            <a:ext cx="1260542" cy="126061"/>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pt-PT" sz="1800" b="1">
              <a:latin typeface="Arial Narrow" pitchFamily="34" charset="0"/>
            </a:endParaRPr>
          </a:p>
        </p:txBody>
      </p:sp>
      <p:cxnSp>
        <p:nvCxnSpPr>
          <p:cNvPr id="7" name="Straight Arrow Connector 6"/>
          <p:cNvCxnSpPr/>
          <p:nvPr/>
        </p:nvCxnSpPr>
        <p:spPr>
          <a:xfrm flipH="1">
            <a:off x="9069299" y="3673920"/>
            <a:ext cx="1533727" cy="1824173"/>
          </a:xfrm>
          <a:prstGeom prst="straightConnector1">
            <a:avLst/>
          </a:prstGeom>
          <a:ln w="76200">
            <a:headEnd type="none"/>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bwMode="auto">
          <a:xfrm>
            <a:off x="7808758" y="5509603"/>
            <a:ext cx="1456633" cy="198589"/>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pt-PT" sz="1800" b="1">
              <a:latin typeface="Arial Narrow" pitchFamily="34" charset="0"/>
            </a:endParaRPr>
          </a:p>
        </p:txBody>
      </p:sp>
    </p:spTree>
    <p:extLst>
      <p:ext uri="{BB962C8B-B14F-4D97-AF65-F5344CB8AC3E}">
        <p14:creationId xmlns:p14="http://schemas.microsoft.com/office/powerpoint/2010/main" val="31815014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Provides live processor usage information</a:t>
            </a:r>
          </a:p>
          <a:p>
            <a:r>
              <a:rPr lang="en-US" b="1" dirty="0"/>
              <a:t>Resource Monitor </a:t>
            </a:r>
            <a:r>
              <a:rPr lang="en-US" dirty="0"/>
              <a:t>is built in to Windows 8 and  Windows Server 2012, but is available since Windows Vista/2008</a:t>
            </a:r>
          </a:p>
          <a:p>
            <a:r>
              <a:rPr lang="en-US" dirty="0"/>
              <a:t>Can be launched from the </a:t>
            </a:r>
            <a:r>
              <a:rPr lang="en-US" b="1" dirty="0"/>
              <a:t>Performance </a:t>
            </a:r>
            <a:r>
              <a:rPr lang="en-US" dirty="0"/>
              <a:t>tab in </a:t>
            </a:r>
            <a:r>
              <a:rPr lang="en-US" b="1" dirty="0"/>
              <a:t>Task Manager </a:t>
            </a:r>
            <a:r>
              <a:rPr lang="en-US" dirty="0"/>
              <a:t>or by typing </a:t>
            </a:r>
            <a:r>
              <a:rPr lang="en-US" i="1" dirty="0" err="1"/>
              <a:t>resmon</a:t>
            </a:r>
            <a:endParaRPr lang="en-US" i="1" dirty="0"/>
          </a:p>
        </p:txBody>
      </p:sp>
      <p:sp>
        <p:nvSpPr>
          <p:cNvPr id="2" name="Title 1"/>
          <p:cNvSpPr>
            <a:spLocks noGrp="1"/>
          </p:cNvSpPr>
          <p:nvPr>
            <p:ph type="title"/>
          </p:nvPr>
        </p:nvSpPr>
        <p:spPr/>
        <p:txBody>
          <a:bodyPr/>
          <a:lstStyle/>
          <a:p>
            <a:r>
              <a:rPr lang="en-US"/>
              <a:t>Real-time Tools: Resource Monitor</a:t>
            </a:r>
            <a:endParaRPr lang="en-US" dirty="0"/>
          </a:p>
        </p:txBody>
      </p:sp>
    </p:spTree>
    <p:extLst>
      <p:ext uri="{BB962C8B-B14F-4D97-AF65-F5344CB8AC3E}">
        <p14:creationId xmlns:p14="http://schemas.microsoft.com/office/powerpoint/2010/main" val="36115339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005652" y="3793935"/>
            <a:ext cx="7339073" cy="3782934"/>
          </a:xfrm>
          <a:prstGeom prst="rect">
            <a:avLst/>
          </a:prstGeom>
        </p:spPr>
      </p:pic>
      <p:pic>
        <p:nvPicPr>
          <p:cNvPr id="3" name="Picture 2"/>
          <p:cNvPicPr>
            <a:picLocks noChangeAspect="1"/>
          </p:cNvPicPr>
          <p:nvPr/>
        </p:nvPicPr>
        <p:blipFill>
          <a:blip r:embed="rId4"/>
          <a:stretch>
            <a:fillRect/>
          </a:stretch>
        </p:blipFill>
        <p:spPr>
          <a:xfrm>
            <a:off x="7050560" y="998628"/>
            <a:ext cx="3260755" cy="3078353"/>
          </a:xfrm>
          <a:prstGeom prst="rect">
            <a:avLst/>
          </a:prstGeom>
        </p:spPr>
      </p:pic>
      <p:sp>
        <p:nvSpPr>
          <p:cNvPr id="2" name="Title 1"/>
          <p:cNvSpPr>
            <a:spLocks noGrp="1"/>
          </p:cNvSpPr>
          <p:nvPr>
            <p:ph type="title"/>
          </p:nvPr>
        </p:nvSpPr>
        <p:spPr/>
        <p:txBody>
          <a:bodyPr/>
          <a:lstStyle/>
          <a:p>
            <a:r>
              <a:rPr lang="en-US" dirty="0"/>
              <a:t>Real-time Tools: Resource Monitor (continued)</a:t>
            </a:r>
          </a:p>
        </p:txBody>
      </p:sp>
      <p:sp>
        <p:nvSpPr>
          <p:cNvPr id="39" name="Rectangle 38"/>
          <p:cNvSpPr/>
          <p:nvPr/>
        </p:nvSpPr>
        <p:spPr bwMode="auto">
          <a:xfrm>
            <a:off x="9344724" y="5407069"/>
            <a:ext cx="1945952" cy="556666"/>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a:outerShdw blurRad="50800" dist="50800" dir="5400000" algn="ctr" rotWithShape="0">
              <a:srgbClr val="FFFFFF"/>
            </a:outerShdw>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Process selection displayed in orange</a:t>
            </a:r>
          </a:p>
        </p:txBody>
      </p:sp>
      <p:sp>
        <p:nvSpPr>
          <p:cNvPr id="41" name="Rectangle 40"/>
          <p:cNvSpPr/>
          <p:nvPr/>
        </p:nvSpPr>
        <p:spPr bwMode="auto">
          <a:xfrm>
            <a:off x="7522466" y="3855561"/>
            <a:ext cx="1026277" cy="221420"/>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pt-PT" sz="1800" b="1" kern="0">
              <a:solidFill>
                <a:srgbClr val="000000"/>
              </a:solidFill>
              <a:latin typeface="Arial Narrow" pitchFamily="34" charset="0"/>
            </a:endParaRPr>
          </a:p>
        </p:txBody>
      </p:sp>
      <p:cxnSp>
        <p:nvCxnSpPr>
          <p:cNvPr id="42" name="Straight Arrow Connector 41"/>
          <p:cNvCxnSpPr/>
          <p:nvPr/>
        </p:nvCxnSpPr>
        <p:spPr bwMode="auto">
          <a:xfrm flipH="1">
            <a:off x="7939181" y="2611005"/>
            <a:ext cx="192845" cy="1182931"/>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
        <p:nvSpPr>
          <p:cNvPr id="43" name="Rectangle 42"/>
          <p:cNvSpPr/>
          <p:nvPr/>
        </p:nvSpPr>
        <p:spPr bwMode="auto">
          <a:xfrm>
            <a:off x="7788492" y="2133267"/>
            <a:ext cx="1945952" cy="498013"/>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Launch Resource Monitor</a:t>
            </a:r>
          </a:p>
        </p:txBody>
      </p:sp>
      <p:sp>
        <p:nvSpPr>
          <p:cNvPr id="44" name="Rectangle 43"/>
          <p:cNvSpPr/>
          <p:nvPr/>
        </p:nvSpPr>
        <p:spPr bwMode="auto">
          <a:xfrm>
            <a:off x="6281978" y="4842394"/>
            <a:ext cx="648586" cy="1633478"/>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pt-PT" sz="1800" b="1" kern="0">
              <a:solidFill>
                <a:srgbClr val="000000"/>
              </a:solidFill>
              <a:latin typeface="Arial Narrow" pitchFamily="34" charset="0"/>
            </a:endParaRPr>
          </a:p>
        </p:txBody>
      </p:sp>
      <p:cxnSp>
        <p:nvCxnSpPr>
          <p:cNvPr id="45" name="Straight Arrow Connector 44"/>
          <p:cNvCxnSpPr/>
          <p:nvPr/>
        </p:nvCxnSpPr>
        <p:spPr bwMode="auto">
          <a:xfrm>
            <a:off x="5067296" y="4561580"/>
            <a:ext cx="1214682" cy="845490"/>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
        <p:nvSpPr>
          <p:cNvPr id="46" name="Rectangle 45"/>
          <p:cNvSpPr/>
          <p:nvPr/>
        </p:nvSpPr>
        <p:spPr bwMode="auto">
          <a:xfrm>
            <a:off x="4728043" y="3755083"/>
            <a:ext cx="2322518" cy="840473"/>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defTabSz="914225">
              <a:defRPr/>
            </a:pPr>
            <a:r>
              <a:rPr lang="en-US" sz="1400" b="1" kern="0" dirty="0">
                <a:solidFill>
                  <a:sysClr val="windowText" lastClr="000000"/>
                </a:solidFill>
              </a:rPr>
              <a:t>Average CPU shows % utilization by the process in the last 60sec</a:t>
            </a:r>
          </a:p>
        </p:txBody>
      </p:sp>
    </p:spTree>
    <p:extLst>
      <p:ext uri="{BB962C8B-B14F-4D97-AF65-F5344CB8AC3E}">
        <p14:creationId xmlns:p14="http://schemas.microsoft.com/office/powerpoint/2010/main" val="23965568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48012" y="1291104"/>
            <a:ext cx="6397815" cy="4557765"/>
          </a:xfrm>
          <a:prstGeom prst="rect">
            <a:avLst/>
          </a:prstGeom>
        </p:spPr>
      </p:pic>
      <p:sp>
        <p:nvSpPr>
          <p:cNvPr id="4" name="Title 3"/>
          <p:cNvSpPr>
            <a:spLocks noGrp="1"/>
          </p:cNvSpPr>
          <p:nvPr>
            <p:ph type="title"/>
          </p:nvPr>
        </p:nvSpPr>
        <p:spPr/>
        <p:txBody>
          <a:bodyPr/>
          <a:lstStyle/>
          <a:p>
            <a:r>
              <a:rPr lang="en-US" dirty="0"/>
              <a:t>Real-time Tools: Resource Monitor (continued)</a:t>
            </a:r>
          </a:p>
        </p:txBody>
      </p:sp>
      <p:grpSp>
        <p:nvGrpSpPr>
          <p:cNvPr id="17" name="Group 16"/>
          <p:cNvGrpSpPr/>
          <p:nvPr/>
        </p:nvGrpSpPr>
        <p:grpSpPr>
          <a:xfrm>
            <a:off x="2277307" y="1747774"/>
            <a:ext cx="8968519" cy="4101095"/>
            <a:chOff x="752764" y="1747534"/>
            <a:chExt cx="8069276" cy="4583515"/>
          </a:xfrm>
        </p:grpSpPr>
        <p:sp>
          <p:nvSpPr>
            <p:cNvPr id="9" name="Left Brace 8"/>
            <p:cNvSpPr/>
            <p:nvPr/>
          </p:nvSpPr>
          <p:spPr bwMode="auto">
            <a:xfrm>
              <a:off x="1681255" y="5070197"/>
              <a:ext cx="375222" cy="1134934"/>
            </a:xfrm>
            <a:prstGeom prst="leftBrace">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11" name="Left Brace 10"/>
            <p:cNvSpPr/>
            <p:nvPr/>
          </p:nvSpPr>
          <p:spPr bwMode="auto">
            <a:xfrm>
              <a:off x="1681255" y="3984987"/>
              <a:ext cx="375223" cy="1022595"/>
            </a:xfrm>
            <a:prstGeom prst="leftBrace">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12" name="Left Brace 11"/>
            <p:cNvSpPr/>
            <p:nvPr/>
          </p:nvSpPr>
          <p:spPr bwMode="auto">
            <a:xfrm>
              <a:off x="1681255" y="1772741"/>
              <a:ext cx="375223" cy="1418439"/>
            </a:xfrm>
            <a:prstGeom prst="leftBrace">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10" name="TextBox 9"/>
            <p:cNvSpPr txBox="1"/>
            <p:nvPr/>
          </p:nvSpPr>
          <p:spPr>
            <a:xfrm>
              <a:off x="755576" y="2323258"/>
              <a:ext cx="994708" cy="378379"/>
            </a:xfrm>
            <a:prstGeom prst="rect">
              <a:avLst/>
            </a:prstGeom>
            <a:noFill/>
          </p:spPr>
          <p:txBody>
            <a:bodyPr wrap="none" rtlCol="0">
              <a:spAutoFit/>
            </a:bodyPr>
            <a:lstStyle/>
            <a:p>
              <a:pPr algn="l"/>
              <a:r>
                <a:rPr lang="en-US" sz="1600" b="1" dirty="0"/>
                <a:t>Processes</a:t>
              </a:r>
            </a:p>
          </p:txBody>
        </p:sp>
        <p:sp>
          <p:nvSpPr>
            <p:cNvPr id="14" name="TextBox 13"/>
            <p:cNvSpPr txBox="1"/>
            <p:nvPr/>
          </p:nvSpPr>
          <p:spPr>
            <a:xfrm>
              <a:off x="752764" y="4254105"/>
              <a:ext cx="1042678" cy="378379"/>
            </a:xfrm>
            <a:prstGeom prst="rect">
              <a:avLst/>
            </a:prstGeom>
            <a:noFill/>
          </p:spPr>
          <p:txBody>
            <a:bodyPr wrap="square" rtlCol="0">
              <a:spAutoFit/>
            </a:bodyPr>
            <a:lstStyle/>
            <a:p>
              <a:pPr algn="l"/>
              <a:r>
                <a:rPr lang="en-US" sz="1600" b="1" dirty="0"/>
                <a:t>Handles</a:t>
              </a:r>
            </a:p>
          </p:txBody>
        </p:sp>
        <p:sp>
          <p:nvSpPr>
            <p:cNvPr id="15" name="TextBox 14"/>
            <p:cNvSpPr txBox="1"/>
            <p:nvPr/>
          </p:nvSpPr>
          <p:spPr>
            <a:xfrm>
              <a:off x="752764" y="5371291"/>
              <a:ext cx="1068293" cy="378379"/>
            </a:xfrm>
            <a:prstGeom prst="rect">
              <a:avLst/>
            </a:prstGeom>
            <a:noFill/>
          </p:spPr>
          <p:txBody>
            <a:bodyPr wrap="square" rtlCol="0">
              <a:spAutoFit/>
            </a:bodyPr>
            <a:lstStyle/>
            <a:p>
              <a:pPr algn="l"/>
              <a:r>
                <a:rPr lang="en-US" sz="1600" b="1" dirty="0"/>
                <a:t>Modules</a:t>
              </a:r>
            </a:p>
          </p:txBody>
        </p:sp>
        <p:sp>
          <p:nvSpPr>
            <p:cNvPr id="20" name="Left Brace 19"/>
            <p:cNvSpPr/>
            <p:nvPr/>
          </p:nvSpPr>
          <p:spPr bwMode="auto">
            <a:xfrm flipH="1">
              <a:off x="7851862" y="1747534"/>
              <a:ext cx="530453" cy="4583515"/>
            </a:xfrm>
            <a:prstGeom prst="leftBrace">
              <a:avLst>
                <a:gd name="adj1" fmla="val 8333"/>
                <a:gd name="adj2" fmla="val 51602"/>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21" name="TextBox 20"/>
            <p:cNvSpPr txBox="1"/>
            <p:nvPr/>
          </p:nvSpPr>
          <p:spPr>
            <a:xfrm rot="5400000">
              <a:off x="6446040" y="3955049"/>
              <a:ext cx="4449023" cy="302976"/>
            </a:xfrm>
            <a:prstGeom prst="rect">
              <a:avLst/>
            </a:prstGeom>
            <a:noFill/>
          </p:spPr>
          <p:txBody>
            <a:bodyPr wrap="square" rtlCol="0">
              <a:spAutoFit/>
            </a:bodyPr>
            <a:lstStyle/>
            <a:p>
              <a:r>
                <a:rPr lang="en-US" sz="1600" b="1" dirty="0"/>
                <a:t>Graphical view of processor activity</a:t>
              </a:r>
            </a:p>
          </p:txBody>
        </p:sp>
        <p:sp>
          <p:nvSpPr>
            <p:cNvPr id="16" name="Rectangle 15"/>
            <p:cNvSpPr/>
            <p:nvPr/>
          </p:nvSpPr>
          <p:spPr bwMode="auto">
            <a:xfrm>
              <a:off x="2064508" y="1747536"/>
              <a:ext cx="4469641" cy="1443644"/>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23" name="Rectangle 22"/>
            <p:cNvSpPr/>
            <p:nvPr/>
          </p:nvSpPr>
          <p:spPr bwMode="auto">
            <a:xfrm>
              <a:off x="2056478" y="3984987"/>
              <a:ext cx="4477671" cy="1022595"/>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24" name="Rectangle 23"/>
            <p:cNvSpPr/>
            <p:nvPr/>
          </p:nvSpPr>
          <p:spPr bwMode="auto">
            <a:xfrm>
              <a:off x="2056478" y="5070198"/>
              <a:ext cx="4477671" cy="1134933"/>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25" name="Rectangle 24"/>
            <p:cNvSpPr/>
            <p:nvPr/>
          </p:nvSpPr>
          <p:spPr bwMode="auto">
            <a:xfrm>
              <a:off x="6638926" y="1747534"/>
              <a:ext cx="1193411" cy="4583515"/>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grpSp>
      <p:sp>
        <p:nvSpPr>
          <p:cNvPr id="22" name="Rectangle 21"/>
          <p:cNvSpPr/>
          <p:nvPr/>
        </p:nvSpPr>
        <p:spPr bwMode="auto">
          <a:xfrm>
            <a:off x="3743926" y="3085213"/>
            <a:ext cx="4976665" cy="608494"/>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26" name="Left Brace 25"/>
          <p:cNvSpPr/>
          <p:nvPr/>
        </p:nvSpPr>
        <p:spPr bwMode="auto">
          <a:xfrm>
            <a:off x="3258481" y="3085213"/>
            <a:ext cx="467823" cy="604605"/>
          </a:xfrm>
          <a:prstGeom prst="leftBrace">
            <a:avLst/>
          </a:prstGeom>
          <a:solidFill>
            <a:schemeClr val="bg1"/>
          </a:solidFill>
          <a:ln w="9525" cap="flat" cmpd="sng" algn="ctr">
            <a:solidFill>
              <a:srgbClr val="333333"/>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
        <p:nvSpPr>
          <p:cNvPr id="27" name="TextBox 26"/>
          <p:cNvSpPr txBox="1"/>
          <p:nvPr/>
        </p:nvSpPr>
        <p:spPr>
          <a:xfrm>
            <a:off x="2256634" y="3211233"/>
            <a:ext cx="967124" cy="338554"/>
          </a:xfrm>
          <a:prstGeom prst="rect">
            <a:avLst/>
          </a:prstGeom>
          <a:noFill/>
        </p:spPr>
        <p:txBody>
          <a:bodyPr wrap="none" rtlCol="0">
            <a:spAutoFit/>
          </a:bodyPr>
          <a:lstStyle/>
          <a:p>
            <a:pPr algn="l"/>
            <a:r>
              <a:rPr lang="en-US" sz="1600" b="1" dirty="0"/>
              <a:t>Services</a:t>
            </a:r>
          </a:p>
        </p:txBody>
      </p:sp>
    </p:spTree>
    <p:extLst>
      <p:ext uri="{BB962C8B-B14F-4D97-AF65-F5344CB8AC3E}">
        <p14:creationId xmlns:p14="http://schemas.microsoft.com/office/powerpoint/2010/main" val="5447109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pPr lvl="0"/>
            <a:r>
              <a:rPr lang="en-US" dirty="0"/>
              <a:t>Windows Store applications are new in Windows 8 and Windows Server 2012</a:t>
            </a:r>
          </a:p>
          <a:p>
            <a:r>
              <a:rPr lang="en-US" dirty="0"/>
              <a:t>Applications that are not in the foreground will be suspended or terminated to conserve resources</a:t>
            </a:r>
          </a:p>
          <a:p>
            <a:r>
              <a:rPr lang="en-US" dirty="0"/>
              <a:t>Applications in a suspended state retain the used memory, but consume no CPU cycles</a:t>
            </a:r>
          </a:p>
          <a:p>
            <a:r>
              <a:rPr lang="en-US" dirty="0"/>
              <a:t>In a low memory condition, suspended applications might be terminated</a:t>
            </a:r>
          </a:p>
        </p:txBody>
      </p:sp>
      <p:sp>
        <p:nvSpPr>
          <p:cNvPr id="2" name="Title 1"/>
          <p:cNvSpPr>
            <a:spLocks noGrp="1"/>
          </p:cNvSpPr>
          <p:nvPr>
            <p:ph type="title"/>
          </p:nvPr>
        </p:nvSpPr>
        <p:spPr/>
        <p:txBody>
          <a:bodyPr/>
          <a:lstStyle/>
          <a:p>
            <a:r>
              <a:rPr lang="en-US"/>
              <a:t>Process Lifetime Management</a:t>
            </a:r>
            <a:endParaRPr lang="en-US" dirty="0"/>
          </a:p>
        </p:txBody>
      </p:sp>
    </p:spTree>
    <p:extLst>
      <p:ext uri="{BB962C8B-B14F-4D97-AF65-F5344CB8AC3E}">
        <p14:creationId xmlns:p14="http://schemas.microsoft.com/office/powerpoint/2010/main" val="37974690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08478" y="2706844"/>
            <a:ext cx="8117623" cy="3689828"/>
          </a:xfrm>
          <a:prstGeom prst="rect">
            <a:avLst/>
          </a:prstGeom>
        </p:spPr>
      </p:pic>
      <p:sp>
        <p:nvSpPr>
          <p:cNvPr id="9" name="Content Placeholder 8"/>
          <p:cNvSpPr>
            <a:spLocks noGrp="1"/>
          </p:cNvSpPr>
          <p:nvPr>
            <p:ph type="body" sz="quarter" idx="10"/>
          </p:nvPr>
        </p:nvSpPr>
        <p:spPr/>
        <p:txBody>
          <a:bodyPr/>
          <a:lstStyle/>
          <a:p>
            <a:r>
              <a:rPr lang="en-US" dirty="0"/>
              <a:t>The </a:t>
            </a:r>
            <a:r>
              <a:rPr lang="en-US" b="1" dirty="0"/>
              <a:t>Users (and Processes) </a:t>
            </a:r>
            <a:r>
              <a:rPr lang="en-US" dirty="0"/>
              <a:t>tab of </a:t>
            </a:r>
            <a:r>
              <a:rPr lang="en-US" b="1" dirty="0"/>
              <a:t>Task Manager </a:t>
            </a:r>
            <a:r>
              <a:rPr lang="en-US" dirty="0"/>
              <a:t>shows the status of Windows Store applications</a:t>
            </a:r>
          </a:p>
        </p:txBody>
      </p:sp>
      <p:sp>
        <p:nvSpPr>
          <p:cNvPr id="2" name="Title 1"/>
          <p:cNvSpPr>
            <a:spLocks noGrp="1"/>
          </p:cNvSpPr>
          <p:nvPr>
            <p:ph type="title"/>
          </p:nvPr>
        </p:nvSpPr>
        <p:spPr/>
        <p:txBody>
          <a:bodyPr>
            <a:normAutofit fontScale="90000"/>
          </a:bodyPr>
          <a:lstStyle/>
          <a:p>
            <a:r>
              <a:rPr lang="en-US" dirty="0"/>
              <a:t>Process Lifetime Management in Task Manager</a:t>
            </a:r>
          </a:p>
        </p:txBody>
      </p:sp>
      <p:sp>
        <p:nvSpPr>
          <p:cNvPr id="6" name="Rectangle 5"/>
          <p:cNvSpPr/>
          <p:nvPr/>
        </p:nvSpPr>
        <p:spPr bwMode="auto">
          <a:xfrm>
            <a:off x="5136580" y="3572995"/>
            <a:ext cx="902983" cy="2823676"/>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pt-PT" sz="1800" b="1">
              <a:latin typeface="Arial Narrow" pitchFamily="34" charset="0"/>
            </a:endParaRPr>
          </a:p>
        </p:txBody>
      </p:sp>
    </p:spTree>
    <p:extLst>
      <p:ext uri="{BB962C8B-B14F-4D97-AF65-F5344CB8AC3E}">
        <p14:creationId xmlns:p14="http://schemas.microsoft.com/office/powerpoint/2010/main" val="39558029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921"/>
              <a:t>Processor</a:t>
            </a:r>
            <a:endParaRPr lang="en-US" sz="3921" dirty="0"/>
          </a:p>
        </p:txBody>
      </p:sp>
    </p:spTree>
    <p:extLst>
      <p:ext uri="{BB962C8B-B14F-4D97-AF65-F5344CB8AC3E}">
        <p14:creationId xmlns:p14="http://schemas.microsoft.com/office/powerpoint/2010/main" val="129778118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HIDDEN - Slide1390">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17526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HIDDEN - Slide139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Processor Advanced</a:t>
            </a:r>
            <a:endParaRPr lang="en-US" dirty="0"/>
          </a:p>
        </p:txBody>
      </p:sp>
    </p:spTree>
    <p:extLst>
      <p:ext uri="{BB962C8B-B14F-4D97-AF65-F5344CB8AC3E}">
        <p14:creationId xmlns:p14="http://schemas.microsoft.com/office/powerpoint/2010/main" val="130662379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US"/>
              <a:t>Processor instances</a:t>
            </a:r>
          </a:p>
          <a:p>
            <a:r>
              <a:rPr lang="en-US"/>
              <a:t>Processor queue length</a:t>
            </a:r>
          </a:p>
          <a:p>
            <a:r>
              <a:rPr lang="en-US"/>
              <a:t>Processor affinity and thread priority</a:t>
            </a:r>
            <a:endParaRPr lang="en-US" dirty="0"/>
          </a:p>
        </p:txBody>
      </p:sp>
      <p:sp>
        <p:nvSpPr>
          <p:cNvPr id="2" name="Title 1"/>
          <p:cNvSpPr>
            <a:spLocks noGrp="1"/>
          </p:cNvSpPr>
          <p:nvPr>
            <p:ph type="title"/>
          </p:nvPr>
        </p:nvSpPr>
        <p:spPr/>
        <p:txBody>
          <a:bodyPr/>
          <a:lstStyle/>
          <a:p>
            <a:r>
              <a:rPr lang="en-US" dirty="0"/>
              <a:t>Processor Advanced</a:t>
            </a:r>
          </a:p>
        </p:txBody>
      </p:sp>
    </p:spTree>
    <p:extLst>
      <p:ext uri="{BB962C8B-B14F-4D97-AF65-F5344CB8AC3E}">
        <p14:creationId xmlns:p14="http://schemas.microsoft.com/office/powerpoint/2010/main" val="28460429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 thread can run on only one processor at a time and threads might have affinity to a single processor</a:t>
            </a:r>
          </a:p>
          <a:p>
            <a:r>
              <a:rPr lang="en-US" dirty="0"/>
              <a:t>Single-threaded applications cannot take advantage of multiple processors</a:t>
            </a:r>
          </a:p>
          <a:p>
            <a:r>
              <a:rPr lang="en-US" dirty="0"/>
              <a:t>The </a:t>
            </a:r>
            <a:r>
              <a:rPr lang="en-US" b="1" dirty="0"/>
              <a:t>_Total </a:t>
            </a:r>
            <a:r>
              <a:rPr lang="en-US" dirty="0"/>
              <a:t>instance is an average, so look at all processor instances</a:t>
            </a:r>
          </a:p>
        </p:txBody>
      </p:sp>
      <p:sp>
        <p:nvSpPr>
          <p:cNvPr id="2" name="Title 1"/>
          <p:cNvSpPr>
            <a:spLocks noGrp="1"/>
          </p:cNvSpPr>
          <p:nvPr>
            <p:ph type="title"/>
          </p:nvPr>
        </p:nvSpPr>
        <p:spPr/>
        <p:txBody>
          <a:bodyPr/>
          <a:lstStyle/>
          <a:p>
            <a:r>
              <a:rPr lang="en-US" dirty="0"/>
              <a:t>Processor Instances</a:t>
            </a: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001" y="4462811"/>
            <a:ext cx="7290191" cy="1340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bwMode="auto">
          <a:xfrm>
            <a:off x="4465551" y="4984180"/>
            <a:ext cx="609514" cy="814123"/>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pt-PT" sz="1800" b="1" kern="0">
              <a:solidFill>
                <a:srgbClr val="000000"/>
              </a:solidFill>
              <a:latin typeface="Arial Narrow" pitchFamily="34" charset="0"/>
            </a:endParaRPr>
          </a:p>
        </p:txBody>
      </p:sp>
      <p:sp>
        <p:nvSpPr>
          <p:cNvPr id="25" name="Rectangle 24"/>
          <p:cNvSpPr/>
          <p:nvPr/>
        </p:nvSpPr>
        <p:spPr bwMode="auto">
          <a:xfrm>
            <a:off x="5669340" y="4984180"/>
            <a:ext cx="625468" cy="814123"/>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pt-PT" sz="1800" b="1" kern="0">
              <a:solidFill>
                <a:srgbClr val="000000"/>
              </a:solidFill>
              <a:latin typeface="Arial Narrow" pitchFamily="34" charset="0"/>
            </a:endParaRPr>
          </a:p>
        </p:txBody>
      </p:sp>
      <p:sp>
        <p:nvSpPr>
          <p:cNvPr id="26" name="Rectangle 25"/>
          <p:cNvSpPr/>
          <p:nvPr/>
        </p:nvSpPr>
        <p:spPr bwMode="auto">
          <a:xfrm>
            <a:off x="4080063" y="3891492"/>
            <a:ext cx="2328649" cy="386928"/>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_Total shows 56% usage</a:t>
            </a:r>
          </a:p>
        </p:txBody>
      </p:sp>
      <p:sp>
        <p:nvSpPr>
          <p:cNvPr id="27" name="Rectangle 26"/>
          <p:cNvSpPr/>
          <p:nvPr/>
        </p:nvSpPr>
        <p:spPr bwMode="auto">
          <a:xfrm>
            <a:off x="6640619" y="3892732"/>
            <a:ext cx="2095469" cy="371304"/>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CPU 0 is at 64% usage</a:t>
            </a:r>
          </a:p>
        </p:txBody>
      </p:sp>
      <p:cxnSp>
        <p:nvCxnSpPr>
          <p:cNvPr id="28" name="Straight Arrow Connector 27"/>
          <p:cNvCxnSpPr/>
          <p:nvPr/>
        </p:nvCxnSpPr>
        <p:spPr bwMode="auto">
          <a:xfrm>
            <a:off x="4199339" y="4267394"/>
            <a:ext cx="570970" cy="732019"/>
          </a:xfrm>
          <a:prstGeom prst="straightConnector1">
            <a:avLst/>
          </a:prstGeom>
          <a:solidFill>
            <a:srgbClr val="FFFFFF"/>
          </a:solidFill>
          <a:ln w="38100" cap="flat" cmpd="sng" algn="ctr">
            <a:solidFill>
              <a:srgbClr val="00B050"/>
            </a:solidFill>
            <a:prstDash val="solid"/>
            <a:round/>
            <a:headEnd type="none" w="med" len="med"/>
            <a:tailEnd type="arrow"/>
          </a:ln>
          <a:effectLst/>
        </p:spPr>
      </p:cxnSp>
      <p:cxnSp>
        <p:nvCxnSpPr>
          <p:cNvPr id="29" name="Straight Arrow Connector 28"/>
          <p:cNvCxnSpPr/>
          <p:nvPr/>
        </p:nvCxnSpPr>
        <p:spPr bwMode="auto">
          <a:xfrm flipH="1">
            <a:off x="6134097" y="4267394"/>
            <a:ext cx="506521" cy="732019"/>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Tree>
    <p:extLst>
      <p:ext uri="{BB962C8B-B14F-4D97-AF65-F5344CB8AC3E}">
        <p14:creationId xmlns:p14="http://schemas.microsoft.com/office/powerpoint/2010/main" val="13500685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137" b="1" dirty="0"/>
              <a:t>\System\Processor Queue Length </a:t>
            </a:r>
            <a:r>
              <a:rPr lang="en-US" sz="3137" dirty="0"/>
              <a:t>is the total number of threads in all of the processor queues</a:t>
            </a:r>
          </a:p>
          <a:p>
            <a:pPr lvl="1"/>
            <a:r>
              <a:rPr lang="en-US" dirty="0"/>
              <a:t>Unlike the disk counters, this counter shows ready threads only, not threads that are running</a:t>
            </a:r>
          </a:p>
          <a:p>
            <a:r>
              <a:rPr lang="en-US" sz="3137" dirty="0"/>
              <a:t>Each processor has its own thread queue,</a:t>
            </a:r>
            <a:br>
              <a:rPr lang="en-US" sz="3137" dirty="0"/>
            </a:br>
            <a:r>
              <a:rPr lang="en-US" sz="3137" dirty="0"/>
              <a:t>which is sorted by priority</a:t>
            </a:r>
          </a:p>
          <a:p>
            <a:r>
              <a:rPr lang="en-US" sz="3137" dirty="0"/>
              <a:t>A high processor queue length might not</a:t>
            </a:r>
            <a:br>
              <a:rPr lang="en-US" sz="3137" dirty="0"/>
            </a:br>
            <a:r>
              <a:rPr lang="en-US" sz="3137" dirty="0"/>
              <a:t>indicate a problem, but it might contribute</a:t>
            </a:r>
            <a:br>
              <a:rPr lang="en-US" sz="3137" dirty="0"/>
            </a:br>
            <a:r>
              <a:rPr lang="en-US" sz="3137" dirty="0"/>
              <a:t>to high context switching (discussed later)</a:t>
            </a:r>
          </a:p>
          <a:p>
            <a:r>
              <a:rPr lang="en-US" sz="3137" dirty="0"/>
              <a:t>Virtual guest computers commonly report</a:t>
            </a:r>
            <a:br>
              <a:rPr lang="en-US" sz="3137" dirty="0"/>
            </a:br>
            <a:r>
              <a:rPr lang="en-US" sz="3137" dirty="0"/>
              <a:t>high processor queue lengths incorrectly</a:t>
            </a:r>
          </a:p>
        </p:txBody>
      </p:sp>
      <p:sp>
        <p:nvSpPr>
          <p:cNvPr id="2" name="Title 1"/>
          <p:cNvSpPr>
            <a:spLocks noGrp="1"/>
          </p:cNvSpPr>
          <p:nvPr>
            <p:ph type="title"/>
          </p:nvPr>
        </p:nvSpPr>
        <p:spPr/>
        <p:txBody>
          <a:bodyPr/>
          <a:lstStyle/>
          <a:p>
            <a:r>
              <a:rPr lang="en-US" dirty="0"/>
              <a:t>Processor Queue Length</a:t>
            </a:r>
          </a:p>
        </p:txBody>
      </p:sp>
      <p:grpSp>
        <p:nvGrpSpPr>
          <p:cNvPr id="56" name="Group 55"/>
          <p:cNvGrpSpPr/>
          <p:nvPr/>
        </p:nvGrpSpPr>
        <p:grpSpPr>
          <a:xfrm>
            <a:off x="8342209" y="2934271"/>
            <a:ext cx="1937088" cy="2796135"/>
            <a:chOff x="6016571" y="3078300"/>
            <a:chExt cx="1807013" cy="2634459"/>
          </a:xfrm>
        </p:grpSpPr>
        <p:cxnSp>
          <p:nvCxnSpPr>
            <p:cNvPr id="58" name="Straight Connector 57"/>
            <p:cNvCxnSpPr>
              <a:stCxn id="60" idx="2"/>
            </p:cNvCxnSpPr>
            <p:nvPr/>
          </p:nvCxnSpPr>
          <p:spPr bwMode="auto">
            <a:xfrm flipH="1" flipV="1">
              <a:off x="6153733" y="3523137"/>
              <a:ext cx="254168" cy="337822"/>
            </a:xfrm>
            <a:prstGeom prst="line">
              <a:avLst/>
            </a:prstGeom>
            <a:solidFill>
              <a:srgbClr val="FFFFFF"/>
            </a:solidFill>
            <a:ln w="38100" cap="flat" cmpd="sng" algn="ctr">
              <a:solidFill>
                <a:srgbClr val="333333"/>
              </a:solidFill>
              <a:prstDash val="solid"/>
              <a:round/>
              <a:headEnd type="none" w="med" len="med"/>
              <a:tailEnd type="none" w="med" len="med"/>
            </a:ln>
            <a:effectLst/>
          </p:spPr>
        </p:cxnSp>
        <p:sp>
          <p:nvSpPr>
            <p:cNvPr id="59" name="Rectangle 58"/>
            <p:cNvSpPr/>
            <p:nvPr/>
          </p:nvSpPr>
          <p:spPr bwMode="auto">
            <a:xfrm>
              <a:off x="6016571" y="5337179"/>
              <a:ext cx="1807013" cy="375580"/>
            </a:xfrm>
            <a:prstGeom prst="rect">
              <a:avLst/>
            </a:prstGeom>
            <a:solidFill>
              <a:srgbClr val="D680FC"/>
            </a:solid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ysClr val="windowText" lastClr="000000"/>
                  </a:solidFill>
                </a:rPr>
                <a:t>Thread Dispatcher</a:t>
              </a:r>
              <a:endParaRPr lang="en-US" sz="1600" b="1" kern="0" dirty="0">
                <a:solidFill>
                  <a:srgbClr val="000000"/>
                </a:solidFill>
                <a:latin typeface="Arial Narrow" pitchFamily="34" charset="0"/>
              </a:endParaRPr>
            </a:p>
          </p:txBody>
        </p:sp>
        <p:sp>
          <p:nvSpPr>
            <p:cNvPr id="60" name="Rectangle 59"/>
            <p:cNvSpPr/>
            <p:nvPr/>
          </p:nvSpPr>
          <p:spPr bwMode="auto">
            <a:xfrm>
              <a:off x="6016571" y="3078300"/>
              <a:ext cx="782659" cy="782659"/>
            </a:xfrm>
            <a:prstGeom prst="rect">
              <a:avLst/>
            </a:prstGeom>
            <a:solidFill>
              <a:srgbClr val="C0C0C0"/>
            </a:solid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rgbClr val="000000"/>
                  </a:solidFill>
                  <a:latin typeface="Arial Narrow" pitchFamily="34" charset="0"/>
                </a:rPr>
                <a:t>Processor</a:t>
              </a:r>
            </a:p>
          </p:txBody>
        </p:sp>
        <p:sp>
          <p:nvSpPr>
            <p:cNvPr id="63" name="Rectangle 62"/>
            <p:cNvSpPr/>
            <p:nvPr/>
          </p:nvSpPr>
          <p:spPr bwMode="auto">
            <a:xfrm>
              <a:off x="6016571" y="4037487"/>
              <a:ext cx="782659" cy="1078658"/>
            </a:xfrm>
            <a:prstGeom prst="rect">
              <a:avLst/>
            </a:prstGeom>
            <a:solidFill>
              <a:srgbClr val="8DACD0"/>
            </a:solid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u="sng" kern="0" dirty="0">
                  <a:solidFill>
                    <a:srgbClr val="000000"/>
                  </a:solidFill>
                  <a:latin typeface="Arial Narrow" pitchFamily="34" charset="0"/>
                </a:rPr>
                <a:t>Queue</a:t>
              </a:r>
            </a:p>
            <a:p>
              <a:pPr algn="ctr" defTabSz="914225" eaLnBrk="0" fontAlgn="base" hangingPunct="0">
                <a:spcBef>
                  <a:spcPct val="0"/>
                </a:spcBef>
                <a:spcAft>
                  <a:spcPct val="0"/>
                </a:spcAft>
                <a:defRPr/>
              </a:pPr>
              <a:endParaRPr lang="en-US" sz="1200" b="1" u="sng" kern="0" dirty="0">
                <a:solidFill>
                  <a:sysClr val="windowText" lastClr="000000"/>
                </a:solidFill>
              </a:endParaRPr>
            </a:p>
            <a:p>
              <a:pPr algn="ctr" defTabSz="914225" eaLnBrk="0" fontAlgn="base" hangingPunct="0">
                <a:spcBef>
                  <a:spcPct val="0"/>
                </a:spcBef>
                <a:spcAft>
                  <a:spcPct val="0"/>
                </a:spcAft>
                <a:defRPr/>
              </a:pPr>
              <a:endParaRPr lang="en-US" sz="1200" b="1" u="sng" kern="0" dirty="0">
                <a:solidFill>
                  <a:srgbClr val="000000"/>
                </a:solidFill>
                <a:latin typeface="Arial Narrow" pitchFamily="34" charset="0"/>
              </a:endParaRPr>
            </a:p>
            <a:p>
              <a:pPr algn="ctr" defTabSz="914225" eaLnBrk="0" fontAlgn="base" hangingPunct="0">
                <a:spcBef>
                  <a:spcPct val="0"/>
                </a:spcBef>
                <a:spcAft>
                  <a:spcPct val="0"/>
                </a:spcAft>
                <a:defRPr/>
              </a:pPr>
              <a:endParaRPr lang="en-US" sz="1200" b="1" u="sng" kern="0" dirty="0">
                <a:solidFill>
                  <a:sysClr val="windowText" lastClr="000000"/>
                </a:solidFill>
              </a:endParaRPr>
            </a:p>
            <a:p>
              <a:pPr algn="ctr" defTabSz="914225" eaLnBrk="0" fontAlgn="base" hangingPunct="0">
                <a:spcBef>
                  <a:spcPct val="0"/>
                </a:spcBef>
                <a:spcAft>
                  <a:spcPct val="0"/>
                </a:spcAft>
                <a:defRPr/>
              </a:pPr>
              <a:endParaRPr lang="en-US" sz="1200" b="1" u="sng" kern="0" dirty="0">
                <a:solidFill>
                  <a:srgbClr val="000000"/>
                </a:solidFill>
                <a:latin typeface="Arial Narrow" pitchFamily="34" charset="0"/>
              </a:endParaRPr>
            </a:p>
            <a:p>
              <a:pPr algn="ctr" defTabSz="914225" eaLnBrk="0" fontAlgn="base" hangingPunct="0">
                <a:spcBef>
                  <a:spcPct val="0"/>
                </a:spcBef>
                <a:spcAft>
                  <a:spcPct val="0"/>
                </a:spcAft>
                <a:defRPr/>
              </a:pPr>
              <a:endParaRPr lang="en-US" sz="1200" b="1" u="sng" kern="0" dirty="0">
                <a:solidFill>
                  <a:srgbClr val="000000"/>
                </a:solidFill>
                <a:latin typeface="Arial Narrow" pitchFamily="34" charset="0"/>
              </a:endParaRPr>
            </a:p>
          </p:txBody>
        </p:sp>
        <p:cxnSp>
          <p:nvCxnSpPr>
            <p:cNvPr id="64" name="Straight Connector 63"/>
            <p:cNvCxnSpPr/>
            <p:nvPr/>
          </p:nvCxnSpPr>
          <p:spPr bwMode="auto">
            <a:xfrm>
              <a:off x="6407900" y="3848092"/>
              <a:ext cx="0" cy="170516"/>
            </a:xfrm>
            <a:prstGeom prst="line">
              <a:avLst/>
            </a:prstGeom>
            <a:solidFill>
              <a:srgbClr val="FFFFFF"/>
            </a:solidFill>
            <a:ln w="38100" cap="flat" cmpd="sng" algn="ctr">
              <a:solidFill>
                <a:srgbClr val="00B050"/>
              </a:solidFill>
              <a:prstDash val="solid"/>
              <a:round/>
              <a:headEnd type="none" w="med" len="med"/>
              <a:tailEnd type="none" w="med" len="med"/>
            </a:ln>
            <a:effectLst/>
          </p:spPr>
        </p:cxnSp>
        <p:cxnSp>
          <p:nvCxnSpPr>
            <p:cNvPr id="65" name="Straight Connector 64"/>
            <p:cNvCxnSpPr>
              <a:stCxn id="66" idx="2"/>
            </p:cNvCxnSpPr>
            <p:nvPr/>
          </p:nvCxnSpPr>
          <p:spPr bwMode="auto">
            <a:xfrm flipH="1" flipV="1">
              <a:off x="7178087" y="3523137"/>
              <a:ext cx="254168" cy="337822"/>
            </a:xfrm>
            <a:prstGeom prst="line">
              <a:avLst/>
            </a:prstGeom>
            <a:solidFill>
              <a:srgbClr val="FFFFFF"/>
            </a:solidFill>
            <a:ln w="38100" cap="flat" cmpd="sng" algn="ctr">
              <a:solidFill>
                <a:srgbClr val="333333"/>
              </a:solidFill>
              <a:prstDash val="solid"/>
              <a:round/>
              <a:headEnd type="none" w="med" len="med"/>
              <a:tailEnd type="none" w="med" len="med"/>
            </a:ln>
            <a:effectLst/>
          </p:spPr>
        </p:cxnSp>
        <p:sp>
          <p:nvSpPr>
            <p:cNvPr id="66" name="Rectangle 65"/>
            <p:cNvSpPr/>
            <p:nvPr/>
          </p:nvSpPr>
          <p:spPr bwMode="auto">
            <a:xfrm>
              <a:off x="7040925" y="3078300"/>
              <a:ext cx="782659" cy="782659"/>
            </a:xfrm>
            <a:prstGeom prst="rect">
              <a:avLst/>
            </a:prstGeom>
            <a:solidFill>
              <a:srgbClr val="C0C0C0"/>
            </a:solid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rgbClr val="000000"/>
                  </a:solidFill>
                  <a:latin typeface="Arial Narrow" pitchFamily="34" charset="0"/>
                </a:rPr>
                <a:t>Processor</a:t>
              </a:r>
            </a:p>
          </p:txBody>
        </p:sp>
        <p:cxnSp>
          <p:nvCxnSpPr>
            <p:cNvPr id="67" name="Straight Connector 66"/>
            <p:cNvCxnSpPr/>
            <p:nvPr/>
          </p:nvCxnSpPr>
          <p:spPr bwMode="auto">
            <a:xfrm>
              <a:off x="7432254" y="3848092"/>
              <a:ext cx="0" cy="170516"/>
            </a:xfrm>
            <a:prstGeom prst="line">
              <a:avLst/>
            </a:prstGeom>
            <a:solidFill>
              <a:srgbClr val="FFFFFF"/>
            </a:solidFill>
            <a:ln w="38100" cap="flat" cmpd="sng" algn="ctr">
              <a:solidFill>
                <a:srgbClr val="00B050"/>
              </a:solidFill>
              <a:prstDash val="solid"/>
              <a:round/>
              <a:headEnd type="none" w="med" len="med"/>
              <a:tailEnd type="none" w="med" len="med"/>
            </a:ln>
            <a:effectLst/>
          </p:spPr>
        </p:cxnSp>
        <p:grpSp>
          <p:nvGrpSpPr>
            <p:cNvPr id="68" name="Group 67"/>
            <p:cNvGrpSpPr/>
            <p:nvPr/>
          </p:nvGrpSpPr>
          <p:grpSpPr>
            <a:xfrm>
              <a:off x="6229247" y="4244191"/>
              <a:ext cx="362583" cy="179882"/>
              <a:chOff x="3675829" y="4750924"/>
              <a:chExt cx="362583" cy="179882"/>
            </a:xfrm>
          </p:grpSpPr>
          <p:sp>
            <p:nvSpPr>
              <p:cNvPr id="93" name="Rectangle 92"/>
              <p:cNvSpPr/>
              <p:nvPr/>
            </p:nvSpPr>
            <p:spPr bwMode="auto">
              <a:xfrm>
                <a:off x="3675829" y="4750924"/>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sp>
            <p:nvSpPr>
              <p:cNvPr id="94" name="Rectangle 93"/>
              <p:cNvSpPr/>
              <p:nvPr/>
            </p:nvSpPr>
            <p:spPr bwMode="auto">
              <a:xfrm>
                <a:off x="3858530" y="4750924"/>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grpSp>
        <p:grpSp>
          <p:nvGrpSpPr>
            <p:cNvPr id="69" name="Group 68"/>
            <p:cNvGrpSpPr/>
            <p:nvPr/>
          </p:nvGrpSpPr>
          <p:grpSpPr>
            <a:xfrm>
              <a:off x="6229247" y="4424073"/>
              <a:ext cx="362583" cy="179882"/>
              <a:chOff x="3675829" y="4930806"/>
              <a:chExt cx="362583" cy="179882"/>
            </a:xfrm>
          </p:grpSpPr>
          <p:sp>
            <p:nvSpPr>
              <p:cNvPr id="91" name="Rectangle 90"/>
              <p:cNvSpPr/>
              <p:nvPr/>
            </p:nvSpPr>
            <p:spPr bwMode="auto">
              <a:xfrm>
                <a:off x="3675829" y="4930806"/>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sp>
            <p:nvSpPr>
              <p:cNvPr id="92" name="Rectangle 91"/>
              <p:cNvSpPr/>
              <p:nvPr/>
            </p:nvSpPr>
            <p:spPr bwMode="auto">
              <a:xfrm>
                <a:off x="3858530" y="4930806"/>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grpSp>
        <p:grpSp>
          <p:nvGrpSpPr>
            <p:cNvPr id="70" name="Group 69"/>
            <p:cNvGrpSpPr/>
            <p:nvPr/>
          </p:nvGrpSpPr>
          <p:grpSpPr>
            <a:xfrm>
              <a:off x="6232066" y="4603955"/>
              <a:ext cx="362583" cy="179882"/>
              <a:chOff x="3678648" y="5110688"/>
              <a:chExt cx="362583" cy="179882"/>
            </a:xfrm>
          </p:grpSpPr>
          <p:sp>
            <p:nvSpPr>
              <p:cNvPr id="89" name="Rectangle 88"/>
              <p:cNvSpPr/>
              <p:nvPr/>
            </p:nvSpPr>
            <p:spPr bwMode="auto">
              <a:xfrm>
                <a:off x="3678648" y="5110688"/>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sp>
            <p:nvSpPr>
              <p:cNvPr id="90" name="Rectangle 89"/>
              <p:cNvSpPr/>
              <p:nvPr/>
            </p:nvSpPr>
            <p:spPr bwMode="auto">
              <a:xfrm>
                <a:off x="3861349" y="5110688"/>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grpSp>
        <p:grpSp>
          <p:nvGrpSpPr>
            <p:cNvPr id="71" name="Group 70"/>
            <p:cNvGrpSpPr/>
            <p:nvPr/>
          </p:nvGrpSpPr>
          <p:grpSpPr>
            <a:xfrm>
              <a:off x="6229247" y="4783837"/>
              <a:ext cx="362583" cy="179882"/>
              <a:chOff x="3675829" y="5290570"/>
              <a:chExt cx="362583" cy="179882"/>
            </a:xfrm>
          </p:grpSpPr>
          <p:sp>
            <p:nvSpPr>
              <p:cNvPr id="87" name="Rectangle 86"/>
              <p:cNvSpPr/>
              <p:nvPr/>
            </p:nvSpPr>
            <p:spPr bwMode="auto">
              <a:xfrm>
                <a:off x="3675829" y="5290570"/>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sp>
            <p:nvSpPr>
              <p:cNvPr id="88" name="Rectangle 87"/>
              <p:cNvSpPr/>
              <p:nvPr/>
            </p:nvSpPr>
            <p:spPr bwMode="auto">
              <a:xfrm>
                <a:off x="3858530" y="5290570"/>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grpSp>
        <p:sp>
          <p:nvSpPr>
            <p:cNvPr id="72" name="Rectangle 71"/>
            <p:cNvSpPr/>
            <p:nvPr/>
          </p:nvSpPr>
          <p:spPr bwMode="auto">
            <a:xfrm>
              <a:off x="7040925" y="4018608"/>
              <a:ext cx="782659" cy="1078658"/>
            </a:xfrm>
            <a:prstGeom prst="rect">
              <a:avLst/>
            </a:prstGeom>
            <a:solidFill>
              <a:srgbClr val="8DACD0"/>
            </a:solid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u="sng" kern="0" dirty="0">
                  <a:solidFill>
                    <a:srgbClr val="000000"/>
                  </a:solidFill>
                  <a:latin typeface="Arial Narrow" pitchFamily="34" charset="0"/>
                </a:rPr>
                <a:t>Queue</a:t>
              </a:r>
            </a:p>
            <a:p>
              <a:pPr algn="ctr" defTabSz="914225" eaLnBrk="0" fontAlgn="base" hangingPunct="0">
                <a:spcBef>
                  <a:spcPct val="0"/>
                </a:spcBef>
                <a:spcAft>
                  <a:spcPct val="0"/>
                </a:spcAft>
                <a:defRPr/>
              </a:pPr>
              <a:endParaRPr lang="en-US" sz="1200" b="1" u="sng" kern="0" dirty="0">
                <a:solidFill>
                  <a:sysClr val="windowText" lastClr="000000"/>
                </a:solidFill>
              </a:endParaRPr>
            </a:p>
            <a:p>
              <a:pPr algn="ctr" defTabSz="914225" eaLnBrk="0" fontAlgn="base" hangingPunct="0">
                <a:spcBef>
                  <a:spcPct val="0"/>
                </a:spcBef>
                <a:spcAft>
                  <a:spcPct val="0"/>
                </a:spcAft>
                <a:defRPr/>
              </a:pPr>
              <a:endParaRPr lang="en-US" sz="1200" b="1" u="sng" kern="0" dirty="0">
                <a:solidFill>
                  <a:srgbClr val="000000"/>
                </a:solidFill>
                <a:latin typeface="Arial Narrow" pitchFamily="34" charset="0"/>
              </a:endParaRPr>
            </a:p>
            <a:p>
              <a:pPr algn="ctr" defTabSz="914225" eaLnBrk="0" fontAlgn="base" hangingPunct="0">
                <a:spcBef>
                  <a:spcPct val="0"/>
                </a:spcBef>
                <a:spcAft>
                  <a:spcPct val="0"/>
                </a:spcAft>
                <a:defRPr/>
              </a:pPr>
              <a:endParaRPr lang="en-US" sz="1200" b="1" u="sng" kern="0" dirty="0">
                <a:solidFill>
                  <a:sysClr val="windowText" lastClr="000000"/>
                </a:solidFill>
              </a:endParaRPr>
            </a:p>
            <a:p>
              <a:pPr algn="ctr" defTabSz="914225" eaLnBrk="0" fontAlgn="base" hangingPunct="0">
                <a:spcBef>
                  <a:spcPct val="0"/>
                </a:spcBef>
                <a:spcAft>
                  <a:spcPct val="0"/>
                </a:spcAft>
                <a:defRPr/>
              </a:pPr>
              <a:endParaRPr lang="en-US" sz="1200" b="1" u="sng" kern="0" dirty="0">
                <a:solidFill>
                  <a:srgbClr val="000000"/>
                </a:solidFill>
                <a:latin typeface="Arial Narrow" pitchFamily="34" charset="0"/>
              </a:endParaRPr>
            </a:p>
            <a:p>
              <a:pPr algn="ctr" defTabSz="914225" eaLnBrk="0" fontAlgn="base" hangingPunct="0">
                <a:spcBef>
                  <a:spcPct val="0"/>
                </a:spcBef>
                <a:spcAft>
                  <a:spcPct val="0"/>
                </a:spcAft>
                <a:defRPr/>
              </a:pPr>
              <a:endParaRPr lang="en-US" sz="1200" b="1" u="sng" kern="0" dirty="0">
                <a:solidFill>
                  <a:srgbClr val="000000"/>
                </a:solidFill>
                <a:latin typeface="Arial Narrow" pitchFamily="34" charset="0"/>
              </a:endParaRPr>
            </a:p>
          </p:txBody>
        </p:sp>
        <p:grpSp>
          <p:nvGrpSpPr>
            <p:cNvPr id="73" name="Group 72"/>
            <p:cNvGrpSpPr/>
            <p:nvPr/>
          </p:nvGrpSpPr>
          <p:grpSpPr>
            <a:xfrm>
              <a:off x="7253601" y="4225312"/>
              <a:ext cx="362583" cy="179882"/>
              <a:chOff x="3675829" y="4750924"/>
              <a:chExt cx="362583" cy="179882"/>
            </a:xfrm>
          </p:grpSpPr>
          <p:sp>
            <p:nvSpPr>
              <p:cNvPr id="85" name="Rectangle 84"/>
              <p:cNvSpPr/>
              <p:nvPr/>
            </p:nvSpPr>
            <p:spPr bwMode="auto">
              <a:xfrm>
                <a:off x="3675829" y="4750924"/>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sp>
            <p:nvSpPr>
              <p:cNvPr id="86" name="Rectangle 85"/>
              <p:cNvSpPr/>
              <p:nvPr/>
            </p:nvSpPr>
            <p:spPr bwMode="auto">
              <a:xfrm>
                <a:off x="3858530" y="4750924"/>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grpSp>
        <p:grpSp>
          <p:nvGrpSpPr>
            <p:cNvPr id="74" name="Group 73"/>
            <p:cNvGrpSpPr/>
            <p:nvPr/>
          </p:nvGrpSpPr>
          <p:grpSpPr>
            <a:xfrm>
              <a:off x="7253601" y="4405194"/>
              <a:ext cx="362583" cy="179882"/>
              <a:chOff x="3675829" y="4930806"/>
              <a:chExt cx="362583" cy="179882"/>
            </a:xfrm>
          </p:grpSpPr>
          <p:sp>
            <p:nvSpPr>
              <p:cNvPr id="83" name="Rectangle 82"/>
              <p:cNvSpPr/>
              <p:nvPr/>
            </p:nvSpPr>
            <p:spPr bwMode="auto">
              <a:xfrm>
                <a:off x="3675829" y="4930806"/>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sp>
            <p:nvSpPr>
              <p:cNvPr id="84" name="Rectangle 83"/>
              <p:cNvSpPr/>
              <p:nvPr/>
            </p:nvSpPr>
            <p:spPr bwMode="auto">
              <a:xfrm>
                <a:off x="3858530" y="4930806"/>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grpSp>
        <p:grpSp>
          <p:nvGrpSpPr>
            <p:cNvPr id="75" name="Group 74"/>
            <p:cNvGrpSpPr/>
            <p:nvPr/>
          </p:nvGrpSpPr>
          <p:grpSpPr>
            <a:xfrm>
              <a:off x="7256420" y="4585076"/>
              <a:ext cx="362583" cy="179882"/>
              <a:chOff x="3678648" y="5110688"/>
              <a:chExt cx="362583" cy="179882"/>
            </a:xfrm>
          </p:grpSpPr>
          <p:sp>
            <p:nvSpPr>
              <p:cNvPr id="81" name="Rectangle 80"/>
              <p:cNvSpPr/>
              <p:nvPr/>
            </p:nvSpPr>
            <p:spPr bwMode="auto">
              <a:xfrm>
                <a:off x="3678648" y="5110688"/>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sp>
            <p:nvSpPr>
              <p:cNvPr id="82" name="Rectangle 81"/>
              <p:cNvSpPr/>
              <p:nvPr/>
            </p:nvSpPr>
            <p:spPr bwMode="auto">
              <a:xfrm>
                <a:off x="3861349" y="5110688"/>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grpSp>
        <p:grpSp>
          <p:nvGrpSpPr>
            <p:cNvPr id="76" name="Group 75"/>
            <p:cNvGrpSpPr/>
            <p:nvPr/>
          </p:nvGrpSpPr>
          <p:grpSpPr>
            <a:xfrm>
              <a:off x="7253601" y="4764958"/>
              <a:ext cx="362583" cy="179882"/>
              <a:chOff x="3675829" y="5290570"/>
              <a:chExt cx="362583" cy="179882"/>
            </a:xfrm>
          </p:grpSpPr>
          <p:sp>
            <p:nvSpPr>
              <p:cNvPr id="79" name="Rectangle 78"/>
              <p:cNvSpPr/>
              <p:nvPr/>
            </p:nvSpPr>
            <p:spPr bwMode="auto">
              <a:xfrm>
                <a:off x="3675829" y="5290570"/>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sp>
            <p:nvSpPr>
              <p:cNvPr id="80" name="Rectangle 79"/>
              <p:cNvSpPr/>
              <p:nvPr/>
            </p:nvSpPr>
            <p:spPr bwMode="auto">
              <a:xfrm>
                <a:off x="3858530" y="5290570"/>
                <a:ext cx="179882" cy="179882"/>
              </a:xfrm>
              <a:prstGeom prst="rect">
                <a:avLst/>
              </a:prstGeom>
              <a:solidFill>
                <a:srgbClr val="00B0F0"/>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200" b="1" kern="0" dirty="0">
                  <a:solidFill>
                    <a:srgbClr val="000000"/>
                  </a:solidFill>
                  <a:latin typeface="Arial Narrow" pitchFamily="34" charset="0"/>
                </a:endParaRPr>
              </a:p>
            </p:txBody>
          </p:sp>
        </p:grpSp>
        <p:cxnSp>
          <p:nvCxnSpPr>
            <p:cNvPr id="77" name="Straight Connector 76"/>
            <p:cNvCxnSpPr>
              <a:stCxn id="72" idx="2"/>
              <a:endCxn id="59" idx="0"/>
            </p:cNvCxnSpPr>
            <p:nvPr/>
          </p:nvCxnSpPr>
          <p:spPr bwMode="auto">
            <a:xfrm flipH="1">
              <a:off x="6920078" y="5097266"/>
              <a:ext cx="512177" cy="239913"/>
            </a:xfrm>
            <a:prstGeom prst="line">
              <a:avLst/>
            </a:prstGeom>
            <a:solidFill>
              <a:srgbClr val="FFFFFF"/>
            </a:solidFill>
            <a:ln w="38100" cap="flat" cmpd="sng" algn="ctr">
              <a:solidFill>
                <a:srgbClr val="00B050"/>
              </a:solidFill>
              <a:prstDash val="solid"/>
              <a:round/>
              <a:headEnd type="none" w="med" len="med"/>
              <a:tailEnd type="none" w="med" len="med"/>
            </a:ln>
            <a:effectLst/>
          </p:spPr>
        </p:cxnSp>
        <p:cxnSp>
          <p:nvCxnSpPr>
            <p:cNvPr id="78" name="Straight Connector 77"/>
            <p:cNvCxnSpPr>
              <a:stCxn id="63" idx="2"/>
              <a:endCxn id="59" idx="0"/>
            </p:cNvCxnSpPr>
            <p:nvPr/>
          </p:nvCxnSpPr>
          <p:spPr bwMode="auto">
            <a:xfrm>
              <a:off x="6407901" y="5116145"/>
              <a:ext cx="512177" cy="221034"/>
            </a:xfrm>
            <a:prstGeom prst="line">
              <a:avLst/>
            </a:prstGeom>
            <a:solidFill>
              <a:srgbClr val="FFFFFF"/>
            </a:solidFill>
            <a:ln w="38100" cap="flat" cmpd="sng" algn="ctr">
              <a:solidFill>
                <a:srgbClr val="00B050"/>
              </a:solidFill>
              <a:prstDash val="solid"/>
              <a:round/>
              <a:headEnd type="none" w="med" len="med"/>
              <a:tailEnd type="none" w="med" len="med"/>
            </a:ln>
            <a:effectLst/>
          </p:spPr>
        </p:cxnSp>
      </p:grpSp>
    </p:spTree>
    <p:extLst>
      <p:ext uri="{BB962C8B-B14F-4D97-AF65-F5344CB8AC3E}">
        <p14:creationId xmlns:p14="http://schemas.microsoft.com/office/powerpoint/2010/main" val="36843262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No real threshold as it depends on the workload and the effect may vary</a:t>
            </a:r>
          </a:p>
          <a:p>
            <a:pPr lvl="1"/>
            <a:r>
              <a:rPr lang="en-US" dirty="0"/>
              <a:t>A User mode application may suffer from UI responsiveness with a high queue length, but a File Server may not exhibit any user perceived symptoms</a:t>
            </a:r>
          </a:p>
          <a:p>
            <a:r>
              <a:rPr lang="en-US" dirty="0"/>
              <a:t>On multiprocessor systems, divide the queue by the number of logical processors</a:t>
            </a:r>
          </a:p>
          <a:p>
            <a:r>
              <a:rPr lang="en-US" dirty="0"/>
              <a:t>If the queue length rises at the same time as </a:t>
            </a:r>
            <a:r>
              <a:rPr lang="en-US" b="1" dirty="0"/>
              <a:t>% Processor Time</a:t>
            </a:r>
            <a:r>
              <a:rPr lang="en-US" dirty="0"/>
              <a:t> and results in performance degradation, you can determine what is an acceptable queue for your workload</a:t>
            </a:r>
          </a:p>
        </p:txBody>
      </p:sp>
      <p:sp>
        <p:nvSpPr>
          <p:cNvPr id="2" name="Title 1"/>
          <p:cNvSpPr>
            <a:spLocks noGrp="1"/>
          </p:cNvSpPr>
          <p:nvPr>
            <p:ph type="title"/>
          </p:nvPr>
        </p:nvSpPr>
        <p:spPr/>
        <p:txBody>
          <a:bodyPr/>
          <a:lstStyle/>
          <a:p>
            <a:r>
              <a:rPr lang="en-US"/>
              <a:t>Processor Queue Length (continued)</a:t>
            </a:r>
            <a:endParaRPr lang="en-US" dirty="0"/>
          </a:p>
        </p:txBody>
      </p:sp>
    </p:spTree>
    <p:extLst>
      <p:ext uri="{BB962C8B-B14F-4D97-AF65-F5344CB8AC3E}">
        <p14:creationId xmlns:p14="http://schemas.microsoft.com/office/powerpoint/2010/main" val="6593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808156" y="3583909"/>
            <a:ext cx="3078265" cy="2940843"/>
          </a:xfrm>
          <a:prstGeom prst="rect">
            <a:avLst/>
          </a:prstGeom>
        </p:spPr>
      </p:pic>
      <p:pic>
        <p:nvPicPr>
          <p:cNvPr id="7" name="Picture 6"/>
          <p:cNvPicPr>
            <a:picLocks noChangeAspect="1"/>
          </p:cNvPicPr>
          <p:nvPr/>
        </p:nvPicPr>
        <p:blipFill>
          <a:blip r:embed="rId4"/>
          <a:stretch>
            <a:fillRect/>
          </a:stretch>
        </p:blipFill>
        <p:spPr>
          <a:xfrm>
            <a:off x="9842829" y="4532485"/>
            <a:ext cx="1816500" cy="1840207"/>
          </a:xfrm>
          <a:prstGeom prst="rect">
            <a:avLst/>
          </a:prstGeom>
        </p:spPr>
      </p:pic>
      <p:pic>
        <p:nvPicPr>
          <p:cNvPr id="6" name="Picture 5"/>
          <p:cNvPicPr>
            <a:picLocks noChangeAspect="1"/>
          </p:cNvPicPr>
          <p:nvPr/>
        </p:nvPicPr>
        <p:blipFill>
          <a:blip r:embed="rId5"/>
          <a:stretch>
            <a:fillRect/>
          </a:stretch>
        </p:blipFill>
        <p:spPr>
          <a:xfrm>
            <a:off x="1561740" y="3584384"/>
            <a:ext cx="3213624" cy="2891486"/>
          </a:xfrm>
          <a:prstGeom prst="rect">
            <a:avLst/>
          </a:prstGeom>
        </p:spPr>
      </p:pic>
      <p:sp>
        <p:nvSpPr>
          <p:cNvPr id="3" name="Content Placeholder 2"/>
          <p:cNvSpPr>
            <a:spLocks noGrp="1"/>
          </p:cNvSpPr>
          <p:nvPr>
            <p:ph type="body" sz="quarter" idx="10"/>
          </p:nvPr>
        </p:nvSpPr>
        <p:spPr/>
        <p:txBody>
          <a:bodyPr/>
          <a:lstStyle/>
          <a:p>
            <a:r>
              <a:rPr lang="en-US" sz="3137" dirty="0"/>
              <a:t>You can use </a:t>
            </a:r>
            <a:r>
              <a:rPr lang="en-US" sz="3137" b="1" dirty="0"/>
              <a:t>Task Manager </a:t>
            </a:r>
            <a:r>
              <a:rPr lang="en-US" sz="3137" dirty="0"/>
              <a:t>to adjust the base thread priority for a process although not recommended as a permanent solution</a:t>
            </a:r>
          </a:p>
          <a:p>
            <a:r>
              <a:rPr lang="en-US" sz="3137" dirty="0"/>
              <a:t>A process can be assigned affinity to one or more processors</a:t>
            </a:r>
          </a:p>
          <a:p>
            <a:r>
              <a:rPr lang="en-US" sz="3137" dirty="0"/>
              <a:t>Thread priority and processor affinity can both greatly affect the performance of an application</a:t>
            </a:r>
          </a:p>
        </p:txBody>
      </p:sp>
      <p:sp>
        <p:nvSpPr>
          <p:cNvPr id="2" name="Title 1"/>
          <p:cNvSpPr>
            <a:spLocks noGrp="1"/>
          </p:cNvSpPr>
          <p:nvPr>
            <p:ph type="title"/>
          </p:nvPr>
        </p:nvSpPr>
        <p:spPr/>
        <p:txBody>
          <a:bodyPr/>
          <a:lstStyle/>
          <a:p>
            <a:r>
              <a:rPr lang="en-US" dirty="0"/>
              <a:t>Processor Affinity and Thread Priority</a:t>
            </a:r>
          </a:p>
        </p:txBody>
      </p:sp>
      <p:grpSp>
        <p:nvGrpSpPr>
          <p:cNvPr id="24" name="Group 23"/>
          <p:cNvGrpSpPr>
            <a:grpSpLocks noChangeAspect="1"/>
          </p:cNvGrpSpPr>
          <p:nvPr/>
        </p:nvGrpSpPr>
        <p:grpSpPr>
          <a:xfrm>
            <a:off x="2525464" y="4160842"/>
            <a:ext cx="7074453" cy="2112434"/>
            <a:chOff x="1597755" y="3161800"/>
            <a:chExt cx="6488003" cy="1937319"/>
          </a:xfrm>
        </p:grpSpPr>
        <p:pic>
          <p:nvPicPr>
            <p:cNvPr id="25" name="Picture 4" descr="C:\Users\clinth\Desktop\point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97755" y="4009799"/>
              <a:ext cx="117065" cy="19138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clinth\Desktop\point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8729" y="3981223"/>
              <a:ext cx="117065" cy="19138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a:stCxn id="29" idx="2"/>
            </p:cNvCxnSpPr>
            <p:nvPr/>
          </p:nvCxnSpPr>
          <p:spPr bwMode="auto">
            <a:xfrm flipH="1">
              <a:off x="3519603" y="3587835"/>
              <a:ext cx="141544" cy="486379"/>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
          <p:nvSpPr>
            <p:cNvPr id="28" name="Rectangle 27"/>
            <p:cNvSpPr/>
            <p:nvPr/>
          </p:nvSpPr>
          <p:spPr bwMode="auto">
            <a:xfrm>
              <a:off x="6019864" y="3161800"/>
              <a:ext cx="2065894" cy="413481"/>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Assign processor affinity</a:t>
              </a:r>
            </a:p>
          </p:txBody>
        </p:sp>
        <p:sp>
          <p:nvSpPr>
            <p:cNvPr id="29" name="Rectangle 28"/>
            <p:cNvSpPr/>
            <p:nvPr/>
          </p:nvSpPr>
          <p:spPr bwMode="auto">
            <a:xfrm>
              <a:off x="2746220" y="3162031"/>
              <a:ext cx="1829854" cy="425805"/>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Assign base priority</a:t>
              </a:r>
            </a:p>
          </p:txBody>
        </p:sp>
        <p:cxnSp>
          <p:nvCxnSpPr>
            <p:cNvPr id="30" name="Straight Arrow Connector 29"/>
            <p:cNvCxnSpPr>
              <a:stCxn id="28" idx="2"/>
              <a:endCxn id="32" idx="0"/>
            </p:cNvCxnSpPr>
            <p:nvPr/>
          </p:nvCxnSpPr>
          <p:spPr bwMode="auto">
            <a:xfrm flipH="1">
              <a:off x="6164330" y="3575281"/>
              <a:ext cx="888481" cy="1523838"/>
            </a:xfrm>
            <a:prstGeom prst="straightConnector1">
              <a:avLst/>
            </a:prstGeom>
            <a:solidFill>
              <a:srgbClr val="FFFFFF"/>
            </a:solidFill>
            <a:ln w="38100" cap="flat" cmpd="sng" algn="ctr">
              <a:solidFill>
                <a:srgbClr val="00B050"/>
              </a:solidFill>
              <a:prstDash val="solid"/>
              <a:round/>
              <a:headEnd type="none" w="med" len="med"/>
              <a:tailEnd type="arrow"/>
            </a:ln>
            <a:effectLst/>
          </p:spPr>
        </p:cxnSp>
      </p:grpSp>
      <p:sp>
        <p:nvSpPr>
          <p:cNvPr id="31" name="Rectangle 30"/>
          <p:cNvSpPr/>
          <p:nvPr/>
        </p:nvSpPr>
        <p:spPr bwMode="auto">
          <a:xfrm>
            <a:off x="3571693" y="5357463"/>
            <a:ext cx="1123958" cy="180624"/>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pt-PT" sz="1800" b="1" kern="0">
              <a:solidFill>
                <a:srgbClr val="000000"/>
              </a:solidFill>
              <a:latin typeface="Arial Narrow" pitchFamily="34" charset="0"/>
            </a:endParaRPr>
          </a:p>
        </p:txBody>
      </p:sp>
      <p:sp>
        <p:nvSpPr>
          <p:cNvPr id="32" name="Rectangle 31"/>
          <p:cNvSpPr/>
          <p:nvPr/>
        </p:nvSpPr>
        <p:spPr bwMode="auto">
          <a:xfrm>
            <a:off x="6820832" y="6273276"/>
            <a:ext cx="1367958" cy="237393"/>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pt-PT" sz="1800" b="1" kern="0">
              <a:solidFill>
                <a:srgbClr val="000000"/>
              </a:solidFill>
              <a:latin typeface="Arial Narrow" pitchFamily="34" charset="0"/>
            </a:endParaRPr>
          </a:p>
        </p:txBody>
      </p:sp>
      <p:sp>
        <p:nvSpPr>
          <p:cNvPr id="34" name="Rectangle 33"/>
          <p:cNvSpPr/>
          <p:nvPr/>
        </p:nvSpPr>
        <p:spPr bwMode="auto">
          <a:xfrm>
            <a:off x="9834353" y="4510775"/>
            <a:ext cx="1824975" cy="1861917"/>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pt-PT" sz="1800" b="1" kern="0">
              <a:solidFill>
                <a:srgbClr val="000000"/>
              </a:solidFill>
              <a:latin typeface="Arial Narrow" pitchFamily="34" charset="0"/>
            </a:endParaRPr>
          </a:p>
        </p:txBody>
      </p:sp>
    </p:spTree>
    <p:extLst>
      <p:ext uri="{BB962C8B-B14F-4D97-AF65-F5344CB8AC3E}">
        <p14:creationId xmlns:p14="http://schemas.microsoft.com/office/powerpoint/2010/main" val="124639651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137" dirty="0"/>
              <a:t>Processors are grouped together in smaller units called nodes</a:t>
            </a:r>
          </a:p>
          <a:p>
            <a:r>
              <a:rPr lang="en-US" sz="3137" dirty="0"/>
              <a:t>Each node has its own processors and memory, and is connected to the larger system through a cache-coherent interchange bus</a:t>
            </a:r>
          </a:p>
          <a:p>
            <a:r>
              <a:rPr lang="en-US" sz="3137" dirty="0"/>
              <a:t>Although any processor in any node can access all of the memory, node-local memory is much faster to access</a:t>
            </a:r>
          </a:p>
          <a:p>
            <a:r>
              <a:rPr lang="en-US" sz="3137" dirty="0"/>
              <a:t>For efficiency and speed, Windows and Windows Server try to keep a thread on the same processor or node</a:t>
            </a:r>
          </a:p>
        </p:txBody>
      </p:sp>
      <p:sp>
        <p:nvSpPr>
          <p:cNvPr id="2" name="Title 1"/>
          <p:cNvSpPr>
            <a:spLocks noGrp="1"/>
          </p:cNvSpPr>
          <p:nvPr>
            <p:ph type="title"/>
          </p:nvPr>
        </p:nvSpPr>
        <p:spPr/>
        <p:txBody>
          <a:bodyPr/>
          <a:lstStyle/>
          <a:p>
            <a:r>
              <a:rPr lang="en-US"/>
              <a:t>NUMA Computer Systems</a:t>
            </a:r>
            <a:endParaRPr lang="en-US" dirty="0"/>
          </a:p>
        </p:txBody>
      </p:sp>
      <p:grpSp>
        <p:nvGrpSpPr>
          <p:cNvPr id="8" name="Group 7"/>
          <p:cNvGrpSpPr/>
          <p:nvPr/>
        </p:nvGrpSpPr>
        <p:grpSpPr>
          <a:xfrm>
            <a:off x="3239889" y="4712098"/>
            <a:ext cx="5712222" cy="1620692"/>
            <a:chOff x="827584" y="4293096"/>
            <a:chExt cx="6912768" cy="1961315"/>
          </a:xfrm>
        </p:grpSpPr>
        <p:cxnSp>
          <p:nvCxnSpPr>
            <p:cNvPr id="89" name="Straight Arrow Connector 88"/>
            <p:cNvCxnSpPr/>
            <p:nvPr/>
          </p:nvCxnSpPr>
          <p:spPr bwMode="auto">
            <a:xfrm>
              <a:off x="5315090" y="5787851"/>
              <a:ext cx="1093548" cy="0"/>
            </a:xfrm>
            <a:prstGeom prst="straightConnector1">
              <a:avLst/>
            </a:prstGeom>
            <a:solidFill>
              <a:srgbClr val="FFFFFF"/>
            </a:solidFill>
            <a:ln w="38100" cap="flat" cmpd="sng" algn="ctr">
              <a:solidFill>
                <a:srgbClr val="333333"/>
              </a:solidFill>
              <a:prstDash val="solid"/>
              <a:round/>
              <a:headEnd type="arrow"/>
              <a:tailEnd type="arrow"/>
            </a:ln>
            <a:effectLst/>
          </p:spPr>
        </p:cxnSp>
        <p:cxnSp>
          <p:nvCxnSpPr>
            <p:cNvPr id="90" name="Straight Arrow Connector 89"/>
            <p:cNvCxnSpPr/>
            <p:nvPr/>
          </p:nvCxnSpPr>
          <p:spPr bwMode="auto">
            <a:xfrm>
              <a:off x="3388401" y="5787851"/>
              <a:ext cx="1214263" cy="0"/>
            </a:xfrm>
            <a:prstGeom prst="straightConnector1">
              <a:avLst/>
            </a:prstGeom>
            <a:solidFill>
              <a:srgbClr val="FFFFFF"/>
            </a:solidFill>
            <a:ln w="38100" cap="flat" cmpd="sng" algn="ctr">
              <a:solidFill>
                <a:srgbClr val="333333"/>
              </a:solidFill>
              <a:prstDash val="solid"/>
              <a:round/>
              <a:headEnd type="arrow"/>
              <a:tailEnd type="arrow"/>
            </a:ln>
            <a:effectLst/>
          </p:spPr>
        </p:cxnSp>
        <p:grpSp>
          <p:nvGrpSpPr>
            <p:cNvPr id="91" name="Group 90"/>
            <p:cNvGrpSpPr/>
            <p:nvPr/>
          </p:nvGrpSpPr>
          <p:grpSpPr>
            <a:xfrm>
              <a:off x="2331334" y="4672625"/>
              <a:ext cx="1325549" cy="1303016"/>
              <a:chOff x="1796804" y="4444327"/>
              <a:chExt cx="1273827" cy="1303016"/>
            </a:xfrm>
          </p:grpSpPr>
          <p:cxnSp>
            <p:nvCxnSpPr>
              <p:cNvPr id="92" name="Straight Connector 91"/>
              <p:cNvCxnSpPr/>
              <p:nvPr/>
            </p:nvCxnSpPr>
            <p:spPr bwMode="auto">
              <a:xfrm>
                <a:off x="2436076" y="5264743"/>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cxnSp>
            <p:nvCxnSpPr>
              <p:cNvPr id="93" name="Straight Connector 92"/>
              <p:cNvCxnSpPr>
                <a:stCxn id="99" idx="2"/>
              </p:cNvCxnSpPr>
              <p:nvPr/>
            </p:nvCxnSpPr>
            <p:spPr bwMode="auto">
              <a:xfrm>
                <a:off x="1933964" y="4718647"/>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cxnSp>
            <p:nvCxnSpPr>
              <p:cNvPr id="94" name="Straight Connector 93"/>
              <p:cNvCxnSpPr/>
              <p:nvPr/>
            </p:nvCxnSpPr>
            <p:spPr bwMode="auto">
              <a:xfrm>
                <a:off x="2265228" y="4716090"/>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cxnSp>
            <p:nvCxnSpPr>
              <p:cNvPr id="95" name="Straight Connector 94"/>
              <p:cNvCxnSpPr/>
              <p:nvPr/>
            </p:nvCxnSpPr>
            <p:spPr bwMode="auto">
              <a:xfrm>
                <a:off x="2600201" y="4718647"/>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cxnSp>
            <p:nvCxnSpPr>
              <p:cNvPr id="96" name="Straight Connector 95"/>
              <p:cNvCxnSpPr/>
              <p:nvPr/>
            </p:nvCxnSpPr>
            <p:spPr bwMode="auto">
              <a:xfrm>
                <a:off x="2939826" y="4721115"/>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sp>
            <p:nvSpPr>
              <p:cNvPr id="97" name="Rectangle 96"/>
              <p:cNvSpPr/>
              <p:nvPr/>
            </p:nvSpPr>
            <p:spPr bwMode="auto">
              <a:xfrm>
                <a:off x="1796806" y="5371763"/>
                <a:ext cx="1273825" cy="375580"/>
              </a:xfrm>
              <a:prstGeom prst="rect">
                <a:avLst/>
              </a:prstGeom>
              <a:solidFill>
                <a:srgbClr val="8DACD0">
                  <a:lumMod val="60000"/>
                  <a:lumOff val="40000"/>
                </a:srgbClr>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RAM</a:t>
                </a:r>
              </a:p>
            </p:txBody>
          </p:sp>
          <p:sp>
            <p:nvSpPr>
              <p:cNvPr id="98" name="Rectangle 97"/>
              <p:cNvSpPr/>
              <p:nvPr/>
            </p:nvSpPr>
            <p:spPr bwMode="auto">
              <a:xfrm>
                <a:off x="1796804" y="4889163"/>
                <a:ext cx="1273827" cy="375580"/>
              </a:xfrm>
              <a:prstGeom prst="rect">
                <a:avLst/>
              </a:prstGeom>
              <a:solidFill>
                <a:srgbClr val="D680FC"/>
              </a:solidFill>
              <a:ln w="38100" cap="flat" cmpd="sng" algn="ctr">
                <a:solidFill>
                  <a:srgbClr val="7030A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ysClr val="windowText" lastClr="000000"/>
                    </a:solidFill>
                  </a:rPr>
                  <a:t>Bus</a:t>
                </a:r>
                <a:endParaRPr lang="en-US" sz="1600" b="1" kern="0" dirty="0">
                  <a:solidFill>
                    <a:srgbClr val="000000"/>
                  </a:solidFill>
                  <a:latin typeface="Arial Narrow" pitchFamily="34" charset="0"/>
                </a:endParaRPr>
              </a:p>
            </p:txBody>
          </p:sp>
          <p:sp>
            <p:nvSpPr>
              <p:cNvPr id="99" name="Rectangle 98"/>
              <p:cNvSpPr/>
              <p:nvPr/>
            </p:nvSpPr>
            <p:spPr bwMode="auto">
              <a:xfrm>
                <a:off x="1796804" y="4444327"/>
                <a:ext cx="274320" cy="274320"/>
              </a:xfrm>
              <a:prstGeom prst="rect">
                <a:avLst/>
              </a:prstGeom>
              <a:solidFill>
                <a:srgbClr val="C0C0C0"/>
              </a:solidFill>
              <a:ln w="38100" cap="flat" cmpd="sng" algn="ctr">
                <a:solidFill>
                  <a:srgbClr val="00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P</a:t>
                </a:r>
              </a:p>
            </p:txBody>
          </p:sp>
          <p:sp>
            <p:nvSpPr>
              <p:cNvPr id="100" name="Rectangle 99"/>
              <p:cNvSpPr/>
              <p:nvPr/>
            </p:nvSpPr>
            <p:spPr bwMode="auto">
              <a:xfrm>
                <a:off x="2128068" y="4444327"/>
                <a:ext cx="274320" cy="274320"/>
              </a:xfrm>
              <a:prstGeom prst="rect">
                <a:avLst/>
              </a:prstGeom>
              <a:solidFill>
                <a:srgbClr val="C0C0C0"/>
              </a:solidFill>
              <a:ln w="38100" cap="flat" cmpd="sng" algn="ctr">
                <a:solidFill>
                  <a:srgbClr val="00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P</a:t>
                </a:r>
              </a:p>
            </p:txBody>
          </p:sp>
          <p:sp>
            <p:nvSpPr>
              <p:cNvPr id="101" name="Rectangle 100"/>
              <p:cNvSpPr/>
              <p:nvPr/>
            </p:nvSpPr>
            <p:spPr bwMode="auto">
              <a:xfrm>
                <a:off x="2463041" y="4444327"/>
                <a:ext cx="274320" cy="274320"/>
              </a:xfrm>
              <a:prstGeom prst="rect">
                <a:avLst/>
              </a:prstGeom>
              <a:solidFill>
                <a:srgbClr val="C0C0C0"/>
              </a:solidFill>
              <a:ln w="38100" cap="flat" cmpd="sng" algn="ctr">
                <a:solidFill>
                  <a:srgbClr val="00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P</a:t>
                </a:r>
              </a:p>
            </p:txBody>
          </p:sp>
          <p:sp>
            <p:nvSpPr>
              <p:cNvPr id="102" name="Rectangle 101"/>
              <p:cNvSpPr/>
              <p:nvPr/>
            </p:nvSpPr>
            <p:spPr bwMode="auto">
              <a:xfrm>
                <a:off x="2796311" y="4444327"/>
                <a:ext cx="274320" cy="274320"/>
              </a:xfrm>
              <a:prstGeom prst="rect">
                <a:avLst/>
              </a:prstGeom>
              <a:solidFill>
                <a:srgbClr val="C0C0C0"/>
              </a:solidFill>
              <a:ln w="38100" cap="flat" cmpd="sng" algn="ctr">
                <a:solidFill>
                  <a:srgbClr val="00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P</a:t>
                </a:r>
              </a:p>
            </p:txBody>
          </p:sp>
        </p:grpSp>
        <p:grpSp>
          <p:nvGrpSpPr>
            <p:cNvPr id="103" name="Group 102"/>
            <p:cNvGrpSpPr/>
            <p:nvPr/>
          </p:nvGrpSpPr>
          <p:grpSpPr>
            <a:xfrm>
              <a:off x="6414803" y="4672625"/>
              <a:ext cx="1325549" cy="1303016"/>
              <a:chOff x="5164676" y="4444327"/>
              <a:chExt cx="1273827" cy="1303016"/>
            </a:xfrm>
          </p:grpSpPr>
          <p:cxnSp>
            <p:nvCxnSpPr>
              <p:cNvPr id="104" name="Straight Connector 103"/>
              <p:cNvCxnSpPr/>
              <p:nvPr/>
            </p:nvCxnSpPr>
            <p:spPr bwMode="auto">
              <a:xfrm>
                <a:off x="5803948" y="5264743"/>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cxnSp>
            <p:nvCxnSpPr>
              <p:cNvPr id="105" name="Straight Connector 104"/>
              <p:cNvCxnSpPr>
                <a:stCxn id="111" idx="2"/>
              </p:cNvCxnSpPr>
              <p:nvPr/>
            </p:nvCxnSpPr>
            <p:spPr bwMode="auto">
              <a:xfrm>
                <a:off x="5301836" y="4718647"/>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cxnSp>
            <p:nvCxnSpPr>
              <p:cNvPr id="106" name="Straight Connector 105"/>
              <p:cNvCxnSpPr/>
              <p:nvPr/>
            </p:nvCxnSpPr>
            <p:spPr bwMode="auto">
              <a:xfrm>
                <a:off x="5633100" y="4716090"/>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cxnSp>
            <p:nvCxnSpPr>
              <p:cNvPr id="107" name="Straight Connector 106"/>
              <p:cNvCxnSpPr/>
              <p:nvPr/>
            </p:nvCxnSpPr>
            <p:spPr bwMode="auto">
              <a:xfrm>
                <a:off x="5968073" y="4718647"/>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cxnSp>
            <p:nvCxnSpPr>
              <p:cNvPr id="108" name="Straight Connector 107"/>
              <p:cNvCxnSpPr/>
              <p:nvPr/>
            </p:nvCxnSpPr>
            <p:spPr bwMode="auto">
              <a:xfrm>
                <a:off x="6307698" y="4721115"/>
                <a:ext cx="0" cy="170516"/>
              </a:xfrm>
              <a:prstGeom prst="line">
                <a:avLst/>
              </a:prstGeom>
              <a:solidFill>
                <a:srgbClr val="FFFFFF"/>
              </a:solidFill>
              <a:ln w="38100" cap="flat" cmpd="sng" algn="ctr">
                <a:solidFill>
                  <a:srgbClr val="333333"/>
                </a:solidFill>
                <a:prstDash val="solid"/>
                <a:round/>
                <a:headEnd type="none" w="med" len="med"/>
                <a:tailEnd type="none" w="med" len="med"/>
              </a:ln>
              <a:effectLst/>
            </p:spPr>
          </p:cxnSp>
          <p:sp>
            <p:nvSpPr>
              <p:cNvPr id="109" name="Rectangle 108"/>
              <p:cNvSpPr/>
              <p:nvPr/>
            </p:nvSpPr>
            <p:spPr bwMode="auto">
              <a:xfrm>
                <a:off x="5164678" y="5371763"/>
                <a:ext cx="1273825" cy="375580"/>
              </a:xfrm>
              <a:prstGeom prst="rect">
                <a:avLst/>
              </a:prstGeom>
              <a:solidFill>
                <a:srgbClr val="8DACD0">
                  <a:lumMod val="60000"/>
                  <a:lumOff val="40000"/>
                </a:srgbClr>
              </a:solidFill>
              <a:ln w="38100" cap="flat" cmpd="sng" algn="ctr">
                <a:solidFill>
                  <a:srgbClr val="0070C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RAM</a:t>
                </a:r>
              </a:p>
            </p:txBody>
          </p:sp>
          <p:sp>
            <p:nvSpPr>
              <p:cNvPr id="110" name="Rectangle 109"/>
              <p:cNvSpPr/>
              <p:nvPr/>
            </p:nvSpPr>
            <p:spPr bwMode="auto">
              <a:xfrm>
                <a:off x="5164676" y="4889163"/>
                <a:ext cx="1273827" cy="375580"/>
              </a:xfrm>
              <a:prstGeom prst="rect">
                <a:avLst/>
              </a:prstGeom>
              <a:solidFill>
                <a:srgbClr val="D680FC"/>
              </a:solidFill>
              <a:ln w="38100" cap="flat" cmpd="sng" algn="ctr">
                <a:solidFill>
                  <a:srgbClr val="7030A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ysClr val="windowText" lastClr="000000"/>
                    </a:solidFill>
                  </a:rPr>
                  <a:t>Bus</a:t>
                </a:r>
                <a:endParaRPr lang="en-US" sz="1600" b="1" kern="0" dirty="0">
                  <a:solidFill>
                    <a:srgbClr val="000000"/>
                  </a:solidFill>
                  <a:latin typeface="Arial Narrow" pitchFamily="34" charset="0"/>
                </a:endParaRPr>
              </a:p>
            </p:txBody>
          </p:sp>
          <p:sp>
            <p:nvSpPr>
              <p:cNvPr id="111" name="Rectangle 110"/>
              <p:cNvSpPr/>
              <p:nvPr/>
            </p:nvSpPr>
            <p:spPr bwMode="auto">
              <a:xfrm>
                <a:off x="5164676" y="4444327"/>
                <a:ext cx="274320" cy="274320"/>
              </a:xfrm>
              <a:prstGeom prst="rect">
                <a:avLst/>
              </a:prstGeom>
              <a:solidFill>
                <a:srgbClr val="C0C0C0"/>
              </a:solidFill>
              <a:ln w="38100" cap="flat" cmpd="sng" algn="ctr">
                <a:solidFill>
                  <a:srgbClr val="00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P</a:t>
                </a:r>
              </a:p>
            </p:txBody>
          </p:sp>
          <p:sp>
            <p:nvSpPr>
              <p:cNvPr id="112" name="Rectangle 111"/>
              <p:cNvSpPr/>
              <p:nvPr/>
            </p:nvSpPr>
            <p:spPr bwMode="auto">
              <a:xfrm>
                <a:off x="5495940" y="4444327"/>
                <a:ext cx="274320" cy="274320"/>
              </a:xfrm>
              <a:prstGeom prst="rect">
                <a:avLst/>
              </a:prstGeom>
              <a:solidFill>
                <a:srgbClr val="C0C0C0"/>
              </a:solidFill>
              <a:ln w="38100" cap="flat" cmpd="sng" algn="ctr">
                <a:solidFill>
                  <a:srgbClr val="00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P</a:t>
                </a:r>
              </a:p>
            </p:txBody>
          </p:sp>
          <p:sp>
            <p:nvSpPr>
              <p:cNvPr id="113" name="Rectangle 112"/>
              <p:cNvSpPr/>
              <p:nvPr/>
            </p:nvSpPr>
            <p:spPr bwMode="auto">
              <a:xfrm>
                <a:off x="5830913" y="4444327"/>
                <a:ext cx="274320" cy="274320"/>
              </a:xfrm>
              <a:prstGeom prst="rect">
                <a:avLst/>
              </a:prstGeom>
              <a:solidFill>
                <a:srgbClr val="C0C0C0"/>
              </a:solidFill>
              <a:ln w="38100" cap="flat" cmpd="sng" algn="ctr">
                <a:solidFill>
                  <a:srgbClr val="00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P</a:t>
                </a:r>
              </a:p>
            </p:txBody>
          </p:sp>
          <p:sp>
            <p:nvSpPr>
              <p:cNvPr id="114" name="Rectangle 113"/>
              <p:cNvSpPr/>
              <p:nvPr/>
            </p:nvSpPr>
            <p:spPr bwMode="auto">
              <a:xfrm>
                <a:off x="6164183" y="4444327"/>
                <a:ext cx="274320" cy="274320"/>
              </a:xfrm>
              <a:prstGeom prst="rect">
                <a:avLst/>
              </a:prstGeom>
              <a:solidFill>
                <a:srgbClr val="C0C0C0"/>
              </a:solidFill>
              <a:ln w="38100" cap="flat" cmpd="sng" algn="ctr">
                <a:solidFill>
                  <a:srgbClr val="00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600" b="1" kern="0" dirty="0">
                    <a:solidFill>
                      <a:srgbClr val="000000"/>
                    </a:solidFill>
                    <a:latin typeface="Arial Narrow" pitchFamily="34" charset="0"/>
                  </a:rPr>
                  <a:t>P</a:t>
                </a:r>
              </a:p>
            </p:txBody>
          </p:sp>
        </p:grpSp>
        <p:sp>
          <p:nvSpPr>
            <p:cNvPr id="115" name="Rectangle 114"/>
            <p:cNvSpPr/>
            <p:nvPr/>
          </p:nvSpPr>
          <p:spPr bwMode="auto">
            <a:xfrm>
              <a:off x="4226894" y="5321291"/>
              <a:ext cx="1497234" cy="933120"/>
            </a:xfrm>
            <a:prstGeom prst="rect">
              <a:avLst/>
            </a:prstGeom>
            <a:solidFill>
              <a:srgbClr val="C0C0C0"/>
            </a:solidFill>
            <a:ln w="38100" cap="flat" cmpd="sng" algn="ctr">
              <a:solidFill>
                <a:srgbClr val="0000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Cache-coherent interchange bus</a:t>
              </a:r>
              <a:endParaRPr lang="en-US" sz="1200" b="1" kern="0" dirty="0">
                <a:solidFill>
                  <a:srgbClr val="000000"/>
                </a:solidFill>
              </a:endParaRPr>
            </a:p>
          </p:txBody>
        </p:sp>
        <p:sp>
          <p:nvSpPr>
            <p:cNvPr id="116" name="TextBox 115"/>
            <p:cNvSpPr txBox="1"/>
            <p:nvPr/>
          </p:nvSpPr>
          <p:spPr>
            <a:xfrm>
              <a:off x="2333693" y="4311705"/>
              <a:ext cx="1325548" cy="415625"/>
            </a:xfrm>
            <a:prstGeom prst="rect">
              <a:avLst/>
            </a:prstGeom>
            <a:noFill/>
          </p:spPr>
          <p:txBody>
            <a:bodyPr wrap="square" rtlCol="0">
              <a:spAutoFit/>
            </a:bodyPr>
            <a:lstStyle/>
            <a:p>
              <a:pPr algn="ctr" defTabSz="914225">
                <a:defRPr/>
              </a:pPr>
              <a:r>
                <a:rPr lang="en-US" sz="1600" b="1" kern="0" dirty="0">
                  <a:solidFill>
                    <a:sysClr val="windowText" lastClr="000000"/>
                  </a:solidFill>
                </a:rPr>
                <a:t>Node 0</a:t>
              </a:r>
            </a:p>
          </p:txBody>
        </p:sp>
        <p:sp>
          <p:nvSpPr>
            <p:cNvPr id="117" name="TextBox 116"/>
            <p:cNvSpPr txBox="1"/>
            <p:nvPr/>
          </p:nvSpPr>
          <p:spPr>
            <a:xfrm>
              <a:off x="6414803" y="4293096"/>
              <a:ext cx="1325548" cy="415625"/>
            </a:xfrm>
            <a:prstGeom prst="rect">
              <a:avLst/>
            </a:prstGeom>
            <a:noFill/>
          </p:spPr>
          <p:txBody>
            <a:bodyPr wrap="square" rtlCol="0">
              <a:spAutoFit/>
            </a:bodyPr>
            <a:lstStyle/>
            <a:p>
              <a:pPr algn="ctr" defTabSz="914225">
                <a:defRPr/>
              </a:pPr>
              <a:r>
                <a:rPr lang="en-US" sz="1600" b="1" kern="0" dirty="0">
                  <a:solidFill>
                    <a:sysClr val="windowText" lastClr="000000"/>
                  </a:solidFill>
                </a:rPr>
                <a:t>Node 1</a:t>
              </a:r>
            </a:p>
          </p:txBody>
        </p:sp>
        <p:sp>
          <p:nvSpPr>
            <p:cNvPr id="118" name="Rectangle 117"/>
            <p:cNvSpPr/>
            <p:nvPr/>
          </p:nvSpPr>
          <p:spPr bwMode="auto">
            <a:xfrm>
              <a:off x="4081752" y="4638666"/>
              <a:ext cx="748985" cy="251259"/>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FF00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Slow</a:t>
              </a:r>
            </a:p>
          </p:txBody>
        </p:sp>
        <p:sp>
          <p:nvSpPr>
            <p:cNvPr id="119" name="Rectangle 118"/>
            <p:cNvSpPr/>
            <p:nvPr/>
          </p:nvSpPr>
          <p:spPr bwMode="auto">
            <a:xfrm>
              <a:off x="6400486" y="4636698"/>
              <a:ext cx="354674" cy="342237"/>
            </a:xfrm>
            <a:prstGeom prst="rect">
              <a:avLst/>
            </a:prstGeom>
            <a:noFill/>
            <a:ln w="38100" cap="flat" cmpd="sng" algn="ctr">
              <a:solidFill>
                <a:srgbClr val="FF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cxnSp>
          <p:nvCxnSpPr>
            <p:cNvPr id="120" name="Straight Arrow Connector 67"/>
            <p:cNvCxnSpPr>
              <a:stCxn id="119" idx="1"/>
              <a:endCxn id="97" idx="3"/>
            </p:cNvCxnSpPr>
            <p:nvPr/>
          </p:nvCxnSpPr>
          <p:spPr bwMode="auto">
            <a:xfrm rot="10800000" flipV="1">
              <a:off x="3656884" y="4807817"/>
              <a:ext cx="2743603" cy="980034"/>
            </a:xfrm>
            <a:prstGeom prst="curvedConnector3">
              <a:avLst>
                <a:gd name="adj1" fmla="val 83332"/>
              </a:avLst>
            </a:prstGeom>
            <a:solidFill>
              <a:srgbClr val="FFFFFF"/>
            </a:solidFill>
            <a:ln w="38100" cap="flat" cmpd="sng" algn="ctr">
              <a:solidFill>
                <a:srgbClr val="FF0000"/>
              </a:solidFill>
              <a:prstDash val="solid"/>
              <a:round/>
              <a:headEnd type="arrow"/>
              <a:tailEnd type="arrow"/>
            </a:ln>
            <a:effectLst/>
          </p:spPr>
        </p:cxnSp>
        <p:sp>
          <p:nvSpPr>
            <p:cNvPr id="121" name="Rectangle 120"/>
            <p:cNvSpPr/>
            <p:nvPr/>
          </p:nvSpPr>
          <p:spPr bwMode="auto">
            <a:xfrm>
              <a:off x="2317017" y="4638666"/>
              <a:ext cx="354674" cy="342237"/>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cxnSp>
          <p:nvCxnSpPr>
            <p:cNvPr id="122" name="Straight Arrow Connector 121"/>
            <p:cNvCxnSpPr>
              <a:stCxn id="121" idx="2"/>
            </p:cNvCxnSpPr>
            <p:nvPr/>
          </p:nvCxnSpPr>
          <p:spPr bwMode="auto">
            <a:xfrm>
              <a:off x="2494336" y="4980903"/>
              <a:ext cx="3650" cy="621125"/>
            </a:xfrm>
            <a:prstGeom prst="straightConnector1">
              <a:avLst/>
            </a:prstGeom>
            <a:solidFill>
              <a:srgbClr val="FFFFFF"/>
            </a:solidFill>
            <a:ln w="38100" cap="flat" cmpd="sng" algn="ctr">
              <a:solidFill>
                <a:srgbClr val="00B050"/>
              </a:solidFill>
              <a:prstDash val="solid"/>
              <a:round/>
              <a:headEnd type="arrow"/>
              <a:tailEnd type="arrow"/>
            </a:ln>
            <a:effectLst/>
          </p:spPr>
        </p:cxnSp>
        <p:sp>
          <p:nvSpPr>
            <p:cNvPr id="123" name="Rectangle 122"/>
            <p:cNvSpPr/>
            <p:nvPr/>
          </p:nvSpPr>
          <p:spPr bwMode="auto">
            <a:xfrm>
              <a:off x="827584" y="4934751"/>
              <a:ext cx="1350191" cy="851563"/>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b="1" kern="0" dirty="0">
                  <a:solidFill>
                    <a:sysClr val="windowText" lastClr="000000"/>
                  </a:solidFill>
                </a:rPr>
                <a:t>Node-local memory is</a:t>
              </a:r>
            </a:p>
            <a:p>
              <a:pPr algn="ctr" defTabSz="914225" eaLnBrk="0" fontAlgn="base" hangingPunct="0">
                <a:spcBef>
                  <a:spcPct val="0"/>
                </a:spcBef>
                <a:spcAft>
                  <a:spcPct val="0"/>
                </a:spcAft>
                <a:defRPr/>
              </a:pPr>
              <a:r>
                <a:rPr lang="en-US" sz="1200" b="1" kern="0" dirty="0">
                  <a:solidFill>
                    <a:sysClr val="windowText" lastClr="000000"/>
                  </a:solidFill>
                </a:rPr>
                <a:t>fast</a:t>
              </a:r>
            </a:p>
          </p:txBody>
        </p:sp>
      </p:grpSp>
    </p:spTree>
    <p:extLst>
      <p:ext uri="{BB962C8B-B14F-4D97-AF65-F5344CB8AC3E}">
        <p14:creationId xmlns:p14="http://schemas.microsoft.com/office/powerpoint/2010/main" val="28924636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SQL Server and Hyper-V are examples of NUMA aware products and can take advantage to schedule workloads to specific NUMA Nodes for better performance</a:t>
            </a:r>
          </a:p>
          <a:p>
            <a:r>
              <a:rPr lang="en-US" dirty="0"/>
              <a:t>Cross NUMA access cost will vary from hardware provider and server model/configuration</a:t>
            </a:r>
          </a:p>
          <a:p>
            <a:r>
              <a:rPr lang="en-US" dirty="0" err="1"/>
              <a:t>Coreinfo</a:t>
            </a:r>
            <a:r>
              <a:rPr lang="en-US" dirty="0"/>
              <a:t> is a </a:t>
            </a:r>
            <a:r>
              <a:rPr lang="en-US" dirty="0" err="1"/>
              <a:t>Sysinternals</a:t>
            </a:r>
            <a:r>
              <a:rPr lang="en-US" dirty="0"/>
              <a:t> tool that performs NUMA Memory Access Latency tests</a:t>
            </a:r>
          </a:p>
        </p:txBody>
      </p:sp>
      <p:sp>
        <p:nvSpPr>
          <p:cNvPr id="2" name="Title 1"/>
          <p:cNvSpPr>
            <a:spLocks noGrp="1"/>
          </p:cNvSpPr>
          <p:nvPr>
            <p:ph type="title"/>
          </p:nvPr>
        </p:nvSpPr>
        <p:spPr/>
        <p:txBody>
          <a:bodyPr/>
          <a:lstStyle/>
          <a:p>
            <a:r>
              <a:rPr lang="en-US"/>
              <a:t>NUMA Computer Systems (continued)</a:t>
            </a:r>
            <a:endParaRPr lang="en-US" dirty="0"/>
          </a:p>
        </p:txBody>
      </p:sp>
      <p:sp>
        <p:nvSpPr>
          <p:cNvPr id="17" name="Rectangle 1"/>
          <p:cNvSpPr>
            <a:spLocks noChangeArrowheads="1"/>
          </p:cNvSpPr>
          <p:nvPr/>
        </p:nvSpPr>
        <p:spPr bwMode="auto">
          <a:xfrm>
            <a:off x="2573838" y="3046369"/>
            <a:ext cx="184705" cy="37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ctr" anchorCtr="0" compatLnSpc="1">
            <a:prstTxWarp prst="textNoShape">
              <a:avLst/>
            </a:prstTxWarp>
            <a:spAutoFit/>
          </a:bodyPr>
          <a:lstStyle/>
          <a:p>
            <a:pPr defTabSz="914225" fontAlgn="base">
              <a:spcBef>
                <a:spcPct val="0"/>
              </a:spcBef>
              <a:spcAft>
                <a:spcPct val="0"/>
              </a:spcAft>
            </a:pPr>
            <a:endParaRPr lang="pt-PT" sz="180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438" y="5237053"/>
            <a:ext cx="5683124" cy="114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69548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HIDDEN - Slide1399">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63588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dirty="0"/>
              <a:t>Learnings Units covered in this Module</a:t>
            </a:r>
          </a:p>
        </p:txBody>
      </p:sp>
      <p:graphicFrame>
        <p:nvGraphicFramePr>
          <p:cNvPr id="7" name="Diagram 6">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1285749449"/>
              </p:ext>
            </p:extLst>
          </p:nvPr>
        </p:nvGraphicFramePr>
        <p:xfrm>
          <a:off x="579437" y="1439861"/>
          <a:ext cx="10442448" cy="4876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556659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514350" indent="-514350">
              <a:buFont typeface="+mj-lt"/>
              <a:buAutoNum type="arabicPeriod"/>
            </a:pPr>
            <a:r>
              <a:rPr lang="en-US" dirty="0"/>
              <a:t>What is the difference between Privileged mode and User mode?</a:t>
            </a:r>
          </a:p>
          <a:p>
            <a:pPr marL="514350" indent="-514350">
              <a:buFont typeface="+mj-lt"/>
              <a:buAutoNum type="arabicPeriod"/>
            </a:pPr>
            <a:r>
              <a:rPr lang="en-US" dirty="0"/>
              <a:t>If % Processor Time is 75 and % Privileged Time is 10, what is the value of % User Time?</a:t>
            </a:r>
          </a:p>
          <a:p>
            <a:pPr marL="514350" indent="-514350">
              <a:buFont typeface="+mj-lt"/>
              <a:buAutoNum type="arabicPeriod"/>
            </a:pPr>
            <a:r>
              <a:rPr lang="en-US" dirty="0"/>
              <a:t>What tools can you use to analyze the CPU load in real time?</a:t>
            </a:r>
          </a:p>
          <a:p>
            <a:pPr marL="514350" indent="-514350">
              <a:buFont typeface="+mj-lt"/>
              <a:buAutoNum type="arabicPeriod"/>
            </a:pPr>
            <a:r>
              <a:rPr lang="en-US" dirty="0"/>
              <a:t>Why is it more efficient to keep a thread on the same processor?</a:t>
            </a:r>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3922" dirty="0">
              <a:solidFill>
                <a:schemeClr val="accent3"/>
              </a:solidFill>
            </a:endParaRPr>
          </a:p>
        </p:txBody>
      </p:sp>
    </p:spTree>
    <p:extLst>
      <p:ext uri="{BB962C8B-B14F-4D97-AF65-F5344CB8AC3E}">
        <p14:creationId xmlns:p14="http://schemas.microsoft.com/office/powerpoint/2010/main" val="322617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HIDDEN - Slide1400">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p:txBody>
          <a:bodyPr wrap="square"/>
          <a:lstStyle/>
          <a:p>
            <a:r>
              <a:rPr lang="en-US"/>
              <a:t>Processor Privileged Mode</a:t>
            </a:r>
            <a:endParaRPr lang="en-US" dirty="0"/>
          </a:p>
        </p:txBody>
      </p:sp>
    </p:spTree>
    <p:extLst>
      <p:ext uri="{BB962C8B-B14F-4D97-AF65-F5344CB8AC3E}">
        <p14:creationId xmlns:p14="http://schemas.microsoft.com/office/powerpoint/2010/main" val="139525514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HIDDEN - Slide1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p:txBody>
          <a:bodyPr numCol="1"/>
          <a:lstStyle/>
          <a:p>
            <a:pPr marL="571500" indent="-571500">
              <a:buFont typeface="Arial" panose="020B0604020202020204" pitchFamily="34" charset="0"/>
              <a:buChar char="•"/>
            </a:pPr>
            <a:r>
              <a:rPr lang="en-US" sz="2800"/>
              <a:t>CPU Ussage</a:t>
            </a:r>
          </a:p>
          <a:p>
            <a:pPr marL="571500" indent="-571500">
              <a:buFont typeface="Arial" panose="020B0604020202020204" pitchFamily="34" charset="0"/>
              <a:buChar char="•"/>
            </a:pPr>
            <a:r>
              <a:rPr lang="en-US" sz="2800"/>
              <a:t>Privileged Time and Usage</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371327520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name="HIDDEN - Slide140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CPU Ussage</a:t>
            </a:r>
            <a:endParaRPr lang="en-US" dirty="0"/>
          </a:p>
        </p:txBody>
      </p:sp>
    </p:spTree>
    <p:extLst>
      <p:ext uri="{BB962C8B-B14F-4D97-AF65-F5344CB8AC3E}">
        <p14:creationId xmlns:p14="http://schemas.microsoft.com/office/powerpoint/2010/main" val="415646313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b="1" dirty="0"/>
              <a:t>\Processor Information(*)\% Privileged Time </a:t>
            </a:r>
            <a:r>
              <a:rPr lang="en-US" dirty="0"/>
              <a:t>is the percentage of time that an individual CPU (or all CPUs) has run in Kernel mode during a specified interval</a:t>
            </a:r>
          </a:p>
          <a:p>
            <a:r>
              <a:rPr lang="en-US" dirty="0"/>
              <a:t>A high amount of </a:t>
            </a:r>
            <a:r>
              <a:rPr lang="en-US" b="1" dirty="0"/>
              <a:t>% Privileged Time </a:t>
            </a:r>
            <a:r>
              <a:rPr lang="en-US" dirty="0"/>
              <a:t>may warrant more investigation into kernel-related processor usage</a:t>
            </a:r>
          </a:p>
          <a:p>
            <a:r>
              <a:rPr lang="en-US" dirty="0"/>
              <a:t>Common causes:</a:t>
            </a:r>
          </a:p>
          <a:p>
            <a:pPr lvl="1"/>
            <a:r>
              <a:rPr lang="en-US" dirty="0"/>
              <a:t>Poorly written drivers or faulty hardware</a:t>
            </a:r>
          </a:p>
          <a:p>
            <a:pPr lvl="1"/>
            <a:r>
              <a:rPr lang="en-US" dirty="0"/>
              <a:t>High amounts of driver-related tasks, such as file and network I/O</a:t>
            </a:r>
          </a:p>
          <a:p>
            <a:pPr lvl="1"/>
            <a:r>
              <a:rPr lang="en-US" dirty="0"/>
              <a:t>High amounts of context switching</a:t>
            </a:r>
          </a:p>
        </p:txBody>
      </p:sp>
      <p:sp>
        <p:nvSpPr>
          <p:cNvPr id="2" name="Title 1"/>
          <p:cNvSpPr>
            <a:spLocks noGrp="1"/>
          </p:cNvSpPr>
          <p:nvPr>
            <p:ph type="title"/>
          </p:nvPr>
        </p:nvSpPr>
        <p:spPr/>
        <p:txBody>
          <a:bodyPr/>
          <a:lstStyle/>
          <a:p>
            <a:r>
              <a:rPr lang="en-US" dirty="0"/>
              <a:t>Identifying Privileged Mode CPU Usage</a:t>
            </a:r>
          </a:p>
        </p:txBody>
      </p:sp>
    </p:spTree>
    <p:extLst>
      <p:ext uri="{BB962C8B-B14F-4D97-AF65-F5344CB8AC3E}">
        <p14:creationId xmlns:p14="http://schemas.microsoft.com/office/powerpoint/2010/main" val="16815013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p:txBody>
          <a:bodyPr/>
          <a:lstStyle/>
          <a:p>
            <a:r>
              <a:rPr lang="en-US" sz="3137" dirty="0"/>
              <a:t>The following thresholds apply to </a:t>
            </a:r>
            <a:r>
              <a:rPr lang="en-US" sz="3137" b="1" dirty="0"/>
              <a:t>\Processor Information(*)\% Privileged Time</a:t>
            </a:r>
          </a:p>
          <a:p>
            <a:r>
              <a:rPr lang="en-US" sz="3137" dirty="0"/>
              <a:t>Common next steps:</a:t>
            </a:r>
          </a:p>
          <a:p>
            <a:pPr lvl="1"/>
            <a:r>
              <a:rPr lang="en-US" dirty="0"/>
              <a:t>Investigate disk and network related I/O</a:t>
            </a:r>
          </a:p>
          <a:p>
            <a:pPr lvl="1"/>
            <a:r>
              <a:rPr lang="en-US" dirty="0"/>
              <a:t>Investigate </a:t>
            </a:r>
            <a:r>
              <a:rPr lang="en-US" b="1" dirty="0"/>
              <a:t>% DPC Time </a:t>
            </a:r>
            <a:r>
              <a:rPr lang="en-US" dirty="0"/>
              <a:t>and % Interrupt Time</a:t>
            </a:r>
          </a:p>
          <a:p>
            <a:pPr lvl="1"/>
            <a:r>
              <a:rPr lang="en-US" dirty="0"/>
              <a:t>Investigate </a:t>
            </a:r>
            <a:r>
              <a:rPr lang="en-US" b="1" dirty="0"/>
              <a:t>Context Switches/sec</a:t>
            </a:r>
          </a:p>
        </p:txBody>
      </p:sp>
      <p:sp>
        <p:nvSpPr>
          <p:cNvPr id="674818" name="Rectangle 2"/>
          <p:cNvSpPr>
            <a:spLocks noGrp="1" noChangeArrowheads="1"/>
          </p:cNvSpPr>
          <p:nvPr>
            <p:ph type="title"/>
          </p:nvPr>
        </p:nvSpPr>
        <p:spPr/>
        <p:txBody>
          <a:bodyPr/>
          <a:lstStyle/>
          <a:p>
            <a:r>
              <a:rPr lang="en-US"/>
              <a:t>Thresholds for % Privileged Time</a:t>
            </a:r>
            <a:endParaRPr lang="en-US" dirty="0"/>
          </a:p>
        </p:txBody>
      </p:sp>
      <p:graphicFrame>
        <p:nvGraphicFramePr>
          <p:cNvPr id="5" name="Picture 2"/>
          <p:cNvGraphicFramePr>
            <a:graphicFrameLocks noGrp="1"/>
          </p:cNvGraphicFramePr>
          <p:nvPr>
            <p:extLst/>
          </p:nvPr>
        </p:nvGraphicFramePr>
        <p:xfrm>
          <a:off x="3360085" y="3950066"/>
          <a:ext cx="5471831" cy="2415784"/>
        </p:xfrm>
        <a:graphic>
          <a:graphicData uri="http://schemas.openxmlformats.org/drawingml/2006/table">
            <a:tbl>
              <a:tblPr firstRow="1" bandRow="1">
                <a:tableStyleId>{073A0DAA-6AF3-43AB-8588-CEC1D06C72B9}</a:tableStyleId>
              </a:tblPr>
              <a:tblGrid>
                <a:gridCol w="2182501">
                  <a:extLst>
                    <a:ext uri="{9D8B030D-6E8A-4147-A177-3AD203B41FA5}">
                      <a16:colId xmlns:a16="http://schemas.microsoft.com/office/drawing/2014/main" val="20000"/>
                    </a:ext>
                  </a:extLst>
                </a:gridCol>
                <a:gridCol w="3289330">
                  <a:extLst>
                    <a:ext uri="{9D8B030D-6E8A-4147-A177-3AD203B41FA5}">
                      <a16:colId xmlns:a16="http://schemas.microsoft.com/office/drawing/2014/main" val="20001"/>
                    </a:ext>
                  </a:extLst>
                </a:gridCol>
              </a:tblGrid>
              <a:tr h="299111">
                <a:tc>
                  <a:txBody>
                    <a:bodyPr/>
                    <a:lstStyle/>
                    <a:p>
                      <a:pPr marL="0" marR="0" lvl="0" indent="0" algn="ctr" defTabSz="914400" rtl="0" eaLnBrk="1" fontAlgn="base" latinLnBrk="0" hangingPunct="1">
                        <a:lnSpc>
                          <a:spcPct val="100000"/>
                        </a:lnSpc>
                        <a:spcBef>
                          <a:spcPct val="20000"/>
                        </a:spcBef>
                        <a:spcAft>
                          <a:spcPct val="0"/>
                        </a:spcAft>
                        <a:buNone/>
                        <a:tabLst/>
                      </a:pPr>
                      <a:r>
                        <a:rPr kumimoji="0" lang="en-US" sz="1600" u="none" strike="noStrike" baseline="0" dirty="0">
                          <a:effectLst/>
                        </a:rPr>
                        <a:t>Threshold</a:t>
                      </a:r>
                      <a:endParaRPr kumimoji="0" lang="en-US" sz="1600" b="1" i="0" u="none" strike="noStrike" baseline="0" dirty="0">
                        <a:solidFill>
                          <a:schemeClr val="tx1">
                            <a:alpha val="100000"/>
                          </a:schemeClr>
                        </a:solidFill>
                        <a:effectLst/>
                        <a:latin typeface="+mj-lt"/>
                      </a:endParaRPr>
                    </a:p>
                  </a:txBody>
                  <a:tcPr marL="55306" marR="55306" marT="27653" marB="27653" anchor="ctr" horzOverflow="overflow"/>
                </a:tc>
                <a:tc>
                  <a:txBody>
                    <a:bodyPr/>
                    <a:lstStyle/>
                    <a:p>
                      <a:pPr marL="0" marR="0" lvl="0" indent="0" algn="ctr" defTabSz="914400" rtl="0" eaLnBrk="1" fontAlgn="base" latinLnBrk="0" hangingPunct="1">
                        <a:lnSpc>
                          <a:spcPct val="100000"/>
                        </a:lnSpc>
                        <a:spcBef>
                          <a:spcPct val="0"/>
                        </a:spcBef>
                        <a:spcAft>
                          <a:spcPct val="0"/>
                        </a:spcAft>
                        <a:buNone/>
                        <a:tabLst/>
                      </a:pPr>
                      <a:r>
                        <a:rPr kumimoji="0" lang="en-US" sz="1600" u="none" strike="noStrike" baseline="0" dirty="0">
                          <a:effectLst/>
                        </a:rPr>
                        <a:t>Effect</a:t>
                      </a:r>
                      <a:endParaRPr kumimoji="0" lang="en-US" sz="1600" b="1" i="0" u="none" strike="noStrike" baseline="0" dirty="0">
                        <a:solidFill>
                          <a:schemeClr val="tx1">
                            <a:alpha val="100000"/>
                          </a:schemeClr>
                        </a:solidFill>
                        <a:effectLst/>
                        <a:latin typeface="+mj-lt"/>
                      </a:endParaRPr>
                    </a:p>
                  </a:txBody>
                  <a:tcPr marL="55306" marR="55306" marT="27653" marB="27653" anchor="ctr" horzOverflow="overflow"/>
                </a:tc>
                <a:extLst>
                  <a:ext uri="{0D108BD9-81ED-4DB2-BD59-A6C34878D82A}">
                    <a16:rowId xmlns:a16="http://schemas.microsoft.com/office/drawing/2014/main" val="10000"/>
                  </a:ext>
                </a:extLst>
              </a:tr>
              <a:tr h="542917">
                <a:tc>
                  <a:txBody>
                    <a:bodyPr/>
                    <a:lstStyle/>
                    <a:p>
                      <a:pPr marL="0" marR="0" lvl="0" indent="0" algn="l" defTabSz="914400" rtl="0" eaLnBrk="1" fontAlgn="base" latinLnBrk="0" hangingPunct="1">
                        <a:lnSpc>
                          <a:spcPct val="100000"/>
                        </a:lnSpc>
                        <a:spcBef>
                          <a:spcPct val="20000"/>
                        </a:spcBef>
                        <a:spcAft>
                          <a:spcPct val="0"/>
                        </a:spcAft>
                        <a:buNone/>
                        <a:tabLst/>
                      </a:pPr>
                      <a:r>
                        <a:rPr lang="en-US" sz="1600" kern="1200" dirty="0"/>
                        <a:t>Less</a:t>
                      </a:r>
                      <a:r>
                        <a:rPr lang="en-US" sz="1600" kern="1200" baseline="0" dirty="0"/>
                        <a:t> than 30%</a:t>
                      </a:r>
                      <a:endParaRPr lang="en-US" sz="1600" kern="1200" dirty="0">
                        <a:solidFill>
                          <a:schemeClr val="dk1"/>
                        </a:solidFill>
                        <a:latin typeface="+mj-lt"/>
                        <a:ea typeface="+mn-ea"/>
                        <a:cs typeface="+mn-cs"/>
                      </a:endParaRPr>
                    </a:p>
                  </a:txBody>
                  <a:tcPr marL="55306" marR="55306" marT="27653" marB="27653" anchor="ctr" horzOverflow="overflow"/>
                </a:tc>
                <a:tc>
                  <a:txBody>
                    <a:bodyPr/>
                    <a:lstStyle/>
                    <a:p>
                      <a:pPr algn="l">
                        <a:buFont typeface="Arial" pitchFamily="34" charset="0"/>
                        <a:buNone/>
                      </a:pPr>
                      <a:r>
                        <a:rPr lang="en-US" sz="1600" kern="1200" dirty="0"/>
                        <a:t>Informational </a:t>
                      </a:r>
                    </a:p>
                    <a:p>
                      <a:pPr algn="l">
                        <a:buFont typeface="Arial" pitchFamily="34" charset="0"/>
                        <a:buNone/>
                      </a:pPr>
                      <a:r>
                        <a:rPr lang="en-US" sz="1600" kern="1200" dirty="0"/>
                        <a:t>Normal usage</a:t>
                      </a:r>
                      <a:endParaRPr lang="en-US" sz="16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1"/>
                  </a:ext>
                </a:extLst>
              </a:tr>
              <a:tr h="542917">
                <a:tc>
                  <a:txBody>
                    <a:bodyPr/>
                    <a:lstStyle/>
                    <a:p>
                      <a:pPr marL="0" marR="0" lvl="0" indent="0" algn="l" defTabSz="914400" rtl="0" eaLnBrk="1" fontAlgn="base" latinLnBrk="0" hangingPunct="1">
                        <a:lnSpc>
                          <a:spcPct val="100000"/>
                        </a:lnSpc>
                        <a:spcBef>
                          <a:spcPct val="20000"/>
                        </a:spcBef>
                        <a:spcAft>
                          <a:spcPct val="0"/>
                        </a:spcAft>
                        <a:buNone/>
                        <a:tabLst/>
                      </a:pPr>
                      <a:r>
                        <a:rPr lang="en-US" sz="1600" kern="1200" dirty="0"/>
                        <a:t>&gt; 30%</a:t>
                      </a:r>
                      <a:endParaRPr lang="en-US" sz="1600" kern="1200" dirty="0">
                        <a:solidFill>
                          <a:schemeClr val="dk1"/>
                        </a:solidFill>
                        <a:latin typeface="+mj-lt"/>
                        <a:ea typeface="+mn-ea"/>
                        <a:cs typeface="+mn-cs"/>
                      </a:endParaRPr>
                    </a:p>
                  </a:txBody>
                  <a:tcPr marL="55306" marR="55306" marT="27653" marB="27653" anchor="ctr" horzOverflow="overflow"/>
                </a:tc>
                <a:tc>
                  <a:txBody>
                    <a:bodyPr/>
                    <a:lstStyle/>
                    <a:p>
                      <a:pPr algn="l">
                        <a:buFont typeface="Arial" pitchFamily="34" charset="0"/>
                        <a:buNone/>
                      </a:pPr>
                      <a:r>
                        <a:rPr lang="en-US" sz="1600" kern="1200" baseline="0" dirty="0"/>
                        <a:t>Warning</a:t>
                      </a:r>
                    </a:p>
                    <a:p>
                      <a:pPr algn="l">
                        <a:buFont typeface="Arial" pitchFamily="34" charset="0"/>
                        <a:buNone/>
                      </a:pPr>
                      <a:r>
                        <a:rPr lang="en-US" sz="1600" kern="1200" baseline="0" dirty="0"/>
                        <a:t>Monitor I/O and thread counts</a:t>
                      </a:r>
                      <a:endParaRPr lang="en-US" sz="16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2"/>
                  </a:ext>
                </a:extLst>
              </a:tr>
              <a:tr h="1030528">
                <a:tc>
                  <a:txBody>
                    <a:bodyPr/>
                    <a:lstStyle/>
                    <a:p>
                      <a:pPr marL="0" marR="0" lvl="0" indent="0" algn="l" defTabSz="914400" rtl="0" eaLnBrk="1" fontAlgn="base" latinLnBrk="0" hangingPunct="1">
                        <a:lnSpc>
                          <a:spcPct val="100000"/>
                        </a:lnSpc>
                        <a:spcBef>
                          <a:spcPct val="20000"/>
                        </a:spcBef>
                        <a:spcAft>
                          <a:spcPct val="0"/>
                        </a:spcAft>
                        <a:buFont typeface="Wingdings"/>
                        <a:buNone/>
                        <a:tabLst/>
                      </a:pPr>
                      <a:r>
                        <a:rPr lang="en-US" sz="1600" kern="1200" dirty="0"/>
                        <a:t>&gt; 50%</a:t>
                      </a:r>
                      <a:br>
                        <a:rPr lang="en-US" sz="1600" kern="1200" dirty="0"/>
                      </a:br>
                      <a:r>
                        <a:rPr lang="en-US" sz="1600" kern="1200" dirty="0"/>
                        <a:t> </a:t>
                      </a:r>
                      <a:endParaRPr lang="en-US" sz="1600" kern="1200" dirty="0">
                        <a:solidFill>
                          <a:schemeClr val="dk1"/>
                        </a:solidFill>
                        <a:latin typeface="+mj-lt"/>
                        <a:ea typeface="+mn-ea"/>
                        <a:cs typeface="+mn-cs"/>
                      </a:endParaRPr>
                    </a:p>
                  </a:txBody>
                  <a:tcPr marL="55306" marR="55306" marT="27653" marB="27653" anchor="ctr" horzOverflow="overflow"/>
                </a:tc>
                <a:tc>
                  <a:txBody>
                    <a:body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600" kern="1200" dirty="0"/>
                        <a:t>Critical</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600" kern="1200" dirty="0"/>
                        <a:t>High processor usage is likely, with too much</a:t>
                      </a:r>
                      <a:r>
                        <a:rPr lang="en-US" sz="1600" kern="1200" baseline="0" dirty="0"/>
                        <a:t> time servicing hardware interrupts</a:t>
                      </a:r>
                      <a:endParaRPr lang="en-US" sz="16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80966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Asynchronous events (that can occur at any time) that are unrelated to what the processor is currently running</a:t>
            </a:r>
          </a:p>
          <a:p>
            <a:pPr lvl="1"/>
            <a:r>
              <a:rPr lang="en-US" dirty="0"/>
              <a:t>The active thread on a processor is interrupted. In some cases under heavy interrupt load, the application’s threads that execute sampling may return skewed values due to constant interruption of their work. For this reason the preferred tool to see Interrupt activity is WPR, which also allows to map it to a culprit</a:t>
            </a:r>
          </a:p>
          <a:p>
            <a:pPr lvl="1"/>
            <a:r>
              <a:rPr lang="en-US" dirty="0"/>
              <a:t>Interrupts are generated primarily by hardware I/O devices, processor clocks, or timers, and they can be enabled or disabled</a:t>
            </a:r>
          </a:p>
          <a:p>
            <a:pPr lvl="1"/>
            <a:r>
              <a:rPr lang="en-US" b="1" dirty="0"/>
              <a:t>\Processor Information(*)\% Interrupt Time </a:t>
            </a:r>
            <a:r>
              <a:rPr lang="en-US" dirty="0"/>
              <a:t>is the time the processor spends receiving and servicing hardware interrupts during sample intervals</a:t>
            </a:r>
          </a:p>
        </p:txBody>
      </p:sp>
      <p:sp>
        <p:nvSpPr>
          <p:cNvPr id="2" name="Title 1"/>
          <p:cNvSpPr>
            <a:spLocks noGrp="1"/>
          </p:cNvSpPr>
          <p:nvPr>
            <p:ph type="title"/>
          </p:nvPr>
        </p:nvSpPr>
        <p:spPr/>
        <p:txBody>
          <a:bodyPr/>
          <a:lstStyle/>
          <a:p>
            <a:r>
              <a:rPr lang="en-US"/>
              <a:t>Interrupts</a:t>
            </a:r>
            <a:endParaRPr lang="en-US" dirty="0"/>
          </a:p>
        </p:txBody>
      </p:sp>
    </p:spTree>
    <p:extLst>
      <p:ext uri="{BB962C8B-B14F-4D97-AF65-F5344CB8AC3E}">
        <p14:creationId xmlns:p14="http://schemas.microsoft.com/office/powerpoint/2010/main" val="25327842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Routines that perform most of the work involved in handling a device interrupt after the interrupt service routine (ISR) runs</a:t>
            </a:r>
          </a:p>
          <a:p>
            <a:pPr lvl="1"/>
            <a:r>
              <a:rPr lang="en-US" dirty="0"/>
              <a:t>The DPC routine executes at a lower interrupt request level (IRQL) than standard interrupts, in order to avoid unnecessary blocking</a:t>
            </a:r>
          </a:p>
          <a:p>
            <a:pPr lvl="1"/>
            <a:r>
              <a:rPr lang="en-US" b="1" dirty="0"/>
              <a:t>\Processor Information(*)\% DPC Time </a:t>
            </a:r>
            <a:r>
              <a:rPr lang="en-US" dirty="0"/>
              <a:t>is the percentage of time that the processor spends receiving and servicing DPCs during the sample interval</a:t>
            </a:r>
          </a:p>
          <a:p>
            <a:pPr lvl="1"/>
            <a:r>
              <a:rPr lang="pt-PT" dirty="0"/>
              <a:t>DPCs are tasks or activities for later processing</a:t>
            </a:r>
            <a:endParaRPr lang="en-US" dirty="0"/>
          </a:p>
        </p:txBody>
      </p:sp>
      <p:sp>
        <p:nvSpPr>
          <p:cNvPr id="2" name="Title 1"/>
          <p:cNvSpPr>
            <a:spLocks noGrp="1"/>
          </p:cNvSpPr>
          <p:nvPr>
            <p:ph type="title"/>
          </p:nvPr>
        </p:nvSpPr>
        <p:spPr/>
        <p:txBody>
          <a:bodyPr/>
          <a:lstStyle/>
          <a:p>
            <a:r>
              <a:rPr lang="en-US"/>
              <a:t>Deferred Procedure Calls (DPCs)</a:t>
            </a:r>
            <a:endParaRPr lang="en-US" dirty="0"/>
          </a:p>
        </p:txBody>
      </p:sp>
    </p:spTree>
    <p:extLst>
      <p:ext uri="{BB962C8B-B14F-4D97-AF65-F5344CB8AC3E}">
        <p14:creationId xmlns:p14="http://schemas.microsoft.com/office/powerpoint/2010/main" val="1321096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p:txBody>
          <a:bodyPr/>
          <a:lstStyle/>
          <a:p>
            <a:r>
              <a:rPr lang="en-US" sz="2745" dirty="0"/>
              <a:t>The following thresholds apply to </a:t>
            </a:r>
            <a:r>
              <a:rPr lang="en-US" sz="2745" b="1" dirty="0"/>
              <a:t>% Interrupt Time </a:t>
            </a:r>
            <a:r>
              <a:rPr lang="en-US" sz="2745" dirty="0"/>
              <a:t>or </a:t>
            </a:r>
            <a:r>
              <a:rPr lang="en-US" sz="2745" b="1" dirty="0"/>
              <a:t>% DPC Time </a:t>
            </a:r>
            <a:r>
              <a:rPr lang="en-US" sz="2745" dirty="0"/>
              <a:t>only if there is high </a:t>
            </a:r>
            <a:r>
              <a:rPr lang="en-US" sz="2745" b="1" dirty="0"/>
              <a:t>% Privileged Time</a:t>
            </a:r>
          </a:p>
          <a:p>
            <a:r>
              <a:rPr lang="en-US" sz="2745" dirty="0"/>
              <a:t>Common next steps:</a:t>
            </a:r>
          </a:p>
          <a:p>
            <a:pPr lvl="1"/>
            <a:r>
              <a:rPr lang="en-US" sz="1961" dirty="0"/>
              <a:t>Investigate I/O that is related to disk and network</a:t>
            </a:r>
          </a:p>
          <a:p>
            <a:pPr lvl="1"/>
            <a:r>
              <a:rPr lang="en-US" sz="1961" dirty="0"/>
              <a:t>Update device drivers</a:t>
            </a:r>
          </a:p>
          <a:p>
            <a:pPr lvl="1"/>
            <a:r>
              <a:rPr lang="en-US" sz="1961" dirty="0"/>
              <a:t>Remove faulty hardware</a:t>
            </a:r>
          </a:p>
          <a:p>
            <a:pPr lvl="1"/>
            <a:r>
              <a:rPr lang="en-US" sz="1961" dirty="0"/>
              <a:t>Profile the kernel to determine CPU usage by the driver</a:t>
            </a:r>
          </a:p>
        </p:txBody>
      </p:sp>
      <p:sp>
        <p:nvSpPr>
          <p:cNvPr id="674818" name="Rectangle 2"/>
          <p:cNvSpPr>
            <a:spLocks noGrp="1" noChangeArrowheads="1"/>
          </p:cNvSpPr>
          <p:nvPr>
            <p:ph type="title"/>
          </p:nvPr>
        </p:nvSpPr>
        <p:spPr/>
        <p:txBody>
          <a:bodyPr>
            <a:normAutofit fontScale="90000"/>
          </a:bodyPr>
          <a:lstStyle/>
          <a:p>
            <a:r>
              <a:rPr lang="en-US" dirty="0"/>
              <a:t>Thresholds for % Interrupt Time and % DPC Time</a:t>
            </a:r>
          </a:p>
        </p:txBody>
      </p:sp>
      <p:graphicFrame>
        <p:nvGraphicFramePr>
          <p:cNvPr id="5" name="Picture 2"/>
          <p:cNvGraphicFramePr>
            <a:graphicFrameLocks noGrp="1"/>
          </p:cNvGraphicFramePr>
          <p:nvPr>
            <p:extLst/>
          </p:nvPr>
        </p:nvGraphicFramePr>
        <p:xfrm>
          <a:off x="3306086" y="4309705"/>
          <a:ext cx="5579828" cy="1999357"/>
        </p:xfrm>
        <a:graphic>
          <a:graphicData uri="http://schemas.openxmlformats.org/drawingml/2006/table">
            <a:tbl>
              <a:tblPr firstRow="1" bandRow="1">
                <a:tableStyleId>{073A0DAA-6AF3-43AB-8588-CEC1D06C72B9}</a:tableStyleId>
              </a:tblPr>
              <a:tblGrid>
                <a:gridCol w="1253894">
                  <a:extLst>
                    <a:ext uri="{9D8B030D-6E8A-4147-A177-3AD203B41FA5}">
                      <a16:colId xmlns:a16="http://schemas.microsoft.com/office/drawing/2014/main" val="20000"/>
                    </a:ext>
                  </a:extLst>
                </a:gridCol>
                <a:gridCol w="4325934">
                  <a:extLst>
                    <a:ext uri="{9D8B030D-6E8A-4147-A177-3AD203B41FA5}">
                      <a16:colId xmlns:a16="http://schemas.microsoft.com/office/drawing/2014/main" val="20001"/>
                    </a:ext>
                  </a:extLst>
                </a:gridCol>
              </a:tblGrid>
              <a:tr h="268636">
                <a:tc>
                  <a:txBody>
                    <a:bodyPr/>
                    <a:lstStyle/>
                    <a:p>
                      <a:pPr marL="0" marR="0" lvl="0" indent="0" algn="ctr" defTabSz="914400" rtl="0" eaLnBrk="1" fontAlgn="base" latinLnBrk="0" hangingPunct="1">
                        <a:lnSpc>
                          <a:spcPct val="100000"/>
                        </a:lnSpc>
                        <a:spcBef>
                          <a:spcPct val="20000"/>
                        </a:spcBef>
                        <a:spcAft>
                          <a:spcPct val="0"/>
                        </a:spcAft>
                        <a:buNone/>
                        <a:tabLst/>
                      </a:pPr>
                      <a:r>
                        <a:rPr kumimoji="0" lang="en-US" sz="1400" u="none" strike="noStrike" baseline="0" dirty="0">
                          <a:effectLst/>
                        </a:rPr>
                        <a:t>Threshold</a:t>
                      </a:r>
                      <a:endParaRPr kumimoji="0" lang="en-US" sz="1400" b="1" i="0" u="none" strike="noStrike" baseline="0" dirty="0">
                        <a:solidFill>
                          <a:schemeClr val="tx1">
                            <a:alpha val="100000"/>
                          </a:schemeClr>
                        </a:solidFill>
                        <a:effectLst/>
                        <a:latin typeface="+mj-lt"/>
                      </a:endParaRPr>
                    </a:p>
                  </a:txBody>
                  <a:tcPr marL="55306" marR="55306" marT="27653" marB="27653" anchor="ctr" horzOverflow="overflow"/>
                </a:tc>
                <a:tc>
                  <a:txBody>
                    <a:bodyPr/>
                    <a:lstStyle/>
                    <a:p>
                      <a:pPr marL="0" marR="0" lvl="0" indent="0" algn="ctr" defTabSz="914400" rtl="0" eaLnBrk="1" fontAlgn="base" latinLnBrk="0" hangingPunct="1">
                        <a:lnSpc>
                          <a:spcPct val="100000"/>
                        </a:lnSpc>
                        <a:spcBef>
                          <a:spcPct val="0"/>
                        </a:spcBef>
                        <a:spcAft>
                          <a:spcPct val="0"/>
                        </a:spcAft>
                        <a:buNone/>
                        <a:tabLst/>
                      </a:pPr>
                      <a:r>
                        <a:rPr kumimoji="0" lang="en-US" sz="1400" u="none" strike="noStrike" baseline="0" dirty="0">
                          <a:effectLst/>
                        </a:rPr>
                        <a:t>Effect</a:t>
                      </a:r>
                      <a:endParaRPr kumimoji="0" lang="en-US" sz="1400" b="1" i="0" u="none" strike="noStrike" baseline="0" dirty="0">
                        <a:solidFill>
                          <a:schemeClr val="tx1">
                            <a:alpha val="100000"/>
                          </a:schemeClr>
                        </a:solidFill>
                        <a:effectLst/>
                        <a:latin typeface="+mj-lt"/>
                      </a:endParaRPr>
                    </a:p>
                  </a:txBody>
                  <a:tcPr marL="55306" marR="55306" marT="27653" marB="27653" anchor="ctr" horzOverflow="overflow"/>
                </a:tc>
                <a:extLst>
                  <a:ext uri="{0D108BD9-81ED-4DB2-BD59-A6C34878D82A}">
                    <a16:rowId xmlns:a16="http://schemas.microsoft.com/office/drawing/2014/main" val="10000"/>
                  </a:ext>
                </a:extLst>
              </a:tr>
              <a:tr h="481966">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Less</a:t>
                      </a:r>
                      <a:r>
                        <a:rPr lang="en-US" sz="1400" kern="1200" baseline="0" dirty="0"/>
                        <a:t> than 10%</a:t>
                      </a:r>
                      <a:endParaRPr lang="en-US" sz="1400" kern="1200" dirty="0">
                        <a:solidFill>
                          <a:schemeClr val="dk1"/>
                        </a:solidFill>
                        <a:latin typeface="+mj-lt"/>
                        <a:ea typeface="+mn-ea"/>
                        <a:cs typeface="+mn-cs"/>
                      </a:endParaRPr>
                    </a:p>
                  </a:txBody>
                  <a:tcPr marL="55306" marR="55306" marT="27653" marB="27653" anchor="ctr" horzOverflow="overflow"/>
                </a:tc>
                <a:tc>
                  <a:txBody>
                    <a:bodyPr/>
                    <a:lstStyle/>
                    <a:p>
                      <a:pPr algn="l">
                        <a:buFont typeface="Arial" pitchFamily="34" charset="0"/>
                        <a:buNone/>
                      </a:pPr>
                      <a:r>
                        <a:rPr lang="en-US" sz="1400" kern="1200" dirty="0"/>
                        <a:t>Informational </a:t>
                      </a:r>
                    </a:p>
                    <a:p>
                      <a:pPr algn="l">
                        <a:buFont typeface="Arial" pitchFamily="34" charset="0"/>
                        <a:buNone/>
                      </a:pPr>
                      <a:r>
                        <a:rPr lang="en-US" sz="1400" kern="1200" dirty="0"/>
                        <a:t>Normal usage</a:t>
                      </a:r>
                      <a:endParaRPr lang="en-US" sz="14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1"/>
                  </a:ext>
                </a:extLst>
              </a:tr>
              <a:tr h="481966">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&gt; 10%</a:t>
                      </a:r>
                      <a:endParaRPr lang="en-US" sz="1400" kern="1200" dirty="0">
                        <a:solidFill>
                          <a:schemeClr val="dk1"/>
                        </a:solidFill>
                        <a:latin typeface="+mj-lt"/>
                        <a:ea typeface="+mn-ea"/>
                        <a:cs typeface="+mn-cs"/>
                      </a:endParaRPr>
                    </a:p>
                  </a:txBody>
                  <a:tcPr marL="55306" marR="55306" marT="27653" marB="27653" anchor="ctr" horzOverflow="overflow"/>
                </a:tc>
                <a:tc>
                  <a:txBody>
                    <a:bodyPr/>
                    <a:lstStyle/>
                    <a:p>
                      <a:pPr algn="l">
                        <a:buFont typeface="Arial" pitchFamily="34" charset="0"/>
                        <a:buNone/>
                      </a:pPr>
                      <a:r>
                        <a:rPr lang="en-US" sz="1400" kern="1200" baseline="0" dirty="0"/>
                        <a:t>Warning</a:t>
                      </a:r>
                    </a:p>
                    <a:p>
                      <a:pPr algn="l">
                        <a:buFont typeface="Arial" pitchFamily="34" charset="0"/>
                        <a:buNone/>
                      </a:pPr>
                      <a:r>
                        <a:rPr lang="en-US" sz="1400" kern="1200" baseline="0" dirty="0"/>
                        <a:t>Monitor I/O and thread counts</a:t>
                      </a:r>
                      <a:endParaRPr lang="en-US" sz="14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2"/>
                  </a:ext>
                </a:extLst>
              </a:tr>
              <a:tr h="766639">
                <a:tc>
                  <a:txBody>
                    <a:bodyPr/>
                    <a:lstStyle/>
                    <a:p>
                      <a:pPr marL="0" marR="0" lvl="0" indent="0" algn="l" defTabSz="914400" rtl="0" eaLnBrk="1" fontAlgn="base" latinLnBrk="0" hangingPunct="1">
                        <a:lnSpc>
                          <a:spcPct val="100000"/>
                        </a:lnSpc>
                        <a:spcBef>
                          <a:spcPct val="20000"/>
                        </a:spcBef>
                        <a:spcAft>
                          <a:spcPct val="0"/>
                        </a:spcAft>
                        <a:buFont typeface="Wingdings"/>
                        <a:buNone/>
                        <a:tabLst/>
                      </a:pPr>
                      <a:r>
                        <a:rPr lang="en-US" sz="1400" kern="1200" dirty="0"/>
                        <a:t>&gt; 20%</a:t>
                      </a:r>
                      <a:br>
                        <a:rPr lang="en-US" sz="1400" kern="1200" dirty="0"/>
                      </a:br>
                      <a:r>
                        <a:rPr lang="en-US" sz="1400" kern="1200" dirty="0"/>
                        <a:t> </a:t>
                      </a:r>
                      <a:endParaRPr lang="en-US" sz="1400" kern="1200" dirty="0">
                        <a:solidFill>
                          <a:schemeClr val="dk1"/>
                        </a:solidFill>
                        <a:latin typeface="+mj-lt"/>
                        <a:ea typeface="+mn-ea"/>
                        <a:cs typeface="+mn-cs"/>
                      </a:endParaRPr>
                    </a:p>
                  </a:txBody>
                  <a:tcPr marL="55306" marR="55306" marT="27653" marB="27653" anchor="ctr" horzOverflow="overflow"/>
                </a:tc>
                <a:tc>
                  <a:txBody>
                    <a:body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400" kern="1200" dirty="0"/>
                        <a:t>Critical</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400" kern="1200" dirty="0"/>
                        <a:t>High processor usage likely with too much</a:t>
                      </a:r>
                      <a:r>
                        <a:rPr lang="en-US" sz="1400" kern="1200" baseline="0" dirty="0"/>
                        <a:t> time servicing hardware interrupts</a:t>
                      </a:r>
                      <a:endParaRPr lang="en-US" sz="14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34508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2300" dirty="0"/>
              <a:t>Context switch: The procedure of saving the state of a running thread, loading another thread’s state, and starting the new thread’s execution</a:t>
            </a:r>
          </a:p>
          <a:p>
            <a:pPr lvl="1"/>
            <a:r>
              <a:rPr lang="en-US" sz="1900" b="1" dirty="0"/>
              <a:t>\System\Context Switches/sec </a:t>
            </a:r>
            <a:r>
              <a:rPr lang="en-US" sz="1900" dirty="0"/>
              <a:t>is the combined rate at which all processors on the computer are switched from one thread to another</a:t>
            </a:r>
          </a:p>
          <a:p>
            <a:pPr lvl="1"/>
            <a:r>
              <a:rPr lang="en-US" sz="1900" dirty="0"/>
              <a:t>High context switching can be caused by high disk or network I/O, too many active threads, and other causes</a:t>
            </a:r>
          </a:p>
          <a:p>
            <a:r>
              <a:rPr lang="en-US" sz="2300" dirty="0"/>
              <a:t>Transition: The act of a thread moving to or from User mode or kernel mode</a:t>
            </a:r>
          </a:p>
          <a:p>
            <a:pPr lvl="1"/>
            <a:r>
              <a:rPr lang="en-US" sz="1900" b="1" dirty="0"/>
              <a:t>\System\System Calls/sec</a:t>
            </a:r>
            <a:r>
              <a:rPr lang="en-US" sz="1900" dirty="0"/>
              <a:t> for example a busy terminal server with many users accessing it, is expected to display a high number</a:t>
            </a:r>
          </a:p>
          <a:p>
            <a:r>
              <a:rPr lang="en-US" sz="2300" dirty="0"/>
              <a:t>Quantum: The time a thread is allowed to run before another thread at the same priority level is given a turn to run</a:t>
            </a:r>
          </a:p>
        </p:txBody>
      </p:sp>
      <p:sp>
        <p:nvSpPr>
          <p:cNvPr id="2" name="Title 1"/>
          <p:cNvSpPr>
            <a:spLocks noGrp="1"/>
          </p:cNvSpPr>
          <p:nvPr>
            <p:ph type="title"/>
          </p:nvPr>
        </p:nvSpPr>
        <p:spPr/>
        <p:txBody>
          <a:bodyPr/>
          <a:lstStyle/>
          <a:p>
            <a:r>
              <a:rPr lang="en-US" sz="3100"/>
              <a:t>Context Switches and Transitions</a:t>
            </a:r>
            <a:endParaRPr lang="en-US" sz="3100" dirty="0"/>
          </a:p>
        </p:txBody>
      </p:sp>
    </p:spTree>
    <p:extLst>
      <p:ext uri="{BB962C8B-B14F-4D97-AF65-F5344CB8AC3E}">
        <p14:creationId xmlns:p14="http://schemas.microsoft.com/office/powerpoint/2010/main" val="32800411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p:txBody>
          <a:bodyPr wrap="square"/>
          <a:lstStyle/>
          <a:p>
            <a:r>
              <a:rPr lang="en-US"/>
              <a:t>Measure Processor Ussage</a:t>
            </a:r>
            <a:endParaRPr lang="en-US" dirty="0"/>
          </a:p>
        </p:txBody>
      </p:sp>
    </p:spTree>
    <p:extLst>
      <p:ext uri="{BB962C8B-B14F-4D97-AF65-F5344CB8AC3E}">
        <p14:creationId xmlns:p14="http://schemas.microsoft.com/office/powerpoint/2010/main" val="241494859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p:txBody>
          <a:bodyPr/>
          <a:lstStyle/>
          <a:p>
            <a:r>
              <a:rPr lang="en-US" sz="2745" dirty="0"/>
              <a:t>The following thresholds apply only if there is high </a:t>
            </a:r>
            <a:r>
              <a:rPr lang="en-US" sz="2745" b="1" dirty="0"/>
              <a:t>% Privileged Time</a:t>
            </a:r>
          </a:p>
          <a:p>
            <a:r>
              <a:rPr lang="en-US" sz="2745" dirty="0"/>
              <a:t>Common next steps:</a:t>
            </a:r>
          </a:p>
          <a:p>
            <a:pPr lvl="1"/>
            <a:r>
              <a:rPr lang="en-US" sz="1961" dirty="0"/>
              <a:t>Investigate I/O related to disk and network</a:t>
            </a:r>
          </a:p>
          <a:p>
            <a:pPr lvl="1"/>
            <a:r>
              <a:rPr lang="en-US" sz="1961" dirty="0"/>
              <a:t>Identify and reduce active threads by using </a:t>
            </a:r>
            <a:r>
              <a:rPr lang="en-US" sz="1961" b="1" dirty="0"/>
              <a:t>\Process(*)\Thread Count </a:t>
            </a:r>
            <a:r>
              <a:rPr lang="en-US" sz="1961" dirty="0"/>
              <a:t>and </a:t>
            </a:r>
            <a:r>
              <a:rPr lang="en-US" sz="1961" b="1" dirty="0"/>
              <a:t>\Process(*)\% Privileged Time</a:t>
            </a:r>
          </a:p>
          <a:p>
            <a:pPr lvl="1"/>
            <a:r>
              <a:rPr lang="en-US" sz="1961" dirty="0"/>
              <a:t>Adjust for best performance of background services—longer </a:t>
            </a:r>
            <a:r>
              <a:rPr lang="en-US" sz="1961" dirty="0" err="1"/>
              <a:t>quantums</a:t>
            </a:r>
            <a:r>
              <a:rPr lang="en-US" sz="1961" dirty="0"/>
              <a:t> (more clock cycles before switching)</a:t>
            </a:r>
          </a:p>
        </p:txBody>
      </p:sp>
      <p:sp>
        <p:nvSpPr>
          <p:cNvPr id="674818" name="Rectangle 2"/>
          <p:cNvSpPr>
            <a:spLocks noGrp="1" noChangeArrowheads="1"/>
          </p:cNvSpPr>
          <p:nvPr>
            <p:ph type="title"/>
          </p:nvPr>
        </p:nvSpPr>
        <p:spPr/>
        <p:txBody>
          <a:bodyPr/>
          <a:lstStyle/>
          <a:p>
            <a:r>
              <a:rPr lang="en-US" dirty="0"/>
              <a:t>Thresholds for Context Switches/Sec</a:t>
            </a:r>
          </a:p>
        </p:txBody>
      </p:sp>
      <p:graphicFrame>
        <p:nvGraphicFramePr>
          <p:cNvPr id="5" name="Picture 2"/>
          <p:cNvGraphicFramePr>
            <a:graphicFrameLocks noGrp="1"/>
          </p:cNvGraphicFramePr>
          <p:nvPr>
            <p:extLst/>
          </p:nvPr>
        </p:nvGraphicFramePr>
        <p:xfrm>
          <a:off x="3630076" y="4237015"/>
          <a:ext cx="4931848" cy="2141464"/>
        </p:xfrm>
        <a:graphic>
          <a:graphicData uri="http://schemas.openxmlformats.org/drawingml/2006/table">
            <a:tbl>
              <a:tblPr firstRow="1" bandRow="1">
                <a:tableStyleId>{073A0DAA-6AF3-43AB-8588-CEC1D06C72B9}</a:tableStyleId>
              </a:tblPr>
              <a:tblGrid>
                <a:gridCol w="1587649">
                  <a:extLst>
                    <a:ext uri="{9D8B030D-6E8A-4147-A177-3AD203B41FA5}">
                      <a16:colId xmlns:a16="http://schemas.microsoft.com/office/drawing/2014/main" val="20000"/>
                    </a:ext>
                  </a:extLst>
                </a:gridCol>
                <a:gridCol w="3344199">
                  <a:extLst>
                    <a:ext uri="{9D8B030D-6E8A-4147-A177-3AD203B41FA5}">
                      <a16:colId xmlns:a16="http://schemas.microsoft.com/office/drawing/2014/main" val="20001"/>
                    </a:ext>
                  </a:extLst>
                </a:gridCol>
              </a:tblGrid>
              <a:tr h="268636">
                <a:tc>
                  <a:txBody>
                    <a:bodyPr/>
                    <a:lstStyle/>
                    <a:p>
                      <a:pPr marL="0" marR="0" lvl="0" indent="0" algn="ctr" defTabSz="914400" rtl="0" eaLnBrk="1" fontAlgn="base" latinLnBrk="0" hangingPunct="1">
                        <a:lnSpc>
                          <a:spcPct val="100000"/>
                        </a:lnSpc>
                        <a:spcBef>
                          <a:spcPct val="20000"/>
                        </a:spcBef>
                        <a:spcAft>
                          <a:spcPct val="0"/>
                        </a:spcAft>
                        <a:buNone/>
                        <a:tabLst/>
                      </a:pPr>
                      <a:r>
                        <a:rPr kumimoji="0" lang="en-US" sz="1400" u="none" strike="noStrike" baseline="0" dirty="0">
                          <a:effectLst/>
                        </a:rPr>
                        <a:t>Threshold</a:t>
                      </a:r>
                      <a:endParaRPr kumimoji="0" lang="en-US" sz="1400" b="1" i="0" u="none" strike="noStrike" baseline="0" dirty="0">
                        <a:solidFill>
                          <a:schemeClr val="tx1">
                            <a:alpha val="100000"/>
                          </a:schemeClr>
                        </a:solidFill>
                        <a:effectLst/>
                        <a:latin typeface="+mj-lt"/>
                      </a:endParaRPr>
                    </a:p>
                  </a:txBody>
                  <a:tcPr marL="55306" marR="55306" marT="27653" marB="27653" anchor="ctr" horzOverflow="overflow"/>
                </a:tc>
                <a:tc>
                  <a:txBody>
                    <a:bodyPr/>
                    <a:lstStyle/>
                    <a:p>
                      <a:pPr marL="0" marR="0" lvl="0" indent="0" algn="ctr" defTabSz="914400" rtl="0" eaLnBrk="1" fontAlgn="base" latinLnBrk="0" hangingPunct="1">
                        <a:lnSpc>
                          <a:spcPct val="100000"/>
                        </a:lnSpc>
                        <a:spcBef>
                          <a:spcPct val="0"/>
                        </a:spcBef>
                        <a:spcAft>
                          <a:spcPct val="0"/>
                        </a:spcAft>
                        <a:buNone/>
                        <a:tabLst/>
                      </a:pPr>
                      <a:r>
                        <a:rPr kumimoji="0" lang="en-US" sz="1400" u="none" strike="noStrike" baseline="0" dirty="0">
                          <a:effectLst/>
                        </a:rPr>
                        <a:t>Effect</a:t>
                      </a:r>
                      <a:endParaRPr kumimoji="0" lang="en-US" sz="1400" b="1" i="0" u="none" strike="noStrike" baseline="0" dirty="0">
                        <a:solidFill>
                          <a:schemeClr val="tx1">
                            <a:alpha val="100000"/>
                          </a:schemeClr>
                        </a:solidFill>
                        <a:effectLst/>
                        <a:latin typeface="+mj-lt"/>
                      </a:endParaRPr>
                    </a:p>
                  </a:txBody>
                  <a:tcPr marL="55306" marR="55306" marT="27653" marB="27653" anchor="ctr" horzOverflow="overflow"/>
                </a:tc>
                <a:extLst>
                  <a:ext uri="{0D108BD9-81ED-4DB2-BD59-A6C34878D82A}">
                    <a16:rowId xmlns:a16="http://schemas.microsoft.com/office/drawing/2014/main" val="10000"/>
                  </a:ext>
                </a:extLst>
              </a:tr>
              <a:tr h="481966">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Less</a:t>
                      </a:r>
                      <a:r>
                        <a:rPr lang="en-US" sz="1400" kern="1200" baseline="0" dirty="0"/>
                        <a:t> than 5,000</a:t>
                      </a:r>
                      <a:endParaRPr lang="en-US" sz="1400" kern="1200" dirty="0">
                        <a:solidFill>
                          <a:schemeClr val="dk1"/>
                        </a:solidFill>
                        <a:latin typeface="+mj-lt"/>
                        <a:ea typeface="+mn-ea"/>
                        <a:cs typeface="+mn-cs"/>
                      </a:endParaRPr>
                    </a:p>
                  </a:txBody>
                  <a:tcPr marL="55306" marR="55306" marT="27653" marB="27653" anchor="ctr" horzOverflow="overflow"/>
                </a:tc>
                <a:tc>
                  <a:txBody>
                    <a:bodyPr/>
                    <a:lstStyle/>
                    <a:p>
                      <a:pPr algn="l">
                        <a:buFont typeface="Arial" pitchFamily="34" charset="0"/>
                        <a:buNone/>
                      </a:pPr>
                      <a:r>
                        <a:rPr lang="en-US" sz="1400" kern="1200" dirty="0"/>
                        <a:t>Informational </a:t>
                      </a:r>
                    </a:p>
                    <a:p>
                      <a:pPr algn="l">
                        <a:buFont typeface="Arial" pitchFamily="34" charset="0"/>
                        <a:buNone/>
                      </a:pPr>
                      <a:r>
                        <a:rPr lang="en-US" sz="1400" kern="1200" dirty="0"/>
                        <a:t>Normal usage</a:t>
                      </a:r>
                      <a:endParaRPr lang="en-US" sz="14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1"/>
                  </a:ext>
                </a:extLst>
              </a:tr>
              <a:tr h="481966">
                <a:tc>
                  <a:txBody>
                    <a:bodyPr/>
                    <a:lstStyle/>
                    <a:p>
                      <a:pPr marL="0" marR="0" lvl="0" indent="0" algn="l" defTabSz="914400" rtl="0" eaLnBrk="1" fontAlgn="base" latinLnBrk="0" hangingPunct="1">
                        <a:lnSpc>
                          <a:spcPct val="100000"/>
                        </a:lnSpc>
                        <a:spcBef>
                          <a:spcPct val="20000"/>
                        </a:spcBef>
                        <a:spcAft>
                          <a:spcPct val="0"/>
                        </a:spcAft>
                        <a:buNone/>
                        <a:tabLst/>
                      </a:pPr>
                      <a:r>
                        <a:rPr lang="en-US" sz="1400" kern="1200" dirty="0"/>
                        <a:t>&gt; 2,500 x NumOfProcs</a:t>
                      </a:r>
                      <a:endParaRPr lang="en-US" sz="1400" kern="1200" dirty="0">
                        <a:solidFill>
                          <a:schemeClr val="dk1"/>
                        </a:solidFill>
                        <a:latin typeface="+mj-lt"/>
                        <a:ea typeface="+mn-ea"/>
                        <a:cs typeface="+mn-cs"/>
                      </a:endParaRPr>
                    </a:p>
                  </a:txBody>
                  <a:tcPr marL="55306" marR="55306" marT="27653" marB="27653" anchor="ctr" horzOverflow="overflow"/>
                </a:tc>
                <a:tc>
                  <a:txBody>
                    <a:bodyPr/>
                    <a:lstStyle/>
                    <a:p>
                      <a:pPr algn="l">
                        <a:buFont typeface="Arial" pitchFamily="34" charset="0"/>
                        <a:buNone/>
                      </a:pPr>
                      <a:r>
                        <a:rPr lang="en-US" sz="1400" kern="1200" baseline="0" dirty="0"/>
                        <a:t>Warning</a:t>
                      </a:r>
                    </a:p>
                    <a:p>
                      <a:pPr algn="l">
                        <a:buFont typeface="Arial" pitchFamily="34" charset="0"/>
                        <a:buNone/>
                      </a:pPr>
                      <a:r>
                        <a:rPr lang="en-US" sz="1400" kern="1200" baseline="0" dirty="0"/>
                        <a:t>Monitor I/O and thread counts</a:t>
                      </a:r>
                      <a:endParaRPr lang="en-US" sz="14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2"/>
                  </a:ext>
                </a:extLst>
              </a:tr>
              <a:tr h="908625">
                <a:tc>
                  <a:txBody>
                    <a:bodyPr/>
                    <a:lstStyle/>
                    <a:p>
                      <a:pPr marL="0" marR="0" lvl="0" indent="0" algn="l" defTabSz="914400" rtl="0" eaLnBrk="1" fontAlgn="base" latinLnBrk="0" hangingPunct="1">
                        <a:lnSpc>
                          <a:spcPct val="100000"/>
                        </a:lnSpc>
                        <a:spcBef>
                          <a:spcPct val="20000"/>
                        </a:spcBef>
                        <a:spcAft>
                          <a:spcPct val="0"/>
                        </a:spcAft>
                        <a:buFont typeface="Wingdings"/>
                        <a:buNone/>
                        <a:tabLst/>
                      </a:pPr>
                      <a:r>
                        <a:rPr lang="en-US" sz="1400" kern="1200" dirty="0"/>
                        <a:t>5,000 x NumOfProcs </a:t>
                      </a:r>
                      <a:br>
                        <a:rPr lang="en-US" sz="1400" kern="1200" dirty="0"/>
                      </a:br>
                      <a:r>
                        <a:rPr lang="en-US" sz="1400" kern="1200" dirty="0"/>
                        <a:t>or</a:t>
                      </a:r>
                      <a:r>
                        <a:rPr lang="en-US" sz="1400" kern="1200" baseline="0" dirty="0"/>
                        <a:t> </a:t>
                      </a:r>
                      <a:r>
                        <a:rPr lang="en-US" sz="1400" kern="1200" dirty="0"/>
                        <a:t>&gt; 20,000</a:t>
                      </a:r>
                      <a:br>
                        <a:rPr lang="en-US" sz="1400" kern="1200" dirty="0"/>
                      </a:br>
                      <a:r>
                        <a:rPr lang="en-US" sz="1400" kern="1200" dirty="0"/>
                        <a:t> </a:t>
                      </a:r>
                      <a:endParaRPr lang="en-US" sz="1400" kern="1200" dirty="0">
                        <a:solidFill>
                          <a:schemeClr val="dk1"/>
                        </a:solidFill>
                        <a:latin typeface="+mj-lt"/>
                        <a:ea typeface="+mn-ea"/>
                        <a:cs typeface="+mn-cs"/>
                      </a:endParaRPr>
                    </a:p>
                  </a:txBody>
                  <a:tcPr marL="55306" marR="55306" marT="27653" marB="27653" anchor="ctr" horzOverflow="overflow"/>
                </a:tc>
                <a:tc>
                  <a:txBody>
                    <a:bodyPr/>
                    <a:lstStyle/>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400" kern="1200" dirty="0"/>
                        <a:t>Critical</a:t>
                      </a:r>
                    </a:p>
                    <a:p>
                      <a:pPr marL="0" marR="0" lvl="0" indent="0" algn="l" defTabSz="914400" rtl="0" eaLnBrk="1" fontAlgn="base" latinLnBrk="0" hangingPunct="1">
                        <a:lnSpc>
                          <a:spcPct val="100000"/>
                        </a:lnSpc>
                        <a:spcBef>
                          <a:spcPct val="0"/>
                        </a:spcBef>
                        <a:spcAft>
                          <a:spcPct val="0"/>
                        </a:spcAft>
                        <a:buFont typeface="Arial" pitchFamily="34" charset="0"/>
                        <a:buNone/>
                        <a:tabLst/>
                      </a:pPr>
                      <a:r>
                        <a:rPr lang="en-US" sz="1400" kern="1200" dirty="0"/>
                        <a:t>High processor usage is likely, with too much</a:t>
                      </a:r>
                      <a:r>
                        <a:rPr lang="en-US" sz="1400" kern="1200" baseline="0" dirty="0"/>
                        <a:t> time switching between threads</a:t>
                      </a:r>
                      <a:endParaRPr lang="en-US" sz="1400" kern="1200" dirty="0">
                        <a:solidFill>
                          <a:schemeClr val="dk1"/>
                        </a:solidFill>
                        <a:latin typeface="+mj-lt"/>
                        <a:ea typeface="+mn-ea"/>
                        <a:cs typeface="+mn-cs"/>
                      </a:endParaRPr>
                    </a:p>
                  </a:txBody>
                  <a:tcPr marL="55306" marR="55306" marT="27653" marB="27653"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13235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name="HIDDEN - Slide141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74623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name="HIDDEN - Slide1412">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Privileged Time and Usage</a:t>
            </a:r>
            <a:endParaRPr lang="en-US" dirty="0"/>
          </a:p>
        </p:txBody>
      </p:sp>
    </p:spTree>
    <p:extLst>
      <p:ext uri="{BB962C8B-B14F-4D97-AF65-F5344CB8AC3E}">
        <p14:creationId xmlns:p14="http://schemas.microsoft.com/office/powerpoint/2010/main" val="258116747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137" dirty="0"/>
              <a:t> </a:t>
            </a:r>
            <a:r>
              <a:rPr lang="en-US" sz="3137" b="1" dirty="0"/>
              <a:t>\Process(*)\% Privileged Time </a:t>
            </a:r>
            <a:r>
              <a:rPr lang="en-US" sz="3137" dirty="0"/>
              <a:t>is the percentage of elapsed time that the threads of a process spend executing code in privileged (kernel) mode</a:t>
            </a:r>
          </a:p>
          <a:p>
            <a:r>
              <a:rPr lang="en-US" sz="3137" dirty="0"/>
              <a:t>Helps identify which processes are consuming the most privileged time</a:t>
            </a:r>
          </a:p>
          <a:p>
            <a:r>
              <a:rPr lang="en-US" sz="3137" dirty="0"/>
              <a:t>The system process has only kernel-based threads and is exclusive to </a:t>
            </a:r>
            <a:r>
              <a:rPr lang="en-US" sz="3137" b="1" dirty="0"/>
              <a:t>% Privileged Time</a:t>
            </a:r>
          </a:p>
        </p:txBody>
      </p:sp>
      <p:sp>
        <p:nvSpPr>
          <p:cNvPr id="2" name="Title 1"/>
          <p:cNvSpPr>
            <a:spLocks noGrp="1"/>
          </p:cNvSpPr>
          <p:nvPr>
            <p:ph type="title"/>
          </p:nvPr>
        </p:nvSpPr>
        <p:spPr/>
        <p:txBody>
          <a:bodyPr/>
          <a:lstStyle/>
          <a:p>
            <a:r>
              <a:rPr lang="en-US" dirty="0"/>
              <a:t>\Process(*)\% Privileged Time</a:t>
            </a: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12471" y="5525289"/>
            <a:ext cx="7153054" cy="543800"/>
          </a:xfrm>
          <a:prstGeom prst="rect">
            <a:avLst/>
          </a:prstGeom>
          <a:noFill/>
          <a:ln>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5233554" y="4707079"/>
            <a:ext cx="1728079" cy="570035"/>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Processes using privileged time</a:t>
            </a:r>
          </a:p>
        </p:txBody>
      </p:sp>
    </p:spTree>
    <p:extLst>
      <p:ext uri="{BB962C8B-B14F-4D97-AF65-F5344CB8AC3E}">
        <p14:creationId xmlns:p14="http://schemas.microsoft.com/office/powerpoint/2010/main" val="23946670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US" sz="3137" dirty="0"/>
              <a:t>Unexpected </a:t>
            </a:r>
            <a:r>
              <a:rPr lang="en-US" sz="3137" b="1" dirty="0"/>
              <a:t>% Privileged Time </a:t>
            </a:r>
            <a:r>
              <a:rPr lang="en-US" sz="3137" dirty="0"/>
              <a:t>from a single process can starve other applications running on the same OS and cause performance issues</a:t>
            </a:r>
          </a:p>
        </p:txBody>
      </p:sp>
      <p:sp>
        <p:nvSpPr>
          <p:cNvPr id="2" name="Title 1"/>
          <p:cNvSpPr>
            <a:spLocks noGrp="1"/>
          </p:cNvSpPr>
          <p:nvPr>
            <p:ph type="title"/>
          </p:nvPr>
        </p:nvSpPr>
        <p:spPr/>
        <p:txBody>
          <a:bodyPr/>
          <a:lstStyle/>
          <a:p>
            <a:r>
              <a:rPr lang="en-US"/>
              <a:t>Unexpected High Privileged Mode Usage</a:t>
            </a:r>
            <a:endParaRPr lang="en-US" dirty="0"/>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807" y="2591273"/>
            <a:ext cx="6818436" cy="383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bwMode="auto">
          <a:xfrm>
            <a:off x="3492358" y="5717594"/>
            <a:ext cx="648511" cy="455586"/>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pt-PT" sz="1800" b="1" kern="0">
              <a:solidFill>
                <a:srgbClr val="000000"/>
              </a:solidFill>
              <a:latin typeface="Arial Narrow" pitchFamily="34" charset="0"/>
            </a:endParaRPr>
          </a:p>
        </p:txBody>
      </p:sp>
      <p:sp>
        <p:nvSpPr>
          <p:cNvPr id="15" name="Rectangle 14"/>
          <p:cNvSpPr/>
          <p:nvPr/>
        </p:nvSpPr>
        <p:spPr bwMode="auto">
          <a:xfrm>
            <a:off x="7839982" y="2938372"/>
            <a:ext cx="1494060" cy="488335"/>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92D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000" b="1" kern="0" dirty="0">
                <a:solidFill>
                  <a:sysClr val="windowText" lastClr="000000"/>
                </a:solidFill>
              </a:rPr>
              <a:t>% </a:t>
            </a:r>
            <a:r>
              <a:rPr lang="en-US" sz="1000" b="1" kern="0">
                <a:solidFill>
                  <a:sysClr val="windowText" lastClr="000000"/>
                </a:solidFill>
              </a:rPr>
              <a:t>Processor Time</a:t>
            </a:r>
            <a:endParaRPr lang="en-US" sz="1000" b="1" kern="0" dirty="0">
              <a:solidFill>
                <a:sysClr val="windowText" lastClr="000000"/>
              </a:solidFill>
            </a:endParaRPr>
          </a:p>
          <a:p>
            <a:pPr algn="ctr" defTabSz="914225" eaLnBrk="0" fontAlgn="base" hangingPunct="0">
              <a:spcBef>
                <a:spcPct val="0"/>
              </a:spcBef>
              <a:spcAft>
                <a:spcPct val="0"/>
              </a:spcAft>
              <a:defRPr/>
            </a:pPr>
            <a:r>
              <a:rPr lang="en-US" sz="1000" b="1" kern="0" dirty="0">
                <a:solidFill>
                  <a:sysClr val="windowText" lastClr="000000"/>
                </a:solidFill>
              </a:rPr>
              <a:t>90%</a:t>
            </a:r>
          </a:p>
        </p:txBody>
      </p:sp>
      <p:sp>
        <p:nvSpPr>
          <p:cNvPr id="16" name="Rectangle 15"/>
          <p:cNvSpPr/>
          <p:nvPr/>
        </p:nvSpPr>
        <p:spPr bwMode="auto">
          <a:xfrm>
            <a:off x="7839982" y="4508958"/>
            <a:ext cx="1494060" cy="488335"/>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70C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000" b="1" kern="0" dirty="0">
                <a:solidFill>
                  <a:sysClr val="windowText" lastClr="000000"/>
                </a:solidFill>
              </a:rPr>
              <a:t>% User Time</a:t>
            </a:r>
          </a:p>
          <a:p>
            <a:pPr algn="ctr" defTabSz="914225" eaLnBrk="0" fontAlgn="base" hangingPunct="0">
              <a:spcBef>
                <a:spcPct val="0"/>
              </a:spcBef>
              <a:spcAft>
                <a:spcPct val="0"/>
              </a:spcAft>
              <a:defRPr/>
            </a:pPr>
            <a:r>
              <a:rPr lang="en-US" sz="1000" b="1" kern="0" dirty="0">
                <a:solidFill>
                  <a:sysClr val="windowText" lastClr="000000"/>
                </a:solidFill>
              </a:rPr>
              <a:t>25%</a:t>
            </a:r>
          </a:p>
        </p:txBody>
      </p:sp>
      <p:sp>
        <p:nvSpPr>
          <p:cNvPr id="20" name="Rectangle 19"/>
          <p:cNvSpPr/>
          <p:nvPr/>
        </p:nvSpPr>
        <p:spPr bwMode="auto">
          <a:xfrm>
            <a:off x="7839982" y="3736327"/>
            <a:ext cx="1494060" cy="488335"/>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FF00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000" b="1" kern="0" dirty="0">
                <a:solidFill>
                  <a:sysClr val="windowText" lastClr="000000"/>
                </a:solidFill>
              </a:rPr>
              <a:t>% Privileged Time</a:t>
            </a:r>
          </a:p>
          <a:p>
            <a:pPr algn="ctr" defTabSz="914225" eaLnBrk="0" fontAlgn="base" hangingPunct="0">
              <a:spcBef>
                <a:spcPct val="0"/>
              </a:spcBef>
              <a:spcAft>
                <a:spcPct val="0"/>
              </a:spcAft>
              <a:defRPr/>
            </a:pPr>
            <a:r>
              <a:rPr lang="en-US" sz="1000" b="1" kern="0" dirty="0">
                <a:solidFill>
                  <a:sysClr val="windowText" lastClr="000000"/>
                </a:solidFill>
              </a:rPr>
              <a:t>65%</a:t>
            </a:r>
          </a:p>
        </p:txBody>
      </p:sp>
    </p:spTree>
    <p:extLst>
      <p:ext uri="{BB962C8B-B14F-4D97-AF65-F5344CB8AC3E}">
        <p14:creationId xmlns:p14="http://schemas.microsoft.com/office/powerpoint/2010/main" val="18900538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Microsoft Windows Performance Analyzer (WPA) is a tool based on Event Tracing for Windows (ETW) that can identify processes and drivers using the most Privileged mode CPU</a:t>
            </a:r>
          </a:p>
        </p:txBody>
      </p:sp>
      <p:sp>
        <p:nvSpPr>
          <p:cNvPr id="2" name="Title 1"/>
          <p:cNvSpPr>
            <a:spLocks noGrp="1"/>
          </p:cNvSpPr>
          <p:nvPr>
            <p:ph type="title"/>
          </p:nvPr>
        </p:nvSpPr>
        <p:spPr/>
        <p:txBody>
          <a:bodyPr/>
          <a:lstStyle/>
          <a:p>
            <a:r>
              <a:rPr lang="en-US" dirty="0"/>
              <a:t>Using WPA for High Privileged CPU</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59783" y="3257665"/>
            <a:ext cx="7472434" cy="2333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0759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137" dirty="0"/>
              <a:t>Part of the Windows Performance Toolkit included in ADK and SDK</a:t>
            </a:r>
          </a:p>
          <a:p>
            <a:pPr marL="0" indent="0">
              <a:buNone/>
            </a:pPr>
            <a:endParaRPr lang="en-US" sz="3137" dirty="0"/>
          </a:p>
          <a:p>
            <a:pPr marL="0" indent="0">
              <a:buNone/>
            </a:pPr>
            <a:endParaRPr lang="en-US" sz="3137" dirty="0"/>
          </a:p>
          <a:p>
            <a:pPr marL="0" indent="0">
              <a:buNone/>
            </a:pPr>
            <a:endParaRPr lang="en-US" sz="3137" dirty="0"/>
          </a:p>
          <a:p>
            <a:pPr marL="0" indent="0">
              <a:buNone/>
            </a:pPr>
            <a:endParaRPr lang="en-US" sz="3137" dirty="0"/>
          </a:p>
          <a:p>
            <a:pPr marL="0" indent="0">
              <a:buNone/>
            </a:pPr>
            <a:endParaRPr lang="en-US" sz="3137" dirty="0"/>
          </a:p>
          <a:p>
            <a:r>
              <a:rPr lang="en-US" sz="3137" dirty="0"/>
              <a:t>For more information, see </a:t>
            </a:r>
            <a:r>
              <a:rPr lang="en-US" sz="3137" b="1" dirty="0"/>
              <a:t>Windows Performance Analysis Developer Center:</a:t>
            </a:r>
          </a:p>
          <a:p>
            <a:pPr lvl="1"/>
            <a:r>
              <a:rPr lang="en-US" dirty="0">
                <a:hlinkClick r:id="rId3"/>
              </a:rPr>
              <a:t>http://msdn.microsoft.com/performance/default.aspx</a:t>
            </a:r>
            <a:endParaRPr lang="en-US" dirty="0"/>
          </a:p>
        </p:txBody>
      </p:sp>
      <p:sp>
        <p:nvSpPr>
          <p:cNvPr id="2" name="Title 1"/>
          <p:cNvSpPr>
            <a:spLocks noGrp="1"/>
          </p:cNvSpPr>
          <p:nvPr>
            <p:ph type="title"/>
          </p:nvPr>
        </p:nvSpPr>
        <p:spPr/>
        <p:txBody>
          <a:bodyPr>
            <a:normAutofit/>
          </a:bodyPr>
          <a:lstStyle/>
          <a:p>
            <a:r>
              <a:rPr lang="en-US" dirty="0"/>
              <a:t>Using WPA for High Privileged CPU</a:t>
            </a:r>
          </a:p>
        </p:txBody>
      </p:sp>
      <p:grpSp>
        <p:nvGrpSpPr>
          <p:cNvPr id="4" name="Group 3"/>
          <p:cNvGrpSpPr>
            <a:grpSpLocks noChangeAspect="1"/>
          </p:cNvGrpSpPr>
          <p:nvPr/>
        </p:nvGrpSpPr>
        <p:grpSpPr>
          <a:xfrm>
            <a:off x="3429000" y="1981200"/>
            <a:ext cx="3842470" cy="2691476"/>
            <a:chOff x="5375465" y="3131694"/>
            <a:chExt cx="3543416" cy="2482002"/>
          </a:xfrm>
        </p:grpSpPr>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465" y="3131694"/>
              <a:ext cx="3543416" cy="243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auto">
            <a:xfrm>
              <a:off x="6670116" y="3499028"/>
              <a:ext cx="1818416" cy="2114668"/>
            </a:xfrm>
            <a:prstGeom prst="rect">
              <a:avLst/>
            </a:prstGeom>
            <a:noFill/>
            <a:ln w="53975"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pt-PT" sz="1800" b="1">
                <a:latin typeface="Arial Narrow" pitchFamily="34" charset="0"/>
              </a:endParaRPr>
            </a:p>
          </p:txBody>
        </p:sp>
      </p:grpSp>
    </p:spTree>
    <p:extLst>
      <p:ext uri="{BB962C8B-B14F-4D97-AF65-F5344CB8AC3E}">
        <p14:creationId xmlns:p14="http://schemas.microsoft.com/office/powerpoint/2010/main" val="28865023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name="HIDDEN - Slide1417">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17736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a:xfrm>
            <a:off x="265176" y="292608"/>
            <a:ext cx="8001000" cy="1514261"/>
          </a:xfrm>
        </p:spPr>
        <p:txBody>
          <a:bodyPr/>
          <a:lstStyle/>
          <a:p>
            <a:r>
              <a:rPr lang="en-US"/>
              <a:t>The Case of the Over-privileged Processor</a:t>
            </a:r>
            <a:endParaRPr lang="en-US" dirty="0"/>
          </a:p>
        </p:txBody>
      </p:sp>
    </p:spTree>
    <p:extLst>
      <p:ext uri="{BB962C8B-B14F-4D97-AF65-F5344CB8AC3E}">
        <p14:creationId xmlns:p14="http://schemas.microsoft.com/office/powerpoint/2010/main" val="296705495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514350" indent="-514350">
              <a:buFont typeface="+mj-lt"/>
              <a:buAutoNum type="arabicPeriod"/>
            </a:pPr>
            <a:r>
              <a:rPr lang="en-US" dirty="0"/>
              <a:t>What counter can you use to identify kernel-mode CPU usage?</a:t>
            </a:r>
          </a:p>
          <a:p>
            <a:pPr marL="514350" indent="-514350">
              <a:buFont typeface="+mj-lt"/>
              <a:buAutoNum type="arabicPeriod"/>
            </a:pPr>
            <a:r>
              <a:rPr lang="en-US" dirty="0"/>
              <a:t>What can cause high privileged mode CPU usage?</a:t>
            </a:r>
          </a:p>
          <a:p>
            <a:pPr marL="514350" indent="-514350">
              <a:buFont typeface="+mj-lt"/>
              <a:buAutoNum type="arabicPeriod"/>
            </a:pPr>
            <a:r>
              <a:rPr lang="en-US" dirty="0"/>
              <a:t>What can cause frequent context switching?</a:t>
            </a:r>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3922" dirty="0">
              <a:solidFill>
                <a:schemeClr val="accent3"/>
              </a:solidFill>
            </a:endParaRPr>
          </a:p>
        </p:txBody>
      </p:sp>
    </p:spTree>
    <p:extLst>
      <p:ext uri="{BB962C8B-B14F-4D97-AF65-F5344CB8AC3E}">
        <p14:creationId xmlns:p14="http://schemas.microsoft.com/office/powerpoint/2010/main" val="54592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3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p:txBody>
          <a:bodyPr numCol="2"/>
          <a:lstStyle/>
          <a:p>
            <a:pPr marL="571500" indent="-571500">
              <a:buFont typeface="Arial" panose="020B0604020202020204" pitchFamily="34" charset="0"/>
              <a:buChar char="•"/>
            </a:pPr>
            <a:r>
              <a:rPr lang="en-US" sz="2800"/>
              <a:t>Processes and Threads</a:t>
            </a:r>
          </a:p>
          <a:p>
            <a:pPr marL="571500" indent="-571500">
              <a:buFont typeface="Arial" panose="020B0604020202020204" pitchFamily="34" charset="0"/>
              <a:buChar char="•"/>
            </a:pPr>
            <a:r>
              <a:rPr lang="en-US" sz="2800"/>
              <a:t>Processor Time</a:t>
            </a:r>
          </a:p>
          <a:p>
            <a:pPr marL="571500" indent="-571500">
              <a:buFont typeface="Arial" panose="020B0604020202020204" pitchFamily="34" charset="0"/>
              <a:buChar char="•"/>
            </a:pPr>
            <a:r>
              <a:rPr lang="en-US" sz="2800"/>
              <a:t>Real Time Tools</a:t>
            </a:r>
          </a:p>
          <a:p>
            <a:pPr marL="571500" indent="-571500">
              <a:buFont typeface="Arial" panose="020B0604020202020204" pitchFamily="34" charset="0"/>
              <a:buChar char="•"/>
            </a:pPr>
            <a:r>
              <a:rPr lang="en-US" sz="2800"/>
              <a:t>Processor Advanced</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58889888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name="HIDDEN - Slide1419">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p:txBody>
          <a:bodyPr wrap="square"/>
          <a:lstStyle/>
          <a:p>
            <a:r>
              <a:rPr lang="en-US"/>
              <a:t>Processor User Mode</a:t>
            </a:r>
            <a:endParaRPr lang="en-US" dirty="0"/>
          </a:p>
        </p:txBody>
      </p:sp>
    </p:spTree>
    <p:extLst>
      <p:ext uri="{BB962C8B-B14F-4D97-AF65-F5344CB8AC3E}">
        <p14:creationId xmlns:p14="http://schemas.microsoft.com/office/powerpoint/2010/main" val="52529443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name="HIDDEN - Slide1429">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p:txBody>
          <a:bodyPr numCol="1"/>
          <a:lstStyle/>
          <a:p>
            <a:pPr marL="571500" indent="-571500">
              <a:buFont typeface="Arial" panose="020B0604020202020204" pitchFamily="34" charset="0"/>
              <a:buChar char="•"/>
            </a:pPr>
            <a:r>
              <a:rPr lang="en-US" sz="2800"/>
              <a:t>User Mode Ussage</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55957229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name="HIDDEN - Slide1420">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User Mode Ussage</a:t>
            </a:r>
            <a:endParaRPr lang="en-US" dirty="0"/>
          </a:p>
        </p:txBody>
      </p:sp>
    </p:spTree>
    <p:extLst>
      <p:ext uri="{BB962C8B-B14F-4D97-AF65-F5344CB8AC3E}">
        <p14:creationId xmlns:p14="http://schemas.microsoft.com/office/powerpoint/2010/main" val="172381943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137" b="1" dirty="0"/>
              <a:t>\Processor Information(*)\% User Time </a:t>
            </a:r>
            <a:r>
              <a:rPr lang="en-US" sz="3137" dirty="0"/>
              <a:t>is the percentage of elapsed time the processor spends in the User mode</a:t>
            </a:r>
          </a:p>
          <a:p>
            <a:r>
              <a:rPr lang="en-US" sz="3137" dirty="0"/>
              <a:t>A high amount of </a:t>
            </a:r>
            <a:r>
              <a:rPr lang="en-US" sz="3137" b="1" dirty="0"/>
              <a:t>\Processor Information(*)\% User Time </a:t>
            </a:r>
            <a:r>
              <a:rPr lang="en-US" sz="3137" dirty="0"/>
              <a:t>might warrant more investigation into process application code</a:t>
            </a:r>
          </a:p>
          <a:p>
            <a:r>
              <a:rPr lang="en-US" sz="3137" b="1" dirty="0"/>
              <a:t> \Process(*)\% User Time </a:t>
            </a:r>
            <a:r>
              <a:rPr lang="en-US" sz="3137" dirty="0"/>
              <a:t>is the percentage of elapsed time that the threads of a process spend executing code in User mode</a:t>
            </a:r>
          </a:p>
          <a:p>
            <a:r>
              <a:rPr lang="en-US" sz="3137" dirty="0"/>
              <a:t>Common causes:</a:t>
            </a:r>
          </a:p>
          <a:p>
            <a:pPr lvl="1"/>
            <a:r>
              <a:rPr lang="en-US" dirty="0"/>
              <a:t>Poorly written or heavily used application code</a:t>
            </a:r>
          </a:p>
          <a:p>
            <a:pPr lvl="1"/>
            <a:r>
              <a:rPr lang="en-US" dirty="0"/>
              <a:t>High amounts calculations, object sorting, and any other tasks that use non-privileged resources</a:t>
            </a:r>
          </a:p>
        </p:txBody>
      </p:sp>
      <p:sp>
        <p:nvSpPr>
          <p:cNvPr id="2" name="Title 1"/>
          <p:cNvSpPr>
            <a:spLocks noGrp="1"/>
          </p:cNvSpPr>
          <p:nvPr>
            <p:ph type="title"/>
          </p:nvPr>
        </p:nvSpPr>
        <p:spPr/>
        <p:txBody>
          <a:bodyPr/>
          <a:lstStyle/>
          <a:p>
            <a:r>
              <a:rPr lang="en-US" dirty="0"/>
              <a:t>Identifying User Mode CPU Usage</a:t>
            </a:r>
          </a:p>
        </p:txBody>
      </p:sp>
    </p:spTree>
    <p:extLst>
      <p:ext uri="{BB962C8B-B14F-4D97-AF65-F5344CB8AC3E}">
        <p14:creationId xmlns:p14="http://schemas.microsoft.com/office/powerpoint/2010/main" val="15168036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137" dirty="0"/>
              <a:t>Process Explorer (Sysinternals) can show the modules and functions (symbols needed) of threads that are actively using CPU</a:t>
            </a:r>
          </a:p>
          <a:p>
            <a:r>
              <a:rPr lang="en-US" sz="3137" dirty="0"/>
              <a:t>Shows only native and .NET Framework v4.0 or later modules and functions</a:t>
            </a:r>
          </a:p>
          <a:p>
            <a:pPr lvl="1"/>
            <a:r>
              <a:rPr lang="en-US" dirty="0">
                <a:hlinkClick r:id="rId3"/>
              </a:rPr>
              <a:t>http://live.sysinternals.com/procexp.exe</a:t>
            </a:r>
            <a:endParaRPr lang="en-US" dirty="0"/>
          </a:p>
          <a:p>
            <a:pPr lvl="1"/>
            <a:endParaRPr lang="en-US" dirty="0"/>
          </a:p>
        </p:txBody>
      </p:sp>
      <p:sp>
        <p:nvSpPr>
          <p:cNvPr id="2" name="Title 1"/>
          <p:cNvSpPr>
            <a:spLocks noGrp="1"/>
          </p:cNvSpPr>
          <p:nvPr>
            <p:ph type="title"/>
          </p:nvPr>
        </p:nvSpPr>
        <p:spPr/>
        <p:txBody>
          <a:bodyPr/>
          <a:lstStyle/>
          <a:p>
            <a:r>
              <a:rPr lang="en-US" dirty="0"/>
              <a:t>Process Explorer for Thread Activity per CPU</a:t>
            </a:r>
          </a:p>
        </p:txBody>
      </p:sp>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888" y="3924337"/>
            <a:ext cx="4068002" cy="201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9141" y="3920622"/>
            <a:ext cx="2942874" cy="238829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bwMode="auto">
          <a:xfrm>
            <a:off x="7103970" y="3572996"/>
            <a:ext cx="2410009" cy="1160795"/>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Tools like Process Explorer can show active thread modules and functions (symbols needed)</a:t>
            </a:r>
          </a:p>
        </p:txBody>
      </p:sp>
      <p:sp>
        <p:nvSpPr>
          <p:cNvPr id="20" name="Rectangle 19"/>
          <p:cNvSpPr/>
          <p:nvPr/>
        </p:nvSpPr>
        <p:spPr bwMode="auto">
          <a:xfrm>
            <a:off x="3000096" y="5444938"/>
            <a:ext cx="872529" cy="287991"/>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21" name="Rectangle 20"/>
          <p:cNvSpPr/>
          <p:nvPr/>
        </p:nvSpPr>
        <p:spPr bwMode="auto">
          <a:xfrm>
            <a:off x="6426697" y="4854994"/>
            <a:ext cx="1469249" cy="877936"/>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cxnSp>
        <p:nvCxnSpPr>
          <p:cNvPr id="22" name="Straight Arrow Connector 21"/>
          <p:cNvCxnSpPr>
            <a:stCxn id="20" idx="3"/>
            <a:endCxn id="21" idx="1"/>
          </p:cNvCxnSpPr>
          <p:nvPr/>
        </p:nvCxnSpPr>
        <p:spPr bwMode="auto">
          <a:xfrm flipV="1">
            <a:off x="3872624" y="5293962"/>
            <a:ext cx="2554072" cy="294972"/>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Tree>
    <p:extLst>
      <p:ext uri="{BB962C8B-B14F-4D97-AF65-F5344CB8AC3E}">
        <p14:creationId xmlns:p14="http://schemas.microsoft.com/office/powerpoint/2010/main" val="107095285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Microsoft WPA shows the processes, threads, and functions of high processor usage</a:t>
            </a:r>
          </a:p>
          <a:p>
            <a:r>
              <a:rPr lang="en-US"/>
              <a:t>Requires .NET 4.0 or above to show call stacks</a:t>
            </a:r>
            <a:endParaRPr lang="en-US" dirty="0"/>
          </a:p>
        </p:txBody>
      </p:sp>
      <p:sp>
        <p:nvSpPr>
          <p:cNvPr id="2" name="Title 1"/>
          <p:cNvSpPr>
            <a:spLocks noGrp="1"/>
          </p:cNvSpPr>
          <p:nvPr>
            <p:ph type="title"/>
          </p:nvPr>
        </p:nvSpPr>
        <p:spPr/>
        <p:txBody>
          <a:bodyPr/>
          <a:lstStyle/>
          <a:p>
            <a:r>
              <a:rPr lang="en-US"/>
              <a:t>Microsoft WPA on Process Profiling</a:t>
            </a:r>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274" y="2997013"/>
            <a:ext cx="7261454" cy="2398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bwMode="auto">
          <a:xfrm>
            <a:off x="6694281" y="3739290"/>
            <a:ext cx="1506784" cy="215993"/>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Tree>
    <p:extLst>
      <p:ext uri="{BB962C8B-B14F-4D97-AF65-F5344CB8AC3E}">
        <p14:creationId xmlns:p14="http://schemas.microsoft.com/office/powerpoint/2010/main" val="11523264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Symbols are required to see the functions calls, and if the symbols are not public, the software vendor must be engaged for further analysis</a:t>
            </a:r>
          </a:p>
        </p:txBody>
      </p:sp>
      <p:sp>
        <p:nvSpPr>
          <p:cNvPr id="2" name="Title 1"/>
          <p:cNvSpPr>
            <a:spLocks noGrp="1"/>
          </p:cNvSpPr>
          <p:nvPr>
            <p:ph type="title"/>
          </p:nvPr>
        </p:nvSpPr>
        <p:spPr/>
        <p:txBody>
          <a:bodyPr/>
          <a:lstStyle/>
          <a:p>
            <a:r>
              <a:rPr lang="en-US" dirty="0"/>
              <a:t>Microsoft WPA on Process Profiling (continued)</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120" y="3239851"/>
            <a:ext cx="5174849" cy="270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2986922" y="3318328"/>
            <a:ext cx="4549034" cy="2551243"/>
            <a:chOff x="3729028" y="3508237"/>
            <a:chExt cx="4286005" cy="2551605"/>
          </a:xfrm>
        </p:grpSpPr>
        <p:sp>
          <p:nvSpPr>
            <p:cNvPr id="19" name="Rectangle 18"/>
            <p:cNvSpPr/>
            <p:nvPr/>
          </p:nvSpPr>
          <p:spPr bwMode="auto">
            <a:xfrm>
              <a:off x="3729028" y="4508870"/>
              <a:ext cx="1097857" cy="136988"/>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20" name="Rectangle 19"/>
            <p:cNvSpPr/>
            <p:nvPr/>
          </p:nvSpPr>
          <p:spPr bwMode="auto">
            <a:xfrm>
              <a:off x="5437918" y="4550341"/>
              <a:ext cx="812651" cy="1509501"/>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21" name="Rectangle 20"/>
            <p:cNvSpPr/>
            <p:nvPr/>
          </p:nvSpPr>
          <p:spPr bwMode="auto">
            <a:xfrm>
              <a:off x="7338818" y="4306559"/>
              <a:ext cx="576207" cy="1753283"/>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22" name="Rectangle 21"/>
            <p:cNvSpPr/>
            <p:nvPr/>
          </p:nvSpPr>
          <p:spPr bwMode="auto">
            <a:xfrm>
              <a:off x="5808658" y="3508237"/>
              <a:ext cx="2206375" cy="798322"/>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WPA can show modules and functions consuming the most CPU</a:t>
              </a:r>
            </a:p>
          </p:txBody>
        </p:sp>
      </p:grpSp>
      <p:pic>
        <p:nvPicPr>
          <p:cNvPr id="23" name="Picture 2" descr="C:\Users\anton\AppData\Local\Microsoft\Windows\Temporary Internet Files\Content.Outlook\G91E5JUE\SnipIma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7610" y="3261143"/>
            <a:ext cx="2038083" cy="197338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7719228" y="3323052"/>
            <a:ext cx="1292001" cy="1995440"/>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Tree>
    <p:extLst>
      <p:ext uri="{BB962C8B-B14F-4D97-AF65-F5344CB8AC3E}">
        <p14:creationId xmlns:p14="http://schemas.microsoft.com/office/powerpoint/2010/main" val="380386943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name="HIDDEN - Slide1426">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876105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a:xfrm>
            <a:off x="265176" y="292608"/>
            <a:ext cx="8001000" cy="1514261"/>
          </a:xfrm>
        </p:spPr>
        <p:txBody>
          <a:bodyPr/>
          <a:lstStyle/>
          <a:p>
            <a:r>
              <a:rPr lang="en-US"/>
              <a:t>The Case of the Busy App Server</a:t>
            </a:r>
            <a:endParaRPr lang="en-US" dirty="0"/>
          </a:p>
        </p:txBody>
      </p:sp>
    </p:spTree>
    <p:extLst>
      <p:ext uri="{BB962C8B-B14F-4D97-AF65-F5344CB8AC3E}">
        <p14:creationId xmlns:p14="http://schemas.microsoft.com/office/powerpoint/2010/main" val="234968283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514350" indent="-514350">
              <a:buFont typeface="+mj-lt"/>
              <a:buAutoNum type="arabicPeriod"/>
            </a:pPr>
            <a:r>
              <a:rPr lang="en-US" dirty="0"/>
              <a:t>What counter can you use to identify user-mode CPU usage?</a:t>
            </a:r>
          </a:p>
          <a:p>
            <a:pPr marL="514350" indent="-514350">
              <a:buFont typeface="+mj-lt"/>
              <a:buAutoNum type="arabicPeriod"/>
            </a:pPr>
            <a:r>
              <a:rPr lang="en-US" dirty="0"/>
              <a:t>What can cause high user-mode CPU usage?</a:t>
            </a:r>
          </a:p>
          <a:p>
            <a:pPr marL="514350" indent="-514350">
              <a:buFont typeface="+mj-lt"/>
              <a:buAutoNum type="arabicPeriod"/>
            </a:pPr>
            <a:r>
              <a:rPr lang="en-US" dirty="0"/>
              <a:t>What tools can you use to identify modules and functions found most often on active thread stacks?</a:t>
            </a:r>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3922" dirty="0">
              <a:solidFill>
                <a:schemeClr val="accent3"/>
              </a:solidFill>
            </a:endParaRPr>
          </a:p>
        </p:txBody>
      </p:sp>
    </p:spTree>
    <p:extLst>
      <p:ext uri="{BB962C8B-B14F-4D97-AF65-F5344CB8AC3E}">
        <p14:creationId xmlns:p14="http://schemas.microsoft.com/office/powerpoint/2010/main" val="348034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Processes and Threads</a:t>
            </a:r>
            <a:endParaRPr lang="en-US" dirty="0"/>
          </a:p>
        </p:txBody>
      </p:sp>
    </p:spTree>
    <p:extLst>
      <p:ext uri="{BB962C8B-B14F-4D97-AF65-F5344CB8AC3E}">
        <p14:creationId xmlns:p14="http://schemas.microsoft.com/office/powerpoint/2010/main" val="252702595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name="HIDDEN - Slide1430">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nvPr>
        </p:nvSpPr>
        <p:spPr/>
        <p:txBody>
          <a:bodyPr wrap="square"/>
          <a:lstStyle/>
          <a:p>
            <a:r>
              <a:rPr lang="en-US"/>
              <a:t>Processor Power management</a:t>
            </a:r>
            <a:endParaRPr lang="en-US" dirty="0"/>
          </a:p>
        </p:txBody>
      </p:sp>
    </p:spTree>
    <p:extLst>
      <p:ext uri="{BB962C8B-B14F-4D97-AF65-F5344CB8AC3E}">
        <p14:creationId xmlns:p14="http://schemas.microsoft.com/office/powerpoint/2010/main" val="2249942932"/>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name="HIDDEN - Slide1440">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nvPr>
        </p:nvSpPr>
        <p:spPr/>
        <p:txBody>
          <a:bodyPr numCol="1"/>
          <a:lstStyle/>
          <a:p>
            <a:pPr marL="571500" indent="-571500">
              <a:buFont typeface="Arial" panose="020B0604020202020204" pitchFamily="34" charset="0"/>
              <a:buChar char="•"/>
            </a:pPr>
            <a:r>
              <a:rPr lang="en-US" sz="2800"/>
              <a:t>States</a:t>
            </a:r>
            <a:endParaRPr lang="en-US" sz="2800" dirty="0"/>
          </a:p>
        </p:txBody>
      </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solidFill>
                  <a:srgbClr val="0078D7"/>
                </a:solidFill>
              </a:rPr>
              <a:t>Learnings covered in this Unit</a:t>
            </a:r>
            <a:endParaRPr lang="en-US" dirty="0">
              <a:solidFill>
                <a:srgbClr val="0078D7"/>
              </a:solidFill>
            </a:endParaRPr>
          </a:p>
        </p:txBody>
      </p:sp>
    </p:spTree>
    <p:extLst>
      <p:ext uri="{BB962C8B-B14F-4D97-AF65-F5344CB8AC3E}">
        <p14:creationId xmlns:p14="http://schemas.microsoft.com/office/powerpoint/2010/main" val="401853763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name="HIDDEN - Slide1431">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nvPr>
        </p:nvSpPr>
        <p:spPr/>
        <p:txBody>
          <a:bodyPr/>
          <a:lstStyle/>
          <a:p>
            <a:r>
              <a:rPr lang="en-US"/>
              <a:t>States</a:t>
            </a:r>
            <a:endParaRPr lang="en-US" dirty="0"/>
          </a:p>
        </p:txBody>
      </p:sp>
    </p:spTree>
    <p:extLst>
      <p:ext uri="{BB962C8B-B14F-4D97-AF65-F5344CB8AC3E}">
        <p14:creationId xmlns:p14="http://schemas.microsoft.com/office/powerpoint/2010/main" val="86409444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3137" dirty="0"/>
              <a:t>To save power when the OS scheduler has no operations for the processors to execute, it can move them to an idle state also called low power mode</a:t>
            </a:r>
          </a:p>
          <a:p>
            <a:r>
              <a:rPr lang="en-US" sz="3137" dirty="0"/>
              <a:t>Those states are named </a:t>
            </a:r>
            <a:r>
              <a:rPr lang="en-US" sz="3137" i="1" dirty="0"/>
              <a:t>C-States </a:t>
            </a:r>
            <a:r>
              <a:rPr lang="en-US" sz="3137" dirty="0"/>
              <a:t>and can be observed in Performance Monitor under the counter </a:t>
            </a:r>
            <a:r>
              <a:rPr lang="en-US" sz="3137" b="1" dirty="0"/>
              <a:t>\Processor Information(*)\% </a:t>
            </a:r>
            <a:r>
              <a:rPr lang="en-US" sz="3137" b="1" dirty="0" err="1"/>
              <a:t>C</a:t>
            </a:r>
            <a:r>
              <a:rPr lang="en-US" sz="3137" b="1" i="1" dirty="0" err="1"/>
              <a:t>x</a:t>
            </a:r>
            <a:r>
              <a:rPr lang="en-US" sz="3137" b="1" dirty="0"/>
              <a:t> Time</a:t>
            </a:r>
          </a:p>
          <a:p>
            <a:pPr lvl="1"/>
            <a:r>
              <a:rPr lang="en-US" dirty="0"/>
              <a:t>C0 – Active (Not displayed in performance monitor)</a:t>
            </a:r>
          </a:p>
          <a:p>
            <a:pPr lvl="1"/>
            <a:r>
              <a:rPr lang="en-US" dirty="0"/>
              <a:t>C1 – Clock signal Stopped (Software based). Enables the processor to maintain its entire context and quickly return to the running state</a:t>
            </a:r>
          </a:p>
          <a:p>
            <a:pPr lvl="1"/>
            <a:r>
              <a:rPr lang="en-US" dirty="0"/>
              <a:t>C2 – Clock signal Stopped (Hardware based). A lower power and higher exit latency state than C1</a:t>
            </a:r>
          </a:p>
          <a:p>
            <a:pPr lvl="1"/>
            <a:r>
              <a:rPr lang="en-US" dirty="0"/>
              <a:t>C3 – Sleep mode</a:t>
            </a:r>
          </a:p>
        </p:txBody>
      </p:sp>
      <p:sp>
        <p:nvSpPr>
          <p:cNvPr id="2" name="Title 1"/>
          <p:cNvSpPr>
            <a:spLocks noGrp="1"/>
          </p:cNvSpPr>
          <p:nvPr>
            <p:ph type="title"/>
          </p:nvPr>
        </p:nvSpPr>
        <p:spPr/>
        <p:txBody>
          <a:bodyPr/>
          <a:lstStyle/>
          <a:p>
            <a:r>
              <a:rPr lang="en-US"/>
              <a:t>Processor C-States</a:t>
            </a:r>
            <a:endParaRPr lang="en-US" dirty="0"/>
          </a:p>
        </p:txBody>
      </p:sp>
    </p:spTree>
    <p:extLst>
      <p:ext uri="{BB962C8B-B14F-4D97-AF65-F5344CB8AC3E}">
        <p14:creationId xmlns:p14="http://schemas.microsoft.com/office/powerpoint/2010/main" val="25413905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990" r="55073" b="47576"/>
          <a:stretch/>
        </p:blipFill>
        <p:spPr>
          <a:xfrm>
            <a:off x="6908003" y="1828799"/>
            <a:ext cx="5283997" cy="4876801"/>
          </a:xfrm>
          <a:prstGeom prst="rect">
            <a:avLst/>
          </a:prstGeom>
        </p:spPr>
      </p:pic>
      <p:sp>
        <p:nvSpPr>
          <p:cNvPr id="3" name="Content Placeholder 2"/>
          <p:cNvSpPr>
            <a:spLocks noGrp="1"/>
          </p:cNvSpPr>
          <p:nvPr>
            <p:ph type="body" sz="quarter" idx="10"/>
          </p:nvPr>
        </p:nvSpPr>
        <p:spPr/>
        <p:txBody>
          <a:bodyPr/>
          <a:lstStyle/>
          <a:p>
            <a:r>
              <a:rPr lang="en-US" b="1" dirty="0"/>
              <a:t>\Processor Information(*)\% </a:t>
            </a:r>
            <a:r>
              <a:rPr lang="en-US" b="1" dirty="0" err="1"/>
              <a:t>C</a:t>
            </a:r>
            <a:r>
              <a:rPr lang="en-US" b="1" i="1" dirty="0" err="1"/>
              <a:t>x</a:t>
            </a:r>
            <a:r>
              <a:rPr lang="en-US" b="1" dirty="0"/>
              <a:t> Time </a:t>
            </a:r>
            <a:r>
              <a:rPr lang="en-US" dirty="0"/>
              <a:t>is the percentage of time that the processor </a:t>
            </a:r>
            <a:br>
              <a:rPr lang="en-US" dirty="0"/>
            </a:br>
            <a:r>
              <a:rPr lang="en-US" dirty="0"/>
              <a:t>spends in the </a:t>
            </a:r>
            <a:r>
              <a:rPr lang="en-US" dirty="0" err="1"/>
              <a:t>C</a:t>
            </a:r>
            <a:r>
              <a:rPr lang="en-US" i="1" dirty="0" err="1"/>
              <a:t>x</a:t>
            </a:r>
            <a:r>
              <a:rPr lang="en-US" dirty="0"/>
              <a:t> low-power </a:t>
            </a:r>
            <a:br>
              <a:rPr lang="en-US" dirty="0"/>
            </a:br>
            <a:r>
              <a:rPr lang="en-US" dirty="0"/>
              <a:t>idle state</a:t>
            </a:r>
          </a:p>
          <a:p>
            <a:r>
              <a:rPr lang="en-US" b="1" dirty="0"/>
              <a:t>% C1 Time, % C2 Time</a:t>
            </a:r>
            <a:r>
              <a:rPr lang="en-US" dirty="0"/>
              <a:t>,</a:t>
            </a:r>
            <a:br>
              <a:rPr lang="en-US" dirty="0"/>
            </a:br>
            <a:r>
              <a:rPr lang="en-US" dirty="0"/>
              <a:t>and </a:t>
            </a:r>
            <a:r>
              <a:rPr lang="en-US" b="1" dirty="0"/>
              <a:t>% C3 Time </a:t>
            </a:r>
            <a:r>
              <a:rPr lang="en-US" dirty="0"/>
              <a:t>are subsets</a:t>
            </a:r>
            <a:br>
              <a:rPr lang="en-US" dirty="0"/>
            </a:br>
            <a:r>
              <a:rPr lang="en-US" dirty="0"/>
              <a:t>of the total processor idle time</a:t>
            </a:r>
          </a:p>
        </p:txBody>
      </p:sp>
      <p:sp>
        <p:nvSpPr>
          <p:cNvPr id="2" name="Title 1"/>
          <p:cNvSpPr>
            <a:spLocks noGrp="1"/>
          </p:cNvSpPr>
          <p:nvPr>
            <p:ph type="title"/>
          </p:nvPr>
        </p:nvSpPr>
        <p:spPr/>
        <p:txBody>
          <a:bodyPr/>
          <a:lstStyle/>
          <a:p>
            <a:r>
              <a:rPr lang="en-US" dirty="0"/>
              <a:t>\Processor Information(*)\% </a:t>
            </a:r>
            <a:r>
              <a:rPr lang="en-US" dirty="0" err="1"/>
              <a:t>Cx</a:t>
            </a:r>
            <a:r>
              <a:rPr lang="en-US" dirty="0"/>
              <a:t> Time</a:t>
            </a:r>
          </a:p>
        </p:txBody>
      </p:sp>
      <p:sp>
        <p:nvSpPr>
          <p:cNvPr id="6" name="Rectangle 5"/>
          <p:cNvSpPr/>
          <p:nvPr/>
        </p:nvSpPr>
        <p:spPr bwMode="auto">
          <a:xfrm>
            <a:off x="7315385" y="4405108"/>
            <a:ext cx="1186645" cy="990327"/>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pPr>
            <a:endParaRPr lang="en-US" sz="1800" b="1" dirty="0">
              <a:latin typeface="Arial Narrow" pitchFamily="34" charset="0"/>
            </a:endParaRPr>
          </a:p>
        </p:txBody>
      </p:sp>
    </p:spTree>
    <p:extLst>
      <p:ext uri="{BB962C8B-B14F-4D97-AF65-F5344CB8AC3E}">
        <p14:creationId xmlns:p14="http://schemas.microsoft.com/office/powerpoint/2010/main" val="349405418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Starting in Windows Server 2008 performance monitor include counters for processor clock speed</a:t>
            </a:r>
          </a:p>
          <a:p>
            <a:pPr lvl="1"/>
            <a:r>
              <a:rPr lang="en-US" b="1" dirty="0"/>
              <a:t>\Processor Information(*)\% of Maximum Frequency </a:t>
            </a:r>
            <a:r>
              <a:rPr lang="en-US" dirty="0"/>
              <a:t>is the percentage of the maximum frequency of the current processor</a:t>
            </a:r>
          </a:p>
          <a:p>
            <a:pPr lvl="1"/>
            <a:r>
              <a:rPr lang="en-US" dirty="0"/>
              <a:t>Helps determine the load and power efficiency of the processor</a:t>
            </a:r>
          </a:p>
        </p:txBody>
      </p:sp>
      <p:sp>
        <p:nvSpPr>
          <p:cNvPr id="2" name="Title 1"/>
          <p:cNvSpPr>
            <a:spLocks noGrp="1"/>
          </p:cNvSpPr>
          <p:nvPr>
            <p:ph type="title"/>
          </p:nvPr>
        </p:nvSpPr>
        <p:spPr/>
        <p:txBody>
          <a:bodyPr/>
          <a:lstStyle/>
          <a:p>
            <a:r>
              <a:rPr lang="en-US" dirty="0"/>
              <a:t>Processor Frequency and Core Parking</a:t>
            </a:r>
          </a:p>
        </p:txBody>
      </p:sp>
    </p:spTree>
    <p:extLst>
      <p:ext uri="{BB962C8B-B14F-4D97-AF65-F5344CB8AC3E}">
        <p14:creationId xmlns:p14="http://schemas.microsoft.com/office/powerpoint/2010/main" val="36093284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2300" dirty="0"/>
              <a:t>Windows Server 2008 first introduced support for core parking</a:t>
            </a:r>
          </a:p>
          <a:p>
            <a:r>
              <a:rPr lang="en-US" sz="2300" dirty="0"/>
              <a:t>Consolidates processing onto the fewest number of possible processor cores, and suspends inactive ones</a:t>
            </a:r>
          </a:p>
          <a:p>
            <a:r>
              <a:rPr lang="en-US" sz="2300" dirty="0"/>
              <a:t>Further improvements to the core parking logic mechanism have been made in Windows 8 and Server 2012</a:t>
            </a:r>
          </a:p>
          <a:p>
            <a:pPr lvl="1"/>
            <a:r>
              <a:rPr lang="en-US" sz="1900" dirty="0"/>
              <a:t>\Processor Information(*)\Parking Status represents whether a processor is parked or not</a:t>
            </a:r>
          </a:p>
          <a:p>
            <a:pPr lvl="2"/>
            <a:r>
              <a:rPr lang="en-US" sz="1700" dirty="0"/>
              <a:t>0 = Not parked</a:t>
            </a:r>
          </a:p>
          <a:p>
            <a:pPr lvl="2"/>
            <a:r>
              <a:rPr lang="en-US" sz="1700" dirty="0"/>
              <a:t>1 = Parked</a:t>
            </a:r>
            <a:endParaRPr lang="en-US" sz="1900" b="1" dirty="0"/>
          </a:p>
          <a:p>
            <a:pPr lvl="1"/>
            <a:r>
              <a:rPr lang="en-US" sz="1900" b="1" dirty="0"/>
              <a:t>Note</a:t>
            </a:r>
            <a:r>
              <a:rPr lang="en-US" sz="1900" dirty="0"/>
              <a:t>: Demanding workloads with little delay/latency tolerance and with sudden bursts of activity across CPU’s it may be necessary to disable core parking for maximum performance</a:t>
            </a:r>
          </a:p>
        </p:txBody>
      </p:sp>
      <p:sp>
        <p:nvSpPr>
          <p:cNvPr id="2" name="Title 1"/>
          <p:cNvSpPr>
            <a:spLocks noGrp="1"/>
          </p:cNvSpPr>
          <p:nvPr>
            <p:ph type="title"/>
          </p:nvPr>
        </p:nvSpPr>
        <p:spPr/>
        <p:txBody>
          <a:bodyPr>
            <a:normAutofit fontScale="90000"/>
          </a:bodyPr>
          <a:lstStyle/>
          <a:p>
            <a:r>
              <a:rPr lang="en-US" dirty="0"/>
              <a:t>Processor Frequency and Core Parking (continued)</a:t>
            </a:r>
          </a:p>
        </p:txBody>
      </p:sp>
    </p:spTree>
    <p:extLst>
      <p:ext uri="{BB962C8B-B14F-4D97-AF65-F5344CB8AC3E}">
        <p14:creationId xmlns:p14="http://schemas.microsoft.com/office/powerpoint/2010/main" val="36594759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2941" dirty="0"/>
              <a:t>In Windows and Windows Server, processor power state changes based on load</a:t>
            </a:r>
          </a:p>
          <a:p>
            <a:r>
              <a:rPr lang="en-US" sz="2941" dirty="0"/>
              <a:t>Low-intensity tasks like text editing will require less CPU cycles than heavy I/O for example</a:t>
            </a:r>
          </a:p>
        </p:txBody>
      </p:sp>
      <p:sp>
        <p:nvSpPr>
          <p:cNvPr id="2" name="Title 1"/>
          <p:cNvSpPr>
            <a:spLocks noGrp="1"/>
          </p:cNvSpPr>
          <p:nvPr>
            <p:ph type="title"/>
          </p:nvPr>
        </p:nvSpPr>
        <p:spPr/>
        <p:txBody>
          <a:bodyPr>
            <a:normAutofit fontScale="90000"/>
          </a:bodyPr>
          <a:lstStyle/>
          <a:p>
            <a:r>
              <a:rPr lang="en-US" dirty="0"/>
              <a:t>Processor Frequency and Core Parking (continued)</a:t>
            </a:r>
          </a:p>
        </p:txBody>
      </p:sp>
      <p:grpSp>
        <p:nvGrpSpPr>
          <p:cNvPr id="36" name="Group 35"/>
          <p:cNvGrpSpPr/>
          <p:nvPr/>
        </p:nvGrpSpPr>
        <p:grpSpPr>
          <a:xfrm>
            <a:off x="3107771" y="3347662"/>
            <a:ext cx="5976459" cy="2846327"/>
            <a:chOff x="1137820" y="2880681"/>
            <a:chExt cx="6537291" cy="3304966"/>
          </a:xfrm>
        </p:grpSpPr>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820" y="3290771"/>
              <a:ext cx="64865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8111" y="4839461"/>
              <a:ext cx="6477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bwMode="auto">
            <a:xfrm>
              <a:off x="1167966" y="2880681"/>
              <a:ext cx="1032623" cy="327293"/>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kern="0" dirty="0">
                  <a:solidFill>
                    <a:sysClr val="windowText" lastClr="000000"/>
                  </a:solidFill>
                </a:rPr>
                <a:t>Low load</a:t>
              </a:r>
            </a:p>
          </p:txBody>
        </p:sp>
        <p:cxnSp>
          <p:nvCxnSpPr>
            <p:cNvPr id="40" name="Straight Arrow Connector 39"/>
            <p:cNvCxnSpPr>
              <a:stCxn id="44" idx="1"/>
              <a:endCxn id="41" idx="2"/>
            </p:cNvCxnSpPr>
            <p:nvPr/>
          </p:nvCxnSpPr>
          <p:spPr bwMode="auto">
            <a:xfrm flipH="1" flipV="1">
              <a:off x="5026937" y="3862272"/>
              <a:ext cx="772316" cy="573308"/>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
          <p:nvSpPr>
            <p:cNvPr id="41" name="Rectangle 40"/>
            <p:cNvSpPr/>
            <p:nvPr/>
          </p:nvSpPr>
          <p:spPr bwMode="auto">
            <a:xfrm>
              <a:off x="4830023" y="3710649"/>
              <a:ext cx="393827" cy="151622"/>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400" b="1" kern="0" dirty="0">
                <a:solidFill>
                  <a:srgbClr val="000000"/>
                </a:solidFill>
                <a:latin typeface="Arial Narrow" pitchFamily="34" charset="0"/>
              </a:endParaRPr>
            </a:p>
          </p:txBody>
        </p:sp>
        <p:sp>
          <p:nvSpPr>
            <p:cNvPr id="42" name="Rectangle 41"/>
            <p:cNvSpPr/>
            <p:nvPr/>
          </p:nvSpPr>
          <p:spPr bwMode="auto">
            <a:xfrm>
              <a:off x="6005465" y="3710649"/>
              <a:ext cx="393827" cy="151622"/>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400" b="1" kern="0" dirty="0">
                <a:solidFill>
                  <a:srgbClr val="000000"/>
                </a:solidFill>
                <a:latin typeface="Arial Narrow" pitchFamily="34" charset="0"/>
              </a:endParaRPr>
            </a:p>
          </p:txBody>
        </p:sp>
        <p:sp>
          <p:nvSpPr>
            <p:cNvPr id="43" name="Rectangle 42"/>
            <p:cNvSpPr/>
            <p:nvPr/>
          </p:nvSpPr>
          <p:spPr bwMode="auto">
            <a:xfrm>
              <a:off x="7186942" y="3710649"/>
              <a:ext cx="393827" cy="151622"/>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400" b="1" kern="0" dirty="0">
                <a:solidFill>
                  <a:srgbClr val="000000"/>
                </a:solidFill>
                <a:latin typeface="Arial Narrow" pitchFamily="34" charset="0"/>
              </a:endParaRPr>
            </a:p>
          </p:txBody>
        </p:sp>
        <p:sp>
          <p:nvSpPr>
            <p:cNvPr id="44" name="Rectangle 43"/>
            <p:cNvSpPr/>
            <p:nvPr/>
          </p:nvSpPr>
          <p:spPr bwMode="auto">
            <a:xfrm>
              <a:off x="5799253" y="4141672"/>
              <a:ext cx="1032623" cy="587816"/>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kern="0" dirty="0">
                  <a:solidFill>
                    <a:sysClr val="windowText" lastClr="000000"/>
                  </a:solidFill>
                </a:rPr>
                <a:t>Core parked</a:t>
              </a:r>
            </a:p>
          </p:txBody>
        </p:sp>
        <p:cxnSp>
          <p:nvCxnSpPr>
            <p:cNvPr id="45" name="Straight Arrow Connector 44"/>
            <p:cNvCxnSpPr>
              <a:stCxn id="44" idx="0"/>
              <a:endCxn id="42" idx="2"/>
            </p:cNvCxnSpPr>
            <p:nvPr/>
          </p:nvCxnSpPr>
          <p:spPr bwMode="auto">
            <a:xfrm flipH="1" flipV="1">
              <a:off x="6202379" y="3862272"/>
              <a:ext cx="113185" cy="279400"/>
            </a:xfrm>
            <a:prstGeom prst="straightConnector1">
              <a:avLst/>
            </a:prstGeom>
            <a:solidFill>
              <a:srgbClr val="FFFFFF"/>
            </a:solidFill>
            <a:ln w="38100" cap="flat" cmpd="sng" algn="ctr">
              <a:solidFill>
                <a:srgbClr val="00B050"/>
              </a:solidFill>
              <a:prstDash val="solid"/>
              <a:round/>
              <a:headEnd type="none" w="med" len="med"/>
              <a:tailEnd type="arrow"/>
            </a:ln>
            <a:effectLst/>
          </p:spPr>
        </p:cxnSp>
        <p:cxnSp>
          <p:nvCxnSpPr>
            <p:cNvPr id="46" name="Straight Arrow Connector 45"/>
            <p:cNvCxnSpPr>
              <a:stCxn id="44" idx="3"/>
              <a:endCxn id="43" idx="2"/>
            </p:cNvCxnSpPr>
            <p:nvPr/>
          </p:nvCxnSpPr>
          <p:spPr bwMode="auto">
            <a:xfrm flipV="1">
              <a:off x="6831875" y="3862272"/>
              <a:ext cx="551981" cy="573308"/>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
          <p:nvSpPr>
            <p:cNvPr id="47" name="Rectangle 46"/>
            <p:cNvSpPr/>
            <p:nvPr/>
          </p:nvSpPr>
          <p:spPr bwMode="auto">
            <a:xfrm>
              <a:off x="1167965" y="4420850"/>
              <a:ext cx="1032623" cy="327293"/>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FF00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kern="0" dirty="0">
                  <a:solidFill>
                    <a:sysClr val="windowText" lastClr="000000"/>
                  </a:solidFill>
                </a:rPr>
                <a:t>High load</a:t>
              </a:r>
            </a:p>
          </p:txBody>
        </p:sp>
        <p:cxnSp>
          <p:nvCxnSpPr>
            <p:cNvPr id="48" name="Straight Arrow Connector 47"/>
            <p:cNvCxnSpPr>
              <a:stCxn id="52" idx="1"/>
              <a:endCxn id="49" idx="2"/>
            </p:cNvCxnSpPr>
            <p:nvPr/>
          </p:nvCxnSpPr>
          <p:spPr bwMode="auto">
            <a:xfrm rot="10800000">
              <a:off x="5070513" y="5393679"/>
              <a:ext cx="772316" cy="535685"/>
            </a:xfrm>
            <a:prstGeom prst="straightConnector1">
              <a:avLst/>
            </a:prstGeom>
            <a:solidFill>
              <a:srgbClr val="FFFFFF"/>
            </a:solidFill>
            <a:ln w="38100" cap="flat" cmpd="sng" algn="ctr">
              <a:solidFill>
                <a:srgbClr val="FF0000"/>
              </a:solidFill>
              <a:prstDash val="solid"/>
              <a:round/>
              <a:headEnd type="none" w="med" len="med"/>
              <a:tailEnd type="arrow"/>
            </a:ln>
            <a:effectLst/>
          </p:spPr>
        </p:cxnSp>
        <p:sp>
          <p:nvSpPr>
            <p:cNvPr id="49" name="Rectangle 48"/>
            <p:cNvSpPr/>
            <p:nvPr/>
          </p:nvSpPr>
          <p:spPr bwMode="auto">
            <a:xfrm>
              <a:off x="4873599" y="5242056"/>
              <a:ext cx="393827" cy="151622"/>
            </a:xfrm>
            <a:prstGeom prst="rect">
              <a:avLst/>
            </a:prstGeom>
            <a:noFill/>
            <a:ln w="38100" cap="flat" cmpd="sng" algn="ctr">
              <a:solidFill>
                <a:srgbClr val="FF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400" b="1" kern="0" dirty="0">
                <a:solidFill>
                  <a:srgbClr val="000000"/>
                </a:solidFill>
                <a:latin typeface="Arial Narrow" pitchFamily="34" charset="0"/>
              </a:endParaRPr>
            </a:p>
          </p:txBody>
        </p:sp>
        <p:sp>
          <p:nvSpPr>
            <p:cNvPr id="50" name="Rectangle 49"/>
            <p:cNvSpPr/>
            <p:nvPr/>
          </p:nvSpPr>
          <p:spPr bwMode="auto">
            <a:xfrm>
              <a:off x="6049041" y="5242056"/>
              <a:ext cx="393827" cy="151622"/>
            </a:xfrm>
            <a:prstGeom prst="rect">
              <a:avLst/>
            </a:prstGeom>
            <a:noFill/>
            <a:ln w="38100" cap="flat" cmpd="sng" algn="ctr">
              <a:solidFill>
                <a:srgbClr val="FF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400" b="1" kern="0" dirty="0">
                <a:solidFill>
                  <a:srgbClr val="000000"/>
                </a:solidFill>
                <a:latin typeface="Arial Narrow" pitchFamily="34" charset="0"/>
              </a:endParaRPr>
            </a:p>
          </p:txBody>
        </p:sp>
        <p:sp>
          <p:nvSpPr>
            <p:cNvPr id="51" name="Rectangle 50"/>
            <p:cNvSpPr/>
            <p:nvPr/>
          </p:nvSpPr>
          <p:spPr bwMode="auto">
            <a:xfrm>
              <a:off x="7230518" y="5242056"/>
              <a:ext cx="393827" cy="151622"/>
            </a:xfrm>
            <a:prstGeom prst="rect">
              <a:avLst/>
            </a:prstGeom>
            <a:noFill/>
            <a:ln w="38100" cap="flat" cmpd="sng" algn="ctr">
              <a:solidFill>
                <a:srgbClr val="FF000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400" b="1" kern="0" dirty="0">
                <a:solidFill>
                  <a:srgbClr val="000000"/>
                </a:solidFill>
                <a:latin typeface="Arial Narrow" pitchFamily="34" charset="0"/>
              </a:endParaRPr>
            </a:p>
          </p:txBody>
        </p:sp>
        <p:sp>
          <p:nvSpPr>
            <p:cNvPr id="52" name="Rectangle 51"/>
            <p:cNvSpPr/>
            <p:nvPr/>
          </p:nvSpPr>
          <p:spPr bwMode="auto">
            <a:xfrm>
              <a:off x="5842829" y="5673079"/>
              <a:ext cx="1032623" cy="512568"/>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FF000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200" kern="0" dirty="0">
                  <a:solidFill>
                    <a:sysClr val="windowText" lastClr="000000"/>
                  </a:solidFill>
                </a:rPr>
                <a:t>Not core parked</a:t>
              </a:r>
            </a:p>
          </p:txBody>
        </p:sp>
        <p:cxnSp>
          <p:nvCxnSpPr>
            <p:cNvPr id="53" name="Straight Arrow Connector 52"/>
            <p:cNvCxnSpPr>
              <a:stCxn id="52" idx="0"/>
            </p:cNvCxnSpPr>
            <p:nvPr/>
          </p:nvCxnSpPr>
          <p:spPr bwMode="auto">
            <a:xfrm rot="16200000" flipV="1">
              <a:off x="6174489" y="5488427"/>
              <a:ext cx="279400" cy="89904"/>
            </a:xfrm>
            <a:prstGeom prst="straightConnector1">
              <a:avLst/>
            </a:prstGeom>
            <a:solidFill>
              <a:srgbClr val="FFFFFF"/>
            </a:solidFill>
            <a:ln w="38100" cap="flat" cmpd="sng" algn="ctr">
              <a:solidFill>
                <a:srgbClr val="FF0000"/>
              </a:solidFill>
              <a:prstDash val="solid"/>
              <a:round/>
              <a:headEnd type="none" w="med" len="med"/>
              <a:tailEnd type="arrow"/>
            </a:ln>
            <a:effectLst/>
          </p:spPr>
        </p:cxnSp>
        <p:cxnSp>
          <p:nvCxnSpPr>
            <p:cNvPr id="54" name="Straight Arrow Connector 53"/>
            <p:cNvCxnSpPr>
              <a:stCxn id="52" idx="3"/>
              <a:endCxn id="51" idx="2"/>
            </p:cNvCxnSpPr>
            <p:nvPr/>
          </p:nvCxnSpPr>
          <p:spPr bwMode="auto">
            <a:xfrm flipV="1">
              <a:off x="6875452" y="5393678"/>
              <a:ext cx="551980" cy="535685"/>
            </a:xfrm>
            <a:prstGeom prst="straightConnector1">
              <a:avLst/>
            </a:prstGeom>
            <a:solidFill>
              <a:srgbClr val="FFFFFF"/>
            </a:solidFill>
            <a:ln w="38100" cap="flat" cmpd="sng" algn="ctr">
              <a:solidFill>
                <a:srgbClr val="FF0000"/>
              </a:solidFill>
              <a:prstDash val="solid"/>
              <a:round/>
              <a:headEnd type="none" w="med" len="med"/>
              <a:tailEnd type="arrow"/>
            </a:ln>
            <a:effectLst/>
          </p:spPr>
        </p:cxnSp>
      </p:grpSp>
    </p:spTree>
    <p:extLst>
      <p:ext uri="{BB962C8B-B14F-4D97-AF65-F5344CB8AC3E}">
        <p14:creationId xmlns:p14="http://schemas.microsoft.com/office/powerpoint/2010/main" val="1913896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4220" y="2393379"/>
            <a:ext cx="11543560" cy="3983432"/>
          </a:xfrm>
          <a:prstGeom prst="rect">
            <a:avLst/>
          </a:prstGeom>
        </p:spPr>
      </p:pic>
      <p:sp>
        <p:nvSpPr>
          <p:cNvPr id="3" name="Content Placeholder 2"/>
          <p:cNvSpPr>
            <a:spLocks noGrp="1"/>
          </p:cNvSpPr>
          <p:nvPr>
            <p:ph type="body" sz="quarter" idx="10"/>
          </p:nvPr>
        </p:nvSpPr>
        <p:spPr/>
        <p:txBody>
          <a:bodyPr/>
          <a:lstStyle/>
          <a:p>
            <a:r>
              <a:rPr lang="en-US" dirty="0"/>
              <a:t>Microsoft </a:t>
            </a:r>
            <a:r>
              <a:rPr lang="en-US" b="1" dirty="0"/>
              <a:t>Resource Monitor </a:t>
            </a:r>
            <a:r>
              <a:rPr lang="en-US" dirty="0"/>
              <a:t>shows the average percentage of maximum frequency of all the processors</a:t>
            </a:r>
          </a:p>
        </p:txBody>
      </p:sp>
      <p:sp>
        <p:nvSpPr>
          <p:cNvPr id="2" name="Title 1"/>
          <p:cNvSpPr>
            <a:spLocks noGrp="1"/>
          </p:cNvSpPr>
          <p:nvPr>
            <p:ph type="title"/>
          </p:nvPr>
        </p:nvSpPr>
        <p:spPr/>
        <p:txBody>
          <a:bodyPr/>
          <a:lstStyle/>
          <a:p>
            <a:r>
              <a:rPr lang="en-US" dirty="0"/>
              <a:t>Resource Monitor and Processor Frequency</a:t>
            </a:r>
          </a:p>
        </p:txBody>
      </p:sp>
      <p:grpSp>
        <p:nvGrpSpPr>
          <p:cNvPr id="16" name="Group 15"/>
          <p:cNvGrpSpPr>
            <a:grpSpLocks noChangeAspect="1"/>
          </p:cNvGrpSpPr>
          <p:nvPr/>
        </p:nvGrpSpPr>
        <p:grpSpPr>
          <a:xfrm>
            <a:off x="5857636" y="2861326"/>
            <a:ext cx="5758728" cy="3408472"/>
            <a:chOff x="4286253" y="3137941"/>
            <a:chExt cx="4235415" cy="2324766"/>
          </a:xfrm>
        </p:grpSpPr>
        <p:cxnSp>
          <p:nvCxnSpPr>
            <p:cNvPr id="18" name="Straight Arrow Connector 17"/>
            <p:cNvCxnSpPr/>
            <p:nvPr/>
          </p:nvCxnSpPr>
          <p:spPr bwMode="auto">
            <a:xfrm>
              <a:off x="7407629" y="3679473"/>
              <a:ext cx="381158" cy="741987"/>
            </a:xfrm>
            <a:prstGeom prst="straightConnector1">
              <a:avLst/>
            </a:prstGeom>
            <a:solidFill>
              <a:srgbClr val="FFFFFF"/>
            </a:solidFill>
            <a:ln w="38100" cap="flat" cmpd="sng" algn="ctr">
              <a:solidFill>
                <a:srgbClr val="00B050"/>
              </a:solidFill>
              <a:prstDash val="solid"/>
              <a:round/>
              <a:headEnd type="none" w="med" len="med"/>
              <a:tailEnd type="arrow"/>
            </a:ln>
            <a:effectLst/>
          </p:spPr>
        </p:cxnSp>
        <p:sp>
          <p:nvSpPr>
            <p:cNvPr id="19" name="Rectangle 18"/>
            <p:cNvSpPr/>
            <p:nvPr/>
          </p:nvSpPr>
          <p:spPr bwMode="auto">
            <a:xfrm flipV="1">
              <a:off x="4286253" y="3833870"/>
              <a:ext cx="1251158" cy="398482"/>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sp>
          <p:nvSpPr>
            <p:cNvPr id="20" name="Rectangle 19"/>
            <p:cNvSpPr/>
            <p:nvPr/>
          </p:nvSpPr>
          <p:spPr bwMode="auto">
            <a:xfrm>
              <a:off x="5537411" y="3137941"/>
              <a:ext cx="2669969" cy="533002"/>
            </a:xfrm>
            <a:prstGeom prst="rect">
              <a:avLst/>
            </a:prstGeom>
            <a:gradFill>
              <a:gsLst>
                <a:gs pos="0">
                  <a:srgbClr val="FFFFFF">
                    <a:shade val="30000"/>
                    <a:satMod val="115000"/>
                  </a:srgbClr>
                </a:gs>
                <a:gs pos="50000">
                  <a:srgbClr val="FFFFFF">
                    <a:shade val="67500"/>
                    <a:satMod val="115000"/>
                  </a:srgbClr>
                </a:gs>
                <a:gs pos="100000">
                  <a:srgbClr val="FFFFFF">
                    <a:shade val="100000"/>
                    <a:satMod val="115000"/>
                  </a:srgbClr>
                </a:gs>
              </a:gsLst>
              <a:lin ang="5400000" scaled="0"/>
            </a:gradFill>
            <a:ln w="38100" cap="flat" cmpd="sng" algn="ctr">
              <a:solidFill>
                <a:srgbClr val="00B050"/>
              </a:solidFill>
              <a:prstDash val="solid"/>
              <a:round/>
              <a:headEnd type="none" w="med" len="med"/>
              <a:tailEnd type="none" w="med" len="med"/>
            </a:ln>
            <a:effectLst/>
          </p:spPr>
          <p:txBody>
            <a:bodyPr vert="horz" wrap="squar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r>
                <a:rPr lang="en-US" sz="1400" b="1" kern="0" dirty="0">
                  <a:solidFill>
                    <a:sysClr val="windowText" lastClr="000000"/>
                  </a:solidFill>
                </a:rPr>
                <a:t>Processor frequency changes based on load (blue line)</a:t>
              </a:r>
            </a:p>
          </p:txBody>
        </p:sp>
        <p:sp>
          <p:nvSpPr>
            <p:cNvPr id="21" name="Rectangle 20"/>
            <p:cNvSpPr/>
            <p:nvPr/>
          </p:nvSpPr>
          <p:spPr bwMode="auto">
            <a:xfrm>
              <a:off x="6947754" y="4421460"/>
              <a:ext cx="1573914" cy="1041247"/>
            </a:xfrm>
            <a:prstGeom prst="rect">
              <a:avLst/>
            </a:prstGeom>
            <a:noFill/>
            <a:ln w="38100" cap="flat" cmpd="sng" algn="ctr">
              <a:solidFill>
                <a:srgbClr val="00B050"/>
              </a:solidFill>
              <a:prstDash val="solid"/>
              <a:round/>
              <a:headEnd type="none" w="med" len="med"/>
              <a:tailEnd type="none" w="med" len="med"/>
            </a:ln>
            <a:effectLst/>
          </p:spPr>
          <p:txBody>
            <a:bodyPr vert="horz" wrap="none" lIns="91427" tIns="45713" rIns="91427" bIns="45713" numCol="1" rtlCol="0" anchor="ctr" anchorCtr="0" compatLnSpc="1">
              <a:prstTxWarp prst="textNoShape">
                <a:avLst/>
              </a:prstTxWarp>
            </a:bodyPr>
            <a:lstStyle/>
            <a:p>
              <a:pPr algn="ctr" defTabSz="914225" eaLnBrk="0" fontAlgn="base" hangingPunct="0">
                <a:spcBef>
                  <a:spcPct val="0"/>
                </a:spcBef>
                <a:spcAft>
                  <a:spcPct val="0"/>
                </a:spcAft>
                <a:defRPr/>
              </a:pPr>
              <a:endParaRPr lang="en-US" sz="1800" b="1" kern="0" dirty="0">
                <a:solidFill>
                  <a:srgbClr val="000000"/>
                </a:solidFill>
                <a:latin typeface="Arial Narrow" pitchFamily="34" charset="0"/>
              </a:endParaRPr>
            </a:p>
          </p:txBody>
        </p:sp>
        <p:cxnSp>
          <p:nvCxnSpPr>
            <p:cNvPr id="22" name="Straight Arrow Connector 21"/>
            <p:cNvCxnSpPr/>
            <p:nvPr/>
          </p:nvCxnSpPr>
          <p:spPr bwMode="auto">
            <a:xfrm flipH="1">
              <a:off x="5305291" y="3670943"/>
              <a:ext cx="273811" cy="162927"/>
            </a:xfrm>
            <a:prstGeom prst="straightConnector1">
              <a:avLst/>
            </a:prstGeom>
            <a:solidFill>
              <a:srgbClr val="FFFFFF"/>
            </a:solidFill>
            <a:ln w="38100" cap="flat" cmpd="sng" algn="ctr">
              <a:solidFill>
                <a:srgbClr val="00B050"/>
              </a:solidFill>
              <a:prstDash val="solid"/>
              <a:round/>
              <a:headEnd type="none" w="med" len="med"/>
              <a:tailEnd type="arrow"/>
            </a:ln>
            <a:effectLst/>
          </p:spPr>
        </p:cxnSp>
      </p:grpSp>
    </p:spTree>
    <p:extLst>
      <p:ext uri="{BB962C8B-B14F-4D97-AF65-F5344CB8AC3E}">
        <p14:creationId xmlns:p14="http://schemas.microsoft.com/office/powerpoint/2010/main" val="6690758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name="HIDDEN - Slide1438">
    <p:spTree>
      <p:nvGrpSpPr>
        <p:cNvPr id="1" name=""/>
        <p:cNvGrpSpPr/>
        <p:nvPr/>
      </p:nvGrpSpPr>
      <p:grpSpPr>
        <a:xfrm>
          <a:off x="0" y="0"/>
          <a:ext cx="0" cy="0"/>
          <a:chOff x="0" y="0"/>
          <a:chExt cx="0" cy="0"/>
        </a:xfrm>
      </p:grpSpPr>
    </p:spTree>
    <p:extLst>
      <p:ext uri="{BB962C8B-B14F-4D97-AF65-F5344CB8AC3E}">
        <p14:creationId xmlns:p14="http://schemas.microsoft.com/office/powerpoint/2010/main" val="74441708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i="1"/>
              <a:t>Process</a:t>
            </a:r>
            <a:r>
              <a:rPr lang="en-US"/>
              <a:t>: A container for a set of resources that are used when running an instance of the program such as:</a:t>
            </a:r>
          </a:p>
          <a:p>
            <a:pPr lvl="1"/>
            <a:r>
              <a:rPr lang="en-US"/>
              <a:t>Private virtual memory address space</a:t>
            </a:r>
          </a:p>
          <a:p>
            <a:pPr lvl="1"/>
            <a:r>
              <a:rPr lang="en-US"/>
              <a:t>Executable</a:t>
            </a:r>
          </a:p>
          <a:p>
            <a:pPr lvl="1"/>
            <a:r>
              <a:rPr lang="en-US"/>
              <a:t>Security Context</a:t>
            </a:r>
          </a:p>
          <a:p>
            <a:pPr lvl="1"/>
            <a:r>
              <a:rPr lang="en-US"/>
              <a:t>ID</a:t>
            </a:r>
          </a:p>
          <a:p>
            <a:pPr lvl="1"/>
            <a:r>
              <a:rPr lang="en-US"/>
              <a:t>Thread(s)</a:t>
            </a:r>
          </a:p>
          <a:p>
            <a:r>
              <a:rPr lang="en-US" i="1"/>
              <a:t>Thread</a:t>
            </a:r>
            <a:r>
              <a:rPr lang="en-US"/>
              <a:t>: An entity within a process that the Operating System (OS) schedules to run work in a specific order or priority. Can be individual or several at once</a:t>
            </a:r>
            <a:endParaRPr lang="en-US" dirty="0"/>
          </a:p>
        </p:txBody>
      </p:sp>
      <p:sp>
        <p:nvSpPr>
          <p:cNvPr id="2" name="Title 1"/>
          <p:cNvSpPr>
            <a:spLocks noGrp="1"/>
          </p:cNvSpPr>
          <p:nvPr>
            <p:ph type="title"/>
          </p:nvPr>
        </p:nvSpPr>
        <p:spPr/>
        <p:txBody>
          <a:bodyPr/>
          <a:lstStyle/>
          <a:p>
            <a:r>
              <a:rPr lang="en-US"/>
              <a:t>Processes and Threads</a:t>
            </a:r>
            <a:endParaRPr lang="en-US" dirty="0"/>
          </a:p>
        </p:txBody>
      </p:sp>
    </p:spTree>
    <p:extLst>
      <p:ext uri="{BB962C8B-B14F-4D97-AF65-F5344CB8AC3E}">
        <p14:creationId xmlns:p14="http://schemas.microsoft.com/office/powerpoint/2010/main" val="12970049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514350" indent="-514350">
              <a:buFont typeface="+mj-lt"/>
              <a:buAutoNum type="arabicPeriod"/>
            </a:pPr>
            <a:r>
              <a:rPr lang="en-US" dirty="0"/>
              <a:t>If % C3 Time has a high value, what might this indicate?</a:t>
            </a:r>
          </a:p>
          <a:p>
            <a:pPr marL="514350" indent="-514350">
              <a:buFont typeface="+mj-lt"/>
              <a:buAutoNum type="arabicPeriod"/>
            </a:pPr>
            <a:r>
              <a:rPr lang="en-US" dirty="0"/>
              <a:t>Why is adjusting the clock frequency or power state of idle processors helpful?</a:t>
            </a:r>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3922" dirty="0">
              <a:solidFill>
                <a:schemeClr val="accent3"/>
              </a:solidFill>
            </a:endParaRPr>
          </a:p>
        </p:txBody>
      </p:sp>
    </p:spTree>
    <p:extLst>
      <p:ext uri="{BB962C8B-B14F-4D97-AF65-F5344CB8AC3E}">
        <p14:creationId xmlns:p14="http://schemas.microsoft.com/office/powerpoint/2010/main" val="113353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145495501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All CPU clock cycles are consumed by the OS</a:t>
            </a:r>
          </a:p>
          <a:p>
            <a:r>
              <a:rPr lang="en-US"/>
              <a:t>When no runnable thread exists on a CPU, the OS dispatches the per-CPU idle thread</a:t>
            </a:r>
          </a:p>
          <a:p>
            <a:r>
              <a:rPr lang="en-US"/>
              <a:t>It shows up as </a:t>
            </a:r>
            <a:r>
              <a:rPr lang="en-US" b="1"/>
              <a:t>System Idle Process</a:t>
            </a:r>
            <a:r>
              <a:rPr lang="en-US"/>
              <a:t>, but it is not a real process</a:t>
            </a:r>
          </a:p>
          <a:p>
            <a:r>
              <a:rPr lang="en-US" b="1"/>
              <a:t>\Process(Idle)\% Processor Time </a:t>
            </a:r>
            <a:r>
              <a:rPr lang="en-US"/>
              <a:t>measures the total idle time of all processors</a:t>
            </a:r>
            <a:endParaRPr lang="en-US" dirty="0"/>
          </a:p>
        </p:txBody>
      </p:sp>
      <p:sp>
        <p:nvSpPr>
          <p:cNvPr id="2" name="Title 1"/>
          <p:cNvSpPr>
            <a:spLocks noGrp="1"/>
          </p:cNvSpPr>
          <p:nvPr>
            <p:ph type="title"/>
          </p:nvPr>
        </p:nvSpPr>
        <p:spPr/>
        <p:txBody>
          <a:bodyPr/>
          <a:lstStyle/>
          <a:p>
            <a:r>
              <a:rPr lang="en-US"/>
              <a:t>Idle Process</a:t>
            </a:r>
            <a:endParaRPr lang="en-US" dirty="0"/>
          </a:p>
        </p:txBody>
      </p:sp>
    </p:spTree>
    <p:extLst>
      <p:ext uri="{BB962C8B-B14F-4D97-AF65-F5344CB8AC3E}">
        <p14:creationId xmlns:p14="http://schemas.microsoft.com/office/powerpoint/2010/main" val="18065982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539E249E-E621-4482-85BE-A40976C347BA}"/>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7B3C912D-A84D-4C5E-A432-91CEDEA2F1C6}" vid="{1FDDEE9B-AA16-43BF-9BF0-B281773154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VariableListDefinition name="AD_HOC" displayName="AD_HOC" id="41aa49b5-235b-40fc-b3fb-1c351b36978e" isdomainofvalue="False" dataSourceId="08cab9c5-bb8b-460b-8472-03a9c52db160">
  <Variable name="TITLE" type="STRING" dataFieldId="da97d9ab-5e56-4c15-a3ac-716a58ed9fbf"/>
</VariableListDefinition>
</file>

<file path=customXml/item10.xml><?xml version="1.0" encoding="utf-8"?>
<VariableListDefinition name="System" displayName="System" id="881d62e9-4a8c-4fad-a6c3-201013876023" isdomainofvalue="False" dataSourceId="69dbf143-a29b-40b4-941e-41b6d86f6f2a"/>
</file>

<file path=customXml/item11.xml><?xml version="1.0" encoding="utf-8"?>
<VariableList UniqueId="881d62e9-4a8c-4fad-a6c3-201013876023" Name="System" ContentType="XML" MajorVersion="0" MinorVersion="1" isLocalCopy="False" IsBaseObject="False" DataSourceId="69dbf143-a29b-40b4-941e-41b6d86f6f2a" DataSourceMajorVersion="0" DataSourceMinorVersion="1"/>
</file>

<file path=customXml/item12.xml><?xml version="1.0" encoding="utf-8"?>
<DataSourceInfo>
  <Id>69dbf143-a29b-40b4-941e-41b6d86f6f2a</Id>
  <MajorVersion>0</MajorVersion>
  <MinorVersion>1</MinorVersion>
  <DataSourceType>System</DataSourceType>
  <Name>System</Name>
  <Description/>
  <Filter/>
  <DataFields/>
</DataSourceInfo>
</file>

<file path=customXml/item13.xml><?xml version="1.0" encoding="utf-8"?>
<DataSourceMapping>
  <Id>f7b37bb1-b01f-4546-9836-728798541e7f</Id>
  <Name>EXPRESSION_VARIABLE_MAPPING</Name>
  <TargetDataSource>69dbf143-a29b-40b4-941e-41b6d86f6f2a</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14.xml><?xml version="1.0" encoding="utf-8"?>
<VariableListCustXmlRels>
  <VariableListCustXmlRel variableListName="AD_HOC">
    <VariableListDefCustXmlId>{34FBC40D-0772-4076-A130-423C31C3CC2C}</VariableListDefCustXmlId>
    <LibraryMetadataCustXmlId>{F4256309-D871-4B3A-9BE8-024D020192F1}</LibraryMetadataCustXmlId>
    <DataSourceInfoCustXmlId>{B309C440-DC8D-4EB8-9605-202AB76564A4}</DataSourceInfoCustXmlId>
    <DataSourceMappingCustXmlId>{9535C203-A36F-4E88-8C8C-CA1A60188EDF}</DataSourceMappingCustXmlId>
    <SdmcCustXmlId>{0DB5A133-C383-42C1-9F55-A8E2F2E26CBC}</SdmcCustXmlId>
  </VariableListCustXmlRel>
  <VariableListCustXmlRel variableListName="Computed">
    <VariableListDefCustXmlId>{CF1D5F4D-13E5-486F-AAC3-4D209414BC52}</VariableListDefCustXmlId>
    <LibraryMetadataCustXmlId>{D18133B6-F648-4E2B-8176-06CFA94922EC}</LibraryMetadataCustXmlId>
    <DataSourceInfoCustXmlId>{09CBEB46-C2F6-4FE1-B49E-8CA2E240FDE9}</DataSourceInfoCustXmlId>
    <DataSourceMappingCustXmlId>{67518E05-E9EF-4C37-BFE9-E59BAE83FED7}</DataSourceMappingCustXmlId>
  </VariableListCustXmlRel>
  <VariableListCustXmlRel variableListName="System">
    <VariableListDefCustXmlId>{6E135C73-3834-457E-AE3F-A5EADD292BBC}</VariableListDefCustXmlId>
    <LibraryMetadataCustXmlId>{1EE6E8BE-36EC-4AB1-957C-B6E69C623E54}</LibraryMetadataCustXmlId>
    <DataSourceInfoCustXmlId>{F6FAF0BB-F513-4F53-8A57-CD3C748CDF54}</DataSourceInfoCustXmlId>
    <DataSourceMappingCustXmlId>{DEF925E8-2B2B-4197-A646-52A103ADFF16}</DataSourceMappingCustXmlId>
  </VariableListCustXmlRel>
</VariableListCustXmlRels>
</file>

<file path=customXml/item15.xml><?xml version="1.0" encoding="utf-8"?>
<AllExternalAdhocVariableMappings/>
</file>

<file path=customXml/item16.xml><?xml version="1.0" encoding="utf-8"?>
<ct:contentTypeSchema xmlns:ct="http://schemas.microsoft.com/office/2006/metadata/contentType" xmlns:ma="http://schemas.microsoft.com/office/2006/metadata/properties/metaAttributes" ct:_="" ma:_="" ma:contentTypeName="Document" ma:contentTypeID="0x010100672BF0AD2AB49B408B985190171F7322" ma:contentTypeVersion="13" ma:contentTypeDescription="Create a new document." ma:contentTypeScope="" ma:versionID="2f767a14c568ab284617c635207a492d">
  <xsd:schema xmlns:xsd="http://www.w3.org/2001/XMLSchema" xmlns:xs="http://www.w3.org/2001/XMLSchema" xmlns:p="http://schemas.microsoft.com/office/2006/metadata/properties" xmlns:ns2="17d67a9f-373f-45be-b9c2-a759827fe65a" xmlns:ns3="40a30fe5-3c91-48c8-b277-cba3a67671ec" targetNamespace="http://schemas.microsoft.com/office/2006/metadata/properties" ma:root="true" ma:fieldsID="deee9fa819f3ee1a96444de47edf25a0" ns2:_="" ns3:_="">
    <xsd:import namespace="17d67a9f-373f-45be-b9c2-a759827fe65a"/>
    <xsd:import namespace="40a30fe5-3c91-48c8-b277-cba3a67671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EventHashCode" minOccurs="0"/>
                <xsd:element ref="ns2:MediaServiceGenerationTime"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67a9f-373f-45be-b9c2-a759827fe6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a30fe5-3c91-48c8-b277-cba3a67671e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p:properties xmlns:p="http://schemas.microsoft.com/office/2006/metadata/properties" xmlns:xsi="http://www.w3.org/2001/XMLSchema-instance" xmlns:pc="http://schemas.microsoft.com/office/infopath/2007/PartnerControls">
  <documentManagement>
    <MediaServiceKeyPoints xmlns="17d67a9f-373f-45be-b9c2-a759827fe65a" xsi:nil="true"/>
  </documentManagement>
</p:properties>
</file>

<file path=customXml/item2.xml><?xml version="1.0" encoding="utf-8"?>
<VariableList UniqueId="41aa49b5-235b-40fc-b3fb-1c351b36978e" Name="AD_HOC" ContentType="XML" MajorVersion="0" MinorVersion="1" isLocalCopy="False" IsBaseObject="False" DataSourceId="08cab9c5-bb8b-460b-8472-03a9c52db160" DataSourceMajorVersion="0" DataSourceMinorVersion="1"/>
</file>

<file path=customXml/item3.xml><?xml version="1.0" encoding="utf-8"?>
<DataSourceInfo>
  <Id>08cab9c5-bb8b-460b-8472-03a9c52db160</Id>
  <MajorVersion>0</MajorVersion>
  <MinorVersion>1</MinorVersion>
  <DataSourceType>Ad_Hoc</DataSourceType>
  <Name>AD_HOC</Name>
  <Description/>
  <Filter/>
  <DataFields>
    <FieldInfo>
      <Id>da97d9ab-5e56-4c15-a3ac-716a58ed9fbf</Id>
      <Name>TITLE</Name>
      <Description/>
      <ExpressionString/>
      <FieldType>System.String</FieldType>
      <Filter/>
      <DefaultValue/>
      <IsInputParameter>false</IsInputParameter>
      <IsInputMultipleValues>false</IsInputMultipleValues>
      <IncludeInRecordSelector>true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TITLE</OriginalName>
      <ValidationMessage/>
    </FieldInfo>
  </DataFields>
</DataSourceInfo>
</file>

<file path=customXml/item4.xml><?xml version="1.0" encoding="utf-8"?>
<DataSourceMapping>
  <Id>2c9101d5-9c05-41d6-957b-a60da1b71f6d</Id>
  <Name>AD_HOC_MAPPING</Name>
  <TargetDataSource>08cab9c5-bb8b-460b-8472-03a9c52db160</TargetDataSource>
  <SourceType>XML File</SourceType>
  <IsReadOnly>false</IsReadOnly>
  <SalesforceOrganizationId>00000000-0000-0000-0000-000000000000</SalesforceOrganizationId>
  <SalesforceOrganizationName/>
  <SalesforceApiVersion/>
  <Properties>
    <Property Name="RecordSeperator" Value="SampleData/DataRecord"/>
  </Properties>
  <RawMappings>
    <RawMapping DataFieldId="da97d9ab-5e56-4c15-a3ac-716a58ed9fbf" Mapping="DataRecord/TITLE"/>
  </RawMappings>
  <DesignTimeProperties/>
</DataSourceMapping>
</file>

<file path=customXml/item5.xml><?xml version="1.0" encoding="utf-8"?>
<SourceDataModel Name="AD_HOC" TargetDataSourceId="08cab9c5-bb8b-460b-8472-03a9c52db160"/>
</file>

<file path=customXml/item6.xml><?xml version="1.0" encoding="utf-8"?>
<VariableListDefinition name="Computed" displayName="Computed" id="95b1476d-b7ca-4000-85ea-48b0c593c484" isdomainofvalue="False" dataSourceId="e8776f45-3fba-48aa-8f21-ddd7d64a8b8f"/>
</file>

<file path=customXml/item7.xml><?xml version="1.0" encoding="utf-8"?>
<VariableList UniqueId="95b1476d-b7ca-4000-85ea-48b0c593c484" Name="Computed" ContentType="XML" MajorVersion="0" MinorVersion="1" isLocalCopy="False" IsBaseObject="False" DataSourceId="e8776f45-3fba-48aa-8f21-ddd7d64a8b8f" DataSourceMajorVersion="0" DataSourceMinorVersion="1"/>
</file>

<file path=customXml/item8.xml><?xml version="1.0" encoding="utf-8"?>
<DataSourceInfo>
  <Id>e8776f45-3fba-48aa-8f21-ddd7d64a8b8f</Id>
  <MajorVersion>0</MajorVersion>
  <MinorVersion>1</MinorVersion>
  <DataSourceType>Expression</DataSourceType>
  <Name>Computed</Name>
  <Description/>
  <Filter/>
  <DataFields/>
</DataSourceInfo>
</file>

<file path=customXml/item9.xml><?xml version="1.0" encoding="utf-8"?>
<DataSourceMapping>
  <Id>552b7e81-a39d-4898-b21e-af4bf4b3baf8</Id>
  <Name>EXPRESSION_VARIABLE_MAPPING</Name>
  <TargetDataSource>e8776f45-3fba-48aa-8f21-ddd7d64a8b8f</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Props1.xml><?xml version="1.0" encoding="utf-8"?>
<ds:datastoreItem xmlns:ds="http://schemas.openxmlformats.org/officeDocument/2006/customXml" ds:itemID="{34FBC40D-0772-4076-A130-423C31C3CC2C}">
  <ds:schemaRefs/>
</ds:datastoreItem>
</file>

<file path=customXml/itemProps10.xml><?xml version="1.0" encoding="utf-8"?>
<ds:datastoreItem xmlns:ds="http://schemas.openxmlformats.org/officeDocument/2006/customXml" ds:itemID="{6E135C73-3834-457E-AE3F-A5EADD292BBC}">
  <ds:schemaRefs/>
</ds:datastoreItem>
</file>

<file path=customXml/itemProps11.xml><?xml version="1.0" encoding="utf-8"?>
<ds:datastoreItem xmlns:ds="http://schemas.openxmlformats.org/officeDocument/2006/customXml" ds:itemID="{1EE6E8BE-36EC-4AB1-957C-B6E69C623E54}">
  <ds:schemaRefs/>
</ds:datastoreItem>
</file>

<file path=customXml/itemProps12.xml><?xml version="1.0" encoding="utf-8"?>
<ds:datastoreItem xmlns:ds="http://schemas.openxmlformats.org/officeDocument/2006/customXml" ds:itemID="{F6FAF0BB-F513-4F53-8A57-CD3C748CDF54}">
  <ds:schemaRefs/>
</ds:datastoreItem>
</file>

<file path=customXml/itemProps13.xml><?xml version="1.0" encoding="utf-8"?>
<ds:datastoreItem xmlns:ds="http://schemas.openxmlformats.org/officeDocument/2006/customXml" ds:itemID="{DEF925E8-2B2B-4197-A646-52A103ADFF16}">
  <ds:schemaRefs/>
</ds:datastoreItem>
</file>

<file path=customXml/itemProps14.xml><?xml version="1.0" encoding="utf-8"?>
<ds:datastoreItem xmlns:ds="http://schemas.openxmlformats.org/officeDocument/2006/customXml" ds:itemID="{CE5DD53D-A961-4B6E-AA79-CD5C93A450E2}">
  <ds:schemaRefs/>
</ds:datastoreItem>
</file>

<file path=customXml/itemProps15.xml><?xml version="1.0" encoding="utf-8"?>
<ds:datastoreItem xmlns:ds="http://schemas.openxmlformats.org/officeDocument/2006/customXml" ds:itemID="{646AC1FD-B517-4EE5-B385-0C0B8DE278D0}">
  <ds:schemaRefs/>
</ds:datastoreItem>
</file>

<file path=customXml/itemProps16.xml><?xml version="1.0" encoding="utf-8"?>
<ds:datastoreItem xmlns:ds="http://schemas.openxmlformats.org/officeDocument/2006/customXml" ds:itemID="{8862F6D7-649C-4518-BCA1-B07894FC7BBB}"/>
</file>

<file path=customXml/itemProps17.xml><?xml version="1.0" encoding="utf-8"?>
<ds:datastoreItem xmlns:ds="http://schemas.openxmlformats.org/officeDocument/2006/customXml" ds:itemID="{D99979C3-0AB9-4B55-99C0-CC20C778046C}"/>
</file>

<file path=customXml/itemProps18.xml><?xml version="1.0" encoding="utf-8"?>
<ds:datastoreItem xmlns:ds="http://schemas.openxmlformats.org/officeDocument/2006/customXml" ds:itemID="{18A26DFB-A6F0-4460-87F4-C8A4D9D6AA82}"/>
</file>

<file path=customXml/itemProps2.xml><?xml version="1.0" encoding="utf-8"?>
<ds:datastoreItem xmlns:ds="http://schemas.openxmlformats.org/officeDocument/2006/customXml" ds:itemID="{F4256309-D871-4B3A-9BE8-024D020192F1}">
  <ds:schemaRefs/>
</ds:datastoreItem>
</file>

<file path=customXml/itemProps3.xml><?xml version="1.0" encoding="utf-8"?>
<ds:datastoreItem xmlns:ds="http://schemas.openxmlformats.org/officeDocument/2006/customXml" ds:itemID="{B309C440-DC8D-4EB8-9605-202AB76564A4}">
  <ds:schemaRefs/>
</ds:datastoreItem>
</file>

<file path=customXml/itemProps4.xml><?xml version="1.0" encoding="utf-8"?>
<ds:datastoreItem xmlns:ds="http://schemas.openxmlformats.org/officeDocument/2006/customXml" ds:itemID="{9535C203-A36F-4E88-8C8C-CA1A60188EDF}">
  <ds:schemaRefs/>
</ds:datastoreItem>
</file>

<file path=customXml/itemProps5.xml><?xml version="1.0" encoding="utf-8"?>
<ds:datastoreItem xmlns:ds="http://schemas.openxmlformats.org/officeDocument/2006/customXml" ds:itemID="{0DB5A133-C383-42C1-9F55-A8E2F2E26CBC}">
  <ds:schemaRefs/>
</ds:datastoreItem>
</file>

<file path=customXml/itemProps6.xml><?xml version="1.0" encoding="utf-8"?>
<ds:datastoreItem xmlns:ds="http://schemas.openxmlformats.org/officeDocument/2006/customXml" ds:itemID="{CF1D5F4D-13E5-486F-AAC3-4D209414BC52}">
  <ds:schemaRefs/>
</ds:datastoreItem>
</file>

<file path=customXml/itemProps7.xml><?xml version="1.0" encoding="utf-8"?>
<ds:datastoreItem xmlns:ds="http://schemas.openxmlformats.org/officeDocument/2006/customXml" ds:itemID="{D18133B6-F648-4E2B-8176-06CFA94922EC}">
  <ds:schemaRefs/>
</ds:datastoreItem>
</file>

<file path=customXml/itemProps8.xml><?xml version="1.0" encoding="utf-8"?>
<ds:datastoreItem xmlns:ds="http://schemas.openxmlformats.org/officeDocument/2006/customXml" ds:itemID="{09CBEB46-C2F6-4FE1-B49E-8CA2E240FDE9}">
  <ds:schemaRefs/>
</ds:datastoreItem>
</file>

<file path=customXml/itemProps9.xml><?xml version="1.0" encoding="utf-8"?>
<ds:datastoreItem xmlns:ds="http://schemas.openxmlformats.org/officeDocument/2006/customXml" ds:itemID="{67518E05-E9EF-4C37-BFE9-E59BAE83FED7}">
  <ds:schemaRefs/>
</ds:datastoreItem>
</file>

<file path=docProps/app.xml><?xml version="1.0" encoding="utf-8"?>
<Properties xmlns="http://schemas.openxmlformats.org/officeDocument/2006/extended-properties" xmlns:vt="http://schemas.openxmlformats.org/officeDocument/2006/docPropsVTypes">
  <Template>Module_Template</Template>
  <TotalTime>2</TotalTime>
  <Words>7975</Words>
  <Application>Microsoft Office PowerPoint</Application>
  <PresentationFormat>Widescreen</PresentationFormat>
  <Paragraphs>661</Paragraphs>
  <Slides>81</Slides>
  <Notes>81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81</vt:i4>
      </vt:variant>
    </vt:vector>
  </HeadingPairs>
  <TitlesOfParts>
    <vt:vector size="92" baseType="lpstr">
      <vt:lpstr>Arial</vt:lpstr>
      <vt:lpstr>Arial Narrow</vt:lpstr>
      <vt:lpstr>Calibri</vt:lpstr>
      <vt:lpstr>Calibri Light</vt:lpstr>
      <vt:lpstr>Consolas</vt:lpstr>
      <vt:lpstr>Segoe UI</vt:lpstr>
      <vt:lpstr>Segoe UI Light</vt:lpstr>
      <vt:lpstr>Segoe UI Semibold</vt:lpstr>
      <vt:lpstr>Wingdings</vt:lpstr>
      <vt:lpstr>WHITE TEMPLATE</vt:lpstr>
      <vt:lpstr>COLOR TEMPLATE</vt:lpstr>
      <vt:lpstr>WorkshopPLUS - Windows Server: Vital Signs Part 1</vt:lpstr>
      <vt:lpstr>Disclaimer</vt:lpstr>
      <vt:lpstr>Processor</vt:lpstr>
      <vt:lpstr>Learnings Units covered in this Module</vt:lpstr>
      <vt:lpstr>Measure Processor Ussage</vt:lpstr>
      <vt:lpstr>Learnings covered in this Unit</vt:lpstr>
      <vt:lpstr>Processes and Threads</vt:lpstr>
      <vt:lpstr>Processes and Threads</vt:lpstr>
      <vt:lpstr>Idle Process</vt:lpstr>
      <vt:lpstr>Processor vs. Processor Information</vt:lpstr>
      <vt:lpstr>Processor vs. Processor Information</vt:lpstr>
      <vt:lpstr>Privileged Mode and User Mode</vt:lpstr>
      <vt:lpstr>Privileged Mode and User Mode</vt:lpstr>
      <vt:lpstr>Privileged Mode and User Mode (Answers)</vt:lpstr>
      <vt:lpstr>PowerPoint Presentation</vt:lpstr>
      <vt:lpstr>Processor Time</vt:lpstr>
      <vt:lpstr>% Processor Time Formula</vt:lpstr>
      <vt:lpstr>% Processor Time Formula (continued)</vt:lpstr>
      <vt:lpstr>Thresholds for % Processor Time</vt:lpstr>
      <vt:lpstr>The \Process(*)\% Processor Time Counter</vt:lpstr>
      <vt:lpstr>The \Process\% Processor Time counter (continued)</vt:lpstr>
      <vt:lpstr>PowerPoint Presentation</vt:lpstr>
      <vt:lpstr>Real Time Tools</vt:lpstr>
      <vt:lpstr>Real-time Tools: Using Task Manager</vt:lpstr>
      <vt:lpstr>Real-time Tools: Resource Monitor</vt:lpstr>
      <vt:lpstr>Real-time Tools: Resource Monitor (continued)</vt:lpstr>
      <vt:lpstr>Real-time Tools: Resource Monitor (continued)</vt:lpstr>
      <vt:lpstr>Process Lifetime Management</vt:lpstr>
      <vt:lpstr>Process Lifetime Management in Task Manager</vt:lpstr>
      <vt:lpstr>PowerPoint Presentation</vt:lpstr>
      <vt:lpstr>Processor Advanced</vt:lpstr>
      <vt:lpstr>Processor Advanced</vt:lpstr>
      <vt:lpstr>Processor Instances</vt:lpstr>
      <vt:lpstr>Processor Queue Length</vt:lpstr>
      <vt:lpstr>Processor Queue Length (continued)</vt:lpstr>
      <vt:lpstr>Processor Affinity and Thread Priority</vt:lpstr>
      <vt:lpstr>NUMA Computer Systems</vt:lpstr>
      <vt:lpstr>NUMA Computer Systems (continued)</vt:lpstr>
      <vt:lpstr>PowerPoint Presentation</vt:lpstr>
      <vt:lpstr>Knowledge Check</vt:lpstr>
      <vt:lpstr>Processor Privileged Mode</vt:lpstr>
      <vt:lpstr>Learnings covered in this Unit</vt:lpstr>
      <vt:lpstr>CPU Ussage</vt:lpstr>
      <vt:lpstr>Identifying Privileged Mode CPU Usage</vt:lpstr>
      <vt:lpstr>Thresholds for % Privileged Time</vt:lpstr>
      <vt:lpstr>Interrupts</vt:lpstr>
      <vt:lpstr>Deferred Procedure Calls (DPCs)</vt:lpstr>
      <vt:lpstr>Thresholds for % Interrupt Time and % DPC Time</vt:lpstr>
      <vt:lpstr>Context Switches and Transitions</vt:lpstr>
      <vt:lpstr>Thresholds for Context Switches/Sec</vt:lpstr>
      <vt:lpstr>PowerPoint Presentation</vt:lpstr>
      <vt:lpstr>Privileged Time and Usage</vt:lpstr>
      <vt:lpstr>\Process(*)\% Privileged Time</vt:lpstr>
      <vt:lpstr>Unexpected High Privileged Mode Usage</vt:lpstr>
      <vt:lpstr>Using WPA for High Privileged CPU</vt:lpstr>
      <vt:lpstr>Using WPA for High Privileged CPU</vt:lpstr>
      <vt:lpstr>PowerPoint Presentation</vt:lpstr>
      <vt:lpstr>The Case of the Over-privileged Processor</vt:lpstr>
      <vt:lpstr>Knowledge Check</vt:lpstr>
      <vt:lpstr>Processor User Mode</vt:lpstr>
      <vt:lpstr>Learnings covered in this Unit</vt:lpstr>
      <vt:lpstr>User Mode Ussage</vt:lpstr>
      <vt:lpstr>Identifying User Mode CPU Usage</vt:lpstr>
      <vt:lpstr>Process Explorer for Thread Activity per CPU</vt:lpstr>
      <vt:lpstr>Microsoft WPA on Process Profiling</vt:lpstr>
      <vt:lpstr>Microsoft WPA on Process Profiling (continued)</vt:lpstr>
      <vt:lpstr>PowerPoint Presentation</vt:lpstr>
      <vt:lpstr>The Case of the Busy App Server</vt:lpstr>
      <vt:lpstr>Knowledge Check</vt:lpstr>
      <vt:lpstr>Processor Power management</vt:lpstr>
      <vt:lpstr>Learnings covered in this Unit</vt:lpstr>
      <vt:lpstr>States</vt:lpstr>
      <vt:lpstr>Processor C-States</vt:lpstr>
      <vt:lpstr>\Processor Information(*)\% Cx Time</vt:lpstr>
      <vt:lpstr>Processor Frequency and Core Parking</vt:lpstr>
      <vt:lpstr>Processor Frequency and Core Parking (continued)</vt:lpstr>
      <vt:lpstr>Processor Frequency and Core Parking (continued)</vt:lpstr>
      <vt:lpstr>Resource Monitor and Processor Frequency</vt:lpstr>
      <vt:lpstr>PowerPoint Presentation</vt:lpstr>
      <vt:lpstr>Knowledge Check</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Server: Vital Signs Part 1</dc:title>
  <dc:creator>Devid Treuling</dc:creator>
  <cp:lastModifiedBy>Devid Treuling</cp:lastModifiedBy>
  <cp:revision>3</cp:revision>
  <dcterms:created xsi:type="dcterms:W3CDTF">2018-12-21T17:36:03Z</dcterms:created>
  <dcterms:modified xsi:type="dcterms:W3CDTF">2018-12-21T17:39:00Z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2018-12-21T17:38:38.4187864Z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0x010100672BF0AD2AB49B408B985190171F7322</vt:lpwstr>
  </property>
</Properties>
</file>