
<file path=[Content_Types].xml><?xml version="1.0" encoding="utf-8"?>
<Types xmlns="http://schemas.openxmlformats.org/package/2006/content-types">
  <Default Extension="png" ContentType="image/png"/>
  <Default Extension="com" ContentType="image/jpe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5.xml" ContentType="application/vnd.openxmlformats-officedocument.customXmlProperties+xml"/>
  <Override PartName="/customXml/itemProps14.xml" ContentType="application/vnd.openxmlformats-officedocument.customXmlProperties+xml"/>
  <Override PartName="/customXml/itemProps13.xml" ContentType="application/vnd.openxmlformats-officedocument.customXmlProperties+xml"/>
  <Override PartName="/customXml/itemProps12.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7.xml" ContentType="application/vnd.openxmlformats-officedocument.customXmlProperties+xml"/>
  <Override PartName="/customXml/itemProps17.xml" ContentType="application/vnd.openxmlformats-officedocument.customXmlProperties+xml"/>
  <Override PartName="/customXml/itemProps16.xml" ContentType="application/vnd.openxmlformats-officedocument.customXmlProperties+xml"/>
  <Override PartName="/customXml/itemProps18.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6"/>
    <p:sldMasterId id="2147483697" r:id="rId17"/>
  </p:sldMasterIdLst>
  <p:notesMasterIdLst>
    <p:notesMasterId r:id="rId69"/>
  </p:notesMasterIdLst>
  <p:sldIdLst>
    <p:sldId id="257" r:id="rId18"/>
    <p:sldId id="259" r:id="rId19"/>
    <p:sldId id="258" r:id="rId20"/>
    <p:sldId id="261" r:id="rId21"/>
    <p:sldId id="288" r:id="rId22"/>
    <p:sldId id="264" r:id="rId23"/>
    <p:sldId id="405" r:id="rId24"/>
    <p:sldId id="357" r:id="rId25"/>
    <p:sldId id="406" r:id="rId26"/>
    <p:sldId id="407" r:id="rId27"/>
    <p:sldId id="267" r:id="rId28"/>
    <p:sldId id="408" r:id="rId29"/>
    <p:sldId id="358" r:id="rId30"/>
    <p:sldId id="460" r:id="rId31"/>
    <p:sldId id="445" r:id="rId32"/>
    <p:sldId id="486" r:id="rId33"/>
    <p:sldId id="360" r:id="rId34"/>
    <p:sldId id="487" r:id="rId35"/>
    <p:sldId id="488" r:id="rId36"/>
    <p:sldId id="447" r:id="rId37"/>
    <p:sldId id="467" r:id="rId38"/>
    <p:sldId id="489" r:id="rId39"/>
    <p:sldId id="513" r:id="rId40"/>
    <p:sldId id="461" r:id="rId41"/>
    <p:sldId id="514" r:id="rId42"/>
    <p:sldId id="383" r:id="rId43"/>
    <p:sldId id="510" r:id="rId44"/>
    <p:sldId id="378" r:id="rId45"/>
    <p:sldId id="509" r:id="rId46"/>
    <p:sldId id="376" r:id="rId47"/>
    <p:sldId id="512" r:id="rId48"/>
    <p:sldId id="473" r:id="rId49"/>
    <p:sldId id="515" r:id="rId50"/>
    <p:sldId id="516" r:id="rId51"/>
    <p:sldId id="517" r:id="rId52"/>
    <p:sldId id="475" r:id="rId53"/>
    <p:sldId id="503" r:id="rId54"/>
    <p:sldId id="474" r:id="rId55"/>
    <p:sldId id="396" r:id="rId56"/>
    <p:sldId id="518" r:id="rId57"/>
    <p:sldId id="519" r:id="rId58"/>
    <p:sldId id="399" r:id="rId59"/>
    <p:sldId id="501" r:id="rId60"/>
    <p:sldId id="520" r:id="rId61"/>
    <p:sldId id="505" r:id="rId62"/>
    <p:sldId id="506" r:id="rId63"/>
    <p:sldId id="508" r:id="rId64"/>
    <p:sldId id="507" r:id="rId65"/>
    <p:sldId id="521" r:id="rId66"/>
    <p:sldId id="256" r:id="rId67"/>
    <p:sldId id="262" r:id="rId68"/>
  </p:sldIdLst>
  <p:sldSz cx="12192000" cy="6858000"/>
  <p:notesSz cx="6858000" cy="9144000"/>
  <p:custDataLst>
    <p:custData r:id="rId13"/>
    <p:custData r:id="rId11"/>
    <p:custData r:id="rId8"/>
    <p:custData r:id="rId9"/>
    <p:custData r:id="rId2"/>
    <p:custData r:id="rId1"/>
    <p:custData r:id="rId14"/>
    <p:custData r:id="rId10"/>
    <p:custData r:id="rId5"/>
    <p:custData r:id="rId6"/>
    <p:custData r:id="rId4"/>
    <p:custData r:id="rId7"/>
    <p:custData r:id="rId15"/>
    <p:custData r:id="rId3"/>
    <p:custData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Server: Vital Signs Part 1" id="{AEB79363-B9A1-49A2-945C-FEF7CA2E4D60}">
          <p14:sldIdLst>
            <p14:sldId id="257"/>
            <p14:sldId id="259"/>
          </p14:sldIdLst>
        </p14:section>
        <p14:section name="Network" id="{8101CBF1-DF86-4C8A-9A3F-39F2601755CE}">
          <p14:sldIdLst>
            <p14:sldId id="258"/>
          </p14:sldIdLst>
        </p14:section>
        <p14:section name="Introduction to networking" id="{202DCF58-925B-4768-AEF3-641036BEB2B9}">
          <p14:sldIdLst>
            <p14:sldId id="261"/>
            <p14:sldId id="288"/>
          </p14:sldIdLst>
        </p14:section>
        <p14:section name="Introduction to networking - Packets" id="{BECC4C6A-55DE-45CA-909D-AB0D797FF71A}">
          <p14:sldIdLst>
            <p14:sldId id="264"/>
            <p14:sldId id="405"/>
            <p14:sldId id="357"/>
            <p14:sldId id="406"/>
            <p14:sldId id="407"/>
            <p14:sldId id="267"/>
          </p14:sldIdLst>
        </p14:section>
        <p14:section name="Introduction to networking - Routing" id="{A2697F64-033A-4C4C-8454-A38FF9CEA6F7}">
          <p14:sldIdLst>
            <p14:sldId id="408"/>
            <p14:sldId id="358"/>
            <p14:sldId id="460"/>
            <p14:sldId id="445"/>
            <p14:sldId id="486"/>
            <p14:sldId id="360"/>
            <p14:sldId id="487"/>
          </p14:sldIdLst>
        </p14:section>
        <p14:section name="Introduction to networking - Vlans" id="{74D509A6-24D9-4196-8229-06EB85FD5CA0}">
          <p14:sldIdLst>
            <p14:sldId id="488"/>
            <p14:sldId id="447"/>
            <p14:sldId id="467"/>
          </p14:sldIdLst>
        </p14:section>
        <p14:section name="Introduction to networking - TCP &amp; UDP" id="{DB44352E-1456-4DCC-ABA9-81A347121068}">
          <p14:sldIdLst>
            <p14:sldId id="489"/>
            <p14:sldId id="513"/>
            <p14:sldId id="461"/>
          </p14:sldIdLst>
        </p14:section>
        <p14:section name="Introduction to networking - Network Bandwith" id="{36C0F384-7070-4D63-A9F8-5089A28C416D}">
          <p14:sldIdLst>
            <p14:sldId id="514"/>
            <p14:sldId id="383"/>
            <p14:sldId id="510"/>
            <p14:sldId id="378"/>
            <p14:sldId id="509"/>
            <p14:sldId id="376"/>
            <p14:sldId id="512"/>
            <p14:sldId id="473"/>
            <p14:sldId id="515"/>
            <p14:sldId id="516"/>
          </p14:sldIdLst>
        </p14:section>
        <p14:section name="Introduction to networking - Packet Loss" id="{B0A21FC2-2328-431D-8BB7-FEB0B573B332}">
          <p14:sldIdLst>
            <p14:sldId id="517"/>
            <p14:sldId id="475"/>
            <p14:sldId id="503"/>
            <p14:sldId id="474"/>
            <p14:sldId id="396"/>
            <p14:sldId id="518"/>
          </p14:sldIdLst>
        </p14:section>
        <p14:section name="Introduction to networking - Port Exhaustion" id="{B063A223-BFD0-4CE1-A3D6-890C6CA80CA9}">
          <p14:sldIdLst>
            <p14:sldId id="519"/>
            <p14:sldId id="399"/>
            <p14:sldId id="501"/>
          </p14:sldIdLst>
        </p14:section>
        <p14:section name="Introduction to networking - Receive Side Scaling" id="{FE90715C-E4FF-4537-9497-ED308E47F64F}">
          <p14:sldIdLst>
            <p14:sldId id="520"/>
            <p14:sldId id="505"/>
            <p14:sldId id="506"/>
            <p14:sldId id="508"/>
            <p14:sldId id="507"/>
            <p14:sldId id="521"/>
          </p14:sldIdLst>
        </p14:section>
        <p14:section name="Introduction to networking - Lab: The Case Of Instable Network" id="{84E1AE4D-66AF-4DB7-A0FD-B6548E0CD6F0}">
          <p14:sldIdLst>
            <p14:sldId id="256"/>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2.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slide" Target="slides/slide41.xml"/><Relationship Id="rId66" Type="http://schemas.openxmlformats.org/officeDocument/2006/relationships/slide" Target="slides/slide49.xml"/><Relationship Id="rId74" Type="http://schemas.openxmlformats.org/officeDocument/2006/relationships/customXml" Target="../customXml/item16.xml"/><Relationship Id="rId5" Type="http://schemas.openxmlformats.org/officeDocument/2006/relationships/customXml" Target="../customXml/item5.xml"/><Relationship Id="rId61" Type="http://schemas.openxmlformats.org/officeDocument/2006/relationships/slide" Target="slides/slide44.xml"/><Relationship Id="rId19" Type="http://schemas.openxmlformats.org/officeDocument/2006/relationships/slide" Target="slides/slide2.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34.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presProps" Target="presProps.xml"/><Relationship Id="rId75" Type="http://schemas.openxmlformats.org/officeDocument/2006/relationships/customXml" Target="../customXml/item17.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1.xml"/><Relationship Id="rId39" Type="http://schemas.openxmlformats.org/officeDocument/2006/relationships/slide" Target="slides/slide2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customXml" Target="../customXml/item18.xml"/><Relationship Id="rId7" Type="http://schemas.openxmlformats.org/officeDocument/2006/relationships/customXml" Target="../customXml/item7.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5MB File transfer time based on</a:t>
            </a:r>
            <a:r>
              <a:rPr lang="en-US" baseline="0" dirty="0"/>
              <a:t> network latency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Transer Time</c:v>
                </c:pt>
              </c:strCache>
            </c:strRef>
          </c:tx>
          <c:spPr>
            <a:solidFill>
              <a:schemeClr val="accent1"/>
            </a:solidFill>
            <a:ln>
              <a:noFill/>
            </a:ln>
            <a:effectLst/>
          </c:spPr>
          <c:invertIfNegative val="0"/>
          <c:cat>
            <c:numRef>
              <c:f>Sheet1!$A$2:$A$6</c:f>
              <c:numCache>
                <c:formatCode>General</c:formatCode>
                <c:ptCount val="5"/>
                <c:pt idx="0">
                  <c:v>1</c:v>
                </c:pt>
                <c:pt idx="1">
                  <c:v>50</c:v>
                </c:pt>
                <c:pt idx="2">
                  <c:v>100</c:v>
                </c:pt>
                <c:pt idx="3">
                  <c:v>250</c:v>
                </c:pt>
                <c:pt idx="4">
                  <c:v>500</c:v>
                </c:pt>
              </c:numCache>
            </c:numRef>
          </c:cat>
          <c:val>
            <c:numRef>
              <c:f>Sheet1!$B$2:$B$6</c:f>
              <c:numCache>
                <c:formatCode>General</c:formatCode>
                <c:ptCount val="5"/>
                <c:pt idx="0">
                  <c:v>73</c:v>
                </c:pt>
                <c:pt idx="1">
                  <c:v>849</c:v>
                </c:pt>
                <c:pt idx="2">
                  <c:v>1923</c:v>
                </c:pt>
                <c:pt idx="3">
                  <c:v>3796</c:v>
                </c:pt>
                <c:pt idx="4">
                  <c:v>9563</c:v>
                </c:pt>
              </c:numCache>
            </c:numRef>
          </c:val>
          <c:extLst>
            <c:ext xmlns:c16="http://schemas.microsoft.com/office/drawing/2014/chart" uri="{C3380CC4-5D6E-409C-BE32-E72D297353CC}">
              <c16:uniqueId val="{00000000-5DC3-4072-9F8E-43B321066CD8}"/>
            </c:ext>
          </c:extLst>
        </c:ser>
        <c:dLbls>
          <c:showLegendKey val="0"/>
          <c:showVal val="0"/>
          <c:showCatName val="0"/>
          <c:showSerName val="0"/>
          <c:showPercent val="0"/>
          <c:showBubbleSize val="0"/>
        </c:dLbls>
        <c:gapWidth val="219"/>
        <c:overlap val="-27"/>
        <c:axId val="237215976"/>
        <c:axId val="891031160"/>
      </c:barChart>
      <c:catAx>
        <c:axId val="237215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1031160"/>
        <c:crosses val="autoZero"/>
        <c:auto val="1"/>
        <c:lblAlgn val="ctr"/>
        <c:lblOffset val="100"/>
        <c:noMultiLvlLbl val="0"/>
      </c:catAx>
      <c:valAx>
        <c:axId val="89103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7215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81F16-FA54-4DE2-BCA8-97E8B404BEAB}" type="datetimeFigureOut">
              <a:rPr lang="en-US" smtClean="0"/>
              <a:t>12/21/2018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57FCD-804D-4B36-9AC0-04FC10FF33BF}" type="slidenum">
              <a:rPr lang="en-US" smtClean="0"/>
              <a:t>‹#›</a:t>
            </a:fld>
            <a:endParaRPr lang="en-US"/>
          </a:p>
        </p:txBody>
      </p:sp>
    </p:spTree>
    <p:extLst>
      <p:ext uri="{BB962C8B-B14F-4D97-AF65-F5344CB8AC3E}">
        <p14:creationId xmlns:p14="http://schemas.microsoft.com/office/powerpoint/2010/main" val="250937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12/21/2018</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12/21/2018 18:22:55</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08719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835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1764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6305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002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3813D5-CBC5-4509-8849-EA4FECA3C6B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64761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002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3813D5-CBC5-4509-8849-EA4FECA3C6B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31974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Everything is local from a layer 2 perspective</a:t>
            </a:r>
          </a:p>
          <a:p>
            <a:r>
              <a:rPr lang="en-US" sz="900" dirty="0"/>
              <a:t>A single network limits the number of hosts</a:t>
            </a:r>
          </a:p>
          <a:p>
            <a:r>
              <a:rPr lang="en-US" sz="900" dirty="0"/>
              <a:t>Routers move packets from one network to another network</a:t>
            </a:r>
          </a:p>
          <a:p>
            <a:r>
              <a:rPr lang="en-US" sz="900" dirty="0"/>
              <a:t>Routers and network segments can add latency due to distance or congestion</a:t>
            </a:r>
          </a:p>
          <a:p>
            <a:endParaRPr lang="en-US" sz="900" dirty="0"/>
          </a:p>
          <a:p>
            <a:r>
              <a:rPr lang="en-US" sz="900" dirty="0"/>
              <a:t>Slide timings based on actual tracert data:</a:t>
            </a:r>
          </a:p>
          <a:p>
            <a:endParaRPr lang="en-US" sz="900" dirty="0"/>
          </a:p>
          <a:p>
            <a:r>
              <a:rPr lang="en-US" sz="900" dirty="0"/>
              <a:t>C:\&gt;tracert outlook.office365.com</a:t>
            </a:r>
          </a:p>
          <a:p>
            <a:endParaRPr lang="en-US" sz="900" dirty="0"/>
          </a:p>
          <a:p>
            <a:r>
              <a:rPr lang="en-US" sz="900" dirty="0"/>
              <a:t>Tracing route to outlook.ms-acdc.office.com [40.97.132.210]</a:t>
            </a:r>
          </a:p>
          <a:p>
            <a:r>
              <a:rPr lang="en-US" sz="900" dirty="0"/>
              <a:t>over a maximum of 30 hops:</a:t>
            </a:r>
          </a:p>
          <a:p>
            <a:endParaRPr lang="en-US" sz="900" dirty="0"/>
          </a:p>
          <a:p>
            <a:r>
              <a:rPr lang="en-US" sz="900" dirty="0"/>
              <a:t>  1     2 </a:t>
            </a:r>
            <a:r>
              <a:rPr lang="en-US" sz="900" dirty="0" err="1"/>
              <a:t>ms</a:t>
            </a:r>
            <a:r>
              <a:rPr lang="en-US" sz="900" dirty="0"/>
              <a:t>     7 </a:t>
            </a:r>
            <a:r>
              <a:rPr lang="en-US" sz="900" dirty="0" err="1"/>
              <a:t>ms</a:t>
            </a:r>
            <a:r>
              <a:rPr lang="en-US" sz="900" dirty="0"/>
              <a:t>     1 </a:t>
            </a:r>
            <a:r>
              <a:rPr lang="en-US" sz="900" dirty="0" err="1"/>
              <a:t>ms</a:t>
            </a:r>
            <a:r>
              <a:rPr lang="en-US" sz="900" dirty="0"/>
              <a:t>  192.168.0.1</a:t>
            </a:r>
          </a:p>
          <a:p>
            <a:r>
              <a:rPr lang="en-US" sz="900" dirty="0"/>
              <a:t>  2     2 </a:t>
            </a:r>
            <a:r>
              <a:rPr lang="en-US" sz="900" dirty="0" err="1"/>
              <a:t>ms</a:t>
            </a:r>
            <a:r>
              <a:rPr lang="en-US" sz="900" dirty="0"/>
              <a:t>     2 </a:t>
            </a:r>
            <a:r>
              <a:rPr lang="en-US" sz="900" dirty="0" err="1"/>
              <a:t>ms</a:t>
            </a:r>
            <a:r>
              <a:rPr lang="en-US" sz="900" dirty="0"/>
              <a:t>     1 </a:t>
            </a:r>
            <a:r>
              <a:rPr lang="en-US" sz="900" dirty="0" err="1"/>
              <a:t>ms</a:t>
            </a:r>
            <a:r>
              <a:rPr lang="en-US" sz="900" dirty="0"/>
              <a:t>  </a:t>
            </a:r>
            <a:r>
              <a:rPr lang="en-US" sz="900" dirty="0" err="1"/>
              <a:t>isp</a:t>
            </a:r>
            <a:r>
              <a:rPr lang="en-US" sz="900" dirty="0"/>
              <a:t>-</a:t>
            </a:r>
            <a:r>
              <a:rPr lang="en-US" sz="900" dirty="0" err="1"/>
              <a:t>dhcp</a:t>
            </a:r>
            <a:r>
              <a:rPr lang="en-US" sz="900" dirty="0"/>
              <a:t>-address [redacted]</a:t>
            </a:r>
          </a:p>
          <a:p>
            <a:r>
              <a:rPr lang="en-US" sz="900" dirty="0"/>
              <a:t>  3     3 </a:t>
            </a:r>
            <a:r>
              <a:rPr lang="en-US" sz="900" dirty="0" err="1"/>
              <a:t>ms</a:t>
            </a:r>
            <a:r>
              <a:rPr lang="en-US" sz="900" dirty="0"/>
              <a:t>     2 </a:t>
            </a:r>
            <a:r>
              <a:rPr lang="en-US" sz="900" dirty="0" err="1"/>
              <a:t>ms</a:t>
            </a:r>
            <a:r>
              <a:rPr lang="en-US" sz="900" dirty="0"/>
              <a:t>     3 </a:t>
            </a:r>
            <a:r>
              <a:rPr lang="en-US" sz="900" dirty="0" err="1"/>
              <a:t>ms</a:t>
            </a:r>
            <a:r>
              <a:rPr lang="en-US" sz="900" dirty="0"/>
              <a:t>  ae8---0.car01.evrt.wa.frontiernet.net [74.40.70.57]</a:t>
            </a:r>
          </a:p>
          <a:p>
            <a:r>
              <a:rPr lang="en-US" sz="900" dirty="0"/>
              <a:t>  4     4 </a:t>
            </a:r>
            <a:r>
              <a:rPr lang="en-US" sz="900" dirty="0" err="1"/>
              <a:t>ms</a:t>
            </a:r>
            <a:r>
              <a:rPr lang="en-US" sz="900" dirty="0"/>
              <a:t>     3 </a:t>
            </a:r>
            <a:r>
              <a:rPr lang="en-US" sz="900" dirty="0" err="1"/>
              <a:t>ms</a:t>
            </a:r>
            <a:r>
              <a:rPr lang="en-US" sz="900" dirty="0"/>
              <a:t>     4 </a:t>
            </a:r>
            <a:r>
              <a:rPr lang="en-US" sz="900" dirty="0" err="1"/>
              <a:t>ms</a:t>
            </a:r>
            <a:r>
              <a:rPr lang="en-US" sz="900" dirty="0"/>
              <a:t>  ae3---0.cor02.sttl.wa.frontiernet.net [74.40.1.101]</a:t>
            </a:r>
          </a:p>
          <a:p>
            <a:r>
              <a:rPr lang="en-US" sz="900" dirty="0"/>
              <a:t>  5    20 </a:t>
            </a:r>
            <a:r>
              <a:rPr lang="en-US" sz="900" dirty="0" err="1"/>
              <a:t>ms</a:t>
            </a:r>
            <a:r>
              <a:rPr lang="en-US" sz="900" dirty="0"/>
              <a:t>     3 </a:t>
            </a:r>
            <a:r>
              <a:rPr lang="en-US" sz="900" dirty="0" err="1"/>
              <a:t>ms</a:t>
            </a:r>
            <a:r>
              <a:rPr lang="en-US" sz="900" dirty="0"/>
              <a:t>     3 </a:t>
            </a:r>
            <a:r>
              <a:rPr lang="en-US" sz="900" dirty="0" err="1"/>
              <a:t>ms</a:t>
            </a:r>
            <a:r>
              <a:rPr lang="en-US" sz="900" dirty="0"/>
              <a:t>  ae1---0.cbr01.sttl.wa.frontiernet.net [74.40.5.126]</a:t>
            </a:r>
          </a:p>
          <a:p>
            <a:r>
              <a:rPr lang="en-US" sz="900" dirty="0"/>
              <a:t>  6     4 </a:t>
            </a:r>
            <a:r>
              <a:rPr lang="en-US" sz="900" dirty="0" err="1"/>
              <a:t>ms</a:t>
            </a:r>
            <a:r>
              <a:rPr lang="en-US" sz="900" dirty="0"/>
              <a:t>     3 </a:t>
            </a:r>
            <a:r>
              <a:rPr lang="en-US" sz="900" dirty="0" err="1"/>
              <a:t>ms</a:t>
            </a:r>
            <a:r>
              <a:rPr lang="en-US" sz="900" dirty="0"/>
              <a:t>     4 </a:t>
            </a:r>
            <a:r>
              <a:rPr lang="en-US" sz="900" dirty="0" err="1"/>
              <a:t>ms</a:t>
            </a:r>
            <a:r>
              <a:rPr lang="en-US" sz="900" dirty="0"/>
              <a:t>  static-74-43-96-217.fnd.frontiernet.net [74.43.96.217]</a:t>
            </a:r>
          </a:p>
          <a:p>
            <a:r>
              <a:rPr lang="en-US" sz="900" dirty="0"/>
              <a:t>  7     9 </a:t>
            </a:r>
            <a:r>
              <a:rPr lang="en-US" sz="900" dirty="0" err="1"/>
              <a:t>ms</a:t>
            </a:r>
            <a:r>
              <a:rPr lang="en-US" sz="900" dirty="0"/>
              <a:t>     8 </a:t>
            </a:r>
            <a:r>
              <a:rPr lang="en-US" sz="900" dirty="0" err="1"/>
              <a:t>ms</a:t>
            </a:r>
            <a:r>
              <a:rPr lang="en-US" sz="900" dirty="0"/>
              <a:t>    10 </a:t>
            </a:r>
            <a:r>
              <a:rPr lang="en-US" sz="900" dirty="0" err="1"/>
              <a:t>ms</a:t>
            </a:r>
            <a:r>
              <a:rPr lang="en-US" sz="900" dirty="0"/>
              <a:t>  be-71-0.ibr02.stb.ntwk.msn.net [104.44.8.68]</a:t>
            </a:r>
          </a:p>
          <a:p>
            <a:r>
              <a:rPr lang="en-US" sz="900" dirty="0"/>
              <a:t>  8    10 </a:t>
            </a:r>
            <a:r>
              <a:rPr lang="en-US" sz="900" dirty="0" err="1"/>
              <a:t>ms</a:t>
            </a:r>
            <a:r>
              <a:rPr lang="en-US" sz="900" dirty="0"/>
              <a:t>     9 </a:t>
            </a:r>
            <a:r>
              <a:rPr lang="en-US" sz="900" dirty="0" err="1"/>
              <a:t>ms</a:t>
            </a:r>
            <a:r>
              <a:rPr lang="en-US" sz="900" dirty="0"/>
              <a:t>     9 </a:t>
            </a:r>
            <a:r>
              <a:rPr lang="en-US" sz="900" dirty="0" err="1"/>
              <a:t>ms</a:t>
            </a:r>
            <a:r>
              <a:rPr lang="en-US" sz="900" dirty="0"/>
              <a:t>  be-6-0.ibr01.cnr03.mwh01.ntwk.msn.net [104.44.4.102]</a:t>
            </a:r>
          </a:p>
          <a:p>
            <a:r>
              <a:rPr lang="en-US" sz="900" dirty="0"/>
              <a:t>  9      *        *        *     Request timed out.</a:t>
            </a:r>
          </a:p>
          <a:p>
            <a:r>
              <a:rPr lang="en-US" sz="900" dirty="0"/>
              <a:t> 10     *        *        *     Request timed out.</a:t>
            </a:r>
          </a:p>
          <a:p>
            <a:r>
              <a:rPr lang="en-US" sz="900" dirty="0"/>
              <a:t> 11     *        *        *     Request timed out.</a:t>
            </a:r>
          </a:p>
          <a:p>
            <a:r>
              <a:rPr lang="en-US" sz="900" dirty="0"/>
              <a:t> 12     *        *        *     Request timed out.</a:t>
            </a:r>
          </a:p>
          <a:p>
            <a:r>
              <a:rPr lang="en-US" sz="900" dirty="0"/>
              <a:t> 13     *        *        *     Request timed out.</a:t>
            </a:r>
          </a:p>
          <a:p>
            <a:r>
              <a:rPr lang="en-US" sz="900" dirty="0"/>
              <a:t> 14     *        *        *     Request timed out.</a:t>
            </a:r>
          </a:p>
          <a:p>
            <a:r>
              <a:rPr lang="en-US" sz="900" dirty="0"/>
              <a:t> 15     7 </a:t>
            </a:r>
            <a:r>
              <a:rPr lang="en-US" sz="900" dirty="0" err="1"/>
              <a:t>ms</a:t>
            </a:r>
            <a:r>
              <a:rPr lang="en-US" sz="900" dirty="0"/>
              <a:t>     8 </a:t>
            </a:r>
            <a:r>
              <a:rPr lang="en-US" sz="900" dirty="0" err="1"/>
              <a:t>ms</a:t>
            </a:r>
            <a:r>
              <a:rPr lang="en-US" sz="900" dirty="0"/>
              <a:t>     7 </a:t>
            </a:r>
            <a:r>
              <a:rPr lang="en-US" sz="900" dirty="0" err="1"/>
              <a:t>ms</a:t>
            </a:r>
            <a:r>
              <a:rPr lang="en-US" sz="900" dirty="0"/>
              <a:t>  40.97.132.210</a:t>
            </a:r>
          </a:p>
          <a:p>
            <a:endParaRPr lang="en-US" sz="900" dirty="0"/>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21329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Arrow to something in the box to explain an example – what do they need to understand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82380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Networks can be described in a layered model.  The layered model provides benefits including:</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High performance: Traffic is switched to the correct port, all LAN traffic is kept to the local network, and inter-</a:t>
            </a:r>
            <a:r>
              <a:rPr lang="en-US" sz="900" b="0" i="0" u="none" strike="noStrike" kern="1200" dirty="0" err="1">
                <a:solidFill>
                  <a:schemeClr val="tx1"/>
                </a:solidFill>
                <a:effectLst/>
                <a:latin typeface="Segoe UI Light" pitchFamily="34" charset="0"/>
                <a:ea typeface="+mn-ea"/>
                <a:cs typeface="+mn-cs"/>
              </a:rPr>
              <a:t>lan</a:t>
            </a:r>
            <a:r>
              <a:rPr lang="en-US" sz="900" b="0" i="0" u="none" strike="noStrike" kern="1200" dirty="0">
                <a:solidFill>
                  <a:schemeClr val="tx1"/>
                </a:solidFill>
                <a:effectLst/>
                <a:latin typeface="Segoe UI Light" pitchFamily="34" charset="0"/>
                <a:ea typeface="+mn-ea"/>
                <a:cs typeface="+mn-cs"/>
              </a:rPr>
              <a:t> traffic is passed via a high speed dedicated layer of devices.</a:t>
            </a:r>
          </a:p>
          <a:p>
            <a:r>
              <a:rPr lang="en-US" sz="900" b="0" i="0" u="none" strike="noStrike" kern="1200" dirty="0">
                <a:solidFill>
                  <a:schemeClr val="tx1"/>
                </a:solidFill>
                <a:effectLst/>
                <a:latin typeface="Segoe UI Light" pitchFamily="34" charset="0"/>
                <a:ea typeface="+mn-ea"/>
                <a:cs typeface="+mn-cs"/>
              </a:rPr>
              <a:t>Filtering and Policies: Filtering and policies can be applied in multiple points within the network/internetwork for efficiency.</a:t>
            </a: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Scalability and Redundancy: This model scales well as each layer is abstracted from the next and it provides multiple paths for redundancy.</a:t>
            </a:r>
          </a:p>
          <a:p>
            <a:r>
              <a:rPr lang="en-US" sz="900" b="0" i="0" u="none" strike="noStrike" kern="1200" dirty="0">
                <a:solidFill>
                  <a:schemeClr val="tx1"/>
                </a:solidFill>
                <a:effectLst/>
                <a:latin typeface="Segoe UI Light" pitchFamily="34" charset="0"/>
                <a:ea typeface="+mn-ea"/>
                <a:cs typeface="+mn-cs"/>
              </a:rPr>
              <a:t>Troubleshooting: Troubleshooting can be isolated to a layer or specific devices with greater ease.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Core layer: This is the backbone of the network.  It includes high performance switches and routers connected by high-speed interconnects such as </a:t>
            </a:r>
            <a:r>
              <a:rPr lang="en-US" sz="900" b="0" i="0" u="none" strike="noStrike" kern="1200" dirty="0" err="1">
                <a:solidFill>
                  <a:schemeClr val="tx1"/>
                </a:solidFill>
                <a:effectLst/>
                <a:latin typeface="Segoe UI Light" pitchFamily="34" charset="0"/>
                <a:ea typeface="+mn-ea"/>
                <a:cs typeface="+mn-cs"/>
              </a:rPr>
              <a:t>fibre</a:t>
            </a:r>
            <a:r>
              <a:rPr lang="en-US" sz="900" b="0" i="0" u="none" strike="noStrike" kern="1200" dirty="0">
                <a:solidFill>
                  <a:schemeClr val="tx1"/>
                </a:solidFill>
                <a:effectLst/>
                <a:latin typeface="Segoe UI Light" pitchFamily="34" charset="0"/>
                <a:ea typeface="+mn-ea"/>
                <a:cs typeface="+mn-cs"/>
              </a:rPr>
              <a:t>. This layer does not route packets on the LAN, rather it provides high speed/low latency access between LANs.</a:t>
            </a:r>
            <a:br>
              <a:rPr lang="en-US" dirty="0"/>
            </a:br>
            <a:br>
              <a:rPr lang="en-US" dirty="0"/>
            </a:br>
            <a:r>
              <a:rPr lang="en-US" sz="900" b="0" i="0" u="none" strike="noStrike" kern="1200" dirty="0">
                <a:solidFill>
                  <a:schemeClr val="tx1"/>
                </a:solidFill>
                <a:effectLst/>
                <a:latin typeface="Segoe UI Light" pitchFamily="34" charset="0"/>
                <a:ea typeface="+mn-ea"/>
                <a:cs typeface="+mn-cs"/>
              </a:rPr>
              <a:t>Distribution layer: This is composed of LAN routers and layer 3 switches and connects subnets within a LAN.  This layer may include some type of packet manipulation, such as port based </a:t>
            </a:r>
            <a:r>
              <a:rPr lang="en-US" sz="900" u="none" strike="noStrike" kern="1200" dirty="0">
                <a:solidFill>
                  <a:schemeClr val="tx1"/>
                </a:solidFill>
                <a:effectLst/>
                <a:latin typeface="Segoe UI Light" pitchFamily="34" charset="0"/>
                <a:ea typeface="+mn-ea"/>
                <a:cs typeface="+mn-cs"/>
              </a:rPr>
              <a:t>filtering (firewalls) and QoS.  This layer defines network boundaries and provides access to the core layer.</a:t>
            </a:r>
          </a:p>
          <a:p>
            <a:endParaRPr lang="en-US" sz="90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Access layer: This layer is composed of hubs, switches, and wireless access points. This layer connects servers and clients other hosts on the same subnet and with other hosts on the same network or other network via the distribution layer.  </a:t>
            </a:r>
            <a:r>
              <a:rPr lang="en-US" sz="900" u="none" strike="noStrike" kern="1200" dirty="0">
                <a:solidFill>
                  <a:schemeClr val="tx1"/>
                </a:solidFill>
                <a:effectLst/>
                <a:latin typeface="Segoe UI Light" pitchFamily="34" charset="0"/>
                <a:ea typeface="+mn-ea"/>
                <a:cs typeface="+mn-cs"/>
              </a:rPr>
              <a:t>Port security and access policies can be managed at this layer.</a:t>
            </a:r>
            <a:endParaRPr lang="en-US" sz="900" b="0" i="0" u="none" strike="noStrike"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693813D5-CBC5-4509-8849-EA4FECA3C6B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173663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18</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81568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2887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12/21/2018</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28465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40772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Virtual LANs are logical groups of devices that can communicate as if they are on the same physical wire</a:t>
            </a:r>
          </a:p>
          <a:p>
            <a:r>
              <a:rPr lang="en-US" sz="900" dirty="0"/>
              <a:t>VLANs are broadcast domains created by switches rather than routers</a:t>
            </a:r>
          </a:p>
          <a:p>
            <a:r>
              <a:rPr lang="en-US" sz="900" dirty="0"/>
              <a:t>Individual switch ports are associated with a specific VLAN</a:t>
            </a:r>
          </a:p>
          <a:p>
            <a:r>
              <a:rPr lang="en-US" sz="900" dirty="0"/>
              <a:t>Advantages include:</a:t>
            </a:r>
          </a:p>
          <a:p>
            <a:r>
              <a:rPr lang="en-US" sz="900" dirty="0"/>
              <a:t>	Improve network performance</a:t>
            </a:r>
          </a:p>
          <a:p>
            <a:r>
              <a:rPr lang="en-US" sz="900" dirty="0"/>
              <a:t>	Logical separation for management or security</a:t>
            </a:r>
          </a:p>
          <a:p>
            <a:r>
              <a:rPr lang="en-AU" sz="900" dirty="0"/>
              <a:t>	Bridge disparate LANs into one logical LAN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31162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27767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6CF5DD7-2CAA-4C5D-A6C3-510D91059724}" type="datetime1">
              <a:rPr lang="en-US" smtClean="0"/>
              <a:t>12/21/2018</a:t>
            </a:fld>
            <a:endParaRPr lang="en-US"/>
          </a:p>
        </p:txBody>
      </p:sp>
    </p:spTree>
    <p:extLst>
      <p:ext uri="{BB962C8B-B14F-4D97-AF65-F5344CB8AC3E}">
        <p14:creationId xmlns:p14="http://schemas.microsoft.com/office/powerpoint/2010/main" val="3899171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UDP</a:t>
            </a:r>
          </a:p>
          <a:p>
            <a:endParaRPr lang="en-US" sz="800" dirty="0"/>
          </a:p>
          <a:p>
            <a:pPr marL="457200" indent="-457200">
              <a:buFont typeface="Arial" panose="020B0604020202020204" pitchFamily="34" charset="0"/>
              <a:buChar char="•"/>
            </a:pPr>
            <a:r>
              <a:rPr lang="en-US" sz="900" dirty="0"/>
              <a:t>Online media streaming</a:t>
            </a:r>
          </a:p>
          <a:p>
            <a:pPr marL="457200" indent="-457200">
              <a:buFont typeface="Arial" panose="020B0604020202020204" pitchFamily="34" charset="0"/>
              <a:buChar char="•"/>
            </a:pPr>
            <a:r>
              <a:rPr lang="en-AU" sz="900" dirty="0"/>
              <a:t>Internet games</a:t>
            </a:r>
          </a:p>
          <a:p>
            <a:pPr marL="457200" indent="-457200">
              <a:buFont typeface="Arial" panose="020B0604020202020204" pitchFamily="34" charset="0"/>
              <a:buChar char="•"/>
            </a:pPr>
            <a:r>
              <a:rPr lang="en-AU" sz="900" dirty="0"/>
              <a:t>DNS queries (&lt;512 bytes)</a:t>
            </a:r>
          </a:p>
          <a:p>
            <a:pPr marL="457200" indent="-457200">
              <a:buFont typeface="Arial" panose="020B0604020202020204" pitchFamily="34" charset="0"/>
              <a:buChar char="•"/>
            </a:pPr>
            <a:r>
              <a:rPr lang="en-AU" sz="900" dirty="0"/>
              <a:t>Skype for Business audio and video (preferred protocol)</a:t>
            </a:r>
          </a:p>
          <a:p>
            <a:pPr marL="457200" indent="-457200">
              <a:buFont typeface="Arial" panose="020B0604020202020204" pitchFamily="34" charset="0"/>
              <a:buChar char="•"/>
            </a:pPr>
            <a:endParaRPr lang="en-AU" sz="900" dirty="0"/>
          </a:p>
          <a:p>
            <a:r>
              <a:rPr lang="en-US" sz="1050" b="1" dirty="0"/>
              <a:t>TCP</a:t>
            </a:r>
          </a:p>
          <a:p>
            <a:endParaRPr lang="en-US" sz="800" dirty="0"/>
          </a:p>
          <a:p>
            <a:pPr marL="457200" indent="-457200">
              <a:buFont typeface="Arial" panose="020B0604020202020204" pitchFamily="34" charset="0"/>
              <a:buChar char="•"/>
            </a:pPr>
            <a:r>
              <a:rPr lang="en-US" sz="900" dirty="0"/>
              <a:t>HTTP(S), FTP, SMTP </a:t>
            </a:r>
          </a:p>
          <a:p>
            <a:pPr marL="457200" indent="-457200">
              <a:buFont typeface="Arial" panose="020B0604020202020204" pitchFamily="34" charset="0"/>
              <a:buChar char="•"/>
            </a:pPr>
            <a:r>
              <a:rPr lang="en-US" sz="900" dirty="0"/>
              <a:t>Outlook connections</a:t>
            </a:r>
          </a:p>
          <a:p>
            <a:pPr marL="457200" indent="-457200">
              <a:buFont typeface="Arial" panose="020B0604020202020204" pitchFamily="34" charset="0"/>
              <a:buChar char="•"/>
            </a:pPr>
            <a:r>
              <a:rPr lang="en-US" sz="900" dirty="0"/>
              <a:t>DNS queries (&gt;512 bytes) and zone transfers</a:t>
            </a:r>
          </a:p>
          <a:p>
            <a:pPr marL="457200" indent="-457200">
              <a:buFont typeface="Arial" panose="020B0604020202020204" pitchFamily="34" charset="0"/>
              <a:buChar char="•"/>
            </a:pPr>
            <a:r>
              <a:rPr lang="en-US" sz="900" dirty="0"/>
              <a:t>Skype for Business audio and video (if UDP is blocked)</a:t>
            </a:r>
          </a:p>
          <a:p>
            <a:pPr marL="0" indent="0">
              <a:buFont typeface="Arial" panose="020B0604020202020204" pitchFamily="34" charset="0"/>
              <a:buNone/>
            </a:pPr>
            <a:endParaRPr lang="en-AU"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92229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778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formulas for calculating the percentage of network utilization by a network adapter assume that your network adapter is the slowest connection on the network. If your system communicates with other networks, the network throughput is only as fast as the slowest link.</a:t>
            </a:r>
          </a:p>
          <a:p>
            <a:r>
              <a:rPr lang="en-US" dirty="0"/>
              <a:t>In the example on this slide, computers at </a:t>
            </a:r>
            <a:r>
              <a:rPr lang="en-US" i="1" dirty="0"/>
              <a:t>Site A</a:t>
            </a:r>
            <a:r>
              <a:rPr lang="en-US" dirty="0"/>
              <a:t> communicate with computers at </a:t>
            </a:r>
            <a:r>
              <a:rPr lang="en-US" i="1" dirty="0"/>
              <a:t>Site B</a:t>
            </a:r>
            <a:r>
              <a:rPr lang="en-US" dirty="0"/>
              <a:t>. Both sites have connection speed of 1 gigabit per second, but they must cross over a bridge or router that has a connection speed of only 100 megabits per second, which might quickly be saturated by usage. This is common when connecting to internet resources, yet the percentage of network utilization is very low from the perspective of your computer.</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26</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099706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25684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Here are a few performance counters that are commonly used as initial indicators of bandwidth related conditions.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28</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434177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test was conducted on the same machine as the network speed test from the previous slide.  The download was a 385MB video file from OneDrive.  The available bandwidth was 186Mbps, but the maximum throughput was 18.98Mbps.</a:t>
            </a:r>
          </a:p>
          <a:p>
            <a:endParaRPr lang="en-US" dirty="0"/>
          </a:p>
          <a:p>
            <a:r>
              <a:rPr lang="en-US" dirty="0"/>
              <a:t>Kbps = bps / 1000</a:t>
            </a:r>
          </a:p>
          <a:p>
            <a:r>
              <a:rPr lang="en-US" dirty="0"/>
              <a:t>Mbps = Kbps / 1000 </a:t>
            </a:r>
          </a:p>
          <a:p>
            <a:r>
              <a:rPr lang="en-US" dirty="0"/>
              <a:t>Gbps = Mbps / 1000</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0131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12/21/2018</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10013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with some animation</a:t>
            </a:r>
          </a:p>
          <a:p>
            <a:endParaRPr lang="en-US" dirty="0"/>
          </a:p>
          <a:p>
            <a:r>
              <a:rPr lang="en-US" dirty="0"/>
              <a:t>Legend for orange versus green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64734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F15C7D5-77FC-4F4E-9B15-CAEDEB708FFE}" type="datetime1">
              <a:rPr lang="en-US" smtClean="0"/>
              <a:t>12/21/2018</a:t>
            </a:fld>
            <a:endParaRPr lang="en-US"/>
          </a:p>
        </p:txBody>
      </p:sp>
    </p:spTree>
    <p:extLst>
      <p:ext uri="{BB962C8B-B14F-4D97-AF65-F5344CB8AC3E}">
        <p14:creationId xmlns:p14="http://schemas.microsoft.com/office/powerpoint/2010/main" val="3904191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765922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between two machines attached to the same switch that had no utilization.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470592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53057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60632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tools and URL to Psping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11156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address – latency is only valid to proxy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462693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203927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09306" lvl="1" indent="0">
              <a:buNone/>
            </a:pPr>
            <a:r>
              <a:rPr lang="en-US" dirty="0"/>
              <a:t>ICMP ping packets may not follow same route as TCP or UDP packets</a:t>
            </a:r>
          </a:p>
          <a:p>
            <a:pPr marL="109306" lvl="1" indent="0">
              <a:buNone/>
            </a:pP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39</a:t>
            </a:fld>
            <a:endParaRPr lang="en-US" dirty="0"/>
          </a:p>
        </p:txBody>
      </p:sp>
      <p:sp>
        <p:nvSpPr>
          <p:cNvPr id="10" name="Slide Image Placeholder 9"/>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47406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45012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64864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26457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42</a:t>
            </a:fld>
            <a:endParaRPr lang="en-US" dirty="0"/>
          </a:p>
        </p:txBody>
      </p:sp>
      <p:sp>
        <p:nvSpPr>
          <p:cNvPr id="6" name="Slide Image Placeholder 5"/>
          <p:cNvSpPr>
            <a:spLocks noGrp="1" noRot="1" noChangeAspect="1"/>
          </p:cNvSpPr>
          <p:nvPr>
            <p:ph type="sldImg"/>
          </p:nvPr>
        </p:nvSpPr>
        <p:spPr>
          <a:xfrm>
            <a:off x="1258888" y="465138"/>
            <a:ext cx="4337050" cy="2439987"/>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2560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43</a:t>
            </a:fld>
            <a:endParaRPr lang="en-US" dirty="0"/>
          </a:p>
        </p:txBody>
      </p:sp>
      <p:sp>
        <p:nvSpPr>
          <p:cNvPr id="6" name="Slide Image Placeholder 5"/>
          <p:cNvSpPr>
            <a:spLocks noGrp="1" noRot="1" noChangeAspect="1"/>
          </p:cNvSpPr>
          <p:nvPr>
            <p:ph type="sldImg"/>
          </p:nvPr>
        </p:nvSpPr>
        <p:spPr>
          <a:xfrm>
            <a:off x="1258888" y="465138"/>
            <a:ext cx="4337050" cy="2439987"/>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7782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85309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533171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1D488B70-FBC3-4689-9336-B2186A4A7C32}" type="datetime1">
              <a:rPr lang="en-US" smtClean="0"/>
              <a:t>12/21/2018</a:t>
            </a:fld>
            <a:endParaRPr lang="en-US"/>
          </a:p>
        </p:txBody>
      </p:sp>
    </p:spTree>
    <p:extLst>
      <p:ext uri="{BB962C8B-B14F-4D97-AF65-F5344CB8AC3E}">
        <p14:creationId xmlns:p14="http://schemas.microsoft.com/office/powerpoint/2010/main" val="1562209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5CF7D04-13D4-4724-977A-CB66596FCD62}" type="datetime1">
              <a:rPr lang="en-US" smtClean="0"/>
              <a:t>12/21/2018</a:t>
            </a:fld>
            <a:endParaRPr lang="en-US"/>
          </a:p>
        </p:txBody>
      </p:sp>
    </p:spTree>
    <p:extLst>
      <p:ext uri="{BB962C8B-B14F-4D97-AF65-F5344CB8AC3E}">
        <p14:creationId xmlns:p14="http://schemas.microsoft.com/office/powerpoint/2010/main" val="31120240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https://docs.microsoft.com/en-us/windows-server/networking/technologies/vrss/vrss-top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0882024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4215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62230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50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919468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12/21/2018</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5555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7079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Networking components include source computer, software, network card, routers, switches, modems, cabling, Internet Service Providers (ISPs), web servers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12/21/2018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8504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002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3813D5-CBC5-4509-8849-EA4FECA3C6B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8999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002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3813D5-CBC5-4509-8849-EA4FECA3C6B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303506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851991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33000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7664488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0917884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1040220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0989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21049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425592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4323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707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928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5410117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720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7478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9431198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107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584743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705497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Edit Master text styles</a:t>
            </a:r>
          </a:p>
        </p:txBody>
      </p:sp>
    </p:spTree>
    <p:extLst>
      <p:ext uri="{BB962C8B-B14F-4D97-AF65-F5344CB8AC3E}">
        <p14:creationId xmlns:p14="http://schemas.microsoft.com/office/powerpoint/2010/main" val="4772900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523861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36299490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12689813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16130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5869469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Tree>
    <p:extLst>
      <p:ext uri="{BB962C8B-B14F-4D97-AF65-F5344CB8AC3E}">
        <p14:creationId xmlns:p14="http://schemas.microsoft.com/office/powerpoint/2010/main" val="21313221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31838857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35105711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10867032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22360195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1217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8014519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6390326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31152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77742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39503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3750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98960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1242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32129769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331105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9311271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906936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042290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30834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5456816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70143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045973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3918436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4177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40561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7395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0609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3101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5230298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6907200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8911355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101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50779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74954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8873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59674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12440447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13.xml"/><Relationship Id="rId7" Type="http://schemas.openxmlformats.org/officeDocument/2006/relationships/image" Target="../media/image13.emf"/><Relationship Id="rId2" Type="http://schemas.openxmlformats.org/officeDocument/2006/relationships/slideLayout" Target="../slideLayouts/slideLayout11.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2.jpg"/><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4.xml"/><Relationship Id="rId7" Type="http://schemas.openxmlformats.org/officeDocument/2006/relationships/image" Target="../media/image16.png"/><Relationship Id="rId2" Type="http://schemas.openxmlformats.org/officeDocument/2006/relationships/slideLayout" Target="../slideLayouts/slideLayout11.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17.xml"/><Relationship Id="rId7" Type="http://schemas.openxmlformats.org/officeDocument/2006/relationships/image" Target="../media/image18.emf"/><Relationship Id="rId2" Type="http://schemas.openxmlformats.org/officeDocument/2006/relationships/slideLayout" Target="../slideLayouts/slideLayout11.xml"/><Relationship Id="rId1" Type="http://schemas.openxmlformats.org/officeDocument/2006/relationships/tags" Target="../tags/tag5.xml"/><Relationship Id="rId6" Type="http://schemas.openxmlformats.org/officeDocument/2006/relationships/image" Target="../media/image20.emf"/><Relationship Id="rId5" Type="http://schemas.openxmlformats.org/officeDocument/2006/relationships/image" Target="../media/image11.png"/><Relationship Id="rId10" Type="http://schemas.openxmlformats.org/officeDocument/2006/relationships/image" Target="../media/image23.emf"/><Relationship Id="rId4" Type="http://schemas.openxmlformats.org/officeDocument/2006/relationships/image" Target="../media/image10.png"/><Relationship Id="rId9" Type="http://schemas.openxmlformats.org/officeDocument/2006/relationships/image" Target="../media/image2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8.emf"/><Relationship Id="rId5" Type="http://schemas.openxmlformats.org/officeDocument/2006/relationships/image" Target="../media/image10.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hyperlink" Target="http://mrslocomb.wikispaces.com/Netflix" TargetMode="External"/><Relationship Id="rId11" Type="http://schemas.openxmlformats.org/officeDocument/2006/relationships/hyperlink" Target="http://www.dualshockers.com/2014/08/06/microsoft-manager-man-who-pushed-ryses-graphics-at-work-on-more-xbox-one-exclusives-defends-windows-gaming/" TargetMode="External"/><Relationship Id="rId5" Type="http://schemas.openxmlformats.org/officeDocument/2006/relationships/image" Target="../media/image25.com"/><Relationship Id="rId10" Type="http://schemas.openxmlformats.org/officeDocument/2006/relationships/image" Target="../media/image28.jpg"/><Relationship Id="rId4" Type="http://schemas.openxmlformats.org/officeDocument/2006/relationships/hyperlink" Target="http://channel9.msdn.com/Series/Whats-New-in-Skype-for-Business" TargetMode="External"/><Relationship Id="rId9" Type="http://schemas.openxmlformats.org/officeDocument/2006/relationships/hyperlink" Target="https://www.diggita.it/story.php?title=Windows_10_Restone_novita_su_Cortana_Area_notifiche_ed_estesioni_di_Edg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0.png"/><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hyperlink" Target="http://free-illustrations.gatag.net/2014/05/11/040000.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921"/>
              <a:t>WorkshopPLUS - Windows Server: Vital Signs Part 1</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66493186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E3BE-2EA0-4CD1-AAF2-2AC57668735A}"/>
              </a:ext>
            </a:extLst>
          </p:cNvPr>
          <p:cNvSpPr>
            <a:spLocks noGrp="1"/>
          </p:cNvSpPr>
          <p:nvPr>
            <p:ph type="title"/>
          </p:nvPr>
        </p:nvSpPr>
        <p:spPr/>
        <p:txBody>
          <a:bodyPr/>
          <a:lstStyle/>
          <a:p>
            <a:r>
              <a:rPr lang="en-US"/>
              <a:t>Simplifying the network stack</a:t>
            </a:r>
            <a:endParaRPr lang="en-US" dirty="0"/>
          </a:p>
        </p:txBody>
      </p:sp>
      <p:grpSp>
        <p:nvGrpSpPr>
          <p:cNvPr id="7" name="Group 6">
            <a:extLst>
              <a:ext uri="{FF2B5EF4-FFF2-40B4-BE49-F238E27FC236}">
                <a16:creationId xmlns:a16="http://schemas.microsoft.com/office/drawing/2014/main" id="{3FE99006-52F8-4537-A09B-55721FAF9168}"/>
              </a:ext>
            </a:extLst>
          </p:cNvPr>
          <p:cNvGrpSpPr/>
          <p:nvPr/>
        </p:nvGrpSpPr>
        <p:grpSpPr>
          <a:xfrm>
            <a:off x="1912685" y="1636151"/>
            <a:ext cx="2697312" cy="4691434"/>
            <a:chOff x="1112139" y="2199796"/>
            <a:chExt cx="1600200" cy="3962998"/>
          </a:xfrm>
        </p:grpSpPr>
        <p:grpSp>
          <p:nvGrpSpPr>
            <p:cNvPr id="85" name="Group 84">
              <a:extLst>
                <a:ext uri="{FF2B5EF4-FFF2-40B4-BE49-F238E27FC236}">
                  <a16:creationId xmlns:a16="http://schemas.microsoft.com/office/drawing/2014/main" id="{5B4E1110-275C-4066-B5F2-6C3D9ECD688B}"/>
                </a:ext>
              </a:extLst>
            </p:cNvPr>
            <p:cNvGrpSpPr/>
            <p:nvPr/>
          </p:nvGrpSpPr>
          <p:grpSpPr>
            <a:xfrm>
              <a:off x="1112139" y="2199796"/>
              <a:ext cx="1600200" cy="566792"/>
              <a:chOff x="458953" y="742513"/>
              <a:chExt cx="2377865" cy="572464"/>
            </a:xfrm>
          </p:grpSpPr>
          <p:sp>
            <p:nvSpPr>
              <p:cNvPr id="104" name="Rectangle 103">
                <a:extLst>
                  <a:ext uri="{FF2B5EF4-FFF2-40B4-BE49-F238E27FC236}">
                    <a16:creationId xmlns:a16="http://schemas.microsoft.com/office/drawing/2014/main" id="{044D3B9C-6D61-4E4C-986F-1780996236EA}"/>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105" name="TextBox 104">
                <a:extLst>
                  <a:ext uri="{FF2B5EF4-FFF2-40B4-BE49-F238E27FC236}">
                    <a16:creationId xmlns:a16="http://schemas.microsoft.com/office/drawing/2014/main" id="{CD24A98C-AE83-4AC7-8D77-33BB80BF402A}"/>
                  </a:ext>
                </a:extLst>
              </p:cNvPr>
              <p:cNvSpPr txBox="1"/>
              <p:nvPr/>
            </p:nvSpPr>
            <p:spPr>
              <a:xfrm>
                <a:off x="458953"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Application</a:t>
                </a:r>
              </a:p>
            </p:txBody>
          </p:sp>
        </p:grpSp>
        <p:grpSp>
          <p:nvGrpSpPr>
            <p:cNvPr id="86" name="Group 85">
              <a:extLst>
                <a:ext uri="{FF2B5EF4-FFF2-40B4-BE49-F238E27FC236}">
                  <a16:creationId xmlns:a16="http://schemas.microsoft.com/office/drawing/2014/main" id="{814CCE01-6FC2-48D0-9C40-5A313122D93C}"/>
                </a:ext>
              </a:extLst>
            </p:cNvPr>
            <p:cNvGrpSpPr/>
            <p:nvPr/>
          </p:nvGrpSpPr>
          <p:grpSpPr>
            <a:xfrm>
              <a:off x="1141727" y="2671608"/>
              <a:ext cx="1570612" cy="566792"/>
              <a:chOff x="504995" y="1219046"/>
              <a:chExt cx="2333898" cy="572464"/>
            </a:xfrm>
          </p:grpSpPr>
          <p:sp>
            <p:nvSpPr>
              <p:cNvPr id="102" name="Rectangle 101">
                <a:extLst>
                  <a:ext uri="{FF2B5EF4-FFF2-40B4-BE49-F238E27FC236}">
                    <a16:creationId xmlns:a16="http://schemas.microsoft.com/office/drawing/2014/main" id="{4F4A600E-7E50-4C1B-AD2B-84C20B3543D3}"/>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103" name="TextBox 102">
                <a:extLst>
                  <a:ext uri="{FF2B5EF4-FFF2-40B4-BE49-F238E27FC236}">
                    <a16:creationId xmlns:a16="http://schemas.microsoft.com/office/drawing/2014/main" id="{923D9C40-41CB-4349-A847-ED3034ADE313}"/>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Presentation</a:t>
                </a:r>
              </a:p>
            </p:txBody>
          </p:sp>
        </p:grpSp>
        <p:grpSp>
          <p:nvGrpSpPr>
            <p:cNvPr id="87" name="Group 86">
              <a:extLst>
                <a:ext uri="{FF2B5EF4-FFF2-40B4-BE49-F238E27FC236}">
                  <a16:creationId xmlns:a16="http://schemas.microsoft.com/office/drawing/2014/main" id="{32A7BA19-AAD9-439B-BAAC-0272C34FAFD0}"/>
                </a:ext>
              </a:extLst>
            </p:cNvPr>
            <p:cNvGrpSpPr/>
            <p:nvPr/>
          </p:nvGrpSpPr>
          <p:grpSpPr>
            <a:xfrm>
              <a:off x="1141727" y="3143420"/>
              <a:ext cx="1570612" cy="566792"/>
              <a:chOff x="504995" y="1695579"/>
              <a:chExt cx="2333898" cy="572464"/>
            </a:xfrm>
          </p:grpSpPr>
          <p:sp>
            <p:nvSpPr>
              <p:cNvPr id="100" name="Rectangle 99">
                <a:extLst>
                  <a:ext uri="{FF2B5EF4-FFF2-40B4-BE49-F238E27FC236}">
                    <a16:creationId xmlns:a16="http://schemas.microsoft.com/office/drawing/2014/main" id="{CC90C247-C93D-4426-A718-1A96FBBD3767}"/>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101" name="TextBox 100">
                <a:extLst>
                  <a:ext uri="{FF2B5EF4-FFF2-40B4-BE49-F238E27FC236}">
                    <a16:creationId xmlns:a16="http://schemas.microsoft.com/office/drawing/2014/main" id="{CBA6F040-7906-4A58-95AD-A91A577C6D7E}"/>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Session</a:t>
                </a:r>
              </a:p>
            </p:txBody>
          </p:sp>
        </p:grpSp>
        <p:grpSp>
          <p:nvGrpSpPr>
            <p:cNvPr id="88" name="Group 87">
              <a:extLst>
                <a:ext uri="{FF2B5EF4-FFF2-40B4-BE49-F238E27FC236}">
                  <a16:creationId xmlns:a16="http://schemas.microsoft.com/office/drawing/2014/main" id="{A1A8A7A6-74CF-435D-8139-9A81B9511C26}"/>
                </a:ext>
              </a:extLst>
            </p:cNvPr>
            <p:cNvGrpSpPr/>
            <p:nvPr/>
          </p:nvGrpSpPr>
          <p:grpSpPr>
            <a:xfrm>
              <a:off x="1141727" y="3615232"/>
              <a:ext cx="1570612" cy="566792"/>
              <a:chOff x="504995" y="2172112"/>
              <a:chExt cx="2333898" cy="572464"/>
            </a:xfrm>
          </p:grpSpPr>
          <p:sp>
            <p:nvSpPr>
              <p:cNvPr id="98" name="Rectangle 97">
                <a:extLst>
                  <a:ext uri="{FF2B5EF4-FFF2-40B4-BE49-F238E27FC236}">
                    <a16:creationId xmlns:a16="http://schemas.microsoft.com/office/drawing/2014/main" id="{C14A38DF-A50B-4601-9DB1-2A29CEBEC540}"/>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99" name="TextBox 98">
                <a:extLst>
                  <a:ext uri="{FF2B5EF4-FFF2-40B4-BE49-F238E27FC236}">
                    <a16:creationId xmlns:a16="http://schemas.microsoft.com/office/drawing/2014/main" id="{42F896CC-6574-4345-A2D8-0BB087ED90D6}"/>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Transport</a:t>
                </a:r>
              </a:p>
            </p:txBody>
          </p:sp>
        </p:grpSp>
        <p:grpSp>
          <p:nvGrpSpPr>
            <p:cNvPr id="89" name="Group 88">
              <a:extLst>
                <a:ext uri="{FF2B5EF4-FFF2-40B4-BE49-F238E27FC236}">
                  <a16:creationId xmlns:a16="http://schemas.microsoft.com/office/drawing/2014/main" id="{FB1935A2-B039-4102-8841-4FFE8BBF738E}"/>
                </a:ext>
              </a:extLst>
            </p:cNvPr>
            <p:cNvGrpSpPr/>
            <p:nvPr/>
          </p:nvGrpSpPr>
          <p:grpSpPr>
            <a:xfrm>
              <a:off x="1141727" y="4087044"/>
              <a:ext cx="1570612" cy="566792"/>
              <a:chOff x="504995" y="2648645"/>
              <a:chExt cx="2333898" cy="572464"/>
            </a:xfrm>
          </p:grpSpPr>
          <p:sp>
            <p:nvSpPr>
              <p:cNvPr id="96" name="Rectangle 95">
                <a:extLst>
                  <a:ext uri="{FF2B5EF4-FFF2-40B4-BE49-F238E27FC236}">
                    <a16:creationId xmlns:a16="http://schemas.microsoft.com/office/drawing/2014/main" id="{02AAE06A-AA0F-4395-B6C3-C3288662D27B}"/>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97" name="TextBox 96">
                <a:extLst>
                  <a:ext uri="{FF2B5EF4-FFF2-40B4-BE49-F238E27FC236}">
                    <a16:creationId xmlns:a16="http://schemas.microsoft.com/office/drawing/2014/main" id="{6E86C448-414D-4F23-BB7E-DAE86E5A0B4F}"/>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a:solidFill>
                      <a:srgbClr val="E6E6E6">
                        <a:lumMod val="10000"/>
                      </a:srgbClr>
                    </a:solidFill>
                  </a:rPr>
                  <a:t>Network</a:t>
                </a:r>
              </a:p>
            </p:txBody>
          </p:sp>
        </p:grpSp>
        <p:grpSp>
          <p:nvGrpSpPr>
            <p:cNvPr id="90" name="Group 89">
              <a:extLst>
                <a:ext uri="{FF2B5EF4-FFF2-40B4-BE49-F238E27FC236}">
                  <a16:creationId xmlns:a16="http://schemas.microsoft.com/office/drawing/2014/main" id="{64FC18F9-0F61-4910-AD1E-603059AD010F}"/>
                </a:ext>
              </a:extLst>
            </p:cNvPr>
            <p:cNvGrpSpPr/>
            <p:nvPr/>
          </p:nvGrpSpPr>
          <p:grpSpPr>
            <a:xfrm>
              <a:off x="1141727" y="4558857"/>
              <a:ext cx="1570612" cy="566792"/>
              <a:chOff x="504995" y="3125178"/>
              <a:chExt cx="2333898" cy="572464"/>
            </a:xfrm>
          </p:grpSpPr>
          <p:sp>
            <p:nvSpPr>
              <p:cNvPr id="94" name="Rectangle 93">
                <a:extLst>
                  <a:ext uri="{FF2B5EF4-FFF2-40B4-BE49-F238E27FC236}">
                    <a16:creationId xmlns:a16="http://schemas.microsoft.com/office/drawing/2014/main" id="{645FCD93-DA14-44CB-B3FA-52E13DBB0AE0}"/>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95" name="TextBox 94">
                <a:extLst>
                  <a:ext uri="{FF2B5EF4-FFF2-40B4-BE49-F238E27FC236}">
                    <a16:creationId xmlns:a16="http://schemas.microsoft.com/office/drawing/2014/main" id="{C3EEA3EE-2DD5-48F0-BC4A-EB9F86289069}"/>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Data Link</a:t>
                </a:r>
              </a:p>
            </p:txBody>
          </p:sp>
        </p:grpSp>
        <p:grpSp>
          <p:nvGrpSpPr>
            <p:cNvPr id="91" name="Group 90">
              <a:extLst>
                <a:ext uri="{FF2B5EF4-FFF2-40B4-BE49-F238E27FC236}">
                  <a16:creationId xmlns:a16="http://schemas.microsoft.com/office/drawing/2014/main" id="{CEC75666-2BCC-4108-BD81-276E407EE829}"/>
                </a:ext>
              </a:extLst>
            </p:cNvPr>
            <p:cNvGrpSpPr/>
            <p:nvPr/>
          </p:nvGrpSpPr>
          <p:grpSpPr>
            <a:xfrm>
              <a:off x="1141727" y="5030670"/>
              <a:ext cx="1570612" cy="566792"/>
              <a:chOff x="504995" y="3601712"/>
              <a:chExt cx="2333898" cy="572464"/>
            </a:xfrm>
          </p:grpSpPr>
          <p:sp>
            <p:nvSpPr>
              <p:cNvPr id="92" name="Rectangle 91">
                <a:extLst>
                  <a:ext uri="{FF2B5EF4-FFF2-40B4-BE49-F238E27FC236}">
                    <a16:creationId xmlns:a16="http://schemas.microsoft.com/office/drawing/2014/main" id="{4CD59D20-60ED-4622-80EC-9418AB923EC0}"/>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93" name="TextBox 92">
                <a:extLst>
                  <a:ext uri="{FF2B5EF4-FFF2-40B4-BE49-F238E27FC236}">
                    <a16:creationId xmlns:a16="http://schemas.microsoft.com/office/drawing/2014/main" id="{56911B58-1A84-4EE1-A639-B08F0A4155F5}"/>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Physical</a:t>
                </a:r>
              </a:p>
            </p:txBody>
          </p:sp>
        </p:grpSp>
        <p:sp>
          <p:nvSpPr>
            <p:cNvPr id="84" name="TextBox 83">
              <a:extLst>
                <a:ext uri="{FF2B5EF4-FFF2-40B4-BE49-F238E27FC236}">
                  <a16:creationId xmlns:a16="http://schemas.microsoft.com/office/drawing/2014/main" id="{DF1E9B13-1B02-4A4D-83DE-20F07A5424D1}"/>
                </a:ext>
              </a:extLst>
            </p:cNvPr>
            <p:cNvSpPr txBox="1"/>
            <p:nvPr/>
          </p:nvSpPr>
          <p:spPr>
            <a:xfrm>
              <a:off x="1150036" y="5596001"/>
              <a:ext cx="1553994" cy="566793"/>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OSI Model</a:t>
              </a:r>
            </a:p>
          </p:txBody>
        </p:sp>
      </p:grpSp>
      <p:grpSp>
        <p:nvGrpSpPr>
          <p:cNvPr id="5" name="Group 4">
            <a:extLst>
              <a:ext uri="{FF2B5EF4-FFF2-40B4-BE49-F238E27FC236}">
                <a16:creationId xmlns:a16="http://schemas.microsoft.com/office/drawing/2014/main" id="{5D8FFFAE-6C6A-4FCB-BBFB-5C30F811D27A}"/>
              </a:ext>
            </a:extLst>
          </p:cNvPr>
          <p:cNvGrpSpPr/>
          <p:nvPr/>
        </p:nvGrpSpPr>
        <p:grpSpPr>
          <a:xfrm>
            <a:off x="4963782" y="1367979"/>
            <a:ext cx="2649792" cy="4959606"/>
            <a:chOff x="3952162" y="1973262"/>
            <a:chExt cx="1572008" cy="4189532"/>
          </a:xfrm>
        </p:grpSpPr>
        <p:grpSp>
          <p:nvGrpSpPr>
            <p:cNvPr id="107" name="Group 106">
              <a:extLst>
                <a:ext uri="{FF2B5EF4-FFF2-40B4-BE49-F238E27FC236}">
                  <a16:creationId xmlns:a16="http://schemas.microsoft.com/office/drawing/2014/main" id="{A12E21CC-9E50-42D2-899A-3742E3DD0E83}"/>
                </a:ext>
              </a:extLst>
            </p:cNvPr>
            <p:cNvGrpSpPr/>
            <p:nvPr/>
          </p:nvGrpSpPr>
          <p:grpSpPr>
            <a:xfrm>
              <a:off x="3952162" y="1973262"/>
              <a:ext cx="1572008" cy="3527655"/>
              <a:chOff x="3294460" y="1569127"/>
              <a:chExt cx="1572008" cy="3527655"/>
            </a:xfrm>
          </p:grpSpPr>
          <p:sp>
            <p:nvSpPr>
              <p:cNvPr id="109" name="Rectangle 108">
                <a:extLst>
                  <a:ext uri="{FF2B5EF4-FFF2-40B4-BE49-F238E27FC236}">
                    <a16:creationId xmlns:a16="http://schemas.microsoft.com/office/drawing/2014/main" id="{A2DDA494-EA36-4751-971F-2C997B4DAFF3}"/>
                  </a:ext>
                </a:extLst>
              </p:cNvPr>
              <p:cNvSpPr/>
              <p:nvPr/>
            </p:nvSpPr>
            <p:spPr>
              <a:xfrm>
                <a:off x="3294460" y="1901899"/>
                <a:ext cx="1570612" cy="1311965"/>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pPr algn="ctr"/>
                <a:endParaRPr lang="en-US" sz="1961">
                  <a:solidFill>
                    <a:srgbClr val="505050"/>
                  </a:solidFill>
                </a:endParaRPr>
              </a:p>
            </p:txBody>
          </p:sp>
          <p:sp>
            <p:nvSpPr>
              <p:cNvPr id="110" name="Rectangle 109">
                <a:extLst>
                  <a:ext uri="{FF2B5EF4-FFF2-40B4-BE49-F238E27FC236}">
                    <a16:creationId xmlns:a16="http://schemas.microsoft.com/office/drawing/2014/main" id="{C9B3215C-677B-40A9-8AAB-27070E942A99}"/>
                  </a:ext>
                </a:extLst>
              </p:cNvPr>
              <p:cNvSpPr/>
              <p:nvPr/>
            </p:nvSpPr>
            <p:spPr>
              <a:xfrm>
                <a:off x="3295856" y="4242593"/>
                <a:ext cx="1570612" cy="854189"/>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pPr algn="ctr"/>
                <a:endParaRPr lang="en-US" sz="1961">
                  <a:solidFill>
                    <a:srgbClr val="505050"/>
                  </a:solidFill>
                </a:endParaRPr>
              </a:p>
            </p:txBody>
          </p:sp>
          <p:sp>
            <p:nvSpPr>
              <p:cNvPr id="111" name="TextBox 110">
                <a:extLst>
                  <a:ext uri="{FF2B5EF4-FFF2-40B4-BE49-F238E27FC236}">
                    <a16:creationId xmlns:a16="http://schemas.microsoft.com/office/drawing/2014/main" id="{96731BEB-0DB2-4589-8B4E-A498FB33A0CC}"/>
                  </a:ext>
                </a:extLst>
              </p:cNvPr>
              <p:cNvSpPr txBox="1"/>
              <p:nvPr/>
            </p:nvSpPr>
            <p:spPr>
              <a:xfrm>
                <a:off x="3302769" y="1569127"/>
                <a:ext cx="1553994" cy="1927236"/>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Application</a:t>
                </a:r>
              </a:p>
            </p:txBody>
          </p:sp>
          <p:grpSp>
            <p:nvGrpSpPr>
              <p:cNvPr id="112" name="Group 111">
                <a:extLst>
                  <a:ext uri="{FF2B5EF4-FFF2-40B4-BE49-F238E27FC236}">
                    <a16:creationId xmlns:a16="http://schemas.microsoft.com/office/drawing/2014/main" id="{0F29420C-D9E7-4C08-8B55-BD0FFA3B1080}"/>
                  </a:ext>
                </a:extLst>
              </p:cNvPr>
              <p:cNvGrpSpPr/>
              <p:nvPr/>
            </p:nvGrpSpPr>
            <p:grpSpPr>
              <a:xfrm>
                <a:off x="3295856" y="3213861"/>
                <a:ext cx="1570612" cy="566792"/>
                <a:chOff x="504995" y="2172112"/>
                <a:chExt cx="2333898" cy="572464"/>
              </a:xfrm>
            </p:grpSpPr>
            <p:sp>
              <p:nvSpPr>
                <p:cNvPr id="117" name="Rectangle 116">
                  <a:extLst>
                    <a:ext uri="{FF2B5EF4-FFF2-40B4-BE49-F238E27FC236}">
                      <a16:creationId xmlns:a16="http://schemas.microsoft.com/office/drawing/2014/main" id="{7F52E435-FB91-4ED9-AC3C-CAC167FCC96B}"/>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pPr algn="ctr"/>
                  <a:endParaRPr lang="en-US" sz="1961">
                    <a:solidFill>
                      <a:srgbClr val="505050"/>
                    </a:solidFill>
                  </a:endParaRPr>
                </a:p>
              </p:txBody>
            </p:sp>
            <p:sp>
              <p:nvSpPr>
                <p:cNvPr id="118" name="TextBox 117">
                  <a:extLst>
                    <a:ext uri="{FF2B5EF4-FFF2-40B4-BE49-F238E27FC236}">
                      <a16:creationId xmlns:a16="http://schemas.microsoft.com/office/drawing/2014/main" id="{A6E97DCE-6B4A-4D3E-8EB1-3D678F832632}"/>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Transport</a:t>
                  </a:r>
                </a:p>
              </p:txBody>
            </p:sp>
          </p:grpSp>
          <p:grpSp>
            <p:nvGrpSpPr>
              <p:cNvPr id="113" name="Group 112">
                <a:extLst>
                  <a:ext uri="{FF2B5EF4-FFF2-40B4-BE49-F238E27FC236}">
                    <a16:creationId xmlns:a16="http://schemas.microsoft.com/office/drawing/2014/main" id="{2EA5C71C-F7F4-4AD8-85DA-875D2D98BFA1}"/>
                  </a:ext>
                </a:extLst>
              </p:cNvPr>
              <p:cNvGrpSpPr/>
              <p:nvPr/>
            </p:nvGrpSpPr>
            <p:grpSpPr>
              <a:xfrm>
                <a:off x="3295856" y="3685673"/>
                <a:ext cx="1570612" cy="566792"/>
                <a:chOff x="504995" y="2648645"/>
                <a:chExt cx="2333898" cy="572464"/>
              </a:xfrm>
            </p:grpSpPr>
            <p:sp>
              <p:nvSpPr>
                <p:cNvPr id="115" name="Rectangle 114">
                  <a:extLst>
                    <a:ext uri="{FF2B5EF4-FFF2-40B4-BE49-F238E27FC236}">
                      <a16:creationId xmlns:a16="http://schemas.microsoft.com/office/drawing/2014/main" id="{F32A652B-5409-4A5F-8B70-D451D212B89C}"/>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pPr algn="ctr"/>
                  <a:endParaRPr lang="en-US" sz="1961">
                    <a:solidFill>
                      <a:srgbClr val="505050"/>
                    </a:solidFill>
                  </a:endParaRPr>
                </a:p>
              </p:txBody>
            </p:sp>
            <p:sp>
              <p:nvSpPr>
                <p:cNvPr id="116" name="TextBox 115">
                  <a:extLst>
                    <a:ext uri="{FF2B5EF4-FFF2-40B4-BE49-F238E27FC236}">
                      <a16:creationId xmlns:a16="http://schemas.microsoft.com/office/drawing/2014/main" id="{5879F81E-768C-480B-AC36-E499868BFD4C}"/>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Internet</a:t>
                  </a:r>
                </a:p>
              </p:txBody>
            </p:sp>
          </p:grpSp>
          <p:sp>
            <p:nvSpPr>
              <p:cNvPr id="114" name="TextBox 113">
                <a:extLst>
                  <a:ext uri="{FF2B5EF4-FFF2-40B4-BE49-F238E27FC236}">
                    <a16:creationId xmlns:a16="http://schemas.microsoft.com/office/drawing/2014/main" id="{E7A0F0AF-ECD3-48EB-8E98-EEFB5D17F8E4}"/>
                  </a:ext>
                </a:extLst>
              </p:cNvPr>
              <p:cNvSpPr txBox="1"/>
              <p:nvPr/>
            </p:nvSpPr>
            <p:spPr>
              <a:xfrm>
                <a:off x="3302769" y="4252471"/>
                <a:ext cx="1556787" cy="84431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Network Access</a:t>
                </a:r>
              </a:p>
            </p:txBody>
          </p:sp>
        </p:grpSp>
        <p:sp>
          <p:nvSpPr>
            <p:cNvPr id="108" name="TextBox 107">
              <a:extLst>
                <a:ext uri="{FF2B5EF4-FFF2-40B4-BE49-F238E27FC236}">
                  <a16:creationId xmlns:a16="http://schemas.microsoft.com/office/drawing/2014/main" id="{334697D6-8A14-4FCC-9605-9DD48E8856B2}"/>
                </a:ext>
              </a:extLst>
            </p:cNvPr>
            <p:cNvSpPr txBox="1"/>
            <p:nvPr/>
          </p:nvSpPr>
          <p:spPr>
            <a:xfrm>
              <a:off x="3961169" y="5596001"/>
              <a:ext cx="1553994" cy="566793"/>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TCP/IP Model</a:t>
              </a:r>
            </a:p>
          </p:txBody>
        </p:sp>
      </p:grpSp>
      <p:grpSp>
        <p:nvGrpSpPr>
          <p:cNvPr id="6" name="Group 5">
            <a:extLst>
              <a:ext uri="{FF2B5EF4-FFF2-40B4-BE49-F238E27FC236}">
                <a16:creationId xmlns:a16="http://schemas.microsoft.com/office/drawing/2014/main" id="{A5D4AF86-2FE5-466F-9700-213B31D3F1AF}"/>
              </a:ext>
            </a:extLst>
          </p:cNvPr>
          <p:cNvGrpSpPr/>
          <p:nvPr/>
        </p:nvGrpSpPr>
        <p:grpSpPr>
          <a:xfrm>
            <a:off x="8003035" y="1622794"/>
            <a:ext cx="2649792" cy="4780932"/>
            <a:chOff x="7048350" y="2201862"/>
            <a:chExt cx="1572008" cy="4038600"/>
          </a:xfrm>
        </p:grpSpPr>
        <p:sp>
          <p:nvSpPr>
            <p:cNvPr id="121" name="TextBox 120">
              <a:extLst>
                <a:ext uri="{FF2B5EF4-FFF2-40B4-BE49-F238E27FC236}">
                  <a16:creationId xmlns:a16="http://schemas.microsoft.com/office/drawing/2014/main" id="{C5DAD039-5EBF-49A5-BD13-5CEB4D8E1759}"/>
                </a:ext>
              </a:extLst>
            </p:cNvPr>
            <p:cNvSpPr txBox="1"/>
            <p:nvPr/>
          </p:nvSpPr>
          <p:spPr>
            <a:xfrm>
              <a:off x="7057357" y="5518332"/>
              <a:ext cx="1553994" cy="722130"/>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Real world example</a:t>
              </a:r>
            </a:p>
          </p:txBody>
        </p:sp>
        <p:grpSp>
          <p:nvGrpSpPr>
            <p:cNvPr id="3" name="Group 2">
              <a:extLst>
                <a:ext uri="{FF2B5EF4-FFF2-40B4-BE49-F238E27FC236}">
                  <a16:creationId xmlns:a16="http://schemas.microsoft.com/office/drawing/2014/main" id="{F456D2FA-A16F-4664-BDE5-84681E8274FB}"/>
                </a:ext>
              </a:extLst>
            </p:cNvPr>
            <p:cNvGrpSpPr/>
            <p:nvPr/>
          </p:nvGrpSpPr>
          <p:grpSpPr>
            <a:xfrm>
              <a:off x="7048350" y="2201862"/>
              <a:ext cx="1572008" cy="3397666"/>
              <a:chOff x="7056437" y="2201862"/>
              <a:chExt cx="1572008" cy="3397666"/>
            </a:xfrm>
          </p:grpSpPr>
          <p:grpSp>
            <p:nvGrpSpPr>
              <p:cNvPr id="62" name="Group 61">
                <a:extLst>
                  <a:ext uri="{FF2B5EF4-FFF2-40B4-BE49-F238E27FC236}">
                    <a16:creationId xmlns:a16="http://schemas.microsoft.com/office/drawing/2014/main" id="{A810ED6F-2B87-43F2-B75B-C057D5FFF406}"/>
                  </a:ext>
                </a:extLst>
              </p:cNvPr>
              <p:cNvGrpSpPr/>
              <p:nvPr/>
            </p:nvGrpSpPr>
            <p:grpSpPr>
              <a:xfrm>
                <a:off x="7056437" y="2201862"/>
                <a:ext cx="1572008" cy="1130640"/>
                <a:chOff x="502920" y="742513"/>
                <a:chExt cx="2335972" cy="572464"/>
              </a:xfrm>
            </p:grpSpPr>
            <p:sp>
              <p:nvSpPr>
                <p:cNvPr id="63" name="Rectangle 62">
                  <a:extLst>
                    <a:ext uri="{FF2B5EF4-FFF2-40B4-BE49-F238E27FC236}">
                      <a16:creationId xmlns:a16="http://schemas.microsoft.com/office/drawing/2014/main" id="{60B6DEAC-5776-4508-9DD6-4F9132156199}"/>
                    </a:ext>
                  </a:extLst>
                </p:cNvPr>
                <p:cNvSpPr/>
                <p:nvPr/>
              </p:nvSpPr>
              <p:spPr>
                <a:xfrm>
                  <a:off x="502920" y="793858"/>
                  <a:ext cx="2333898" cy="442868"/>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64" name="TextBox 63">
                  <a:extLst>
                    <a:ext uri="{FF2B5EF4-FFF2-40B4-BE49-F238E27FC236}">
                      <a16:creationId xmlns:a16="http://schemas.microsoft.com/office/drawing/2014/main" id="{932639AA-A5FB-44E6-ACA3-83726A2B44EC}"/>
                    </a:ext>
                  </a:extLst>
                </p:cNvPr>
                <p:cNvSpPr txBox="1"/>
                <p:nvPr/>
              </p:nvSpPr>
              <p:spPr>
                <a:xfrm>
                  <a:off x="529688"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Web Service URL</a:t>
                  </a:r>
                </a:p>
              </p:txBody>
            </p:sp>
          </p:grpSp>
          <p:grpSp>
            <p:nvGrpSpPr>
              <p:cNvPr id="68" name="Group 67">
                <a:extLst>
                  <a:ext uri="{FF2B5EF4-FFF2-40B4-BE49-F238E27FC236}">
                    <a16:creationId xmlns:a16="http://schemas.microsoft.com/office/drawing/2014/main" id="{FB1EE6C2-E94F-4FC5-AE74-977DC12839C5}"/>
                  </a:ext>
                </a:extLst>
              </p:cNvPr>
              <p:cNvGrpSpPr/>
              <p:nvPr/>
            </p:nvGrpSpPr>
            <p:grpSpPr>
              <a:xfrm>
                <a:off x="7057833" y="3145486"/>
                <a:ext cx="1570612" cy="566792"/>
                <a:chOff x="504995" y="1695579"/>
                <a:chExt cx="2333898" cy="572464"/>
              </a:xfrm>
            </p:grpSpPr>
            <p:sp>
              <p:nvSpPr>
                <p:cNvPr id="69" name="Rectangle 68">
                  <a:extLst>
                    <a:ext uri="{FF2B5EF4-FFF2-40B4-BE49-F238E27FC236}">
                      <a16:creationId xmlns:a16="http://schemas.microsoft.com/office/drawing/2014/main" id="{C7F040D5-E896-4784-AF83-24467A0D1A46}"/>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70" name="TextBox 69">
                  <a:extLst>
                    <a:ext uri="{FF2B5EF4-FFF2-40B4-BE49-F238E27FC236}">
                      <a16:creationId xmlns:a16="http://schemas.microsoft.com/office/drawing/2014/main" id="{5B61F74C-29E1-413E-84FA-79231FFDC0B0}"/>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Windows</a:t>
                  </a:r>
                </a:p>
              </p:txBody>
            </p:sp>
          </p:grpSp>
          <p:grpSp>
            <p:nvGrpSpPr>
              <p:cNvPr id="71" name="Group 70">
                <a:extLst>
                  <a:ext uri="{FF2B5EF4-FFF2-40B4-BE49-F238E27FC236}">
                    <a16:creationId xmlns:a16="http://schemas.microsoft.com/office/drawing/2014/main" id="{2CFDD26F-0454-4267-BD3C-1D1FAFFB3779}"/>
                  </a:ext>
                </a:extLst>
              </p:cNvPr>
              <p:cNvGrpSpPr/>
              <p:nvPr/>
            </p:nvGrpSpPr>
            <p:grpSpPr>
              <a:xfrm>
                <a:off x="7057833" y="3617298"/>
                <a:ext cx="1570612" cy="566792"/>
                <a:chOff x="504995" y="2172112"/>
                <a:chExt cx="2333898" cy="572464"/>
              </a:xfrm>
            </p:grpSpPr>
            <p:sp>
              <p:nvSpPr>
                <p:cNvPr id="72" name="Rectangle 71">
                  <a:extLst>
                    <a:ext uri="{FF2B5EF4-FFF2-40B4-BE49-F238E27FC236}">
                      <a16:creationId xmlns:a16="http://schemas.microsoft.com/office/drawing/2014/main" id="{9185723B-82FD-4F78-893E-8EA9EC629447}"/>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73" name="TextBox 72">
                  <a:extLst>
                    <a:ext uri="{FF2B5EF4-FFF2-40B4-BE49-F238E27FC236}">
                      <a16:creationId xmlns:a16="http://schemas.microsoft.com/office/drawing/2014/main" id="{E41265F9-4580-41C1-82FC-4F270281711A}"/>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TCP/UDP Ports</a:t>
                  </a:r>
                </a:p>
              </p:txBody>
            </p:sp>
          </p:grpSp>
          <p:grpSp>
            <p:nvGrpSpPr>
              <p:cNvPr id="74" name="Group 73">
                <a:extLst>
                  <a:ext uri="{FF2B5EF4-FFF2-40B4-BE49-F238E27FC236}">
                    <a16:creationId xmlns:a16="http://schemas.microsoft.com/office/drawing/2014/main" id="{B230C486-CE05-402D-A966-1F3F3245D4C5}"/>
                  </a:ext>
                </a:extLst>
              </p:cNvPr>
              <p:cNvGrpSpPr/>
              <p:nvPr/>
            </p:nvGrpSpPr>
            <p:grpSpPr>
              <a:xfrm>
                <a:off x="7057833" y="4089110"/>
                <a:ext cx="1570612" cy="566792"/>
                <a:chOff x="504995" y="2648645"/>
                <a:chExt cx="2333898" cy="572464"/>
              </a:xfrm>
            </p:grpSpPr>
            <p:sp>
              <p:nvSpPr>
                <p:cNvPr id="75" name="Rectangle 74">
                  <a:extLst>
                    <a:ext uri="{FF2B5EF4-FFF2-40B4-BE49-F238E27FC236}">
                      <a16:creationId xmlns:a16="http://schemas.microsoft.com/office/drawing/2014/main" id="{FCDB7B33-F410-442D-A19B-3C6E2C7BFC89}"/>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76" name="TextBox 75">
                  <a:extLst>
                    <a:ext uri="{FF2B5EF4-FFF2-40B4-BE49-F238E27FC236}">
                      <a16:creationId xmlns:a16="http://schemas.microsoft.com/office/drawing/2014/main" id="{E3B1EB5A-053A-4AA9-93DB-90F0B1666019}"/>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IP Address</a:t>
                  </a:r>
                </a:p>
              </p:txBody>
            </p:sp>
          </p:grpSp>
          <p:grpSp>
            <p:nvGrpSpPr>
              <p:cNvPr id="77" name="Group 76">
                <a:extLst>
                  <a:ext uri="{FF2B5EF4-FFF2-40B4-BE49-F238E27FC236}">
                    <a16:creationId xmlns:a16="http://schemas.microsoft.com/office/drawing/2014/main" id="{69A2D921-DBC1-4840-85C7-96CFD23F7DBE}"/>
                  </a:ext>
                </a:extLst>
              </p:cNvPr>
              <p:cNvGrpSpPr/>
              <p:nvPr/>
            </p:nvGrpSpPr>
            <p:grpSpPr>
              <a:xfrm>
                <a:off x="7057833" y="4560923"/>
                <a:ext cx="1570612" cy="566792"/>
                <a:chOff x="504995" y="3125178"/>
                <a:chExt cx="2333898" cy="572464"/>
              </a:xfrm>
            </p:grpSpPr>
            <p:sp>
              <p:nvSpPr>
                <p:cNvPr id="78" name="Rectangle 77">
                  <a:extLst>
                    <a:ext uri="{FF2B5EF4-FFF2-40B4-BE49-F238E27FC236}">
                      <a16:creationId xmlns:a16="http://schemas.microsoft.com/office/drawing/2014/main" id="{EDA978C1-26BC-4F10-964B-4F8BB025E8F2}"/>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79" name="TextBox 78">
                  <a:extLst>
                    <a:ext uri="{FF2B5EF4-FFF2-40B4-BE49-F238E27FC236}">
                      <a16:creationId xmlns:a16="http://schemas.microsoft.com/office/drawing/2014/main" id="{A746869F-DF85-4B45-B8F1-5CBAE27B1A71}"/>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MAC Address</a:t>
                  </a:r>
                </a:p>
              </p:txBody>
            </p:sp>
          </p:grpSp>
          <p:grpSp>
            <p:nvGrpSpPr>
              <p:cNvPr id="80" name="Group 79">
                <a:extLst>
                  <a:ext uri="{FF2B5EF4-FFF2-40B4-BE49-F238E27FC236}">
                    <a16:creationId xmlns:a16="http://schemas.microsoft.com/office/drawing/2014/main" id="{60A52DD8-B765-49D9-99A5-C0DA87EC2007}"/>
                  </a:ext>
                </a:extLst>
              </p:cNvPr>
              <p:cNvGrpSpPr/>
              <p:nvPr/>
            </p:nvGrpSpPr>
            <p:grpSpPr>
              <a:xfrm>
                <a:off x="7057833" y="5032736"/>
                <a:ext cx="1570612" cy="566792"/>
                <a:chOff x="504995" y="3601712"/>
                <a:chExt cx="2333898" cy="572464"/>
              </a:xfrm>
            </p:grpSpPr>
            <p:sp>
              <p:nvSpPr>
                <p:cNvPr id="81" name="Rectangle 80">
                  <a:extLst>
                    <a:ext uri="{FF2B5EF4-FFF2-40B4-BE49-F238E27FC236}">
                      <a16:creationId xmlns:a16="http://schemas.microsoft.com/office/drawing/2014/main" id="{66439E92-50EB-4433-B846-A591A3693EF2}"/>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961">
                    <a:solidFill>
                      <a:srgbClr val="505050"/>
                    </a:solidFill>
                  </a:endParaRPr>
                </a:p>
              </p:txBody>
            </p:sp>
            <p:sp>
              <p:nvSpPr>
                <p:cNvPr id="119" name="TextBox 118">
                  <a:extLst>
                    <a:ext uri="{FF2B5EF4-FFF2-40B4-BE49-F238E27FC236}">
                      <a16:creationId xmlns:a16="http://schemas.microsoft.com/office/drawing/2014/main" id="{524CD549-65EB-407A-892C-40C0F7CF26F2}"/>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2353" dirty="0">
                      <a:solidFill>
                        <a:srgbClr val="E6E6E6">
                          <a:lumMod val="10000"/>
                        </a:srgbClr>
                      </a:solidFill>
                    </a:rPr>
                    <a:t>NIC &amp; Cabling</a:t>
                  </a:r>
                </a:p>
              </p:txBody>
            </p:sp>
          </p:grpSp>
        </p:grpSp>
      </p:grpSp>
    </p:spTree>
    <p:extLst>
      <p:ext uri="{BB962C8B-B14F-4D97-AF65-F5344CB8AC3E}">
        <p14:creationId xmlns:p14="http://schemas.microsoft.com/office/powerpoint/2010/main" val="20499362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88401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HIDDEN - Slide15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Routing</a:t>
            </a:r>
            <a:endParaRPr lang="en-US" dirty="0"/>
          </a:p>
        </p:txBody>
      </p:sp>
    </p:spTree>
    <p:extLst>
      <p:ext uri="{BB962C8B-B14F-4D97-AF65-F5344CB8AC3E}">
        <p14:creationId xmlns:p14="http://schemas.microsoft.com/office/powerpoint/2010/main" val="415864989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61060B4-F459-4B60-9093-BA374FB7CA85}"/>
              </a:ext>
            </a:extLst>
          </p:cNvPr>
          <p:cNvCxnSpPr>
            <a:cxnSpLocks/>
          </p:cNvCxnSpPr>
          <p:nvPr/>
        </p:nvCxnSpPr>
        <p:spPr>
          <a:xfrm>
            <a:off x="1315069" y="1913379"/>
            <a:ext cx="9636566" cy="2328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pic>
        <p:nvPicPr>
          <p:cNvPr id="78" name="Picture 77"/>
          <p:cNvPicPr>
            <a:picLocks noChangeAspect="1"/>
          </p:cNvPicPr>
          <p:nvPr/>
        </p:nvPicPr>
        <p:blipFill>
          <a:blip r:embed="rId4"/>
          <a:stretch>
            <a:fillRect/>
          </a:stretch>
        </p:blipFill>
        <p:spPr>
          <a:xfrm>
            <a:off x="5602005" y="1649580"/>
            <a:ext cx="943111" cy="548320"/>
          </a:xfrm>
          <a:prstGeom prst="rect">
            <a:avLst/>
          </a:prstGeom>
        </p:spPr>
      </p:pic>
      <p:pic>
        <p:nvPicPr>
          <p:cNvPr id="1028" name="Picture 4" descr="http://www.clipartbest.com/cliparts/biy/7BL/biy7BL4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996" y="1371893"/>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erver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0583478" y="1315558"/>
            <a:ext cx="1148669" cy="11486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Autofit/>
          </a:bodyPr>
          <a:lstStyle/>
          <a:p>
            <a:r>
              <a:rPr lang="en-US" sz="3600" dirty="0"/>
              <a:t>Transferring data across a simple route/switch environment</a:t>
            </a:r>
          </a:p>
        </p:txBody>
      </p:sp>
      <p:sp>
        <p:nvSpPr>
          <p:cNvPr id="75" name="Rectangle 74"/>
          <p:cNvSpPr/>
          <p:nvPr/>
        </p:nvSpPr>
        <p:spPr>
          <a:xfrm>
            <a:off x="119835" y="2752384"/>
            <a:ext cx="1539737" cy="378258"/>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76" name="TextBox 75"/>
          <p:cNvSpPr txBox="1"/>
          <p:nvPr/>
        </p:nvSpPr>
        <p:spPr>
          <a:xfrm>
            <a:off x="127980" y="2650945"/>
            <a:ext cx="1523446" cy="55565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Application</a:t>
            </a:r>
          </a:p>
        </p:txBody>
      </p:sp>
      <p:sp>
        <p:nvSpPr>
          <p:cNvPr id="80" name="Rectangle 79"/>
          <p:cNvSpPr/>
          <p:nvPr/>
        </p:nvSpPr>
        <p:spPr>
          <a:xfrm>
            <a:off x="121203" y="3211523"/>
            <a:ext cx="1539737" cy="378258"/>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81" name="TextBox 80"/>
          <p:cNvSpPr txBox="1"/>
          <p:nvPr/>
        </p:nvSpPr>
        <p:spPr>
          <a:xfrm>
            <a:off x="127981" y="3113483"/>
            <a:ext cx="1526184" cy="55565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Presentation</a:t>
            </a:r>
          </a:p>
        </p:txBody>
      </p:sp>
      <p:sp>
        <p:nvSpPr>
          <p:cNvPr id="83" name="Rectangle 82"/>
          <p:cNvSpPr/>
          <p:nvPr/>
        </p:nvSpPr>
        <p:spPr>
          <a:xfrm>
            <a:off x="121203" y="3670665"/>
            <a:ext cx="1539737" cy="378258"/>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84" name="TextBox 83"/>
          <p:cNvSpPr txBox="1"/>
          <p:nvPr/>
        </p:nvSpPr>
        <p:spPr>
          <a:xfrm>
            <a:off x="127981" y="3576021"/>
            <a:ext cx="1526184" cy="55565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Session</a:t>
            </a:r>
          </a:p>
        </p:txBody>
      </p:sp>
      <p:sp>
        <p:nvSpPr>
          <p:cNvPr id="86" name="Rectangle 85"/>
          <p:cNvSpPr/>
          <p:nvPr/>
        </p:nvSpPr>
        <p:spPr>
          <a:xfrm>
            <a:off x="121203" y="4128786"/>
            <a:ext cx="1539737" cy="378258"/>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87" name="TextBox 86"/>
          <p:cNvSpPr txBox="1"/>
          <p:nvPr/>
        </p:nvSpPr>
        <p:spPr>
          <a:xfrm>
            <a:off x="127981" y="4038560"/>
            <a:ext cx="1526184" cy="55565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Transport</a:t>
            </a:r>
          </a:p>
        </p:txBody>
      </p:sp>
      <p:sp>
        <p:nvSpPr>
          <p:cNvPr id="99" name="Rectangle 98"/>
          <p:cNvSpPr/>
          <p:nvPr/>
        </p:nvSpPr>
        <p:spPr>
          <a:xfrm>
            <a:off x="121203" y="4587927"/>
            <a:ext cx="1539737" cy="378258"/>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00" name="TextBox 99"/>
          <p:cNvSpPr txBox="1"/>
          <p:nvPr/>
        </p:nvSpPr>
        <p:spPr>
          <a:xfrm>
            <a:off x="127981" y="4501098"/>
            <a:ext cx="1526184" cy="55565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Network</a:t>
            </a:r>
          </a:p>
        </p:txBody>
      </p:sp>
      <p:sp>
        <p:nvSpPr>
          <p:cNvPr id="102" name="Rectangle 101"/>
          <p:cNvSpPr/>
          <p:nvPr/>
        </p:nvSpPr>
        <p:spPr>
          <a:xfrm>
            <a:off x="121203" y="5047065"/>
            <a:ext cx="1539737" cy="378258"/>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03" name="TextBox 102"/>
          <p:cNvSpPr txBox="1"/>
          <p:nvPr/>
        </p:nvSpPr>
        <p:spPr>
          <a:xfrm>
            <a:off x="127981" y="4963636"/>
            <a:ext cx="1526184" cy="55565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Data Link</a:t>
            </a:r>
          </a:p>
        </p:txBody>
      </p:sp>
      <p:sp>
        <p:nvSpPr>
          <p:cNvPr id="105" name="Rectangle 104"/>
          <p:cNvSpPr/>
          <p:nvPr/>
        </p:nvSpPr>
        <p:spPr>
          <a:xfrm>
            <a:off x="121203" y="5506204"/>
            <a:ext cx="1539737" cy="378258"/>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06" name="TextBox 105"/>
          <p:cNvSpPr txBox="1"/>
          <p:nvPr/>
        </p:nvSpPr>
        <p:spPr>
          <a:xfrm>
            <a:off x="127981" y="5426175"/>
            <a:ext cx="1526184" cy="555651"/>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Physical</a:t>
            </a:r>
          </a:p>
        </p:txBody>
      </p:sp>
      <p:sp>
        <p:nvSpPr>
          <p:cNvPr id="18" name="Arrow: Down 17"/>
          <p:cNvSpPr/>
          <p:nvPr/>
        </p:nvSpPr>
        <p:spPr bwMode="auto">
          <a:xfrm>
            <a:off x="1685758" y="2946769"/>
            <a:ext cx="301628" cy="2840147"/>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107" name="Group 106"/>
          <p:cNvGrpSpPr/>
          <p:nvPr/>
        </p:nvGrpSpPr>
        <p:grpSpPr>
          <a:xfrm>
            <a:off x="10587126" y="2550650"/>
            <a:ext cx="1483720" cy="572383"/>
            <a:chOff x="502920" y="742513"/>
            <a:chExt cx="2333898" cy="572464"/>
          </a:xfrm>
        </p:grpSpPr>
        <p:sp>
          <p:nvSpPr>
            <p:cNvPr id="108" name="Rectangle 107"/>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09" name="TextBox 108"/>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Application</a:t>
              </a:r>
            </a:p>
          </p:txBody>
        </p:sp>
      </p:grpSp>
      <p:grpSp>
        <p:nvGrpSpPr>
          <p:cNvPr id="110" name="Group 109"/>
          <p:cNvGrpSpPr/>
          <p:nvPr/>
        </p:nvGrpSpPr>
        <p:grpSpPr>
          <a:xfrm>
            <a:off x="10588445" y="3027115"/>
            <a:ext cx="1483720" cy="572383"/>
            <a:chOff x="504995" y="1219046"/>
            <a:chExt cx="2333898" cy="572464"/>
          </a:xfrm>
        </p:grpSpPr>
        <p:sp>
          <p:nvSpPr>
            <p:cNvPr id="111" name="Rectangle 110"/>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12" name="TextBox 111"/>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Presentation</a:t>
              </a:r>
            </a:p>
          </p:txBody>
        </p:sp>
      </p:grpSp>
      <p:grpSp>
        <p:nvGrpSpPr>
          <p:cNvPr id="113" name="Group 112"/>
          <p:cNvGrpSpPr/>
          <p:nvPr/>
        </p:nvGrpSpPr>
        <p:grpSpPr>
          <a:xfrm>
            <a:off x="10588445" y="3503580"/>
            <a:ext cx="1483720" cy="572383"/>
            <a:chOff x="504995" y="1695579"/>
            <a:chExt cx="2333898" cy="572464"/>
          </a:xfrm>
        </p:grpSpPr>
        <p:sp>
          <p:nvSpPr>
            <p:cNvPr id="114" name="Rectangle 113"/>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15" name="TextBox 114"/>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Session</a:t>
              </a:r>
            </a:p>
          </p:txBody>
        </p:sp>
      </p:grpSp>
      <p:grpSp>
        <p:nvGrpSpPr>
          <p:cNvPr id="116" name="Group 115"/>
          <p:cNvGrpSpPr/>
          <p:nvPr/>
        </p:nvGrpSpPr>
        <p:grpSpPr>
          <a:xfrm>
            <a:off x="10588445" y="3980046"/>
            <a:ext cx="1483720" cy="572383"/>
            <a:chOff x="504995" y="2172112"/>
            <a:chExt cx="2333898" cy="572464"/>
          </a:xfrm>
        </p:grpSpPr>
        <p:sp>
          <p:nvSpPr>
            <p:cNvPr id="117" name="Rectangle 116"/>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18" name="TextBox 117"/>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Transport</a:t>
              </a:r>
            </a:p>
          </p:txBody>
        </p:sp>
      </p:grpSp>
      <p:grpSp>
        <p:nvGrpSpPr>
          <p:cNvPr id="119" name="Group 118"/>
          <p:cNvGrpSpPr/>
          <p:nvPr/>
        </p:nvGrpSpPr>
        <p:grpSpPr>
          <a:xfrm>
            <a:off x="10588445" y="4456511"/>
            <a:ext cx="1483720" cy="572383"/>
            <a:chOff x="504995" y="2648645"/>
            <a:chExt cx="2333898" cy="572464"/>
          </a:xfrm>
        </p:grpSpPr>
        <p:sp>
          <p:nvSpPr>
            <p:cNvPr id="120" name="Rectangle 119"/>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21" name="TextBox 120"/>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Network</a:t>
              </a:r>
            </a:p>
          </p:txBody>
        </p:sp>
      </p:grpSp>
      <p:grpSp>
        <p:nvGrpSpPr>
          <p:cNvPr id="122" name="Group 121"/>
          <p:cNvGrpSpPr/>
          <p:nvPr/>
        </p:nvGrpSpPr>
        <p:grpSpPr>
          <a:xfrm>
            <a:off x="10588445" y="4932977"/>
            <a:ext cx="1483720" cy="572383"/>
            <a:chOff x="504995" y="3125178"/>
            <a:chExt cx="2333898" cy="572464"/>
          </a:xfrm>
        </p:grpSpPr>
        <p:sp>
          <p:nvSpPr>
            <p:cNvPr id="123" name="Rectangle 122"/>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24" name="TextBox 123"/>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Data Link</a:t>
              </a:r>
            </a:p>
          </p:txBody>
        </p:sp>
      </p:grpSp>
      <p:grpSp>
        <p:nvGrpSpPr>
          <p:cNvPr id="125" name="Group 124"/>
          <p:cNvGrpSpPr/>
          <p:nvPr/>
        </p:nvGrpSpPr>
        <p:grpSpPr>
          <a:xfrm>
            <a:off x="10588445" y="5409443"/>
            <a:ext cx="1483720" cy="572383"/>
            <a:chOff x="504995" y="3601712"/>
            <a:chExt cx="2333898" cy="572464"/>
          </a:xfrm>
        </p:grpSpPr>
        <p:sp>
          <p:nvSpPr>
            <p:cNvPr id="126" name="Rectangle 125"/>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27" name="TextBox 126"/>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Physical</a:t>
              </a:r>
            </a:p>
          </p:txBody>
        </p:sp>
      </p:grpSp>
      <p:sp>
        <p:nvSpPr>
          <p:cNvPr id="20" name="Arrow: Up 19"/>
          <p:cNvSpPr/>
          <p:nvPr/>
        </p:nvSpPr>
        <p:spPr bwMode="auto">
          <a:xfrm>
            <a:off x="10243459" y="2855382"/>
            <a:ext cx="290655" cy="2925665"/>
          </a:xfrm>
          <a:prstGeom prst="up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128" name="Group 127"/>
          <p:cNvGrpSpPr/>
          <p:nvPr/>
        </p:nvGrpSpPr>
        <p:grpSpPr>
          <a:xfrm>
            <a:off x="4520811" y="4456511"/>
            <a:ext cx="1154857" cy="572383"/>
            <a:chOff x="504995" y="2648645"/>
            <a:chExt cx="2333898" cy="572464"/>
          </a:xfrm>
        </p:grpSpPr>
        <p:sp>
          <p:nvSpPr>
            <p:cNvPr id="129" name="Rectangle 128"/>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30" name="TextBox 129"/>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IP</a:t>
              </a:r>
            </a:p>
          </p:txBody>
        </p:sp>
      </p:grpSp>
      <p:grpSp>
        <p:nvGrpSpPr>
          <p:cNvPr id="131" name="Group 130"/>
          <p:cNvGrpSpPr/>
          <p:nvPr/>
        </p:nvGrpSpPr>
        <p:grpSpPr>
          <a:xfrm>
            <a:off x="4520811" y="4932977"/>
            <a:ext cx="1154857" cy="572383"/>
            <a:chOff x="504995" y="3125178"/>
            <a:chExt cx="2333898" cy="572464"/>
          </a:xfrm>
        </p:grpSpPr>
        <p:sp>
          <p:nvSpPr>
            <p:cNvPr id="132" name="Rectangle 131"/>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33" name="TextBox 132"/>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MAC</a:t>
              </a:r>
            </a:p>
          </p:txBody>
        </p:sp>
      </p:grpSp>
      <p:grpSp>
        <p:nvGrpSpPr>
          <p:cNvPr id="134" name="Group 133"/>
          <p:cNvGrpSpPr/>
          <p:nvPr/>
        </p:nvGrpSpPr>
        <p:grpSpPr>
          <a:xfrm>
            <a:off x="4520811" y="5409443"/>
            <a:ext cx="1154857" cy="572383"/>
            <a:chOff x="504995" y="3601712"/>
            <a:chExt cx="2333898" cy="572464"/>
          </a:xfrm>
        </p:grpSpPr>
        <p:sp>
          <p:nvSpPr>
            <p:cNvPr id="135" name="Rectangle 134"/>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36" name="TextBox 135"/>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Physical</a:t>
              </a:r>
            </a:p>
          </p:txBody>
        </p:sp>
      </p:grpSp>
      <p:sp>
        <p:nvSpPr>
          <p:cNvPr id="89" name="Arrow: Up 88"/>
          <p:cNvSpPr/>
          <p:nvPr/>
        </p:nvSpPr>
        <p:spPr bwMode="auto">
          <a:xfrm>
            <a:off x="4167992" y="4658359"/>
            <a:ext cx="341196" cy="1110767"/>
          </a:xfrm>
          <a:prstGeom prst="up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90" name="Arrow: Down 89"/>
          <p:cNvSpPr/>
          <p:nvPr/>
        </p:nvSpPr>
        <p:spPr bwMode="auto">
          <a:xfrm>
            <a:off x="5655502" y="4664866"/>
            <a:ext cx="341196" cy="1116180"/>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140" name="Group 139"/>
          <p:cNvGrpSpPr>
            <a:grpSpLocks noChangeAspect="1"/>
          </p:cNvGrpSpPr>
          <p:nvPr/>
        </p:nvGrpSpPr>
        <p:grpSpPr>
          <a:xfrm>
            <a:off x="8541247" y="4932977"/>
            <a:ext cx="1166314" cy="572383"/>
            <a:chOff x="504995" y="3125178"/>
            <a:chExt cx="2333898" cy="572464"/>
          </a:xfrm>
        </p:grpSpPr>
        <p:sp>
          <p:nvSpPr>
            <p:cNvPr id="141" name="Rectangle 140"/>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2" name="TextBox 141"/>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MAC</a:t>
              </a:r>
            </a:p>
          </p:txBody>
        </p:sp>
      </p:grpSp>
      <p:grpSp>
        <p:nvGrpSpPr>
          <p:cNvPr id="143" name="Group 142"/>
          <p:cNvGrpSpPr>
            <a:grpSpLocks noChangeAspect="1"/>
          </p:cNvGrpSpPr>
          <p:nvPr/>
        </p:nvGrpSpPr>
        <p:grpSpPr>
          <a:xfrm>
            <a:off x="8541247" y="5409443"/>
            <a:ext cx="1166314" cy="572383"/>
            <a:chOff x="504995" y="3601712"/>
            <a:chExt cx="2333898" cy="572464"/>
          </a:xfrm>
        </p:grpSpPr>
        <p:sp>
          <p:nvSpPr>
            <p:cNvPr id="144" name="Rectangle 143"/>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5" name="TextBox 144"/>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Physical</a:t>
              </a:r>
            </a:p>
          </p:txBody>
        </p:sp>
      </p:grpSp>
      <p:sp>
        <p:nvSpPr>
          <p:cNvPr id="91" name="Arrow: Up 90"/>
          <p:cNvSpPr>
            <a:spLocks noChangeAspect="1"/>
          </p:cNvSpPr>
          <p:nvPr/>
        </p:nvSpPr>
        <p:spPr bwMode="auto">
          <a:xfrm>
            <a:off x="8218303" y="5150238"/>
            <a:ext cx="344581" cy="618887"/>
          </a:xfrm>
          <a:prstGeom prst="up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92" name="Arrow: Down 91"/>
          <p:cNvSpPr>
            <a:spLocks noChangeAspect="1"/>
          </p:cNvSpPr>
          <p:nvPr/>
        </p:nvSpPr>
        <p:spPr bwMode="auto">
          <a:xfrm>
            <a:off x="9702428" y="5150238"/>
            <a:ext cx="344581" cy="61888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 96">
            <a:extLst>
              <a:ext uri="{FF2B5EF4-FFF2-40B4-BE49-F238E27FC236}">
                <a16:creationId xmlns:a16="http://schemas.microsoft.com/office/drawing/2014/main" id="{B2857BF5-B877-428B-AC95-DD3D825B6B38}"/>
              </a:ext>
            </a:extLst>
          </p:cNvPr>
          <p:cNvGrpSpPr/>
          <p:nvPr/>
        </p:nvGrpSpPr>
        <p:grpSpPr>
          <a:xfrm>
            <a:off x="2495655" y="4932977"/>
            <a:ext cx="1154857" cy="572383"/>
            <a:chOff x="504995" y="3125178"/>
            <a:chExt cx="2333898" cy="572464"/>
          </a:xfrm>
        </p:grpSpPr>
        <p:sp>
          <p:nvSpPr>
            <p:cNvPr id="150" name="Rectangle 149">
              <a:extLst>
                <a:ext uri="{FF2B5EF4-FFF2-40B4-BE49-F238E27FC236}">
                  <a16:creationId xmlns:a16="http://schemas.microsoft.com/office/drawing/2014/main" id="{888318E5-E706-4C75-B74C-0AA888FC0622}"/>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51" name="TextBox 150">
              <a:extLst>
                <a:ext uri="{FF2B5EF4-FFF2-40B4-BE49-F238E27FC236}">
                  <a16:creationId xmlns:a16="http://schemas.microsoft.com/office/drawing/2014/main" id="{56F6E58D-3D07-4F93-A866-9B15E53A04F3}"/>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MAC</a:t>
              </a:r>
            </a:p>
          </p:txBody>
        </p:sp>
      </p:grpSp>
      <p:grpSp>
        <p:nvGrpSpPr>
          <p:cNvPr id="98" name="Group 97">
            <a:extLst>
              <a:ext uri="{FF2B5EF4-FFF2-40B4-BE49-F238E27FC236}">
                <a16:creationId xmlns:a16="http://schemas.microsoft.com/office/drawing/2014/main" id="{32DF3445-C78A-453A-87F9-2BA7964A3037}"/>
              </a:ext>
            </a:extLst>
          </p:cNvPr>
          <p:cNvGrpSpPr/>
          <p:nvPr/>
        </p:nvGrpSpPr>
        <p:grpSpPr>
          <a:xfrm>
            <a:off x="2495655" y="5409443"/>
            <a:ext cx="1154857" cy="572383"/>
            <a:chOff x="504995" y="3601712"/>
            <a:chExt cx="2333898" cy="572464"/>
          </a:xfrm>
        </p:grpSpPr>
        <p:sp>
          <p:nvSpPr>
            <p:cNvPr id="148" name="Rectangle 147">
              <a:extLst>
                <a:ext uri="{FF2B5EF4-FFF2-40B4-BE49-F238E27FC236}">
                  <a16:creationId xmlns:a16="http://schemas.microsoft.com/office/drawing/2014/main" id="{C53B9CB6-5257-4B54-AC21-E1B6A755FE68}"/>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9" name="TextBox 148">
              <a:extLst>
                <a:ext uri="{FF2B5EF4-FFF2-40B4-BE49-F238E27FC236}">
                  <a16:creationId xmlns:a16="http://schemas.microsoft.com/office/drawing/2014/main" id="{609C542C-715B-41A8-B99C-5C72FDC9E6D1}"/>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Physical</a:t>
              </a:r>
            </a:p>
          </p:txBody>
        </p:sp>
      </p:grpSp>
      <p:sp>
        <p:nvSpPr>
          <p:cNvPr id="146" name="Arrow: Up 145">
            <a:extLst>
              <a:ext uri="{FF2B5EF4-FFF2-40B4-BE49-F238E27FC236}">
                <a16:creationId xmlns:a16="http://schemas.microsoft.com/office/drawing/2014/main" id="{6EB95027-9B97-4C26-8513-67A17084E7A0}"/>
              </a:ext>
            </a:extLst>
          </p:cNvPr>
          <p:cNvSpPr/>
          <p:nvPr/>
        </p:nvSpPr>
        <p:spPr bwMode="auto">
          <a:xfrm>
            <a:off x="2142836" y="5213474"/>
            <a:ext cx="341196" cy="555652"/>
          </a:xfrm>
          <a:prstGeom prst="up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47" name="Arrow: Down 146">
            <a:extLst>
              <a:ext uri="{FF2B5EF4-FFF2-40B4-BE49-F238E27FC236}">
                <a16:creationId xmlns:a16="http://schemas.microsoft.com/office/drawing/2014/main" id="{0FB6712C-4FB7-4306-A1D5-C7D90804D3EA}"/>
              </a:ext>
            </a:extLst>
          </p:cNvPr>
          <p:cNvSpPr/>
          <p:nvPr/>
        </p:nvSpPr>
        <p:spPr bwMode="auto">
          <a:xfrm>
            <a:off x="3630347" y="5202277"/>
            <a:ext cx="341196" cy="578769"/>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156" name="Group 155">
            <a:extLst>
              <a:ext uri="{FF2B5EF4-FFF2-40B4-BE49-F238E27FC236}">
                <a16:creationId xmlns:a16="http://schemas.microsoft.com/office/drawing/2014/main" id="{342D2D13-610D-4041-A2F9-0D15586358BB}"/>
              </a:ext>
            </a:extLst>
          </p:cNvPr>
          <p:cNvGrpSpPr>
            <a:grpSpLocks noChangeAspect="1"/>
          </p:cNvGrpSpPr>
          <p:nvPr/>
        </p:nvGrpSpPr>
        <p:grpSpPr>
          <a:xfrm>
            <a:off x="6516092" y="4456511"/>
            <a:ext cx="1166314" cy="572383"/>
            <a:chOff x="504995" y="2648645"/>
            <a:chExt cx="2333898" cy="572464"/>
          </a:xfrm>
        </p:grpSpPr>
        <p:sp>
          <p:nvSpPr>
            <p:cNvPr id="165" name="Rectangle 164">
              <a:extLst>
                <a:ext uri="{FF2B5EF4-FFF2-40B4-BE49-F238E27FC236}">
                  <a16:creationId xmlns:a16="http://schemas.microsoft.com/office/drawing/2014/main" id="{5CD39566-7935-4059-9757-E00532D0F059}"/>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6" name="TextBox 165">
              <a:extLst>
                <a:ext uri="{FF2B5EF4-FFF2-40B4-BE49-F238E27FC236}">
                  <a16:creationId xmlns:a16="http://schemas.microsoft.com/office/drawing/2014/main" id="{1D783955-0C25-496E-BF03-C08292060287}"/>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IP</a:t>
              </a:r>
            </a:p>
          </p:txBody>
        </p:sp>
      </p:grpSp>
      <p:grpSp>
        <p:nvGrpSpPr>
          <p:cNvPr id="157" name="Group 156">
            <a:extLst>
              <a:ext uri="{FF2B5EF4-FFF2-40B4-BE49-F238E27FC236}">
                <a16:creationId xmlns:a16="http://schemas.microsoft.com/office/drawing/2014/main" id="{1E29F14D-9BE9-4D05-95D8-C136A3062677}"/>
              </a:ext>
            </a:extLst>
          </p:cNvPr>
          <p:cNvGrpSpPr>
            <a:grpSpLocks noChangeAspect="1"/>
          </p:cNvGrpSpPr>
          <p:nvPr/>
        </p:nvGrpSpPr>
        <p:grpSpPr>
          <a:xfrm>
            <a:off x="6516092" y="4932977"/>
            <a:ext cx="1166314" cy="572383"/>
            <a:chOff x="504995" y="3125178"/>
            <a:chExt cx="2333898" cy="572464"/>
          </a:xfrm>
        </p:grpSpPr>
        <p:sp>
          <p:nvSpPr>
            <p:cNvPr id="163" name="Rectangle 162">
              <a:extLst>
                <a:ext uri="{FF2B5EF4-FFF2-40B4-BE49-F238E27FC236}">
                  <a16:creationId xmlns:a16="http://schemas.microsoft.com/office/drawing/2014/main" id="{88ABEC90-60F6-499A-96F9-B1934AFB4191}"/>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4" name="TextBox 163">
              <a:extLst>
                <a:ext uri="{FF2B5EF4-FFF2-40B4-BE49-F238E27FC236}">
                  <a16:creationId xmlns:a16="http://schemas.microsoft.com/office/drawing/2014/main" id="{90CA0694-EFD8-4456-9580-C6D9265DA5F6}"/>
                </a:ext>
              </a:extLst>
            </p:cNvPr>
            <p:cNvSpPr txBox="1"/>
            <p:nvPr/>
          </p:nvSpPr>
          <p:spPr>
            <a:xfrm>
              <a:off x="515266" y="3125178"/>
              <a:ext cx="2313355"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MAC</a:t>
              </a:r>
            </a:p>
          </p:txBody>
        </p:sp>
      </p:grpSp>
      <p:grpSp>
        <p:nvGrpSpPr>
          <p:cNvPr id="158" name="Group 157">
            <a:extLst>
              <a:ext uri="{FF2B5EF4-FFF2-40B4-BE49-F238E27FC236}">
                <a16:creationId xmlns:a16="http://schemas.microsoft.com/office/drawing/2014/main" id="{AAA5CF6C-8A68-4CE2-9981-7B9D4DB40114}"/>
              </a:ext>
            </a:extLst>
          </p:cNvPr>
          <p:cNvGrpSpPr>
            <a:grpSpLocks noChangeAspect="1"/>
          </p:cNvGrpSpPr>
          <p:nvPr/>
        </p:nvGrpSpPr>
        <p:grpSpPr>
          <a:xfrm>
            <a:off x="6516092" y="5409443"/>
            <a:ext cx="1166314" cy="572383"/>
            <a:chOff x="504995" y="3601712"/>
            <a:chExt cx="2333898" cy="572464"/>
          </a:xfrm>
        </p:grpSpPr>
        <p:sp>
          <p:nvSpPr>
            <p:cNvPr id="161" name="Rectangle 160">
              <a:extLst>
                <a:ext uri="{FF2B5EF4-FFF2-40B4-BE49-F238E27FC236}">
                  <a16:creationId xmlns:a16="http://schemas.microsoft.com/office/drawing/2014/main" id="{077BC801-B7AC-435D-8EC5-70C51BD582CD}"/>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2" name="TextBox 161">
              <a:extLst>
                <a:ext uri="{FF2B5EF4-FFF2-40B4-BE49-F238E27FC236}">
                  <a16:creationId xmlns:a16="http://schemas.microsoft.com/office/drawing/2014/main" id="{F79F221C-B377-49F0-B915-59C2E5FEDF22}"/>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Physical</a:t>
              </a:r>
            </a:p>
          </p:txBody>
        </p:sp>
      </p:grpSp>
      <p:sp>
        <p:nvSpPr>
          <p:cNvPr id="159" name="Arrow: Up 158">
            <a:extLst>
              <a:ext uri="{FF2B5EF4-FFF2-40B4-BE49-F238E27FC236}">
                <a16:creationId xmlns:a16="http://schemas.microsoft.com/office/drawing/2014/main" id="{2C84166F-7D25-458B-B663-8449B1C3CCD6}"/>
              </a:ext>
            </a:extLst>
          </p:cNvPr>
          <p:cNvSpPr>
            <a:spLocks noChangeAspect="1"/>
          </p:cNvSpPr>
          <p:nvPr/>
        </p:nvSpPr>
        <p:spPr bwMode="auto">
          <a:xfrm>
            <a:off x="6193148" y="4658359"/>
            <a:ext cx="344581" cy="1110767"/>
          </a:xfrm>
          <a:prstGeom prst="up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60" name="Arrow: Down 159">
            <a:extLst>
              <a:ext uri="{FF2B5EF4-FFF2-40B4-BE49-F238E27FC236}">
                <a16:creationId xmlns:a16="http://schemas.microsoft.com/office/drawing/2014/main" id="{F9F04B83-C8BE-4B94-8294-BCD3B083D4FB}"/>
              </a:ext>
            </a:extLst>
          </p:cNvPr>
          <p:cNvSpPr>
            <a:spLocks noChangeAspect="1"/>
          </p:cNvSpPr>
          <p:nvPr/>
        </p:nvSpPr>
        <p:spPr bwMode="auto">
          <a:xfrm>
            <a:off x="7677273" y="4652945"/>
            <a:ext cx="344581" cy="1116180"/>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a:extLst>
              <a:ext uri="{FF2B5EF4-FFF2-40B4-BE49-F238E27FC236}">
                <a16:creationId xmlns:a16="http://schemas.microsoft.com/office/drawing/2014/main" id="{616C6D63-EBED-4C5E-B4D4-FD75F2924A19}"/>
              </a:ext>
            </a:extLst>
          </p:cNvPr>
          <p:cNvPicPr>
            <a:picLocks noChangeAspect="1"/>
          </p:cNvPicPr>
          <p:nvPr/>
        </p:nvPicPr>
        <p:blipFill>
          <a:blip r:embed="rId7"/>
          <a:stretch>
            <a:fillRect/>
          </a:stretch>
        </p:blipFill>
        <p:spPr>
          <a:xfrm>
            <a:off x="4387306" y="1596820"/>
            <a:ext cx="868375" cy="867407"/>
          </a:xfrm>
          <a:prstGeom prst="rect">
            <a:avLst/>
          </a:prstGeom>
        </p:spPr>
      </p:pic>
      <p:pic>
        <p:nvPicPr>
          <p:cNvPr id="27" name="Picture 26">
            <a:extLst>
              <a:ext uri="{FF2B5EF4-FFF2-40B4-BE49-F238E27FC236}">
                <a16:creationId xmlns:a16="http://schemas.microsoft.com/office/drawing/2014/main" id="{79733B36-F6D3-48F4-9061-6DC515DBA79D}"/>
              </a:ext>
            </a:extLst>
          </p:cNvPr>
          <p:cNvPicPr>
            <a:picLocks noChangeAspect="1"/>
          </p:cNvPicPr>
          <p:nvPr/>
        </p:nvPicPr>
        <p:blipFill>
          <a:blip r:embed="rId7"/>
          <a:stretch>
            <a:fillRect/>
          </a:stretch>
        </p:blipFill>
        <p:spPr>
          <a:xfrm>
            <a:off x="7099248" y="1581864"/>
            <a:ext cx="868375" cy="867407"/>
          </a:xfrm>
          <a:prstGeom prst="rect">
            <a:avLst/>
          </a:prstGeom>
        </p:spPr>
      </p:pic>
      <p:pic>
        <p:nvPicPr>
          <p:cNvPr id="28" name="Picture 27">
            <a:extLst>
              <a:ext uri="{FF2B5EF4-FFF2-40B4-BE49-F238E27FC236}">
                <a16:creationId xmlns:a16="http://schemas.microsoft.com/office/drawing/2014/main" id="{E9162622-7EE9-43D4-B8B8-86589E3FB539}"/>
              </a:ext>
            </a:extLst>
          </p:cNvPr>
          <p:cNvPicPr>
            <a:picLocks noChangeAspect="1"/>
          </p:cNvPicPr>
          <p:nvPr/>
        </p:nvPicPr>
        <p:blipFill>
          <a:blip r:embed="rId8"/>
          <a:stretch>
            <a:fillRect/>
          </a:stretch>
        </p:blipFill>
        <p:spPr>
          <a:xfrm>
            <a:off x="8640589" y="1530414"/>
            <a:ext cx="901351" cy="812508"/>
          </a:xfrm>
          <a:prstGeom prst="rect">
            <a:avLst/>
          </a:prstGeom>
        </p:spPr>
      </p:pic>
      <p:pic>
        <p:nvPicPr>
          <p:cNvPr id="29" name="Picture 28">
            <a:extLst>
              <a:ext uri="{FF2B5EF4-FFF2-40B4-BE49-F238E27FC236}">
                <a16:creationId xmlns:a16="http://schemas.microsoft.com/office/drawing/2014/main" id="{65AAAC81-C0A1-4497-861E-9482C14C4190}"/>
              </a:ext>
            </a:extLst>
          </p:cNvPr>
          <p:cNvPicPr>
            <a:picLocks noChangeAspect="1"/>
          </p:cNvPicPr>
          <p:nvPr/>
        </p:nvPicPr>
        <p:blipFill>
          <a:blip r:embed="rId9"/>
          <a:stretch>
            <a:fillRect/>
          </a:stretch>
        </p:blipFill>
        <p:spPr>
          <a:xfrm>
            <a:off x="2862118" y="1607374"/>
            <a:ext cx="901351" cy="812508"/>
          </a:xfrm>
          <a:prstGeom prst="rect">
            <a:avLst/>
          </a:prstGeom>
        </p:spPr>
      </p:pic>
      <p:sp>
        <p:nvSpPr>
          <p:cNvPr id="152" name="Text Placeholder 1">
            <a:extLst>
              <a:ext uri="{FF2B5EF4-FFF2-40B4-BE49-F238E27FC236}">
                <a16:creationId xmlns:a16="http://schemas.microsoft.com/office/drawing/2014/main" id="{BDFEA499-2A57-4FA6-AB50-BD81156DD5CF}"/>
              </a:ext>
            </a:extLst>
          </p:cNvPr>
          <p:cNvSpPr txBox="1">
            <a:spLocks/>
          </p:cNvSpPr>
          <p:nvPr/>
        </p:nvSpPr>
        <p:spPr>
          <a:xfrm>
            <a:off x="2142836" y="2486011"/>
            <a:ext cx="7904173" cy="1955186"/>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Switches function at layer 2  </a:t>
            </a:r>
            <a:r>
              <a:rPr lang="en-US" sz="2353" dirty="0"/>
              <a:t>and use MAC addresses to switch packets between their ports</a:t>
            </a:r>
          </a:p>
          <a:p>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Routers function at layer 3</a:t>
            </a:r>
            <a:r>
              <a:rPr lang="en-US" sz="2353" dirty="0"/>
              <a:t> and use IP addresses to route packets between interfaces</a:t>
            </a:r>
          </a:p>
          <a:p>
            <a:r>
              <a:rPr lang="en-US" sz="2353" dirty="0"/>
              <a:t>Switches </a:t>
            </a:r>
            <a:r>
              <a:rPr lang="en-US" sz="2353" i="1" dirty="0"/>
              <a:t>may </a:t>
            </a:r>
            <a:r>
              <a:rPr lang="en-US" sz="2353" dirty="0"/>
              <a:t>have layer 3 routing capabilities</a:t>
            </a:r>
          </a:p>
        </p:txBody>
      </p:sp>
      <p:sp>
        <p:nvSpPr>
          <p:cNvPr id="137" name="Arrow: Down 136">
            <a:extLst>
              <a:ext uri="{FF2B5EF4-FFF2-40B4-BE49-F238E27FC236}">
                <a16:creationId xmlns:a16="http://schemas.microsoft.com/office/drawing/2014/main" id="{B2E577F7-BD0C-4F00-93E6-8B79D0FD3DC5}"/>
              </a:ext>
            </a:extLst>
          </p:cNvPr>
          <p:cNvSpPr/>
          <p:nvPr/>
        </p:nvSpPr>
        <p:spPr bwMode="auto">
          <a:xfrm rot="16200000">
            <a:off x="3953981" y="5777885"/>
            <a:ext cx="301628" cy="522913"/>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38" name="Arrow: Down 137">
            <a:extLst>
              <a:ext uri="{FF2B5EF4-FFF2-40B4-BE49-F238E27FC236}">
                <a16:creationId xmlns:a16="http://schemas.microsoft.com/office/drawing/2014/main" id="{EBC32050-A453-4DA3-BC4E-FD0909721DB8}"/>
              </a:ext>
            </a:extLst>
          </p:cNvPr>
          <p:cNvSpPr/>
          <p:nvPr/>
        </p:nvSpPr>
        <p:spPr bwMode="auto">
          <a:xfrm rot="16200000">
            <a:off x="1948625" y="5777451"/>
            <a:ext cx="301628" cy="522914"/>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39" name="Arrow: Down 138">
            <a:extLst>
              <a:ext uri="{FF2B5EF4-FFF2-40B4-BE49-F238E27FC236}">
                <a16:creationId xmlns:a16="http://schemas.microsoft.com/office/drawing/2014/main" id="{1BAA830B-6A06-4C58-9BDF-DF672F025C9A}"/>
              </a:ext>
            </a:extLst>
          </p:cNvPr>
          <p:cNvSpPr/>
          <p:nvPr/>
        </p:nvSpPr>
        <p:spPr bwMode="auto">
          <a:xfrm rot="16200000">
            <a:off x="10004850" y="5780707"/>
            <a:ext cx="301628" cy="522911"/>
          </a:xfrm>
          <a:prstGeom prst="downArrow">
            <a:avLst>
              <a:gd name="adj1" fmla="val 50000"/>
              <a:gd name="adj2" fmla="val 50000"/>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153" name="Arrow: Down 152">
            <a:extLst>
              <a:ext uri="{FF2B5EF4-FFF2-40B4-BE49-F238E27FC236}">
                <a16:creationId xmlns:a16="http://schemas.microsoft.com/office/drawing/2014/main" id="{C5FE1982-8C88-47C9-91FE-AA189914746E}"/>
              </a:ext>
            </a:extLst>
          </p:cNvPr>
          <p:cNvSpPr/>
          <p:nvPr/>
        </p:nvSpPr>
        <p:spPr bwMode="auto">
          <a:xfrm rot="16200000">
            <a:off x="5907834" y="5783527"/>
            <a:ext cx="301628" cy="522913"/>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54" name="Arrow: Down 153">
            <a:extLst>
              <a:ext uri="{FF2B5EF4-FFF2-40B4-BE49-F238E27FC236}">
                <a16:creationId xmlns:a16="http://schemas.microsoft.com/office/drawing/2014/main" id="{84502477-7F01-406B-BCB9-A3BD4A0DAECD}"/>
              </a:ext>
            </a:extLst>
          </p:cNvPr>
          <p:cNvSpPr/>
          <p:nvPr/>
        </p:nvSpPr>
        <p:spPr bwMode="auto">
          <a:xfrm rot="16200000">
            <a:off x="7999494" y="5783527"/>
            <a:ext cx="301628" cy="522913"/>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246082371"/>
      </p:ext>
    </p:extLst>
  </p:cSld>
  <p:clrMapOvr>
    <a:masterClrMapping/>
  </p:clrMapOvr>
  <mc:AlternateContent xmlns:mc="http://schemas.openxmlformats.org/markup-compatibility/2006" xmlns:p14="http://schemas.microsoft.com/office/powerpoint/2010/main">
    <mc:Choice Requires="p14">
      <p:transition p14:dur="10" advTm="19409"/>
    </mc:Choice>
    <mc:Fallback xmlns="">
      <p:transition advTm="194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6"/>
                                        </p:tgtEl>
                                        <p:attrNameLst>
                                          <p:attrName>style.visibility</p:attrName>
                                        </p:attrNameLst>
                                      </p:cBhvr>
                                      <p:to>
                                        <p:strVal val="visible"/>
                                      </p:to>
                                    </p:set>
                                    <p:animEffect transition="in" filter="fade">
                                      <p:cBhvr>
                                        <p:cTn id="17" dur="500"/>
                                        <p:tgtEl>
                                          <p:spTgt spid="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par>
                          <p:cTn id="38" fill="hold">
                            <p:stCondLst>
                              <p:cond delay="500"/>
                            </p:stCondLst>
                            <p:childTnLst>
                              <p:par>
                                <p:cTn id="39" presetID="10" presetClass="entr" presetSubtype="0" fill="hold" grpId="0" nodeType="afterEffect">
                                  <p:stCondLst>
                                    <p:cond delay="1000"/>
                                  </p:stCondLst>
                                  <p:childTnLst>
                                    <p:set>
                                      <p:cBhvr>
                                        <p:cTn id="40" dur="1" fill="hold">
                                          <p:stCondLst>
                                            <p:cond delay="0"/>
                                          </p:stCondLst>
                                        </p:cTn>
                                        <p:tgtEl>
                                          <p:spTgt spid="153"/>
                                        </p:tgtEl>
                                        <p:attrNameLst>
                                          <p:attrName>style.visibility</p:attrName>
                                        </p:attrNameLst>
                                      </p:cBhvr>
                                      <p:to>
                                        <p:strVal val="visible"/>
                                      </p:to>
                                    </p:set>
                                    <p:animEffect transition="in" filter="fade">
                                      <p:cBhvr>
                                        <p:cTn id="41" dur="500"/>
                                        <p:tgtEl>
                                          <p:spTgt spid="153"/>
                                        </p:tgtEl>
                                      </p:cBhvr>
                                    </p:animEffect>
                                  </p:childTnLst>
                                </p:cTn>
                              </p:par>
                            </p:childTnLst>
                          </p:cTn>
                        </p:par>
                        <p:par>
                          <p:cTn id="42" fill="hold">
                            <p:stCondLst>
                              <p:cond delay="2000"/>
                            </p:stCondLst>
                            <p:childTnLst>
                              <p:par>
                                <p:cTn id="43" presetID="10" presetClass="entr" presetSubtype="0" fill="hold" grpId="0" nodeType="afterEffect">
                                  <p:stCondLst>
                                    <p:cond delay="1000"/>
                                  </p:stCondLst>
                                  <p:childTnLst>
                                    <p:set>
                                      <p:cBhvr>
                                        <p:cTn id="44" dur="1" fill="hold">
                                          <p:stCondLst>
                                            <p:cond delay="0"/>
                                          </p:stCondLst>
                                        </p:cTn>
                                        <p:tgtEl>
                                          <p:spTgt spid="159"/>
                                        </p:tgtEl>
                                        <p:attrNameLst>
                                          <p:attrName>style.visibility</p:attrName>
                                        </p:attrNameLst>
                                      </p:cBhvr>
                                      <p:to>
                                        <p:strVal val="visible"/>
                                      </p:to>
                                    </p:set>
                                    <p:animEffect transition="in" filter="fade">
                                      <p:cBhvr>
                                        <p:cTn id="45" dur="500"/>
                                        <p:tgtEl>
                                          <p:spTgt spid="159"/>
                                        </p:tgtEl>
                                      </p:cBhvr>
                                    </p:animEffect>
                                  </p:childTnLst>
                                </p:cTn>
                              </p:par>
                            </p:childTnLst>
                          </p:cTn>
                        </p:par>
                        <p:par>
                          <p:cTn id="46" fill="hold">
                            <p:stCondLst>
                              <p:cond delay="3500"/>
                            </p:stCondLst>
                            <p:childTnLst>
                              <p:par>
                                <p:cTn id="47" presetID="10" presetClass="entr" presetSubtype="0" fill="hold" grpId="0" nodeType="afterEffect">
                                  <p:stCondLst>
                                    <p:cond delay="1000"/>
                                  </p:stCondLst>
                                  <p:childTnLst>
                                    <p:set>
                                      <p:cBhvr>
                                        <p:cTn id="48" dur="1" fill="hold">
                                          <p:stCondLst>
                                            <p:cond delay="0"/>
                                          </p:stCondLst>
                                        </p:cTn>
                                        <p:tgtEl>
                                          <p:spTgt spid="160"/>
                                        </p:tgtEl>
                                        <p:attrNameLst>
                                          <p:attrName>style.visibility</p:attrName>
                                        </p:attrNameLst>
                                      </p:cBhvr>
                                      <p:to>
                                        <p:strVal val="visible"/>
                                      </p:to>
                                    </p:set>
                                    <p:animEffect transition="in" filter="fade">
                                      <p:cBhvr>
                                        <p:cTn id="49" dur="500"/>
                                        <p:tgtEl>
                                          <p:spTgt spid="160"/>
                                        </p:tgtEl>
                                      </p:cBhvr>
                                    </p:animEffect>
                                  </p:childTnLst>
                                </p:cTn>
                              </p:par>
                            </p:childTnLst>
                          </p:cTn>
                        </p:par>
                        <p:par>
                          <p:cTn id="50" fill="hold">
                            <p:stCondLst>
                              <p:cond delay="5000"/>
                            </p:stCondLst>
                            <p:childTnLst>
                              <p:par>
                                <p:cTn id="51" presetID="10" presetClass="entr" presetSubtype="0" fill="hold" grpId="0" nodeType="afterEffect">
                                  <p:stCondLst>
                                    <p:cond delay="1000"/>
                                  </p:stCondLst>
                                  <p:childTnLst>
                                    <p:set>
                                      <p:cBhvr>
                                        <p:cTn id="52" dur="1" fill="hold">
                                          <p:stCondLst>
                                            <p:cond delay="0"/>
                                          </p:stCondLst>
                                        </p:cTn>
                                        <p:tgtEl>
                                          <p:spTgt spid="154"/>
                                        </p:tgtEl>
                                        <p:attrNameLst>
                                          <p:attrName>style.visibility</p:attrName>
                                        </p:attrNameLst>
                                      </p:cBhvr>
                                      <p:to>
                                        <p:strVal val="visible"/>
                                      </p:to>
                                    </p:set>
                                    <p:animEffect transition="in" filter="fade">
                                      <p:cBhvr>
                                        <p:cTn id="53" dur="500"/>
                                        <p:tgtEl>
                                          <p:spTgt spid="154"/>
                                        </p:tgtEl>
                                      </p:cBhvr>
                                    </p:animEffect>
                                  </p:childTnLst>
                                </p:cTn>
                              </p:par>
                            </p:childTnLst>
                          </p:cTn>
                        </p:par>
                        <p:par>
                          <p:cTn id="54" fill="hold">
                            <p:stCondLst>
                              <p:cond delay="6500"/>
                            </p:stCondLst>
                            <p:childTnLst>
                              <p:par>
                                <p:cTn id="55" presetID="10" presetClass="entr" presetSubtype="0" fill="hold" grpId="0" nodeType="afterEffect">
                                  <p:stCondLst>
                                    <p:cond delay="1000"/>
                                  </p:stCondLst>
                                  <p:childTnLst>
                                    <p:set>
                                      <p:cBhvr>
                                        <p:cTn id="56" dur="1" fill="hold">
                                          <p:stCondLst>
                                            <p:cond delay="0"/>
                                          </p:stCondLst>
                                        </p:cTn>
                                        <p:tgtEl>
                                          <p:spTgt spid="91"/>
                                        </p:tgtEl>
                                        <p:attrNameLst>
                                          <p:attrName>style.visibility</p:attrName>
                                        </p:attrNameLst>
                                      </p:cBhvr>
                                      <p:to>
                                        <p:strVal val="visible"/>
                                      </p:to>
                                    </p:set>
                                    <p:animEffect transition="in" filter="fade">
                                      <p:cBhvr>
                                        <p:cTn id="57" dur="500"/>
                                        <p:tgtEl>
                                          <p:spTgt spid="91"/>
                                        </p:tgtEl>
                                      </p:cBhvr>
                                    </p:animEffect>
                                  </p:childTnLst>
                                </p:cTn>
                              </p:par>
                            </p:childTnLst>
                          </p:cTn>
                        </p:par>
                        <p:par>
                          <p:cTn id="58" fill="hold">
                            <p:stCondLst>
                              <p:cond delay="8000"/>
                            </p:stCondLst>
                            <p:childTnLst>
                              <p:par>
                                <p:cTn id="59" presetID="10" presetClass="entr" presetSubtype="0" fill="hold" grpId="0" nodeType="afterEffect">
                                  <p:stCondLst>
                                    <p:cond delay="1000"/>
                                  </p:stCondLst>
                                  <p:childTnLst>
                                    <p:set>
                                      <p:cBhvr>
                                        <p:cTn id="60" dur="1" fill="hold">
                                          <p:stCondLst>
                                            <p:cond delay="0"/>
                                          </p:stCondLst>
                                        </p:cTn>
                                        <p:tgtEl>
                                          <p:spTgt spid="92"/>
                                        </p:tgtEl>
                                        <p:attrNameLst>
                                          <p:attrName>style.visibility</p:attrName>
                                        </p:attrNameLst>
                                      </p:cBhvr>
                                      <p:to>
                                        <p:strVal val="visible"/>
                                      </p:to>
                                    </p:set>
                                    <p:animEffect transition="in" filter="fade">
                                      <p:cBhvr>
                                        <p:cTn id="61" dur="500"/>
                                        <p:tgtEl>
                                          <p:spTgt spid="92"/>
                                        </p:tgtEl>
                                      </p:cBhvr>
                                    </p:animEffect>
                                  </p:childTnLst>
                                </p:cTn>
                              </p:par>
                            </p:childTnLst>
                          </p:cTn>
                        </p:par>
                        <p:par>
                          <p:cTn id="62" fill="hold">
                            <p:stCondLst>
                              <p:cond delay="9500"/>
                            </p:stCondLst>
                            <p:childTnLst>
                              <p:par>
                                <p:cTn id="63" presetID="10" presetClass="entr" presetSubtype="0" fill="hold" grpId="0" nodeType="afterEffect">
                                  <p:stCondLst>
                                    <p:cond delay="1000"/>
                                  </p:stCondLst>
                                  <p:childTnLst>
                                    <p:set>
                                      <p:cBhvr>
                                        <p:cTn id="64" dur="1" fill="hold">
                                          <p:stCondLst>
                                            <p:cond delay="0"/>
                                          </p:stCondLst>
                                        </p:cTn>
                                        <p:tgtEl>
                                          <p:spTgt spid="139"/>
                                        </p:tgtEl>
                                        <p:attrNameLst>
                                          <p:attrName>style.visibility</p:attrName>
                                        </p:attrNameLst>
                                      </p:cBhvr>
                                      <p:to>
                                        <p:strVal val="visible"/>
                                      </p:to>
                                    </p:set>
                                    <p:animEffect transition="in" filter="fade">
                                      <p:cBhvr>
                                        <p:cTn id="65" dur="500"/>
                                        <p:tgtEl>
                                          <p:spTgt spid="139"/>
                                        </p:tgtEl>
                                      </p:cBhvr>
                                    </p:animEffect>
                                  </p:childTnLst>
                                </p:cTn>
                              </p:par>
                            </p:childTnLst>
                          </p:cTn>
                        </p:par>
                        <p:par>
                          <p:cTn id="66" fill="hold">
                            <p:stCondLst>
                              <p:cond delay="11000"/>
                            </p:stCondLst>
                            <p:childTnLst>
                              <p:par>
                                <p:cTn id="67" presetID="10" presetClass="entr" presetSubtype="0" fill="hold" grpId="0" nodeType="afterEffect">
                                  <p:stCondLst>
                                    <p:cond delay="100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89" grpId="0" animBg="1"/>
      <p:bldP spid="90" grpId="0" animBg="1"/>
      <p:bldP spid="91" grpId="0" animBg="1"/>
      <p:bldP spid="92" grpId="0" animBg="1"/>
      <p:bldP spid="146" grpId="0" animBg="1"/>
      <p:bldP spid="147" grpId="0" animBg="1"/>
      <p:bldP spid="159" grpId="0" animBg="1"/>
      <p:bldP spid="160" grpId="0" animBg="1"/>
      <p:bldP spid="137" grpId="0" animBg="1"/>
      <p:bldP spid="138" grpId="0" animBg="1"/>
      <p:bldP spid="139" grpId="0" animBg="1"/>
      <p:bldP spid="153" grpId="0" animBg="1"/>
      <p:bldP spid="1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61060B4-F459-4B60-9093-BA374FB7CA85}"/>
              </a:ext>
            </a:extLst>
          </p:cNvPr>
          <p:cNvCxnSpPr>
            <a:cxnSpLocks/>
          </p:cNvCxnSpPr>
          <p:nvPr/>
        </p:nvCxnSpPr>
        <p:spPr>
          <a:xfrm>
            <a:off x="1315069" y="1711454"/>
            <a:ext cx="9636566" cy="2328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pic>
        <p:nvPicPr>
          <p:cNvPr id="78" name="Picture 77"/>
          <p:cNvPicPr>
            <a:picLocks noChangeAspect="1"/>
          </p:cNvPicPr>
          <p:nvPr/>
        </p:nvPicPr>
        <p:blipFill>
          <a:blip r:embed="rId4"/>
          <a:stretch>
            <a:fillRect/>
          </a:stretch>
        </p:blipFill>
        <p:spPr>
          <a:xfrm>
            <a:off x="6263937" y="1197841"/>
            <a:ext cx="1774317" cy="1031580"/>
          </a:xfrm>
          <a:prstGeom prst="rect">
            <a:avLst/>
          </a:prstGeom>
        </p:spPr>
      </p:pic>
      <p:pic>
        <p:nvPicPr>
          <p:cNvPr id="1028" name="Picture 4" descr="http://www.clipartbest.com/cliparts/biy/7BL/biy7BL4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996" y="1169968"/>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erver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0583478" y="1113633"/>
            <a:ext cx="1148669" cy="11486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sz="4400" dirty="0"/>
              <a:t>Connecting through proxy servers and firewalls</a:t>
            </a:r>
          </a:p>
        </p:txBody>
      </p:sp>
      <p:grpSp>
        <p:nvGrpSpPr>
          <p:cNvPr id="79" name="Group 78"/>
          <p:cNvGrpSpPr/>
          <p:nvPr/>
        </p:nvGrpSpPr>
        <p:grpSpPr>
          <a:xfrm>
            <a:off x="121203" y="3400662"/>
            <a:ext cx="1539737" cy="555651"/>
            <a:chOff x="504995" y="1219046"/>
            <a:chExt cx="2333898" cy="572464"/>
          </a:xfrm>
        </p:grpSpPr>
        <p:sp>
          <p:nvSpPr>
            <p:cNvPr id="80" name="Rectangle 79"/>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81" name="TextBox 80"/>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HTML</a:t>
              </a:r>
            </a:p>
          </p:txBody>
        </p:sp>
      </p:grpSp>
      <p:grpSp>
        <p:nvGrpSpPr>
          <p:cNvPr id="82" name="Group 81"/>
          <p:cNvGrpSpPr/>
          <p:nvPr/>
        </p:nvGrpSpPr>
        <p:grpSpPr>
          <a:xfrm>
            <a:off x="121203" y="3881310"/>
            <a:ext cx="1539737" cy="555651"/>
            <a:chOff x="504995" y="1695579"/>
            <a:chExt cx="2333898" cy="572464"/>
          </a:xfrm>
        </p:grpSpPr>
        <p:sp>
          <p:nvSpPr>
            <p:cNvPr id="83" name="Rectangle 82"/>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84" name="TextBox 83"/>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SSL</a:t>
              </a:r>
            </a:p>
          </p:txBody>
        </p:sp>
      </p:grpSp>
      <p:grpSp>
        <p:nvGrpSpPr>
          <p:cNvPr id="85" name="Group 84"/>
          <p:cNvGrpSpPr/>
          <p:nvPr/>
        </p:nvGrpSpPr>
        <p:grpSpPr>
          <a:xfrm>
            <a:off x="121203" y="4343848"/>
            <a:ext cx="1539737" cy="555651"/>
            <a:chOff x="504995" y="2172112"/>
            <a:chExt cx="2333898" cy="572464"/>
          </a:xfrm>
        </p:grpSpPr>
        <p:sp>
          <p:nvSpPr>
            <p:cNvPr id="86" name="Rectangle 85"/>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87" name="TextBox 86"/>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Port</a:t>
              </a:r>
            </a:p>
          </p:txBody>
        </p:sp>
      </p:grpSp>
      <p:grpSp>
        <p:nvGrpSpPr>
          <p:cNvPr id="88" name="Group 87"/>
          <p:cNvGrpSpPr/>
          <p:nvPr/>
        </p:nvGrpSpPr>
        <p:grpSpPr>
          <a:xfrm>
            <a:off x="121203" y="4806386"/>
            <a:ext cx="1539737" cy="555651"/>
            <a:chOff x="504995" y="2648645"/>
            <a:chExt cx="2333898" cy="572464"/>
          </a:xfrm>
        </p:grpSpPr>
        <p:sp>
          <p:nvSpPr>
            <p:cNvPr id="99" name="Rectangle 98"/>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00" name="TextBox 99"/>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IP</a:t>
              </a:r>
            </a:p>
          </p:txBody>
        </p:sp>
      </p:grpSp>
      <p:grpSp>
        <p:nvGrpSpPr>
          <p:cNvPr id="101" name="Group 100"/>
          <p:cNvGrpSpPr/>
          <p:nvPr/>
        </p:nvGrpSpPr>
        <p:grpSpPr>
          <a:xfrm>
            <a:off x="121203" y="5268924"/>
            <a:ext cx="1539737" cy="555651"/>
            <a:chOff x="504995" y="3125178"/>
            <a:chExt cx="2333898" cy="572464"/>
          </a:xfrm>
        </p:grpSpPr>
        <p:sp>
          <p:nvSpPr>
            <p:cNvPr id="102" name="Rectangle 101"/>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03" name="TextBox 102"/>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MAC</a:t>
              </a:r>
            </a:p>
          </p:txBody>
        </p:sp>
      </p:grpSp>
      <p:grpSp>
        <p:nvGrpSpPr>
          <p:cNvPr id="104" name="Group 103"/>
          <p:cNvGrpSpPr/>
          <p:nvPr/>
        </p:nvGrpSpPr>
        <p:grpSpPr>
          <a:xfrm>
            <a:off x="121203" y="5731463"/>
            <a:ext cx="1539737" cy="555651"/>
            <a:chOff x="504995" y="3601712"/>
            <a:chExt cx="2333898" cy="572464"/>
          </a:xfrm>
        </p:grpSpPr>
        <p:sp>
          <p:nvSpPr>
            <p:cNvPr id="105" name="Rectangle 104"/>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06" name="TextBox 105"/>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NIC</a:t>
              </a:r>
            </a:p>
          </p:txBody>
        </p:sp>
      </p:grpSp>
      <p:sp>
        <p:nvSpPr>
          <p:cNvPr id="18" name="Arrow: Down 17"/>
          <p:cNvSpPr/>
          <p:nvPr/>
        </p:nvSpPr>
        <p:spPr bwMode="auto">
          <a:xfrm>
            <a:off x="1685758" y="3252057"/>
            <a:ext cx="301628" cy="2840147"/>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err="1">
              <a:gradFill>
                <a:gsLst>
                  <a:gs pos="0">
                    <a:srgbClr val="FFFFFF"/>
                  </a:gs>
                  <a:gs pos="100000">
                    <a:srgbClr val="FFFFFF"/>
                  </a:gs>
                </a:gsLst>
                <a:lin ang="5400000" scaled="0"/>
              </a:gradFill>
              <a:ea typeface="Segoe UI" pitchFamily="34" charset="0"/>
              <a:cs typeface="Segoe UI" pitchFamily="34" charset="0"/>
            </a:endParaRPr>
          </a:p>
        </p:txBody>
      </p:sp>
      <p:grpSp>
        <p:nvGrpSpPr>
          <p:cNvPr id="107" name="Group 106"/>
          <p:cNvGrpSpPr/>
          <p:nvPr/>
        </p:nvGrpSpPr>
        <p:grpSpPr>
          <a:xfrm>
            <a:off x="10587126" y="2922793"/>
            <a:ext cx="1483720" cy="572383"/>
            <a:chOff x="502920" y="742513"/>
            <a:chExt cx="2333898" cy="572464"/>
          </a:xfrm>
        </p:grpSpPr>
        <p:sp>
          <p:nvSpPr>
            <p:cNvPr id="108" name="Rectangle 107"/>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09" name="TextBox 108"/>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Web Server</a:t>
              </a:r>
            </a:p>
          </p:txBody>
        </p:sp>
      </p:grpSp>
      <p:grpSp>
        <p:nvGrpSpPr>
          <p:cNvPr id="110" name="Group 109"/>
          <p:cNvGrpSpPr/>
          <p:nvPr/>
        </p:nvGrpSpPr>
        <p:grpSpPr>
          <a:xfrm>
            <a:off x="10588445" y="3392295"/>
            <a:ext cx="1483720" cy="572383"/>
            <a:chOff x="504995" y="1219046"/>
            <a:chExt cx="2333898" cy="572464"/>
          </a:xfrm>
        </p:grpSpPr>
        <p:sp>
          <p:nvSpPr>
            <p:cNvPr id="111" name="Rectangle 110"/>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12" name="TextBox 111"/>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HTML</a:t>
              </a:r>
            </a:p>
          </p:txBody>
        </p:sp>
      </p:grpSp>
      <p:grpSp>
        <p:nvGrpSpPr>
          <p:cNvPr id="113" name="Group 112"/>
          <p:cNvGrpSpPr/>
          <p:nvPr/>
        </p:nvGrpSpPr>
        <p:grpSpPr>
          <a:xfrm>
            <a:off x="10588445" y="3859016"/>
            <a:ext cx="1483720" cy="572383"/>
            <a:chOff x="504995" y="1695579"/>
            <a:chExt cx="2333898" cy="572464"/>
          </a:xfrm>
        </p:grpSpPr>
        <p:sp>
          <p:nvSpPr>
            <p:cNvPr id="114" name="Rectangle 113"/>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15" name="TextBox 114"/>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SSL</a:t>
              </a:r>
            </a:p>
          </p:txBody>
        </p:sp>
      </p:grpSp>
      <p:grpSp>
        <p:nvGrpSpPr>
          <p:cNvPr id="116" name="Group 115"/>
          <p:cNvGrpSpPr/>
          <p:nvPr/>
        </p:nvGrpSpPr>
        <p:grpSpPr>
          <a:xfrm>
            <a:off x="10588445" y="4335482"/>
            <a:ext cx="1483720" cy="572383"/>
            <a:chOff x="504995" y="2172112"/>
            <a:chExt cx="2333898" cy="572464"/>
          </a:xfrm>
        </p:grpSpPr>
        <p:sp>
          <p:nvSpPr>
            <p:cNvPr id="117" name="Rectangle 116"/>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18" name="TextBox 117"/>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Port Number</a:t>
              </a:r>
            </a:p>
          </p:txBody>
        </p:sp>
      </p:grpSp>
      <p:grpSp>
        <p:nvGrpSpPr>
          <p:cNvPr id="119" name="Group 118"/>
          <p:cNvGrpSpPr/>
          <p:nvPr/>
        </p:nvGrpSpPr>
        <p:grpSpPr>
          <a:xfrm>
            <a:off x="10588445" y="4811947"/>
            <a:ext cx="1483720" cy="572383"/>
            <a:chOff x="504995" y="2648645"/>
            <a:chExt cx="2333898" cy="572464"/>
          </a:xfrm>
        </p:grpSpPr>
        <p:sp>
          <p:nvSpPr>
            <p:cNvPr id="120" name="Rectangle 119"/>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21" name="TextBox 120"/>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IP Address</a:t>
              </a:r>
            </a:p>
          </p:txBody>
        </p:sp>
      </p:grpSp>
      <p:grpSp>
        <p:nvGrpSpPr>
          <p:cNvPr id="122" name="Group 121"/>
          <p:cNvGrpSpPr/>
          <p:nvPr/>
        </p:nvGrpSpPr>
        <p:grpSpPr>
          <a:xfrm>
            <a:off x="10588445" y="5288413"/>
            <a:ext cx="1483720" cy="572383"/>
            <a:chOff x="504995" y="3125178"/>
            <a:chExt cx="2333898" cy="572464"/>
          </a:xfrm>
        </p:grpSpPr>
        <p:sp>
          <p:nvSpPr>
            <p:cNvPr id="123" name="Rectangle 122"/>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24" name="TextBox 123"/>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MAC</a:t>
              </a:r>
            </a:p>
          </p:txBody>
        </p:sp>
      </p:grpSp>
      <p:grpSp>
        <p:nvGrpSpPr>
          <p:cNvPr id="125" name="Group 124"/>
          <p:cNvGrpSpPr/>
          <p:nvPr/>
        </p:nvGrpSpPr>
        <p:grpSpPr>
          <a:xfrm>
            <a:off x="10588445" y="5764879"/>
            <a:ext cx="1483720" cy="572383"/>
            <a:chOff x="504995" y="3601712"/>
            <a:chExt cx="2333898" cy="572464"/>
          </a:xfrm>
        </p:grpSpPr>
        <p:sp>
          <p:nvSpPr>
            <p:cNvPr id="126" name="Rectangle 125"/>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27" name="TextBox 126"/>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NIC</a:t>
              </a:r>
            </a:p>
          </p:txBody>
        </p:sp>
      </p:grpSp>
      <p:sp>
        <p:nvSpPr>
          <p:cNvPr id="20" name="Arrow: Up 19"/>
          <p:cNvSpPr/>
          <p:nvPr/>
        </p:nvSpPr>
        <p:spPr bwMode="auto">
          <a:xfrm>
            <a:off x="10243459" y="3210818"/>
            <a:ext cx="290655" cy="2925665"/>
          </a:xfrm>
          <a:prstGeom prst="up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DB53CF6A-8A33-4E68-A662-730F904A2B35}"/>
              </a:ext>
            </a:extLst>
          </p:cNvPr>
          <p:cNvGrpSpPr/>
          <p:nvPr/>
        </p:nvGrpSpPr>
        <p:grpSpPr>
          <a:xfrm>
            <a:off x="119834" y="2922794"/>
            <a:ext cx="3633997" cy="3355954"/>
            <a:chOff x="122237" y="2989439"/>
            <a:chExt cx="3706866" cy="3423248"/>
          </a:xfrm>
        </p:grpSpPr>
        <p:grpSp>
          <p:nvGrpSpPr>
            <p:cNvPr id="74" name="Group 73"/>
            <p:cNvGrpSpPr/>
            <p:nvPr/>
          </p:nvGrpSpPr>
          <p:grpSpPr>
            <a:xfrm>
              <a:off x="122237" y="2989439"/>
              <a:ext cx="1570612" cy="566793"/>
              <a:chOff x="502920" y="742513"/>
              <a:chExt cx="2333898" cy="572464"/>
            </a:xfrm>
          </p:grpSpPr>
          <p:sp>
            <p:nvSpPr>
              <p:cNvPr id="75" name="Rectangle 74"/>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76" name="TextBox 75"/>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Edge Browser</a:t>
                </a:r>
              </a:p>
            </p:txBody>
          </p:sp>
        </p:grpSp>
        <p:grpSp>
          <p:nvGrpSpPr>
            <p:cNvPr id="5" name="Group 4">
              <a:extLst>
                <a:ext uri="{FF2B5EF4-FFF2-40B4-BE49-F238E27FC236}">
                  <a16:creationId xmlns:a16="http://schemas.microsoft.com/office/drawing/2014/main" id="{48AF1749-2212-4239-96F3-E0C232EFFE03}"/>
                </a:ext>
              </a:extLst>
            </p:cNvPr>
            <p:cNvGrpSpPr/>
            <p:nvPr/>
          </p:nvGrpSpPr>
          <p:grpSpPr>
            <a:xfrm>
              <a:off x="2407671" y="3015015"/>
              <a:ext cx="1421432" cy="3397672"/>
              <a:chOff x="2211336" y="2688537"/>
              <a:chExt cx="1572008" cy="3397672"/>
            </a:xfrm>
          </p:grpSpPr>
          <p:grpSp>
            <p:nvGrpSpPr>
              <p:cNvPr id="138" name="Group 137">
                <a:extLst>
                  <a:ext uri="{FF2B5EF4-FFF2-40B4-BE49-F238E27FC236}">
                    <a16:creationId xmlns:a16="http://schemas.microsoft.com/office/drawing/2014/main" id="{3A52D415-1646-40C3-8A8E-16EC8CE5BFA7}"/>
                  </a:ext>
                </a:extLst>
              </p:cNvPr>
              <p:cNvGrpSpPr/>
              <p:nvPr/>
            </p:nvGrpSpPr>
            <p:grpSpPr>
              <a:xfrm>
                <a:off x="2211336" y="2688537"/>
                <a:ext cx="1570612" cy="566793"/>
                <a:chOff x="502920" y="742513"/>
                <a:chExt cx="2333898" cy="572464"/>
              </a:xfrm>
            </p:grpSpPr>
            <p:sp>
              <p:nvSpPr>
                <p:cNvPr id="183" name="Rectangle 182">
                  <a:extLst>
                    <a:ext uri="{FF2B5EF4-FFF2-40B4-BE49-F238E27FC236}">
                      <a16:creationId xmlns:a16="http://schemas.microsoft.com/office/drawing/2014/main" id="{13842C5B-0964-4ED6-B7DE-8FE5FAE4730C}"/>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84" name="TextBox 183">
                  <a:extLst>
                    <a:ext uri="{FF2B5EF4-FFF2-40B4-BE49-F238E27FC236}">
                      <a16:creationId xmlns:a16="http://schemas.microsoft.com/office/drawing/2014/main" id="{253FA7DF-6248-4AAA-AFAF-6B010DF14E7B}"/>
                    </a:ext>
                  </a:extLst>
                </p:cNvPr>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URL filtering</a:t>
                  </a:r>
                </a:p>
              </p:txBody>
            </p:sp>
          </p:grpSp>
          <p:grpSp>
            <p:nvGrpSpPr>
              <p:cNvPr id="139" name="Group 138">
                <a:extLst>
                  <a:ext uri="{FF2B5EF4-FFF2-40B4-BE49-F238E27FC236}">
                    <a16:creationId xmlns:a16="http://schemas.microsoft.com/office/drawing/2014/main" id="{7D9BCCC1-C3FB-4AFA-A538-637EFDD472F3}"/>
                  </a:ext>
                </a:extLst>
              </p:cNvPr>
              <p:cNvGrpSpPr/>
              <p:nvPr/>
            </p:nvGrpSpPr>
            <p:grpSpPr>
              <a:xfrm>
                <a:off x="2212732" y="3160350"/>
                <a:ext cx="1570612" cy="566793"/>
                <a:chOff x="504995" y="1219046"/>
                <a:chExt cx="2333898" cy="572464"/>
              </a:xfrm>
            </p:grpSpPr>
            <p:sp>
              <p:nvSpPr>
                <p:cNvPr id="181" name="Rectangle 180">
                  <a:extLst>
                    <a:ext uri="{FF2B5EF4-FFF2-40B4-BE49-F238E27FC236}">
                      <a16:creationId xmlns:a16="http://schemas.microsoft.com/office/drawing/2014/main" id="{A6FF1E47-0762-44BE-8B88-9599683F94CD}"/>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82" name="TextBox 181">
                  <a:extLst>
                    <a:ext uri="{FF2B5EF4-FFF2-40B4-BE49-F238E27FC236}">
                      <a16:creationId xmlns:a16="http://schemas.microsoft.com/office/drawing/2014/main" id="{44F9A43D-34B1-4D66-86A0-215C2FD0C8ED}"/>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HTML</a:t>
                  </a:r>
                </a:p>
              </p:txBody>
            </p:sp>
          </p:grpSp>
          <p:grpSp>
            <p:nvGrpSpPr>
              <p:cNvPr id="153" name="Group 152">
                <a:extLst>
                  <a:ext uri="{FF2B5EF4-FFF2-40B4-BE49-F238E27FC236}">
                    <a16:creationId xmlns:a16="http://schemas.microsoft.com/office/drawing/2014/main" id="{D60E0FEA-6373-4D47-BAE6-4E29245F3B33}"/>
                  </a:ext>
                </a:extLst>
              </p:cNvPr>
              <p:cNvGrpSpPr/>
              <p:nvPr/>
            </p:nvGrpSpPr>
            <p:grpSpPr>
              <a:xfrm>
                <a:off x="2212732" y="3632163"/>
                <a:ext cx="1570612" cy="566793"/>
                <a:chOff x="504995" y="1695579"/>
                <a:chExt cx="2333898" cy="572464"/>
              </a:xfrm>
            </p:grpSpPr>
            <p:sp>
              <p:nvSpPr>
                <p:cNvPr id="179" name="Rectangle 178">
                  <a:extLst>
                    <a:ext uri="{FF2B5EF4-FFF2-40B4-BE49-F238E27FC236}">
                      <a16:creationId xmlns:a16="http://schemas.microsoft.com/office/drawing/2014/main" id="{B3BD1F76-6DA9-43AD-BACF-30E623CCEDBF}"/>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80" name="TextBox 179">
                  <a:extLst>
                    <a:ext uri="{FF2B5EF4-FFF2-40B4-BE49-F238E27FC236}">
                      <a16:creationId xmlns:a16="http://schemas.microsoft.com/office/drawing/2014/main" id="{648AF2C1-B396-43AE-BDC7-8CE8E70AF466}"/>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SSL</a:t>
                  </a:r>
                </a:p>
              </p:txBody>
            </p:sp>
          </p:grpSp>
          <p:grpSp>
            <p:nvGrpSpPr>
              <p:cNvPr id="154" name="Group 153">
                <a:extLst>
                  <a:ext uri="{FF2B5EF4-FFF2-40B4-BE49-F238E27FC236}">
                    <a16:creationId xmlns:a16="http://schemas.microsoft.com/office/drawing/2014/main" id="{ED8F5E90-225B-4E46-8697-2BDE85339D8D}"/>
                  </a:ext>
                </a:extLst>
              </p:cNvPr>
              <p:cNvGrpSpPr/>
              <p:nvPr/>
            </p:nvGrpSpPr>
            <p:grpSpPr>
              <a:xfrm>
                <a:off x="2212732" y="4103976"/>
                <a:ext cx="1570612" cy="566793"/>
                <a:chOff x="504995" y="2172112"/>
                <a:chExt cx="2333898" cy="572464"/>
              </a:xfrm>
            </p:grpSpPr>
            <p:sp>
              <p:nvSpPr>
                <p:cNvPr id="177" name="Rectangle 176">
                  <a:extLst>
                    <a:ext uri="{FF2B5EF4-FFF2-40B4-BE49-F238E27FC236}">
                      <a16:creationId xmlns:a16="http://schemas.microsoft.com/office/drawing/2014/main" id="{1B4912FB-77F3-4E76-9CDF-C78533E045C5}"/>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78" name="TextBox 177">
                  <a:extLst>
                    <a:ext uri="{FF2B5EF4-FFF2-40B4-BE49-F238E27FC236}">
                      <a16:creationId xmlns:a16="http://schemas.microsoft.com/office/drawing/2014/main" id="{934B3AED-5C91-4BE3-9B52-B7FE1682DBB2}"/>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Port</a:t>
                  </a:r>
                </a:p>
              </p:txBody>
            </p:sp>
          </p:grpSp>
          <p:grpSp>
            <p:nvGrpSpPr>
              <p:cNvPr id="167" name="Group 166">
                <a:extLst>
                  <a:ext uri="{FF2B5EF4-FFF2-40B4-BE49-F238E27FC236}">
                    <a16:creationId xmlns:a16="http://schemas.microsoft.com/office/drawing/2014/main" id="{1C5F3656-59E7-4706-B3DF-63055DF7CB72}"/>
                  </a:ext>
                </a:extLst>
              </p:cNvPr>
              <p:cNvGrpSpPr/>
              <p:nvPr/>
            </p:nvGrpSpPr>
            <p:grpSpPr>
              <a:xfrm>
                <a:off x="2212732" y="4575789"/>
                <a:ext cx="1570612" cy="566793"/>
                <a:chOff x="504995" y="2648645"/>
                <a:chExt cx="2333898" cy="572464"/>
              </a:xfrm>
            </p:grpSpPr>
            <p:sp>
              <p:nvSpPr>
                <p:cNvPr id="175" name="Rectangle 174">
                  <a:extLst>
                    <a:ext uri="{FF2B5EF4-FFF2-40B4-BE49-F238E27FC236}">
                      <a16:creationId xmlns:a16="http://schemas.microsoft.com/office/drawing/2014/main" id="{5F978B0A-22A5-4647-86B6-A312FC452790}"/>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76" name="TextBox 175">
                  <a:extLst>
                    <a:ext uri="{FF2B5EF4-FFF2-40B4-BE49-F238E27FC236}">
                      <a16:creationId xmlns:a16="http://schemas.microsoft.com/office/drawing/2014/main" id="{17A30619-DDA4-4D6F-ADAA-B2675FE16CE8}"/>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IP</a:t>
                  </a:r>
                </a:p>
              </p:txBody>
            </p:sp>
          </p:grpSp>
          <p:grpSp>
            <p:nvGrpSpPr>
              <p:cNvPr id="168" name="Group 167">
                <a:extLst>
                  <a:ext uri="{FF2B5EF4-FFF2-40B4-BE49-F238E27FC236}">
                    <a16:creationId xmlns:a16="http://schemas.microsoft.com/office/drawing/2014/main" id="{9341A64B-9F72-487A-ADE4-473ED92F2D90}"/>
                  </a:ext>
                </a:extLst>
              </p:cNvPr>
              <p:cNvGrpSpPr/>
              <p:nvPr/>
            </p:nvGrpSpPr>
            <p:grpSpPr>
              <a:xfrm>
                <a:off x="2212732" y="5047602"/>
                <a:ext cx="1570612" cy="566793"/>
                <a:chOff x="504995" y="3125178"/>
                <a:chExt cx="2333898" cy="572464"/>
              </a:xfrm>
            </p:grpSpPr>
            <p:sp>
              <p:nvSpPr>
                <p:cNvPr id="173" name="Rectangle 172">
                  <a:extLst>
                    <a:ext uri="{FF2B5EF4-FFF2-40B4-BE49-F238E27FC236}">
                      <a16:creationId xmlns:a16="http://schemas.microsoft.com/office/drawing/2014/main" id="{3905CE7C-D3DF-4EC3-BF23-8AF972A09B8D}"/>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74" name="TextBox 173">
                  <a:extLst>
                    <a:ext uri="{FF2B5EF4-FFF2-40B4-BE49-F238E27FC236}">
                      <a16:creationId xmlns:a16="http://schemas.microsoft.com/office/drawing/2014/main" id="{3467BC35-3D7E-4115-88A5-A604DFAD70ED}"/>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MAC</a:t>
                  </a:r>
                </a:p>
              </p:txBody>
            </p:sp>
          </p:grpSp>
          <p:grpSp>
            <p:nvGrpSpPr>
              <p:cNvPr id="169" name="Group 168">
                <a:extLst>
                  <a:ext uri="{FF2B5EF4-FFF2-40B4-BE49-F238E27FC236}">
                    <a16:creationId xmlns:a16="http://schemas.microsoft.com/office/drawing/2014/main" id="{2FD8632A-0CAC-46B4-8530-C7A7A7967AF4}"/>
                  </a:ext>
                </a:extLst>
              </p:cNvPr>
              <p:cNvGrpSpPr/>
              <p:nvPr/>
            </p:nvGrpSpPr>
            <p:grpSpPr>
              <a:xfrm>
                <a:off x="2212732" y="5519416"/>
                <a:ext cx="1570612" cy="566793"/>
                <a:chOff x="504995" y="3601712"/>
                <a:chExt cx="2333898" cy="572464"/>
              </a:xfrm>
            </p:grpSpPr>
            <p:sp>
              <p:nvSpPr>
                <p:cNvPr id="171" name="Rectangle 170">
                  <a:extLst>
                    <a:ext uri="{FF2B5EF4-FFF2-40B4-BE49-F238E27FC236}">
                      <a16:creationId xmlns:a16="http://schemas.microsoft.com/office/drawing/2014/main" id="{9933B156-8E46-4EF2-A25B-E9BC255B18AE}"/>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172" name="TextBox 171">
                  <a:extLst>
                    <a:ext uri="{FF2B5EF4-FFF2-40B4-BE49-F238E27FC236}">
                      <a16:creationId xmlns:a16="http://schemas.microsoft.com/office/drawing/2014/main" id="{46EE71C3-F080-46DE-A348-3B89158A32B4}"/>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NIC</a:t>
                  </a:r>
                </a:p>
              </p:txBody>
            </p:sp>
          </p:grpSp>
        </p:grpSp>
      </p:grpSp>
      <p:sp>
        <p:nvSpPr>
          <p:cNvPr id="170" name="Arrow: Down 169">
            <a:extLst>
              <a:ext uri="{FF2B5EF4-FFF2-40B4-BE49-F238E27FC236}">
                <a16:creationId xmlns:a16="http://schemas.microsoft.com/office/drawing/2014/main" id="{2C4662EC-B740-4AA0-B199-E16CCF8F4E95}"/>
              </a:ext>
            </a:extLst>
          </p:cNvPr>
          <p:cNvSpPr/>
          <p:nvPr/>
        </p:nvSpPr>
        <p:spPr bwMode="auto">
          <a:xfrm>
            <a:off x="3783379" y="3246801"/>
            <a:ext cx="361905" cy="2840147"/>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err="1">
              <a:gradFill>
                <a:gsLst>
                  <a:gs pos="0">
                    <a:srgbClr val="FFFFFF"/>
                  </a:gs>
                  <a:gs pos="100000">
                    <a:srgbClr val="FFFFFF"/>
                  </a:gs>
                </a:gsLst>
                <a:lin ang="5400000" scaled="0"/>
              </a:gradFill>
              <a:ea typeface="Segoe UI" pitchFamily="34" charset="0"/>
              <a:cs typeface="Segoe UI" pitchFamily="34" charset="0"/>
            </a:endParaRPr>
          </a:p>
        </p:txBody>
      </p:sp>
      <p:sp>
        <p:nvSpPr>
          <p:cNvPr id="355" name="Arrow: Down 354">
            <a:extLst>
              <a:ext uri="{FF2B5EF4-FFF2-40B4-BE49-F238E27FC236}">
                <a16:creationId xmlns:a16="http://schemas.microsoft.com/office/drawing/2014/main" id="{ED92AB53-E96F-4B03-BA12-8C70224AAB68}"/>
              </a:ext>
            </a:extLst>
          </p:cNvPr>
          <p:cNvSpPr/>
          <p:nvPr/>
        </p:nvSpPr>
        <p:spPr bwMode="auto">
          <a:xfrm rot="10800000">
            <a:off x="1987386" y="3243528"/>
            <a:ext cx="361905" cy="2840147"/>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err="1">
              <a:gradFill>
                <a:gsLst>
                  <a:gs pos="0">
                    <a:srgbClr val="FFFFFF"/>
                  </a:gs>
                  <a:gs pos="100000">
                    <a:srgbClr val="FFFFFF"/>
                  </a:gs>
                </a:gsLst>
                <a:lin ang="5400000" scaled="0"/>
              </a:gradFill>
              <a:ea typeface="Segoe UI" pitchFamily="34" charset="0"/>
              <a:cs typeface="Segoe UI" pitchFamily="34" charset="0"/>
            </a:endParaRPr>
          </a:p>
        </p:txBody>
      </p:sp>
      <p:grpSp>
        <p:nvGrpSpPr>
          <p:cNvPr id="363" name="Group 362">
            <a:extLst>
              <a:ext uri="{FF2B5EF4-FFF2-40B4-BE49-F238E27FC236}">
                <a16:creationId xmlns:a16="http://schemas.microsoft.com/office/drawing/2014/main" id="{C8622F75-42A1-41BC-A4E3-39D60ABF8E0C}"/>
              </a:ext>
            </a:extLst>
          </p:cNvPr>
          <p:cNvGrpSpPr/>
          <p:nvPr/>
        </p:nvGrpSpPr>
        <p:grpSpPr>
          <a:xfrm>
            <a:off x="4522592" y="4345664"/>
            <a:ext cx="1160365" cy="555651"/>
            <a:chOff x="504995" y="2172112"/>
            <a:chExt cx="2333898" cy="572464"/>
          </a:xfrm>
        </p:grpSpPr>
        <p:sp>
          <p:nvSpPr>
            <p:cNvPr id="373" name="Rectangle 372">
              <a:extLst>
                <a:ext uri="{FF2B5EF4-FFF2-40B4-BE49-F238E27FC236}">
                  <a16:creationId xmlns:a16="http://schemas.microsoft.com/office/drawing/2014/main" id="{48DC9C31-7B0F-4549-92A7-662DCF2DD8A4}"/>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374" name="TextBox 373">
              <a:extLst>
                <a:ext uri="{FF2B5EF4-FFF2-40B4-BE49-F238E27FC236}">
                  <a16:creationId xmlns:a16="http://schemas.microsoft.com/office/drawing/2014/main" id="{538346F1-290E-4FB0-B1AA-F773BB91411A}"/>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Port</a:t>
              </a:r>
            </a:p>
          </p:txBody>
        </p:sp>
      </p:grpSp>
      <p:grpSp>
        <p:nvGrpSpPr>
          <p:cNvPr id="364" name="Group 363">
            <a:extLst>
              <a:ext uri="{FF2B5EF4-FFF2-40B4-BE49-F238E27FC236}">
                <a16:creationId xmlns:a16="http://schemas.microsoft.com/office/drawing/2014/main" id="{5E2D88DE-6163-48BF-A181-5F442D3D29BA}"/>
              </a:ext>
            </a:extLst>
          </p:cNvPr>
          <p:cNvGrpSpPr/>
          <p:nvPr/>
        </p:nvGrpSpPr>
        <p:grpSpPr>
          <a:xfrm>
            <a:off x="4522592" y="4808203"/>
            <a:ext cx="1160365" cy="555651"/>
            <a:chOff x="504995" y="2648645"/>
            <a:chExt cx="2333898" cy="572464"/>
          </a:xfrm>
        </p:grpSpPr>
        <p:sp>
          <p:nvSpPr>
            <p:cNvPr id="371" name="Rectangle 370">
              <a:extLst>
                <a:ext uri="{FF2B5EF4-FFF2-40B4-BE49-F238E27FC236}">
                  <a16:creationId xmlns:a16="http://schemas.microsoft.com/office/drawing/2014/main" id="{7A4A22D7-98AE-44BC-8945-DDD4BCAB7029}"/>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372" name="TextBox 371">
              <a:extLst>
                <a:ext uri="{FF2B5EF4-FFF2-40B4-BE49-F238E27FC236}">
                  <a16:creationId xmlns:a16="http://schemas.microsoft.com/office/drawing/2014/main" id="{BA719F3A-8B58-4030-AA50-6AA5B1C9ED4E}"/>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IP</a:t>
              </a:r>
            </a:p>
          </p:txBody>
        </p:sp>
      </p:grpSp>
      <p:grpSp>
        <p:nvGrpSpPr>
          <p:cNvPr id="365" name="Group 364">
            <a:extLst>
              <a:ext uri="{FF2B5EF4-FFF2-40B4-BE49-F238E27FC236}">
                <a16:creationId xmlns:a16="http://schemas.microsoft.com/office/drawing/2014/main" id="{3B189024-A92D-419B-B4F7-FDA01AFBAB06}"/>
              </a:ext>
            </a:extLst>
          </p:cNvPr>
          <p:cNvGrpSpPr/>
          <p:nvPr/>
        </p:nvGrpSpPr>
        <p:grpSpPr>
          <a:xfrm>
            <a:off x="4522592" y="5270741"/>
            <a:ext cx="1160365" cy="555651"/>
            <a:chOff x="504995" y="3125178"/>
            <a:chExt cx="2333898" cy="572464"/>
          </a:xfrm>
        </p:grpSpPr>
        <p:sp>
          <p:nvSpPr>
            <p:cNvPr id="369" name="Rectangle 368">
              <a:extLst>
                <a:ext uri="{FF2B5EF4-FFF2-40B4-BE49-F238E27FC236}">
                  <a16:creationId xmlns:a16="http://schemas.microsoft.com/office/drawing/2014/main" id="{0C69C669-00EE-4C50-BB93-AF12F52A2D8D}"/>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370" name="TextBox 369">
              <a:extLst>
                <a:ext uri="{FF2B5EF4-FFF2-40B4-BE49-F238E27FC236}">
                  <a16:creationId xmlns:a16="http://schemas.microsoft.com/office/drawing/2014/main" id="{3E4E7A88-0A15-498E-9046-FDC6EB758B91}"/>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MAC</a:t>
              </a:r>
            </a:p>
          </p:txBody>
        </p:sp>
      </p:grpSp>
      <p:grpSp>
        <p:nvGrpSpPr>
          <p:cNvPr id="366" name="Group 365">
            <a:extLst>
              <a:ext uri="{FF2B5EF4-FFF2-40B4-BE49-F238E27FC236}">
                <a16:creationId xmlns:a16="http://schemas.microsoft.com/office/drawing/2014/main" id="{92D46386-281F-45C6-A57F-0BF010B70BA1}"/>
              </a:ext>
            </a:extLst>
          </p:cNvPr>
          <p:cNvGrpSpPr/>
          <p:nvPr/>
        </p:nvGrpSpPr>
        <p:grpSpPr>
          <a:xfrm>
            <a:off x="4522592" y="5733280"/>
            <a:ext cx="1160365" cy="555651"/>
            <a:chOff x="504995" y="3601712"/>
            <a:chExt cx="2333898" cy="572464"/>
          </a:xfrm>
        </p:grpSpPr>
        <p:sp>
          <p:nvSpPr>
            <p:cNvPr id="367" name="Rectangle 366">
              <a:extLst>
                <a:ext uri="{FF2B5EF4-FFF2-40B4-BE49-F238E27FC236}">
                  <a16:creationId xmlns:a16="http://schemas.microsoft.com/office/drawing/2014/main" id="{BA31E13F-34B1-49C2-AF54-4CDED7049811}"/>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368" name="TextBox 367">
              <a:extLst>
                <a:ext uri="{FF2B5EF4-FFF2-40B4-BE49-F238E27FC236}">
                  <a16:creationId xmlns:a16="http://schemas.microsoft.com/office/drawing/2014/main" id="{BFB2BCDC-EF0A-487F-80D8-F5E8493C43C1}"/>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NIC</a:t>
              </a:r>
            </a:p>
          </p:txBody>
        </p:sp>
      </p:grpSp>
      <p:sp>
        <p:nvSpPr>
          <p:cNvPr id="358" name="Arrow: Down 357">
            <a:extLst>
              <a:ext uri="{FF2B5EF4-FFF2-40B4-BE49-F238E27FC236}">
                <a16:creationId xmlns:a16="http://schemas.microsoft.com/office/drawing/2014/main" id="{929A8A45-E902-4FE8-885D-03746481C4ED}"/>
              </a:ext>
            </a:extLst>
          </p:cNvPr>
          <p:cNvSpPr/>
          <p:nvPr/>
        </p:nvSpPr>
        <p:spPr bwMode="auto">
          <a:xfrm>
            <a:off x="5707582" y="4594072"/>
            <a:ext cx="301628" cy="1494692"/>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359" name="Arrow: Down 358">
            <a:extLst>
              <a:ext uri="{FF2B5EF4-FFF2-40B4-BE49-F238E27FC236}">
                <a16:creationId xmlns:a16="http://schemas.microsoft.com/office/drawing/2014/main" id="{FFCED1C0-A634-40C5-A36E-D7BC4B9D198B}"/>
              </a:ext>
            </a:extLst>
          </p:cNvPr>
          <p:cNvSpPr/>
          <p:nvPr/>
        </p:nvSpPr>
        <p:spPr bwMode="auto">
          <a:xfrm rot="10800000">
            <a:off x="4210722" y="4594072"/>
            <a:ext cx="301628" cy="1491420"/>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err="1">
              <a:gradFill>
                <a:gsLst>
                  <a:gs pos="0">
                    <a:srgbClr val="FFFFFF"/>
                  </a:gs>
                  <a:gs pos="100000">
                    <a:srgbClr val="FFFFFF"/>
                  </a:gs>
                </a:gsLst>
                <a:lin ang="5400000" scaled="0"/>
              </a:gradFill>
              <a:ea typeface="Segoe UI" pitchFamily="34" charset="0"/>
              <a:cs typeface="Segoe UI" pitchFamily="34" charset="0"/>
            </a:endParaRPr>
          </a:p>
        </p:txBody>
      </p:sp>
      <p:grpSp>
        <p:nvGrpSpPr>
          <p:cNvPr id="432" name="Group 431">
            <a:extLst>
              <a:ext uri="{FF2B5EF4-FFF2-40B4-BE49-F238E27FC236}">
                <a16:creationId xmlns:a16="http://schemas.microsoft.com/office/drawing/2014/main" id="{43C55557-9990-4B25-A3DF-04E9CE517547}"/>
              </a:ext>
            </a:extLst>
          </p:cNvPr>
          <p:cNvGrpSpPr/>
          <p:nvPr/>
        </p:nvGrpSpPr>
        <p:grpSpPr>
          <a:xfrm>
            <a:off x="8691402" y="4343848"/>
            <a:ext cx="1160365" cy="555651"/>
            <a:chOff x="504995" y="2172112"/>
            <a:chExt cx="2333898" cy="572464"/>
          </a:xfrm>
        </p:grpSpPr>
        <p:sp>
          <p:nvSpPr>
            <p:cNvPr id="444" name="Rectangle 443">
              <a:extLst>
                <a:ext uri="{FF2B5EF4-FFF2-40B4-BE49-F238E27FC236}">
                  <a16:creationId xmlns:a16="http://schemas.microsoft.com/office/drawing/2014/main" id="{1A94F3D2-7DEC-4D42-BE3A-B21A19CFE7F2}"/>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445" name="TextBox 444">
              <a:extLst>
                <a:ext uri="{FF2B5EF4-FFF2-40B4-BE49-F238E27FC236}">
                  <a16:creationId xmlns:a16="http://schemas.microsoft.com/office/drawing/2014/main" id="{445F7BE3-3899-4B32-99EF-76FAD551E6D1}"/>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Port</a:t>
              </a:r>
            </a:p>
          </p:txBody>
        </p:sp>
      </p:grpSp>
      <p:grpSp>
        <p:nvGrpSpPr>
          <p:cNvPr id="433" name="Group 432">
            <a:extLst>
              <a:ext uri="{FF2B5EF4-FFF2-40B4-BE49-F238E27FC236}">
                <a16:creationId xmlns:a16="http://schemas.microsoft.com/office/drawing/2014/main" id="{70E4186F-F9CD-467C-B348-E21633C7B130}"/>
              </a:ext>
            </a:extLst>
          </p:cNvPr>
          <p:cNvGrpSpPr/>
          <p:nvPr/>
        </p:nvGrpSpPr>
        <p:grpSpPr>
          <a:xfrm>
            <a:off x="8691402" y="4806386"/>
            <a:ext cx="1160365" cy="555651"/>
            <a:chOff x="504995" y="2648645"/>
            <a:chExt cx="2333898" cy="572464"/>
          </a:xfrm>
        </p:grpSpPr>
        <p:sp>
          <p:nvSpPr>
            <p:cNvPr id="442" name="Rectangle 441">
              <a:extLst>
                <a:ext uri="{FF2B5EF4-FFF2-40B4-BE49-F238E27FC236}">
                  <a16:creationId xmlns:a16="http://schemas.microsoft.com/office/drawing/2014/main" id="{DF59278B-0131-43D2-994B-B137B1FA46D9}"/>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443" name="TextBox 442">
              <a:extLst>
                <a:ext uri="{FF2B5EF4-FFF2-40B4-BE49-F238E27FC236}">
                  <a16:creationId xmlns:a16="http://schemas.microsoft.com/office/drawing/2014/main" id="{C1590221-C718-44A1-A4A7-C74F8579C8A3}"/>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IP</a:t>
              </a:r>
            </a:p>
          </p:txBody>
        </p:sp>
      </p:grpSp>
      <p:grpSp>
        <p:nvGrpSpPr>
          <p:cNvPr id="434" name="Group 433">
            <a:extLst>
              <a:ext uri="{FF2B5EF4-FFF2-40B4-BE49-F238E27FC236}">
                <a16:creationId xmlns:a16="http://schemas.microsoft.com/office/drawing/2014/main" id="{C7127B19-AD22-4E99-970F-B4B7009A7BA3}"/>
              </a:ext>
            </a:extLst>
          </p:cNvPr>
          <p:cNvGrpSpPr/>
          <p:nvPr/>
        </p:nvGrpSpPr>
        <p:grpSpPr>
          <a:xfrm>
            <a:off x="8691402" y="5268924"/>
            <a:ext cx="1160365" cy="555651"/>
            <a:chOff x="504995" y="3125178"/>
            <a:chExt cx="2333898" cy="572464"/>
          </a:xfrm>
        </p:grpSpPr>
        <p:sp>
          <p:nvSpPr>
            <p:cNvPr id="440" name="Rectangle 439">
              <a:extLst>
                <a:ext uri="{FF2B5EF4-FFF2-40B4-BE49-F238E27FC236}">
                  <a16:creationId xmlns:a16="http://schemas.microsoft.com/office/drawing/2014/main" id="{783ED924-CB8E-4822-BC4B-898F223AB4EC}"/>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441" name="TextBox 440">
              <a:extLst>
                <a:ext uri="{FF2B5EF4-FFF2-40B4-BE49-F238E27FC236}">
                  <a16:creationId xmlns:a16="http://schemas.microsoft.com/office/drawing/2014/main" id="{4825D444-9B10-4B92-810B-ED6CA92752A5}"/>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MAC</a:t>
              </a:r>
            </a:p>
          </p:txBody>
        </p:sp>
      </p:grpSp>
      <p:grpSp>
        <p:nvGrpSpPr>
          <p:cNvPr id="435" name="Group 434">
            <a:extLst>
              <a:ext uri="{FF2B5EF4-FFF2-40B4-BE49-F238E27FC236}">
                <a16:creationId xmlns:a16="http://schemas.microsoft.com/office/drawing/2014/main" id="{12162E2F-AD1A-4B37-B635-D5418E1AC55F}"/>
              </a:ext>
            </a:extLst>
          </p:cNvPr>
          <p:cNvGrpSpPr/>
          <p:nvPr/>
        </p:nvGrpSpPr>
        <p:grpSpPr>
          <a:xfrm>
            <a:off x="8691402" y="5731463"/>
            <a:ext cx="1160365" cy="555651"/>
            <a:chOff x="504995" y="3601712"/>
            <a:chExt cx="2333898" cy="572464"/>
          </a:xfrm>
        </p:grpSpPr>
        <p:sp>
          <p:nvSpPr>
            <p:cNvPr id="438" name="Rectangle 437">
              <a:extLst>
                <a:ext uri="{FF2B5EF4-FFF2-40B4-BE49-F238E27FC236}">
                  <a16:creationId xmlns:a16="http://schemas.microsoft.com/office/drawing/2014/main" id="{1E37B73E-C04D-433C-B76E-5213A6FF0166}"/>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372">
                <a:solidFill>
                  <a:srgbClr val="505050"/>
                </a:solidFill>
              </a:endParaRPr>
            </a:p>
          </p:txBody>
        </p:sp>
        <p:sp>
          <p:nvSpPr>
            <p:cNvPr id="439" name="TextBox 438">
              <a:extLst>
                <a:ext uri="{FF2B5EF4-FFF2-40B4-BE49-F238E27FC236}">
                  <a16:creationId xmlns:a16="http://schemas.microsoft.com/office/drawing/2014/main" id="{D0363CAB-2B67-419E-8DE6-7D8D4CC96CF4}"/>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372" dirty="0">
                  <a:solidFill>
                    <a:srgbClr val="E6E6E6">
                      <a:lumMod val="10000"/>
                    </a:srgbClr>
                  </a:solidFill>
                </a:rPr>
                <a:t>NIC</a:t>
              </a:r>
            </a:p>
          </p:txBody>
        </p:sp>
      </p:grpSp>
      <p:sp>
        <p:nvSpPr>
          <p:cNvPr id="436" name="Arrow: Down 435">
            <a:extLst>
              <a:ext uri="{FF2B5EF4-FFF2-40B4-BE49-F238E27FC236}">
                <a16:creationId xmlns:a16="http://schemas.microsoft.com/office/drawing/2014/main" id="{A8CBF371-9B51-4D01-8FC3-2563304E5838}"/>
              </a:ext>
            </a:extLst>
          </p:cNvPr>
          <p:cNvSpPr/>
          <p:nvPr/>
        </p:nvSpPr>
        <p:spPr bwMode="auto">
          <a:xfrm>
            <a:off x="9876393" y="4592255"/>
            <a:ext cx="301628" cy="1494692"/>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437" name="Arrow: Down 436">
            <a:extLst>
              <a:ext uri="{FF2B5EF4-FFF2-40B4-BE49-F238E27FC236}">
                <a16:creationId xmlns:a16="http://schemas.microsoft.com/office/drawing/2014/main" id="{F17F8F15-7E60-4635-AE17-9B9CC7E3AA36}"/>
              </a:ext>
            </a:extLst>
          </p:cNvPr>
          <p:cNvSpPr/>
          <p:nvPr/>
        </p:nvSpPr>
        <p:spPr bwMode="auto">
          <a:xfrm rot="10800000">
            <a:off x="8379532" y="4592255"/>
            <a:ext cx="301628" cy="1491420"/>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72" err="1">
              <a:gradFill>
                <a:gsLst>
                  <a:gs pos="0">
                    <a:srgbClr val="FFFFFF"/>
                  </a:gs>
                  <a:gs pos="100000">
                    <a:srgbClr val="FFFFFF"/>
                  </a:gs>
                </a:gsLst>
                <a:lin ang="5400000" scaled="0"/>
              </a:gradFill>
              <a:ea typeface="Segoe UI" pitchFamily="34" charset="0"/>
              <a:cs typeface="Segoe UI" pitchFamily="34" charset="0"/>
            </a:endParaRPr>
          </a:p>
        </p:txBody>
      </p:sp>
      <p:pic>
        <p:nvPicPr>
          <p:cNvPr id="446" name="Picture 445">
            <a:extLst>
              <a:ext uri="{FF2B5EF4-FFF2-40B4-BE49-F238E27FC236}">
                <a16:creationId xmlns:a16="http://schemas.microsoft.com/office/drawing/2014/main" id="{58B7E0FF-95C0-4F7B-BA75-B711F1763CB7}"/>
              </a:ext>
            </a:extLst>
          </p:cNvPr>
          <p:cNvPicPr>
            <a:picLocks noChangeAspect="1"/>
          </p:cNvPicPr>
          <p:nvPr/>
        </p:nvPicPr>
        <p:blipFill>
          <a:blip r:embed="rId7"/>
          <a:stretch>
            <a:fillRect/>
          </a:stretch>
        </p:blipFill>
        <p:spPr>
          <a:xfrm>
            <a:off x="4177188" y="1123175"/>
            <a:ext cx="1288611" cy="1176558"/>
          </a:xfrm>
          <a:prstGeom prst="rect">
            <a:avLst/>
          </a:prstGeom>
        </p:spPr>
      </p:pic>
      <p:pic>
        <p:nvPicPr>
          <p:cNvPr id="447" name="Picture 446">
            <a:extLst>
              <a:ext uri="{FF2B5EF4-FFF2-40B4-BE49-F238E27FC236}">
                <a16:creationId xmlns:a16="http://schemas.microsoft.com/office/drawing/2014/main" id="{1A60F6E8-7196-4DF1-A748-5943B1B9C045}"/>
              </a:ext>
            </a:extLst>
          </p:cNvPr>
          <p:cNvPicPr>
            <a:picLocks noChangeAspect="1"/>
          </p:cNvPicPr>
          <p:nvPr/>
        </p:nvPicPr>
        <p:blipFill>
          <a:blip r:embed="rId8"/>
          <a:stretch>
            <a:fillRect/>
          </a:stretch>
        </p:blipFill>
        <p:spPr>
          <a:xfrm>
            <a:off x="2715078" y="1113236"/>
            <a:ext cx="1103022" cy="1176557"/>
          </a:xfrm>
          <a:prstGeom prst="rect">
            <a:avLst/>
          </a:prstGeom>
        </p:spPr>
      </p:pic>
      <p:pic>
        <p:nvPicPr>
          <p:cNvPr id="448" name="Picture 447">
            <a:extLst>
              <a:ext uri="{FF2B5EF4-FFF2-40B4-BE49-F238E27FC236}">
                <a16:creationId xmlns:a16="http://schemas.microsoft.com/office/drawing/2014/main" id="{451E58A4-36B6-43E8-B48D-7FBB65F24BDC}"/>
              </a:ext>
            </a:extLst>
          </p:cNvPr>
          <p:cNvPicPr>
            <a:picLocks noChangeAspect="1"/>
          </p:cNvPicPr>
          <p:nvPr/>
        </p:nvPicPr>
        <p:blipFill>
          <a:blip r:embed="rId7"/>
          <a:stretch>
            <a:fillRect/>
          </a:stretch>
        </p:blipFill>
        <p:spPr>
          <a:xfrm>
            <a:off x="8627278" y="1113574"/>
            <a:ext cx="1288611" cy="1176558"/>
          </a:xfrm>
          <a:prstGeom prst="rect">
            <a:avLst/>
          </a:prstGeom>
        </p:spPr>
      </p:pic>
      <p:sp>
        <p:nvSpPr>
          <p:cNvPr id="128" name="Arrow: Down 127">
            <a:extLst>
              <a:ext uri="{FF2B5EF4-FFF2-40B4-BE49-F238E27FC236}">
                <a16:creationId xmlns:a16="http://schemas.microsoft.com/office/drawing/2014/main" id="{08237F3F-EF47-47DB-B181-1C15D93B201F}"/>
              </a:ext>
            </a:extLst>
          </p:cNvPr>
          <p:cNvSpPr/>
          <p:nvPr/>
        </p:nvSpPr>
        <p:spPr bwMode="auto">
          <a:xfrm rot="16200000">
            <a:off x="7065717" y="5014765"/>
            <a:ext cx="301628" cy="2689274"/>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29" name="Arrow: Down 128">
            <a:extLst>
              <a:ext uri="{FF2B5EF4-FFF2-40B4-BE49-F238E27FC236}">
                <a16:creationId xmlns:a16="http://schemas.microsoft.com/office/drawing/2014/main" id="{3B6E8A85-A910-4878-B455-442AA0361AAF}"/>
              </a:ext>
            </a:extLst>
          </p:cNvPr>
          <p:cNvSpPr/>
          <p:nvPr/>
        </p:nvSpPr>
        <p:spPr bwMode="auto">
          <a:xfrm rot="16200000">
            <a:off x="4034484" y="6178449"/>
            <a:ext cx="301628" cy="361904"/>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30" name="Arrow: Down 129">
            <a:extLst>
              <a:ext uri="{FF2B5EF4-FFF2-40B4-BE49-F238E27FC236}">
                <a16:creationId xmlns:a16="http://schemas.microsoft.com/office/drawing/2014/main" id="{752D5D45-F90A-4BB0-8F8F-494F0173BA17}"/>
              </a:ext>
            </a:extLst>
          </p:cNvPr>
          <p:cNvSpPr/>
          <p:nvPr/>
        </p:nvSpPr>
        <p:spPr bwMode="auto">
          <a:xfrm rot="16200000">
            <a:off x="1837982" y="6208154"/>
            <a:ext cx="301628" cy="301628"/>
          </a:xfrm>
          <a:prstGeom prst="downArrow">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31" name="Arrow: Down 130">
            <a:extLst>
              <a:ext uri="{FF2B5EF4-FFF2-40B4-BE49-F238E27FC236}">
                <a16:creationId xmlns:a16="http://schemas.microsoft.com/office/drawing/2014/main" id="{16811EEE-A254-49CE-A523-B81662070474}"/>
              </a:ext>
            </a:extLst>
          </p:cNvPr>
          <p:cNvSpPr/>
          <p:nvPr/>
        </p:nvSpPr>
        <p:spPr bwMode="auto">
          <a:xfrm rot="16200000">
            <a:off x="10085351" y="6181270"/>
            <a:ext cx="301628" cy="361906"/>
          </a:xfrm>
          <a:prstGeom prst="downArrow">
            <a:avLst>
              <a:gd name="adj1" fmla="val 50000"/>
              <a:gd name="adj2" fmla="val 50000"/>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48BFA23D-BBE2-44FC-90E6-767067BA7BC3}"/>
              </a:ext>
            </a:extLst>
          </p:cNvPr>
          <p:cNvGrpSpPr/>
          <p:nvPr/>
        </p:nvGrpSpPr>
        <p:grpSpPr>
          <a:xfrm>
            <a:off x="119835" y="1701515"/>
            <a:ext cx="5527953" cy="1283195"/>
            <a:chOff x="122237" y="1735137"/>
            <a:chExt cx="5638800" cy="1308926"/>
          </a:xfrm>
        </p:grpSpPr>
        <p:sp>
          <p:nvSpPr>
            <p:cNvPr id="137" name="Rectangle 136">
              <a:extLst>
                <a:ext uri="{FF2B5EF4-FFF2-40B4-BE49-F238E27FC236}">
                  <a16:creationId xmlns:a16="http://schemas.microsoft.com/office/drawing/2014/main" id="{7FF316C8-1363-4432-990A-E445DFC62180}"/>
                </a:ext>
              </a:extLst>
            </p:cNvPr>
            <p:cNvSpPr/>
            <p:nvPr/>
          </p:nvSpPr>
          <p:spPr bwMode="auto">
            <a:xfrm>
              <a:off x="122237" y="2354262"/>
              <a:ext cx="5638800" cy="689801"/>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  Users		URL			Allow?</a:t>
              </a:r>
            </a:p>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  All users	https://outlook.office.com	Yes</a:t>
              </a:r>
            </a:p>
          </p:txBody>
        </p:sp>
        <p:cxnSp>
          <p:nvCxnSpPr>
            <p:cNvPr id="140" name="Straight Arrow Connector 139">
              <a:extLst>
                <a:ext uri="{FF2B5EF4-FFF2-40B4-BE49-F238E27FC236}">
                  <a16:creationId xmlns:a16="http://schemas.microsoft.com/office/drawing/2014/main" id="{57B63F65-95B9-42D4-86C5-FF728ED5EC3A}"/>
                </a:ext>
              </a:extLst>
            </p:cNvPr>
            <p:cNvCxnSpPr>
              <a:cxnSpLocks/>
              <a:stCxn id="447" idx="1"/>
            </p:cNvCxnSpPr>
            <p:nvPr/>
          </p:nvCxnSpPr>
          <p:spPr bwMode="auto">
            <a:xfrm flipH="1">
              <a:off x="1798637" y="1735137"/>
              <a:ext cx="970883" cy="617564"/>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grpSp>
      <p:grpSp>
        <p:nvGrpSpPr>
          <p:cNvPr id="26" name="Group 25">
            <a:extLst>
              <a:ext uri="{FF2B5EF4-FFF2-40B4-BE49-F238E27FC236}">
                <a16:creationId xmlns:a16="http://schemas.microsoft.com/office/drawing/2014/main" id="{9FC9736D-6204-4655-A499-C9BF23298BB3}"/>
              </a:ext>
            </a:extLst>
          </p:cNvPr>
          <p:cNvGrpSpPr/>
          <p:nvPr/>
        </p:nvGrpSpPr>
        <p:grpSpPr>
          <a:xfrm>
            <a:off x="4228448" y="2299734"/>
            <a:ext cx="5790095" cy="1577479"/>
            <a:chOff x="4313237" y="2345351"/>
            <a:chExt cx="5906198" cy="1609111"/>
          </a:xfrm>
        </p:grpSpPr>
        <p:sp>
          <p:nvSpPr>
            <p:cNvPr id="141" name="Rectangle 140">
              <a:extLst>
                <a:ext uri="{FF2B5EF4-FFF2-40B4-BE49-F238E27FC236}">
                  <a16:creationId xmlns:a16="http://schemas.microsoft.com/office/drawing/2014/main" id="{551109EB-F713-4D36-AD8C-12CAE58EE70A}"/>
                </a:ext>
              </a:extLst>
            </p:cNvPr>
            <p:cNvSpPr/>
            <p:nvPr/>
          </p:nvSpPr>
          <p:spPr bwMode="auto">
            <a:xfrm>
              <a:off x="4313237" y="3279711"/>
              <a:ext cx="5906198" cy="674751"/>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  Source IP	Destination IP	Port	Allow?</a:t>
              </a:r>
            </a:p>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  *		*		443	Yes</a:t>
              </a:r>
            </a:p>
          </p:txBody>
        </p:sp>
        <p:cxnSp>
          <p:nvCxnSpPr>
            <p:cNvPr id="142" name="Straight Arrow Connector 141">
              <a:extLst>
                <a:ext uri="{FF2B5EF4-FFF2-40B4-BE49-F238E27FC236}">
                  <a16:creationId xmlns:a16="http://schemas.microsoft.com/office/drawing/2014/main" id="{98468233-52FF-4D61-8989-0DD8C32DB2E3}"/>
                </a:ext>
              </a:extLst>
            </p:cNvPr>
            <p:cNvCxnSpPr>
              <a:cxnSpLocks/>
              <a:stCxn id="446" idx="2"/>
            </p:cNvCxnSpPr>
            <p:nvPr/>
          </p:nvCxnSpPr>
          <p:spPr bwMode="auto">
            <a:xfrm>
              <a:off x="4918174" y="2345351"/>
              <a:ext cx="157063" cy="971420"/>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grpSp>
      <p:grpSp>
        <p:nvGrpSpPr>
          <p:cNvPr id="27" name="Group 26">
            <a:extLst>
              <a:ext uri="{FF2B5EF4-FFF2-40B4-BE49-F238E27FC236}">
                <a16:creationId xmlns:a16="http://schemas.microsoft.com/office/drawing/2014/main" id="{34519660-7329-4E78-AE7C-C5268997A082}"/>
              </a:ext>
            </a:extLst>
          </p:cNvPr>
          <p:cNvGrpSpPr/>
          <p:nvPr/>
        </p:nvGrpSpPr>
        <p:grpSpPr>
          <a:xfrm>
            <a:off x="6282071" y="1705775"/>
            <a:ext cx="5790095" cy="1278935"/>
            <a:chOff x="6408039" y="1735482"/>
            <a:chExt cx="5906198" cy="1304580"/>
          </a:xfrm>
        </p:grpSpPr>
        <p:sp>
          <p:nvSpPr>
            <p:cNvPr id="143" name="Rectangle 142">
              <a:extLst>
                <a:ext uri="{FF2B5EF4-FFF2-40B4-BE49-F238E27FC236}">
                  <a16:creationId xmlns:a16="http://schemas.microsoft.com/office/drawing/2014/main" id="{4F5A0BDE-2761-4FA8-A30E-66F28BED5285}"/>
                </a:ext>
              </a:extLst>
            </p:cNvPr>
            <p:cNvSpPr/>
            <p:nvPr/>
          </p:nvSpPr>
          <p:spPr bwMode="auto">
            <a:xfrm>
              <a:off x="6408039" y="2363750"/>
              <a:ext cx="5906198" cy="676312"/>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  Source IP	Destination IP	Port	Allow?</a:t>
              </a:r>
            </a:p>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  *		10.10.10.10	443	Yes</a:t>
              </a:r>
            </a:p>
          </p:txBody>
        </p:sp>
        <p:cxnSp>
          <p:nvCxnSpPr>
            <p:cNvPr id="144" name="Straight Arrow Connector 143">
              <a:extLst>
                <a:ext uri="{FF2B5EF4-FFF2-40B4-BE49-F238E27FC236}">
                  <a16:creationId xmlns:a16="http://schemas.microsoft.com/office/drawing/2014/main" id="{C231EC18-7A0D-4B0D-8DE5-D4BD766F8582}"/>
                </a:ext>
              </a:extLst>
            </p:cNvPr>
            <p:cNvCxnSpPr>
              <a:cxnSpLocks/>
              <a:stCxn id="448" idx="3"/>
            </p:cNvCxnSpPr>
            <p:nvPr/>
          </p:nvCxnSpPr>
          <p:spPr bwMode="auto">
            <a:xfrm>
              <a:off x="10114723" y="1735482"/>
              <a:ext cx="785687" cy="599729"/>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grpSp>
    </p:spTree>
    <p:custDataLst>
      <p:tags r:id="rId1"/>
    </p:custDataLst>
    <p:extLst>
      <p:ext uri="{BB962C8B-B14F-4D97-AF65-F5344CB8AC3E}">
        <p14:creationId xmlns:p14="http://schemas.microsoft.com/office/powerpoint/2010/main" val="2544905840"/>
      </p:ext>
    </p:extLst>
  </p:cSld>
  <p:clrMapOvr>
    <a:masterClrMapping/>
  </p:clrMapOvr>
  <mc:AlternateContent xmlns:mc="http://schemas.openxmlformats.org/markup-compatibility/2006" xmlns:p14="http://schemas.microsoft.com/office/powerpoint/2010/main">
    <mc:Choice Requires="p14">
      <p:transition p14:dur="10" advTm="19409"/>
    </mc:Choice>
    <mc:Fallback xmlns="">
      <p:transition advTm="194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30"/>
                                        </p:tgtEl>
                                        <p:attrNameLst>
                                          <p:attrName>style.visibility</p:attrName>
                                        </p:attrNameLst>
                                      </p:cBhvr>
                                      <p:to>
                                        <p:strVal val="visible"/>
                                      </p:to>
                                    </p:set>
                                    <p:animEffect transition="in" filter="fade">
                                      <p:cBhvr>
                                        <p:cTn id="11" dur="500"/>
                                        <p:tgtEl>
                                          <p:spTgt spid="130"/>
                                        </p:tgtEl>
                                      </p:cBhvr>
                                    </p:animEffect>
                                  </p:child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355"/>
                                        </p:tgtEl>
                                        <p:attrNameLst>
                                          <p:attrName>style.visibility</p:attrName>
                                        </p:attrNameLst>
                                      </p:cBhvr>
                                      <p:to>
                                        <p:strVal val="visible"/>
                                      </p:to>
                                    </p:set>
                                    <p:animEffect transition="in" filter="fade">
                                      <p:cBhvr>
                                        <p:cTn id="15" dur="500"/>
                                        <p:tgtEl>
                                          <p:spTgt spid="3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1000"/>
                                  </p:stCondLst>
                                  <p:childTnLst>
                                    <p:set>
                                      <p:cBhvr>
                                        <p:cTn id="28" dur="1" fill="hold">
                                          <p:stCondLst>
                                            <p:cond delay="0"/>
                                          </p:stCondLst>
                                        </p:cTn>
                                        <p:tgtEl>
                                          <p:spTgt spid="170"/>
                                        </p:tgtEl>
                                        <p:attrNameLst>
                                          <p:attrName>style.visibility</p:attrName>
                                        </p:attrNameLst>
                                      </p:cBhvr>
                                      <p:to>
                                        <p:strVal val="visible"/>
                                      </p:to>
                                    </p:set>
                                    <p:animEffect transition="in" filter="fade">
                                      <p:cBhvr>
                                        <p:cTn id="29" dur="500"/>
                                        <p:tgtEl>
                                          <p:spTgt spid="170"/>
                                        </p:tgtEl>
                                      </p:cBhvr>
                                    </p:animEffect>
                                  </p:childTnLst>
                                </p:cTn>
                              </p:par>
                            </p:childTnLst>
                          </p:cTn>
                        </p:par>
                        <p:par>
                          <p:cTn id="30" fill="hold">
                            <p:stCondLst>
                              <p:cond delay="2000"/>
                            </p:stCondLst>
                            <p:childTnLst>
                              <p:par>
                                <p:cTn id="31" presetID="10" presetClass="entr" presetSubtype="0" fill="hold" grpId="0" nodeType="afterEffect">
                                  <p:stCondLst>
                                    <p:cond delay="1000"/>
                                  </p:stCondLst>
                                  <p:childTnLst>
                                    <p:set>
                                      <p:cBhvr>
                                        <p:cTn id="32" dur="1" fill="hold">
                                          <p:stCondLst>
                                            <p:cond delay="0"/>
                                          </p:stCondLst>
                                        </p:cTn>
                                        <p:tgtEl>
                                          <p:spTgt spid="129"/>
                                        </p:tgtEl>
                                        <p:attrNameLst>
                                          <p:attrName>style.visibility</p:attrName>
                                        </p:attrNameLst>
                                      </p:cBhvr>
                                      <p:to>
                                        <p:strVal val="visible"/>
                                      </p:to>
                                    </p:set>
                                    <p:animEffect transition="in" filter="fade">
                                      <p:cBhvr>
                                        <p:cTn id="33" dur="500"/>
                                        <p:tgtEl>
                                          <p:spTgt spid="129"/>
                                        </p:tgtEl>
                                      </p:cBhvr>
                                    </p:animEffect>
                                  </p:childTnLst>
                                </p:cTn>
                              </p:par>
                            </p:childTnLst>
                          </p:cTn>
                        </p:par>
                        <p:par>
                          <p:cTn id="34" fill="hold">
                            <p:stCondLst>
                              <p:cond delay="3500"/>
                            </p:stCondLst>
                            <p:childTnLst>
                              <p:par>
                                <p:cTn id="35" presetID="10" presetClass="entr" presetSubtype="0" fill="hold" grpId="0" nodeType="afterEffect">
                                  <p:stCondLst>
                                    <p:cond delay="1000"/>
                                  </p:stCondLst>
                                  <p:childTnLst>
                                    <p:set>
                                      <p:cBhvr>
                                        <p:cTn id="36" dur="1" fill="hold">
                                          <p:stCondLst>
                                            <p:cond delay="0"/>
                                          </p:stCondLst>
                                        </p:cTn>
                                        <p:tgtEl>
                                          <p:spTgt spid="359"/>
                                        </p:tgtEl>
                                        <p:attrNameLst>
                                          <p:attrName>style.visibility</p:attrName>
                                        </p:attrNameLst>
                                      </p:cBhvr>
                                      <p:to>
                                        <p:strVal val="visible"/>
                                      </p:to>
                                    </p:set>
                                    <p:animEffect transition="in" filter="fade">
                                      <p:cBhvr>
                                        <p:cTn id="37" dur="500"/>
                                        <p:tgtEl>
                                          <p:spTgt spid="35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1000"/>
                                  </p:stCondLst>
                                  <p:childTnLst>
                                    <p:set>
                                      <p:cBhvr>
                                        <p:cTn id="50" dur="1" fill="hold">
                                          <p:stCondLst>
                                            <p:cond delay="0"/>
                                          </p:stCondLst>
                                        </p:cTn>
                                        <p:tgtEl>
                                          <p:spTgt spid="358"/>
                                        </p:tgtEl>
                                        <p:attrNameLst>
                                          <p:attrName>style.visibility</p:attrName>
                                        </p:attrNameLst>
                                      </p:cBhvr>
                                      <p:to>
                                        <p:strVal val="visible"/>
                                      </p:to>
                                    </p:set>
                                    <p:animEffect transition="in" filter="fade">
                                      <p:cBhvr>
                                        <p:cTn id="51" dur="500"/>
                                        <p:tgtEl>
                                          <p:spTgt spid="358"/>
                                        </p:tgtEl>
                                      </p:cBhvr>
                                    </p:animEffect>
                                  </p:childTnLst>
                                </p:cTn>
                              </p:par>
                            </p:childTnLst>
                          </p:cTn>
                        </p:par>
                        <p:par>
                          <p:cTn id="52" fill="hold">
                            <p:stCondLst>
                              <p:cond delay="2000"/>
                            </p:stCondLst>
                            <p:childTnLst>
                              <p:par>
                                <p:cTn id="53" presetID="10" presetClass="entr" presetSubtype="0" fill="hold" grpId="0" nodeType="afterEffect">
                                  <p:stCondLst>
                                    <p:cond delay="1000"/>
                                  </p:stCondLst>
                                  <p:childTnLst>
                                    <p:set>
                                      <p:cBhvr>
                                        <p:cTn id="54" dur="1" fill="hold">
                                          <p:stCondLst>
                                            <p:cond delay="0"/>
                                          </p:stCondLst>
                                        </p:cTn>
                                        <p:tgtEl>
                                          <p:spTgt spid="128"/>
                                        </p:tgtEl>
                                        <p:attrNameLst>
                                          <p:attrName>style.visibility</p:attrName>
                                        </p:attrNameLst>
                                      </p:cBhvr>
                                      <p:to>
                                        <p:strVal val="visible"/>
                                      </p:to>
                                    </p:set>
                                    <p:animEffect transition="in" filter="fade">
                                      <p:cBhvr>
                                        <p:cTn id="55" dur="500"/>
                                        <p:tgtEl>
                                          <p:spTgt spid="128"/>
                                        </p:tgtEl>
                                      </p:cBhvr>
                                    </p:animEffect>
                                  </p:childTnLst>
                                </p:cTn>
                              </p:par>
                            </p:childTnLst>
                          </p:cTn>
                        </p:par>
                        <p:par>
                          <p:cTn id="56" fill="hold">
                            <p:stCondLst>
                              <p:cond delay="3500"/>
                            </p:stCondLst>
                            <p:childTnLst>
                              <p:par>
                                <p:cTn id="57" presetID="10" presetClass="entr" presetSubtype="0" fill="hold" grpId="0" nodeType="afterEffect">
                                  <p:stCondLst>
                                    <p:cond delay="1000"/>
                                  </p:stCondLst>
                                  <p:childTnLst>
                                    <p:set>
                                      <p:cBhvr>
                                        <p:cTn id="58" dur="1" fill="hold">
                                          <p:stCondLst>
                                            <p:cond delay="0"/>
                                          </p:stCondLst>
                                        </p:cTn>
                                        <p:tgtEl>
                                          <p:spTgt spid="437"/>
                                        </p:tgtEl>
                                        <p:attrNameLst>
                                          <p:attrName>style.visibility</p:attrName>
                                        </p:attrNameLst>
                                      </p:cBhvr>
                                      <p:to>
                                        <p:strVal val="visible"/>
                                      </p:to>
                                    </p:set>
                                    <p:animEffect transition="in" filter="fade">
                                      <p:cBhvr>
                                        <p:cTn id="59" dur="500"/>
                                        <p:tgtEl>
                                          <p:spTgt spid="43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27"/>
                                        </p:tgtEl>
                                      </p:cBhvr>
                                    </p:animEffect>
                                    <p:set>
                                      <p:cBhvr>
                                        <p:cTn id="69" dur="1" fill="hold">
                                          <p:stCondLst>
                                            <p:cond delay="499"/>
                                          </p:stCondLst>
                                        </p:cTn>
                                        <p:tgtEl>
                                          <p:spTgt spid="27"/>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grpId="0" nodeType="afterEffect">
                                  <p:stCondLst>
                                    <p:cond delay="1000"/>
                                  </p:stCondLst>
                                  <p:childTnLst>
                                    <p:set>
                                      <p:cBhvr>
                                        <p:cTn id="72" dur="1" fill="hold">
                                          <p:stCondLst>
                                            <p:cond delay="0"/>
                                          </p:stCondLst>
                                        </p:cTn>
                                        <p:tgtEl>
                                          <p:spTgt spid="436"/>
                                        </p:tgtEl>
                                        <p:attrNameLst>
                                          <p:attrName>style.visibility</p:attrName>
                                        </p:attrNameLst>
                                      </p:cBhvr>
                                      <p:to>
                                        <p:strVal val="visible"/>
                                      </p:to>
                                    </p:set>
                                    <p:animEffect transition="in" filter="fade">
                                      <p:cBhvr>
                                        <p:cTn id="73" dur="500"/>
                                        <p:tgtEl>
                                          <p:spTgt spid="436"/>
                                        </p:tgtEl>
                                      </p:cBhvr>
                                    </p:animEffect>
                                  </p:childTnLst>
                                </p:cTn>
                              </p:par>
                            </p:childTnLst>
                          </p:cTn>
                        </p:par>
                        <p:par>
                          <p:cTn id="74" fill="hold">
                            <p:stCondLst>
                              <p:cond delay="2000"/>
                            </p:stCondLst>
                            <p:childTnLst>
                              <p:par>
                                <p:cTn id="75" presetID="10" presetClass="entr" presetSubtype="0" fill="hold" grpId="0" nodeType="afterEffect">
                                  <p:stCondLst>
                                    <p:cond delay="1000"/>
                                  </p:stCondLst>
                                  <p:childTnLst>
                                    <p:set>
                                      <p:cBhvr>
                                        <p:cTn id="76" dur="1" fill="hold">
                                          <p:stCondLst>
                                            <p:cond delay="0"/>
                                          </p:stCondLst>
                                        </p:cTn>
                                        <p:tgtEl>
                                          <p:spTgt spid="131"/>
                                        </p:tgtEl>
                                        <p:attrNameLst>
                                          <p:attrName>style.visibility</p:attrName>
                                        </p:attrNameLst>
                                      </p:cBhvr>
                                      <p:to>
                                        <p:strVal val="visible"/>
                                      </p:to>
                                    </p:set>
                                    <p:animEffect transition="in" filter="fade">
                                      <p:cBhvr>
                                        <p:cTn id="77" dur="500"/>
                                        <p:tgtEl>
                                          <p:spTgt spid="131"/>
                                        </p:tgtEl>
                                      </p:cBhvr>
                                    </p:animEffect>
                                  </p:childTnLst>
                                </p:cTn>
                              </p:par>
                            </p:childTnLst>
                          </p:cTn>
                        </p:par>
                        <p:par>
                          <p:cTn id="78" fill="hold">
                            <p:stCondLst>
                              <p:cond delay="3500"/>
                            </p:stCondLst>
                            <p:childTnLst>
                              <p:par>
                                <p:cTn id="79" presetID="10" presetClass="entr" presetSubtype="0" fill="hold" grpId="0" nodeType="afterEffect">
                                  <p:stCondLst>
                                    <p:cond delay="100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par>
                          <p:cTn id="82" fill="hold">
                            <p:stCondLst>
                              <p:cond delay="5000"/>
                            </p:stCondLst>
                            <p:childTnLst>
                              <p:par>
                                <p:cTn id="83" presetID="10" presetClass="entr" presetSubtype="0" fill="hold" nodeType="afterEffect">
                                  <p:stCondLst>
                                    <p:cond delay="100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nodeType="withEffect">
                                  <p:stCondLst>
                                    <p:cond delay="100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nodeType="withEffect">
                                  <p:stCondLst>
                                    <p:cond delay="100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170" grpId="0" animBg="1"/>
      <p:bldP spid="355" grpId="0" animBg="1"/>
      <p:bldP spid="358" grpId="0" animBg="1"/>
      <p:bldP spid="359" grpId="0" animBg="1"/>
      <p:bldP spid="436" grpId="0" animBg="1"/>
      <p:bldP spid="437" grpId="0" animBg="1"/>
      <p:bldP spid="128" grpId="0" animBg="1"/>
      <p:bldP spid="129" grpId="0" animBg="1"/>
      <p:bldP spid="130" grpId="0" animBg="1"/>
      <p:bldP spid="1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C0E7-819A-4866-92A4-388433B5338F}"/>
              </a:ext>
            </a:extLst>
          </p:cNvPr>
          <p:cNvSpPr>
            <a:spLocks noGrp="1"/>
          </p:cNvSpPr>
          <p:nvPr>
            <p:ph type="title"/>
          </p:nvPr>
        </p:nvSpPr>
        <p:spPr/>
        <p:txBody>
          <a:bodyPr/>
          <a:lstStyle/>
          <a:p>
            <a:r>
              <a:rPr lang="en-US"/>
              <a:t>Routing IP packets across the network</a:t>
            </a:r>
            <a:endParaRPr lang="en-AU" dirty="0"/>
          </a:p>
        </p:txBody>
      </p:sp>
      <p:pic>
        <p:nvPicPr>
          <p:cNvPr id="42" name="Picture 8" descr="Image result for Server Icon">
            <a:extLst>
              <a:ext uri="{FF2B5EF4-FFF2-40B4-BE49-F238E27FC236}">
                <a16:creationId xmlns:a16="http://schemas.microsoft.com/office/drawing/2014/main" id="{5954F8D5-F2DC-4AAA-930F-B989C91EE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72252" y="1215925"/>
            <a:ext cx="1209998" cy="1209998"/>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584E7A7-8075-4EB1-A5D8-64B125B117DA}"/>
              </a:ext>
            </a:extLst>
          </p:cNvPr>
          <p:cNvCxnSpPr>
            <a:cxnSpLocks/>
          </p:cNvCxnSpPr>
          <p:nvPr/>
        </p:nvCxnSpPr>
        <p:spPr>
          <a:xfrm flipH="1">
            <a:off x="4504156" y="1659587"/>
            <a:ext cx="6494056" cy="2303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A9B444A-C8D6-45BA-9474-0DAF01208A86}"/>
              </a:ext>
            </a:extLst>
          </p:cNvPr>
          <p:cNvCxnSpPr>
            <a:cxnSpLocks/>
          </p:cNvCxnSpPr>
          <p:nvPr/>
        </p:nvCxnSpPr>
        <p:spPr>
          <a:xfrm>
            <a:off x="6133837" y="3726998"/>
            <a:ext cx="1462226" cy="172344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5B72747-BDCA-408A-A7BF-AF1190E1336C}"/>
              </a:ext>
            </a:extLst>
          </p:cNvPr>
          <p:cNvCxnSpPr>
            <a:cxnSpLocks/>
          </p:cNvCxnSpPr>
          <p:nvPr/>
        </p:nvCxnSpPr>
        <p:spPr>
          <a:xfrm flipH="1">
            <a:off x="1996034" y="2193345"/>
            <a:ext cx="2362464" cy="19028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9BF985B-3885-41C0-A65E-DEAC368173A3}"/>
              </a:ext>
            </a:extLst>
          </p:cNvPr>
          <p:cNvCxnSpPr>
            <a:cxnSpLocks/>
          </p:cNvCxnSpPr>
          <p:nvPr/>
        </p:nvCxnSpPr>
        <p:spPr>
          <a:xfrm flipV="1">
            <a:off x="4177048" y="5450439"/>
            <a:ext cx="3422115" cy="12891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22CF48-16DA-434B-A011-C9D4D48268BF}"/>
              </a:ext>
            </a:extLst>
          </p:cNvPr>
          <p:cNvCxnSpPr>
            <a:cxnSpLocks/>
          </p:cNvCxnSpPr>
          <p:nvPr/>
        </p:nvCxnSpPr>
        <p:spPr>
          <a:xfrm flipH="1">
            <a:off x="7599164" y="4884762"/>
            <a:ext cx="1710733" cy="56567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8E298D1-A48F-4D59-824D-F8E6B86B9EED}"/>
              </a:ext>
            </a:extLst>
          </p:cNvPr>
          <p:cNvCxnSpPr>
            <a:cxnSpLocks/>
          </p:cNvCxnSpPr>
          <p:nvPr/>
        </p:nvCxnSpPr>
        <p:spPr>
          <a:xfrm>
            <a:off x="8561168" y="3172572"/>
            <a:ext cx="748726" cy="16892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E04B7DDF-DE5F-4545-80E1-57DBE5EBB747}"/>
              </a:ext>
            </a:extLst>
          </p:cNvPr>
          <p:cNvCxnSpPr>
            <a:cxnSpLocks/>
          </p:cNvCxnSpPr>
          <p:nvPr/>
        </p:nvCxnSpPr>
        <p:spPr>
          <a:xfrm flipH="1">
            <a:off x="3964925" y="2009661"/>
            <a:ext cx="507806" cy="350523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3CB8562-4622-4341-AE73-F112B8EBE694}"/>
              </a:ext>
            </a:extLst>
          </p:cNvPr>
          <p:cNvCxnSpPr>
            <a:cxnSpLocks/>
          </p:cNvCxnSpPr>
          <p:nvPr/>
        </p:nvCxnSpPr>
        <p:spPr>
          <a:xfrm>
            <a:off x="4421314" y="1952273"/>
            <a:ext cx="1808822" cy="164846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7A26D06-575C-4D69-B53E-7926CF1F0DFE}"/>
              </a:ext>
            </a:extLst>
          </p:cNvPr>
          <p:cNvCxnSpPr>
            <a:cxnSpLocks/>
          </p:cNvCxnSpPr>
          <p:nvPr/>
        </p:nvCxnSpPr>
        <p:spPr>
          <a:xfrm flipH="1">
            <a:off x="6181175" y="2900812"/>
            <a:ext cx="2671353" cy="74252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E308AEB-5CCC-47A5-9583-984445D7BBFF}"/>
              </a:ext>
            </a:extLst>
          </p:cNvPr>
          <p:cNvCxnSpPr>
            <a:cxnSpLocks/>
          </p:cNvCxnSpPr>
          <p:nvPr/>
        </p:nvCxnSpPr>
        <p:spPr>
          <a:xfrm flipH="1">
            <a:off x="8852526" y="1713138"/>
            <a:ext cx="2098444" cy="116654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E7177D6-E018-4E48-83FA-D8F1FF7B2C6D}"/>
              </a:ext>
            </a:extLst>
          </p:cNvPr>
          <p:cNvCxnSpPr>
            <a:cxnSpLocks/>
          </p:cNvCxnSpPr>
          <p:nvPr/>
        </p:nvCxnSpPr>
        <p:spPr>
          <a:xfrm flipH="1" flipV="1">
            <a:off x="10986915" y="1659586"/>
            <a:ext cx="281551" cy="226911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DD38810-55E9-47B2-B06C-072CA73B7378}"/>
              </a:ext>
            </a:extLst>
          </p:cNvPr>
          <p:cNvCxnSpPr>
            <a:cxnSpLocks/>
          </p:cNvCxnSpPr>
          <p:nvPr/>
        </p:nvCxnSpPr>
        <p:spPr>
          <a:xfrm flipH="1" flipV="1">
            <a:off x="11324868" y="3961224"/>
            <a:ext cx="99208" cy="158255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pic>
        <p:nvPicPr>
          <p:cNvPr id="4" name="Picture 8" descr="Image result for Server Icon">
            <a:extLst>
              <a:ext uri="{FF2B5EF4-FFF2-40B4-BE49-F238E27FC236}">
                <a16:creationId xmlns:a16="http://schemas.microsoft.com/office/drawing/2014/main" id="{B1810868-2DC0-4751-93DB-8A0A2CBFB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37237" y="4938780"/>
            <a:ext cx="1209998" cy="12099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FDA9CE-5460-4271-A42A-C6261D17135C}"/>
              </a:ext>
            </a:extLst>
          </p:cNvPr>
          <p:cNvPicPr>
            <a:picLocks noChangeAspect="1"/>
          </p:cNvPicPr>
          <p:nvPr/>
        </p:nvPicPr>
        <p:blipFill>
          <a:blip r:embed="rId4"/>
          <a:stretch>
            <a:fillRect/>
          </a:stretch>
        </p:blipFill>
        <p:spPr>
          <a:xfrm>
            <a:off x="3477259" y="5235059"/>
            <a:ext cx="914739" cy="913719"/>
          </a:xfrm>
          <a:prstGeom prst="rect">
            <a:avLst/>
          </a:prstGeom>
        </p:spPr>
      </p:pic>
      <p:pic>
        <p:nvPicPr>
          <p:cNvPr id="9" name="Picture 8">
            <a:extLst>
              <a:ext uri="{FF2B5EF4-FFF2-40B4-BE49-F238E27FC236}">
                <a16:creationId xmlns:a16="http://schemas.microsoft.com/office/drawing/2014/main" id="{620F42AB-3D92-4CED-8F40-D384DFEA6D87}"/>
              </a:ext>
            </a:extLst>
          </p:cNvPr>
          <p:cNvPicPr>
            <a:picLocks noChangeAspect="1"/>
          </p:cNvPicPr>
          <p:nvPr/>
        </p:nvPicPr>
        <p:blipFill>
          <a:blip r:embed="rId4"/>
          <a:stretch>
            <a:fillRect/>
          </a:stretch>
        </p:blipFill>
        <p:spPr>
          <a:xfrm>
            <a:off x="7141794" y="5122497"/>
            <a:ext cx="914739" cy="913719"/>
          </a:xfrm>
          <a:prstGeom prst="rect">
            <a:avLst/>
          </a:prstGeom>
        </p:spPr>
      </p:pic>
      <p:pic>
        <p:nvPicPr>
          <p:cNvPr id="10" name="Picture 9">
            <a:extLst>
              <a:ext uri="{FF2B5EF4-FFF2-40B4-BE49-F238E27FC236}">
                <a16:creationId xmlns:a16="http://schemas.microsoft.com/office/drawing/2014/main" id="{443CD209-D970-43B8-A4F7-7E670E1DF1A3}"/>
              </a:ext>
            </a:extLst>
          </p:cNvPr>
          <p:cNvPicPr>
            <a:picLocks noChangeAspect="1"/>
          </p:cNvPicPr>
          <p:nvPr/>
        </p:nvPicPr>
        <p:blipFill>
          <a:blip r:embed="rId4"/>
          <a:stretch>
            <a:fillRect/>
          </a:stretch>
        </p:blipFill>
        <p:spPr>
          <a:xfrm>
            <a:off x="5709244" y="3270139"/>
            <a:ext cx="914739" cy="913719"/>
          </a:xfrm>
          <a:prstGeom prst="rect">
            <a:avLst/>
          </a:prstGeom>
        </p:spPr>
      </p:pic>
      <p:pic>
        <p:nvPicPr>
          <p:cNvPr id="11" name="Picture 10">
            <a:extLst>
              <a:ext uri="{FF2B5EF4-FFF2-40B4-BE49-F238E27FC236}">
                <a16:creationId xmlns:a16="http://schemas.microsoft.com/office/drawing/2014/main" id="{C3A9E08A-99A4-4668-9F28-23896B8E6BE4}"/>
              </a:ext>
            </a:extLst>
          </p:cNvPr>
          <p:cNvPicPr>
            <a:picLocks noChangeAspect="1"/>
          </p:cNvPicPr>
          <p:nvPr/>
        </p:nvPicPr>
        <p:blipFill>
          <a:blip r:embed="rId4"/>
          <a:stretch>
            <a:fillRect/>
          </a:stretch>
        </p:blipFill>
        <p:spPr>
          <a:xfrm>
            <a:off x="4046787" y="1509558"/>
            <a:ext cx="914739" cy="913719"/>
          </a:xfrm>
          <a:prstGeom prst="rect">
            <a:avLst/>
          </a:prstGeom>
        </p:spPr>
      </p:pic>
      <p:pic>
        <p:nvPicPr>
          <p:cNvPr id="12" name="Picture 11">
            <a:extLst>
              <a:ext uri="{FF2B5EF4-FFF2-40B4-BE49-F238E27FC236}">
                <a16:creationId xmlns:a16="http://schemas.microsoft.com/office/drawing/2014/main" id="{804FA2E8-32D0-495A-8E71-19AAE7C0C05D}"/>
              </a:ext>
            </a:extLst>
          </p:cNvPr>
          <p:cNvPicPr>
            <a:picLocks noChangeAspect="1"/>
          </p:cNvPicPr>
          <p:nvPr/>
        </p:nvPicPr>
        <p:blipFill>
          <a:blip r:embed="rId4"/>
          <a:stretch>
            <a:fillRect/>
          </a:stretch>
        </p:blipFill>
        <p:spPr>
          <a:xfrm>
            <a:off x="10529544" y="1364066"/>
            <a:ext cx="914739" cy="913719"/>
          </a:xfrm>
          <a:prstGeom prst="rect">
            <a:avLst/>
          </a:prstGeom>
        </p:spPr>
      </p:pic>
      <p:pic>
        <p:nvPicPr>
          <p:cNvPr id="13" name="Picture 12">
            <a:extLst>
              <a:ext uri="{FF2B5EF4-FFF2-40B4-BE49-F238E27FC236}">
                <a16:creationId xmlns:a16="http://schemas.microsoft.com/office/drawing/2014/main" id="{5781242E-5386-4F91-B3A3-5355DB8543F7}"/>
              </a:ext>
            </a:extLst>
          </p:cNvPr>
          <p:cNvPicPr>
            <a:picLocks noChangeAspect="1"/>
          </p:cNvPicPr>
          <p:nvPr/>
        </p:nvPicPr>
        <p:blipFill>
          <a:blip r:embed="rId4"/>
          <a:stretch>
            <a:fillRect/>
          </a:stretch>
        </p:blipFill>
        <p:spPr>
          <a:xfrm>
            <a:off x="8852526" y="4549800"/>
            <a:ext cx="914739" cy="913719"/>
          </a:xfrm>
          <a:prstGeom prst="rect">
            <a:avLst/>
          </a:prstGeom>
        </p:spPr>
      </p:pic>
      <p:pic>
        <p:nvPicPr>
          <p:cNvPr id="14" name="Picture 13">
            <a:extLst>
              <a:ext uri="{FF2B5EF4-FFF2-40B4-BE49-F238E27FC236}">
                <a16:creationId xmlns:a16="http://schemas.microsoft.com/office/drawing/2014/main" id="{F8819DC5-10C3-4A22-B9F9-FB290EF81EA2}"/>
              </a:ext>
            </a:extLst>
          </p:cNvPr>
          <p:cNvPicPr>
            <a:picLocks noChangeAspect="1"/>
          </p:cNvPicPr>
          <p:nvPr/>
        </p:nvPicPr>
        <p:blipFill>
          <a:blip r:embed="rId4"/>
          <a:stretch>
            <a:fillRect/>
          </a:stretch>
        </p:blipFill>
        <p:spPr>
          <a:xfrm>
            <a:off x="8135295" y="2715712"/>
            <a:ext cx="914739" cy="913719"/>
          </a:xfrm>
          <a:prstGeom prst="rect">
            <a:avLst/>
          </a:prstGeom>
        </p:spPr>
      </p:pic>
      <p:cxnSp>
        <p:nvCxnSpPr>
          <p:cNvPr id="43" name="Straight Connector 42">
            <a:extLst>
              <a:ext uri="{FF2B5EF4-FFF2-40B4-BE49-F238E27FC236}">
                <a16:creationId xmlns:a16="http://schemas.microsoft.com/office/drawing/2014/main" id="{1B2452FF-C1C0-47C5-B294-71CDD71139F6}"/>
              </a:ext>
            </a:extLst>
          </p:cNvPr>
          <p:cNvCxnSpPr>
            <a:cxnSpLocks/>
          </p:cNvCxnSpPr>
          <p:nvPr/>
        </p:nvCxnSpPr>
        <p:spPr>
          <a:xfrm>
            <a:off x="1241032" y="1868632"/>
            <a:ext cx="620961" cy="217266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CE2CC19-AD74-4317-8CE9-2711F2D8965F}"/>
              </a:ext>
            </a:extLst>
          </p:cNvPr>
          <p:cNvCxnSpPr>
            <a:cxnSpLocks/>
            <a:stCxn id="11" idx="2"/>
            <a:endCxn id="7" idx="0"/>
          </p:cNvCxnSpPr>
          <p:nvPr/>
        </p:nvCxnSpPr>
        <p:spPr bwMode="auto">
          <a:xfrm flipH="1">
            <a:off x="3934628" y="2423277"/>
            <a:ext cx="569529" cy="2811782"/>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38" name="Straight Arrow Connector 37">
            <a:extLst>
              <a:ext uri="{FF2B5EF4-FFF2-40B4-BE49-F238E27FC236}">
                <a16:creationId xmlns:a16="http://schemas.microsoft.com/office/drawing/2014/main" id="{3058A1C0-0954-4CFC-8245-5FC4329F82DA}"/>
              </a:ext>
            </a:extLst>
          </p:cNvPr>
          <p:cNvCxnSpPr>
            <a:cxnSpLocks/>
            <a:stCxn id="7" idx="3"/>
            <a:endCxn id="9" idx="1"/>
          </p:cNvCxnSpPr>
          <p:nvPr/>
        </p:nvCxnSpPr>
        <p:spPr bwMode="auto">
          <a:xfrm flipV="1">
            <a:off x="4391997" y="5579357"/>
            <a:ext cx="2749797" cy="112562"/>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40" name="Straight Arrow Connector 39">
            <a:extLst>
              <a:ext uri="{FF2B5EF4-FFF2-40B4-BE49-F238E27FC236}">
                <a16:creationId xmlns:a16="http://schemas.microsoft.com/office/drawing/2014/main" id="{B6ED9A73-0119-4AE0-94C7-12FA26E55440}"/>
              </a:ext>
            </a:extLst>
          </p:cNvPr>
          <p:cNvCxnSpPr>
            <a:cxnSpLocks/>
            <a:stCxn id="9" idx="3"/>
            <a:endCxn id="13" idx="2"/>
          </p:cNvCxnSpPr>
          <p:nvPr/>
        </p:nvCxnSpPr>
        <p:spPr bwMode="auto">
          <a:xfrm flipV="1">
            <a:off x="8056532" y="5463519"/>
            <a:ext cx="1253363" cy="115838"/>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50" name="Straight Arrow Connector 49">
            <a:extLst>
              <a:ext uri="{FF2B5EF4-FFF2-40B4-BE49-F238E27FC236}">
                <a16:creationId xmlns:a16="http://schemas.microsoft.com/office/drawing/2014/main" id="{E8D5D148-BAA7-4527-8C5A-B89D26048D20}"/>
              </a:ext>
            </a:extLst>
          </p:cNvPr>
          <p:cNvCxnSpPr>
            <a:cxnSpLocks/>
            <a:stCxn id="13" idx="0"/>
            <a:endCxn id="14" idx="2"/>
          </p:cNvCxnSpPr>
          <p:nvPr/>
        </p:nvCxnSpPr>
        <p:spPr bwMode="auto">
          <a:xfrm flipH="1" flipV="1">
            <a:off x="8592665" y="3629431"/>
            <a:ext cx="717231" cy="920369"/>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61" name="Straight Arrow Connector 60">
            <a:extLst>
              <a:ext uri="{FF2B5EF4-FFF2-40B4-BE49-F238E27FC236}">
                <a16:creationId xmlns:a16="http://schemas.microsoft.com/office/drawing/2014/main" id="{79936DCC-EB20-4161-9017-30B69E10A6C5}"/>
              </a:ext>
            </a:extLst>
          </p:cNvPr>
          <p:cNvCxnSpPr>
            <a:cxnSpLocks/>
            <a:endCxn id="4" idx="0"/>
          </p:cNvCxnSpPr>
          <p:nvPr/>
        </p:nvCxnSpPr>
        <p:spPr bwMode="auto">
          <a:xfrm>
            <a:off x="11342235" y="4469242"/>
            <a:ext cx="0" cy="469538"/>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64" name="Straight Arrow Connector 63">
            <a:extLst>
              <a:ext uri="{FF2B5EF4-FFF2-40B4-BE49-F238E27FC236}">
                <a16:creationId xmlns:a16="http://schemas.microsoft.com/office/drawing/2014/main" id="{706732F2-3732-4195-AD77-88474140C222}"/>
              </a:ext>
            </a:extLst>
          </p:cNvPr>
          <p:cNvCxnSpPr>
            <a:cxnSpLocks/>
            <a:stCxn id="4" idx="1"/>
          </p:cNvCxnSpPr>
          <p:nvPr/>
        </p:nvCxnSpPr>
        <p:spPr bwMode="auto">
          <a:xfrm flipH="1" flipV="1">
            <a:off x="11816973" y="4041299"/>
            <a:ext cx="130262" cy="1502480"/>
          </a:xfrm>
          <a:prstGeom prst="straightConnector1">
            <a:avLst/>
          </a:prstGeom>
          <a:solidFill>
            <a:schemeClr val="bg1"/>
          </a:solidFill>
          <a:ln w="25400" cap="flat" cmpd="sng" algn="ctr">
            <a:solidFill>
              <a:schemeClr val="tx2">
                <a:lumMod val="50000"/>
                <a:lumOff val="50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67" name="Straight Arrow Connector 66">
            <a:extLst>
              <a:ext uri="{FF2B5EF4-FFF2-40B4-BE49-F238E27FC236}">
                <a16:creationId xmlns:a16="http://schemas.microsoft.com/office/drawing/2014/main" id="{E27AD387-AA39-4F3D-ACFF-6A08F3B45516}"/>
              </a:ext>
            </a:extLst>
          </p:cNvPr>
          <p:cNvCxnSpPr>
            <a:cxnSpLocks/>
            <a:endCxn id="12" idx="3"/>
          </p:cNvCxnSpPr>
          <p:nvPr/>
        </p:nvCxnSpPr>
        <p:spPr bwMode="auto">
          <a:xfrm flipV="1">
            <a:off x="11342235" y="1820925"/>
            <a:ext cx="102048" cy="1792428"/>
          </a:xfrm>
          <a:prstGeom prst="straightConnector1">
            <a:avLst/>
          </a:prstGeom>
          <a:solidFill>
            <a:schemeClr val="bg1"/>
          </a:solidFill>
          <a:ln w="25400" cap="flat" cmpd="sng" algn="ctr">
            <a:solidFill>
              <a:schemeClr val="tx2">
                <a:lumMod val="50000"/>
                <a:lumOff val="50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70" name="Straight Arrow Connector 69">
            <a:extLst>
              <a:ext uri="{FF2B5EF4-FFF2-40B4-BE49-F238E27FC236}">
                <a16:creationId xmlns:a16="http://schemas.microsoft.com/office/drawing/2014/main" id="{D4CFC737-C7CC-41C0-93C1-B037C8509D75}"/>
              </a:ext>
            </a:extLst>
          </p:cNvPr>
          <p:cNvCxnSpPr>
            <a:cxnSpLocks/>
            <a:stCxn id="12" idx="1"/>
            <a:endCxn id="11" idx="3"/>
          </p:cNvCxnSpPr>
          <p:nvPr/>
        </p:nvCxnSpPr>
        <p:spPr bwMode="auto">
          <a:xfrm flipH="1">
            <a:off x="4961526" y="1820925"/>
            <a:ext cx="5568019" cy="145493"/>
          </a:xfrm>
          <a:prstGeom prst="straightConnector1">
            <a:avLst/>
          </a:prstGeom>
          <a:solidFill>
            <a:schemeClr val="bg1"/>
          </a:solidFill>
          <a:ln w="25400" cap="flat" cmpd="sng" algn="ctr">
            <a:solidFill>
              <a:schemeClr val="tx2">
                <a:lumMod val="50000"/>
                <a:lumOff val="50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77" name="Straight Arrow Connector 76">
            <a:extLst>
              <a:ext uri="{FF2B5EF4-FFF2-40B4-BE49-F238E27FC236}">
                <a16:creationId xmlns:a16="http://schemas.microsoft.com/office/drawing/2014/main" id="{8FE947C4-47FD-48F8-B3FA-BE7F63E34A5B}"/>
              </a:ext>
            </a:extLst>
          </p:cNvPr>
          <p:cNvCxnSpPr>
            <a:cxnSpLocks/>
            <a:stCxn id="11" idx="1"/>
            <a:endCxn id="7" idx="0"/>
          </p:cNvCxnSpPr>
          <p:nvPr/>
        </p:nvCxnSpPr>
        <p:spPr bwMode="auto">
          <a:xfrm flipH="1">
            <a:off x="3934628" y="1966418"/>
            <a:ext cx="112159" cy="3268641"/>
          </a:xfrm>
          <a:prstGeom prst="straightConnector1">
            <a:avLst/>
          </a:prstGeom>
          <a:solidFill>
            <a:schemeClr val="bg1"/>
          </a:solidFill>
          <a:ln w="25400" cap="flat" cmpd="sng" algn="ctr">
            <a:solidFill>
              <a:schemeClr val="tx2">
                <a:lumMod val="50000"/>
                <a:lumOff val="50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79" name="Straight Arrow Connector 78">
            <a:extLst>
              <a:ext uri="{FF2B5EF4-FFF2-40B4-BE49-F238E27FC236}">
                <a16:creationId xmlns:a16="http://schemas.microsoft.com/office/drawing/2014/main" id="{7FA98B1B-F8BE-436C-BE59-75D8B66AD5CF}"/>
              </a:ext>
            </a:extLst>
          </p:cNvPr>
          <p:cNvCxnSpPr>
            <a:cxnSpLocks/>
            <a:stCxn id="7" idx="0"/>
          </p:cNvCxnSpPr>
          <p:nvPr/>
        </p:nvCxnSpPr>
        <p:spPr bwMode="auto">
          <a:xfrm flipH="1" flipV="1">
            <a:off x="2430501" y="4174345"/>
            <a:ext cx="1504127" cy="1060714"/>
          </a:xfrm>
          <a:prstGeom prst="straightConnector1">
            <a:avLst/>
          </a:prstGeom>
          <a:solidFill>
            <a:schemeClr val="bg1"/>
          </a:solidFill>
          <a:ln w="25400" cap="flat" cmpd="sng" algn="ctr">
            <a:solidFill>
              <a:schemeClr val="tx2">
                <a:lumMod val="50000"/>
                <a:lumOff val="50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82" name="Straight Arrow Connector 81">
            <a:extLst>
              <a:ext uri="{FF2B5EF4-FFF2-40B4-BE49-F238E27FC236}">
                <a16:creationId xmlns:a16="http://schemas.microsoft.com/office/drawing/2014/main" id="{5C668C4F-0912-42D4-9A46-21899998DD85}"/>
              </a:ext>
            </a:extLst>
          </p:cNvPr>
          <p:cNvCxnSpPr>
            <a:cxnSpLocks/>
            <a:endCxn id="42" idx="1"/>
          </p:cNvCxnSpPr>
          <p:nvPr/>
        </p:nvCxnSpPr>
        <p:spPr bwMode="auto">
          <a:xfrm flipH="1" flipV="1">
            <a:off x="1682250" y="1820925"/>
            <a:ext cx="273513" cy="1925475"/>
          </a:xfrm>
          <a:prstGeom prst="straightConnector1">
            <a:avLst/>
          </a:prstGeom>
          <a:solidFill>
            <a:schemeClr val="bg1"/>
          </a:solidFill>
          <a:ln w="25400" cap="flat" cmpd="sng" algn="ctr">
            <a:solidFill>
              <a:schemeClr val="tx2">
                <a:lumMod val="50000"/>
                <a:lumOff val="50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216" name="Straight Arrow Connector 215">
            <a:extLst>
              <a:ext uri="{FF2B5EF4-FFF2-40B4-BE49-F238E27FC236}">
                <a16:creationId xmlns:a16="http://schemas.microsoft.com/office/drawing/2014/main" id="{75772349-3D37-474F-AFE4-425634263B2E}"/>
              </a:ext>
            </a:extLst>
          </p:cNvPr>
          <p:cNvCxnSpPr>
            <a:cxnSpLocks/>
            <a:stCxn id="42" idx="2"/>
          </p:cNvCxnSpPr>
          <p:nvPr/>
        </p:nvCxnSpPr>
        <p:spPr bwMode="auto">
          <a:xfrm>
            <a:off x="1077251" y="2425923"/>
            <a:ext cx="878513" cy="132047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223" name="Straight Arrow Connector 222">
            <a:extLst>
              <a:ext uri="{FF2B5EF4-FFF2-40B4-BE49-F238E27FC236}">
                <a16:creationId xmlns:a16="http://schemas.microsoft.com/office/drawing/2014/main" id="{7AC903B0-DBCF-421F-98B8-2A801A151250}"/>
              </a:ext>
            </a:extLst>
          </p:cNvPr>
          <p:cNvCxnSpPr>
            <a:cxnSpLocks/>
            <a:endCxn id="11" idx="1"/>
          </p:cNvCxnSpPr>
          <p:nvPr/>
        </p:nvCxnSpPr>
        <p:spPr bwMode="auto">
          <a:xfrm flipV="1">
            <a:off x="2430501" y="1966418"/>
            <a:ext cx="1616286" cy="2207926"/>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234" name="Straight Arrow Connector 233">
            <a:extLst>
              <a:ext uri="{FF2B5EF4-FFF2-40B4-BE49-F238E27FC236}">
                <a16:creationId xmlns:a16="http://schemas.microsoft.com/office/drawing/2014/main" id="{B1CF236A-98B4-4984-9D99-E59616BD98AA}"/>
              </a:ext>
            </a:extLst>
          </p:cNvPr>
          <p:cNvCxnSpPr>
            <a:cxnSpLocks/>
            <a:stCxn id="14" idx="0"/>
            <a:endCxn id="12" idx="1"/>
          </p:cNvCxnSpPr>
          <p:nvPr/>
        </p:nvCxnSpPr>
        <p:spPr bwMode="auto">
          <a:xfrm flipV="1">
            <a:off x="8592664" y="1820926"/>
            <a:ext cx="1936880" cy="89478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237" name="Straight Arrow Connector 236">
            <a:extLst>
              <a:ext uri="{FF2B5EF4-FFF2-40B4-BE49-F238E27FC236}">
                <a16:creationId xmlns:a16="http://schemas.microsoft.com/office/drawing/2014/main" id="{85C5A95B-E5B4-4AEA-B420-1F8E3B337E0F}"/>
              </a:ext>
            </a:extLst>
          </p:cNvPr>
          <p:cNvCxnSpPr>
            <a:cxnSpLocks/>
            <a:stCxn id="12" idx="2"/>
          </p:cNvCxnSpPr>
          <p:nvPr/>
        </p:nvCxnSpPr>
        <p:spPr bwMode="auto">
          <a:xfrm>
            <a:off x="10986914" y="2277784"/>
            <a:ext cx="355321" cy="1335569"/>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51" name="Rectangle 50">
            <a:extLst>
              <a:ext uri="{FF2B5EF4-FFF2-40B4-BE49-F238E27FC236}">
                <a16:creationId xmlns:a16="http://schemas.microsoft.com/office/drawing/2014/main" id="{D306A05F-4BF9-4F9C-B21C-97234FA9AF6F}"/>
              </a:ext>
            </a:extLst>
          </p:cNvPr>
          <p:cNvSpPr/>
          <p:nvPr/>
        </p:nvSpPr>
        <p:spPr bwMode="auto">
          <a:xfrm>
            <a:off x="591672" y="3758262"/>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7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69346E25-7B46-4060-892A-D48AE25E0134}"/>
              </a:ext>
            </a:extLst>
          </p:cNvPr>
          <p:cNvSpPr/>
          <p:nvPr/>
        </p:nvSpPr>
        <p:spPr bwMode="auto">
          <a:xfrm>
            <a:off x="3177266" y="1283716"/>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2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
        <p:nvSpPr>
          <p:cNvPr id="54" name="Rectangle 53">
            <a:extLst>
              <a:ext uri="{FF2B5EF4-FFF2-40B4-BE49-F238E27FC236}">
                <a16:creationId xmlns:a16="http://schemas.microsoft.com/office/drawing/2014/main" id="{3AD5334C-6E98-499C-9D62-9C814177D58E}"/>
              </a:ext>
            </a:extLst>
          </p:cNvPr>
          <p:cNvSpPr/>
          <p:nvPr/>
        </p:nvSpPr>
        <p:spPr bwMode="auto">
          <a:xfrm>
            <a:off x="2598746" y="5818034"/>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3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A168EEFA-AB9A-4916-BDD5-28710181DB29}"/>
              </a:ext>
            </a:extLst>
          </p:cNvPr>
          <p:cNvSpPr/>
          <p:nvPr/>
        </p:nvSpPr>
        <p:spPr bwMode="auto">
          <a:xfrm>
            <a:off x="6345855" y="5877621"/>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4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F8B7707A-8B28-4798-BDAA-E4ACBA5B6339}"/>
              </a:ext>
            </a:extLst>
          </p:cNvPr>
          <p:cNvSpPr/>
          <p:nvPr/>
        </p:nvSpPr>
        <p:spPr bwMode="auto">
          <a:xfrm>
            <a:off x="9309895" y="5596284"/>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20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E05C02C5-4938-4AA5-AC2C-09D9925CA777}"/>
              </a:ext>
            </a:extLst>
          </p:cNvPr>
          <p:cNvSpPr/>
          <p:nvPr/>
        </p:nvSpPr>
        <p:spPr bwMode="auto">
          <a:xfrm>
            <a:off x="7525691" y="3551500"/>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4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16EB6437-1A9C-410C-A1DB-00F10FEEBD29}"/>
              </a:ext>
            </a:extLst>
          </p:cNvPr>
          <p:cNvSpPr/>
          <p:nvPr/>
        </p:nvSpPr>
        <p:spPr bwMode="auto">
          <a:xfrm>
            <a:off x="9933177" y="2203937"/>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10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EFDD07CB-C146-4DC0-AA81-13D69C402219}"/>
              </a:ext>
            </a:extLst>
          </p:cNvPr>
          <p:cNvSpPr/>
          <p:nvPr/>
        </p:nvSpPr>
        <p:spPr bwMode="auto">
          <a:xfrm>
            <a:off x="9944468" y="3615803"/>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9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pic>
        <p:nvPicPr>
          <p:cNvPr id="60" name="Picture 59">
            <a:extLst>
              <a:ext uri="{FF2B5EF4-FFF2-40B4-BE49-F238E27FC236}">
                <a16:creationId xmlns:a16="http://schemas.microsoft.com/office/drawing/2014/main" id="{2E5338FB-E766-4CF9-B589-D1A01DA9F785}"/>
              </a:ext>
            </a:extLst>
          </p:cNvPr>
          <p:cNvPicPr>
            <a:picLocks noChangeAspect="1"/>
          </p:cNvPicPr>
          <p:nvPr/>
        </p:nvPicPr>
        <p:blipFill>
          <a:blip r:embed="rId4"/>
          <a:stretch>
            <a:fillRect/>
          </a:stretch>
        </p:blipFill>
        <p:spPr>
          <a:xfrm>
            <a:off x="1544076" y="3836532"/>
            <a:ext cx="914739" cy="913719"/>
          </a:xfrm>
          <a:prstGeom prst="rect">
            <a:avLst/>
          </a:prstGeom>
        </p:spPr>
      </p:pic>
      <p:pic>
        <p:nvPicPr>
          <p:cNvPr id="62" name="Picture 61">
            <a:extLst>
              <a:ext uri="{FF2B5EF4-FFF2-40B4-BE49-F238E27FC236}">
                <a16:creationId xmlns:a16="http://schemas.microsoft.com/office/drawing/2014/main" id="{8B4F6D52-8DBC-4FAA-ABF6-3EE6A8AE7803}"/>
              </a:ext>
            </a:extLst>
          </p:cNvPr>
          <p:cNvPicPr>
            <a:picLocks noChangeAspect="1"/>
          </p:cNvPicPr>
          <p:nvPr/>
        </p:nvPicPr>
        <p:blipFill>
          <a:blip r:embed="rId4"/>
          <a:stretch>
            <a:fillRect/>
          </a:stretch>
        </p:blipFill>
        <p:spPr>
          <a:xfrm>
            <a:off x="10884865" y="3639319"/>
            <a:ext cx="914739" cy="913719"/>
          </a:xfrm>
          <a:prstGeom prst="rect">
            <a:avLst/>
          </a:prstGeom>
        </p:spPr>
      </p:pic>
      <p:sp>
        <p:nvSpPr>
          <p:cNvPr id="63" name="Rectangle 62">
            <a:extLst>
              <a:ext uri="{FF2B5EF4-FFF2-40B4-BE49-F238E27FC236}">
                <a16:creationId xmlns:a16="http://schemas.microsoft.com/office/drawing/2014/main" id="{9DC45997-20E4-4387-AFD4-13BE9F28423C}"/>
              </a:ext>
            </a:extLst>
          </p:cNvPr>
          <p:cNvSpPr/>
          <p:nvPr/>
        </p:nvSpPr>
        <p:spPr bwMode="auto">
          <a:xfrm>
            <a:off x="10126691" y="4826183"/>
            <a:ext cx="878513" cy="66148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7 </a:t>
            </a:r>
            <a:r>
              <a:rPr lang="en-US" sz="1730" dirty="0" err="1">
                <a:solidFill>
                  <a:schemeClr val="bg1"/>
                </a:solidFill>
                <a:effectLst>
                  <a:outerShdw blurRad="38100" dist="38100" dir="2700000" algn="tl">
                    <a:srgbClr val="000000">
                      <a:alpha val="43137"/>
                    </a:srgbClr>
                  </a:outerShdw>
                </a:effectLst>
              </a:rPr>
              <a:t>ms</a:t>
            </a:r>
            <a:endParaRPr lang="en-US" sz="173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18254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5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3"/>
                                        </p:tgtEl>
                                        <p:attrNameLst>
                                          <p:attrName>style.visibility</p:attrName>
                                        </p:attrNameLst>
                                      </p:cBhvr>
                                      <p:to>
                                        <p:strVal val="visible"/>
                                      </p:to>
                                    </p:set>
                                    <p:animEffect transition="in" filter="fade">
                                      <p:cBhvr>
                                        <p:cTn id="16" dur="500"/>
                                        <p:tgtEl>
                                          <p:spTgt spid="2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3000"/>
                            </p:stCondLst>
                            <p:childTnLst>
                              <p:par>
                                <p:cTn id="49" presetID="10" presetClass="entr" presetSubtype="0" fill="hold" nodeType="afterEffect">
                                  <p:stCondLst>
                                    <p:cond delay="0"/>
                                  </p:stCondLst>
                                  <p:childTnLst>
                                    <p:set>
                                      <p:cBhvr>
                                        <p:cTn id="50" dur="1" fill="hold">
                                          <p:stCondLst>
                                            <p:cond delay="0"/>
                                          </p:stCondLst>
                                        </p:cTn>
                                        <p:tgtEl>
                                          <p:spTgt spid="234"/>
                                        </p:tgtEl>
                                        <p:attrNameLst>
                                          <p:attrName>style.visibility</p:attrName>
                                        </p:attrNameLst>
                                      </p:cBhvr>
                                      <p:to>
                                        <p:strVal val="visible"/>
                                      </p:to>
                                    </p:set>
                                    <p:animEffect transition="in" filter="fade">
                                      <p:cBhvr>
                                        <p:cTn id="51" dur="500"/>
                                        <p:tgtEl>
                                          <p:spTgt spid="2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237"/>
                                        </p:tgtEl>
                                        <p:attrNameLst>
                                          <p:attrName>style.visibility</p:attrName>
                                        </p:attrNameLst>
                                      </p:cBhvr>
                                      <p:to>
                                        <p:strVal val="visible"/>
                                      </p:to>
                                    </p:set>
                                    <p:animEffect transition="in" filter="fade">
                                      <p:cBhvr>
                                        <p:cTn id="58" dur="500"/>
                                        <p:tgtEl>
                                          <p:spTgt spid="2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par>
                          <p:cTn id="62" fill="hold">
                            <p:stCondLst>
                              <p:cond delay="4000"/>
                            </p:stCondLst>
                            <p:childTnLst>
                              <p:par>
                                <p:cTn id="63" presetID="10" presetClass="entr" presetSubtype="0" fill="hold" nodeType="after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childTnLst>
                          </p:cTn>
                        </p:par>
                        <p:par>
                          <p:cTn id="74" fill="hold">
                            <p:stCondLst>
                              <p:cond delay="500"/>
                            </p:stCondLst>
                            <p:childTnLst>
                              <p:par>
                                <p:cTn id="75" presetID="10" presetClass="entr" presetSubtype="0" fill="hold" nodeType="afterEffect">
                                  <p:stCondLst>
                                    <p:cond delay="100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par>
                          <p:cTn id="78" fill="hold">
                            <p:stCondLst>
                              <p:cond delay="2000"/>
                            </p:stCondLst>
                            <p:childTnLst>
                              <p:par>
                                <p:cTn id="79" presetID="10" presetClass="entr" presetSubtype="0" fill="hold" nodeType="afterEffect">
                                  <p:stCondLst>
                                    <p:cond delay="100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childTnLst>
                                </p:cTn>
                              </p:par>
                            </p:childTnLst>
                          </p:cTn>
                        </p:par>
                        <p:par>
                          <p:cTn id="82" fill="hold">
                            <p:stCondLst>
                              <p:cond delay="3500"/>
                            </p:stCondLst>
                            <p:childTnLst>
                              <p:par>
                                <p:cTn id="83" presetID="10" presetClass="entr" presetSubtype="0" fill="hold" nodeType="afterEffect">
                                  <p:stCondLst>
                                    <p:cond delay="1000"/>
                                  </p:stCondLst>
                                  <p:childTnLst>
                                    <p:set>
                                      <p:cBhvr>
                                        <p:cTn id="84" dur="1" fill="hold">
                                          <p:stCondLst>
                                            <p:cond delay="0"/>
                                          </p:stCondLst>
                                        </p:cTn>
                                        <p:tgtEl>
                                          <p:spTgt spid="77"/>
                                        </p:tgtEl>
                                        <p:attrNameLst>
                                          <p:attrName>style.visibility</p:attrName>
                                        </p:attrNameLst>
                                      </p:cBhvr>
                                      <p:to>
                                        <p:strVal val="visible"/>
                                      </p:to>
                                    </p:set>
                                    <p:animEffect transition="in" filter="fade">
                                      <p:cBhvr>
                                        <p:cTn id="85" dur="500"/>
                                        <p:tgtEl>
                                          <p:spTgt spid="77"/>
                                        </p:tgtEl>
                                      </p:cBhvr>
                                    </p:animEffect>
                                  </p:childTnLst>
                                </p:cTn>
                              </p:par>
                            </p:childTnLst>
                          </p:cTn>
                        </p:par>
                        <p:par>
                          <p:cTn id="86" fill="hold">
                            <p:stCondLst>
                              <p:cond delay="5000"/>
                            </p:stCondLst>
                            <p:childTnLst>
                              <p:par>
                                <p:cTn id="87" presetID="10" presetClass="entr" presetSubtype="0" fill="hold" nodeType="afterEffect">
                                  <p:stCondLst>
                                    <p:cond delay="100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childTnLst>
                                </p:cTn>
                              </p:par>
                            </p:childTnLst>
                          </p:cTn>
                        </p:par>
                        <p:par>
                          <p:cTn id="90" fill="hold">
                            <p:stCondLst>
                              <p:cond delay="6500"/>
                            </p:stCondLst>
                            <p:childTnLst>
                              <p:par>
                                <p:cTn id="91" presetID="10" presetClass="entr" presetSubtype="0" fill="hold" nodeType="afterEffect">
                                  <p:stCondLst>
                                    <p:cond delay="1000"/>
                                  </p:stCondLst>
                                  <p:childTnLst>
                                    <p:set>
                                      <p:cBhvr>
                                        <p:cTn id="92" dur="1" fill="hold">
                                          <p:stCondLst>
                                            <p:cond delay="0"/>
                                          </p:stCondLst>
                                        </p:cTn>
                                        <p:tgtEl>
                                          <p:spTgt spid="82"/>
                                        </p:tgtEl>
                                        <p:attrNameLst>
                                          <p:attrName>style.visibility</p:attrName>
                                        </p:attrNameLst>
                                      </p:cBhvr>
                                      <p:to>
                                        <p:strVal val="visible"/>
                                      </p:to>
                                    </p:set>
                                    <p:animEffect transition="in" filter="fade">
                                      <p:cBhvr>
                                        <p:cTn id="9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54" grpId="0" animBg="1"/>
      <p:bldP spid="55" grpId="0" animBg="1"/>
      <p:bldP spid="56" grpId="0" animBg="1"/>
      <p:bldP spid="57" grpId="0" animBg="1"/>
      <p:bldP spid="58" grpId="0" animBg="1"/>
      <p:bldP spid="59" grpId="0"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2D7709-EF83-49B9-A299-9D8184888691}"/>
              </a:ext>
            </a:extLst>
          </p:cNvPr>
          <p:cNvSpPr>
            <a:spLocks noGrp="1"/>
          </p:cNvSpPr>
          <p:nvPr>
            <p:ph type="body" sz="quarter" idx="10"/>
          </p:nvPr>
        </p:nvSpPr>
        <p:spPr>
          <a:xfrm>
            <a:off x="269239" y="1189177"/>
            <a:ext cx="11653523" cy="2382191"/>
          </a:xfrm>
        </p:spPr>
        <p:txBody>
          <a:bodyPr/>
          <a:lstStyle/>
          <a:p>
            <a:r>
              <a:rPr lang="en-US" dirty="0"/>
              <a:t>Each host on an IP network has a routing table</a:t>
            </a:r>
          </a:p>
          <a:p>
            <a:r>
              <a:rPr lang="en-US" dirty="0"/>
              <a:t>Routing tables describe the local network and how to reach other networks</a:t>
            </a:r>
          </a:p>
          <a:p>
            <a:r>
              <a:rPr lang="en-US" dirty="0"/>
              <a:t>Use </a:t>
            </a:r>
            <a:r>
              <a:rPr lang="en-US" b="1" dirty="0">
                <a:latin typeface="Consolas" panose="020B0609020204030204" pitchFamily="49" charset="0"/>
              </a:rPr>
              <a:t>Route Print </a:t>
            </a:r>
            <a:r>
              <a:rPr lang="en-US" dirty="0"/>
              <a:t>or </a:t>
            </a:r>
            <a:r>
              <a:rPr lang="en-US" b="1" dirty="0">
                <a:latin typeface="Consolas" panose="020B0609020204030204" pitchFamily="49" charset="0"/>
              </a:rPr>
              <a:t>Get-</a:t>
            </a:r>
            <a:r>
              <a:rPr lang="en-US" b="1" dirty="0" err="1">
                <a:latin typeface="Consolas" panose="020B0609020204030204" pitchFamily="49" charset="0"/>
              </a:rPr>
              <a:t>NetRoute</a:t>
            </a:r>
            <a:r>
              <a:rPr lang="en-US" dirty="0"/>
              <a:t> to display the routing table</a:t>
            </a:r>
          </a:p>
          <a:p>
            <a:endParaRPr lang="en-US" dirty="0"/>
          </a:p>
        </p:txBody>
      </p:sp>
      <p:sp>
        <p:nvSpPr>
          <p:cNvPr id="2" name="Title 1">
            <a:extLst>
              <a:ext uri="{FF2B5EF4-FFF2-40B4-BE49-F238E27FC236}">
                <a16:creationId xmlns:a16="http://schemas.microsoft.com/office/drawing/2014/main" id="{0AFFC0E7-819A-4866-92A4-388433B5338F}"/>
              </a:ext>
            </a:extLst>
          </p:cNvPr>
          <p:cNvSpPr>
            <a:spLocks noGrp="1"/>
          </p:cNvSpPr>
          <p:nvPr>
            <p:ph type="title"/>
          </p:nvPr>
        </p:nvSpPr>
        <p:spPr/>
        <p:txBody>
          <a:bodyPr/>
          <a:lstStyle/>
          <a:p>
            <a:r>
              <a:rPr lang="en-US"/>
              <a:t>Deciding how to route IP packets</a:t>
            </a:r>
            <a:endParaRPr lang="en-AU" dirty="0"/>
          </a:p>
        </p:txBody>
      </p:sp>
      <p:pic>
        <p:nvPicPr>
          <p:cNvPr id="5" name="Picture 4">
            <a:extLst>
              <a:ext uri="{FF2B5EF4-FFF2-40B4-BE49-F238E27FC236}">
                <a16:creationId xmlns:a16="http://schemas.microsoft.com/office/drawing/2014/main" id="{785EDDB0-98DB-4445-B4FE-94F3D6778AEB}"/>
              </a:ext>
            </a:extLst>
          </p:cNvPr>
          <p:cNvPicPr>
            <a:picLocks noChangeAspect="1"/>
          </p:cNvPicPr>
          <p:nvPr/>
        </p:nvPicPr>
        <p:blipFill rotWithShape="1">
          <a:blip r:embed="rId3"/>
          <a:srcRect b="82152"/>
          <a:stretch/>
        </p:blipFill>
        <p:spPr>
          <a:xfrm>
            <a:off x="215031" y="4268104"/>
            <a:ext cx="11700981" cy="2298383"/>
          </a:xfrm>
          <a:prstGeom prst="rect">
            <a:avLst/>
          </a:prstGeom>
        </p:spPr>
      </p:pic>
      <p:sp>
        <p:nvSpPr>
          <p:cNvPr id="9" name="Rectangle 8">
            <a:extLst>
              <a:ext uri="{FF2B5EF4-FFF2-40B4-BE49-F238E27FC236}">
                <a16:creationId xmlns:a16="http://schemas.microsoft.com/office/drawing/2014/main" id="{7DAEF0E1-A08B-455E-B49C-743850A736C4}"/>
              </a:ext>
            </a:extLst>
          </p:cNvPr>
          <p:cNvSpPr/>
          <p:nvPr/>
        </p:nvSpPr>
        <p:spPr bwMode="auto">
          <a:xfrm>
            <a:off x="215030" y="3343821"/>
            <a:ext cx="11707730" cy="784140"/>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Destination 		 Subnet Mask for the	Router to use for		Local NIC	Priority</a:t>
            </a:r>
          </a:p>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Network or IP address	destination network	destination network	to send packets	of route</a:t>
            </a:r>
          </a:p>
        </p:txBody>
      </p:sp>
      <p:cxnSp>
        <p:nvCxnSpPr>
          <p:cNvPr id="10" name="Straight Arrow Connector 9">
            <a:extLst>
              <a:ext uri="{FF2B5EF4-FFF2-40B4-BE49-F238E27FC236}">
                <a16:creationId xmlns:a16="http://schemas.microsoft.com/office/drawing/2014/main" id="{49A4C698-01BF-43E1-AF9D-937084A9CA67}"/>
              </a:ext>
            </a:extLst>
          </p:cNvPr>
          <p:cNvCxnSpPr>
            <a:cxnSpLocks/>
          </p:cNvCxnSpPr>
          <p:nvPr/>
        </p:nvCxnSpPr>
        <p:spPr bwMode="auto">
          <a:xfrm>
            <a:off x="866856" y="4127962"/>
            <a:ext cx="1568744" cy="139269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4" name="Straight Arrow Connector 13">
            <a:extLst>
              <a:ext uri="{FF2B5EF4-FFF2-40B4-BE49-F238E27FC236}">
                <a16:creationId xmlns:a16="http://schemas.microsoft.com/office/drawing/2014/main" id="{786104C8-37D2-4B8C-AA64-36A7919C8A18}"/>
              </a:ext>
            </a:extLst>
          </p:cNvPr>
          <p:cNvCxnSpPr>
            <a:cxnSpLocks/>
          </p:cNvCxnSpPr>
          <p:nvPr/>
        </p:nvCxnSpPr>
        <p:spPr bwMode="auto">
          <a:xfrm>
            <a:off x="4045072" y="4127962"/>
            <a:ext cx="780994" cy="139269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5" name="Straight Arrow Connector 14">
            <a:extLst>
              <a:ext uri="{FF2B5EF4-FFF2-40B4-BE49-F238E27FC236}">
                <a16:creationId xmlns:a16="http://schemas.microsoft.com/office/drawing/2014/main" id="{CD4EA867-A600-4A6C-B397-D95C5791589C}"/>
              </a:ext>
            </a:extLst>
          </p:cNvPr>
          <p:cNvCxnSpPr>
            <a:cxnSpLocks/>
          </p:cNvCxnSpPr>
          <p:nvPr/>
        </p:nvCxnSpPr>
        <p:spPr bwMode="auto">
          <a:xfrm>
            <a:off x="6917723" y="4127962"/>
            <a:ext cx="448214" cy="139269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7" name="Straight Arrow Connector 16">
            <a:extLst>
              <a:ext uri="{FF2B5EF4-FFF2-40B4-BE49-F238E27FC236}">
                <a16:creationId xmlns:a16="http://schemas.microsoft.com/office/drawing/2014/main" id="{52442B3A-2D62-4E4C-B21B-37B485BF0029}"/>
              </a:ext>
            </a:extLst>
          </p:cNvPr>
          <p:cNvCxnSpPr>
            <a:cxnSpLocks/>
          </p:cNvCxnSpPr>
          <p:nvPr/>
        </p:nvCxnSpPr>
        <p:spPr bwMode="auto">
          <a:xfrm>
            <a:off x="9115852" y="4127961"/>
            <a:ext cx="780994" cy="1289334"/>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24" name="Straight Arrow Connector 23">
            <a:extLst>
              <a:ext uri="{FF2B5EF4-FFF2-40B4-BE49-F238E27FC236}">
                <a16:creationId xmlns:a16="http://schemas.microsoft.com/office/drawing/2014/main" id="{6B9F4206-5169-4EB0-8EDE-855C6EE2D998}"/>
              </a:ext>
            </a:extLst>
          </p:cNvPr>
          <p:cNvCxnSpPr>
            <a:cxnSpLocks/>
          </p:cNvCxnSpPr>
          <p:nvPr/>
        </p:nvCxnSpPr>
        <p:spPr bwMode="auto">
          <a:xfrm>
            <a:off x="10727530" y="4127961"/>
            <a:ext cx="448211" cy="139269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Tree>
    <p:extLst>
      <p:ext uri="{BB962C8B-B14F-4D97-AF65-F5344CB8AC3E}">
        <p14:creationId xmlns:p14="http://schemas.microsoft.com/office/powerpoint/2010/main" val="585769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96B53270-EB67-46F0-A080-4F177751836D}"/>
              </a:ext>
            </a:extLst>
          </p:cNvPr>
          <p:cNvGrpSpPr/>
          <p:nvPr/>
        </p:nvGrpSpPr>
        <p:grpSpPr>
          <a:xfrm>
            <a:off x="168264" y="1772744"/>
            <a:ext cx="11813895" cy="785689"/>
            <a:chOff x="171638" y="1807794"/>
            <a:chExt cx="12050788" cy="801444"/>
          </a:xfrm>
        </p:grpSpPr>
        <p:sp>
          <p:nvSpPr>
            <p:cNvPr id="116" name="Rectangle 115">
              <a:extLst>
                <a:ext uri="{FF2B5EF4-FFF2-40B4-BE49-F238E27FC236}">
                  <a16:creationId xmlns:a16="http://schemas.microsoft.com/office/drawing/2014/main" id="{1A84817E-2E5A-4360-8DF8-792E90EB9B75}"/>
                </a:ext>
              </a:extLst>
            </p:cNvPr>
            <p:cNvSpPr/>
            <p:nvPr/>
          </p:nvSpPr>
          <p:spPr>
            <a:xfrm>
              <a:off x="171638" y="1807794"/>
              <a:ext cx="12050788" cy="801444"/>
            </a:xfrm>
            <a:prstGeom prst="rect">
              <a:avLst/>
            </a:prstGeom>
            <a:solidFill>
              <a:schemeClr val="accent6">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176">
                <a:solidFill>
                  <a:srgbClr val="505050"/>
                </a:solidFill>
              </a:endParaRPr>
            </a:p>
          </p:txBody>
        </p:sp>
        <p:sp>
          <p:nvSpPr>
            <p:cNvPr id="95" name="TextBox 94">
              <a:extLst>
                <a:ext uri="{FF2B5EF4-FFF2-40B4-BE49-F238E27FC236}">
                  <a16:creationId xmlns:a16="http://schemas.microsoft.com/office/drawing/2014/main" id="{9656582E-8135-48D8-8093-75F25833E35A}"/>
                </a:ext>
              </a:extLst>
            </p:cNvPr>
            <p:cNvSpPr txBox="1"/>
            <p:nvPr/>
          </p:nvSpPr>
          <p:spPr>
            <a:xfrm>
              <a:off x="4922837" y="1925147"/>
              <a:ext cx="6322693"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Core: Network backbone with fast switching</a:t>
              </a:r>
            </a:p>
          </p:txBody>
        </p:sp>
      </p:grpSp>
      <p:grpSp>
        <p:nvGrpSpPr>
          <p:cNvPr id="126" name="Group 125">
            <a:extLst>
              <a:ext uri="{FF2B5EF4-FFF2-40B4-BE49-F238E27FC236}">
                <a16:creationId xmlns:a16="http://schemas.microsoft.com/office/drawing/2014/main" id="{1A32C40B-F82C-4340-8DA6-DD3F10A6871B}"/>
              </a:ext>
            </a:extLst>
          </p:cNvPr>
          <p:cNvGrpSpPr/>
          <p:nvPr/>
        </p:nvGrpSpPr>
        <p:grpSpPr>
          <a:xfrm>
            <a:off x="191381" y="2944238"/>
            <a:ext cx="11790779" cy="785689"/>
            <a:chOff x="195217" y="3002779"/>
            <a:chExt cx="12027209" cy="801444"/>
          </a:xfrm>
        </p:grpSpPr>
        <p:sp>
          <p:nvSpPr>
            <p:cNvPr id="114" name="Rectangle 113">
              <a:extLst>
                <a:ext uri="{FF2B5EF4-FFF2-40B4-BE49-F238E27FC236}">
                  <a16:creationId xmlns:a16="http://schemas.microsoft.com/office/drawing/2014/main" id="{BABE311C-E08A-44D4-BDDD-C88F409A2C85}"/>
                </a:ext>
              </a:extLst>
            </p:cNvPr>
            <p:cNvSpPr/>
            <p:nvPr/>
          </p:nvSpPr>
          <p:spPr>
            <a:xfrm>
              <a:off x="195217" y="3002779"/>
              <a:ext cx="12027209" cy="801444"/>
            </a:xfrm>
            <a:prstGeom prst="rect">
              <a:avLst/>
            </a:prstGeom>
            <a:solidFill>
              <a:schemeClr val="accent3">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176">
                <a:solidFill>
                  <a:srgbClr val="505050"/>
                </a:solidFill>
              </a:endParaRPr>
            </a:p>
          </p:txBody>
        </p:sp>
        <p:sp>
          <p:nvSpPr>
            <p:cNvPr id="98" name="TextBox 97">
              <a:extLst>
                <a:ext uri="{FF2B5EF4-FFF2-40B4-BE49-F238E27FC236}">
                  <a16:creationId xmlns:a16="http://schemas.microsoft.com/office/drawing/2014/main" id="{618F86B7-A3B9-47C8-A475-1B992175ACF9}"/>
                </a:ext>
              </a:extLst>
            </p:cNvPr>
            <p:cNvSpPr txBox="1"/>
            <p:nvPr/>
          </p:nvSpPr>
          <p:spPr>
            <a:xfrm>
              <a:off x="5269123" y="3104510"/>
              <a:ext cx="5368714"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Distribution: Routers and L3 switches</a:t>
              </a:r>
            </a:p>
          </p:txBody>
        </p:sp>
      </p:grpSp>
      <p:grpSp>
        <p:nvGrpSpPr>
          <p:cNvPr id="1024" name="Group 1023">
            <a:extLst>
              <a:ext uri="{FF2B5EF4-FFF2-40B4-BE49-F238E27FC236}">
                <a16:creationId xmlns:a16="http://schemas.microsoft.com/office/drawing/2014/main" id="{8BDE113E-1E45-4A03-A5A0-BB816C12F379}"/>
              </a:ext>
            </a:extLst>
          </p:cNvPr>
          <p:cNvGrpSpPr/>
          <p:nvPr/>
        </p:nvGrpSpPr>
        <p:grpSpPr>
          <a:xfrm>
            <a:off x="191381" y="4129214"/>
            <a:ext cx="11790779" cy="785689"/>
            <a:chOff x="195217" y="4211517"/>
            <a:chExt cx="12027209" cy="801444"/>
          </a:xfrm>
        </p:grpSpPr>
        <p:sp>
          <p:nvSpPr>
            <p:cNvPr id="112" name="Rectangle 111">
              <a:extLst>
                <a:ext uri="{FF2B5EF4-FFF2-40B4-BE49-F238E27FC236}">
                  <a16:creationId xmlns:a16="http://schemas.microsoft.com/office/drawing/2014/main" id="{1DA45432-3E80-479C-810C-984CF1CC793D}"/>
                </a:ext>
              </a:extLst>
            </p:cNvPr>
            <p:cNvSpPr/>
            <p:nvPr/>
          </p:nvSpPr>
          <p:spPr>
            <a:xfrm>
              <a:off x="195217" y="4211517"/>
              <a:ext cx="12027209" cy="801444"/>
            </a:xfrm>
            <a:prstGeom prst="rect">
              <a:avLst/>
            </a:pr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176">
                <a:solidFill>
                  <a:srgbClr val="505050"/>
                </a:solidFill>
              </a:endParaRPr>
            </a:p>
          </p:txBody>
        </p:sp>
        <p:sp>
          <p:nvSpPr>
            <p:cNvPr id="99" name="TextBox 98">
              <a:extLst>
                <a:ext uri="{FF2B5EF4-FFF2-40B4-BE49-F238E27FC236}">
                  <a16:creationId xmlns:a16="http://schemas.microsoft.com/office/drawing/2014/main" id="{34AA89A1-8796-44CF-9261-40601BA67502}"/>
                </a:ext>
              </a:extLst>
            </p:cNvPr>
            <p:cNvSpPr txBox="1"/>
            <p:nvPr/>
          </p:nvSpPr>
          <p:spPr>
            <a:xfrm>
              <a:off x="5303837" y="4336998"/>
              <a:ext cx="5264005"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Access: Switches, Wireless APs, hubs</a:t>
              </a:r>
            </a:p>
          </p:txBody>
        </p:sp>
      </p:grpSp>
      <p:cxnSp>
        <p:nvCxnSpPr>
          <p:cNvPr id="86" name="Straight Connector 85">
            <a:extLst>
              <a:ext uri="{FF2B5EF4-FFF2-40B4-BE49-F238E27FC236}">
                <a16:creationId xmlns:a16="http://schemas.microsoft.com/office/drawing/2014/main" id="{87E80D34-375E-4243-B953-2CD7FB269202}"/>
              </a:ext>
            </a:extLst>
          </p:cNvPr>
          <p:cNvCxnSpPr>
            <a:cxnSpLocks/>
          </p:cNvCxnSpPr>
          <p:nvPr/>
        </p:nvCxnSpPr>
        <p:spPr>
          <a:xfrm flipV="1">
            <a:off x="3063232" y="1327972"/>
            <a:ext cx="2872733" cy="74663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5E02EFA8-C8A4-45C1-B3D5-480BD9921CD6}"/>
              </a:ext>
            </a:extLst>
          </p:cNvPr>
          <p:cNvCxnSpPr>
            <a:cxnSpLocks/>
          </p:cNvCxnSpPr>
          <p:nvPr/>
        </p:nvCxnSpPr>
        <p:spPr>
          <a:xfrm flipV="1">
            <a:off x="4460971" y="1387669"/>
            <a:ext cx="1582920" cy="68354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04202D97-8A30-428C-A7FD-B3B351D8075A}"/>
              </a:ext>
            </a:extLst>
          </p:cNvPr>
          <p:cNvCxnSpPr>
            <a:cxnSpLocks/>
          </p:cNvCxnSpPr>
          <p:nvPr/>
        </p:nvCxnSpPr>
        <p:spPr>
          <a:xfrm>
            <a:off x="6004872" y="1327971"/>
            <a:ext cx="5453045" cy="62961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2C94CCC3-41A7-4F5B-B2E4-43E6FAF007E2}"/>
              </a:ext>
            </a:extLst>
          </p:cNvPr>
          <p:cNvCxnSpPr>
            <a:cxnSpLocks/>
          </p:cNvCxnSpPr>
          <p:nvPr/>
        </p:nvCxnSpPr>
        <p:spPr>
          <a:xfrm flipH="1">
            <a:off x="10988284" y="1995830"/>
            <a:ext cx="469634" cy="180388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92B4259-6689-4B8D-B0E0-18327A68DCE2}"/>
              </a:ext>
            </a:extLst>
          </p:cNvPr>
          <p:cNvCxnSpPr>
            <a:cxnSpLocks/>
          </p:cNvCxnSpPr>
          <p:nvPr/>
        </p:nvCxnSpPr>
        <p:spPr>
          <a:xfrm>
            <a:off x="10988284" y="3837915"/>
            <a:ext cx="614968" cy="166432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1C3AD4D-08EB-4390-BA2D-213AA95A2F40}"/>
              </a:ext>
            </a:extLst>
          </p:cNvPr>
          <p:cNvCxnSpPr>
            <a:cxnSpLocks/>
          </p:cNvCxnSpPr>
          <p:nvPr/>
        </p:nvCxnSpPr>
        <p:spPr>
          <a:xfrm flipH="1">
            <a:off x="2903791" y="2080084"/>
            <a:ext cx="150453" cy="11434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BB383A4-D7A3-4FF5-ACE1-81B7DF6BA3FA}"/>
              </a:ext>
            </a:extLst>
          </p:cNvPr>
          <p:cNvCxnSpPr>
            <a:cxnSpLocks/>
          </p:cNvCxnSpPr>
          <p:nvPr/>
        </p:nvCxnSpPr>
        <p:spPr>
          <a:xfrm flipH="1">
            <a:off x="2949412" y="2060051"/>
            <a:ext cx="1442651" cy="11411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2D342AAF-137D-42C8-B75F-C4390B32FA45}"/>
              </a:ext>
            </a:extLst>
          </p:cNvPr>
          <p:cNvCxnSpPr>
            <a:cxnSpLocks/>
          </p:cNvCxnSpPr>
          <p:nvPr/>
        </p:nvCxnSpPr>
        <p:spPr>
          <a:xfrm>
            <a:off x="4392063" y="2074610"/>
            <a:ext cx="389235" cy="111217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A2952641-4DE2-4FD2-825A-D1A5B4E3E6F9}"/>
              </a:ext>
            </a:extLst>
          </p:cNvPr>
          <p:cNvCxnSpPr>
            <a:cxnSpLocks/>
          </p:cNvCxnSpPr>
          <p:nvPr/>
        </p:nvCxnSpPr>
        <p:spPr>
          <a:xfrm>
            <a:off x="3099076" y="2088876"/>
            <a:ext cx="1703822" cy="11299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9E88088-4794-4B37-A676-E51EE6A2B7BA}"/>
              </a:ext>
            </a:extLst>
          </p:cNvPr>
          <p:cNvCxnSpPr>
            <a:cxnSpLocks/>
          </p:cNvCxnSpPr>
          <p:nvPr/>
        </p:nvCxnSpPr>
        <p:spPr>
          <a:xfrm>
            <a:off x="2916861" y="3249638"/>
            <a:ext cx="2059069" cy="133162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159CDA5-B5B0-480A-8A1A-BA722412C75C}"/>
              </a:ext>
            </a:extLst>
          </p:cNvPr>
          <p:cNvCxnSpPr>
            <a:cxnSpLocks/>
          </p:cNvCxnSpPr>
          <p:nvPr/>
        </p:nvCxnSpPr>
        <p:spPr>
          <a:xfrm flipH="1">
            <a:off x="1755072" y="3237394"/>
            <a:ext cx="1158886" cy="130446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2584513-4E62-478C-BC68-E63C6609D88E}"/>
              </a:ext>
            </a:extLst>
          </p:cNvPr>
          <p:cNvCxnSpPr>
            <a:cxnSpLocks/>
          </p:cNvCxnSpPr>
          <p:nvPr/>
        </p:nvCxnSpPr>
        <p:spPr>
          <a:xfrm>
            <a:off x="2935943" y="3237394"/>
            <a:ext cx="469395" cy="126666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61B2266-C473-405A-94D3-08FD8524FC50}"/>
              </a:ext>
            </a:extLst>
          </p:cNvPr>
          <p:cNvCxnSpPr>
            <a:cxnSpLocks/>
          </p:cNvCxnSpPr>
          <p:nvPr/>
        </p:nvCxnSpPr>
        <p:spPr>
          <a:xfrm>
            <a:off x="3405337" y="4504058"/>
            <a:ext cx="1319009" cy="167543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AFB369D-51B4-49C9-A305-6AFCA0B6BB5A}"/>
              </a:ext>
            </a:extLst>
          </p:cNvPr>
          <p:cNvCxnSpPr>
            <a:cxnSpLocks/>
          </p:cNvCxnSpPr>
          <p:nvPr/>
        </p:nvCxnSpPr>
        <p:spPr>
          <a:xfrm>
            <a:off x="3405337" y="4471370"/>
            <a:ext cx="0" cy="170811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D3D6E6D-E85A-4B1F-A296-8B03768D1CD4}"/>
              </a:ext>
            </a:extLst>
          </p:cNvPr>
          <p:cNvCxnSpPr>
            <a:cxnSpLocks/>
          </p:cNvCxnSpPr>
          <p:nvPr/>
        </p:nvCxnSpPr>
        <p:spPr>
          <a:xfrm>
            <a:off x="1712714" y="4504058"/>
            <a:ext cx="195045" cy="170811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92D4A2F-FA18-4B08-936C-A128CD76C89E}"/>
              </a:ext>
            </a:extLst>
          </p:cNvPr>
          <p:cNvCxnSpPr>
            <a:cxnSpLocks/>
          </p:cNvCxnSpPr>
          <p:nvPr/>
        </p:nvCxnSpPr>
        <p:spPr>
          <a:xfrm flipH="1">
            <a:off x="588750" y="4541859"/>
            <a:ext cx="1128899" cy="167031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pic>
        <p:nvPicPr>
          <p:cNvPr id="1028" name="Picture 4" descr="http://www.clipartbest.com/cliparts/biy/7BL/biy7BL4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38" y="5502237"/>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erv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833491" y="5044308"/>
            <a:ext cx="1148669" cy="11486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Autofit/>
          </a:bodyPr>
          <a:lstStyle/>
          <a:p>
            <a:r>
              <a:rPr lang="en-US" sz="4000" dirty="0"/>
              <a:t>Layering the network for speed, scalability and isolation</a:t>
            </a:r>
          </a:p>
        </p:txBody>
      </p:sp>
      <p:pic>
        <p:nvPicPr>
          <p:cNvPr id="2" name="Picture 1">
            <a:extLst>
              <a:ext uri="{FF2B5EF4-FFF2-40B4-BE49-F238E27FC236}">
                <a16:creationId xmlns:a16="http://schemas.microsoft.com/office/drawing/2014/main" id="{8DB318D2-C8BF-4B98-BCA1-A930A35D386F}"/>
              </a:ext>
            </a:extLst>
          </p:cNvPr>
          <p:cNvPicPr>
            <a:picLocks noChangeAspect="1"/>
          </p:cNvPicPr>
          <p:nvPr/>
        </p:nvPicPr>
        <p:blipFill>
          <a:blip r:embed="rId6"/>
          <a:stretch>
            <a:fillRect/>
          </a:stretch>
        </p:blipFill>
        <p:spPr>
          <a:xfrm>
            <a:off x="2503987" y="2939611"/>
            <a:ext cx="901351" cy="812508"/>
          </a:xfrm>
          <a:prstGeom prst="rect">
            <a:avLst/>
          </a:prstGeom>
        </p:spPr>
      </p:pic>
      <p:pic>
        <p:nvPicPr>
          <p:cNvPr id="10" name="Picture 9">
            <a:extLst>
              <a:ext uri="{FF2B5EF4-FFF2-40B4-BE49-F238E27FC236}">
                <a16:creationId xmlns:a16="http://schemas.microsoft.com/office/drawing/2014/main" id="{518B2F46-CA1E-4E96-8587-9E22203DFB6C}"/>
              </a:ext>
            </a:extLst>
          </p:cNvPr>
          <p:cNvPicPr>
            <a:picLocks noChangeAspect="1"/>
          </p:cNvPicPr>
          <p:nvPr/>
        </p:nvPicPr>
        <p:blipFill>
          <a:blip r:embed="rId7"/>
          <a:stretch>
            <a:fillRect/>
          </a:stretch>
        </p:blipFill>
        <p:spPr>
          <a:xfrm>
            <a:off x="5609703" y="1142254"/>
            <a:ext cx="868375" cy="867407"/>
          </a:xfrm>
          <a:prstGeom prst="rect">
            <a:avLst/>
          </a:prstGeom>
        </p:spPr>
      </p:pic>
      <p:pic>
        <p:nvPicPr>
          <p:cNvPr id="20" name="Picture 4" descr="http://www.clipartbest.com/cliparts/biy/7BL/biy7BL4iL.png">
            <a:extLst>
              <a:ext uri="{FF2B5EF4-FFF2-40B4-BE49-F238E27FC236}">
                <a16:creationId xmlns:a16="http://schemas.microsoft.com/office/drawing/2014/main" id="{104E3BFA-2709-447B-AF1B-DF7F91310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475" y="5502237"/>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www.clipartbest.com/cliparts/biy/7BL/biy7BL4iL.png">
            <a:extLst>
              <a:ext uri="{FF2B5EF4-FFF2-40B4-BE49-F238E27FC236}">
                <a16:creationId xmlns:a16="http://schemas.microsoft.com/office/drawing/2014/main" id="{D62E8EF0-8FEF-40B3-AA16-E164517EAA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426" y="5502237"/>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www.clipartbest.com/cliparts/biy/7BL/biy7BL4iL.png">
            <a:extLst>
              <a:ext uri="{FF2B5EF4-FFF2-40B4-BE49-F238E27FC236}">
                <a16:creationId xmlns:a16="http://schemas.microsoft.com/office/drawing/2014/main" id="{8341CBE1-F941-4F0B-8692-2C7C2C423C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063" y="5502237"/>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www.clipartbest.com/cliparts/biy/7BL/biy7BL4iL.png">
            <a:extLst>
              <a:ext uri="{FF2B5EF4-FFF2-40B4-BE49-F238E27FC236}">
                <a16:creationId xmlns:a16="http://schemas.microsoft.com/office/drawing/2014/main" id="{9CC6FEE8-0EF1-4536-A1CF-AF275386C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965" y="5502237"/>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www.clipartbest.com/cliparts/biy/7BL/biy7BL4iL.png">
            <a:extLst>
              <a:ext uri="{FF2B5EF4-FFF2-40B4-BE49-F238E27FC236}">
                <a16:creationId xmlns:a16="http://schemas.microsoft.com/office/drawing/2014/main" id="{29CE5483-5BF2-462F-B190-95961368A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602" y="5502237"/>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F719E222-F880-427A-A8FF-4A2EDB530E48}"/>
              </a:ext>
            </a:extLst>
          </p:cNvPr>
          <p:cNvPicPr>
            <a:picLocks noChangeAspect="1"/>
          </p:cNvPicPr>
          <p:nvPr/>
        </p:nvPicPr>
        <p:blipFill>
          <a:blip r:embed="rId8"/>
          <a:stretch>
            <a:fillRect/>
          </a:stretch>
        </p:blipFill>
        <p:spPr>
          <a:xfrm>
            <a:off x="4813893" y="4209353"/>
            <a:ext cx="324267" cy="549322"/>
          </a:xfrm>
          <a:prstGeom prst="rect">
            <a:avLst/>
          </a:prstGeom>
        </p:spPr>
      </p:pic>
      <p:pic>
        <p:nvPicPr>
          <p:cNvPr id="71" name="Picture 70">
            <a:extLst>
              <a:ext uri="{FF2B5EF4-FFF2-40B4-BE49-F238E27FC236}">
                <a16:creationId xmlns:a16="http://schemas.microsoft.com/office/drawing/2014/main" id="{B1BE5569-6F93-49C3-81A3-1683BC77AA19}"/>
              </a:ext>
            </a:extLst>
          </p:cNvPr>
          <p:cNvPicPr>
            <a:picLocks noChangeAspect="1"/>
          </p:cNvPicPr>
          <p:nvPr/>
        </p:nvPicPr>
        <p:blipFill>
          <a:blip r:embed="rId6"/>
          <a:stretch>
            <a:fillRect/>
          </a:stretch>
        </p:blipFill>
        <p:spPr>
          <a:xfrm>
            <a:off x="11023730" y="1790400"/>
            <a:ext cx="901351" cy="812508"/>
          </a:xfrm>
          <a:prstGeom prst="rect">
            <a:avLst/>
          </a:prstGeom>
        </p:spPr>
      </p:pic>
      <p:pic>
        <p:nvPicPr>
          <p:cNvPr id="72" name="Picture 71">
            <a:extLst>
              <a:ext uri="{FF2B5EF4-FFF2-40B4-BE49-F238E27FC236}">
                <a16:creationId xmlns:a16="http://schemas.microsoft.com/office/drawing/2014/main" id="{1D2EC89F-7655-4FCB-9405-1533B210263F}"/>
              </a:ext>
            </a:extLst>
          </p:cNvPr>
          <p:cNvPicPr>
            <a:picLocks noChangeAspect="1"/>
          </p:cNvPicPr>
          <p:nvPr/>
        </p:nvPicPr>
        <p:blipFill>
          <a:blip r:embed="rId6"/>
          <a:stretch>
            <a:fillRect/>
          </a:stretch>
        </p:blipFill>
        <p:spPr>
          <a:xfrm>
            <a:off x="10544674" y="3534018"/>
            <a:ext cx="901351" cy="812508"/>
          </a:xfrm>
          <a:prstGeom prst="rect">
            <a:avLst/>
          </a:prstGeom>
        </p:spPr>
      </p:pic>
      <p:pic>
        <p:nvPicPr>
          <p:cNvPr id="1025" name="Picture 1024">
            <a:extLst>
              <a:ext uri="{FF2B5EF4-FFF2-40B4-BE49-F238E27FC236}">
                <a16:creationId xmlns:a16="http://schemas.microsoft.com/office/drawing/2014/main" id="{83ECB029-20FC-4B59-B111-E55ED904AE7A}"/>
              </a:ext>
            </a:extLst>
          </p:cNvPr>
          <p:cNvPicPr>
            <a:picLocks noChangeAspect="1"/>
          </p:cNvPicPr>
          <p:nvPr/>
        </p:nvPicPr>
        <p:blipFill>
          <a:blip r:embed="rId9"/>
          <a:stretch>
            <a:fillRect/>
          </a:stretch>
        </p:blipFill>
        <p:spPr>
          <a:xfrm>
            <a:off x="3182620" y="4259668"/>
            <a:ext cx="562888" cy="499006"/>
          </a:xfrm>
          <a:prstGeom prst="rect">
            <a:avLst/>
          </a:prstGeom>
        </p:spPr>
      </p:pic>
      <p:pic>
        <p:nvPicPr>
          <p:cNvPr id="132" name="Picture 131">
            <a:extLst>
              <a:ext uri="{FF2B5EF4-FFF2-40B4-BE49-F238E27FC236}">
                <a16:creationId xmlns:a16="http://schemas.microsoft.com/office/drawing/2014/main" id="{984AC0DD-E491-491A-97B1-C2F86C80217B}"/>
              </a:ext>
            </a:extLst>
          </p:cNvPr>
          <p:cNvPicPr>
            <a:picLocks noChangeAspect="1"/>
          </p:cNvPicPr>
          <p:nvPr/>
        </p:nvPicPr>
        <p:blipFill rotWithShape="1">
          <a:blip r:embed="rId8"/>
          <a:srcRect l="1" r="-19101" b="63677"/>
          <a:stretch/>
        </p:blipFill>
        <p:spPr>
          <a:xfrm>
            <a:off x="6004872" y="5433696"/>
            <a:ext cx="386202" cy="259232"/>
          </a:xfrm>
          <a:prstGeom prst="rect">
            <a:avLst/>
          </a:prstGeom>
        </p:spPr>
      </p:pic>
      <p:pic>
        <p:nvPicPr>
          <p:cNvPr id="133" name="Picture 132">
            <a:extLst>
              <a:ext uri="{FF2B5EF4-FFF2-40B4-BE49-F238E27FC236}">
                <a16:creationId xmlns:a16="http://schemas.microsoft.com/office/drawing/2014/main" id="{B0364DAE-BDDD-4914-8672-BF543E44EF44}"/>
              </a:ext>
            </a:extLst>
          </p:cNvPr>
          <p:cNvPicPr>
            <a:picLocks noChangeAspect="1"/>
          </p:cNvPicPr>
          <p:nvPr/>
        </p:nvPicPr>
        <p:blipFill rotWithShape="1">
          <a:blip r:embed="rId8"/>
          <a:srcRect l="1" r="-19101" b="63677"/>
          <a:stretch/>
        </p:blipFill>
        <p:spPr>
          <a:xfrm>
            <a:off x="7395708" y="5417580"/>
            <a:ext cx="386202" cy="259232"/>
          </a:xfrm>
          <a:prstGeom prst="rect">
            <a:avLst/>
          </a:prstGeom>
        </p:spPr>
      </p:pic>
      <p:cxnSp>
        <p:nvCxnSpPr>
          <p:cNvPr id="59" name="Straight Connector 58">
            <a:extLst>
              <a:ext uri="{FF2B5EF4-FFF2-40B4-BE49-F238E27FC236}">
                <a16:creationId xmlns:a16="http://schemas.microsoft.com/office/drawing/2014/main" id="{00DDD721-7B00-4C80-A5B3-340CF2715B5A}"/>
              </a:ext>
            </a:extLst>
          </p:cNvPr>
          <p:cNvCxnSpPr>
            <a:cxnSpLocks/>
          </p:cNvCxnSpPr>
          <p:nvPr/>
        </p:nvCxnSpPr>
        <p:spPr>
          <a:xfrm flipH="1">
            <a:off x="1449703" y="2130917"/>
            <a:ext cx="1626527" cy="115050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17CBC00-2C08-448C-AC5F-C1580F072151}"/>
              </a:ext>
            </a:extLst>
          </p:cNvPr>
          <p:cNvCxnSpPr>
            <a:cxnSpLocks/>
          </p:cNvCxnSpPr>
          <p:nvPr/>
        </p:nvCxnSpPr>
        <p:spPr>
          <a:xfrm flipH="1">
            <a:off x="1449317" y="2110449"/>
            <a:ext cx="3010305" cy="11269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0CBD25F-8884-4441-82F4-16ABB1479C8B}"/>
              </a:ext>
            </a:extLst>
          </p:cNvPr>
          <p:cNvCxnSpPr>
            <a:cxnSpLocks/>
          </p:cNvCxnSpPr>
          <p:nvPr/>
        </p:nvCxnSpPr>
        <p:spPr>
          <a:xfrm flipH="1">
            <a:off x="3126204" y="2033357"/>
            <a:ext cx="1283768" cy="3786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254DA77F-270F-4EBB-B694-753731E6CFF9}"/>
              </a:ext>
            </a:extLst>
          </p:cNvPr>
          <p:cNvPicPr>
            <a:picLocks noChangeAspect="1"/>
          </p:cNvPicPr>
          <p:nvPr/>
        </p:nvPicPr>
        <p:blipFill>
          <a:blip r:embed="rId6"/>
          <a:stretch>
            <a:fillRect/>
          </a:stretch>
        </p:blipFill>
        <p:spPr>
          <a:xfrm>
            <a:off x="2654778" y="1790400"/>
            <a:ext cx="901351" cy="812508"/>
          </a:xfrm>
          <a:prstGeom prst="rect">
            <a:avLst/>
          </a:prstGeom>
        </p:spPr>
      </p:pic>
      <p:pic>
        <p:nvPicPr>
          <p:cNvPr id="14" name="Picture 13">
            <a:extLst>
              <a:ext uri="{FF2B5EF4-FFF2-40B4-BE49-F238E27FC236}">
                <a16:creationId xmlns:a16="http://schemas.microsoft.com/office/drawing/2014/main" id="{07994D52-A795-4F6B-B4FF-415D5102675E}"/>
              </a:ext>
            </a:extLst>
          </p:cNvPr>
          <p:cNvPicPr>
            <a:picLocks noChangeAspect="1"/>
          </p:cNvPicPr>
          <p:nvPr/>
        </p:nvPicPr>
        <p:blipFill>
          <a:blip r:embed="rId6"/>
          <a:stretch>
            <a:fillRect/>
          </a:stretch>
        </p:blipFill>
        <p:spPr>
          <a:xfrm>
            <a:off x="3999416" y="1790400"/>
            <a:ext cx="901351" cy="812508"/>
          </a:xfrm>
          <a:prstGeom prst="rect">
            <a:avLst/>
          </a:prstGeom>
        </p:spPr>
      </p:pic>
      <p:cxnSp>
        <p:nvCxnSpPr>
          <p:cNvPr id="74" name="Straight Connector 73">
            <a:extLst>
              <a:ext uri="{FF2B5EF4-FFF2-40B4-BE49-F238E27FC236}">
                <a16:creationId xmlns:a16="http://schemas.microsoft.com/office/drawing/2014/main" id="{D3D0469F-35B1-4614-BC63-11433E276F8E}"/>
              </a:ext>
            </a:extLst>
          </p:cNvPr>
          <p:cNvCxnSpPr>
            <a:cxnSpLocks/>
          </p:cNvCxnSpPr>
          <p:nvPr/>
        </p:nvCxnSpPr>
        <p:spPr>
          <a:xfrm flipH="1" flipV="1">
            <a:off x="1452800" y="3314751"/>
            <a:ext cx="334679" cy="11540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pic>
        <p:nvPicPr>
          <p:cNvPr id="57" name="Picture 56">
            <a:extLst>
              <a:ext uri="{FF2B5EF4-FFF2-40B4-BE49-F238E27FC236}">
                <a16:creationId xmlns:a16="http://schemas.microsoft.com/office/drawing/2014/main" id="{595DC911-2A79-484D-9EC0-A9326EBE87A6}"/>
              </a:ext>
            </a:extLst>
          </p:cNvPr>
          <p:cNvPicPr>
            <a:picLocks noChangeAspect="1"/>
          </p:cNvPicPr>
          <p:nvPr/>
        </p:nvPicPr>
        <p:blipFill>
          <a:blip r:embed="rId6"/>
          <a:stretch>
            <a:fillRect/>
          </a:stretch>
        </p:blipFill>
        <p:spPr>
          <a:xfrm>
            <a:off x="1018423" y="2987207"/>
            <a:ext cx="901351" cy="812508"/>
          </a:xfrm>
          <a:prstGeom prst="rect">
            <a:avLst/>
          </a:prstGeom>
        </p:spPr>
      </p:pic>
      <p:pic>
        <p:nvPicPr>
          <p:cNvPr id="3" name="Picture 2">
            <a:extLst>
              <a:ext uri="{FF2B5EF4-FFF2-40B4-BE49-F238E27FC236}">
                <a16:creationId xmlns:a16="http://schemas.microsoft.com/office/drawing/2014/main" id="{BA8529E7-93F9-442F-8526-48593CA921E5}"/>
              </a:ext>
            </a:extLst>
          </p:cNvPr>
          <p:cNvPicPr>
            <a:picLocks noChangeAspect="1"/>
          </p:cNvPicPr>
          <p:nvPr/>
        </p:nvPicPr>
        <p:blipFill>
          <a:blip r:embed="rId10"/>
          <a:stretch>
            <a:fillRect/>
          </a:stretch>
        </p:blipFill>
        <p:spPr>
          <a:xfrm>
            <a:off x="1266975" y="4176021"/>
            <a:ext cx="901351" cy="691729"/>
          </a:xfrm>
          <a:prstGeom prst="rect">
            <a:avLst/>
          </a:prstGeom>
        </p:spPr>
      </p:pic>
      <p:pic>
        <p:nvPicPr>
          <p:cNvPr id="52" name="Picture 51">
            <a:extLst>
              <a:ext uri="{FF2B5EF4-FFF2-40B4-BE49-F238E27FC236}">
                <a16:creationId xmlns:a16="http://schemas.microsoft.com/office/drawing/2014/main" id="{6E625892-B730-4662-BB89-D431A8DC738A}"/>
              </a:ext>
            </a:extLst>
          </p:cNvPr>
          <p:cNvPicPr>
            <a:picLocks noChangeAspect="1"/>
          </p:cNvPicPr>
          <p:nvPr/>
        </p:nvPicPr>
        <p:blipFill>
          <a:blip r:embed="rId6"/>
          <a:stretch>
            <a:fillRect/>
          </a:stretch>
        </p:blipFill>
        <p:spPr>
          <a:xfrm>
            <a:off x="4352222" y="2975485"/>
            <a:ext cx="901351" cy="812508"/>
          </a:xfrm>
          <a:prstGeom prst="rect">
            <a:avLst/>
          </a:prstGeom>
        </p:spPr>
      </p:pic>
    </p:spTree>
    <p:custDataLst>
      <p:tags r:id="rId1"/>
    </p:custDataLst>
    <p:extLst>
      <p:ext uri="{BB962C8B-B14F-4D97-AF65-F5344CB8AC3E}">
        <p14:creationId xmlns:p14="http://schemas.microsoft.com/office/powerpoint/2010/main" val="3475681214"/>
      </p:ext>
    </p:extLst>
  </p:cSld>
  <p:clrMapOvr>
    <a:masterClrMapping/>
  </p:clrMapOvr>
  <mc:AlternateContent xmlns:mc="http://schemas.openxmlformats.org/markup-compatibility/2006" xmlns:p14="http://schemas.microsoft.com/office/powerpoint/2010/main">
    <mc:Choice Requires="p14">
      <p:transition p14:dur="0" advTm="19409"/>
    </mc:Choice>
    <mc:Fallback xmlns="">
      <p:transition advTm="1940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HIDDEN - Slide23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59258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HIDDEN - Slide23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Vlans</a:t>
            </a:r>
            <a:endParaRPr lang="en-US" dirty="0"/>
          </a:p>
        </p:txBody>
      </p:sp>
    </p:spTree>
    <p:extLst>
      <p:ext uri="{BB962C8B-B14F-4D97-AF65-F5344CB8AC3E}">
        <p14:creationId xmlns:p14="http://schemas.microsoft.com/office/powerpoint/2010/main" val="362203647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16646228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7F1F-FDE8-4272-845F-8A158B1D1FB9}"/>
              </a:ext>
            </a:extLst>
          </p:cNvPr>
          <p:cNvSpPr>
            <a:spLocks noGrp="1"/>
          </p:cNvSpPr>
          <p:nvPr>
            <p:ph type="title"/>
          </p:nvPr>
        </p:nvSpPr>
        <p:spPr/>
        <p:txBody>
          <a:bodyPr/>
          <a:lstStyle/>
          <a:p>
            <a:r>
              <a:rPr lang="en-US" dirty="0"/>
              <a:t>Using VLANS to control the network</a:t>
            </a:r>
            <a:endParaRPr lang="en-AU" dirty="0"/>
          </a:p>
        </p:txBody>
      </p:sp>
      <p:sp>
        <p:nvSpPr>
          <p:cNvPr id="3" name="Text Placeholder 2">
            <a:extLst>
              <a:ext uri="{FF2B5EF4-FFF2-40B4-BE49-F238E27FC236}">
                <a16:creationId xmlns:a16="http://schemas.microsoft.com/office/drawing/2014/main" id="{27D8A223-86E4-4CC4-A47D-25DBA068E148}"/>
              </a:ext>
            </a:extLst>
          </p:cNvPr>
          <p:cNvSpPr>
            <a:spLocks noGrp="1"/>
          </p:cNvSpPr>
          <p:nvPr>
            <p:ph type="body" sz="quarter" idx="10"/>
          </p:nvPr>
        </p:nvSpPr>
        <p:spPr/>
        <p:txBody>
          <a:bodyPr/>
          <a:lstStyle/>
          <a:p>
            <a:r>
              <a:rPr lang="en-US" dirty="0"/>
              <a:t>Virtual LANs are logical groups of devices that can communicate as if they are on the same physical wire</a:t>
            </a:r>
          </a:p>
          <a:p>
            <a:r>
              <a:rPr lang="en-US" dirty="0"/>
              <a:t>VLANs are broadcast domains created by switches rather than routers</a:t>
            </a:r>
          </a:p>
          <a:p>
            <a:r>
              <a:rPr lang="en-US" dirty="0"/>
              <a:t>Individual switch ports are associated with a specific VLAN</a:t>
            </a:r>
          </a:p>
          <a:p>
            <a:r>
              <a:rPr lang="en-US" dirty="0"/>
              <a:t>Advantages include:</a:t>
            </a:r>
          </a:p>
          <a:p>
            <a:r>
              <a:rPr lang="en-US" dirty="0"/>
              <a:t>	Improve network performance</a:t>
            </a:r>
          </a:p>
          <a:p>
            <a:r>
              <a:rPr lang="en-US" dirty="0"/>
              <a:t>	Logical separation for management or security</a:t>
            </a:r>
          </a:p>
          <a:p>
            <a:r>
              <a:rPr lang="en-AU" dirty="0"/>
              <a:t>	Bridge disparate LANs into one logical LAN</a:t>
            </a:r>
          </a:p>
        </p:txBody>
      </p:sp>
    </p:spTree>
    <p:extLst>
      <p:ext uri="{BB962C8B-B14F-4D97-AF65-F5344CB8AC3E}">
        <p14:creationId xmlns:p14="http://schemas.microsoft.com/office/powerpoint/2010/main" val="25756361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9C54-5B84-4717-A839-462A11A62D7E}"/>
              </a:ext>
            </a:extLst>
          </p:cNvPr>
          <p:cNvSpPr>
            <a:spLocks noGrp="1"/>
          </p:cNvSpPr>
          <p:nvPr>
            <p:ph type="title"/>
          </p:nvPr>
        </p:nvSpPr>
        <p:spPr/>
        <p:txBody>
          <a:bodyPr/>
          <a:lstStyle/>
          <a:p>
            <a:r>
              <a:rPr lang="en-US"/>
              <a:t>Using VLANS to manage the network</a:t>
            </a:r>
            <a:endParaRPr lang="en-US" dirty="0"/>
          </a:p>
        </p:txBody>
      </p:sp>
      <p:cxnSp>
        <p:nvCxnSpPr>
          <p:cNvPr id="4" name="Straight Connector 3">
            <a:extLst>
              <a:ext uri="{FF2B5EF4-FFF2-40B4-BE49-F238E27FC236}">
                <a16:creationId xmlns:a16="http://schemas.microsoft.com/office/drawing/2014/main" id="{75AEDEE3-1D0B-449B-8E8D-70628C7D26E7}"/>
              </a:ext>
            </a:extLst>
          </p:cNvPr>
          <p:cNvCxnSpPr>
            <a:cxnSpLocks/>
          </p:cNvCxnSpPr>
          <p:nvPr/>
        </p:nvCxnSpPr>
        <p:spPr>
          <a:xfrm flipH="1">
            <a:off x="1226341" y="2770500"/>
            <a:ext cx="1030470" cy="5090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1D6016BC-B2D1-43FC-8058-D8CEE98E3277}"/>
              </a:ext>
            </a:extLst>
          </p:cNvPr>
          <p:cNvCxnSpPr>
            <a:cxnSpLocks/>
          </p:cNvCxnSpPr>
          <p:nvPr/>
        </p:nvCxnSpPr>
        <p:spPr>
          <a:xfrm flipV="1">
            <a:off x="2256811" y="2009661"/>
            <a:ext cx="1224617" cy="560959"/>
          </a:xfrm>
          <a:prstGeom prst="bentConnector3">
            <a:avLst>
              <a:gd name="adj1" fmla="val 100325"/>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BF1DCA4C-D51C-4899-B592-ABDE5AB5292B}"/>
              </a:ext>
            </a:extLst>
          </p:cNvPr>
          <p:cNvCxnSpPr>
            <a:cxnSpLocks/>
          </p:cNvCxnSpPr>
          <p:nvPr/>
        </p:nvCxnSpPr>
        <p:spPr>
          <a:xfrm flipV="1">
            <a:off x="2402418" y="1911678"/>
            <a:ext cx="2498349" cy="766223"/>
          </a:xfrm>
          <a:prstGeom prst="bentConnector3">
            <a:avLst>
              <a:gd name="adj1" fmla="val 9971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525D294-8273-41DE-BBFE-7736A6D5104D}"/>
              </a:ext>
            </a:extLst>
          </p:cNvPr>
          <p:cNvCxnSpPr>
            <a:cxnSpLocks/>
          </p:cNvCxnSpPr>
          <p:nvPr/>
        </p:nvCxnSpPr>
        <p:spPr>
          <a:xfrm flipV="1">
            <a:off x="2402418" y="1934959"/>
            <a:ext cx="3842986" cy="872698"/>
          </a:xfrm>
          <a:prstGeom prst="bentConnector3">
            <a:avLst>
              <a:gd name="adj1" fmla="val 10054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A5347D9-091E-41AB-84D1-3A1C605E2C80}"/>
              </a:ext>
            </a:extLst>
          </p:cNvPr>
          <p:cNvCxnSpPr>
            <a:cxnSpLocks/>
          </p:cNvCxnSpPr>
          <p:nvPr/>
        </p:nvCxnSpPr>
        <p:spPr>
          <a:xfrm flipV="1">
            <a:off x="2256811" y="1911679"/>
            <a:ext cx="5333231" cy="1040833"/>
          </a:xfrm>
          <a:prstGeom prst="bentConnector3">
            <a:avLst>
              <a:gd name="adj1" fmla="val 99549"/>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1145399-A78D-473A-B396-FB7EA7F24835}"/>
              </a:ext>
            </a:extLst>
          </p:cNvPr>
          <p:cNvPicPr>
            <a:picLocks noChangeAspect="1"/>
          </p:cNvPicPr>
          <p:nvPr/>
        </p:nvPicPr>
        <p:blipFill>
          <a:blip r:embed="rId3"/>
          <a:stretch>
            <a:fillRect/>
          </a:stretch>
        </p:blipFill>
        <p:spPr>
          <a:xfrm>
            <a:off x="1806136" y="2364245"/>
            <a:ext cx="901351" cy="812508"/>
          </a:xfrm>
          <a:prstGeom prst="rect">
            <a:avLst/>
          </a:prstGeom>
        </p:spPr>
      </p:pic>
      <p:pic>
        <p:nvPicPr>
          <p:cNvPr id="8" name="Picture 8" descr="Image result for Server Icon">
            <a:extLst>
              <a:ext uri="{FF2B5EF4-FFF2-40B4-BE49-F238E27FC236}">
                <a16:creationId xmlns:a16="http://schemas.microsoft.com/office/drawing/2014/main" id="{1AC7E2F6-7A41-42DF-B484-6EFCB1FC9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09109" y="1337342"/>
            <a:ext cx="1148669" cy="1148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Server Icon">
            <a:extLst>
              <a:ext uri="{FF2B5EF4-FFF2-40B4-BE49-F238E27FC236}">
                <a16:creationId xmlns:a16="http://schemas.microsoft.com/office/drawing/2014/main" id="{D2AB122A-9A27-456C-9E07-95546CA15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183759" y="1337342"/>
            <a:ext cx="1148669" cy="11486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Server Icon">
            <a:extLst>
              <a:ext uri="{FF2B5EF4-FFF2-40B4-BE49-F238E27FC236}">
                <a16:creationId xmlns:a16="http://schemas.microsoft.com/office/drawing/2014/main" id="{C3A31430-8F2A-4196-8C42-4B7890C57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558410" y="1337342"/>
            <a:ext cx="1148669" cy="11486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Server Icon">
            <a:extLst>
              <a:ext uri="{FF2B5EF4-FFF2-40B4-BE49-F238E27FC236}">
                <a16:creationId xmlns:a16="http://schemas.microsoft.com/office/drawing/2014/main" id="{46E3C833-55B9-4235-BB41-D62E06F24B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933060" y="1337342"/>
            <a:ext cx="1148669" cy="114866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409D9C64-A2D4-48C0-B637-0AEDC31AFEAB}"/>
              </a:ext>
            </a:extLst>
          </p:cNvPr>
          <p:cNvCxnSpPr>
            <a:cxnSpLocks/>
          </p:cNvCxnSpPr>
          <p:nvPr/>
        </p:nvCxnSpPr>
        <p:spPr>
          <a:xfrm flipH="1" flipV="1">
            <a:off x="1226341" y="3326158"/>
            <a:ext cx="898483" cy="128730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C12E4290-CFB8-41EA-8093-7047608A5EF1}"/>
              </a:ext>
            </a:extLst>
          </p:cNvPr>
          <p:cNvCxnSpPr>
            <a:cxnSpLocks/>
          </p:cNvCxnSpPr>
          <p:nvPr/>
        </p:nvCxnSpPr>
        <p:spPr>
          <a:xfrm>
            <a:off x="2136791" y="4848340"/>
            <a:ext cx="1352706" cy="1027554"/>
          </a:xfrm>
          <a:prstGeom prst="bentConnector3">
            <a:avLst>
              <a:gd name="adj1" fmla="val 92108"/>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46DBAF86-FAEE-460C-A6BA-C232502212C8}"/>
              </a:ext>
            </a:extLst>
          </p:cNvPr>
          <p:cNvCxnSpPr>
            <a:cxnSpLocks/>
          </p:cNvCxnSpPr>
          <p:nvPr/>
        </p:nvCxnSpPr>
        <p:spPr>
          <a:xfrm>
            <a:off x="2256811" y="4740968"/>
            <a:ext cx="2643895" cy="1084718"/>
          </a:xfrm>
          <a:prstGeom prst="bentConnector3">
            <a:avLst>
              <a:gd name="adj1" fmla="val 9732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507FE17E-5CDD-49FA-8E0B-C51C1A1D5845}"/>
              </a:ext>
            </a:extLst>
          </p:cNvPr>
          <p:cNvCxnSpPr>
            <a:cxnSpLocks/>
          </p:cNvCxnSpPr>
          <p:nvPr/>
        </p:nvCxnSpPr>
        <p:spPr>
          <a:xfrm>
            <a:off x="2361198" y="4610738"/>
            <a:ext cx="3884206" cy="1214948"/>
          </a:xfrm>
          <a:prstGeom prst="bentConnector3">
            <a:avLst>
              <a:gd name="adj1" fmla="val 97359"/>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8351476-A09D-4D08-AACB-44268BB2023A}"/>
              </a:ext>
            </a:extLst>
          </p:cNvPr>
          <p:cNvCxnSpPr>
            <a:cxnSpLocks/>
          </p:cNvCxnSpPr>
          <p:nvPr/>
        </p:nvCxnSpPr>
        <p:spPr>
          <a:xfrm>
            <a:off x="2155188" y="4474829"/>
            <a:ext cx="5434852" cy="1433117"/>
          </a:xfrm>
          <a:prstGeom prst="bentConnector3">
            <a:avLst>
              <a:gd name="adj1" fmla="val 9707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http://www.clipartbest.com/cliparts/biy/7BL/biy7BL4iL.png">
            <a:extLst>
              <a:ext uri="{FF2B5EF4-FFF2-40B4-BE49-F238E27FC236}">
                <a16:creationId xmlns:a16="http://schemas.microsoft.com/office/drawing/2014/main" id="{CB94FA4E-38E1-4B34-800C-93104BFF25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313" y="5283571"/>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E57893DA-64F0-47C0-9FA3-254ABFFDBBC9}"/>
              </a:ext>
            </a:extLst>
          </p:cNvPr>
          <p:cNvPicPr>
            <a:picLocks noChangeAspect="1"/>
          </p:cNvPicPr>
          <p:nvPr/>
        </p:nvPicPr>
        <p:blipFill>
          <a:blip r:embed="rId3"/>
          <a:stretch>
            <a:fillRect/>
          </a:stretch>
        </p:blipFill>
        <p:spPr>
          <a:xfrm>
            <a:off x="1704514" y="4334713"/>
            <a:ext cx="901351" cy="812508"/>
          </a:xfrm>
          <a:prstGeom prst="rect">
            <a:avLst/>
          </a:prstGeom>
        </p:spPr>
      </p:pic>
      <p:pic>
        <p:nvPicPr>
          <p:cNvPr id="40" name="Picture 39" descr="http://www.clipartbest.com/cliparts/biy/7BL/biy7BL4iL.png">
            <a:extLst>
              <a:ext uri="{FF2B5EF4-FFF2-40B4-BE49-F238E27FC236}">
                <a16:creationId xmlns:a16="http://schemas.microsoft.com/office/drawing/2014/main" id="{F54C9488-761C-4D71-96E2-BE53E5E62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8592" y="5283571"/>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http://www.clipartbest.com/cliparts/biy/7BL/biy7BL4iL.png">
            <a:extLst>
              <a:ext uri="{FF2B5EF4-FFF2-40B4-BE49-F238E27FC236}">
                <a16:creationId xmlns:a16="http://schemas.microsoft.com/office/drawing/2014/main" id="{66D80454-C2A1-423B-8A95-6D2EEABCBA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9197" y="5283571"/>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http://www.clipartbest.com/cliparts/biy/7BL/biy7BL4iL.png">
            <a:extLst>
              <a:ext uri="{FF2B5EF4-FFF2-40B4-BE49-F238E27FC236}">
                <a16:creationId xmlns:a16="http://schemas.microsoft.com/office/drawing/2014/main" id="{49B1E66F-1B57-48CD-B9A3-F34E8B8DFD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7926" y="5283571"/>
            <a:ext cx="1084230" cy="1084230"/>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Straight Connector 84">
            <a:extLst>
              <a:ext uri="{FF2B5EF4-FFF2-40B4-BE49-F238E27FC236}">
                <a16:creationId xmlns:a16="http://schemas.microsoft.com/office/drawing/2014/main" id="{52E36E48-E885-4674-B4BF-0C5A594EC23E}"/>
              </a:ext>
            </a:extLst>
          </p:cNvPr>
          <p:cNvCxnSpPr>
            <a:cxnSpLocks/>
          </p:cNvCxnSpPr>
          <p:nvPr/>
        </p:nvCxnSpPr>
        <p:spPr>
          <a:xfrm flipH="1" flipV="1">
            <a:off x="1195977" y="3306983"/>
            <a:ext cx="959212" cy="27142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3BD6C6B4-67A8-4E6D-B479-C982C217D14C}"/>
              </a:ext>
            </a:extLst>
          </p:cNvPr>
          <p:cNvCxnSpPr>
            <a:cxnSpLocks/>
          </p:cNvCxnSpPr>
          <p:nvPr/>
        </p:nvCxnSpPr>
        <p:spPr>
          <a:xfrm flipV="1">
            <a:off x="2256811" y="2995297"/>
            <a:ext cx="7350186" cy="508405"/>
          </a:xfrm>
          <a:prstGeom prst="bentConnector3">
            <a:avLst>
              <a:gd name="adj1" fmla="val 10019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A649421E-9117-4A55-BB01-9C0C6CC91E95}"/>
              </a:ext>
            </a:extLst>
          </p:cNvPr>
          <p:cNvCxnSpPr>
            <a:cxnSpLocks/>
          </p:cNvCxnSpPr>
          <p:nvPr/>
        </p:nvCxnSpPr>
        <p:spPr>
          <a:xfrm>
            <a:off x="2402418" y="3802510"/>
            <a:ext cx="7204579" cy="537424"/>
          </a:xfrm>
          <a:prstGeom prst="bentConnector3">
            <a:avLst>
              <a:gd name="adj1" fmla="val 99889"/>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8BC2D75-0AA3-4B68-8CC3-0CD11934A199}"/>
              </a:ext>
            </a:extLst>
          </p:cNvPr>
          <p:cNvPicPr>
            <a:picLocks noChangeAspect="1"/>
          </p:cNvPicPr>
          <p:nvPr/>
        </p:nvPicPr>
        <p:blipFill>
          <a:blip r:embed="rId6"/>
          <a:stretch>
            <a:fillRect/>
          </a:stretch>
        </p:blipFill>
        <p:spPr>
          <a:xfrm>
            <a:off x="792153" y="2995297"/>
            <a:ext cx="868375" cy="867407"/>
          </a:xfrm>
          <a:prstGeom prst="rect">
            <a:avLst/>
          </a:prstGeom>
        </p:spPr>
      </p:pic>
      <p:sp>
        <p:nvSpPr>
          <p:cNvPr id="107" name="Rectangle: Rounded Corners 106">
            <a:extLst>
              <a:ext uri="{FF2B5EF4-FFF2-40B4-BE49-F238E27FC236}">
                <a16:creationId xmlns:a16="http://schemas.microsoft.com/office/drawing/2014/main" id="{E8ADCF20-F676-4A4C-BE31-7681EDD6E80D}"/>
              </a:ext>
            </a:extLst>
          </p:cNvPr>
          <p:cNvSpPr/>
          <p:nvPr/>
        </p:nvSpPr>
        <p:spPr bwMode="auto">
          <a:xfrm>
            <a:off x="2819611" y="1187937"/>
            <a:ext cx="2664945" cy="5380107"/>
          </a:xfrm>
          <a:prstGeom prst="roundRect">
            <a:avLst/>
          </a:prstGeom>
          <a:noFill/>
          <a:ln w="38100">
            <a:solidFill>
              <a:schemeClr val="accent6"/>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Rounded Corners 107">
            <a:extLst>
              <a:ext uri="{FF2B5EF4-FFF2-40B4-BE49-F238E27FC236}">
                <a16:creationId xmlns:a16="http://schemas.microsoft.com/office/drawing/2014/main" id="{60AD7628-71EC-4510-8662-10EEB4CF0068}"/>
              </a:ext>
            </a:extLst>
          </p:cNvPr>
          <p:cNvSpPr/>
          <p:nvPr/>
        </p:nvSpPr>
        <p:spPr bwMode="auto">
          <a:xfrm>
            <a:off x="5575677" y="1187937"/>
            <a:ext cx="2613255" cy="5380107"/>
          </a:xfrm>
          <a:prstGeom prst="roundRect">
            <a:avLst/>
          </a:prstGeom>
          <a:noFill/>
          <a:ln w="38100">
            <a:solidFill>
              <a:srgbClr val="0070C0"/>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3" name="Connector: Elbow 112">
            <a:extLst>
              <a:ext uri="{FF2B5EF4-FFF2-40B4-BE49-F238E27FC236}">
                <a16:creationId xmlns:a16="http://schemas.microsoft.com/office/drawing/2014/main" id="{4453D983-707B-4008-8B76-27A58C4A7C66}"/>
              </a:ext>
            </a:extLst>
          </p:cNvPr>
          <p:cNvCxnSpPr>
            <a:cxnSpLocks/>
          </p:cNvCxnSpPr>
          <p:nvPr/>
        </p:nvCxnSpPr>
        <p:spPr>
          <a:xfrm>
            <a:off x="2256811" y="3676006"/>
            <a:ext cx="8708849" cy="798823"/>
          </a:xfrm>
          <a:prstGeom prst="bentConnector3">
            <a:avLst>
              <a:gd name="adj1" fmla="val 9899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5" name="Rectangle: Rounded Corners 114">
            <a:extLst>
              <a:ext uri="{FF2B5EF4-FFF2-40B4-BE49-F238E27FC236}">
                <a16:creationId xmlns:a16="http://schemas.microsoft.com/office/drawing/2014/main" id="{5DF051D3-8AA4-487A-A406-E2F5AF19FD3E}"/>
              </a:ext>
            </a:extLst>
          </p:cNvPr>
          <p:cNvSpPr/>
          <p:nvPr/>
        </p:nvSpPr>
        <p:spPr bwMode="auto">
          <a:xfrm>
            <a:off x="8785271" y="1911678"/>
            <a:ext cx="2707213" cy="3258006"/>
          </a:xfrm>
          <a:prstGeom prst="roundRect">
            <a:avLst/>
          </a:prstGeom>
          <a:noFill/>
          <a:ln w="38100">
            <a:solidFill>
              <a:srgbClr val="00B050"/>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8" name="Picture 87" descr="Image result for Server Icon">
            <a:extLst>
              <a:ext uri="{FF2B5EF4-FFF2-40B4-BE49-F238E27FC236}">
                <a16:creationId xmlns:a16="http://schemas.microsoft.com/office/drawing/2014/main" id="{6005CD53-AEB2-44CF-AE3A-CF878E764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928445" y="3900494"/>
            <a:ext cx="1148669" cy="114866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descr="Image result for Server Icon">
            <a:extLst>
              <a:ext uri="{FF2B5EF4-FFF2-40B4-BE49-F238E27FC236}">
                <a16:creationId xmlns:a16="http://schemas.microsoft.com/office/drawing/2014/main" id="{1B121396-8D58-40EE-ABAA-7830FA81E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928445" y="2087863"/>
            <a:ext cx="1148669" cy="114866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108" descr="Image result for Server Icon">
            <a:extLst>
              <a:ext uri="{FF2B5EF4-FFF2-40B4-BE49-F238E27FC236}">
                <a16:creationId xmlns:a16="http://schemas.microsoft.com/office/drawing/2014/main" id="{3A341808-15B3-42B1-8B33-5A9DE65D05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190962" y="3900494"/>
            <a:ext cx="1148669" cy="1148669"/>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or: Elbow 48">
            <a:extLst>
              <a:ext uri="{FF2B5EF4-FFF2-40B4-BE49-F238E27FC236}">
                <a16:creationId xmlns:a16="http://schemas.microsoft.com/office/drawing/2014/main" id="{BABC7561-8CDD-43DB-9690-BB5F16A395B4}"/>
              </a:ext>
            </a:extLst>
          </p:cNvPr>
          <p:cNvCxnSpPr>
            <a:cxnSpLocks/>
          </p:cNvCxnSpPr>
          <p:nvPr/>
        </p:nvCxnSpPr>
        <p:spPr>
          <a:xfrm flipV="1">
            <a:off x="2406215" y="3057723"/>
            <a:ext cx="8359082" cy="520681"/>
          </a:xfrm>
          <a:prstGeom prst="bentConnector3">
            <a:avLst>
              <a:gd name="adj1" fmla="val 101248"/>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descr="http://www.clipartbest.com/cliparts/biy/7BL/biy7BL4iL.png">
            <a:extLst>
              <a:ext uri="{FF2B5EF4-FFF2-40B4-BE49-F238E27FC236}">
                <a16:creationId xmlns:a16="http://schemas.microsoft.com/office/drawing/2014/main" id="{F57B7BCB-6EA2-45E5-9F09-9D2478CAA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2885" y="2195366"/>
            <a:ext cx="1084230" cy="108423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7154048-A4CB-4325-8FDE-0AA17865D614}"/>
              </a:ext>
            </a:extLst>
          </p:cNvPr>
          <p:cNvSpPr txBox="1"/>
          <p:nvPr/>
        </p:nvSpPr>
        <p:spPr>
          <a:xfrm>
            <a:off x="1890219" y="6193381"/>
            <a:ext cx="822519" cy="669832"/>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FF0000"/>
                </a:solidFill>
              </a:rPr>
              <a:t>HR</a:t>
            </a:r>
            <a:endParaRPr lang="en-AU" sz="2353" dirty="0" err="1">
              <a:solidFill>
                <a:srgbClr val="FF0000"/>
              </a:solidFill>
            </a:endParaRPr>
          </a:p>
        </p:txBody>
      </p:sp>
      <p:sp>
        <p:nvSpPr>
          <p:cNvPr id="53" name="TextBox 52">
            <a:extLst>
              <a:ext uri="{FF2B5EF4-FFF2-40B4-BE49-F238E27FC236}">
                <a16:creationId xmlns:a16="http://schemas.microsoft.com/office/drawing/2014/main" id="{5143D5EC-8268-412E-9C5D-AC1F42D0A2A5}"/>
              </a:ext>
            </a:extLst>
          </p:cNvPr>
          <p:cNvSpPr txBox="1"/>
          <p:nvPr/>
        </p:nvSpPr>
        <p:spPr>
          <a:xfrm>
            <a:off x="9201758" y="5250102"/>
            <a:ext cx="1942254"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accent5"/>
                </a:solidFill>
              </a:rPr>
              <a:t>Accounting</a:t>
            </a:r>
            <a:endParaRPr lang="en-AU" sz="2353" dirty="0" err="1">
              <a:solidFill>
                <a:schemeClr val="accent5"/>
              </a:solidFill>
            </a:endParaRPr>
          </a:p>
        </p:txBody>
      </p:sp>
      <p:sp>
        <p:nvSpPr>
          <p:cNvPr id="54" name="TextBox 53">
            <a:extLst>
              <a:ext uri="{FF2B5EF4-FFF2-40B4-BE49-F238E27FC236}">
                <a16:creationId xmlns:a16="http://schemas.microsoft.com/office/drawing/2014/main" id="{149C7EDB-23CD-4DB7-B890-46E8C60A7464}"/>
              </a:ext>
            </a:extLst>
          </p:cNvPr>
          <p:cNvSpPr txBox="1"/>
          <p:nvPr/>
        </p:nvSpPr>
        <p:spPr>
          <a:xfrm>
            <a:off x="8229742" y="6200974"/>
            <a:ext cx="1542262" cy="669832"/>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chemeClr val="accent1">
                    <a:lumMod val="75000"/>
                    <a:lumOff val="25000"/>
                  </a:schemeClr>
                </a:solidFill>
              </a:rPr>
              <a:t>Finance</a:t>
            </a:r>
            <a:endParaRPr lang="en-AU" sz="2745" dirty="0" err="1">
              <a:solidFill>
                <a:schemeClr val="accent1">
                  <a:lumMod val="75000"/>
                  <a:lumOff val="25000"/>
                </a:schemeClr>
              </a:solidFill>
            </a:endParaRPr>
          </a:p>
        </p:txBody>
      </p:sp>
      <p:pic>
        <p:nvPicPr>
          <p:cNvPr id="84" name="Picture 83">
            <a:extLst>
              <a:ext uri="{FF2B5EF4-FFF2-40B4-BE49-F238E27FC236}">
                <a16:creationId xmlns:a16="http://schemas.microsoft.com/office/drawing/2014/main" id="{A4534A4A-7083-45E8-AC93-F996D80D9D47}"/>
              </a:ext>
            </a:extLst>
          </p:cNvPr>
          <p:cNvPicPr>
            <a:picLocks noChangeAspect="1"/>
          </p:cNvPicPr>
          <p:nvPr/>
        </p:nvPicPr>
        <p:blipFill>
          <a:blip r:embed="rId3"/>
          <a:stretch>
            <a:fillRect/>
          </a:stretch>
        </p:blipFill>
        <p:spPr>
          <a:xfrm>
            <a:off x="1763281" y="3316868"/>
            <a:ext cx="901351" cy="812508"/>
          </a:xfrm>
          <a:prstGeom prst="rect">
            <a:avLst/>
          </a:prstGeom>
        </p:spPr>
      </p:pic>
    </p:spTree>
    <p:extLst>
      <p:ext uri="{BB962C8B-B14F-4D97-AF65-F5344CB8AC3E}">
        <p14:creationId xmlns:p14="http://schemas.microsoft.com/office/powerpoint/2010/main" val="12538028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HIDDEN - Slide23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TCP &amp; UDP</a:t>
            </a:r>
            <a:endParaRPr lang="en-US" dirty="0"/>
          </a:p>
        </p:txBody>
      </p:sp>
    </p:spTree>
    <p:extLst>
      <p:ext uri="{BB962C8B-B14F-4D97-AF65-F5344CB8AC3E}">
        <p14:creationId xmlns:p14="http://schemas.microsoft.com/office/powerpoint/2010/main" val="143641327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D63D-A083-478F-A031-E9FA93859C83}"/>
              </a:ext>
            </a:extLst>
          </p:cNvPr>
          <p:cNvSpPr>
            <a:spLocks noGrp="1"/>
          </p:cNvSpPr>
          <p:nvPr>
            <p:ph type="title"/>
          </p:nvPr>
        </p:nvSpPr>
        <p:spPr/>
        <p:txBody>
          <a:bodyPr/>
          <a:lstStyle/>
          <a:p>
            <a:r>
              <a:rPr lang="en-US" dirty="0"/>
              <a:t>Examining the main transport protocols</a:t>
            </a:r>
          </a:p>
        </p:txBody>
      </p:sp>
      <p:sp>
        <p:nvSpPr>
          <p:cNvPr id="3" name="Text Placeholder 2">
            <a:extLst>
              <a:ext uri="{FF2B5EF4-FFF2-40B4-BE49-F238E27FC236}">
                <a16:creationId xmlns:a16="http://schemas.microsoft.com/office/drawing/2014/main" id="{6A4C6307-A488-4655-9EDD-4395DFB1F9C8}"/>
              </a:ext>
            </a:extLst>
          </p:cNvPr>
          <p:cNvSpPr>
            <a:spLocks noGrp="1"/>
          </p:cNvSpPr>
          <p:nvPr>
            <p:ph type="body" sz="quarter" idx="10"/>
          </p:nvPr>
        </p:nvSpPr>
        <p:spPr>
          <a:xfrm>
            <a:off x="269241" y="1189494"/>
            <a:ext cx="5378548" cy="5126916"/>
          </a:xfrm>
        </p:spPr>
        <p:txBody>
          <a:bodyPr/>
          <a:lstStyle/>
          <a:p>
            <a:r>
              <a:rPr lang="en-US" sz="2745" dirty="0"/>
              <a:t>Transmission Control Protocol (TCP)</a:t>
            </a:r>
          </a:p>
          <a:p>
            <a:pPr marL="560241" indent="-560241">
              <a:buFont typeface="Arial" panose="020B0604020202020204" pitchFamily="34" charset="0"/>
              <a:buChar char="•"/>
            </a:pPr>
            <a:r>
              <a:rPr lang="en-US" sz="2353" dirty="0"/>
              <a:t>Unicast and connection oriented</a:t>
            </a:r>
          </a:p>
          <a:p>
            <a:pPr marL="560241" indent="-560241">
              <a:buFont typeface="Arial" panose="020B0604020202020204" pitchFamily="34" charset="0"/>
              <a:buChar char="•"/>
            </a:pPr>
            <a:r>
              <a:rPr lang="en-US" sz="2353" dirty="0"/>
              <a:t>Favors reliability over speed</a:t>
            </a:r>
          </a:p>
          <a:p>
            <a:pPr marL="560241" indent="-560241">
              <a:buFont typeface="Arial" panose="020B0604020202020204" pitchFamily="34" charset="0"/>
              <a:buChar char="•"/>
            </a:pPr>
            <a:r>
              <a:rPr lang="en-US" sz="2353" dirty="0"/>
              <a:t>Data is sequenced and ordered</a:t>
            </a:r>
          </a:p>
          <a:p>
            <a:pPr marL="560241" indent="-560241">
              <a:buFont typeface="Arial" panose="020B0604020202020204" pitchFamily="34" charset="0"/>
              <a:buChar char="•"/>
            </a:pPr>
            <a:r>
              <a:rPr lang="en-US" sz="2353" dirty="0"/>
              <a:t>Reliability is built in to the protocol</a:t>
            </a:r>
          </a:p>
          <a:p>
            <a:pPr marL="560241" indent="-560241">
              <a:buFont typeface="Arial" panose="020B0604020202020204" pitchFamily="34" charset="0"/>
              <a:buChar char="•"/>
            </a:pPr>
            <a:r>
              <a:rPr lang="en-US" sz="2353" dirty="0"/>
              <a:t>More overhead, with session setup, session management and session tear down</a:t>
            </a:r>
          </a:p>
          <a:p>
            <a:pPr marL="560241" indent="-560241">
              <a:buFont typeface="Arial" panose="020B0604020202020204" pitchFamily="34" charset="0"/>
              <a:buChar char="•"/>
            </a:pPr>
            <a:r>
              <a:rPr lang="en-US" sz="2353" dirty="0"/>
              <a:t>Includes error checking, error recovery mechanisms, and flow control</a:t>
            </a:r>
          </a:p>
        </p:txBody>
      </p:sp>
      <p:sp>
        <p:nvSpPr>
          <p:cNvPr id="4" name="Text Placeholder 3">
            <a:extLst>
              <a:ext uri="{FF2B5EF4-FFF2-40B4-BE49-F238E27FC236}">
                <a16:creationId xmlns:a16="http://schemas.microsoft.com/office/drawing/2014/main" id="{3227F0A3-19E0-45C0-9A86-1E528187D545}"/>
              </a:ext>
            </a:extLst>
          </p:cNvPr>
          <p:cNvSpPr>
            <a:spLocks noGrp="1"/>
          </p:cNvSpPr>
          <p:nvPr>
            <p:ph type="body" sz="quarter" idx="11"/>
          </p:nvPr>
        </p:nvSpPr>
        <p:spPr>
          <a:xfrm>
            <a:off x="6544215" y="1189494"/>
            <a:ext cx="5378548" cy="5431074"/>
          </a:xfrm>
        </p:spPr>
        <p:txBody>
          <a:bodyPr/>
          <a:lstStyle/>
          <a:p>
            <a:r>
              <a:rPr lang="en-US" sz="2745" dirty="0"/>
              <a:t>User Datagram Protocol (UDP)</a:t>
            </a:r>
            <a:br>
              <a:rPr lang="en-US" sz="2745" dirty="0"/>
            </a:br>
            <a:endParaRPr lang="en-US" sz="2745" dirty="0"/>
          </a:p>
          <a:p>
            <a:pPr marL="560241" indent="-560241">
              <a:buFont typeface="Arial" panose="020B0604020202020204" pitchFamily="34" charset="0"/>
              <a:buChar char="•"/>
            </a:pPr>
            <a:r>
              <a:rPr lang="en-US" sz="2353" dirty="0"/>
              <a:t>Unicast, multicast, connectionless</a:t>
            </a:r>
          </a:p>
          <a:p>
            <a:pPr marL="560241" indent="-560241">
              <a:buFont typeface="Arial" panose="020B0604020202020204" pitchFamily="34" charset="0"/>
              <a:buChar char="•"/>
            </a:pPr>
            <a:r>
              <a:rPr lang="en-US" sz="2353" dirty="0"/>
              <a:t>Favors speed over reliability</a:t>
            </a:r>
          </a:p>
          <a:p>
            <a:pPr marL="560241" indent="-560241">
              <a:buFont typeface="Arial" panose="020B0604020202020204" pitchFamily="34" charset="0"/>
              <a:buChar char="•"/>
            </a:pPr>
            <a:r>
              <a:rPr lang="en-US" sz="2353" dirty="0"/>
              <a:t>Data is not ordered and segments may be independent</a:t>
            </a:r>
          </a:p>
          <a:p>
            <a:pPr marL="560241" indent="-560241">
              <a:buFont typeface="Arial" panose="020B0604020202020204" pitchFamily="34" charset="0"/>
              <a:buChar char="•"/>
            </a:pPr>
            <a:r>
              <a:rPr lang="en-US" sz="2353" dirty="0"/>
              <a:t>Applications are responsible for reliability</a:t>
            </a:r>
          </a:p>
          <a:p>
            <a:pPr marL="560241" indent="-560241">
              <a:buFont typeface="Arial" panose="020B0604020202020204" pitchFamily="34" charset="0"/>
              <a:buChar char="•"/>
            </a:pPr>
            <a:r>
              <a:rPr lang="en-US" sz="2353" dirty="0"/>
              <a:t>Light weight “send and forget” approach</a:t>
            </a:r>
            <a:br>
              <a:rPr lang="en-US" sz="2353" dirty="0"/>
            </a:br>
            <a:endParaRPr lang="en-US" sz="2353" dirty="0"/>
          </a:p>
          <a:p>
            <a:pPr marL="560241" indent="-560241">
              <a:buFont typeface="Arial" panose="020B0604020202020204" pitchFamily="34" charset="0"/>
              <a:buChar char="•"/>
            </a:pPr>
            <a:r>
              <a:rPr lang="en-US" sz="2353" dirty="0"/>
              <a:t>Does not perform error checking, error recovery, or flow control</a:t>
            </a:r>
          </a:p>
        </p:txBody>
      </p:sp>
    </p:spTree>
    <p:extLst>
      <p:ext uri="{BB962C8B-B14F-4D97-AF65-F5344CB8AC3E}">
        <p14:creationId xmlns:p14="http://schemas.microsoft.com/office/powerpoint/2010/main" val="25240603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fade">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fade">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6" end="6"/>
                                            </p:txEl>
                                          </p:spTgt>
                                        </p:tgtEl>
                                        <p:attrNameLst>
                                          <p:attrName>style.visibility</p:attrName>
                                        </p:attrNameLst>
                                      </p:cBhvr>
                                      <p:to>
                                        <p:strVal val="visible"/>
                                      </p:to>
                                    </p:set>
                                    <p:animEffect transition="in" filter="fade">
                                      <p:cBhvr>
                                        <p:cTn id="7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256DB-999C-466D-AD7B-D14F1F164E9E}"/>
              </a:ext>
            </a:extLst>
          </p:cNvPr>
          <p:cNvSpPr>
            <a:spLocks noGrp="1"/>
          </p:cNvSpPr>
          <p:nvPr>
            <p:ph type="title"/>
          </p:nvPr>
        </p:nvSpPr>
        <p:spPr/>
        <p:txBody>
          <a:bodyPr/>
          <a:lstStyle/>
          <a:p>
            <a:r>
              <a:rPr lang="en-US" dirty="0"/>
              <a:t>TCP or UDP? That is the question…</a:t>
            </a:r>
            <a:endParaRPr lang="en-AU" dirty="0"/>
          </a:p>
        </p:txBody>
      </p:sp>
      <p:sp>
        <p:nvSpPr>
          <p:cNvPr id="2" name="Text Placeholder 1">
            <a:extLst>
              <a:ext uri="{FF2B5EF4-FFF2-40B4-BE49-F238E27FC236}">
                <a16:creationId xmlns:a16="http://schemas.microsoft.com/office/drawing/2014/main" id="{628782BD-E06D-4088-AE5D-DF91386FC663}"/>
              </a:ext>
            </a:extLst>
          </p:cNvPr>
          <p:cNvSpPr>
            <a:spLocks noGrp="1"/>
          </p:cNvSpPr>
          <p:nvPr>
            <p:ph type="body" sz="quarter" idx="10"/>
          </p:nvPr>
        </p:nvSpPr>
        <p:spPr>
          <a:xfrm>
            <a:off x="269241" y="1189494"/>
            <a:ext cx="5378548" cy="506901"/>
          </a:xfrm>
        </p:spPr>
        <p:txBody>
          <a:bodyPr/>
          <a:lstStyle/>
          <a:p>
            <a:r>
              <a:rPr lang="en-US" sz="2353" dirty="0"/>
              <a:t>User Datagram Protocol (Unreliable)</a:t>
            </a:r>
          </a:p>
        </p:txBody>
      </p:sp>
      <p:sp>
        <p:nvSpPr>
          <p:cNvPr id="4" name="Text Placeholder 3">
            <a:extLst>
              <a:ext uri="{FF2B5EF4-FFF2-40B4-BE49-F238E27FC236}">
                <a16:creationId xmlns:a16="http://schemas.microsoft.com/office/drawing/2014/main" id="{FD8914DE-4984-4ED3-A6E3-E85E4A6D218C}"/>
              </a:ext>
            </a:extLst>
          </p:cNvPr>
          <p:cNvSpPr>
            <a:spLocks noGrp="1"/>
          </p:cNvSpPr>
          <p:nvPr>
            <p:ph type="body" sz="quarter" idx="11"/>
          </p:nvPr>
        </p:nvSpPr>
        <p:spPr>
          <a:xfrm>
            <a:off x="6544215" y="1189494"/>
            <a:ext cx="5378548" cy="506901"/>
          </a:xfrm>
        </p:spPr>
        <p:txBody>
          <a:bodyPr/>
          <a:lstStyle/>
          <a:p>
            <a:r>
              <a:rPr lang="en-US" sz="2353" dirty="0"/>
              <a:t>Transmission Control Protocol (Reliable)</a:t>
            </a:r>
          </a:p>
        </p:txBody>
      </p:sp>
      <p:pic>
        <p:nvPicPr>
          <p:cNvPr id="6" name="Picture 5">
            <a:extLst>
              <a:ext uri="{FF2B5EF4-FFF2-40B4-BE49-F238E27FC236}">
                <a16:creationId xmlns:a16="http://schemas.microsoft.com/office/drawing/2014/main" id="{265FC81B-E783-471D-89D1-ACE95A9ADD0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80998" y="2812653"/>
            <a:ext cx="1643588" cy="1232691"/>
          </a:xfrm>
          <a:prstGeom prst="rect">
            <a:avLst/>
          </a:prstGeom>
        </p:spPr>
      </p:pic>
      <p:pic>
        <p:nvPicPr>
          <p:cNvPr id="8" name="Picture 7">
            <a:extLst>
              <a:ext uri="{FF2B5EF4-FFF2-40B4-BE49-F238E27FC236}">
                <a16:creationId xmlns:a16="http://schemas.microsoft.com/office/drawing/2014/main" id="{38A51895-2B34-4A6B-977E-84E279D27F2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74206" y="2812653"/>
            <a:ext cx="1643588" cy="1232691"/>
          </a:xfrm>
          <a:prstGeom prst="rect">
            <a:avLst/>
          </a:prstGeom>
        </p:spPr>
      </p:pic>
      <p:pic>
        <p:nvPicPr>
          <p:cNvPr id="11" name="Picture 10" descr="A close up of a sign&#10;&#10;Description generated with high confidence">
            <a:extLst>
              <a:ext uri="{FF2B5EF4-FFF2-40B4-BE49-F238E27FC236}">
                <a16:creationId xmlns:a16="http://schemas.microsoft.com/office/drawing/2014/main" id="{26441FEF-F87A-49AE-B748-14C3C002305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109848" y="2812655"/>
            <a:ext cx="1972305" cy="1232691"/>
          </a:xfrm>
          <a:prstGeom prst="rect">
            <a:avLst/>
          </a:prstGeom>
        </p:spPr>
      </p:pic>
      <p:pic>
        <p:nvPicPr>
          <p:cNvPr id="13" name="Picture 12">
            <a:extLst>
              <a:ext uri="{FF2B5EF4-FFF2-40B4-BE49-F238E27FC236}">
                <a16:creationId xmlns:a16="http://schemas.microsoft.com/office/drawing/2014/main" id="{071E295B-83AE-4470-AF79-39CC9A92FC48}"/>
              </a:ext>
            </a:extLst>
          </p:cNvPr>
          <p:cNvPicPr>
            <a:picLocks noChangeAspect="1"/>
          </p:cNvPicPr>
          <p:nvPr/>
        </p:nvPicPr>
        <p:blipFill>
          <a:blip r:embed="rId7"/>
          <a:stretch>
            <a:fillRect/>
          </a:stretch>
        </p:blipFill>
        <p:spPr>
          <a:xfrm>
            <a:off x="5479654" y="2812653"/>
            <a:ext cx="1232691" cy="1232691"/>
          </a:xfrm>
          <a:prstGeom prst="rect">
            <a:avLst/>
          </a:prstGeom>
        </p:spPr>
      </p:pic>
      <p:pic>
        <p:nvPicPr>
          <p:cNvPr id="16" name="Picture 15">
            <a:extLst>
              <a:ext uri="{FF2B5EF4-FFF2-40B4-BE49-F238E27FC236}">
                <a16:creationId xmlns:a16="http://schemas.microsoft.com/office/drawing/2014/main" id="{5834ACA5-7109-4575-A1FE-DAA6E37CC7DF}"/>
              </a:ext>
            </a:extLst>
          </p:cNvPr>
          <p:cNvPicPr>
            <a:picLocks noChangeAspect="1"/>
          </p:cNvPicPr>
          <p:nvPr/>
        </p:nvPicPr>
        <p:blipFill>
          <a:blip r:embed="rId7"/>
          <a:stretch>
            <a:fillRect/>
          </a:stretch>
        </p:blipFill>
        <p:spPr>
          <a:xfrm>
            <a:off x="5486445" y="2812652"/>
            <a:ext cx="1232691" cy="1232691"/>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EF24B4F3-5BB1-4E24-BC3D-F05C4A480FF6}"/>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109848" y="2812654"/>
            <a:ext cx="1972305" cy="1232691"/>
          </a:xfrm>
          <a:prstGeom prst="rect">
            <a:avLst/>
          </a:prstGeom>
        </p:spPr>
      </p:pic>
      <p:pic>
        <p:nvPicPr>
          <p:cNvPr id="24" name="Picture 23">
            <a:extLst>
              <a:ext uri="{FF2B5EF4-FFF2-40B4-BE49-F238E27FC236}">
                <a16:creationId xmlns:a16="http://schemas.microsoft.com/office/drawing/2014/main" id="{475524E4-7AA2-4286-BE0A-939765024BD5}"/>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000275" y="2812652"/>
            <a:ext cx="2191451" cy="1232691"/>
          </a:xfrm>
          <a:prstGeom prst="rect">
            <a:avLst/>
          </a:prstGeom>
        </p:spPr>
      </p:pic>
      <p:pic>
        <p:nvPicPr>
          <p:cNvPr id="26" name="Picture 25">
            <a:extLst>
              <a:ext uri="{FF2B5EF4-FFF2-40B4-BE49-F238E27FC236}">
                <a16:creationId xmlns:a16="http://schemas.microsoft.com/office/drawing/2014/main" id="{FD829974-40F9-4108-800F-A812CE525D92}"/>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000273" y="2842141"/>
            <a:ext cx="2191451" cy="1232691"/>
          </a:xfrm>
          <a:prstGeom prst="rect">
            <a:avLst/>
          </a:prstGeom>
        </p:spPr>
      </p:pic>
    </p:spTree>
    <p:extLst>
      <p:ext uri="{BB962C8B-B14F-4D97-AF65-F5344CB8AC3E}">
        <p14:creationId xmlns:p14="http://schemas.microsoft.com/office/powerpoint/2010/main" val="8296810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0 L 0.38601 0.3704 " pathEditMode="relative" rAng="0" ptsTypes="AA">
                                      <p:cBhvr>
                                        <p:cTn id="11" dur="2000" fill="hold"/>
                                        <p:tgtEl>
                                          <p:spTgt spid="21"/>
                                        </p:tgtEl>
                                        <p:attrNameLst>
                                          <p:attrName>ppt_x</p:attrName>
                                          <p:attrName>ppt_y</p:attrName>
                                        </p:attrNameLst>
                                      </p:cBhvr>
                                      <p:rCtr x="19300" y="1852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0 0 L 0.40439 -0.13118 " pathEditMode="relative" rAng="0" ptsTypes="AA">
                                      <p:cBhvr>
                                        <p:cTn id="20" dur="2000" fill="hold"/>
                                        <p:tgtEl>
                                          <p:spTgt spid="11"/>
                                        </p:tgtEl>
                                        <p:attrNameLst>
                                          <p:attrName>ppt_x</p:attrName>
                                          <p:attrName>ppt_y</p:attrName>
                                        </p:attrNameLst>
                                      </p:cBhvr>
                                      <p:rCtr x="20220" y="-6559"/>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 0 L -0.39826 0.30504 " pathEditMode="relative" rAng="0" ptsTypes="AA">
                                      <p:cBhvr>
                                        <p:cTn id="29" dur="2000" fill="hold"/>
                                        <p:tgtEl>
                                          <p:spTgt spid="8"/>
                                        </p:tgtEl>
                                        <p:attrNameLst>
                                          <p:attrName>ppt_x</p:attrName>
                                          <p:attrName>ppt_y</p:attrName>
                                        </p:attrNameLst>
                                      </p:cBhvr>
                                      <p:rCtr x="-19913" y="15252"/>
                                    </p:animMotion>
                                  </p:childTnLst>
                                </p:cTn>
                              </p:par>
                            </p:childTnLst>
                          </p:cTn>
                        </p:par>
                        <p:par>
                          <p:cTn id="30" fill="hold">
                            <p:stCondLst>
                              <p:cond delay="2000"/>
                            </p:stCondLst>
                            <p:childTnLst>
                              <p:par>
                                <p:cTn id="31" presetID="10" presetClass="entr" presetSubtype="0" fill="hold" nodeType="after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3000"/>
                            </p:stCondLst>
                            <p:childTnLst>
                              <p:par>
                                <p:cTn id="35" presetID="42" presetClass="path" presetSubtype="0" accel="50000" decel="50000" fill="hold" nodeType="afterEffect">
                                  <p:stCondLst>
                                    <p:cond delay="0"/>
                                  </p:stCondLst>
                                  <p:childTnLst>
                                    <p:animMotion origin="layout" path="M -5.94843E-7 0 L 0.10289 0.35951 " pathEditMode="relative" rAng="0" ptsTypes="AA">
                                      <p:cBhvr>
                                        <p:cTn id="36" dur="2000" fill="hold"/>
                                        <p:tgtEl>
                                          <p:spTgt spid="6"/>
                                        </p:tgtEl>
                                        <p:attrNameLst>
                                          <p:attrName>ppt_x</p:attrName>
                                          <p:attrName>ppt_y</p:attrName>
                                        </p:attrNameLst>
                                      </p:cBhvr>
                                      <p:rCtr x="5144" y="17975"/>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0 0 L -0.41665 -0.15956 " pathEditMode="relative" rAng="0" ptsTypes="AA">
                                      <p:cBhvr>
                                        <p:cTn id="45" dur="2000" fill="hold"/>
                                        <p:tgtEl>
                                          <p:spTgt spid="13"/>
                                        </p:tgtEl>
                                        <p:attrNameLst>
                                          <p:attrName>ppt_x</p:attrName>
                                          <p:attrName>ppt_y</p:attrName>
                                        </p:attrNameLst>
                                      </p:cBhvr>
                                      <p:rCtr x="-20832" y="-7989"/>
                                    </p:animMotion>
                                  </p:childTnLst>
                                </p:cTn>
                              </p:par>
                            </p:childTnLst>
                          </p:cTn>
                        </p:par>
                        <p:par>
                          <p:cTn id="46" fill="hold">
                            <p:stCondLst>
                              <p:cond delay="2000"/>
                            </p:stCondLst>
                            <p:childTnLst>
                              <p:par>
                                <p:cTn id="47" presetID="10" presetClass="entr" presetSubtype="0" fill="hold" nodeType="afterEffect">
                                  <p:stCondLst>
                                    <p:cond delay="50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3000"/>
                            </p:stCondLst>
                            <p:childTnLst>
                              <p:par>
                                <p:cTn id="51" presetID="42" presetClass="path" presetSubtype="0" accel="50000" decel="50000" fill="hold" nodeType="afterEffect">
                                  <p:stCondLst>
                                    <p:cond delay="500"/>
                                  </p:stCondLst>
                                  <p:childTnLst>
                                    <p:animMotion origin="layout" path="M -5.94843E-7 0 L 0.17973 -0.16387 " pathEditMode="relative" rAng="0" ptsTypes="AA">
                                      <p:cBhvr>
                                        <p:cTn id="52" dur="2000" fill="hold"/>
                                        <p:tgtEl>
                                          <p:spTgt spid="16"/>
                                        </p:tgtEl>
                                        <p:attrNameLst>
                                          <p:attrName>ppt_x</p:attrName>
                                          <p:attrName>ppt_y</p:attrName>
                                        </p:attrNameLst>
                                      </p:cBhvr>
                                      <p:rCtr x="8986" y="-8193"/>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 0 L 0.39214 0.09419 " pathEditMode="relative" rAng="0" ptsTypes="AA">
                                      <p:cBhvr>
                                        <p:cTn id="61" dur="2000" fill="hold"/>
                                        <p:tgtEl>
                                          <p:spTgt spid="24"/>
                                        </p:tgtEl>
                                        <p:attrNameLst>
                                          <p:attrName>ppt_x</p:attrName>
                                          <p:attrName>ppt_y</p:attrName>
                                        </p:attrNameLst>
                                      </p:cBhvr>
                                      <p:rCtr x="19607" y="4698"/>
                                    </p:animMotion>
                                  </p:childTnLst>
                                </p:cTn>
                              </p:par>
                            </p:childTnLst>
                          </p:cTn>
                        </p:par>
                        <p:par>
                          <p:cTn id="62" fill="hold">
                            <p:stCondLst>
                              <p:cond delay="2000"/>
                            </p:stCondLst>
                            <p:childTnLst>
                              <p:par>
                                <p:cTn id="63" presetID="10" presetClass="entr" presetSubtype="0" fill="hold" nodeType="afterEffect">
                                  <p:stCondLst>
                                    <p:cond delay="50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3000"/>
                            </p:stCondLst>
                            <p:childTnLst>
                              <p:par>
                                <p:cTn id="67" presetID="42" presetClass="path" presetSubtype="0" accel="50000" decel="50000" fill="hold" nodeType="afterEffect">
                                  <p:stCondLst>
                                    <p:cond delay="500"/>
                                  </p:stCondLst>
                                  <p:childTnLst>
                                    <p:animMotion origin="layout" path="M 0 -2.30141E-6 L -0.38601 0.05016 " pathEditMode="relative" rAng="0" ptsTypes="AA">
                                      <p:cBhvr>
                                        <p:cTn id="68" dur="2000" fill="hold"/>
                                        <p:tgtEl>
                                          <p:spTgt spid="26"/>
                                        </p:tgtEl>
                                        <p:attrNameLst>
                                          <p:attrName>ppt_x</p:attrName>
                                          <p:attrName>ppt_y</p:attrName>
                                        </p:attrNameLst>
                                      </p:cBhvr>
                                      <p:rCtr x="-19300" y="24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HIDDEN - Slide25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Network Bandwith</a:t>
            </a:r>
            <a:endParaRPr lang="en-US" dirty="0"/>
          </a:p>
        </p:txBody>
      </p:sp>
    </p:spTree>
    <p:extLst>
      <p:ext uri="{BB962C8B-B14F-4D97-AF65-F5344CB8AC3E}">
        <p14:creationId xmlns:p14="http://schemas.microsoft.com/office/powerpoint/2010/main" val="32355157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5227653" cy="5287823"/>
          </a:xfrm>
        </p:spPr>
        <p:txBody>
          <a:bodyPr/>
          <a:lstStyle/>
          <a:p>
            <a:pPr marL="560241" indent="-560241"/>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Bandwidth </a:t>
            </a:r>
            <a:r>
              <a:rPr lang="en-US" sz="2353" dirty="0"/>
              <a:t>is the rate that a device or link can process, measured in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bits per second </a:t>
            </a:r>
          </a:p>
          <a:p>
            <a:pPr marL="560241" indent="-560241"/>
            <a:r>
              <a:rPr lang="en-US" sz="2353" dirty="0"/>
              <a:t>Expressed in multiples of </a:t>
            </a:r>
            <a:r>
              <a:rPr lang="en-US" sz="2353" i="1" dirty="0"/>
              <a:t>bits per second </a:t>
            </a:r>
            <a:r>
              <a:rPr lang="en-US" sz="2353" dirty="0"/>
              <a:t>(</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Kbps, Mbps, Gbps</a:t>
            </a:r>
            <a:r>
              <a:rPr lang="en-US" sz="2353" dirty="0"/>
              <a:t>)</a:t>
            </a:r>
          </a:p>
          <a:p>
            <a:pPr marL="560241" indent="-560241"/>
            <a:r>
              <a:rPr lang="en-US" sz="2353" dirty="0"/>
              <a:t>Actual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throughput may be significantly less </a:t>
            </a:r>
            <a:r>
              <a:rPr lang="en-US" sz="2353" dirty="0"/>
              <a:t>than expected</a:t>
            </a:r>
          </a:p>
          <a:p>
            <a:pPr marL="560241" indent="-560241"/>
            <a:r>
              <a:rPr lang="en-US" sz="2353" dirty="0"/>
              <a:t>Network throughput is only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as fast as the slowest link </a:t>
            </a:r>
            <a:r>
              <a:rPr lang="en-US" sz="2353" dirty="0"/>
              <a:t>or slowest device</a:t>
            </a:r>
          </a:p>
          <a:p>
            <a:pPr marL="560241" indent="-560241"/>
            <a:r>
              <a:rPr lang="en-US" sz="2353" dirty="0"/>
              <a:t>Statistics from a single computer </a:t>
            </a:r>
            <a:br>
              <a:rPr lang="en-US" sz="2353" dirty="0"/>
            </a:br>
            <a:r>
              <a:rPr lang="en-US" sz="2353" dirty="0"/>
              <a:t>might not reveal network </a:t>
            </a:r>
            <a:br>
              <a:rPr lang="en-US" sz="2353" dirty="0"/>
            </a:br>
            <a:r>
              <a:rPr lang="en-US" sz="2353" dirty="0"/>
              <a:t>congestion</a:t>
            </a:r>
          </a:p>
        </p:txBody>
      </p:sp>
      <p:sp>
        <p:nvSpPr>
          <p:cNvPr id="2" name="Title 1"/>
          <p:cNvSpPr>
            <a:spLocks noGrp="1"/>
          </p:cNvSpPr>
          <p:nvPr>
            <p:ph type="title"/>
          </p:nvPr>
        </p:nvSpPr>
        <p:spPr/>
        <p:txBody>
          <a:bodyPr/>
          <a:lstStyle/>
          <a:p>
            <a:r>
              <a:rPr lang="en-US"/>
              <a:t>What is bandwidth and throughput?</a:t>
            </a:r>
            <a:endParaRPr lang="en-US" dirty="0"/>
          </a:p>
        </p:txBody>
      </p:sp>
      <p:sp>
        <p:nvSpPr>
          <p:cNvPr id="45" name="Slide Number Placeholder 2"/>
          <p:cNvSpPr>
            <a:spLocks noGrp="1"/>
          </p:cNvSpPr>
          <p:nvPr>
            <p:ph type="sldNum" sz="quarter" idx="4294967295"/>
          </p:nvPr>
        </p:nvSpPr>
        <p:spPr>
          <a:xfrm>
            <a:off x="0" y="6477000"/>
            <a:ext cx="608013" cy="363538"/>
          </a:xfrm>
          <a:prstGeom prst="rect">
            <a:avLst/>
          </a:prstGeom>
        </p:spPr>
        <p:txBody>
          <a:bodyPr/>
          <a:lstStyle/>
          <a:p>
            <a:fld id="{026CCAEB-CB17-44EB-A892-4553F1D666B6}" type="slidenum">
              <a:rPr lang="en-US" smtClean="0">
                <a:solidFill>
                  <a:prstClr val="white"/>
                </a:solidFill>
              </a:rPr>
              <a:pPr/>
              <a:t>26</a:t>
            </a:fld>
            <a:endParaRPr lang="en-US" dirty="0">
              <a:solidFill>
                <a:prstClr val="white"/>
              </a:solidFill>
            </a:endParaRPr>
          </a:p>
        </p:txBody>
      </p:sp>
      <p:grpSp>
        <p:nvGrpSpPr>
          <p:cNvPr id="5" name="Group 4">
            <a:extLst>
              <a:ext uri="{FF2B5EF4-FFF2-40B4-BE49-F238E27FC236}">
                <a16:creationId xmlns:a16="http://schemas.microsoft.com/office/drawing/2014/main" id="{73EC6D74-0A99-42EE-A661-290CE111D3AB}"/>
              </a:ext>
            </a:extLst>
          </p:cNvPr>
          <p:cNvGrpSpPr>
            <a:grpSpLocks noChangeAspect="1"/>
          </p:cNvGrpSpPr>
          <p:nvPr/>
        </p:nvGrpSpPr>
        <p:grpSpPr>
          <a:xfrm>
            <a:off x="5481444" y="1852840"/>
            <a:ext cx="6618752" cy="3428514"/>
            <a:chOff x="550145" y="1363661"/>
            <a:chExt cx="10300363" cy="5335589"/>
          </a:xfrm>
        </p:grpSpPr>
        <p:pic>
          <p:nvPicPr>
            <p:cNvPr id="6" name="Picture 8" descr="Image result for Server Icon">
              <a:extLst>
                <a:ext uri="{FF2B5EF4-FFF2-40B4-BE49-F238E27FC236}">
                  <a16:creationId xmlns:a16="http://schemas.microsoft.com/office/drawing/2014/main" id="{DBB25AC6-11F7-4BC2-AF43-BE711A81B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50145" y="5322587"/>
              <a:ext cx="1324692" cy="13246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508DFCD-47C2-4114-B40F-86238C0BB710}"/>
                </a:ext>
              </a:extLst>
            </p:cNvPr>
            <p:cNvPicPr>
              <a:picLocks noChangeAspect="1"/>
            </p:cNvPicPr>
            <p:nvPr/>
          </p:nvPicPr>
          <p:blipFill>
            <a:blip r:embed="rId4"/>
            <a:stretch>
              <a:fillRect/>
            </a:stretch>
          </p:blipFill>
          <p:spPr>
            <a:xfrm>
              <a:off x="3716534" y="5321648"/>
              <a:ext cx="2369477" cy="1377602"/>
            </a:xfrm>
            <a:prstGeom prst="rect">
              <a:avLst/>
            </a:prstGeom>
          </p:spPr>
        </p:pic>
        <p:cxnSp>
          <p:nvCxnSpPr>
            <p:cNvPr id="8" name="Elbow Connector 16">
              <a:extLst>
                <a:ext uri="{FF2B5EF4-FFF2-40B4-BE49-F238E27FC236}">
                  <a16:creationId xmlns:a16="http://schemas.microsoft.com/office/drawing/2014/main" id="{373F0980-CA5E-42F3-BCF7-9F5500C3875B}"/>
                </a:ext>
              </a:extLst>
            </p:cNvPr>
            <p:cNvCxnSpPr>
              <a:cxnSpLocks/>
            </p:cNvCxnSpPr>
            <p:nvPr/>
          </p:nvCxnSpPr>
          <p:spPr bwMode="auto">
            <a:xfrm rot="16200000" flipH="1">
              <a:off x="1652557" y="3735600"/>
              <a:ext cx="568626" cy="566867"/>
            </a:xfrm>
            <a:prstGeom prst="bentConnector2">
              <a:avLst/>
            </a:prstGeom>
            <a:solidFill>
              <a:schemeClr val="bg1"/>
            </a:solidFill>
            <a:ln w="38100" cap="flat" cmpd="sng" algn="ctr">
              <a:solidFill>
                <a:srgbClr val="333333"/>
              </a:solidFill>
              <a:prstDash val="solid"/>
              <a:round/>
              <a:headEnd type="none" w="med" len="med"/>
              <a:tailEnd type="none" w="med" len="med"/>
            </a:ln>
            <a:effectLst/>
          </p:spPr>
        </p:cxnSp>
        <p:cxnSp>
          <p:nvCxnSpPr>
            <p:cNvPr id="9" name="Elbow Connector 24">
              <a:extLst>
                <a:ext uri="{FF2B5EF4-FFF2-40B4-BE49-F238E27FC236}">
                  <a16:creationId xmlns:a16="http://schemas.microsoft.com/office/drawing/2014/main" id="{C4CBE36B-3EFC-4AEC-B041-1EA86ECAF310}"/>
                </a:ext>
              </a:extLst>
            </p:cNvPr>
            <p:cNvCxnSpPr>
              <a:cxnSpLocks/>
            </p:cNvCxnSpPr>
            <p:nvPr/>
          </p:nvCxnSpPr>
          <p:spPr bwMode="auto">
            <a:xfrm rot="5400000">
              <a:off x="3267137" y="3668107"/>
              <a:ext cx="568626" cy="701857"/>
            </a:xfrm>
            <a:prstGeom prst="bentConnector2">
              <a:avLst/>
            </a:prstGeom>
            <a:solidFill>
              <a:schemeClr val="bg1"/>
            </a:solidFill>
            <a:ln w="38100" cap="flat" cmpd="sng" algn="ctr">
              <a:solidFill>
                <a:srgbClr val="333333"/>
              </a:solidFill>
              <a:prstDash val="solid"/>
              <a:round/>
              <a:headEnd type="none" w="med" len="med"/>
              <a:tailEnd type="none" w="med" len="med"/>
            </a:ln>
            <a:effectLst/>
          </p:spPr>
        </p:cxnSp>
        <p:cxnSp>
          <p:nvCxnSpPr>
            <p:cNvPr id="10" name="Elbow Connector 35">
              <a:extLst>
                <a:ext uri="{FF2B5EF4-FFF2-40B4-BE49-F238E27FC236}">
                  <a16:creationId xmlns:a16="http://schemas.microsoft.com/office/drawing/2014/main" id="{DF14D86C-A2F0-4DCF-95DC-798C92C685B7}"/>
                </a:ext>
              </a:extLst>
            </p:cNvPr>
            <p:cNvCxnSpPr>
              <a:cxnSpLocks/>
            </p:cNvCxnSpPr>
            <p:nvPr/>
          </p:nvCxnSpPr>
          <p:spPr bwMode="auto">
            <a:xfrm rot="5400000" flipH="1" flipV="1">
              <a:off x="3878641" y="3123022"/>
              <a:ext cx="337457" cy="2673916"/>
            </a:xfrm>
            <a:prstGeom prst="bentConnector4">
              <a:avLst>
                <a:gd name="adj1" fmla="val -46126"/>
                <a:gd name="adj2" fmla="val 59165"/>
              </a:avLst>
            </a:prstGeom>
            <a:solidFill>
              <a:schemeClr val="bg1"/>
            </a:solidFill>
            <a:ln w="9525" cap="flat" cmpd="sng" algn="ctr">
              <a:solidFill>
                <a:srgbClr val="333333"/>
              </a:solidFill>
              <a:prstDash val="solid"/>
              <a:round/>
              <a:headEnd type="none" w="med" len="med"/>
              <a:tailEnd type="none" w="med" len="med"/>
            </a:ln>
            <a:effectLst/>
          </p:spPr>
        </p:cxnSp>
        <p:cxnSp>
          <p:nvCxnSpPr>
            <p:cNvPr id="11" name="Elbow Connector 37">
              <a:extLst>
                <a:ext uri="{FF2B5EF4-FFF2-40B4-BE49-F238E27FC236}">
                  <a16:creationId xmlns:a16="http://schemas.microsoft.com/office/drawing/2014/main" id="{D2EA8556-C6A1-41FE-86F9-4715F55465B5}"/>
                </a:ext>
              </a:extLst>
            </p:cNvPr>
            <p:cNvCxnSpPr>
              <a:cxnSpLocks/>
            </p:cNvCxnSpPr>
            <p:nvPr/>
          </p:nvCxnSpPr>
          <p:spPr bwMode="auto">
            <a:xfrm rot="16200000" flipH="1">
              <a:off x="8003778" y="3653640"/>
              <a:ext cx="566154" cy="728319"/>
            </a:xfrm>
            <a:prstGeom prst="bentConnector2">
              <a:avLst/>
            </a:prstGeom>
            <a:solidFill>
              <a:schemeClr val="bg1"/>
            </a:solidFill>
            <a:ln w="38100" cap="flat" cmpd="sng" algn="ctr">
              <a:solidFill>
                <a:srgbClr val="333333"/>
              </a:solidFill>
              <a:prstDash val="solid"/>
              <a:round/>
              <a:headEnd type="none" w="med" len="med"/>
              <a:tailEnd type="none" w="med" len="med"/>
            </a:ln>
            <a:effectLst/>
          </p:spPr>
        </p:cxnSp>
        <p:cxnSp>
          <p:nvCxnSpPr>
            <p:cNvPr id="12" name="Elbow Connector 39">
              <a:extLst>
                <a:ext uri="{FF2B5EF4-FFF2-40B4-BE49-F238E27FC236}">
                  <a16:creationId xmlns:a16="http://schemas.microsoft.com/office/drawing/2014/main" id="{A01064D6-3B1F-4A73-91B2-84ABB35EF7AB}"/>
                </a:ext>
              </a:extLst>
            </p:cNvPr>
            <p:cNvCxnSpPr>
              <a:cxnSpLocks/>
            </p:cNvCxnSpPr>
            <p:nvPr/>
          </p:nvCxnSpPr>
          <p:spPr bwMode="auto">
            <a:xfrm flipV="1">
              <a:off x="9631232" y="3734723"/>
              <a:ext cx="540405" cy="566154"/>
            </a:xfrm>
            <a:prstGeom prst="bentConnector2">
              <a:avLst/>
            </a:prstGeom>
            <a:solidFill>
              <a:schemeClr val="bg1"/>
            </a:solidFill>
            <a:ln w="38100" cap="flat" cmpd="sng" algn="ctr">
              <a:solidFill>
                <a:srgbClr val="333333"/>
              </a:solidFill>
              <a:prstDash val="solid"/>
              <a:round/>
              <a:headEnd type="none" w="med" len="med"/>
              <a:tailEnd type="none" w="med" len="med"/>
            </a:ln>
            <a:effectLst/>
          </p:spPr>
        </p:cxnSp>
        <p:cxnSp>
          <p:nvCxnSpPr>
            <p:cNvPr id="13" name="Elbow Connector 41">
              <a:extLst>
                <a:ext uri="{FF2B5EF4-FFF2-40B4-BE49-F238E27FC236}">
                  <a16:creationId xmlns:a16="http://schemas.microsoft.com/office/drawing/2014/main" id="{B91483EA-B308-4921-936E-0F56365B770F}"/>
                </a:ext>
              </a:extLst>
            </p:cNvPr>
            <p:cNvCxnSpPr>
              <a:cxnSpLocks/>
            </p:cNvCxnSpPr>
            <p:nvPr/>
          </p:nvCxnSpPr>
          <p:spPr bwMode="auto">
            <a:xfrm rot="5400000" flipH="1">
              <a:off x="7596365" y="3081480"/>
              <a:ext cx="334986" cy="2754531"/>
            </a:xfrm>
            <a:prstGeom prst="bentConnector4">
              <a:avLst>
                <a:gd name="adj1" fmla="val -28766"/>
                <a:gd name="adj2" fmla="val 58896"/>
              </a:avLst>
            </a:prstGeom>
            <a:solidFill>
              <a:schemeClr val="bg1"/>
            </a:solidFill>
            <a:ln w="9525" cap="flat" cmpd="sng" algn="ctr">
              <a:solidFill>
                <a:srgbClr val="333333"/>
              </a:solidFill>
              <a:prstDash val="solid"/>
              <a:round/>
              <a:headEnd type="none" w="med" len="med"/>
              <a:tailEnd type="none" w="med" len="med"/>
            </a:ln>
            <a:effectLst/>
          </p:spPr>
        </p:cxnSp>
        <p:sp>
          <p:nvSpPr>
            <p:cNvPr id="14" name="Text Box 178">
              <a:extLst>
                <a:ext uri="{FF2B5EF4-FFF2-40B4-BE49-F238E27FC236}">
                  <a16:creationId xmlns:a16="http://schemas.microsoft.com/office/drawing/2014/main" id="{35CA3DFD-4D02-4BD7-8521-5F4F85AFF014}"/>
                </a:ext>
              </a:extLst>
            </p:cNvPr>
            <p:cNvSpPr txBox="1">
              <a:spLocks noChangeArrowheads="1"/>
            </p:cNvSpPr>
            <p:nvPr/>
          </p:nvSpPr>
          <p:spPr bwMode="auto">
            <a:xfrm>
              <a:off x="2074201" y="1615752"/>
              <a:ext cx="1428138" cy="526871"/>
            </a:xfrm>
            <a:prstGeom prst="rect">
              <a:avLst/>
            </a:prstGeom>
            <a:noFill/>
            <a:ln w="9525" algn="ctr">
              <a:noFill/>
              <a:miter lim="800000"/>
              <a:headEnd/>
              <a:tailEnd/>
            </a:ln>
          </p:spPr>
          <p:txBody>
            <a:bodyPr>
              <a:spAutoFit/>
            </a:bodyPr>
            <a:lstStyle/>
            <a:p>
              <a:r>
                <a:rPr lang="en-US" sz="1600" dirty="0"/>
                <a:t>Site A</a:t>
              </a:r>
            </a:p>
          </p:txBody>
        </p:sp>
        <p:sp>
          <p:nvSpPr>
            <p:cNvPr id="15" name="Text Box 178">
              <a:extLst>
                <a:ext uri="{FF2B5EF4-FFF2-40B4-BE49-F238E27FC236}">
                  <a16:creationId xmlns:a16="http://schemas.microsoft.com/office/drawing/2014/main" id="{A8AA7F52-6B1A-4E2D-A4B4-F316E3253FE0}"/>
                </a:ext>
              </a:extLst>
            </p:cNvPr>
            <p:cNvSpPr txBox="1">
              <a:spLocks noChangeArrowheads="1"/>
            </p:cNvSpPr>
            <p:nvPr/>
          </p:nvSpPr>
          <p:spPr bwMode="auto">
            <a:xfrm>
              <a:off x="8427054" y="1615752"/>
              <a:ext cx="1428138" cy="526871"/>
            </a:xfrm>
            <a:prstGeom prst="rect">
              <a:avLst/>
            </a:prstGeom>
            <a:noFill/>
            <a:ln w="9525" algn="ctr">
              <a:noFill/>
              <a:miter lim="800000"/>
              <a:headEnd/>
              <a:tailEnd/>
            </a:ln>
          </p:spPr>
          <p:txBody>
            <a:bodyPr>
              <a:spAutoFit/>
            </a:bodyPr>
            <a:lstStyle/>
            <a:p>
              <a:r>
                <a:rPr lang="en-US" sz="1600" dirty="0"/>
                <a:t>Site B</a:t>
              </a:r>
            </a:p>
          </p:txBody>
        </p:sp>
        <p:sp>
          <p:nvSpPr>
            <p:cNvPr id="16" name="Text Box 178">
              <a:extLst>
                <a:ext uri="{FF2B5EF4-FFF2-40B4-BE49-F238E27FC236}">
                  <a16:creationId xmlns:a16="http://schemas.microsoft.com/office/drawing/2014/main" id="{6BB83740-00B4-4F96-AF37-F48EF37E6082}"/>
                </a:ext>
              </a:extLst>
            </p:cNvPr>
            <p:cNvSpPr txBox="1">
              <a:spLocks noChangeArrowheads="1"/>
            </p:cNvSpPr>
            <p:nvPr/>
          </p:nvSpPr>
          <p:spPr bwMode="auto">
            <a:xfrm>
              <a:off x="5154183" y="3233467"/>
              <a:ext cx="1428138" cy="1149538"/>
            </a:xfrm>
            <a:prstGeom prst="rect">
              <a:avLst/>
            </a:prstGeom>
            <a:noFill/>
            <a:ln w="9525" algn="ctr">
              <a:noFill/>
              <a:miter lim="800000"/>
              <a:headEnd/>
              <a:tailEnd/>
            </a:ln>
          </p:spPr>
          <p:txBody>
            <a:bodyPr>
              <a:spAutoFit/>
            </a:bodyPr>
            <a:lstStyle/>
            <a:p>
              <a:pPr algn="ctr"/>
              <a:r>
                <a:rPr lang="en-US" sz="1400" dirty="0"/>
                <a:t>100% utilization: CPU</a:t>
              </a:r>
            </a:p>
          </p:txBody>
        </p:sp>
        <p:sp>
          <p:nvSpPr>
            <p:cNvPr id="17" name="Rectangle 16">
              <a:extLst>
                <a:ext uri="{FF2B5EF4-FFF2-40B4-BE49-F238E27FC236}">
                  <a16:creationId xmlns:a16="http://schemas.microsoft.com/office/drawing/2014/main" id="{B65003DA-A86D-4D30-9495-C0C4BB8D199C}"/>
                </a:ext>
              </a:extLst>
            </p:cNvPr>
            <p:cNvSpPr/>
            <p:nvPr/>
          </p:nvSpPr>
          <p:spPr bwMode="auto">
            <a:xfrm>
              <a:off x="5006766" y="1363661"/>
              <a:ext cx="1757388" cy="730948"/>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t>Throughput bottleneck</a:t>
              </a:r>
            </a:p>
          </p:txBody>
        </p:sp>
        <p:cxnSp>
          <p:nvCxnSpPr>
            <p:cNvPr id="18" name="Straight Arrow Connector 17">
              <a:extLst>
                <a:ext uri="{FF2B5EF4-FFF2-40B4-BE49-F238E27FC236}">
                  <a16:creationId xmlns:a16="http://schemas.microsoft.com/office/drawing/2014/main" id="{B1E6FA35-48DD-44FE-82D9-3D587C4E889C}"/>
                </a:ext>
              </a:extLst>
            </p:cNvPr>
            <p:cNvCxnSpPr>
              <a:cxnSpLocks/>
              <a:stCxn id="17" idx="2"/>
              <a:endCxn id="16" idx="0"/>
            </p:cNvCxnSpPr>
            <p:nvPr/>
          </p:nvCxnSpPr>
          <p:spPr bwMode="auto">
            <a:xfrm flipH="1">
              <a:off x="5868253" y="2094610"/>
              <a:ext cx="17209" cy="1138858"/>
            </a:xfrm>
            <a:prstGeom prst="straightConnector1">
              <a:avLst/>
            </a:prstGeom>
            <a:solidFill>
              <a:schemeClr val="bg1"/>
            </a:solidFill>
            <a:ln w="38100" cap="flat" cmpd="sng" algn="ctr">
              <a:solidFill>
                <a:srgbClr val="FF0000"/>
              </a:solidFill>
              <a:prstDash val="solid"/>
              <a:round/>
              <a:headEnd type="none" w="med" len="med"/>
              <a:tailEnd type="arrow"/>
            </a:ln>
            <a:effectLst/>
          </p:spPr>
        </p:cxnSp>
        <p:pic>
          <p:nvPicPr>
            <p:cNvPr id="19" name="Picture 4" descr="http://www.clipartbest.com/cliparts/biy/7BL/biy7BL4iL.png">
              <a:extLst>
                <a:ext uri="{FF2B5EF4-FFF2-40B4-BE49-F238E27FC236}">
                  <a16:creationId xmlns:a16="http://schemas.microsoft.com/office/drawing/2014/main" id="{08A72729-F683-44C3-A11F-53659CF5A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427" y="2969134"/>
              <a:ext cx="1250379" cy="12503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Server Icon">
              <a:extLst>
                <a:ext uri="{FF2B5EF4-FFF2-40B4-BE49-F238E27FC236}">
                  <a16:creationId xmlns:a16="http://schemas.microsoft.com/office/drawing/2014/main" id="{0611408B-F135-4381-AB3D-1D9BE3D4E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525816" y="2701338"/>
              <a:ext cx="1324692" cy="132469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C922F70-019F-451E-9243-A0A44F50E793}"/>
                </a:ext>
              </a:extLst>
            </p:cNvPr>
            <p:cNvPicPr>
              <a:picLocks noChangeAspect="1"/>
            </p:cNvPicPr>
            <p:nvPr/>
          </p:nvPicPr>
          <p:blipFill>
            <a:blip r:embed="rId6"/>
            <a:stretch>
              <a:fillRect/>
            </a:stretch>
          </p:blipFill>
          <p:spPr>
            <a:xfrm>
              <a:off x="2111128" y="3656917"/>
              <a:ext cx="1341228" cy="1209027"/>
            </a:xfrm>
            <a:prstGeom prst="rect">
              <a:avLst/>
            </a:prstGeom>
          </p:spPr>
        </p:pic>
        <p:pic>
          <p:nvPicPr>
            <p:cNvPr id="22" name="Picture 4" descr="http://www.clipartbest.com/cliparts/biy/7BL/biy7BL4iL.png">
              <a:extLst>
                <a:ext uri="{FF2B5EF4-FFF2-40B4-BE49-F238E27FC236}">
                  <a16:creationId xmlns:a16="http://schemas.microsoft.com/office/drawing/2014/main" id="{0574388A-C804-419F-8007-CB755F6C94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7891" y="2749065"/>
              <a:ext cx="1250379" cy="125037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Server Icon">
              <a:extLst>
                <a:ext uri="{FF2B5EF4-FFF2-40B4-BE49-F238E27FC236}">
                  <a16:creationId xmlns:a16="http://schemas.microsoft.com/office/drawing/2014/main" id="{E110D324-D152-4111-8B4F-CDCBAF685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48251" y="2684774"/>
              <a:ext cx="1324692" cy="132469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457443DA-F367-4B07-BA7F-9DFB4770EC05}"/>
                </a:ext>
              </a:extLst>
            </p:cNvPr>
            <p:cNvPicPr>
              <a:picLocks noChangeAspect="1"/>
            </p:cNvPicPr>
            <p:nvPr/>
          </p:nvPicPr>
          <p:blipFill>
            <a:blip r:embed="rId6"/>
            <a:stretch>
              <a:fillRect/>
            </a:stretch>
          </p:blipFill>
          <p:spPr>
            <a:xfrm>
              <a:off x="8502957" y="3603393"/>
              <a:ext cx="1341228" cy="1209027"/>
            </a:xfrm>
            <a:prstGeom prst="rect">
              <a:avLst/>
            </a:prstGeom>
          </p:spPr>
        </p:pic>
        <p:cxnSp>
          <p:nvCxnSpPr>
            <p:cNvPr id="25" name="Elbow Connector 41">
              <a:extLst>
                <a:ext uri="{FF2B5EF4-FFF2-40B4-BE49-F238E27FC236}">
                  <a16:creationId xmlns:a16="http://schemas.microsoft.com/office/drawing/2014/main" id="{9B4E105F-25D7-4CDD-A9E4-9A2DDB1FC3CE}"/>
                </a:ext>
              </a:extLst>
            </p:cNvPr>
            <p:cNvCxnSpPr>
              <a:cxnSpLocks/>
            </p:cNvCxnSpPr>
            <p:nvPr/>
          </p:nvCxnSpPr>
          <p:spPr bwMode="auto">
            <a:xfrm rot="16200000" flipV="1">
              <a:off x="5264092" y="4933290"/>
              <a:ext cx="1233246" cy="9497"/>
            </a:xfrm>
            <a:prstGeom prst="bentConnector3">
              <a:avLst>
                <a:gd name="adj1" fmla="val 50000"/>
              </a:avLst>
            </a:prstGeom>
            <a:solidFill>
              <a:schemeClr val="bg1"/>
            </a:solidFill>
            <a:ln w="9525" cap="flat" cmpd="sng" algn="ctr">
              <a:solidFill>
                <a:srgbClr val="333333"/>
              </a:solidFill>
              <a:prstDash val="solid"/>
              <a:round/>
              <a:headEnd type="none" w="med" len="med"/>
              <a:tailEnd type="none" w="med" len="med"/>
            </a:ln>
            <a:effectLst/>
          </p:spPr>
        </p:cxnSp>
        <p:pic>
          <p:nvPicPr>
            <p:cNvPr id="26" name="Picture 25">
              <a:extLst>
                <a:ext uri="{FF2B5EF4-FFF2-40B4-BE49-F238E27FC236}">
                  <a16:creationId xmlns:a16="http://schemas.microsoft.com/office/drawing/2014/main" id="{4A46B337-7165-4239-9F15-93DDCBBD5A7E}"/>
                </a:ext>
              </a:extLst>
            </p:cNvPr>
            <p:cNvPicPr>
              <a:picLocks noChangeAspect="1"/>
            </p:cNvPicPr>
            <p:nvPr/>
          </p:nvPicPr>
          <p:blipFill>
            <a:blip r:embed="rId7"/>
            <a:stretch>
              <a:fillRect/>
            </a:stretch>
          </p:blipFill>
          <p:spPr>
            <a:xfrm>
              <a:off x="5244925" y="3804551"/>
              <a:ext cx="1292159" cy="1290718"/>
            </a:xfrm>
            <a:prstGeom prst="rect">
              <a:avLst/>
            </a:prstGeom>
          </p:spPr>
        </p:pic>
        <p:sp>
          <p:nvSpPr>
            <p:cNvPr id="27" name="Rectangle 26">
              <a:extLst>
                <a:ext uri="{FF2B5EF4-FFF2-40B4-BE49-F238E27FC236}">
                  <a16:creationId xmlns:a16="http://schemas.microsoft.com/office/drawing/2014/main" id="{E96CC10A-EB7A-4383-8804-FE8628CE4CFF}"/>
                </a:ext>
              </a:extLst>
            </p:cNvPr>
            <p:cNvSpPr/>
            <p:nvPr/>
          </p:nvSpPr>
          <p:spPr bwMode="auto">
            <a:xfrm>
              <a:off x="7663513" y="5248503"/>
              <a:ext cx="1757388" cy="730948"/>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t>Throughput bottleneck</a:t>
              </a:r>
            </a:p>
          </p:txBody>
        </p:sp>
        <p:cxnSp>
          <p:nvCxnSpPr>
            <p:cNvPr id="28" name="Straight Arrow Connector 27">
              <a:extLst>
                <a:ext uri="{FF2B5EF4-FFF2-40B4-BE49-F238E27FC236}">
                  <a16:creationId xmlns:a16="http://schemas.microsoft.com/office/drawing/2014/main" id="{2142504D-8266-4CAC-A739-1A1A8BD11F94}"/>
                </a:ext>
              </a:extLst>
            </p:cNvPr>
            <p:cNvCxnSpPr>
              <a:cxnSpLocks/>
            </p:cNvCxnSpPr>
            <p:nvPr/>
          </p:nvCxnSpPr>
          <p:spPr bwMode="auto">
            <a:xfrm flipH="1" flipV="1">
              <a:off x="8108239" y="4757524"/>
              <a:ext cx="394718" cy="511543"/>
            </a:xfrm>
            <a:prstGeom prst="straightConnector1">
              <a:avLst/>
            </a:prstGeom>
            <a:solidFill>
              <a:schemeClr val="bg1"/>
            </a:solidFill>
            <a:ln w="38100" cap="flat" cmpd="sng" algn="ctr">
              <a:solidFill>
                <a:srgbClr val="FF0000"/>
              </a:solidFill>
              <a:prstDash val="solid"/>
              <a:round/>
              <a:headEnd type="none" w="med" len="med"/>
              <a:tailEnd type="arrow"/>
            </a:ln>
            <a:effectLst/>
          </p:spPr>
        </p:cxnSp>
        <p:sp>
          <p:nvSpPr>
            <p:cNvPr id="29" name="Text Box 178">
              <a:extLst>
                <a:ext uri="{FF2B5EF4-FFF2-40B4-BE49-F238E27FC236}">
                  <a16:creationId xmlns:a16="http://schemas.microsoft.com/office/drawing/2014/main" id="{17BA200A-5703-4756-9FE9-691889C1B05E}"/>
                </a:ext>
              </a:extLst>
            </p:cNvPr>
            <p:cNvSpPr txBox="1">
              <a:spLocks noChangeArrowheads="1"/>
            </p:cNvSpPr>
            <p:nvPr/>
          </p:nvSpPr>
          <p:spPr bwMode="auto">
            <a:xfrm>
              <a:off x="6330190" y="4674427"/>
              <a:ext cx="1428138" cy="1484819"/>
            </a:xfrm>
            <a:prstGeom prst="rect">
              <a:avLst/>
            </a:prstGeom>
            <a:noFill/>
            <a:ln w="9525" algn="ctr">
              <a:noFill/>
              <a:miter lim="800000"/>
              <a:headEnd/>
              <a:tailEnd/>
            </a:ln>
          </p:spPr>
          <p:txBody>
            <a:bodyPr>
              <a:spAutoFit/>
            </a:bodyPr>
            <a:lstStyle/>
            <a:p>
              <a:pPr algn="ctr"/>
              <a:r>
                <a:rPr lang="en-US" sz="1400" dirty="0"/>
                <a:t>100% utilization: Network</a:t>
              </a:r>
            </a:p>
          </p:txBody>
        </p:sp>
        <p:cxnSp>
          <p:nvCxnSpPr>
            <p:cNvPr id="30" name="Straight Connector 29">
              <a:extLst>
                <a:ext uri="{FF2B5EF4-FFF2-40B4-BE49-F238E27FC236}">
                  <a16:creationId xmlns:a16="http://schemas.microsoft.com/office/drawing/2014/main" id="{D0B5B8A9-7495-49F6-9E71-9CA4210EFDE9}"/>
                </a:ext>
              </a:extLst>
            </p:cNvPr>
            <p:cNvCxnSpPr/>
            <p:nvPr/>
          </p:nvCxnSpPr>
          <p:spPr>
            <a:xfrm>
              <a:off x="1653436" y="5783262"/>
              <a:ext cx="224894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61840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A0B44E-623E-457F-BBC9-D05CC4D50B54}"/>
              </a:ext>
            </a:extLst>
          </p:cNvPr>
          <p:cNvSpPr>
            <a:spLocks noGrp="1"/>
          </p:cNvSpPr>
          <p:nvPr>
            <p:ph type="title"/>
          </p:nvPr>
        </p:nvSpPr>
        <p:spPr/>
        <p:txBody>
          <a:bodyPr/>
          <a:lstStyle/>
          <a:p>
            <a:r>
              <a:rPr lang="en-US"/>
              <a:t>Measuring available bandwidth</a:t>
            </a:r>
            <a:endParaRPr lang="en-US" dirty="0"/>
          </a:p>
        </p:txBody>
      </p:sp>
      <p:sp>
        <p:nvSpPr>
          <p:cNvPr id="5" name="Text Placeholder 4">
            <a:extLst>
              <a:ext uri="{FF2B5EF4-FFF2-40B4-BE49-F238E27FC236}">
                <a16:creationId xmlns:a16="http://schemas.microsoft.com/office/drawing/2014/main" id="{FFA500E3-E25A-496C-A501-522EFEBB06BE}"/>
              </a:ext>
            </a:extLst>
          </p:cNvPr>
          <p:cNvSpPr>
            <a:spLocks noGrp="1"/>
          </p:cNvSpPr>
          <p:nvPr>
            <p:ph type="body" sz="quarter" idx="10"/>
          </p:nvPr>
        </p:nvSpPr>
        <p:spPr>
          <a:xfrm>
            <a:off x="269241" y="1189494"/>
            <a:ext cx="5378548" cy="3089678"/>
          </a:xfrm>
        </p:spPr>
        <p:txBody>
          <a:bodyPr/>
          <a:lstStyle/>
          <a:p>
            <a:r>
              <a:rPr lang="en-US" sz="2353"/>
              <a:t>Throughput may be less than provisioned bandwidth</a:t>
            </a:r>
          </a:p>
          <a:p>
            <a:r>
              <a:rPr lang="en-US" sz="2353"/>
              <a:t>Use Microsoft Research </a:t>
            </a:r>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Network Speed Test </a:t>
            </a:r>
            <a:r>
              <a:rPr lang="en-US" sz="2353"/>
              <a:t>Store app to measure </a:t>
            </a:r>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internet connection </a:t>
            </a:r>
            <a:r>
              <a:rPr lang="en-US" sz="2353"/>
              <a:t>speeds</a:t>
            </a:r>
          </a:p>
          <a:p>
            <a:r>
              <a:rPr lang="en-US" sz="2353"/>
              <a:t>Use third party tools </a:t>
            </a:r>
            <a:r>
              <a:rPr lang="en-US" sz="2353">
                <a:gradFill>
                  <a:gsLst>
                    <a:gs pos="1250">
                      <a:schemeClr val="tx1"/>
                    </a:gs>
                    <a:gs pos="100000">
                      <a:schemeClr val="tx1"/>
                    </a:gs>
                  </a:gsLst>
                  <a:lin ang="5400000" scaled="0"/>
                </a:gradFill>
              </a:rPr>
              <a:t>s</a:t>
            </a:r>
            <a:r>
              <a:rPr lang="en-US" sz="2353"/>
              <a:t>uch as </a:t>
            </a:r>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Wireshark or iPerf </a:t>
            </a:r>
            <a:r>
              <a:rPr lang="en-US" sz="2353">
                <a:gradFill>
                  <a:gsLst>
                    <a:gs pos="1250">
                      <a:schemeClr val="tx1"/>
                    </a:gs>
                    <a:gs pos="100000">
                      <a:schemeClr val="tx1"/>
                    </a:gs>
                  </a:gsLst>
                  <a:lin ang="5400000" scaled="0"/>
                </a:gradFill>
              </a:rPr>
              <a:t>for </a:t>
            </a:r>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host to host </a:t>
            </a:r>
            <a:r>
              <a:rPr lang="en-US" sz="2353"/>
              <a:t>network bandwidth testing</a:t>
            </a:r>
            <a:endParaRPr lang="en-US" sz="2353" dirty="0"/>
          </a:p>
        </p:txBody>
      </p:sp>
      <p:pic>
        <p:nvPicPr>
          <p:cNvPr id="7" name="Picture 6">
            <a:extLst>
              <a:ext uri="{FF2B5EF4-FFF2-40B4-BE49-F238E27FC236}">
                <a16:creationId xmlns:a16="http://schemas.microsoft.com/office/drawing/2014/main" id="{2D960DE2-2E71-4337-92EA-6731CFDFF43E}"/>
              </a:ext>
            </a:extLst>
          </p:cNvPr>
          <p:cNvPicPr>
            <a:picLocks noChangeAspect="1"/>
          </p:cNvPicPr>
          <p:nvPr/>
        </p:nvPicPr>
        <p:blipFill>
          <a:blip r:embed="rId3"/>
          <a:stretch>
            <a:fillRect/>
          </a:stretch>
        </p:blipFill>
        <p:spPr>
          <a:xfrm>
            <a:off x="6021298" y="1113236"/>
            <a:ext cx="5649709" cy="5658191"/>
          </a:xfrm>
          <a:prstGeom prst="rect">
            <a:avLst/>
          </a:prstGeom>
        </p:spPr>
      </p:pic>
    </p:spTree>
    <p:extLst>
      <p:ext uri="{BB962C8B-B14F-4D97-AF65-F5344CB8AC3E}">
        <p14:creationId xmlns:p14="http://schemas.microsoft.com/office/powerpoint/2010/main" val="12143662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Bandwidth counters in perfmon</a:t>
            </a:r>
            <a:endParaRPr lang="en-US" dirty="0"/>
          </a:p>
        </p:txBody>
      </p:sp>
      <p:sp>
        <p:nvSpPr>
          <p:cNvPr id="3" name="Content Placeholder 2"/>
          <p:cNvSpPr>
            <a:spLocks noGrp="1"/>
          </p:cNvSpPr>
          <p:nvPr>
            <p:ph type="body" sz="quarter" idx="10"/>
          </p:nvPr>
        </p:nvSpPr>
        <p:spPr>
          <a:xfrm>
            <a:off x="269239" y="1189495"/>
            <a:ext cx="11653523" cy="3548301"/>
          </a:xfrm>
        </p:spPr>
        <p:txBody>
          <a:bodyPr/>
          <a:lstStyle/>
          <a:p>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\Network Adapter(*)\Current Bandwidth </a:t>
            </a:r>
            <a:r>
              <a:rPr lang="en-US" sz="2353"/>
              <a:t>is the current bandwidth of the network interface in bits per second (bps)</a:t>
            </a:r>
          </a:p>
          <a:p>
            <a:endParaRPr lang="en-US" sz="2353" b="1"/>
          </a:p>
          <a:p>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\Network Adapter(*)\Bytes Total/sec </a:t>
            </a:r>
            <a:r>
              <a:rPr lang="en-US" sz="2353"/>
              <a:t>is the rate at which bytes are sent and received over a network adapter, including framing characters</a:t>
            </a:r>
          </a:p>
          <a:p>
            <a:endParaRPr lang="en-US" sz="2353" b="1"/>
          </a:p>
          <a:p>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\Network Adapter\Bytes Total/Sec </a:t>
            </a:r>
            <a:r>
              <a:rPr lang="en-US" sz="2353"/>
              <a:t>is equal to </a:t>
            </a:r>
          </a:p>
          <a:p>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\Network Adapter(*)\Bytes Sent/sec </a:t>
            </a:r>
            <a:r>
              <a:rPr lang="en-US" sz="2353"/>
              <a:t>+ </a:t>
            </a:r>
            <a:r>
              <a:rPr lang="en-US" sz="2353">
                <a:solidFill>
                  <a:schemeClr val="tx2">
                    <a:lumMod val="75000"/>
                    <a:lumOff val="25000"/>
                  </a:schemeClr>
                </a:solidFill>
                <a:latin typeface="Segoe UI Semibold" panose="020B0702040204020203" pitchFamily="34" charset="0"/>
                <a:cs typeface="Segoe UI Semibold" panose="020B0702040204020203" pitchFamily="34" charset="0"/>
              </a:rPr>
              <a:t>\Network Adapter(*)\Bytes Received/sec</a:t>
            </a:r>
            <a:endParaRPr lang="en-US" sz="2353"/>
          </a:p>
          <a:p>
            <a:endParaRPr lang="en-US" sz="2353" b="1" dirty="0"/>
          </a:p>
        </p:txBody>
      </p:sp>
    </p:spTree>
    <p:extLst>
      <p:ext uri="{BB962C8B-B14F-4D97-AF65-F5344CB8AC3E}">
        <p14:creationId xmlns:p14="http://schemas.microsoft.com/office/powerpoint/2010/main" val="31217015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1EF8313-3FC4-4355-A72F-B26DE302E5A3}"/>
              </a:ext>
            </a:extLst>
          </p:cNvPr>
          <p:cNvPicPr>
            <a:picLocks noChangeAspect="1"/>
          </p:cNvPicPr>
          <p:nvPr/>
        </p:nvPicPr>
        <p:blipFill>
          <a:blip r:embed="rId3"/>
          <a:stretch>
            <a:fillRect/>
          </a:stretch>
        </p:blipFill>
        <p:spPr>
          <a:xfrm>
            <a:off x="3879506" y="5367055"/>
            <a:ext cx="7992122" cy="1260440"/>
          </a:xfrm>
          <a:prstGeom prst="rect">
            <a:avLst/>
          </a:prstGeom>
        </p:spPr>
      </p:pic>
      <p:sp>
        <p:nvSpPr>
          <p:cNvPr id="2" name="Title 1">
            <a:extLst>
              <a:ext uri="{FF2B5EF4-FFF2-40B4-BE49-F238E27FC236}">
                <a16:creationId xmlns:a16="http://schemas.microsoft.com/office/drawing/2014/main" id="{A2AA5F47-2130-4118-BE22-597B7E816183}"/>
              </a:ext>
            </a:extLst>
          </p:cNvPr>
          <p:cNvSpPr>
            <a:spLocks noGrp="1"/>
          </p:cNvSpPr>
          <p:nvPr>
            <p:ph type="title"/>
          </p:nvPr>
        </p:nvSpPr>
        <p:spPr/>
        <p:txBody>
          <a:bodyPr/>
          <a:lstStyle/>
          <a:p>
            <a:r>
              <a:rPr lang="en-US" sz="4313"/>
              <a:t>Calculating throughput</a:t>
            </a:r>
            <a:endParaRPr lang="en-US" sz="4313" dirty="0"/>
          </a:p>
        </p:txBody>
      </p:sp>
      <p:sp>
        <p:nvSpPr>
          <p:cNvPr id="5" name="Text Placeholder 4">
            <a:extLst>
              <a:ext uri="{FF2B5EF4-FFF2-40B4-BE49-F238E27FC236}">
                <a16:creationId xmlns:a16="http://schemas.microsoft.com/office/drawing/2014/main" id="{C69A1925-5A60-4DD4-B0A9-8D3461914B6C}"/>
              </a:ext>
            </a:extLst>
          </p:cNvPr>
          <p:cNvSpPr>
            <a:spLocks noGrp="1"/>
          </p:cNvSpPr>
          <p:nvPr>
            <p:ph type="body" sz="quarter" idx="10"/>
          </p:nvPr>
        </p:nvSpPr>
        <p:spPr>
          <a:xfrm>
            <a:off x="269240" y="1189494"/>
            <a:ext cx="6200837" cy="3841564"/>
          </a:xfrm>
        </p:spPr>
        <p:txBody>
          <a:bodyPr/>
          <a:lstStyle/>
          <a:p>
            <a:r>
              <a:rPr lang="en-US"/>
              <a:t>Byte per sec * 8 = bits per second</a:t>
            </a:r>
          </a:p>
          <a:p>
            <a:r>
              <a:rPr lang="en-US"/>
              <a:t>In this example:</a:t>
            </a:r>
          </a:p>
          <a:p>
            <a:pPr marL="0" indent="0">
              <a:buNone/>
            </a:pPr>
            <a:r>
              <a:rPr lang="en-US"/>
              <a:t>  (18986428 * 8) / 1000 / 1000 </a:t>
            </a:r>
            <a:br>
              <a:rPr lang="en-US"/>
            </a:br>
            <a:r>
              <a:rPr lang="en-US"/>
              <a:t>  = 18.98Mbps</a:t>
            </a:r>
          </a:p>
          <a:p>
            <a:endParaRPr lang="en-US"/>
          </a:p>
          <a:p>
            <a:endParaRPr lang="en-US" dirty="0"/>
          </a:p>
        </p:txBody>
      </p:sp>
      <p:sp>
        <p:nvSpPr>
          <p:cNvPr id="7" name="Text Placeholder 6">
            <a:extLst>
              <a:ext uri="{FF2B5EF4-FFF2-40B4-BE49-F238E27FC236}">
                <a16:creationId xmlns:a16="http://schemas.microsoft.com/office/drawing/2014/main" id="{170CE8DF-6905-412E-A6E6-04C4B9500047}"/>
              </a:ext>
            </a:extLst>
          </p:cNvPr>
          <p:cNvSpPr>
            <a:spLocks noGrp="1"/>
          </p:cNvSpPr>
          <p:nvPr>
            <p:ph type="body" sz="quarter" idx="11"/>
          </p:nvPr>
        </p:nvSpPr>
        <p:spPr>
          <a:xfrm>
            <a:off x="6544214" y="1189176"/>
            <a:ext cx="5378548" cy="619144"/>
          </a:xfrm>
        </p:spPr>
        <p:txBody>
          <a:bodyPr/>
          <a:lstStyle/>
          <a:p>
            <a:endParaRPr lang="en-US"/>
          </a:p>
        </p:txBody>
      </p:sp>
      <p:pic>
        <p:nvPicPr>
          <p:cNvPr id="4" name="Picture 3">
            <a:extLst>
              <a:ext uri="{FF2B5EF4-FFF2-40B4-BE49-F238E27FC236}">
                <a16:creationId xmlns:a16="http://schemas.microsoft.com/office/drawing/2014/main" id="{54C3364A-48A2-4800-B068-E69F9057C888}"/>
              </a:ext>
            </a:extLst>
          </p:cNvPr>
          <p:cNvPicPr>
            <a:picLocks noChangeAspect="1"/>
          </p:cNvPicPr>
          <p:nvPr/>
        </p:nvPicPr>
        <p:blipFill>
          <a:blip r:embed="rId4"/>
          <a:stretch>
            <a:fillRect/>
          </a:stretch>
        </p:blipFill>
        <p:spPr>
          <a:xfrm>
            <a:off x="6523531" y="1177977"/>
            <a:ext cx="5348097" cy="3735103"/>
          </a:xfrm>
          <a:prstGeom prst="rect">
            <a:avLst/>
          </a:prstGeom>
        </p:spPr>
      </p:pic>
      <p:cxnSp>
        <p:nvCxnSpPr>
          <p:cNvPr id="12" name="Straight Arrow Connector 11">
            <a:extLst>
              <a:ext uri="{FF2B5EF4-FFF2-40B4-BE49-F238E27FC236}">
                <a16:creationId xmlns:a16="http://schemas.microsoft.com/office/drawing/2014/main" id="{2DDCA341-8E91-4513-8D42-80B944CFB715}"/>
              </a:ext>
            </a:extLst>
          </p:cNvPr>
          <p:cNvCxnSpPr>
            <a:cxnSpLocks/>
          </p:cNvCxnSpPr>
          <p:nvPr/>
        </p:nvCxnSpPr>
        <p:spPr bwMode="auto">
          <a:xfrm flipH="1">
            <a:off x="5124873" y="4848340"/>
            <a:ext cx="1494041" cy="1488605"/>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9" name="Straight Arrow Connector 8">
            <a:extLst>
              <a:ext uri="{FF2B5EF4-FFF2-40B4-BE49-F238E27FC236}">
                <a16:creationId xmlns:a16="http://schemas.microsoft.com/office/drawing/2014/main" id="{49CCD73F-FB99-4CB6-A49B-54EA405B4DA6}"/>
              </a:ext>
            </a:extLst>
          </p:cNvPr>
          <p:cNvCxnSpPr>
            <a:cxnSpLocks/>
          </p:cNvCxnSpPr>
          <p:nvPr/>
        </p:nvCxnSpPr>
        <p:spPr bwMode="auto">
          <a:xfrm>
            <a:off x="8486466" y="1636150"/>
            <a:ext cx="373510" cy="3959210"/>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Tree>
    <p:extLst>
      <p:ext uri="{BB962C8B-B14F-4D97-AF65-F5344CB8AC3E}">
        <p14:creationId xmlns:p14="http://schemas.microsoft.com/office/powerpoint/2010/main" val="16286594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921"/>
              <a:t>Network</a:t>
            </a:r>
            <a:endParaRPr lang="en-US" sz="3921" dirty="0"/>
          </a:p>
        </p:txBody>
      </p:sp>
    </p:spTree>
    <p:extLst>
      <p:ext uri="{BB962C8B-B14F-4D97-AF65-F5344CB8AC3E}">
        <p14:creationId xmlns:p14="http://schemas.microsoft.com/office/powerpoint/2010/main" val="207735222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59CA18-7D3F-4C18-B0E4-33A214BEA9D0}"/>
              </a:ext>
            </a:extLst>
          </p:cNvPr>
          <p:cNvSpPr>
            <a:spLocks noGrp="1"/>
          </p:cNvSpPr>
          <p:nvPr>
            <p:ph type="title"/>
          </p:nvPr>
        </p:nvSpPr>
        <p:spPr/>
        <p:txBody>
          <a:bodyPr/>
          <a:lstStyle/>
          <a:p>
            <a:r>
              <a:rPr lang="en-US"/>
              <a:t>Capturing real time network statistics</a:t>
            </a:r>
            <a:endParaRPr lang="en-US" dirty="0"/>
          </a:p>
        </p:txBody>
      </p:sp>
      <p:pic>
        <p:nvPicPr>
          <p:cNvPr id="4" name="Picture 3">
            <a:extLst>
              <a:ext uri="{FF2B5EF4-FFF2-40B4-BE49-F238E27FC236}">
                <a16:creationId xmlns:a16="http://schemas.microsoft.com/office/drawing/2014/main" id="{D251092C-6152-42B4-ACFF-4DB413A103DF}"/>
              </a:ext>
            </a:extLst>
          </p:cNvPr>
          <p:cNvPicPr>
            <a:picLocks noChangeAspect="1"/>
          </p:cNvPicPr>
          <p:nvPr/>
        </p:nvPicPr>
        <p:blipFill>
          <a:blip r:embed="rId3"/>
          <a:stretch>
            <a:fillRect/>
          </a:stretch>
        </p:blipFill>
        <p:spPr>
          <a:xfrm>
            <a:off x="5573085" y="1265751"/>
            <a:ext cx="6361093" cy="4479013"/>
          </a:xfrm>
          <a:prstGeom prst="rect">
            <a:avLst/>
          </a:prstGeom>
        </p:spPr>
      </p:pic>
      <p:pic>
        <p:nvPicPr>
          <p:cNvPr id="5" name="Picture 4">
            <a:extLst>
              <a:ext uri="{FF2B5EF4-FFF2-40B4-BE49-F238E27FC236}">
                <a16:creationId xmlns:a16="http://schemas.microsoft.com/office/drawing/2014/main" id="{A7695A4A-0828-44C8-B61B-DF94F03382AC}"/>
              </a:ext>
            </a:extLst>
          </p:cNvPr>
          <p:cNvPicPr>
            <a:picLocks noChangeAspect="1"/>
          </p:cNvPicPr>
          <p:nvPr/>
        </p:nvPicPr>
        <p:blipFill>
          <a:blip r:embed="rId4"/>
          <a:stretch>
            <a:fillRect/>
          </a:stretch>
        </p:blipFill>
        <p:spPr>
          <a:xfrm>
            <a:off x="169183" y="1265751"/>
            <a:ext cx="5030392" cy="4479013"/>
          </a:xfrm>
          <a:prstGeom prst="rect">
            <a:avLst/>
          </a:prstGeom>
        </p:spPr>
      </p:pic>
    </p:spTree>
    <p:extLst>
      <p:ext uri="{BB962C8B-B14F-4D97-AF65-F5344CB8AC3E}">
        <p14:creationId xmlns:p14="http://schemas.microsoft.com/office/powerpoint/2010/main" val="17180665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3BDB0F-BB53-4F06-A1CD-A57F499D83A9}"/>
              </a:ext>
            </a:extLst>
          </p:cNvPr>
          <p:cNvSpPr>
            <a:spLocks noGrp="1"/>
          </p:cNvSpPr>
          <p:nvPr>
            <p:ph type="title"/>
          </p:nvPr>
        </p:nvSpPr>
        <p:spPr/>
        <p:txBody>
          <a:bodyPr/>
          <a:lstStyle/>
          <a:p>
            <a:r>
              <a:rPr lang="en-US" dirty="0"/>
              <a:t>Monitoring throughput by process</a:t>
            </a:r>
          </a:p>
        </p:txBody>
      </p:sp>
      <p:pic>
        <p:nvPicPr>
          <p:cNvPr id="4" name="Picture 3">
            <a:extLst>
              <a:ext uri="{FF2B5EF4-FFF2-40B4-BE49-F238E27FC236}">
                <a16:creationId xmlns:a16="http://schemas.microsoft.com/office/drawing/2014/main" id="{91481D92-E706-46EE-AF42-0E7AE2E5D65D}"/>
              </a:ext>
            </a:extLst>
          </p:cNvPr>
          <p:cNvPicPr>
            <a:picLocks noChangeAspect="1"/>
          </p:cNvPicPr>
          <p:nvPr/>
        </p:nvPicPr>
        <p:blipFill rotWithShape="1">
          <a:blip r:embed="rId3"/>
          <a:srcRect r="20920" b="61710"/>
          <a:stretch/>
        </p:blipFill>
        <p:spPr>
          <a:xfrm>
            <a:off x="161747" y="2032257"/>
            <a:ext cx="8193603" cy="2793487"/>
          </a:xfrm>
          <a:prstGeom prst="rect">
            <a:avLst/>
          </a:prstGeom>
        </p:spPr>
      </p:pic>
      <p:pic>
        <p:nvPicPr>
          <p:cNvPr id="5" name="Picture 4">
            <a:extLst>
              <a:ext uri="{FF2B5EF4-FFF2-40B4-BE49-F238E27FC236}">
                <a16:creationId xmlns:a16="http://schemas.microsoft.com/office/drawing/2014/main" id="{CB29A2BB-7AAB-4DD8-BBFF-4965B3D08C03}"/>
              </a:ext>
            </a:extLst>
          </p:cNvPr>
          <p:cNvPicPr>
            <a:picLocks noChangeAspect="1"/>
          </p:cNvPicPr>
          <p:nvPr/>
        </p:nvPicPr>
        <p:blipFill rotWithShape="1">
          <a:blip r:embed="rId3"/>
          <a:srcRect l="80533" b="61710"/>
          <a:stretch/>
        </p:blipFill>
        <p:spPr>
          <a:xfrm>
            <a:off x="8782164" y="1178946"/>
            <a:ext cx="2903112" cy="4020813"/>
          </a:xfrm>
          <a:prstGeom prst="rect">
            <a:avLst/>
          </a:prstGeom>
        </p:spPr>
      </p:pic>
      <p:cxnSp>
        <p:nvCxnSpPr>
          <p:cNvPr id="6" name="Straight Arrow Connector 5">
            <a:extLst>
              <a:ext uri="{FF2B5EF4-FFF2-40B4-BE49-F238E27FC236}">
                <a16:creationId xmlns:a16="http://schemas.microsoft.com/office/drawing/2014/main" id="{E6C19A27-B70A-4FBA-AEE4-CB7BE466CBCC}"/>
              </a:ext>
            </a:extLst>
          </p:cNvPr>
          <p:cNvCxnSpPr>
            <a:cxnSpLocks/>
          </p:cNvCxnSpPr>
          <p:nvPr/>
        </p:nvCxnSpPr>
        <p:spPr bwMode="auto">
          <a:xfrm flipV="1">
            <a:off x="6768319" y="3727809"/>
            <a:ext cx="2614572" cy="1940698"/>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0" name="Straight Arrow Connector 9">
            <a:extLst>
              <a:ext uri="{FF2B5EF4-FFF2-40B4-BE49-F238E27FC236}">
                <a16:creationId xmlns:a16="http://schemas.microsoft.com/office/drawing/2014/main" id="{4B925A49-C207-4091-B6AB-EA885E69C8E8}"/>
              </a:ext>
            </a:extLst>
          </p:cNvPr>
          <p:cNvCxnSpPr>
            <a:cxnSpLocks/>
          </p:cNvCxnSpPr>
          <p:nvPr/>
        </p:nvCxnSpPr>
        <p:spPr bwMode="auto">
          <a:xfrm flipV="1">
            <a:off x="5110946" y="3429000"/>
            <a:ext cx="2614572" cy="1818126"/>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2" name="Straight Arrow Connector 11">
            <a:extLst>
              <a:ext uri="{FF2B5EF4-FFF2-40B4-BE49-F238E27FC236}">
                <a16:creationId xmlns:a16="http://schemas.microsoft.com/office/drawing/2014/main" id="{95B01D49-CC64-4FAF-B9CE-EE046DEDF94E}"/>
              </a:ext>
            </a:extLst>
          </p:cNvPr>
          <p:cNvCxnSpPr>
            <a:cxnSpLocks/>
          </p:cNvCxnSpPr>
          <p:nvPr/>
        </p:nvCxnSpPr>
        <p:spPr bwMode="auto">
          <a:xfrm flipH="1" flipV="1">
            <a:off x="1122905" y="3429000"/>
            <a:ext cx="1863529" cy="1818126"/>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9" name="Rectangle 8">
            <a:extLst>
              <a:ext uri="{FF2B5EF4-FFF2-40B4-BE49-F238E27FC236}">
                <a16:creationId xmlns:a16="http://schemas.microsoft.com/office/drawing/2014/main" id="{EF2FEFD8-1E7E-46F7-8571-7CD7BFAFB92D}"/>
              </a:ext>
            </a:extLst>
          </p:cNvPr>
          <p:cNvSpPr/>
          <p:nvPr/>
        </p:nvSpPr>
        <p:spPr bwMode="auto">
          <a:xfrm>
            <a:off x="2958513" y="5199759"/>
            <a:ext cx="4468744" cy="676241"/>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Total bytes per second for selected process, highlighted in orange</a:t>
            </a:r>
          </a:p>
        </p:txBody>
      </p:sp>
    </p:spTree>
    <p:extLst>
      <p:ext uri="{BB962C8B-B14F-4D97-AF65-F5344CB8AC3E}">
        <p14:creationId xmlns:p14="http://schemas.microsoft.com/office/powerpoint/2010/main" val="29802817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500"/>
                            </p:stCondLst>
                            <p:childTnLst>
                              <p:par>
                                <p:cTn id="22" presetID="10" presetClass="entr" presetSubtype="0" fill="hold" nodeType="afterEffect">
                                  <p:stCondLst>
                                    <p:cond delay="5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4146A2-B121-42DA-9EC4-ECCE95A6D982}"/>
              </a:ext>
            </a:extLst>
          </p:cNvPr>
          <p:cNvSpPr>
            <a:spLocks noGrp="1"/>
          </p:cNvSpPr>
          <p:nvPr>
            <p:ph type="title"/>
          </p:nvPr>
        </p:nvSpPr>
        <p:spPr/>
        <p:txBody>
          <a:bodyPr/>
          <a:lstStyle/>
          <a:p>
            <a:r>
              <a:rPr lang="en-US"/>
              <a:t>Troubleshooting latency</a:t>
            </a:r>
            <a:endParaRPr lang="en-US" dirty="0"/>
          </a:p>
        </p:txBody>
      </p:sp>
      <p:sp>
        <p:nvSpPr>
          <p:cNvPr id="2" name="Text Placeholder 1">
            <a:extLst>
              <a:ext uri="{FF2B5EF4-FFF2-40B4-BE49-F238E27FC236}">
                <a16:creationId xmlns:a16="http://schemas.microsoft.com/office/drawing/2014/main" id="{29B7B0B9-0BE2-4520-A306-F4580CA3D9E8}"/>
              </a:ext>
            </a:extLst>
          </p:cNvPr>
          <p:cNvSpPr>
            <a:spLocks noGrp="1"/>
          </p:cNvSpPr>
          <p:nvPr>
            <p:ph type="body" sz="quarter" idx="10"/>
          </p:nvPr>
        </p:nvSpPr>
        <p:spPr>
          <a:xfrm>
            <a:off x="269239" y="1189495"/>
            <a:ext cx="11653523" cy="3235758"/>
          </a:xfrm>
        </p:spPr>
        <p:txBody>
          <a:bodyPr/>
          <a:lstStyle/>
          <a:p>
            <a:r>
              <a:rPr lang="en-US"/>
              <a:t>Latency is the time to get from the source to the destination</a:t>
            </a:r>
          </a:p>
          <a:p>
            <a:r>
              <a:rPr lang="en-US"/>
              <a:t>Measured in milliseconds (ms) and typically expressed as round trip time (RTT)</a:t>
            </a:r>
          </a:p>
          <a:p>
            <a:r>
              <a:rPr lang="en-US"/>
              <a:t>Common causes:</a:t>
            </a:r>
          </a:p>
          <a:p>
            <a:pPr lvl="1"/>
            <a:r>
              <a:rPr lang="en-US"/>
              <a:t>Line speed and distance</a:t>
            </a:r>
          </a:p>
          <a:p>
            <a:pPr lvl="1"/>
            <a:r>
              <a:rPr lang="en-US"/>
              <a:t>Queuing at devices</a:t>
            </a:r>
          </a:p>
          <a:p>
            <a:pPr lvl="1"/>
            <a:r>
              <a:rPr lang="en-US"/>
              <a:t>Processing delays by devices</a:t>
            </a:r>
          </a:p>
          <a:p>
            <a:pPr lvl="1"/>
            <a:r>
              <a:rPr lang="en-US"/>
              <a:t>Buffer bloat</a:t>
            </a:r>
            <a:endParaRPr lang="en-US" dirty="0"/>
          </a:p>
        </p:txBody>
      </p:sp>
      <p:pic>
        <p:nvPicPr>
          <p:cNvPr id="6" name="Picture 5">
            <a:extLst>
              <a:ext uri="{FF2B5EF4-FFF2-40B4-BE49-F238E27FC236}">
                <a16:creationId xmlns:a16="http://schemas.microsoft.com/office/drawing/2014/main" id="{DB220247-9B98-454C-AB99-B818556A00D1}"/>
              </a:ext>
            </a:extLst>
          </p:cNvPr>
          <p:cNvPicPr>
            <a:picLocks noChangeAspect="1"/>
          </p:cNvPicPr>
          <p:nvPr/>
        </p:nvPicPr>
        <p:blipFill rotWithShape="1">
          <a:blip r:embed="rId3"/>
          <a:srcRect r="40340" b="49993"/>
          <a:stretch/>
        </p:blipFill>
        <p:spPr>
          <a:xfrm>
            <a:off x="5273058" y="3653107"/>
            <a:ext cx="6649704" cy="2914938"/>
          </a:xfrm>
          <a:prstGeom prst="rect">
            <a:avLst/>
          </a:prstGeom>
        </p:spPr>
      </p:pic>
    </p:spTree>
    <p:extLst>
      <p:ext uri="{BB962C8B-B14F-4D97-AF65-F5344CB8AC3E}">
        <p14:creationId xmlns:p14="http://schemas.microsoft.com/office/powerpoint/2010/main" val="11586929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EE05DF-806A-4BC9-AECF-FF84059FF280}"/>
              </a:ext>
            </a:extLst>
          </p:cNvPr>
          <p:cNvSpPr>
            <a:spLocks noGrp="1"/>
          </p:cNvSpPr>
          <p:nvPr>
            <p:ph type="title"/>
          </p:nvPr>
        </p:nvSpPr>
        <p:spPr/>
        <p:txBody>
          <a:bodyPr>
            <a:normAutofit fontScale="90000"/>
          </a:bodyPr>
          <a:lstStyle/>
          <a:p>
            <a:r>
              <a:rPr lang="en-US"/>
              <a:t>Test example of how latency affects throughput</a:t>
            </a:r>
            <a:endParaRPr lang="en-US" dirty="0"/>
          </a:p>
        </p:txBody>
      </p:sp>
      <p:graphicFrame>
        <p:nvGraphicFramePr>
          <p:cNvPr id="6" name="Chart 5">
            <a:extLst>
              <a:ext uri="{FF2B5EF4-FFF2-40B4-BE49-F238E27FC236}">
                <a16:creationId xmlns:a16="http://schemas.microsoft.com/office/drawing/2014/main" id="{120CE8A5-D980-45D6-AEB1-9069F950C022}"/>
              </a:ext>
            </a:extLst>
          </p:cNvPr>
          <p:cNvGraphicFramePr>
            <a:graphicFrameLocks/>
          </p:cNvGraphicFramePr>
          <p:nvPr>
            <p:extLst/>
          </p:nvPr>
        </p:nvGraphicFramePr>
        <p:xfrm>
          <a:off x="2032001" y="1113235"/>
          <a:ext cx="8128000" cy="409071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BB0D0C7-63F8-4FD7-BDA1-8187975E7C46}"/>
              </a:ext>
            </a:extLst>
          </p:cNvPr>
          <p:cNvSpPr txBox="1"/>
          <p:nvPr/>
        </p:nvSpPr>
        <p:spPr>
          <a:xfrm>
            <a:off x="2032001" y="5203944"/>
            <a:ext cx="8128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Network latency between hosts, in milliseconds</a:t>
            </a:r>
          </a:p>
        </p:txBody>
      </p:sp>
      <p:sp>
        <p:nvSpPr>
          <p:cNvPr id="8" name="TextBox 7">
            <a:extLst>
              <a:ext uri="{FF2B5EF4-FFF2-40B4-BE49-F238E27FC236}">
                <a16:creationId xmlns:a16="http://schemas.microsoft.com/office/drawing/2014/main" id="{6FC1B5C0-C2F1-4DED-BF97-0A2A496459B7}"/>
              </a:ext>
            </a:extLst>
          </p:cNvPr>
          <p:cNvSpPr txBox="1"/>
          <p:nvPr/>
        </p:nvSpPr>
        <p:spPr>
          <a:xfrm>
            <a:off x="1150046" y="1189495"/>
            <a:ext cx="687930" cy="4012303"/>
          </a:xfrm>
          <a:prstGeom prst="rect">
            <a:avLst/>
          </a:prstGeom>
          <a:noFill/>
        </p:spPr>
        <p:txBody>
          <a:bodyPr vert="vert270"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File transfer time in </a:t>
            </a:r>
            <a:r>
              <a:rPr lang="en-US" sz="2353" dirty="0" err="1">
                <a:gradFill>
                  <a:gsLst>
                    <a:gs pos="2917">
                      <a:schemeClr val="tx1"/>
                    </a:gs>
                    <a:gs pos="30000">
                      <a:schemeClr val="tx1"/>
                    </a:gs>
                  </a:gsLst>
                  <a:lin ang="5400000" scaled="0"/>
                </a:gradFill>
              </a:rPr>
              <a:t>ms</a:t>
            </a:r>
            <a:endParaRPr lang="en-US" sz="2353" dirty="0">
              <a:gradFill>
                <a:gsLst>
                  <a:gs pos="2917">
                    <a:schemeClr val="tx1"/>
                  </a:gs>
                  <a:gs pos="30000">
                    <a:schemeClr val="tx1"/>
                  </a:gs>
                </a:gsLst>
                <a:lin ang="5400000" scaled="0"/>
              </a:gradFill>
            </a:endParaRPr>
          </a:p>
        </p:txBody>
      </p:sp>
      <p:sp>
        <p:nvSpPr>
          <p:cNvPr id="9" name="Rectangle 8">
            <a:extLst>
              <a:ext uri="{FF2B5EF4-FFF2-40B4-BE49-F238E27FC236}">
                <a16:creationId xmlns:a16="http://schemas.microsoft.com/office/drawing/2014/main" id="{D4FFF8A4-420B-4BA9-9EFB-18881873652D}"/>
              </a:ext>
            </a:extLst>
          </p:cNvPr>
          <p:cNvSpPr/>
          <p:nvPr/>
        </p:nvSpPr>
        <p:spPr>
          <a:xfrm>
            <a:off x="1150046" y="6043573"/>
            <a:ext cx="9009955" cy="693970"/>
          </a:xfrm>
          <a:prstGeom prst="rect">
            <a:avLst/>
          </a:prstGeom>
        </p:spPr>
        <p:txBody>
          <a:bodyPr wrap="square">
            <a:spAutoFit/>
          </a:bodyPr>
          <a:lstStyle/>
          <a:p>
            <a:pPr algn="ctr"/>
            <a:r>
              <a:rPr lang="en-US" sz="1961" dirty="0"/>
              <a:t>Link capacity in bits = bandwidth (in bits per second) * round-trip time (RTT) (in seconds)</a:t>
            </a:r>
          </a:p>
        </p:txBody>
      </p:sp>
    </p:spTree>
    <p:extLst>
      <p:ext uri="{BB962C8B-B14F-4D97-AF65-F5344CB8AC3E}">
        <p14:creationId xmlns:p14="http://schemas.microsoft.com/office/powerpoint/2010/main" val="5632154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HIDDEN - Slide26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7003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HIDDEN - Slide26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Packet Loss</a:t>
            </a:r>
            <a:endParaRPr lang="en-US" dirty="0"/>
          </a:p>
        </p:txBody>
      </p:sp>
    </p:spTree>
    <p:extLst>
      <p:ext uri="{BB962C8B-B14F-4D97-AF65-F5344CB8AC3E}">
        <p14:creationId xmlns:p14="http://schemas.microsoft.com/office/powerpoint/2010/main" val="170950792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1B61BE-46B8-4771-B14E-0BA958DEFAF3}"/>
              </a:ext>
            </a:extLst>
          </p:cNvPr>
          <p:cNvSpPr>
            <a:spLocks noGrp="1"/>
          </p:cNvSpPr>
          <p:nvPr>
            <p:ph type="title"/>
          </p:nvPr>
        </p:nvSpPr>
        <p:spPr/>
        <p:txBody>
          <a:bodyPr/>
          <a:lstStyle/>
          <a:p>
            <a:r>
              <a:rPr lang="en-US"/>
              <a:t>Troubleshooting packet loss?</a:t>
            </a:r>
            <a:endParaRPr lang="en-US" dirty="0"/>
          </a:p>
        </p:txBody>
      </p:sp>
      <p:sp>
        <p:nvSpPr>
          <p:cNvPr id="2" name="Text Placeholder 1">
            <a:extLst>
              <a:ext uri="{FF2B5EF4-FFF2-40B4-BE49-F238E27FC236}">
                <a16:creationId xmlns:a16="http://schemas.microsoft.com/office/drawing/2014/main" id="{DA5B37F0-22BE-40F0-8B92-5FB63FFC25E8}"/>
              </a:ext>
            </a:extLst>
          </p:cNvPr>
          <p:cNvSpPr>
            <a:spLocks noGrp="1"/>
          </p:cNvSpPr>
          <p:nvPr>
            <p:ph type="body" sz="quarter" idx="10"/>
          </p:nvPr>
        </p:nvSpPr>
        <p:spPr/>
        <p:txBody>
          <a:bodyPr/>
          <a:lstStyle/>
          <a:p>
            <a:r>
              <a:rPr lang="en-US"/>
              <a:t>The number of packets that do not arrive at the destination</a:t>
            </a:r>
          </a:p>
          <a:p>
            <a:r>
              <a:rPr lang="en-US"/>
              <a:t>Typically measured as a percentage of the packets that failed to reach their destination</a:t>
            </a:r>
          </a:p>
          <a:p>
            <a:r>
              <a:rPr lang="en-US"/>
              <a:t>Common causes:</a:t>
            </a:r>
          </a:p>
          <a:p>
            <a:pPr lvl="1"/>
            <a:r>
              <a:rPr lang="en-US"/>
              <a:t>Congestion at network devices </a:t>
            </a:r>
            <a:br>
              <a:rPr lang="en-US"/>
            </a:br>
            <a:r>
              <a:rPr lang="en-US"/>
              <a:t>and network segments</a:t>
            </a:r>
          </a:p>
          <a:p>
            <a:pPr lvl="1"/>
            <a:r>
              <a:rPr lang="en-US"/>
              <a:t>Degraded signal (signal </a:t>
            </a:r>
            <a:br>
              <a:rPr lang="en-US"/>
            </a:br>
            <a:r>
              <a:rPr lang="en-US"/>
              <a:t>strength and attenuation)</a:t>
            </a:r>
          </a:p>
          <a:p>
            <a:pPr lvl="1"/>
            <a:r>
              <a:rPr lang="en-US"/>
              <a:t>Faulty networking hardware</a:t>
            </a:r>
          </a:p>
          <a:p>
            <a:pPr lvl="1"/>
            <a:r>
              <a:rPr lang="en-US"/>
              <a:t>Faulty network drivers</a:t>
            </a:r>
            <a:endParaRPr lang="en-US" dirty="0"/>
          </a:p>
        </p:txBody>
      </p:sp>
      <p:pic>
        <p:nvPicPr>
          <p:cNvPr id="5" name="Picture 4">
            <a:extLst>
              <a:ext uri="{FF2B5EF4-FFF2-40B4-BE49-F238E27FC236}">
                <a16:creationId xmlns:a16="http://schemas.microsoft.com/office/drawing/2014/main" id="{CE012B31-1ECB-4CFB-8D84-5FDB2F05E1EA}"/>
              </a:ext>
            </a:extLst>
          </p:cNvPr>
          <p:cNvPicPr>
            <a:picLocks noChangeAspect="1"/>
          </p:cNvPicPr>
          <p:nvPr/>
        </p:nvPicPr>
        <p:blipFill rotWithShape="1">
          <a:blip r:embed="rId3"/>
          <a:srcRect r="40193" b="50000"/>
          <a:stretch/>
        </p:blipFill>
        <p:spPr>
          <a:xfrm>
            <a:off x="5259403" y="3654664"/>
            <a:ext cx="6663358" cy="2913381"/>
          </a:xfrm>
          <a:prstGeom prst="rect">
            <a:avLst/>
          </a:prstGeom>
        </p:spPr>
      </p:pic>
      <p:cxnSp>
        <p:nvCxnSpPr>
          <p:cNvPr id="6" name="Straight Arrow Connector 5">
            <a:extLst>
              <a:ext uri="{FF2B5EF4-FFF2-40B4-BE49-F238E27FC236}">
                <a16:creationId xmlns:a16="http://schemas.microsoft.com/office/drawing/2014/main" id="{B9E4D282-0F60-41D7-880A-8E56FD02E24E}"/>
              </a:ext>
            </a:extLst>
          </p:cNvPr>
          <p:cNvCxnSpPr>
            <a:cxnSpLocks/>
          </p:cNvCxnSpPr>
          <p:nvPr/>
        </p:nvCxnSpPr>
        <p:spPr bwMode="auto">
          <a:xfrm>
            <a:off x="9756401" y="5520658"/>
            <a:ext cx="0" cy="298808"/>
          </a:xfrm>
          <a:prstGeom prst="straightConnector1">
            <a:avLst/>
          </a:prstGeom>
          <a:solidFill>
            <a:schemeClr val="bg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9629458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A6BE4E-688B-4C67-A8E7-56526188C871}"/>
              </a:ext>
            </a:extLst>
          </p:cNvPr>
          <p:cNvSpPr>
            <a:spLocks noGrp="1"/>
          </p:cNvSpPr>
          <p:nvPr>
            <p:ph type="title"/>
          </p:nvPr>
        </p:nvSpPr>
        <p:spPr/>
        <p:txBody>
          <a:bodyPr/>
          <a:lstStyle/>
          <a:p>
            <a:r>
              <a:rPr lang="en-US"/>
              <a:t>Checking latency and packet loss in real time</a:t>
            </a:r>
            <a:endParaRPr lang="en-US" dirty="0"/>
          </a:p>
        </p:txBody>
      </p:sp>
      <p:pic>
        <p:nvPicPr>
          <p:cNvPr id="4" name="Picture 3">
            <a:extLst>
              <a:ext uri="{FF2B5EF4-FFF2-40B4-BE49-F238E27FC236}">
                <a16:creationId xmlns:a16="http://schemas.microsoft.com/office/drawing/2014/main" id="{00EDE06E-E99D-4584-9FFA-0912F31F8AE6}"/>
              </a:ext>
            </a:extLst>
          </p:cNvPr>
          <p:cNvPicPr>
            <a:picLocks noChangeAspect="1"/>
          </p:cNvPicPr>
          <p:nvPr/>
        </p:nvPicPr>
        <p:blipFill>
          <a:blip r:embed="rId3"/>
          <a:stretch>
            <a:fillRect/>
          </a:stretch>
        </p:blipFill>
        <p:spPr>
          <a:xfrm>
            <a:off x="2622354" y="1337342"/>
            <a:ext cx="6947292" cy="4891773"/>
          </a:xfrm>
          <a:prstGeom prst="rect">
            <a:avLst/>
          </a:prstGeom>
        </p:spPr>
      </p:pic>
      <p:pic>
        <p:nvPicPr>
          <p:cNvPr id="5" name="Picture 4">
            <a:extLst>
              <a:ext uri="{FF2B5EF4-FFF2-40B4-BE49-F238E27FC236}">
                <a16:creationId xmlns:a16="http://schemas.microsoft.com/office/drawing/2014/main" id="{1E8DE1D5-A70B-49EA-A945-99FACA596B89}"/>
              </a:ext>
            </a:extLst>
          </p:cNvPr>
          <p:cNvPicPr>
            <a:picLocks noChangeAspect="1"/>
          </p:cNvPicPr>
          <p:nvPr/>
        </p:nvPicPr>
        <p:blipFill rotWithShape="1">
          <a:blip r:embed="rId3"/>
          <a:srcRect t="67963" r="19355" b="3022"/>
          <a:stretch/>
        </p:blipFill>
        <p:spPr>
          <a:xfrm>
            <a:off x="1672854" y="2308470"/>
            <a:ext cx="8846293" cy="2241061"/>
          </a:xfrm>
          <a:prstGeom prst="rect">
            <a:avLst/>
          </a:prstGeom>
        </p:spPr>
      </p:pic>
    </p:spTree>
    <p:extLst>
      <p:ext uri="{BB962C8B-B14F-4D97-AF65-F5344CB8AC3E}">
        <p14:creationId xmlns:p14="http://schemas.microsoft.com/office/powerpoint/2010/main" val="16846424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CFD99-32F5-4B4A-9DA2-539FE720FD3F}"/>
              </a:ext>
            </a:extLst>
          </p:cNvPr>
          <p:cNvSpPr>
            <a:spLocks noGrp="1"/>
          </p:cNvSpPr>
          <p:nvPr>
            <p:ph type="title"/>
          </p:nvPr>
        </p:nvSpPr>
        <p:spPr/>
        <p:txBody>
          <a:bodyPr/>
          <a:lstStyle/>
          <a:p>
            <a:r>
              <a:rPr lang="en-US"/>
              <a:t>Jitter</a:t>
            </a:r>
            <a:endParaRPr lang="en-US" dirty="0"/>
          </a:p>
        </p:txBody>
      </p:sp>
      <p:sp>
        <p:nvSpPr>
          <p:cNvPr id="2" name="Text Placeholder 1">
            <a:extLst>
              <a:ext uri="{FF2B5EF4-FFF2-40B4-BE49-F238E27FC236}">
                <a16:creationId xmlns:a16="http://schemas.microsoft.com/office/drawing/2014/main" id="{7822AFBD-A155-434F-AEFA-5B85B0DB4980}"/>
              </a:ext>
            </a:extLst>
          </p:cNvPr>
          <p:cNvSpPr>
            <a:spLocks noGrp="1"/>
          </p:cNvSpPr>
          <p:nvPr>
            <p:ph type="body" sz="quarter" idx="10"/>
          </p:nvPr>
        </p:nvSpPr>
        <p:spPr/>
        <p:txBody>
          <a:bodyPr/>
          <a:lstStyle/>
          <a:p>
            <a:r>
              <a:rPr lang="en-US"/>
              <a:t>The variability of latency in the arrival of packets at the destination</a:t>
            </a:r>
          </a:p>
          <a:p>
            <a:r>
              <a:rPr lang="en-US"/>
              <a:t>Measured in milliseconds and typically expressed as an average value for a connection or by a tool</a:t>
            </a:r>
          </a:p>
          <a:p>
            <a:r>
              <a:rPr lang="en-US"/>
              <a:t>Common causes:</a:t>
            </a:r>
          </a:p>
          <a:p>
            <a:pPr lvl="1"/>
            <a:r>
              <a:rPr lang="en-US"/>
              <a:t>Burstiness of transmission</a:t>
            </a:r>
          </a:p>
          <a:p>
            <a:pPr lvl="1"/>
            <a:r>
              <a:rPr lang="en-US"/>
              <a:t>Network congestion</a:t>
            </a:r>
          </a:p>
          <a:p>
            <a:pPr lvl="1"/>
            <a:r>
              <a:rPr lang="en-US"/>
              <a:t>Queueing on network devices</a:t>
            </a:r>
            <a:endParaRPr lang="en-US" dirty="0"/>
          </a:p>
        </p:txBody>
      </p:sp>
      <p:pic>
        <p:nvPicPr>
          <p:cNvPr id="4" name="Picture 3">
            <a:extLst>
              <a:ext uri="{FF2B5EF4-FFF2-40B4-BE49-F238E27FC236}">
                <a16:creationId xmlns:a16="http://schemas.microsoft.com/office/drawing/2014/main" id="{1531B8A5-BA06-457B-8248-5BD8604385B3}"/>
              </a:ext>
            </a:extLst>
          </p:cNvPr>
          <p:cNvPicPr>
            <a:picLocks noChangeAspect="1"/>
          </p:cNvPicPr>
          <p:nvPr/>
        </p:nvPicPr>
        <p:blipFill rotWithShape="1">
          <a:blip r:embed="rId3"/>
          <a:srcRect r="40193" b="50000"/>
          <a:stretch/>
        </p:blipFill>
        <p:spPr>
          <a:xfrm>
            <a:off x="5258565" y="3654664"/>
            <a:ext cx="6663358" cy="2913381"/>
          </a:xfrm>
          <a:prstGeom prst="rect">
            <a:avLst/>
          </a:prstGeom>
        </p:spPr>
      </p:pic>
    </p:spTree>
    <p:extLst>
      <p:ext uri="{BB962C8B-B14F-4D97-AF65-F5344CB8AC3E}">
        <p14:creationId xmlns:p14="http://schemas.microsoft.com/office/powerpoint/2010/main" val="22200886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Command line tools</a:t>
            </a:r>
            <a:endParaRPr lang="en-US" dirty="0"/>
          </a:p>
        </p:txBody>
      </p:sp>
      <p:sp>
        <p:nvSpPr>
          <p:cNvPr id="3" name="Content Placeholder 2"/>
          <p:cNvSpPr>
            <a:spLocks noGrp="1"/>
          </p:cNvSpPr>
          <p:nvPr>
            <p:ph type="body" sz="quarter" idx="10"/>
          </p:nvPr>
        </p:nvSpPr>
        <p:spPr>
          <a:xfrm>
            <a:off x="269239" y="1189177"/>
            <a:ext cx="11653523" cy="3701526"/>
          </a:xfrm>
        </p:spPr>
        <p:txBody>
          <a:bodyPr/>
          <a:lstStyle/>
          <a:p>
            <a:r>
              <a:rPr lang="en-US" dirty="0"/>
              <a:t>Latency and packet loss</a:t>
            </a:r>
          </a:p>
          <a:p>
            <a:pPr lvl="1"/>
            <a:r>
              <a:rPr lang="en-US" dirty="0"/>
              <a:t>Ping command uses ICMP to measure latency and loss</a:t>
            </a:r>
          </a:p>
          <a:p>
            <a:pPr lvl="1"/>
            <a:r>
              <a:rPr lang="en-US" dirty="0"/>
              <a:t>PSPing.exe from </a:t>
            </a:r>
            <a:r>
              <a:rPr lang="en-US" dirty="0" err="1"/>
              <a:t>Sysinternals</a:t>
            </a:r>
            <a:r>
              <a:rPr lang="en-US" dirty="0"/>
              <a:t> can measure latency over ICMP and TCP ports – not blocked like ping</a:t>
            </a:r>
          </a:p>
          <a:p>
            <a:pPr lvl="1"/>
            <a:r>
              <a:rPr lang="en-US" dirty="0"/>
              <a:t>Test-Connection cmdlet provides round trip latency</a:t>
            </a:r>
          </a:p>
          <a:p>
            <a:pPr lvl="1"/>
            <a:r>
              <a:rPr lang="en-US" dirty="0"/>
              <a:t>Test-</a:t>
            </a:r>
            <a:r>
              <a:rPr lang="en-US" dirty="0" err="1"/>
              <a:t>NetConnection</a:t>
            </a:r>
            <a:r>
              <a:rPr lang="en-US" dirty="0"/>
              <a:t> cmdlet can measure latency on specified ports</a:t>
            </a:r>
          </a:p>
          <a:p>
            <a:pPr lvl="1"/>
            <a:endParaRPr lang="en-US" dirty="0"/>
          </a:p>
          <a:p>
            <a:r>
              <a:rPr lang="en-US" dirty="0"/>
              <a:t>Routing and latency</a:t>
            </a:r>
          </a:p>
          <a:p>
            <a:pPr lvl="1"/>
            <a:r>
              <a:rPr lang="en-US" dirty="0" err="1"/>
              <a:t>PathPing</a:t>
            </a:r>
            <a:endParaRPr lang="en-US" dirty="0"/>
          </a:p>
          <a:p>
            <a:pPr lvl="1"/>
            <a:r>
              <a:rPr lang="en-US" dirty="0"/>
              <a:t>Tracert</a:t>
            </a:r>
          </a:p>
          <a:p>
            <a:pPr lvl="1"/>
            <a:r>
              <a:rPr lang="en-US" dirty="0"/>
              <a:t>Test-</a:t>
            </a:r>
            <a:r>
              <a:rPr lang="en-US" dirty="0" err="1"/>
              <a:t>NetConnection</a:t>
            </a:r>
            <a:r>
              <a:rPr lang="en-US" dirty="0"/>
              <a:t> cmdlet has a –</a:t>
            </a:r>
            <a:r>
              <a:rPr lang="en-US" dirty="0" err="1"/>
              <a:t>TraceRoute</a:t>
            </a:r>
            <a:r>
              <a:rPr lang="en-US" dirty="0"/>
              <a:t> switch</a:t>
            </a:r>
          </a:p>
        </p:txBody>
      </p:sp>
    </p:spTree>
    <p:extLst>
      <p:ext uri="{BB962C8B-B14F-4D97-AF65-F5344CB8AC3E}">
        <p14:creationId xmlns:p14="http://schemas.microsoft.com/office/powerpoint/2010/main" val="27460295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Introduction to networking</a:t>
            </a:r>
            <a:endParaRPr lang="en-US" dirty="0"/>
          </a:p>
        </p:txBody>
      </p:sp>
    </p:spTree>
    <p:extLst>
      <p:ext uri="{BB962C8B-B14F-4D97-AF65-F5344CB8AC3E}">
        <p14:creationId xmlns:p14="http://schemas.microsoft.com/office/powerpoint/2010/main" val="246975003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HIDDEN - Slide263">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10443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HIDDEN - Slide26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Port Exhaustion</a:t>
            </a:r>
            <a:endParaRPr lang="en-US" dirty="0"/>
          </a:p>
        </p:txBody>
      </p:sp>
    </p:spTree>
    <p:extLst>
      <p:ext uri="{BB962C8B-B14F-4D97-AF65-F5344CB8AC3E}">
        <p14:creationId xmlns:p14="http://schemas.microsoft.com/office/powerpoint/2010/main" val="31929489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marL="448193" indent="-448193">
              <a:buFont typeface="Arial" panose="020B0604020202020204" pitchFamily="34" charset="0"/>
              <a:buChar char="•"/>
            </a:pPr>
            <a:r>
              <a:rPr lang="en-US" sz="3137"/>
              <a:t>This occurs when ephemeral (outbound) TCP ports are used due to a high number of outbound connections</a:t>
            </a:r>
          </a:p>
          <a:p>
            <a:pPr marL="448193" indent="-448193">
              <a:buFont typeface="Arial" panose="020B0604020202020204" pitchFamily="34" charset="0"/>
              <a:buChar char="•"/>
            </a:pPr>
            <a:r>
              <a:rPr lang="en-US" sz="3137"/>
              <a:t>Port exhaustion resulting in unpredictable network behavior</a:t>
            </a:r>
          </a:p>
          <a:p>
            <a:pPr marL="448193" indent="-448193">
              <a:buFont typeface="Arial" panose="020B0604020202020204" pitchFamily="34" charset="0"/>
              <a:buChar char="•"/>
            </a:pPr>
            <a:r>
              <a:rPr lang="en-US" sz="3137"/>
              <a:t>This is much more likely to happen on a proxy or firewall when a large number of clients connect to cloud services</a:t>
            </a:r>
            <a:endParaRPr lang="en-US" sz="3137" dirty="0"/>
          </a:p>
        </p:txBody>
      </p:sp>
      <p:sp>
        <p:nvSpPr>
          <p:cNvPr id="2" name="Title 1"/>
          <p:cNvSpPr>
            <a:spLocks noGrp="1"/>
          </p:cNvSpPr>
          <p:nvPr>
            <p:ph type="title"/>
          </p:nvPr>
        </p:nvSpPr>
        <p:spPr/>
        <p:txBody>
          <a:bodyPr/>
          <a:lstStyle/>
          <a:p>
            <a:r>
              <a:rPr lang="en-US"/>
              <a:t>Port Exhaustion</a:t>
            </a:r>
            <a:endParaRPr lang="en-US" dirty="0"/>
          </a:p>
        </p:txBody>
      </p:sp>
      <p:pic>
        <p:nvPicPr>
          <p:cNvPr id="4" name="Picture 3">
            <a:extLst>
              <a:ext uri="{FF2B5EF4-FFF2-40B4-BE49-F238E27FC236}">
                <a16:creationId xmlns:a16="http://schemas.microsoft.com/office/drawing/2014/main" id="{84B2A09E-4C46-4426-BC33-CF4BDEB03BFE}"/>
              </a:ext>
            </a:extLst>
          </p:cNvPr>
          <p:cNvPicPr>
            <a:picLocks noChangeAspect="1"/>
          </p:cNvPicPr>
          <p:nvPr/>
        </p:nvPicPr>
        <p:blipFill rotWithShape="1">
          <a:blip r:embed="rId3"/>
          <a:srcRect r="47206" b="82768"/>
          <a:stretch/>
        </p:blipFill>
        <p:spPr>
          <a:xfrm>
            <a:off x="3689356" y="4269621"/>
            <a:ext cx="8263598" cy="2298424"/>
          </a:xfrm>
          <a:prstGeom prst="rect">
            <a:avLst/>
          </a:prstGeom>
        </p:spPr>
      </p:pic>
    </p:spTree>
    <p:extLst>
      <p:ext uri="{BB962C8B-B14F-4D97-AF65-F5344CB8AC3E}">
        <p14:creationId xmlns:p14="http://schemas.microsoft.com/office/powerpoint/2010/main" val="6884768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 Placeholder 142">
            <a:extLst>
              <a:ext uri="{FF2B5EF4-FFF2-40B4-BE49-F238E27FC236}">
                <a16:creationId xmlns:a16="http://schemas.microsoft.com/office/drawing/2014/main" id="{73B9E1E9-6101-4F6B-8539-4CB0029C73BB}"/>
              </a:ext>
            </a:extLst>
          </p:cNvPr>
          <p:cNvSpPr>
            <a:spLocks noGrp="1"/>
          </p:cNvSpPr>
          <p:nvPr>
            <p:ph type="body" sz="quarter" idx="10"/>
          </p:nvPr>
        </p:nvSpPr>
        <p:spPr>
          <a:xfrm>
            <a:off x="3352800" y="3947771"/>
            <a:ext cx="8368477" cy="2620718"/>
          </a:xfrm>
        </p:spPr>
        <p:txBody>
          <a:bodyPr/>
          <a:lstStyle/>
          <a:p>
            <a:r>
              <a:rPr lang="en-US" sz="2353" dirty="0"/>
              <a:t>Office clients will make multiple connections to Office 365 services</a:t>
            </a:r>
          </a:p>
          <a:p>
            <a:r>
              <a:rPr lang="en-US" sz="2353" dirty="0"/>
              <a:t>A proxy or firewall will use Network Address Translation to map all of these connections to a single external IP address</a:t>
            </a:r>
          </a:p>
          <a:p>
            <a:r>
              <a:rPr lang="en-US" sz="2353" dirty="0"/>
              <a:t>The external IP must use a unique port per connection</a:t>
            </a:r>
          </a:p>
          <a:p>
            <a:r>
              <a:rPr lang="en-US" sz="2353" dirty="0"/>
              <a:t>If ports are not available, random connections failures occur</a:t>
            </a:r>
          </a:p>
        </p:txBody>
      </p:sp>
      <p:sp>
        <p:nvSpPr>
          <p:cNvPr id="2" name="Title 1"/>
          <p:cNvSpPr>
            <a:spLocks noGrp="1"/>
          </p:cNvSpPr>
          <p:nvPr>
            <p:ph type="title"/>
          </p:nvPr>
        </p:nvSpPr>
        <p:spPr/>
        <p:txBody>
          <a:bodyPr/>
          <a:lstStyle/>
          <a:p>
            <a:r>
              <a:rPr lang="en-US"/>
              <a:t>Port Exhaustion example to O365</a:t>
            </a:r>
            <a:endParaRPr lang="en-US" dirty="0"/>
          </a:p>
        </p:txBody>
      </p:sp>
      <p:pic>
        <p:nvPicPr>
          <p:cNvPr id="5" name="Picture 4">
            <a:extLst>
              <a:ext uri="{FF2B5EF4-FFF2-40B4-BE49-F238E27FC236}">
                <a16:creationId xmlns:a16="http://schemas.microsoft.com/office/drawing/2014/main" id="{EA5F5A26-F917-41D3-824C-1857C124007E}"/>
              </a:ext>
            </a:extLst>
          </p:cNvPr>
          <p:cNvPicPr>
            <a:picLocks noChangeAspect="1"/>
          </p:cNvPicPr>
          <p:nvPr/>
        </p:nvPicPr>
        <p:blipFill>
          <a:blip r:embed="rId3"/>
          <a:stretch>
            <a:fillRect/>
          </a:stretch>
        </p:blipFill>
        <p:spPr>
          <a:xfrm>
            <a:off x="6248365" y="2363835"/>
            <a:ext cx="1774317" cy="1031580"/>
          </a:xfrm>
          <a:prstGeom prst="rect">
            <a:avLst/>
          </a:prstGeom>
        </p:spPr>
      </p:pic>
      <p:pic>
        <p:nvPicPr>
          <p:cNvPr id="6" name="Picture 4" descr="http://www.clipartbest.com/cliparts/biy/7BL/biy7BL4iL.png">
            <a:extLst>
              <a:ext uri="{FF2B5EF4-FFF2-40B4-BE49-F238E27FC236}">
                <a16:creationId xmlns:a16="http://schemas.microsoft.com/office/drawing/2014/main" id="{3F6B11CE-71B4-4968-8242-FF159B63C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25" y="1113236"/>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Server Icon">
            <a:extLst>
              <a:ext uri="{FF2B5EF4-FFF2-40B4-BE49-F238E27FC236}">
                <a16:creationId xmlns:a16="http://schemas.microsoft.com/office/drawing/2014/main" id="{3F7247E4-E21C-41EF-8DB0-B1CE49329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578124" y="2279627"/>
            <a:ext cx="1148669" cy="114866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a:extLst>
              <a:ext uri="{FF2B5EF4-FFF2-40B4-BE49-F238E27FC236}">
                <a16:creationId xmlns:a16="http://schemas.microsoft.com/office/drawing/2014/main" id="{175BA9D9-4FA4-4ADC-98D4-8205079FD499}"/>
              </a:ext>
            </a:extLst>
          </p:cNvPr>
          <p:cNvPicPr>
            <a:picLocks noChangeAspect="1"/>
          </p:cNvPicPr>
          <p:nvPr/>
        </p:nvPicPr>
        <p:blipFill>
          <a:blip r:embed="rId6"/>
          <a:stretch>
            <a:fillRect/>
          </a:stretch>
        </p:blipFill>
        <p:spPr>
          <a:xfrm>
            <a:off x="4161616" y="2289170"/>
            <a:ext cx="1288611" cy="1176558"/>
          </a:xfrm>
          <a:prstGeom prst="rect">
            <a:avLst/>
          </a:prstGeom>
        </p:spPr>
      </p:pic>
      <p:pic>
        <p:nvPicPr>
          <p:cNvPr id="107" name="Picture 106">
            <a:extLst>
              <a:ext uri="{FF2B5EF4-FFF2-40B4-BE49-F238E27FC236}">
                <a16:creationId xmlns:a16="http://schemas.microsoft.com/office/drawing/2014/main" id="{A8082555-60CE-4B96-8561-25B7D65E1DC9}"/>
              </a:ext>
            </a:extLst>
          </p:cNvPr>
          <p:cNvPicPr>
            <a:picLocks noChangeAspect="1"/>
          </p:cNvPicPr>
          <p:nvPr/>
        </p:nvPicPr>
        <p:blipFill>
          <a:blip r:embed="rId7"/>
          <a:stretch>
            <a:fillRect/>
          </a:stretch>
        </p:blipFill>
        <p:spPr>
          <a:xfrm>
            <a:off x="2699506" y="2279231"/>
            <a:ext cx="1103022" cy="1176557"/>
          </a:xfrm>
          <a:prstGeom prst="rect">
            <a:avLst/>
          </a:prstGeom>
        </p:spPr>
      </p:pic>
      <p:pic>
        <p:nvPicPr>
          <p:cNvPr id="108" name="Picture 107">
            <a:extLst>
              <a:ext uri="{FF2B5EF4-FFF2-40B4-BE49-F238E27FC236}">
                <a16:creationId xmlns:a16="http://schemas.microsoft.com/office/drawing/2014/main" id="{6A2C4873-9609-4316-9C79-430CA225F6E3}"/>
              </a:ext>
            </a:extLst>
          </p:cNvPr>
          <p:cNvPicPr>
            <a:picLocks noChangeAspect="1"/>
          </p:cNvPicPr>
          <p:nvPr/>
        </p:nvPicPr>
        <p:blipFill>
          <a:blip r:embed="rId6"/>
          <a:stretch>
            <a:fillRect/>
          </a:stretch>
        </p:blipFill>
        <p:spPr>
          <a:xfrm>
            <a:off x="8611707" y="2279568"/>
            <a:ext cx="1288611" cy="1176558"/>
          </a:xfrm>
          <a:prstGeom prst="rect">
            <a:avLst/>
          </a:prstGeom>
        </p:spPr>
      </p:pic>
      <p:sp>
        <p:nvSpPr>
          <p:cNvPr id="117" name="Rectangle 116">
            <a:extLst>
              <a:ext uri="{FF2B5EF4-FFF2-40B4-BE49-F238E27FC236}">
                <a16:creationId xmlns:a16="http://schemas.microsoft.com/office/drawing/2014/main" id="{27069ED7-A97D-40AB-9237-0318ED634CFE}"/>
              </a:ext>
            </a:extLst>
          </p:cNvPr>
          <p:cNvSpPr/>
          <p:nvPr/>
        </p:nvSpPr>
        <p:spPr bwMode="auto">
          <a:xfrm>
            <a:off x="270518" y="2280977"/>
            <a:ext cx="1494041" cy="35505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192.168.0.23</a:t>
            </a:r>
          </a:p>
        </p:txBody>
      </p:sp>
      <p:cxnSp>
        <p:nvCxnSpPr>
          <p:cNvPr id="118" name="Straight Arrow Connector 117">
            <a:extLst>
              <a:ext uri="{FF2B5EF4-FFF2-40B4-BE49-F238E27FC236}">
                <a16:creationId xmlns:a16="http://schemas.microsoft.com/office/drawing/2014/main" id="{8E1D9D00-B7AD-4E61-B44C-19D945462A4A}"/>
              </a:ext>
            </a:extLst>
          </p:cNvPr>
          <p:cNvCxnSpPr>
            <a:cxnSpLocks/>
            <a:stCxn id="6" idx="3"/>
            <a:endCxn id="107" idx="0"/>
          </p:cNvCxnSpPr>
          <p:nvPr/>
        </p:nvCxnSpPr>
        <p:spPr bwMode="auto">
          <a:xfrm>
            <a:off x="1559654" y="1655352"/>
            <a:ext cx="1691363" cy="623879"/>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pic>
        <p:nvPicPr>
          <p:cNvPr id="123" name="Picture 4" descr="http://www.clipartbest.com/cliparts/biy/7BL/biy7BL4iL.png">
            <a:extLst>
              <a:ext uri="{FF2B5EF4-FFF2-40B4-BE49-F238E27FC236}">
                <a16:creationId xmlns:a16="http://schemas.microsoft.com/office/drawing/2014/main" id="{CB688718-265F-4442-ABEB-C066DEF6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25" y="2785745"/>
            <a:ext cx="1084230" cy="1084230"/>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D9BCD7BB-5669-44C1-B4FD-3B7B8847469C}"/>
              </a:ext>
            </a:extLst>
          </p:cNvPr>
          <p:cNvSpPr/>
          <p:nvPr/>
        </p:nvSpPr>
        <p:spPr bwMode="auto">
          <a:xfrm>
            <a:off x="270518" y="3953486"/>
            <a:ext cx="1494041" cy="35505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192.168.0.15</a:t>
            </a:r>
          </a:p>
        </p:txBody>
      </p:sp>
      <p:pic>
        <p:nvPicPr>
          <p:cNvPr id="125" name="Picture 4" descr="http://www.clipartbest.com/cliparts/biy/7BL/biy7BL4iL.png">
            <a:extLst>
              <a:ext uri="{FF2B5EF4-FFF2-40B4-BE49-F238E27FC236}">
                <a16:creationId xmlns:a16="http://schemas.microsoft.com/office/drawing/2014/main" id="{28C7B172-2FE1-4642-9072-F5F2D7F8B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23" y="4645311"/>
            <a:ext cx="1084230" cy="1084230"/>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a:extLst>
              <a:ext uri="{FF2B5EF4-FFF2-40B4-BE49-F238E27FC236}">
                <a16:creationId xmlns:a16="http://schemas.microsoft.com/office/drawing/2014/main" id="{85D74059-974D-4F3B-AB95-9753462CD1B0}"/>
              </a:ext>
            </a:extLst>
          </p:cNvPr>
          <p:cNvSpPr/>
          <p:nvPr/>
        </p:nvSpPr>
        <p:spPr bwMode="auto">
          <a:xfrm>
            <a:off x="265817" y="5813051"/>
            <a:ext cx="1494041" cy="355057"/>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192.168.0.94</a:t>
            </a:r>
          </a:p>
        </p:txBody>
      </p:sp>
      <p:cxnSp>
        <p:nvCxnSpPr>
          <p:cNvPr id="128" name="Straight Arrow Connector 127">
            <a:extLst>
              <a:ext uri="{FF2B5EF4-FFF2-40B4-BE49-F238E27FC236}">
                <a16:creationId xmlns:a16="http://schemas.microsoft.com/office/drawing/2014/main" id="{5CA095DC-7889-4406-8822-8AF0420A2D55}"/>
              </a:ext>
            </a:extLst>
          </p:cNvPr>
          <p:cNvCxnSpPr>
            <a:cxnSpLocks/>
            <a:stCxn id="123" idx="3"/>
            <a:endCxn id="107" idx="1"/>
          </p:cNvCxnSpPr>
          <p:nvPr/>
        </p:nvCxnSpPr>
        <p:spPr bwMode="auto">
          <a:xfrm flipV="1">
            <a:off x="1559654" y="2867509"/>
            <a:ext cx="1139852" cy="460351"/>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32" name="Straight Arrow Connector 131">
            <a:extLst>
              <a:ext uri="{FF2B5EF4-FFF2-40B4-BE49-F238E27FC236}">
                <a16:creationId xmlns:a16="http://schemas.microsoft.com/office/drawing/2014/main" id="{AF889FF7-3F05-4C76-923A-95299F85BA41}"/>
              </a:ext>
            </a:extLst>
          </p:cNvPr>
          <p:cNvCxnSpPr>
            <a:cxnSpLocks/>
            <a:stCxn id="125" idx="3"/>
            <a:endCxn id="107" idx="2"/>
          </p:cNvCxnSpPr>
          <p:nvPr/>
        </p:nvCxnSpPr>
        <p:spPr bwMode="auto">
          <a:xfrm flipV="1">
            <a:off x="1554953" y="3455787"/>
            <a:ext cx="1696064" cy="1731639"/>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37" name="Straight Arrow Connector 136">
            <a:extLst>
              <a:ext uri="{FF2B5EF4-FFF2-40B4-BE49-F238E27FC236}">
                <a16:creationId xmlns:a16="http://schemas.microsoft.com/office/drawing/2014/main" id="{8A254145-7CB6-4D8F-8A8D-C882D9823827}"/>
              </a:ext>
            </a:extLst>
          </p:cNvPr>
          <p:cNvCxnSpPr>
            <a:cxnSpLocks/>
          </p:cNvCxnSpPr>
          <p:nvPr/>
        </p:nvCxnSpPr>
        <p:spPr bwMode="auto">
          <a:xfrm flipV="1">
            <a:off x="3802528" y="2636034"/>
            <a:ext cx="6775596" cy="1354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40" name="Straight Arrow Connector 139">
            <a:extLst>
              <a:ext uri="{FF2B5EF4-FFF2-40B4-BE49-F238E27FC236}">
                <a16:creationId xmlns:a16="http://schemas.microsoft.com/office/drawing/2014/main" id="{C350669C-C701-4750-B52E-9E0E715E146F}"/>
              </a:ext>
            </a:extLst>
          </p:cNvPr>
          <p:cNvCxnSpPr>
            <a:cxnSpLocks/>
          </p:cNvCxnSpPr>
          <p:nvPr/>
        </p:nvCxnSpPr>
        <p:spPr bwMode="auto">
          <a:xfrm flipV="1">
            <a:off x="3802528" y="2842078"/>
            <a:ext cx="6775596" cy="1354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41" name="Straight Arrow Connector 140">
            <a:extLst>
              <a:ext uri="{FF2B5EF4-FFF2-40B4-BE49-F238E27FC236}">
                <a16:creationId xmlns:a16="http://schemas.microsoft.com/office/drawing/2014/main" id="{FDFCFC20-836F-404F-8A57-D4FDF8290B09}"/>
              </a:ext>
            </a:extLst>
          </p:cNvPr>
          <p:cNvCxnSpPr>
            <a:cxnSpLocks/>
          </p:cNvCxnSpPr>
          <p:nvPr/>
        </p:nvCxnSpPr>
        <p:spPr bwMode="auto">
          <a:xfrm flipV="1">
            <a:off x="3802528" y="3048121"/>
            <a:ext cx="6775596" cy="13547"/>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Tree>
    <p:extLst>
      <p:ext uri="{BB962C8B-B14F-4D97-AF65-F5344CB8AC3E}">
        <p14:creationId xmlns:p14="http://schemas.microsoft.com/office/powerpoint/2010/main" val="37975080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HIDDEN - Slide26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Receive Side Scaling</a:t>
            </a:r>
            <a:endParaRPr lang="en-US" dirty="0"/>
          </a:p>
        </p:txBody>
      </p:sp>
    </p:spTree>
    <p:extLst>
      <p:ext uri="{BB962C8B-B14F-4D97-AF65-F5344CB8AC3E}">
        <p14:creationId xmlns:p14="http://schemas.microsoft.com/office/powerpoint/2010/main" val="106026756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59CC2F-5751-41D5-AD9D-8E9E593C7DEF}"/>
              </a:ext>
            </a:extLst>
          </p:cNvPr>
          <p:cNvSpPr>
            <a:spLocks noGrp="1"/>
          </p:cNvSpPr>
          <p:nvPr>
            <p:ph type="body" sz="quarter" idx="10"/>
          </p:nvPr>
        </p:nvSpPr>
        <p:spPr>
          <a:xfrm>
            <a:off x="269240" y="1189176"/>
            <a:ext cx="6019003" cy="4983023"/>
          </a:xfrm>
        </p:spPr>
        <p:txBody>
          <a:bodyPr/>
          <a:lstStyle/>
          <a:p>
            <a:r>
              <a:rPr lang="en-US" sz="2353" dirty="0"/>
              <a:t>Network cards need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CPU time to process incoming packets</a:t>
            </a:r>
          </a:p>
          <a:p>
            <a:r>
              <a:rPr lang="en-US" sz="2353" dirty="0"/>
              <a:t>RSS distributes incoming network I/O packets among logical processors </a:t>
            </a:r>
          </a:p>
          <a:p>
            <a:r>
              <a:rPr lang="en-US" sz="2353" dirty="0"/>
              <a:t>RSS improves the scalability and performance for network intensive workloads</a:t>
            </a:r>
          </a:p>
          <a:p>
            <a:r>
              <a:rPr lang="en-US" sz="2353" dirty="0"/>
              <a:t>Load balances TCP and UDP traffic</a:t>
            </a:r>
          </a:p>
          <a:p>
            <a:r>
              <a:rPr lang="en-US" sz="2353" dirty="0"/>
              <a:t>RSS uses one logical processor </a:t>
            </a:r>
            <a:br>
              <a:rPr lang="en-US" sz="2353" dirty="0"/>
            </a:br>
            <a:r>
              <a:rPr lang="en-US" sz="2353" dirty="0"/>
              <a:t>per core</a:t>
            </a:r>
          </a:p>
        </p:txBody>
      </p:sp>
      <p:sp>
        <p:nvSpPr>
          <p:cNvPr id="2" name="Title 1">
            <a:extLst>
              <a:ext uri="{FF2B5EF4-FFF2-40B4-BE49-F238E27FC236}">
                <a16:creationId xmlns:a16="http://schemas.microsoft.com/office/drawing/2014/main" id="{8DB1F13F-2B8A-499B-8091-A2DB4C1E2B1A}"/>
              </a:ext>
            </a:extLst>
          </p:cNvPr>
          <p:cNvSpPr>
            <a:spLocks noGrp="1"/>
          </p:cNvSpPr>
          <p:nvPr>
            <p:ph type="title"/>
          </p:nvPr>
        </p:nvSpPr>
        <p:spPr/>
        <p:txBody>
          <a:bodyPr/>
          <a:lstStyle/>
          <a:p>
            <a:r>
              <a:rPr lang="en-US"/>
              <a:t>How network can impact CPU</a:t>
            </a:r>
            <a:endParaRPr lang="en-US" dirty="0"/>
          </a:p>
        </p:txBody>
      </p:sp>
      <p:pic>
        <p:nvPicPr>
          <p:cNvPr id="7" name="Picture 6" descr="A close up of a green screen&#10;&#10;Description generated with high confidence">
            <a:extLst>
              <a:ext uri="{FF2B5EF4-FFF2-40B4-BE49-F238E27FC236}">
                <a16:creationId xmlns:a16="http://schemas.microsoft.com/office/drawing/2014/main" id="{CE8437BF-D883-4468-BFB6-C2F56A6DDD7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791951" y="1776082"/>
            <a:ext cx="1060392" cy="804959"/>
          </a:xfrm>
          <a:prstGeom prst="rect">
            <a:avLst/>
          </a:prstGeom>
        </p:spPr>
      </p:pic>
      <p:pic>
        <p:nvPicPr>
          <p:cNvPr id="9" name="Picture 8" descr="A close up of a green screen&#10;&#10;Description generated with high confidence">
            <a:extLst>
              <a:ext uri="{FF2B5EF4-FFF2-40B4-BE49-F238E27FC236}">
                <a16:creationId xmlns:a16="http://schemas.microsoft.com/office/drawing/2014/main" id="{3D82F707-C5C7-437F-8692-12CA3294B4E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85947" y="1776082"/>
            <a:ext cx="1060392" cy="804959"/>
          </a:xfrm>
          <a:prstGeom prst="rect">
            <a:avLst/>
          </a:prstGeom>
        </p:spPr>
      </p:pic>
      <p:pic>
        <p:nvPicPr>
          <p:cNvPr id="10" name="Picture 9" descr="A close up of a green screen&#10;&#10;Description generated with high confidence">
            <a:extLst>
              <a:ext uri="{FF2B5EF4-FFF2-40B4-BE49-F238E27FC236}">
                <a16:creationId xmlns:a16="http://schemas.microsoft.com/office/drawing/2014/main" id="{F9E3381B-5CB0-4AEC-A91C-B1E9B497386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79943" y="1776082"/>
            <a:ext cx="1060392" cy="804959"/>
          </a:xfrm>
          <a:prstGeom prst="rect">
            <a:avLst/>
          </a:prstGeom>
        </p:spPr>
      </p:pic>
      <p:pic>
        <p:nvPicPr>
          <p:cNvPr id="11" name="Picture 10" descr="A close up of a green screen&#10;&#10;Description generated with high confidence">
            <a:extLst>
              <a:ext uri="{FF2B5EF4-FFF2-40B4-BE49-F238E27FC236}">
                <a16:creationId xmlns:a16="http://schemas.microsoft.com/office/drawing/2014/main" id="{FB6D0E70-B30A-434B-9C1A-7B0D49E536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73937" y="1776082"/>
            <a:ext cx="1060392" cy="804959"/>
          </a:xfrm>
          <a:prstGeom prst="rect">
            <a:avLst/>
          </a:prstGeom>
        </p:spPr>
      </p:pic>
      <p:cxnSp>
        <p:nvCxnSpPr>
          <p:cNvPr id="14" name="Straight Arrow Connector 13">
            <a:extLst>
              <a:ext uri="{FF2B5EF4-FFF2-40B4-BE49-F238E27FC236}">
                <a16:creationId xmlns:a16="http://schemas.microsoft.com/office/drawing/2014/main" id="{FED79FE7-F6E3-4B86-9E13-BD46C875C704}"/>
              </a:ext>
            </a:extLst>
          </p:cNvPr>
          <p:cNvCxnSpPr>
            <a:cxnSpLocks/>
          </p:cNvCxnSpPr>
          <p:nvPr/>
        </p:nvCxnSpPr>
        <p:spPr bwMode="auto">
          <a:xfrm flipH="1" flipV="1">
            <a:off x="7365937" y="2581043"/>
            <a:ext cx="1568742" cy="560016"/>
          </a:xfrm>
          <a:prstGeom prst="straightConnector1">
            <a:avLst/>
          </a:prstGeom>
          <a:solidFill>
            <a:schemeClr val="bg1"/>
          </a:solidFill>
          <a:ln w="38100" cap="flat" cmpd="sng" algn="ctr">
            <a:solidFill>
              <a:srgbClr val="FF0000"/>
            </a:solidFill>
            <a:prstDash val="solid"/>
            <a:round/>
            <a:headEnd type="none" w="med" len="med"/>
            <a:tailEnd type="arrow"/>
          </a:ln>
          <a:effectLst/>
        </p:spPr>
      </p:cxnSp>
      <p:pic>
        <p:nvPicPr>
          <p:cNvPr id="13" name="Picture 12">
            <a:extLst>
              <a:ext uri="{FF2B5EF4-FFF2-40B4-BE49-F238E27FC236}">
                <a16:creationId xmlns:a16="http://schemas.microsoft.com/office/drawing/2014/main" id="{1DD9659F-17AF-4FAE-B29C-E94612103837}"/>
              </a:ext>
            </a:extLst>
          </p:cNvPr>
          <p:cNvPicPr>
            <a:picLocks noChangeAspect="1"/>
          </p:cNvPicPr>
          <p:nvPr/>
        </p:nvPicPr>
        <p:blipFill>
          <a:blip r:embed="rId5"/>
          <a:stretch>
            <a:fillRect/>
          </a:stretch>
        </p:blipFill>
        <p:spPr>
          <a:xfrm>
            <a:off x="8748792" y="2971315"/>
            <a:ext cx="1037476" cy="756493"/>
          </a:xfrm>
          <a:prstGeom prst="rect">
            <a:avLst/>
          </a:prstGeom>
        </p:spPr>
      </p:pic>
      <p:pic>
        <p:nvPicPr>
          <p:cNvPr id="24" name="Picture 23" descr="A close up of a green screen&#10;&#10;Description generated with high confidence">
            <a:extLst>
              <a:ext uri="{FF2B5EF4-FFF2-40B4-BE49-F238E27FC236}">
                <a16:creationId xmlns:a16="http://schemas.microsoft.com/office/drawing/2014/main" id="{D9AB987B-22D2-46D9-82FB-83AEFD8EB45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791951" y="4689463"/>
            <a:ext cx="1060392" cy="804959"/>
          </a:xfrm>
          <a:prstGeom prst="rect">
            <a:avLst/>
          </a:prstGeom>
        </p:spPr>
      </p:pic>
      <p:pic>
        <p:nvPicPr>
          <p:cNvPr id="25" name="Picture 24" descr="A close up of a green screen&#10;&#10;Description generated with high confidence">
            <a:extLst>
              <a:ext uri="{FF2B5EF4-FFF2-40B4-BE49-F238E27FC236}">
                <a16:creationId xmlns:a16="http://schemas.microsoft.com/office/drawing/2014/main" id="{B7E8E268-60C5-45DA-86AA-2A8DED6421F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85947" y="4689463"/>
            <a:ext cx="1060392" cy="804959"/>
          </a:xfrm>
          <a:prstGeom prst="rect">
            <a:avLst/>
          </a:prstGeom>
        </p:spPr>
      </p:pic>
      <p:pic>
        <p:nvPicPr>
          <p:cNvPr id="26" name="Picture 25" descr="A close up of a green screen&#10;&#10;Description generated with high confidence">
            <a:extLst>
              <a:ext uri="{FF2B5EF4-FFF2-40B4-BE49-F238E27FC236}">
                <a16:creationId xmlns:a16="http://schemas.microsoft.com/office/drawing/2014/main" id="{58A2FDCC-C486-4469-8654-E76FB78913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79943" y="4689463"/>
            <a:ext cx="1060392" cy="804959"/>
          </a:xfrm>
          <a:prstGeom prst="rect">
            <a:avLst/>
          </a:prstGeom>
        </p:spPr>
      </p:pic>
      <p:pic>
        <p:nvPicPr>
          <p:cNvPr id="27" name="Picture 26" descr="A close up of a green screen&#10;&#10;Description generated with high confidence">
            <a:extLst>
              <a:ext uri="{FF2B5EF4-FFF2-40B4-BE49-F238E27FC236}">
                <a16:creationId xmlns:a16="http://schemas.microsoft.com/office/drawing/2014/main" id="{1E611051-496D-4C59-B49F-10B6AB8F1D5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673937" y="4689463"/>
            <a:ext cx="1060392" cy="804959"/>
          </a:xfrm>
          <a:prstGeom prst="rect">
            <a:avLst/>
          </a:prstGeom>
        </p:spPr>
      </p:pic>
      <p:cxnSp>
        <p:nvCxnSpPr>
          <p:cNvPr id="28" name="Straight Arrow Connector 27">
            <a:extLst>
              <a:ext uri="{FF2B5EF4-FFF2-40B4-BE49-F238E27FC236}">
                <a16:creationId xmlns:a16="http://schemas.microsoft.com/office/drawing/2014/main" id="{B302405E-C7BA-4BC2-B935-68C77FA2BBC7}"/>
              </a:ext>
            </a:extLst>
          </p:cNvPr>
          <p:cNvCxnSpPr>
            <a:cxnSpLocks/>
            <a:endCxn id="24" idx="2"/>
          </p:cNvCxnSpPr>
          <p:nvPr/>
        </p:nvCxnSpPr>
        <p:spPr bwMode="auto">
          <a:xfrm flipH="1" flipV="1">
            <a:off x="7322148" y="5494422"/>
            <a:ext cx="1606405" cy="657343"/>
          </a:xfrm>
          <a:prstGeom prst="straightConnector1">
            <a:avLst/>
          </a:prstGeom>
          <a:solidFill>
            <a:schemeClr val="bg1"/>
          </a:solidFill>
          <a:ln w="38100" cap="flat" cmpd="sng" algn="ctr">
            <a:solidFill>
              <a:srgbClr val="FF0000"/>
            </a:solidFill>
            <a:prstDash val="solid"/>
            <a:round/>
            <a:headEnd type="none" w="med" len="med"/>
            <a:tailEnd type="arrow"/>
          </a:ln>
          <a:effectLst/>
        </p:spPr>
      </p:cxnSp>
      <p:cxnSp>
        <p:nvCxnSpPr>
          <p:cNvPr id="30" name="Straight Arrow Connector 29">
            <a:extLst>
              <a:ext uri="{FF2B5EF4-FFF2-40B4-BE49-F238E27FC236}">
                <a16:creationId xmlns:a16="http://schemas.microsoft.com/office/drawing/2014/main" id="{B68BB096-1928-4F96-8B03-D44DF71EFDCD}"/>
              </a:ext>
            </a:extLst>
          </p:cNvPr>
          <p:cNvCxnSpPr>
            <a:cxnSpLocks/>
            <a:endCxn id="25" idx="2"/>
          </p:cNvCxnSpPr>
          <p:nvPr/>
        </p:nvCxnSpPr>
        <p:spPr bwMode="auto">
          <a:xfrm flipH="1" flipV="1">
            <a:off x="8616143" y="5494422"/>
            <a:ext cx="312410" cy="549035"/>
          </a:xfrm>
          <a:prstGeom prst="straightConnector1">
            <a:avLst/>
          </a:prstGeom>
          <a:solidFill>
            <a:schemeClr val="bg1"/>
          </a:solidFill>
          <a:ln w="38100" cap="flat" cmpd="sng" algn="ctr">
            <a:solidFill>
              <a:srgbClr val="FF0000"/>
            </a:solidFill>
            <a:prstDash val="solid"/>
            <a:round/>
            <a:headEnd type="none" w="med" len="med"/>
            <a:tailEnd type="arrow"/>
          </a:ln>
          <a:effectLst/>
        </p:spPr>
      </p:cxnSp>
      <p:cxnSp>
        <p:nvCxnSpPr>
          <p:cNvPr id="33" name="Straight Arrow Connector 32">
            <a:extLst>
              <a:ext uri="{FF2B5EF4-FFF2-40B4-BE49-F238E27FC236}">
                <a16:creationId xmlns:a16="http://schemas.microsoft.com/office/drawing/2014/main" id="{AE94D2F4-3FD1-40CB-B883-816693402E31}"/>
              </a:ext>
            </a:extLst>
          </p:cNvPr>
          <p:cNvCxnSpPr>
            <a:cxnSpLocks/>
            <a:endCxn id="26" idx="2"/>
          </p:cNvCxnSpPr>
          <p:nvPr/>
        </p:nvCxnSpPr>
        <p:spPr bwMode="auto">
          <a:xfrm flipV="1">
            <a:off x="9185742" y="5494422"/>
            <a:ext cx="724397" cy="584233"/>
          </a:xfrm>
          <a:prstGeom prst="straightConnector1">
            <a:avLst/>
          </a:prstGeom>
          <a:solidFill>
            <a:schemeClr val="bg1"/>
          </a:solidFill>
          <a:ln w="38100" cap="flat" cmpd="sng" algn="ctr">
            <a:solidFill>
              <a:srgbClr val="FF0000"/>
            </a:solidFill>
            <a:prstDash val="solid"/>
            <a:round/>
            <a:headEnd type="none" w="med" len="med"/>
            <a:tailEnd type="arrow"/>
          </a:ln>
          <a:effectLst/>
        </p:spPr>
      </p:cxnSp>
      <p:cxnSp>
        <p:nvCxnSpPr>
          <p:cNvPr id="36" name="Straight Arrow Connector 35">
            <a:extLst>
              <a:ext uri="{FF2B5EF4-FFF2-40B4-BE49-F238E27FC236}">
                <a16:creationId xmlns:a16="http://schemas.microsoft.com/office/drawing/2014/main" id="{9A686B24-B5E8-4BDB-8339-08F3C8192FA9}"/>
              </a:ext>
            </a:extLst>
          </p:cNvPr>
          <p:cNvCxnSpPr>
            <a:cxnSpLocks/>
            <a:endCxn id="27" idx="2"/>
          </p:cNvCxnSpPr>
          <p:nvPr/>
        </p:nvCxnSpPr>
        <p:spPr bwMode="auto">
          <a:xfrm flipV="1">
            <a:off x="9419346" y="5494422"/>
            <a:ext cx="1784788" cy="667742"/>
          </a:xfrm>
          <a:prstGeom prst="straightConnector1">
            <a:avLst/>
          </a:prstGeom>
          <a:solidFill>
            <a:schemeClr val="bg1"/>
          </a:solidFill>
          <a:ln w="38100" cap="flat" cmpd="sng" algn="ctr">
            <a:solidFill>
              <a:srgbClr val="FF0000"/>
            </a:solidFill>
            <a:prstDash val="solid"/>
            <a:round/>
            <a:headEnd type="none" w="med" len="med"/>
            <a:tailEnd type="arrow"/>
          </a:ln>
          <a:effectLst/>
        </p:spPr>
      </p:cxnSp>
      <p:pic>
        <p:nvPicPr>
          <p:cNvPr id="29" name="Picture 28">
            <a:extLst>
              <a:ext uri="{FF2B5EF4-FFF2-40B4-BE49-F238E27FC236}">
                <a16:creationId xmlns:a16="http://schemas.microsoft.com/office/drawing/2014/main" id="{BDC75A31-965F-4AE5-B551-FE0571EDE9A4}"/>
              </a:ext>
            </a:extLst>
          </p:cNvPr>
          <p:cNvPicPr>
            <a:picLocks noChangeAspect="1"/>
          </p:cNvPicPr>
          <p:nvPr/>
        </p:nvPicPr>
        <p:blipFill>
          <a:blip r:embed="rId5"/>
          <a:stretch>
            <a:fillRect/>
          </a:stretch>
        </p:blipFill>
        <p:spPr>
          <a:xfrm>
            <a:off x="8748792" y="5884696"/>
            <a:ext cx="1037476" cy="756493"/>
          </a:xfrm>
          <a:prstGeom prst="rect">
            <a:avLst/>
          </a:prstGeom>
        </p:spPr>
      </p:pic>
      <p:sp>
        <p:nvSpPr>
          <p:cNvPr id="39" name="Rectangle 38">
            <a:extLst>
              <a:ext uri="{FF2B5EF4-FFF2-40B4-BE49-F238E27FC236}">
                <a16:creationId xmlns:a16="http://schemas.microsoft.com/office/drawing/2014/main" id="{5838CA65-849B-4993-AF5E-1703FC00A5F4}"/>
              </a:ext>
            </a:extLst>
          </p:cNvPr>
          <p:cNvSpPr/>
          <p:nvPr/>
        </p:nvSpPr>
        <p:spPr bwMode="auto">
          <a:xfrm>
            <a:off x="6917723" y="1271255"/>
            <a:ext cx="771727" cy="423444"/>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78%</a:t>
            </a:r>
          </a:p>
        </p:txBody>
      </p:sp>
      <p:sp>
        <p:nvSpPr>
          <p:cNvPr id="40" name="Rectangle 39">
            <a:extLst>
              <a:ext uri="{FF2B5EF4-FFF2-40B4-BE49-F238E27FC236}">
                <a16:creationId xmlns:a16="http://schemas.microsoft.com/office/drawing/2014/main" id="{B5ED8621-EAE7-4986-AFAB-F062CF1C5F3A}"/>
              </a:ext>
            </a:extLst>
          </p:cNvPr>
          <p:cNvSpPr/>
          <p:nvPr/>
        </p:nvSpPr>
        <p:spPr bwMode="auto">
          <a:xfrm>
            <a:off x="8230278" y="1277455"/>
            <a:ext cx="771727" cy="412524"/>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7%</a:t>
            </a:r>
          </a:p>
        </p:txBody>
      </p:sp>
      <p:sp>
        <p:nvSpPr>
          <p:cNvPr id="41" name="Rectangle 40">
            <a:extLst>
              <a:ext uri="{FF2B5EF4-FFF2-40B4-BE49-F238E27FC236}">
                <a16:creationId xmlns:a16="http://schemas.microsoft.com/office/drawing/2014/main" id="{73BE6966-EA4C-4B84-BA58-3CAEDC3D7C3B}"/>
              </a:ext>
            </a:extLst>
          </p:cNvPr>
          <p:cNvSpPr/>
          <p:nvPr/>
        </p:nvSpPr>
        <p:spPr bwMode="auto">
          <a:xfrm>
            <a:off x="9542834" y="1277455"/>
            <a:ext cx="771727" cy="412523"/>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5%</a:t>
            </a:r>
          </a:p>
        </p:txBody>
      </p:sp>
      <p:sp>
        <p:nvSpPr>
          <p:cNvPr id="42" name="Rectangle 41">
            <a:extLst>
              <a:ext uri="{FF2B5EF4-FFF2-40B4-BE49-F238E27FC236}">
                <a16:creationId xmlns:a16="http://schemas.microsoft.com/office/drawing/2014/main" id="{84556969-CEC6-4672-863E-CEA602F27ABA}"/>
              </a:ext>
            </a:extLst>
          </p:cNvPr>
          <p:cNvSpPr/>
          <p:nvPr/>
        </p:nvSpPr>
        <p:spPr bwMode="auto">
          <a:xfrm>
            <a:off x="10818269" y="1277455"/>
            <a:ext cx="771727" cy="422924"/>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6%</a:t>
            </a:r>
          </a:p>
        </p:txBody>
      </p:sp>
      <p:sp>
        <p:nvSpPr>
          <p:cNvPr id="43" name="Rectangle 42">
            <a:extLst>
              <a:ext uri="{FF2B5EF4-FFF2-40B4-BE49-F238E27FC236}">
                <a16:creationId xmlns:a16="http://schemas.microsoft.com/office/drawing/2014/main" id="{7E284B6F-8510-4685-92B0-EBF086F30E92}"/>
              </a:ext>
            </a:extLst>
          </p:cNvPr>
          <p:cNvSpPr/>
          <p:nvPr/>
        </p:nvSpPr>
        <p:spPr bwMode="auto">
          <a:xfrm>
            <a:off x="6917723" y="4184635"/>
            <a:ext cx="771727" cy="423444"/>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26%</a:t>
            </a:r>
          </a:p>
        </p:txBody>
      </p:sp>
      <p:sp>
        <p:nvSpPr>
          <p:cNvPr id="44" name="Rectangle 43">
            <a:extLst>
              <a:ext uri="{FF2B5EF4-FFF2-40B4-BE49-F238E27FC236}">
                <a16:creationId xmlns:a16="http://schemas.microsoft.com/office/drawing/2014/main" id="{9B913647-B570-4562-BFF1-D83336E6D657}"/>
              </a:ext>
            </a:extLst>
          </p:cNvPr>
          <p:cNvSpPr/>
          <p:nvPr/>
        </p:nvSpPr>
        <p:spPr bwMode="auto">
          <a:xfrm>
            <a:off x="8230278" y="4190836"/>
            <a:ext cx="771727" cy="412524"/>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24%</a:t>
            </a:r>
          </a:p>
        </p:txBody>
      </p:sp>
      <p:sp>
        <p:nvSpPr>
          <p:cNvPr id="45" name="Rectangle 44">
            <a:extLst>
              <a:ext uri="{FF2B5EF4-FFF2-40B4-BE49-F238E27FC236}">
                <a16:creationId xmlns:a16="http://schemas.microsoft.com/office/drawing/2014/main" id="{86ADFEDB-DC40-48F0-9458-4B30F842AAFD}"/>
              </a:ext>
            </a:extLst>
          </p:cNvPr>
          <p:cNvSpPr/>
          <p:nvPr/>
        </p:nvSpPr>
        <p:spPr bwMode="auto">
          <a:xfrm>
            <a:off x="9542834" y="4190836"/>
            <a:ext cx="771727" cy="412523"/>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25%</a:t>
            </a:r>
          </a:p>
        </p:txBody>
      </p:sp>
      <p:sp>
        <p:nvSpPr>
          <p:cNvPr id="46" name="Rectangle 45">
            <a:extLst>
              <a:ext uri="{FF2B5EF4-FFF2-40B4-BE49-F238E27FC236}">
                <a16:creationId xmlns:a16="http://schemas.microsoft.com/office/drawing/2014/main" id="{F50A3B5B-B558-4117-9299-59F5C47D6021}"/>
              </a:ext>
            </a:extLst>
          </p:cNvPr>
          <p:cNvSpPr/>
          <p:nvPr/>
        </p:nvSpPr>
        <p:spPr bwMode="auto">
          <a:xfrm>
            <a:off x="10818269" y="4190835"/>
            <a:ext cx="771727" cy="422924"/>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730" dirty="0">
                <a:solidFill>
                  <a:schemeClr val="bg1"/>
                </a:solidFill>
                <a:effectLst>
                  <a:outerShdw blurRad="38100" dist="38100" dir="2700000" algn="tl">
                    <a:srgbClr val="000000">
                      <a:alpha val="43137"/>
                    </a:srgbClr>
                  </a:outerShdw>
                </a:effectLst>
              </a:rPr>
              <a:t>23%</a:t>
            </a:r>
          </a:p>
        </p:txBody>
      </p:sp>
    </p:spTree>
    <p:extLst>
      <p:ext uri="{BB962C8B-B14F-4D97-AF65-F5344CB8AC3E}">
        <p14:creationId xmlns:p14="http://schemas.microsoft.com/office/powerpoint/2010/main" val="23390992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93D749-F18F-4E66-B429-21A379C94DED}"/>
              </a:ext>
            </a:extLst>
          </p:cNvPr>
          <p:cNvSpPr>
            <a:spLocks noGrp="1"/>
          </p:cNvSpPr>
          <p:nvPr>
            <p:ph type="title"/>
          </p:nvPr>
        </p:nvSpPr>
        <p:spPr/>
        <p:txBody>
          <a:bodyPr/>
          <a:lstStyle/>
          <a:p>
            <a:r>
              <a:rPr lang="en-US"/>
              <a:t>CPU performance when RSS is disabled</a:t>
            </a:r>
            <a:endParaRPr lang="en-US" dirty="0"/>
          </a:p>
        </p:txBody>
      </p:sp>
      <p:pic>
        <p:nvPicPr>
          <p:cNvPr id="7" name="Picture 6">
            <a:extLst>
              <a:ext uri="{FF2B5EF4-FFF2-40B4-BE49-F238E27FC236}">
                <a16:creationId xmlns:a16="http://schemas.microsoft.com/office/drawing/2014/main" id="{77914286-F37E-4AA1-B1F3-B779A0EFF11F}"/>
              </a:ext>
            </a:extLst>
          </p:cNvPr>
          <p:cNvPicPr>
            <a:picLocks noChangeAspect="1"/>
          </p:cNvPicPr>
          <p:nvPr/>
        </p:nvPicPr>
        <p:blipFill>
          <a:blip r:embed="rId3"/>
          <a:stretch>
            <a:fillRect/>
          </a:stretch>
        </p:blipFill>
        <p:spPr>
          <a:xfrm>
            <a:off x="2014398" y="1113236"/>
            <a:ext cx="8163205" cy="5697464"/>
          </a:xfrm>
          <a:prstGeom prst="rect">
            <a:avLst/>
          </a:prstGeom>
        </p:spPr>
      </p:pic>
    </p:spTree>
    <p:extLst>
      <p:ext uri="{BB962C8B-B14F-4D97-AF65-F5344CB8AC3E}">
        <p14:creationId xmlns:p14="http://schemas.microsoft.com/office/powerpoint/2010/main" val="21300607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139374-D185-4BE5-B80A-AE5D94661EEC}"/>
              </a:ext>
            </a:extLst>
          </p:cNvPr>
          <p:cNvSpPr>
            <a:spLocks noGrp="1"/>
          </p:cNvSpPr>
          <p:nvPr>
            <p:ph type="title"/>
          </p:nvPr>
        </p:nvSpPr>
        <p:spPr/>
        <p:txBody>
          <a:bodyPr/>
          <a:lstStyle/>
          <a:p>
            <a:r>
              <a:rPr lang="en-US"/>
              <a:t>CPU performance when RSS is enabled</a:t>
            </a:r>
            <a:endParaRPr lang="en-US" dirty="0"/>
          </a:p>
        </p:txBody>
      </p:sp>
      <p:pic>
        <p:nvPicPr>
          <p:cNvPr id="4" name="Picture 3">
            <a:extLst>
              <a:ext uri="{FF2B5EF4-FFF2-40B4-BE49-F238E27FC236}">
                <a16:creationId xmlns:a16="http://schemas.microsoft.com/office/drawing/2014/main" id="{31CAD188-1B68-4C9F-B719-CA6140B1EBEB}"/>
              </a:ext>
            </a:extLst>
          </p:cNvPr>
          <p:cNvPicPr>
            <a:picLocks noChangeAspect="1"/>
          </p:cNvPicPr>
          <p:nvPr/>
        </p:nvPicPr>
        <p:blipFill>
          <a:blip r:embed="rId3"/>
          <a:stretch>
            <a:fillRect/>
          </a:stretch>
        </p:blipFill>
        <p:spPr>
          <a:xfrm>
            <a:off x="2014398" y="1113236"/>
            <a:ext cx="8163205" cy="5699666"/>
          </a:xfrm>
          <a:prstGeom prst="rect">
            <a:avLst/>
          </a:prstGeom>
        </p:spPr>
      </p:pic>
    </p:spTree>
    <p:extLst>
      <p:ext uri="{BB962C8B-B14F-4D97-AF65-F5344CB8AC3E}">
        <p14:creationId xmlns:p14="http://schemas.microsoft.com/office/powerpoint/2010/main" val="14296893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042826-9E92-4484-A07F-A7CF0784C313}"/>
              </a:ext>
            </a:extLst>
          </p:cNvPr>
          <p:cNvSpPr>
            <a:spLocks noGrp="1"/>
          </p:cNvSpPr>
          <p:nvPr>
            <p:ph type="body" sz="quarter" idx="10"/>
          </p:nvPr>
        </p:nvSpPr>
        <p:spPr>
          <a:xfrm>
            <a:off x="269239" y="1189495"/>
            <a:ext cx="11653523" cy="4381066"/>
          </a:xfrm>
        </p:spPr>
        <p:txBody>
          <a:bodyPr/>
          <a:lstStyle/>
          <a:p>
            <a:r>
              <a:rPr lang="en-US" sz="3137" dirty="0"/>
              <a:t>Physical network adapters must support Virtual Machine Queue (VMQ). If VMQ is disabled or is not supported, then </a:t>
            </a:r>
            <a:r>
              <a:rPr lang="en-US" sz="3137" dirty="0" err="1"/>
              <a:t>vRSS</a:t>
            </a:r>
            <a:r>
              <a:rPr lang="en-US" sz="3137" dirty="0"/>
              <a:t> is disabled for the Hyper-V host and for any VMs that are configured on the host.</a:t>
            </a:r>
          </a:p>
          <a:p>
            <a:r>
              <a:rPr lang="en-US" sz="3137" dirty="0"/>
              <a:t>Network adapters must have a link speed of 10 Gbps or more.</a:t>
            </a:r>
          </a:p>
          <a:p>
            <a:r>
              <a:rPr lang="en-US" sz="3137" dirty="0"/>
              <a:t>Hyper-V hosts must be configured with multiple processors or at least one multi-core processor to use </a:t>
            </a:r>
            <a:r>
              <a:rPr lang="en-US" sz="3137" dirty="0" err="1"/>
              <a:t>vRSS</a:t>
            </a:r>
            <a:r>
              <a:rPr lang="en-US" sz="3137" dirty="0"/>
              <a:t>.</a:t>
            </a:r>
          </a:p>
          <a:p>
            <a:r>
              <a:rPr lang="en-US" sz="3137" dirty="0"/>
              <a:t>Virtual machines (VMs) must be configured to use two or more logical processors.</a:t>
            </a:r>
          </a:p>
        </p:txBody>
      </p:sp>
      <p:sp>
        <p:nvSpPr>
          <p:cNvPr id="3" name="Title 2">
            <a:extLst>
              <a:ext uri="{FF2B5EF4-FFF2-40B4-BE49-F238E27FC236}">
                <a16:creationId xmlns:a16="http://schemas.microsoft.com/office/drawing/2014/main" id="{67BFFADC-42D7-4BE0-86D9-B1A832036280}"/>
              </a:ext>
            </a:extLst>
          </p:cNvPr>
          <p:cNvSpPr>
            <a:spLocks noGrp="1"/>
          </p:cNvSpPr>
          <p:nvPr>
            <p:ph type="title"/>
          </p:nvPr>
        </p:nvSpPr>
        <p:spPr/>
        <p:txBody>
          <a:bodyPr/>
          <a:lstStyle/>
          <a:p>
            <a:r>
              <a:rPr lang="en-US" dirty="0" err="1"/>
              <a:t>vRSS</a:t>
            </a:r>
            <a:r>
              <a:rPr lang="en-US" dirty="0"/>
              <a:t> on Hyper-V hosts </a:t>
            </a:r>
          </a:p>
        </p:txBody>
      </p:sp>
    </p:spTree>
    <p:extLst>
      <p:ext uri="{BB962C8B-B14F-4D97-AF65-F5344CB8AC3E}">
        <p14:creationId xmlns:p14="http://schemas.microsoft.com/office/powerpoint/2010/main" val="33210926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name="HIDDEN - Slide266">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10542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3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a:xfrm>
            <a:off x="269239" y="1189177"/>
            <a:ext cx="11653523" cy="2039112"/>
          </a:xfrm>
        </p:spPr>
        <p:txBody>
          <a:bodyPr numCol="2"/>
          <a:lstStyle/>
          <a:p>
            <a:pPr marL="571500" indent="-571500">
              <a:buFont typeface="Arial" panose="020B0604020202020204" pitchFamily="34" charset="0"/>
              <a:buChar char="•"/>
            </a:pPr>
            <a:r>
              <a:rPr lang="en-US" sz="2800"/>
              <a:t>Packets</a:t>
            </a:r>
          </a:p>
          <a:p>
            <a:pPr marL="571500" indent="-571500">
              <a:buFont typeface="Arial" panose="020B0604020202020204" pitchFamily="34" charset="0"/>
              <a:buChar char="•"/>
            </a:pPr>
            <a:r>
              <a:rPr lang="en-US" sz="2800"/>
              <a:t>Routing</a:t>
            </a:r>
          </a:p>
          <a:p>
            <a:pPr marL="571500" indent="-571500">
              <a:buFont typeface="Arial" panose="020B0604020202020204" pitchFamily="34" charset="0"/>
              <a:buChar char="•"/>
            </a:pPr>
            <a:r>
              <a:rPr lang="en-US" sz="2800"/>
              <a:t>Vlans</a:t>
            </a:r>
          </a:p>
          <a:p>
            <a:pPr marL="571500" indent="-571500">
              <a:buFont typeface="Arial" panose="020B0604020202020204" pitchFamily="34" charset="0"/>
              <a:buChar char="•"/>
            </a:pPr>
            <a:r>
              <a:rPr lang="en-US" sz="2800"/>
              <a:t>TCP &amp; UDP</a:t>
            </a:r>
          </a:p>
          <a:p>
            <a:pPr marL="571500" indent="-571500">
              <a:buFont typeface="Arial" panose="020B0604020202020204" pitchFamily="34" charset="0"/>
              <a:buChar char="•"/>
            </a:pPr>
            <a:r>
              <a:rPr lang="en-US" sz="2800"/>
              <a:t>Network Bandwith</a:t>
            </a:r>
          </a:p>
          <a:p>
            <a:pPr marL="571500" indent="-571500">
              <a:buFont typeface="Arial" panose="020B0604020202020204" pitchFamily="34" charset="0"/>
              <a:buChar char="•"/>
            </a:pPr>
            <a:r>
              <a:rPr lang="en-US" sz="2800"/>
              <a:t>Packet Loss</a:t>
            </a:r>
          </a:p>
          <a:p>
            <a:pPr marL="571500" indent="-571500">
              <a:buFont typeface="Arial" panose="020B0604020202020204" pitchFamily="34" charset="0"/>
              <a:buChar char="•"/>
            </a:pPr>
            <a:r>
              <a:rPr lang="en-US" sz="2800"/>
              <a:t>Port Exhaustion</a:t>
            </a:r>
          </a:p>
          <a:p>
            <a:pPr marL="571500" indent="-571500">
              <a:buFont typeface="Arial" panose="020B0604020202020204" pitchFamily="34" charset="0"/>
              <a:buChar char="•"/>
            </a:pPr>
            <a:r>
              <a:rPr lang="en-US" sz="2800"/>
              <a:t>Receive Side Scaling</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230621954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The Case Of Instable Network</a:t>
            </a:r>
            <a:endParaRPr lang="en-US" dirty="0"/>
          </a:p>
        </p:txBody>
      </p:sp>
    </p:spTree>
    <p:extLst>
      <p:ext uri="{BB962C8B-B14F-4D97-AF65-F5344CB8AC3E}">
        <p14:creationId xmlns:p14="http://schemas.microsoft.com/office/powerpoint/2010/main" val="33177149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215972847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Packets</a:t>
            </a:r>
            <a:endParaRPr lang="en-US" dirty="0"/>
          </a:p>
        </p:txBody>
      </p:sp>
    </p:spTree>
    <p:extLst>
      <p:ext uri="{BB962C8B-B14F-4D97-AF65-F5344CB8AC3E}">
        <p14:creationId xmlns:p14="http://schemas.microsoft.com/office/powerpoint/2010/main" val="202629652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6E3319-6652-4193-8215-355CE0ADB40D}"/>
              </a:ext>
            </a:extLst>
          </p:cNvPr>
          <p:cNvSpPr>
            <a:spLocks noGrp="1"/>
          </p:cNvSpPr>
          <p:nvPr>
            <p:ph type="body" sz="quarter" idx="10"/>
          </p:nvPr>
        </p:nvSpPr>
        <p:spPr/>
        <p:txBody>
          <a:bodyPr/>
          <a:lstStyle/>
          <a:p>
            <a:r>
              <a:rPr lang="en-US"/>
              <a:t>The operating system simplifies network access for applications</a:t>
            </a:r>
          </a:p>
          <a:p>
            <a:r>
              <a:rPr lang="en-US"/>
              <a:t>Data is broken down into smaller chunks to be sent over the network</a:t>
            </a:r>
          </a:p>
          <a:p>
            <a:r>
              <a:rPr lang="en-US"/>
              <a:t>A variety of protocols are used to transfer data, depending on the application</a:t>
            </a:r>
          </a:p>
          <a:p>
            <a:r>
              <a:rPr lang="en-US"/>
              <a:t>Network components, devices and software can introduce latency due to congestion and load</a:t>
            </a:r>
          </a:p>
          <a:p>
            <a:endParaRPr lang="en-US"/>
          </a:p>
          <a:p>
            <a:endParaRPr lang="en-US" dirty="0"/>
          </a:p>
        </p:txBody>
      </p:sp>
      <p:sp>
        <p:nvSpPr>
          <p:cNvPr id="3" name="Title 2">
            <a:extLst>
              <a:ext uri="{FF2B5EF4-FFF2-40B4-BE49-F238E27FC236}">
                <a16:creationId xmlns:a16="http://schemas.microsoft.com/office/drawing/2014/main" id="{D6447F03-43CD-4863-B8AC-EB4AB27EAC9A}"/>
              </a:ext>
            </a:extLst>
          </p:cNvPr>
          <p:cNvSpPr>
            <a:spLocks noGrp="1"/>
          </p:cNvSpPr>
          <p:nvPr>
            <p:ph type="title"/>
          </p:nvPr>
        </p:nvSpPr>
        <p:spPr/>
        <p:txBody>
          <a:bodyPr/>
          <a:lstStyle/>
          <a:p>
            <a:r>
              <a:rPr lang="en-US"/>
              <a:t>Introduction to networking</a:t>
            </a:r>
            <a:endParaRPr lang="en-US" dirty="0"/>
          </a:p>
        </p:txBody>
      </p:sp>
    </p:spTree>
    <p:extLst>
      <p:ext uri="{BB962C8B-B14F-4D97-AF65-F5344CB8AC3E}">
        <p14:creationId xmlns:p14="http://schemas.microsoft.com/office/powerpoint/2010/main" val="39858095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23AF866-2D10-46C9-918A-9F9EBA56E207}"/>
              </a:ext>
            </a:extLst>
          </p:cNvPr>
          <p:cNvCxnSpPr/>
          <p:nvPr/>
        </p:nvCxnSpPr>
        <p:spPr>
          <a:xfrm>
            <a:off x="1165664" y="2009661"/>
            <a:ext cx="1008477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http://www.clipartbest.com/cliparts/biy/7BL/biy7BL4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76" y="1373644"/>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erv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611810" y="1337342"/>
            <a:ext cx="1148669" cy="11486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a:t>Using packet based networking</a:t>
            </a:r>
            <a:endParaRPr lang="en-US" dirty="0"/>
          </a:p>
        </p:txBody>
      </p:sp>
      <p:sp>
        <p:nvSpPr>
          <p:cNvPr id="60" name="Text Placeholder 1">
            <a:extLst>
              <a:ext uri="{FF2B5EF4-FFF2-40B4-BE49-F238E27FC236}">
                <a16:creationId xmlns:a16="http://schemas.microsoft.com/office/drawing/2014/main" id="{DF0635A3-ADD1-4A17-B953-DE6E0DD9E886}"/>
              </a:ext>
            </a:extLst>
          </p:cNvPr>
          <p:cNvSpPr txBox="1">
            <a:spLocks/>
          </p:cNvSpPr>
          <p:nvPr/>
        </p:nvSpPr>
        <p:spPr>
          <a:xfrm>
            <a:off x="2048248" y="2944743"/>
            <a:ext cx="8134349" cy="2425880"/>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Application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data is broken down into messages</a:t>
            </a:r>
          </a:p>
          <a:p>
            <a:r>
              <a:rPr lang="en-US" sz="2353" dirty="0"/>
              <a:t>Messages are broken down in to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segments</a:t>
            </a:r>
          </a:p>
          <a:p>
            <a:r>
              <a:rPr lang="en-US" sz="2353" dirty="0"/>
              <a:t>Segments are encapsulated in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IP packets</a:t>
            </a:r>
          </a:p>
          <a:p>
            <a:r>
              <a:rPr lang="en-US" sz="2353" dirty="0"/>
              <a:t>Packets are transmitted as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frames</a:t>
            </a:r>
            <a:r>
              <a:rPr lang="en-US" sz="2353" dirty="0"/>
              <a:t> on the wire</a:t>
            </a:r>
          </a:p>
          <a:p>
            <a:r>
              <a:rPr lang="en-US" sz="2353" dirty="0"/>
              <a:t>The receiving host </a:t>
            </a:r>
            <a:r>
              <a:rPr lang="en-US" sz="2353" dirty="0">
                <a:solidFill>
                  <a:schemeClr val="tx2">
                    <a:lumMod val="75000"/>
                    <a:lumOff val="25000"/>
                  </a:schemeClr>
                </a:solidFill>
                <a:latin typeface="Segoe UI Semibold" panose="020B0702040204020203" pitchFamily="34" charset="0"/>
                <a:cs typeface="Segoe UI Semibold" panose="020B0702040204020203" pitchFamily="34" charset="0"/>
              </a:rPr>
              <a:t>re-assembles the data in order </a:t>
            </a:r>
            <a:r>
              <a:rPr lang="en-US" sz="2353" dirty="0"/>
              <a:t>to deliver the messages to an application</a:t>
            </a:r>
          </a:p>
        </p:txBody>
      </p:sp>
      <p:sp>
        <p:nvSpPr>
          <p:cNvPr id="71" name="Arrow: Down 70">
            <a:extLst>
              <a:ext uri="{FF2B5EF4-FFF2-40B4-BE49-F238E27FC236}">
                <a16:creationId xmlns:a16="http://schemas.microsoft.com/office/drawing/2014/main" id="{4136D604-CB58-4FFC-AEFD-29CEF4FF06DA}"/>
              </a:ext>
            </a:extLst>
          </p:cNvPr>
          <p:cNvSpPr/>
          <p:nvPr/>
        </p:nvSpPr>
        <p:spPr bwMode="auto">
          <a:xfrm>
            <a:off x="1760460" y="2946769"/>
            <a:ext cx="301628" cy="2840147"/>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129" name="Group 128">
            <a:extLst>
              <a:ext uri="{FF2B5EF4-FFF2-40B4-BE49-F238E27FC236}">
                <a16:creationId xmlns:a16="http://schemas.microsoft.com/office/drawing/2014/main" id="{9CA6CE6B-1309-44F4-ADFF-0B1CF7C58112}"/>
              </a:ext>
            </a:extLst>
          </p:cNvPr>
          <p:cNvGrpSpPr/>
          <p:nvPr/>
        </p:nvGrpSpPr>
        <p:grpSpPr>
          <a:xfrm>
            <a:off x="10587126" y="2550650"/>
            <a:ext cx="1483720" cy="572383"/>
            <a:chOff x="502920" y="742513"/>
            <a:chExt cx="2333898" cy="572464"/>
          </a:xfrm>
        </p:grpSpPr>
        <p:sp>
          <p:nvSpPr>
            <p:cNvPr id="149" name="Rectangle 148">
              <a:extLst>
                <a:ext uri="{FF2B5EF4-FFF2-40B4-BE49-F238E27FC236}">
                  <a16:creationId xmlns:a16="http://schemas.microsoft.com/office/drawing/2014/main" id="{3D059387-0C70-4D65-8A8C-A02D7E343C03}"/>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50" name="TextBox 149">
              <a:extLst>
                <a:ext uri="{FF2B5EF4-FFF2-40B4-BE49-F238E27FC236}">
                  <a16:creationId xmlns:a16="http://schemas.microsoft.com/office/drawing/2014/main" id="{1437A94D-8461-4EBE-8C3C-6B2A725D0030}"/>
                </a:ext>
              </a:extLst>
            </p:cNvPr>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Application</a:t>
              </a:r>
            </a:p>
          </p:txBody>
        </p:sp>
      </p:grpSp>
      <p:grpSp>
        <p:nvGrpSpPr>
          <p:cNvPr id="130" name="Group 129">
            <a:extLst>
              <a:ext uri="{FF2B5EF4-FFF2-40B4-BE49-F238E27FC236}">
                <a16:creationId xmlns:a16="http://schemas.microsoft.com/office/drawing/2014/main" id="{B9580F32-0C81-49A7-AA06-0528736DE306}"/>
              </a:ext>
            </a:extLst>
          </p:cNvPr>
          <p:cNvGrpSpPr/>
          <p:nvPr/>
        </p:nvGrpSpPr>
        <p:grpSpPr>
          <a:xfrm>
            <a:off x="10588445" y="3027115"/>
            <a:ext cx="1483720" cy="572383"/>
            <a:chOff x="504995" y="1219046"/>
            <a:chExt cx="2333898" cy="572464"/>
          </a:xfrm>
        </p:grpSpPr>
        <p:sp>
          <p:nvSpPr>
            <p:cNvPr id="147" name="Rectangle 146">
              <a:extLst>
                <a:ext uri="{FF2B5EF4-FFF2-40B4-BE49-F238E27FC236}">
                  <a16:creationId xmlns:a16="http://schemas.microsoft.com/office/drawing/2014/main" id="{705F9075-591F-4FBC-99B6-E48C8CF062AF}"/>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8" name="TextBox 147">
              <a:extLst>
                <a:ext uri="{FF2B5EF4-FFF2-40B4-BE49-F238E27FC236}">
                  <a16:creationId xmlns:a16="http://schemas.microsoft.com/office/drawing/2014/main" id="{34C3062D-4E7E-4E7B-A9E0-3C0FE515C1A9}"/>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Presentation</a:t>
              </a:r>
            </a:p>
          </p:txBody>
        </p:sp>
      </p:grpSp>
      <p:grpSp>
        <p:nvGrpSpPr>
          <p:cNvPr id="131" name="Group 130">
            <a:extLst>
              <a:ext uri="{FF2B5EF4-FFF2-40B4-BE49-F238E27FC236}">
                <a16:creationId xmlns:a16="http://schemas.microsoft.com/office/drawing/2014/main" id="{39B70BB8-AAAC-47E7-9E8E-99FF22B5FF9E}"/>
              </a:ext>
            </a:extLst>
          </p:cNvPr>
          <p:cNvGrpSpPr/>
          <p:nvPr/>
        </p:nvGrpSpPr>
        <p:grpSpPr>
          <a:xfrm>
            <a:off x="10588445" y="3503580"/>
            <a:ext cx="1483720" cy="572383"/>
            <a:chOff x="504995" y="1695579"/>
            <a:chExt cx="2333898" cy="572464"/>
          </a:xfrm>
        </p:grpSpPr>
        <p:sp>
          <p:nvSpPr>
            <p:cNvPr id="145" name="Rectangle 144">
              <a:extLst>
                <a:ext uri="{FF2B5EF4-FFF2-40B4-BE49-F238E27FC236}">
                  <a16:creationId xmlns:a16="http://schemas.microsoft.com/office/drawing/2014/main" id="{BB1A83DC-DF5C-4EC4-884B-CF7F0C7EE978}"/>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6" name="TextBox 145">
              <a:extLst>
                <a:ext uri="{FF2B5EF4-FFF2-40B4-BE49-F238E27FC236}">
                  <a16:creationId xmlns:a16="http://schemas.microsoft.com/office/drawing/2014/main" id="{FC8CBC2A-DCC4-42FF-B994-E78C81FF3382}"/>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Session</a:t>
              </a:r>
            </a:p>
          </p:txBody>
        </p:sp>
      </p:grpSp>
      <p:grpSp>
        <p:nvGrpSpPr>
          <p:cNvPr id="132" name="Group 131">
            <a:extLst>
              <a:ext uri="{FF2B5EF4-FFF2-40B4-BE49-F238E27FC236}">
                <a16:creationId xmlns:a16="http://schemas.microsoft.com/office/drawing/2014/main" id="{09DD66B7-0049-4C04-B2A7-3F8696FB8A4F}"/>
              </a:ext>
            </a:extLst>
          </p:cNvPr>
          <p:cNvGrpSpPr/>
          <p:nvPr/>
        </p:nvGrpSpPr>
        <p:grpSpPr>
          <a:xfrm>
            <a:off x="10588445" y="3980046"/>
            <a:ext cx="1483720" cy="572383"/>
            <a:chOff x="504995" y="2172112"/>
            <a:chExt cx="2333898" cy="572464"/>
          </a:xfrm>
        </p:grpSpPr>
        <p:sp>
          <p:nvSpPr>
            <p:cNvPr id="143" name="Rectangle 142">
              <a:extLst>
                <a:ext uri="{FF2B5EF4-FFF2-40B4-BE49-F238E27FC236}">
                  <a16:creationId xmlns:a16="http://schemas.microsoft.com/office/drawing/2014/main" id="{240D1F3C-19AB-4432-BBEF-EEE7EDAD1D96}"/>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4" name="TextBox 143">
              <a:extLst>
                <a:ext uri="{FF2B5EF4-FFF2-40B4-BE49-F238E27FC236}">
                  <a16:creationId xmlns:a16="http://schemas.microsoft.com/office/drawing/2014/main" id="{41B3A0C8-5B49-4E08-981E-68B273912A20}"/>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Transport</a:t>
              </a:r>
            </a:p>
          </p:txBody>
        </p:sp>
      </p:grpSp>
      <p:grpSp>
        <p:nvGrpSpPr>
          <p:cNvPr id="133" name="Group 132">
            <a:extLst>
              <a:ext uri="{FF2B5EF4-FFF2-40B4-BE49-F238E27FC236}">
                <a16:creationId xmlns:a16="http://schemas.microsoft.com/office/drawing/2014/main" id="{47D7DA2C-4048-47D3-A3D3-AE937D100419}"/>
              </a:ext>
            </a:extLst>
          </p:cNvPr>
          <p:cNvGrpSpPr/>
          <p:nvPr/>
        </p:nvGrpSpPr>
        <p:grpSpPr>
          <a:xfrm>
            <a:off x="10588445" y="4456511"/>
            <a:ext cx="1483720" cy="572383"/>
            <a:chOff x="504995" y="2648645"/>
            <a:chExt cx="2333898" cy="572464"/>
          </a:xfrm>
        </p:grpSpPr>
        <p:sp>
          <p:nvSpPr>
            <p:cNvPr id="141" name="Rectangle 140">
              <a:extLst>
                <a:ext uri="{FF2B5EF4-FFF2-40B4-BE49-F238E27FC236}">
                  <a16:creationId xmlns:a16="http://schemas.microsoft.com/office/drawing/2014/main" id="{4A8A1803-2BCA-4D40-86EB-9F0D79276872}"/>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2" name="TextBox 141">
              <a:extLst>
                <a:ext uri="{FF2B5EF4-FFF2-40B4-BE49-F238E27FC236}">
                  <a16:creationId xmlns:a16="http://schemas.microsoft.com/office/drawing/2014/main" id="{11DB9FB7-99B6-41CB-905B-C748CE3FB732}"/>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Network</a:t>
              </a:r>
            </a:p>
          </p:txBody>
        </p:sp>
      </p:grpSp>
      <p:grpSp>
        <p:nvGrpSpPr>
          <p:cNvPr id="134" name="Group 133">
            <a:extLst>
              <a:ext uri="{FF2B5EF4-FFF2-40B4-BE49-F238E27FC236}">
                <a16:creationId xmlns:a16="http://schemas.microsoft.com/office/drawing/2014/main" id="{77A9AC72-9F7A-4E75-B174-775664551E94}"/>
              </a:ext>
            </a:extLst>
          </p:cNvPr>
          <p:cNvGrpSpPr/>
          <p:nvPr/>
        </p:nvGrpSpPr>
        <p:grpSpPr>
          <a:xfrm>
            <a:off x="10588445" y="4932977"/>
            <a:ext cx="1483720" cy="572383"/>
            <a:chOff x="504995" y="3125178"/>
            <a:chExt cx="2333898" cy="572464"/>
          </a:xfrm>
        </p:grpSpPr>
        <p:sp>
          <p:nvSpPr>
            <p:cNvPr id="139" name="Rectangle 138">
              <a:extLst>
                <a:ext uri="{FF2B5EF4-FFF2-40B4-BE49-F238E27FC236}">
                  <a16:creationId xmlns:a16="http://schemas.microsoft.com/office/drawing/2014/main" id="{6C792AB2-7AA4-454F-B9F5-2F38F11256D1}"/>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0" name="TextBox 139">
              <a:extLst>
                <a:ext uri="{FF2B5EF4-FFF2-40B4-BE49-F238E27FC236}">
                  <a16:creationId xmlns:a16="http://schemas.microsoft.com/office/drawing/2014/main" id="{4B97F66D-9497-42CA-B1F8-0496A575FCA3}"/>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Data Link</a:t>
              </a:r>
            </a:p>
          </p:txBody>
        </p:sp>
      </p:grpSp>
      <p:grpSp>
        <p:nvGrpSpPr>
          <p:cNvPr id="135" name="Group 134">
            <a:extLst>
              <a:ext uri="{FF2B5EF4-FFF2-40B4-BE49-F238E27FC236}">
                <a16:creationId xmlns:a16="http://schemas.microsoft.com/office/drawing/2014/main" id="{69616B96-6C94-40EF-B6BC-6D690C68A121}"/>
              </a:ext>
            </a:extLst>
          </p:cNvPr>
          <p:cNvGrpSpPr/>
          <p:nvPr/>
        </p:nvGrpSpPr>
        <p:grpSpPr>
          <a:xfrm>
            <a:off x="10588445" y="5409443"/>
            <a:ext cx="1483720" cy="572383"/>
            <a:chOff x="504995" y="3601712"/>
            <a:chExt cx="2333898" cy="572464"/>
          </a:xfrm>
        </p:grpSpPr>
        <p:sp>
          <p:nvSpPr>
            <p:cNvPr id="137" name="Rectangle 136">
              <a:extLst>
                <a:ext uri="{FF2B5EF4-FFF2-40B4-BE49-F238E27FC236}">
                  <a16:creationId xmlns:a16="http://schemas.microsoft.com/office/drawing/2014/main" id="{C4C0FEA1-B5E8-490E-BDAB-F8BAB86E154D}"/>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38" name="TextBox 137">
              <a:extLst>
                <a:ext uri="{FF2B5EF4-FFF2-40B4-BE49-F238E27FC236}">
                  <a16:creationId xmlns:a16="http://schemas.microsoft.com/office/drawing/2014/main" id="{A6CC0919-3BD9-4421-A009-1B11A04B0122}"/>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Physical</a:t>
              </a:r>
            </a:p>
          </p:txBody>
        </p:sp>
      </p:grpSp>
      <p:sp>
        <p:nvSpPr>
          <p:cNvPr id="136" name="Arrow: Up 135">
            <a:extLst>
              <a:ext uri="{FF2B5EF4-FFF2-40B4-BE49-F238E27FC236}">
                <a16:creationId xmlns:a16="http://schemas.microsoft.com/office/drawing/2014/main" id="{D30CF040-7EDC-4723-969D-6A9FFB17F5DE}"/>
              </a:ext>
            </a:extLst>
          </p:cNvPr>
          <p:cNvSpPr/>
          <p:nvPr/>
        </p:nvSpPr>
        <p:spPr bwMode="auto">
          <a:xfrm>
            <a:off x="10204614" y="2855382"/>
            <a:ext cx="290655" cy="2925665"/>
          </a:xfrm>
          <a:prstGeom prst="up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151" name="Group 150">
            <a:extLst>
              <a:ext uri="{FF2B5EF4-FFF2-40B4-BE49-F238E27FC236}">
                <a16:creationId xmlns:a16="http://schemas.microsoft.com/office/drawing/2014/main" id="{A6B4C991-0DC9-4BC9-A16B-BA5517A76E4F}"/>
              </a:ext>
            </a:extLst>
          </p:cNvPr>
          <p:cNvGrpSpPr/>
          <p:nvPr/>
        </p:nvGrpSpPr>
        <p:grpSpPr>
          <a:xfrm>
            <a:off x="119834" y="2600797"/>
            <a:ext cx="1541106" cy="3372663"/>
            <a:chOff x="122237" y="2652452"/>
            <a:chExt cx="1572008" cy="3440292"/>
          </a:xfrm>
        </p:grpSpPr>
        <p:grpSp>
          <p:nvGrpSpPr>
            <p:cNvPr id="152" name="Group 151">
              <a:extLst>
                <a:ext uri="{FF2B5EF4-FFF2-40B4-BE49-F238E27FC236}">
                  <a16:creationId xmlns:a16="http://schemas.microsoft.com/office/drawing/2014/main" id="{56FD09F2-068A-4922-B630-CF3F1CC02E8C}"/>
                </a:ext>
              </a:extLst>
            </p:cNvPr>
            <p:cNvGrpSpPr/>
            <p:nvPr/>
          </p:nvGrpSpPr>
          <p:grpSpPr>
            <a:xfrm>
              <a:off x="122237" y="2652452"/>
              <a:ext cx="1570612" cy="566793"/>
              <a:chOff x="502920" y="742513"/>
              <a:chExt cx="2333898" cy="572464"/>
            </a:xfrm>
          </p:grpSpPr>
          <p:sp>
            <p:nvSpPr>
              <p:cNvPr id="171" name="Rectangle 170">
                <a:extLst>
                  <a:ext uri="{FF2B5EF4-FFF2-40B4-BE49-F238E27FC236}">
                    <a16:creationId xmlns:a16="http://schemas.microsoft.com/office/drawing/2014/main" id="{2B614A50-C38C-44BC-BB0C-6778F23C479E}"/>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72" name="TextBox 171">
                <a:extLst>
                  <a:ext uri="{FF2B5EF4-FFF2-40B4-BE49-F238E27FC236}">
                    <a16:creationId xmlns:a16="http://schemas.microsoft.com/office/drawing/2014/main" id="{B1854DA6-D237-40C5-B8AD-4D99A8F9B4D5}"/>
                  </a:ext>
                </a:extLst>
              </p:cNvPr>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Application</a:t>
                </a:r>
              </a:p>
            </p:txBody>
          </p:sp>
        </p:grpSp>
        <p:grpSp>
          <p:nvGrpSpPr>
            <p:cNvPr id="153" name="Group 152">
              <a:extLst>
                <a:ext uri="{FF2B5EF4-FFF2-40B4-BE49-F238E27FC236}">
                  <a16:creationId xmlns:a16="http://schemas.microsoft.com/office/drawing/2014/main" id="{3E743414-241C-454D-924C-83B2BB505CEF}"/>
                </a:ext>
              </a:extLst>
            </p:cNvPr>
            <p:cNvGrpSpPr/>
            <p:nvPr/>
          </p:nvGrpSpPr>
          <p:grpSpPr>
            <a:xfrm>
              <a:off x="123633" y="3131369"/>
              <a:ext cx="1570612" cy="566793"/>
              <a:chOff x="504995" y="1219046"/>
              <a:chExt cx="2333898" cy="572464"/>
            </a:xfrm>
          </p:grpSpPr>
          <p:sp>
            <p:nvSpPr>
              <p:cNvPr id="169" name="Rectangle 168">
                <a:extLst>
                  <a:ext uri="{FF2B5EF4-FFF2-40B4-BE49-F238E27FC236}">
                    <a16:creationId xmlns:a16="http://schemas.microsoft.com/office/drawing/2014/main" id="{8756D5FF-04FC-4E6F-9713-F2F0C860BD3E}"/>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70" name="TextBox 169">
                <a:extLst>
                  <a:ext uri="{FF2B5EF4-FFF2-40B4-BE49-F238E27FC236}">
                    <a16:creationId xmlns:a16="http://schemas.microsoft.com/office/drawing/2014/main" id="{A1B6DEF2-BD4A-49A0-AA3D-5D994CF3BF15}"/>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Presentation</a:t>
                </a:r>
              </a:p>
            </p:txBody>
          </p:sp>
        </p:grpSp>
        <p:grpSp>
          <p:nvGrpSpPr>
            <p:cNvPr id="154" name="Group 153">
              <a:extLst>
                <a:ext uri="{FF2B5EF4-FFF2-40B4-BE49-F238E27FC236}">
                  <a16:creationId xmlns:a16="http://schemas.microsoft.com/office/drawing/2014/main" id="{2A1D3933-E6B8-479F-86BB-3097A58CCE00}"/>
                </a:ext>
              </a:extLst>
            </p:cNvPr>
            <p:cNvGrpSpPr/>
            <p:nvPr/>
          </p:nvGrpSpPr>
          <p:grpSpPr>
            <a:xfrm>
              <a:off x="123633" y="3610285"/>
              <a:ext cx="1570612" cy="566793"/>
              <a:chOff x="504995" y="1695579"/>
              <a:chExt cx="2333898" cy="572464"/>
            </a:xfrm>
          </p:grpSpPr>
          <p:sp>
            <p:nvSpPr>
              <p:cNvPr id="167" name="Rectangle 166">
                <a:extLst>
                  <a:ext uri="{FF2B5EF4-FFF2-40B4-BE49-F238E27FC236}">
                    <a16:creationId xmlns:a16="http://schemas.microsoft.com/office/drawing/2014/main" id="{082132E5-814F-4879-B087-4F5BC99BD016}"/>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8" name="TextBox 167">
                <a:extLst>
                  <a:ext uri="{FF2B5EF4-FFF2-40B4-BE49-F238E27FC236}">
                    <a16:creationId xmlns:a16="http://schemas.microsoft.com/office/drawing/2014/main" id="{74586CC3-66BF-486A-9DA0-B379845DCC4C}"/>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Session</a:t>
                </a:r>
              </a:p>
            </p:txBody>
          </p:sp>
        </p:grpSp>
        <p:grpSp>
          <p:nvGrpSpPr>
            <p:cNvPr id="155" name="Group 154">
              <a:extLst>
                <a:ext uri="{FF2B5EF4-FFF2-40B4-BE49-F238E27FC236}">
                  <a16:creationId xmlns:a16="http://schemas.microsoft.com/office/drawing/2014/main" id="{263B024D-0578-46ED-A166-434C5A1BB6A4}"/>
                </a:ext>
              </a:extLst>
            </p:cNvPr>
            <p:cNvGrpSpPr/>
            <p:nvPr/>
          </p:nvGrpSpPr>
          <p:grpSpPr>
            <a:xfrm>
              <a:off x="123633" y="4089201"/>
              <a:ext cx="1570612" cy="566793"/>
              <a:chOff x="504995" y="2172112"/>
              <a:chExt cx="2333898" cy="572464"/>
            </a:xfrm>
          </p:grpSpPr>
          <p:sp>
            <p:nvSpPr>
              <p:cNvPr id="165" name="Rectangle 164">
                <a:extLst>
                  <a:ext uri="{FF2B5EF4-FFF2-40B4-BE49-F238E27FC236}">
                    <a16:creationId xmlns:a16="http://schemas.microsoft.com/office/drawing/2014/main" id="{B113296B-605D-4179-B986-D1D5BBFE331C}"/>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6" name="TextBox 165">
                <a:extLst>
                  <a:ext uri="{FF2B5EF4-FFF2-40B4-BE49-F238E27FC236}">
                    <a16:creationId xmlns:a16="http://schemas.microsoft.com/office/drawing/2014/main" id="{F7DDDF51-DBE2-4664-B7DE-BA1CDA74AD9A}"/>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Transport</a:t>
                </a:r>
              </a:p>
            </p:txBody>
          </p:sp>
        </p:grpSp>
        <p:grpSp>
          <p:nvGrpSpPr>
            <p:cNvPr id="156" name="Group 155">
              <a:extLst>
                <a:ext uri="{FF2B5EF4-FFF2-40B4-BE49-F238E27FC236}">
                  <a16:creationId xmlns:a16="http://schemas.microsoft.com/office/drawing/2014/main" id="{5D94BFE2-E56C-4D36-A8BA-22A3F6848952}"/>
                </a:ext>
              </a:extLst>
            </p:cNvPr>
            <p:cNvGrpSpPr/>
            <p:nvPr/>
          </p:nvGrpSpPr>
          <p:grpSpPr>
            <a:xfrm>
              <a:off x="123633" y="4568117"/>
              <a:ext cx="1570612" cy="566793"/>
              <a:chOff x="504995" y="2648645"/>
              <a:chExt cx="2333898" cy="572464"/>
            </a:xfrm>
          </p:grpSpPr>
          <p:sp>
            <p:nvSpPr>
              <p:cNvPr id="163" name="Rectangle 162">
                <a:extLst>
                  <a:ext uri="{FF2B5EF4-FFF2-40B4-BE49-F238E27FC236}">
                    <a16:creationId xmlns:a16="http://schemas.microsoft.com/office/drawing/2014/main" id="{CA3A3978-D4CF-44C4-9104-57FE450A6132}"/>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4" name="TextBox 163">
                <a:extLst>
                  <a:ext uri="{FF2B5EF4-FFF2-40B4-BE49-F238E27FC236}">
                    <a16:creationId xmlns:a16="http://schemas.microsoft.com/office/drawing/2014/main" id="{7BD8F962-2260-46F6-AE84-6DD6D14809D1}"/>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Network</a:t>
                </a:r>
              </a:p>
            </p:txBody>
          </p:sp>
        </p:grpSp>
        <p:grpSp>
          <p:nvGrpSpPr>
            <p:cNvPr id="157" name="Group 156">
              <a:extLst>
                <a:ext uri="{FF2B5EF4-FFF2-40B4-BE49-F238E27FC236}">
                  <a16:creationId xmlns:a16="http://schemas.microsoft.com/office/drawing/2014/main" id="{9DF6DEF4-F751-40DB-8753-A164EA30EADA}"/>
                </a:ext>
              </a:extLst>
            </p:cNvPr>
            <p:cNvGrpSpPr/>
            <p:nvPr/>
          </p:nvGrpSpPr>
          <p:grpSpPr>
            <a:xfrm>
              <a:off x="123633" y="5047034"/>
              <a:ext cx="1570612" cy="566793"/>
              <a:chOff x="504995" y="3125178"/>
              <a:chExt cx="2333898" cy="572464"/>
            </a:xfrm>
          </p:grpSpPr>
          <p:sp>
            <p:nvSpPr>
              <p:cNvPr id="161" name="Rectangle 160">
                <a:extLst>
                  <a:ext uri="{FF2B5EF4-FFF2-40B4-BE49-F238E27FC236}">
                    <a16:creationId xmlns:a16="http://schemas.microsoft.com/office/drawing/2014/main" id="{F351B54F-8273-45FD-A0E6-89383E7291FB}"/>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2" name="TextBox 161">
                <a:extLst>
                  <a:ext uri="{FF2B5EF4-FFF2-40B4-BE49-F238E27FC236}">
                    <a16:creationId xmlns:a16="http://schemas.microsoft.com/office/drawing/2014/main" id="{1C7CBFAC-68CA-4F33-9CE4-14109139C954}"/>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Data Link</a:t>
                </a:r>
              </a:p>
            </p:txBody>
          </p:sp>
        </p:grpSp>
        <p:grpSp>
          <p:nvGrpSpPr>
            <p:cNvPr id="158" name="Group 157">
              <a:extLst>
                <a:ext uri="{FF2B5EF4-FFF2-40B4-BE49-F238E27FC236}">
                  <a16:creationId xmlns:a16="http://schemas.microsoft.com/office/drawing/2014/main" id="{089DC35B-8FE9-4FD8-BD07-EA12F86BD16A}"/>
                </a:ext>
              </a:extLst>
            </p:cNvPr>
            <p:cNvGrpSpPr/>
            <p:nvPr/>
          </p:nvGrpSpPr>
          <p:grpSpPr>
            <a:xfrm>
              <a:off x="123633" y="5525951"/>
              <a:ext cx="1570612" cy="566793"/>
              <a:chOff x="504995" y="3601712"/>
              <a:chExt cx="2333898" cy="572464"/>
            </a:xfrm>
          </p:grpSpPr>
          <p:sp>
            <p:nvSpPr>
              <p:cNvPr id="159" name="Rectangle 158">
                <a:extLst>
                  <a:ext uri="{FF2B5EF4-FFF2-40B4-BE49-F238E27FC236}">
                    <a16:creationId xmlns:a16="http://schemas.microsoft.com/office/drawing/2014/main" id="{C871A816-6F16-425B-89F4-74264856C48F}"/>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60" name="TextBox 159">
                <a:extLst>
                  <a:ext uri="{FF2B5EF4-FFF2-40B4-BE49-F238E27FC236}">
                    <a16:creationId xmlns:a16="http://schemas.microsoft.com/office/drawing/2014/main" id="{15131212-01EE-4552-9FBB-3FF16024D675}"/>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Physical</a:t>
                </a:r>
              </a:p>
            </p:txBody>
          </p:sp>
        </p:grpSp>
      </p:grpSp>
      <p:grpSp>
        <p:nvGrpSpPr>
          <p:cNvPr id="173" name="Group 172">
            <a:extLst>
              <a:ext uri="{FF2B5EF4-FFF2-40B4-BE49-F238E27FC236}">
                <a16:creationId xmlns:a16="http://schemas.microsoft.com/office/drawing/2014/main" id="{9A52D971-15F7-4349-A895-4E160900AB32}"/>
              </a:ext>
            </a:extLst>
          </p:cNvPr>
          <p:cNvGrpSpPr/>
          <p:nvPr/>
        </p:nvGrpSpPr>
        <p:grpSpPr>
          <a:xfrm>
            <a:off x="10587126" y="2592431"/>
            <a:ext cx="1485040" cy="3389395"/>
            <a:chOff x="10799419" y="2643918"/>
            <a:chExt cx="1514818" cy="3457359"/>
          </a:xfrm>
        </p:grpSpPr>
        <p:grpSp>
          <p:nvGrpSpPr>
            <p:cNvPr id="174" name="Group 173">
              <a:extLst>
                <a:ext uri="{FF2B5EF4-FFF2-40B4-BE49-F238E27FC236}">
                  <a16:creationId xmlns:a16="http://schemas.microsoft.com/office/drawing/2014/main" id="{BB5C4816-613A-49D1-B031-621D86BC5D85}"/>
                </a:ext>
              </a:extLst>
            </p:cNvPr>
            <p:cNvGrpSpPr/>
            <p:nvPr/>
          </p:nvGrpSpPr>
          <p:grpSpPr>
            <a:xfrm>
              <a:off x="10799419" y="2643918"/>
              <a:ext cx="1513472" cy="583860"/>
              <a:chOff x="502920" y="742513"/>
              <a:chExt cx="2333898" cy="572464"/>
            </a:xfrm>
          </p:grpSpPr>
          <p:sp>
            <p:nvSpPr>
              <p:cNvPr id="193" name="Rectangle 192">
                <a:extLst>
                  <a:ext uri="{FF2B5EF4-FFF2-40B4-BE49-F238E27FC236}">
                    <a16:creationId xmlns:a16="http://schemas.microsoft.com/office/drawing/2014/main" id="{A654B1E6-3072-487F-8E2E-05ADA465C13C}"/>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94" name="TextBox 193">
                <a:extLst>
                  <a:ext uri="{FF2B5EF4-FFF2-40B4-BE49-F238E27FC236}">
                    <a16:creationId xmlns:a16="http://schemas.microsoft.com/office/drawing/2014/main" id="{84BC40C2-9B39-4A3B-81DB-B5A7C7524A8A}"/>
                  </a:ext>
                </a:extLst>
              </p:cNvPr>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Application</a:t>
                </a:r>
              </a:p>
            </p:txBody>
          </p:sp>
        </p:grpSp>
        <p:grpSp>
          <p:nvGrpSpPr>
            <p:cNvPr id="175" name="Group 174">
              <a:extLst>
                <a:ext uri="{FF2B5EF4-FFF2-40B4-BE49-F238E27FC236}">
                  <a16:creationId xmlns:a16="http://schemas.microsoft.com/office/drawing/2014/main" id="{931201AA-7CAF-4A2B-9704-8C6B29337F21}"/>
                </a:ext>
              </a:extLst>
            </p:cNvPr>
            <p:cNvGrpSpPr/>
            <p:nvPr/>
          </p:nvGrpSpPr>
          <p:grpSpPr>
            <a:xfrm>
              <a:off x="10800765" y="3122835"/>
              <a:ext cx="1513472" cy="583860"/>
              <a:chOff x="504995" y="1219046"/>
              <a:chExt cx="2333898" cy="572464"/>
            </a:xfrm>
          </p:grpSpPr>
          <p:sp>
            <p:nvSpPr>
              <p:cNvPr id="191" name="Rectangle 190">
                <a:extLst>
                  <a:ext uri="{FF2B5EF4-FFF2-40B4-BE49-F238E27FC236}">
                    <a16:creationId xmlns:a16="http://schemas.microsoft.com/office/drawing/2014/main" id="{4839036B-2D65-4482-9AA5-CD4425F27319}"/>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92" name="TextBox 191">
                <a:extLst>
                  <a:ext uri="{FF2B5EF4-FFF2-40B4-BE49-F238E27FC236}">
                    <a16:creationId xmlns:a16="http://schemas.microsoft.com/office/drawing/2014/main" id="{12A893FE-ED18-45BE-B9D5-658095B225B9}"/>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Presentation</a:t>
                </a:r>
              </a:p>
            </p:txBody>
          </p:sp>
        </p:grpSp>
        <p:grpSp>
          <p:nvGrpSpPr>
            <p:cNvPr id="176" name="Group 175">
              <a:extLst>
                <a:ext uri="{FF2B5EF4-FFF2-40B4-BE49-F238E27FC236}">
                  <a16:creationId xmlns:a16="http://schemas.microsoft.com/office/drawing/2014/main" id="{A18CF3BE-EFBD-45C6-9D6D-893AE6125182}"/>
                </a:ext>
              </a:extLst>
            </p:cNvPr>
            <p:cNvGrpSpPr/>
            <p:nvPr/>
          </p:nvGrpSpPr>
          <p:grpSpPr>
            <a:xfrm>
              <a:off x="10800765" y="3601751"/>
              <a:ext cx="1513472" cy="583860"/>
              <a:chOff x="504995" y="1695579"/>
              <a:chExt cx="2333898" cy="572464"/>
            </a:xfrm>
          </p:grpSpPr>
          <p:sp>
            <p:nvSpPr>
              <p:cNvPr id="189" name="Rectangle 188">
                <a:extLst>
                  <a:ext uri="{FF2B5EF4-FFF2-40B4-BE49-F238E27FC236}">
                    <a16:creationId xmlns:a16="http://schemas.microsoft.com/office/drawing/2014/main" id="{041CA65A-B6DA-4D88-BC8A-FC2F7A4DD857}"/>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90" name="TextBox 189">
                <a:extLst>
                  <a:ext uri="{FF2B5EF4-FFF2-40B4-BE49-F238E27FC236}">
                    <a16:creationId xmlns:a16="http://schemas.microsoft.com/office/drawing/2014/main" id="{6E683716-00C9-49BD-9379-0E055168AF0D}"/>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Session</a:t>
                </a:r>
              </a:p>
            </p:txBody>
          </p:sp>
        </p:grpSp>
        <p:grpSp>
          <p:nvGrpSpPr>
            <p:cNvPr id="177" name="Group 176">
              <a:extLst>
                <a:ext uri="{FF2B5EF4-FFF2-40B4-BE49-F238E27FC236}">
                  <a16:creationId xmlns:a16="http://schemas.microsoft.com/office/drawing/2014/main" id="{D091B2F7-0718-4C94-8017-645484A81BDE}"/>
                </a:ext>
              </a:extLst>
            </p:cNvPr>
            <p:cNvGrpSpPr/>
            <p:nvPr/>
          </p:nvGrpSpPr>
          <p:grpSpPr>
            <a:xfrm>
              <a:off x="10800765" y="4080667"/>
              <a:ext cx="1513472" cy="583860"/>
              <a:chOff x="504995" y="2172112"/>
              <a:chExt cx="2333898" cy="572464"/>
            </a:xfrm>
          </p:grpSpPr>
          <p:sp>
            <p:nvSpPr>
              <p:cNvPr id="187" name="Rectangle 186">
                <a:extLst>
                  <a:ext uri="{FF2B5EF4-FFF2-40B4-BE49-F238E27FC236}">
                    <a16:creationId xmlns:a16="http://schemas.microsoft.com/office/drawing/2014/main" id="{E504E83A-65A2-40E3-AA6C-56CD9573A647}"/>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88" name="TextBox 187">
                <a:extLst>
                  <a:ext uri="{FF2B5EF4-FFF2-40B4-BE49-F238E27FC236}">
                    <a16:creationId xmlns:a16="http://schemas.microsoft.com/office/drawing/2014/main" id="{80F2BD91-8D83-4419-B8AC-BF640AE0D154}"/>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Transport</a:t>
                </a:r>
              </a:p>
            </p:txBody>
          </p:sp>
        </p:grpSp>
        <p:grpSp>
          <p:nvGrpSpPr>
            <p:cNvPr id="178" name="Group 177">
              <a:extLst>
                <a:ext uri="{FF2B5EF4-FFF2-40B4-BE49-F238E27FC236}">
                  <a16:creationId xmlns:a16="http://schemas.microsoft.com/office/drawing/2014/main" id="{5260A11F-E7C7-4E0F-A295-17190BB96114}"/>
                </a:ext>
              </a:extLst>
            </p:cNvPr>
            <p:cNvGrpSpPr/>
            <p:nvPr/>
          </p:nvGrpSpPr>
          <p:grpSpPr>
            <a:xfrm>
              <a:off x="10800765" y="4559583"/>
              <a:ext cx="1513472" cy="583860"/>
              <a:chOff x="504995" y="2648645"/>
              <a:chExt cx="2333898" cy="572464"/>
            </a:xfrm>
          </p:grpSpPr>
          <p:sp>
            <p:nvSpPr>
              <p:cNvPr id="185" name="Rectangle 184">
                <a:extLst>
                  <a:ext uri="{FF2B5EF4-FFF2-40B4-BE49-F238E27FC236}">
                    <a16:creationId xmlns:a16="http://schemas.microsoft.com/office/drawing/2014/main" id="{D2BA83CC-8E01-472F-9E70-B6B492D163B3}"/>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86" name="TextBox 185">
                <a:extLst>
                  <a:ext uri="{FF2B5EF4-FFF2-40B4-BE49-F238E27FC236}">
                    <a16:creationId xmlns:a16="http://schemas.microsoft.com/office/drawing/2014/main" id="{84763832-55C7-4BA7-B0DD-C09309377D3C}"/>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Network</a:t>
                </a:r>
              </a:p>
            </p:txBody>
          </p:sp>
        </p:grpSp>
        <p:grpSp>
          <p:nvGrpSpPr>
            <p:cNvPr id="179" name="Group 178">
              <a:extLst>
                <a:ext uri="{FF2B5EF4-FFF2-40B4-BE49-F238E27FC236}">
                  <a16:creationId xmlns:a16="http://schemas.microsoft.com/office/drawing/2014/main" id="{53B21014-8A71-425C-AD13-7FFCADD4DE43}"/>
                </a:ext>
              </a:extLst>
            </p:cNvPr>
            <p:cNvGrpSpPr/>
            <p:nvPr/>
          </p:nvGrpSpPr>
          <p:grpSpPr>
            <a:xfrm>
              <a:off x="10800765" y="5038500"/>
              <a:ext cx="1513472" cy="583860"/>
              <a:chOff x="504995" y="3125178"/>
              <a:chExt cx="2333898" cy="572464"/>
            </a:xfrm>
          </p:grpSpPr>
          <p:sp>
            <p:nvSpPr>
              <p:cNvPr id="183" name="Rectangle 182">
                <a:extLst>
                  <a:ext uri="{FF2B5EF4-FFF2-40B4-BE49-F238E27FC236}">
                    <a16:creationId xmlns:a16="http://schemas.microsoft.com/office/drawing/2014/main" id="{FAFC96FB-474D-4E40-96D5-C5AE743B92EB}"/>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84" name="TextBox 183">
                <a:extLst>
                  <a:ext uri="{FF2B5EF4-FFF2-40B4-BE49-F238E27FC236}">
                    <a16:creationId xmlns:a16="http://schemas.microsoft.com/office/drawing/2014/main" id="{07666E26-37BF-4ECD-A1B6-9F611DB50D83}"/>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Data Link</a:t>
                </a:r>
              </a:p>
            </p:txBody>
          </p:sp>
        </p:grpSp>
        <p:grpSp>
          <p:nvGrpSpPr>
            <p:cNvPr id="180" name="Group 179">
              <a:extLst>
                <a:ext uri="{FF2B5EF4-FFF2-40B4-BE49-F238E27FC236}">
                  <a16:creationId xmlns:a16="http://schemas.microsoft.com/office/drawing/2014/main" id="{68653653-3DC7-4587-8E42-BA526E0F6DBA}"/>
                </a:ext>
              </a:extLst>
            </p:cNvPr>
            <p:cNvGrpSpPr/>
            <p:nvPr/>
          </p:nvGrpSpPr>
          <p:grpSpPr>
            <a:xfrm>
              <a:off x="10800765" y="5517417"/>
              <a:ext cx="1513472" cy="583860"/>
              <a:chOff x="504995" y="3601712"/>
              <a:chExt cx="2333898" cy="572464"/>
            </a:xfrm>
          </p:grpSpPr>
          <p:sp>
            <p:nvSpPr>
              <p:cNvPr id="181" name="Rectangle 180">
                <a:extLst>
                  <a:ext uri="{FF2B5EF4-FFF2-40B4-BE49-F238E27FC236}">
                    <a16:creationId xmlns:a16="http://schemas.microsoft.com/office/drawing/2014/main" id="{5F995C6F-B229-4219-9FAC-BC15867F535D}"/>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82" name="TextBox 181">
                <a:extLst>
                  <a:ext uri="{FF2B5EF4-FFF2-40B4-BE49-F238E27FC236}">
                    <a16:creationId xmlns:a16="http://schemas.microsoft.com/office/drawing/2014/main" id="{F0D3EFDF-EB9E-4D00-9C30-395FCD1374FB}"/>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Physical</a:t>
                </a:r>
              </a:p>
            </p:txBody>
          </p:sp>
        </p:grpSp>
      </p:grpSp>
    </p:spTree>
    <p:custDataLst>
      <p:tags r:id="rId1"/>
    </p:custDataLst>
    <p:extLst>
      <p:ext uri="{BB962C8B-B14F-4D97-AF65-F5344CB8AC3E}">
        <p14:creationId xmlns:p14="http://schemas.microsoft.com/office/powerpoint/2010/main" val="791481770"/>
      </p:ext>
    </p:extLst>
  </p:cSld>
  <p:clrMapOvr>
    <a:masterClrMapping/>
  </p:clrMapOvr>
  <mc:AlternateContent xmlns:mc="http://schemas.openxmlformats.org/markup-compatibility/2006" xmlns:p14="http://schemas.microsoft.com/office/powerpoint/2010/main">
    <mc:Choice Requires="p14">
      <p:transition p14:dur="0" advTm="19409"/>
    </mc:Choice>
    <mc:Fallback xmlns="">
      <p:transition advTm="1940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1FBA5A76-1AC9-4E65-8B69-B155D9EF9533}"/>
              </a:ext>
            </a:extLst>
          </p:cNvPr>
          <p:cNvCxnSpPr/>
          <p:nvPr/>
        </p:nvCxnSpPr>
        <p:spPr>
          <a:xfrm>
            <a:off x="1165664" y="2009661"/>
            <a:ext cx="1008477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http://www.clipartbest.com/cliparts/biy/7BL/biy7BL4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76" y="1373644"/>
            <a:ext cx="1084230" cy="10842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erv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611810" y="1337342"/>
            <a:ext cx="1148669" cy="11486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fontScale="90000"/>
          </a:bodyPr>
          <a:lstStyle/>
          <a:p>
            <a:r>
              <a:rPr lang="en-US"/>
              <a:t>Browsing through the layers to a secure website</a:t>
            </a:r>
            <a:endParaRPr lang="en-US" dirty="0"/>
          </a:p>
        </p:txBody>
      </p:sp>
      <p:grpSp>
        <p:nvGrpSpPr>
          <p:cNvPr id="2" name="Group 1">
            <a:extLst>
              <a:ext uri="{FF2B5EF4-FFF2-40B4-BE49-F238E27FC236}">
                <a16:creationId xmlns:a16="http://schemas.microsoft.com/office/drawing/2014/main" id="{735B02AA-86A0-4D12-BD35-5947C8A76B50}"/>
              </a:ext>
            </a:extLst>
          </p:cNvPr>
          <p:cNvGrpSpPr/>
          <p:nvPr/>
        </p:nvGrpSpPr>
        <p:grpSpPr>
          <a:xfrm>
            <a:off x="119834" y="2600797"/>
            <a:ext cx="1541106" cy="3372663"/>
            <a:chOff x="122237" y="2652452"/>
            <a:chExt cx="1572008" cy="3440292"/>
          </a:xfrm>
        </p:grpSpPr>
        <p:grpSp>
          <p:nvGrpSpPr>
            <p:cNvPr id="64" name="Group 63">
              <a:extLst>
                <a:ext uri="{FF2B5EF4-FFF2-40B4-BE49-F238E27FC236}">
                  <a16:creationId xmlns:a16="http://schemas.microsoft.com/office/drawing/2014/main" id="{4627F140-C058-462A-8B1A-8FCB979D0355}"/>
                </a:ext>
              </a:extLst>
            </p:cNvPr>
            <p:cNvGrpSpPr/>
            <p:nvPr/>
          </p:nvGrpSpPr>
          <p:grpSpPr>
            <a:xfrm>
              <a:off x="122237" y="2652452"/>
              <a:ext cx="1570612" cy="566793"/>
              <a:chOff x="502920" y="742513"/>
              <a:chExt cx="2333898" cy="572464"/>
            </a:xfrm>
          </p:grpSpPr>
          <p:sp>
            <p:nvSpPr>
              <p:cNvPr id="97" name="Rectangle 96">
                <a:extLst>
                  <a:ext uri="{FF2B5EF4-FFF2-40B4-BE49-F238E27FC236}">
                    <a16:creationId xmlns:a16="http://schemas.microsoft.com/office/drawing/2014/main" id="{77B727CA-2292-492C-89BA-D07AF61EC6D2}"/>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98" name="TextBox 97">
                <a:extLst>
                  <a:ext uri="{FF2B5EF4-FFF2-40B4-BE49-F238E27FC236}">
                    <a16:creationId xmlns:a16="http://schemas.microsoft.com/office/drawing/2014/main" id="{963F7342-5A51-4BA3-97DB-A484B89AE64D}"/>
                  </a:ext>
                </a:extLst>
              </p:cNvPr>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Application</a:t>
                </a:r>
              </a:p>
            </p:txBody>
          </p:sp>
        </p:grpSp>
        <p:grpSp>
          <p:nvGrpSpPr>
            <p:cNvPr id="65" name="Group 64">
              <a:extLst>
                <a:ext uri="{FF2B5EF4-FFF2-40B4-BE49-F238E27FC236}">
                  <a16:creationId xmlns:a16="http://schemas.microsoft.com/office/drawing/2014/main" id="{A56B5E8E-60AF-4CCF-90EF-A10C927CA804}"/>
                </a:ext>
              </a:extLst>
            </p:cNvPr>
            <p:cNvGrpSpPr/>
            <p:nvPr/>
          </p:nvGrpSpPr>
          <p:grpSpPr>
            <a:xfrm>
              <a:off x="123633" y="3131369"/>
              <a:ext cx="1570612" cy="566793"/>
              <a:chOff x="504995" y="1219046"/>
              <a:chExt cx="2333898" cy="572464"/>
            </a:xfrm>
          </p:grpSpPr>
          <p:sp>
            <p:nvSpPr>
              <p:cNvPr id="95" name="Rectangle 94">
                <a:extLst>
                  <a:ext uri="{FF2B5EF4-FFF2-40B4-BE49-F238E27FC236}">
                    <a16:creationId xmlns:a16="http://schemas.microsoft.com/office/drawing/2014/main" id="{43EFCDB1-A3FB-4232-A29C-DD8243343093}"/>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96" name="TextBox 95">
                <a:extLst>
                  <a:ext uri="{FF2B5EF4-FFF2-40B4-BE49-F238E27FC236}">
                    <a16:creationId xmlns:a16="http://schemas.microsoft.com/office/drawing/2014/main" id="{F87D1911-6D7E-4B09-B0D4-E19673139499}"/>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Presentation</a:t>
                </a:r>
              </a:p>
            </p:txBody>
          </p:sp>
        </p:grpSp>
        <p:grpSp>
          <p:nvGrpSpPr>
            <p:cNvPr id="66" name="Group 65">
              <a:extLst>
                <a:ext uri="{FF2B5EF4-FFF2-40B4-BE49-F238E27FC236}">
                  <a16:creationId xmlns:a16="http://schemas.microsoft.com/office/drawing/2014/main" id="{DDE1CD86-09F5-42AC-AE5A-2FBE003743B0}"/>
                </a:ext>
              </a:extLst>
            </p:cNvPr>
            <p:cNvGrpSpPr/>
            <p:nvPr/>
          </p:nvGrpSpPr>
          <p:grpSpPr>
            <a:xfrm>
              <a:off x="123633" y="3610285"/>
              <a:ext cx="1570612" cy="566793"/>
              <a:chOff x="504995" y="1695579"/>
              <a:chExt cx="2333898" cy="572464"/>
            </a:xfrm>
          </p:grpSpPr>
          <p:sp>
            <p:nvSpPr>
              <p:cNvPr id="93" name="Rectangle 92">
                <a:extLst>
                  <a:ext uri="{FF2B5EF4-FFF2-40B4-BE49-F238E27FC236}">
                    <a16:creationId xmlns:a16="http://schemas.microsoft.com/office/drawing/2014/main" id="{8E9F99C7-BBB7-45F5-9A7C-623123A5ECF4}"/>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94" name="TextBox 93">
                <a:extLst>
                  <a:ext uri="{FF2B5EF4-FFF2-40B4-BE49-F238E27FC236}">
                    <a16:creationId xmlns:a16="http://schemas.microsoft.com/office/drawing/2014/main" id="{F6ED5518-DDFD-47C3-96CC-64630719D97F}"/>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Session</a:t>
                </a:r>
              </a:p>
            </p:txBody>
          </p:sp>
        </p:grpSp>
        <p:grpSp>
          <p:nvGrpSpPr>
            <p:cNvPr id="67" name="Group 66">
              <a:extLst>
                <a:ext uri="{FF2B5EF4-FFF2-40B4-BE49-F238E27FC236}">
                  <a16:creationId xmlns:a16="http://schemas.microsoft.com/office/drawing/2014/main" id="{15D190D4-CC54-4406-915C-D1C14B27D465}"/>
                </a:ext>
              </a:extLst>
            </p:cNvPr>
            <p:cNvGrpSpPr/>
            <p:nvPr/>
          </p:nvGrpSpPr>
          <p:grpSpPr>
            <a:xfrm>
              <a:off x="123633" y="4089201"/>
              <a:ext cx="1570612" cy="566793"/>
              <a:chOff x="504995" y="2172112"/>
              <a:chExt cx="2333898" cy="572464"/>
            </a:xfrm>
          </p:grpSpPr>
          <p:sp>
            <p:nvSpPr>
              <p:cNvPr id="91" name="Rectangle 90">
                <a:extLst>
                  <a:ext uri="{FF2B5EF4-FFF2-40B4-BE49-F238E27FC236}">
                    <a16:creationId xmlns:a16="http://schemas.microsoft.com/office/drawing/2014/main" id="{4057D881-AE2E-4E16-A265-D5FC99BEB51B}"/>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92" name="TextBox 91">
                <a:extLst>
                  <a:ext uri="{FF2B5EF4-FFF2-40B4-BE49-F238E27FC236}">
                    <a16:creationId xmlns:a16="http://schemas.microsoft.com/office/drawing/2014/main" id="{76A9F4BC-1414-4B85-85D1-CB6051009DF2}"/>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Transport</a:t>
                </a:r>
              </a:p>
            </p:txBody>
          </p:sp>
        </p:grpSp>
        <p:grpSp>
          <p:nvGrpSpPr>
            <p:cNvPr id="68" name="Group 67">
              <a:extLst>
                <a:ext uri="{FF2B5EF4-FFF2-40B4-BE49-F238E27FC236}">
                  <a16:creationId xmlns:a16="http://schemas.microsoft.com/office/drawing/2014/main" id="{1D6794F8-9282-4721-BBD5-9A44503C7909}"/>
                </a:ext>
              </a:extLst>
            </p:cNvPr>
            <p:cNvGrpSpPr/>
            <p:nvPr/>
          </p:nvGrpSpPr>
          <p:grpSpPr>
            <a:xfrm>
              <a:off x="123633" y="4568117"/>
              <a:ext cx="1570612" cy="566793"/>
              <a:chOff x="504995" y="2648645"/>
              <a:chExt cx="2333898" cy="572464"/>
            </a:xfrm>
          </p:grpSpPr>
          <p:sp>
            <p:nvSpPr>
              <p:cNvPr id="89" name="Rectangle 88">
                <a:extLst>
                  <a:ext uri="{FF2B5EF4-FFF2-40B4-BE49-F238E27FC236}">
                    <a16:creationId xmlns:a16="http://schemas.microsoft.com/office/drawing/2014/main" id="{E793A37B-3C15-4D2C-AE0C-CAFAEDADC2A6}"/>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90" name="TextBox 89">
                <a:extLst>
                  <a:ext uri="{FF2B5EF4-FFF2-40B4-BE49-F238E27FC236}">
                    <a16:creationId xmlns:a16="http://schemas.microsoft.com/office/drawing/2014/main" id="{025C3FFF-ED4D-4527-9ADF-8E07C1CB10BF}"/>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Network</a:t>
                </a:r>
              </a:p>
            </p:txBody>
          </p:sp>
        </p:grpSp>
        <p:grpSp>
          <p:nvGrpSpPr>
            <p:cNvPr id="69" name="Group 68">
              <a:extLst>
                <a:ext uri="{FF2B5EF4-FFF2-40B4-BE49-F238E27FC236}">
                  <a16:creationId xmlns:a16="http://schemas.microsoft.com/office/drawing/2014/main" id="{5FA7D809-23AF-4613-A70B-6D58B695BD1E}"/>
                </a:ext>
              </a:extLst>
            </p:cNvPr>
            <p:cNvGrpSpPr/>
            <p:nvPr/>
          </p:nvGrpSpPr>
          <p:grpSpPr>
            <a:xfrm>
              <a:off x="123633" y="5047034"/>
              <a:ext cx="1570612" cy="566793"/>
              <a:chOff x="504995" y="3125178"/>
              <a:chExt cx="2333898" cy="572464"/>
            </a:xfrm>
          </p:grpSpPr>
          <p:sp>
            <p:nvSpPr>
              <p:cNvPr id="77" name="Rectangle 76">
                <a:extLst>
                  <a:ext uri="{FF2B5EF4-FFF2-40B4-BE49-F238E27FC236}">
                    <a16:creationId xmlns:a16="http://schemas.microsoft.com/office/drawing/2014/main" id="{012CE63C-3B64-4B33-86B0-5370DFCF90E7}"/>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78" name="TextBox 77">
                <a:extLst>
                  <a:ext uri="{FF2B5EF4-FFF2-40B4-BE49-F238E27FC236}">
                    <a16:creationId xmlns:a16="http://schemas.microsoft.com/office/drawing/2014/main" id="{7535A0B9-B482-45DC-AAA9-81EC3E12F3C2}"/>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Data Link</a:t>
                </a:r>
              </a:p>
            </p:txBody>
          </p:sp>
        </p:grpSp>
        <p:grpSp>
          <p:nvGrpSpPr>
            <p:cNvPr id="70" name="Group 69">
              <a:extLst>
                <a:ext uri="{FF2B5EF4-FFF2-40B4-BE49-F238E27FC236}">
                  <a16:creationId xmlns:a16="http://schemas.microsoft.com/office/drawing/2014/main" id="{FCB96D4F-8892-4DF0-892A-AAB63728B7EA}"/>
                </a:ext>
              </a:extLst>
            </p:cNvPr>
            <p:cNvGrpSpPr/>
            <p:nvPr/>
          </p:nvGrpSpPr>
          <p:grpSpPr>
            <a:xfrm>
              <a:off x="123633" y="5525951"/>
              <a:ext cx="1570612" cy="566793"/>
              <a:chOff x="504995" y="3601712"/>
              <a:chExt cx="2333898" cy="572464"/>
            </a:xfrm>
          </p:grpSpPr>
          <p:sp>
            <p:nvSpPr>
              <p:cNvPr id="72" name="Rectangle 71">
                <a:extLst>
                  <a:ext uri="{FF2B5EF4-FFF2-40B4-BE49-F238E27FC236}">
                    <a16:creationId xmlns:a16="http://schemas.microsoft.com/office/drawing/2014/main" id="{011AC26B-53E3-496C-9EC2-0CBCD44E759C}"/>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73" name="TextBox 72">
                <a:extLst>
                  <a:ext uri="{FF2B5EF4-FFF2-40B4-BE49-F238E27FC236}">
                    <a16:creationId xmlns:a16="http://schemas.microsoft.com/office/drawing/2014/main" id="{54583914-B067-48C8-B7D9-B59AC10AC423}"/>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Physical</a:t>
                </a:r>
              </a:p>
            </p:txBody>
          </p:sp>
        </p:grpSp>
      </p:grpSp>
      <p:grpSp>
        <p:nvGrpSpPr>
          <p:cNvPr id="5" name="Group 4">
            <a:extLst>
              <a:ext uri="{FF2B5EF4-FFF2-40B4-BE49-F238E27FC236}">
                <a16:creationId xmlns:a16="http://schemas.microsoft.com/office/drawing/2014/main" id="{B7E68597-2FC0-401E-9476-0EF3EB707557}"/>
              </a:ext>
            </a:extLst>
          </p:cNvPr>
          <p:cNvGrpSpPr/>
          <p:nvPr/>
        </p:nvGrpSpPr>
        <p:grpSpPr>
          <a:xfrm>
            <a:off x="10587126" y="2592431"/>
            <a:ext cx="1485040" cy="3389395"/>
            <a:chOff x="10799419" y="2643918"/>
            <a:chExt cx="1514818" cy="3457359"/>
          </a:xfrm>
        </p:grpSpPr>
        <p:grpSp>
          <p:nvGrpSpPr>
            <p:cNvPr id="129" name="Group 128">
              <a:extLst>
                <a:ext uri="{FF2B5EF4-FFF2-40B4-BE49-F238E27FC236}">
                  <a16:creationId xmlns:a16="http://schemas.microsoft.com/office/drawing/2014/main" id="{9CA6CE6B-1309-44F4-ADFF-0B1CF7C58112}"/>
                </a:ext>
              </a:extLst>
            </p:cNvPr>
            <p:cNvGrpSpPr/>
            <p:nvPr/>
          </p:nvGrpSpPr>
          <p:grpSpPr>
            <a:xfrm>
              <a:off x="10799419" y="2643918"/>
              <a:ext cx="1513472" cy="583860"/>
              <a:chOff x="502920" y="742513"/>
              <a:chExt cx="2333898" cy="572464"/>
            </a:xfrm>
          </p:grpSpPr>
          <p:sp>
            <p:nvSpPr>
              <p:cNvPr id="149" name="Rectangle 148">
                <a:extLst>
                  <a:ext uri="{FF2B5EF4-FFF2-40B4-BE49-F238E27FC236}">
                    <a16:creationId xmlns:a16="http://schemas.microsoft.com/office/drawing/2014/main" id="{3D059387-0C70-4D65-8A8C-A02D7E343C03}"/>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50" name="TextBox 149">
                <a:extLst>
                  <a:ext uri="{FF2B5EF4-FFF2-40B4-BE49-F238E27FC236}">
                    <a16:creationId xmlns:a16="http://schemas.microsoft.com/office/drawing/2014/main" id="{1437A94D-8461-4EBE-8C3C-6B2A725D0030}"/>
                  </a:ext>
                </a:extLst>
              </p:cNvPr>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Application</a:t>
                </a:r>
              </a:p>
            </p:txBody>
          </p:sp>
        </p:grpSp>
        <p:grpSp>
          <p:nvGrpSpPr>
            <p:cNvPr id="130" name="Group 129">
              <a:extLst>
                <a:ext uri="{FF2B5EF4-FFF2-40B4-BE49-F238E27FC236}">
                  <a16:creationId xmlns:a16="http://schemas.microsoft.com/office/drawing/2014/main" id="{B9580F32-0C81-49A7-AA06-0528736DE306}"/>
                </a:ext>
              </a:extLst>
            </p:cNvPr>
            <p:cNvGrpSpPr/>
            <p:nvPr/>
          </p:nvGrpSpPr>
          <p:grpSpPr>
            <a:xfrm>
              <a:off x="10800765" y="3122835"/>
              <a:ext cx="1513472" cy="583860"/>
              <a:chOff x="504995" y="1219046"/>
              <a:chExt cx="2333898" cy="572464"/>
            </a:xfrm>
          </p:grpSpPr>
          <p:sp>
            <p:nvSpPr>
              <p:cNvPr id="147" name="Rectangle 146">
                <a:extLst>
                  <a:ext uri="{FF2B5EF4-FFF2-40B4-BE49-F238E27FC236}">
                    <a16:creationId xmlns:a16="http://schemas.microsoft.com/office/drawing/2014/main" id="{705F9075-591F-4FBC-99B6-E48C8CF062AF}"/>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8" name="TextBox 147">
                <a:extLst>
                  <a:ext uri="{FF2B5EF4-FFF2-40B4-BE49-F238E27FC236}">
                    <a16:creationId xmlns:a16="http://schemas.microsoft.com/office/drawing/2014/main" id="{34C3062D-4E7E-4E7B-A9E0-3C0FE515C1A9}"/>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Presentation</a:t>
                </a:r>
              </a:p>
            </p:txBody>
          </p:sp>
        </p:grpSp>
        <p:grpSp>
          <p:nvGrpSpPr>
            <p:cNvPr id="131" name="Group 130">
              <a:extLst>
                <a:ext uri="{FF2B5EF4-FFF2-40B4-BE49-F238E27FC236}">
                  <a16:creationId xmlns:a16="http://schemas.microsoft.com/office/drawing/2014/main" id="{39B70BB8-AAAC-47E7-9E8E-99FF22B5FF9E}"/>
                </a:ext>
              </a:extLst>
            </p:cNvPr>
            <p:cNvGrpSpPr/>
            <p:nvPr/>
          </p:nvGrpSpPr>
          <p:grpSpPr>
            <a:xfrm>
              <a:off x="10800765" y="3601751"/>
              <a:ext cx="1513472" cy="583860"/>
              <a:chOff x="504995" y="1695579"/>
              <a:chExt cx="2333898" cy="572464"/>
            </a:xfrm>
          </p:grpSpPr>
          <p:sp>
            <p:nvSpPr>
              <p:cNvPr id="145" name="Rectangle 144">
                <a:extLst>
                  <a:ext uri="{FF2B5EF4-FFF2-40B4-BE49-F238E27FC236}">
                    <a16:creationId xmlns:a16="http://schemas.microsoft.com/office/drawing/2014/main" id="{BB1A83DC-DF5C-4EC4-884B-CF7F0C7EE978}"/>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6" name="TextBox 145">
                <a:extLst>
                  <a:ext uri="{FF2B5EF4-FFF2-40B4-BE49-F238E27FC236}">
                    <a16:creationId xmlns:a16="http://schemas.microsoft.com/office/drawing/2014/main" id="{FC8CBC2A-DCC4-42FF-B994-E78C81FF3382}"/>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Session</a:t>
                </a:r>
              </a:p>
            </p:txBody>
          </p:sp>
        </p:grpSp>
        <p:grpSp>
          <p:nvGrpSpPr>
            <p:cNvPr id="132" name="Group 131">
              <a:extLst>
                <a:ext uri="{FF2B5EF4-FFF2-40B4-BE49-F238E27FC236}">
                  <a16:creationId xmlns:a16="http://schemas.microsoft.com/office/drawing/2014/main" id="{09DD66B7-0049-4C04-B2A7-3F8696FB8A4F}"/>
                </a:ext>
              </a:extLst>
            </p:cNvPr>
            <p:cNvGrpSpPr/>
            <p:nvPr/>
          </p:nvGrpSpPr>
          <p:grpSpPr>
            <a:xfrm>
              <a:off x="10800765" y="4080667"/>
              <a:ext cx="1513472" cy="583860"/>
              <a:chOff x="504995" y="2172112"/>
              <a:chExt cx="2333898" cy="572464"/>
            </a:xfrm>
          </p:grpSpPr>
          <p:sp>
            <p:nvSpPr>
              <p:cNvPr id="143" name="Rectangle 142">
                <a:extLst>
                  <a:ext uri="{FF2B5EF4-FFF2-40B4-BE49-F238E27FC236}">
                    <a16:creationId xmlns:a16="http://schemas.microsoft.com/office/drawing/2014/main" id="{240D1F3C-19AB-4432-BBEF-EEE7EDAD1D96}"/>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4" name="TextBox 143">
                <a:extLst>
                  <a:ext uri="{FF2B5EF4-FFF2-40B4-BE49-F238E27FC236}">
                    <a16:creationId xmlns:a16="http://schemas.microsoft.com/office/drawing/2014/main" id="{41B3A0C8-5B49-4E08-981E-68B273912A20}"/>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Transport</a:t>
                </a:r>
              </a:p>
            </p:txBody>
          </p:sp>
        </p:grpSp>
        <p:grpSp>
          <p:nvGrpSpPr>
            <p:cNvPr id="133" name="Group 132">
              <a:extLst>
                <a:ext uri="{FF2B5EF4-FFF2-40B4-BE49-F238E27FC236}">
                  <a16:creationId xmlns:a16="http://schemas.microsoft.com/office/drawing/2014/main" id="{47D7DA2C-4048-47D3-A3D3-AE937D100419}"/>
                </a:ext>
              </a:extLst>
            </p:cNvPr>
            <p:cNvGrpSpPr/>
            <p:nvPr/>
          </p:nvGrpSpPr>
          <p:grpSpPr>
            <a:xfrm>
              <a:off x="10800765" y="4559583"/>
              <a:ext cx="1513472" cy="583860"/>
              <a:chOff x="504995" y="2648645"/>
              <a:chExt cx="2333898" cy="572464"/>
            </a:xfrm>
          </p:grpSpPr>
          <p:sp>
            <p:nvSpPr>
              <p:cNvPr id="141" name="Rectangle 140">
                <a:extLst>
                  <a:ext uri="{FF2B5EF4-FFF2-40B4-BE49-F238E27FC236}">
                    <a16:creationId xmlns:a16="http://schemas.microsoft.com/office/drawing/2014/main" id="{4A8A1803-2BCA-4D40-86EB-9F0D79276872}"/>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2" name="TextBox 141">
                <a:extLst>
                  <a:ext uri="{FF2B5EF4-FFF2-40B4-BE49-F238E27FC236}">
                    <a16:creationId xmlns:a16="http://schemas.microsoft.com/office/drawing/2014/main" id="{11DB9FB7-99B6-41CB-905B-C748CE3FB732}"/>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Network</a:t>
                </a:r>
              </a:p>
            </p:txBody>
          </p:sp>
        </p:grpSp>
        <p:grpSp>
          <p:nvGrpSpPr>
            <p:cNvPr id="134" name="Group 133">
              <a:extLst>
                <a:ext uri="{FF2B5EF4-FFF2-40B4-BE49-F238E27FC236}">
                  <a16:creationId xmlns:a16="http://schemas.microsoft.com/office/drawing/2014/main" id="{77A9AC72-9F7A-4E75-B174-775664551E94}"/>
                </a:ext>
              </a:extLst>
            </p:cNvPr>
            <p:cNvGrpSpPr/>
            <p:nvPr/>
          </p:nvGrpSpPr>
          <p:grpSpPr>
            <a:xfrm>
              <a:off x="10800765" y="5038500"/>
              <a:ext cx="1513472" cy="583860"/>
              <a:chOff x="504995" y="3125178"/>
              <a:chExt cx="2333898" cy="572464"/>
            </a:xfrm>
          </p:grpSpPr>
          <p:sp>
            <p:nvSpPr>
              <p:cNvPr id="139" name="Rectangle 138">
                <a:extLst>
                  <a:ext uri="{FF2B5EF4-FFF2-40B4-BE49-F238E27FC236}">
                    <a16:creationId xmlns:a16="http://schemas.microsoft.com/office/drawing/2014/main" id="{6C792AB2-7AA4-454F-B9F5-2F38F11256D1}"/>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40" name="TextBox 139">
                <a:extLst>
                  <a:ext uri="{FF2B5EF4-FFF2-40B4-BE49-F238E27FC236}">
                    <a16:creationId xmlns:a16="http://schemas.microsoft.com/office/drawing/2014/main" id="{4B97F66D-9497-42CA-B1F8-0496A575FCA3}"/>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Data Link</a:t>
                </a:r>
              </a:p>
            </p:txBody>
          </p:sp>
        </p:grpSp>
        <p:grpSp>
          <p:nvGrpSpPr>
            <p:cNvPr id="135" name="Group 134">
              <a:extLst>
                <a:ext uri="{FF2B5EF4-FFF2-40B4-BE49-F238E27FC236}">
                  <a16:creationId xmlns:a16="http://schemas.microsoft.com/office/drawing/2014/main" id="{69616B96-6C94-40EF-B6BC-6D690C68A121}"/>
                </a:ext>
              </a:extLst>
            </p:cNvPr>
            <p:cNvGrpSpPr/>
            <p:nvPr/>
          </p:nvGrpSpPr>
          <p:grpSpPr>
            <a:xfrm>
              <a:off x="10800765" y="5517417"/>
              <a:ext cx="1513472" cy="583860"/>
              <a:chOff x="504995" y="3601712"/>
              <a:chExt cx="2333898" cy="572464"/>
            </a:xfrm>
          </p:grpSpPr>
          <p:sp>
            <p:nvSpPr>
              <p:cNvPr id="137" name="Rectangle 136">
                <a:extLst>
                  <a:ext uri="{FF2B5EF4-FFF2-40B4-BE49-F238E27FC236}">
                    <a16:creationId xmlns:a16="http://schemas.microsoft.com/office/drawing/2014/main" id="{C4C0FEA1-B5E8-490E-BDAB-F8BAB86E154D}"/>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138" name="TextBox 137">
                <a:extLst>
                  <a:ext uri="{FF2B5EF4-FFF2-40B4-BE49-F238E27FC236}">
                    <a16:creationId xmlns:a16="http://schemas.microsoft.com/office/drawing/2014/main" id="{A6CC0919-3BD9-4421-A009-1B11A04B0122}"/>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a:solidFill>
                      <a:srgbClr val="E6E6E6">
                        <a:lumMod val="10000"/>
                      </a:srgbClr>
                    </a:solidFill>
                  </a:rPr>
                  <a:t>Physical</a:t>
                </a:r>
              </a:p>
            </p:txBody>
          </p:sp>
        </p:grpSp>
      </p:grpSp>
      <p:sp>
        <p:nvSpPr>
          <p:cNvPr id="101" name="Arrow: Down 100">
            <a:extLst>
              <a:ext uri="{FF2B5EF4-FFF2-40B4-BE49-F238E27FC236}">
                <a16:creationId xmlns:a16="http://schemas.microsoft.com/office/drawing/2014/main" id="{11ADBB72-E9A5-4DE0-9F1C-F1EAB722911A}"/>
              </a:ext>
            </a:extLst>
          </p:cNvPr>
          <p:cNvSpPr/>
          <p:nvPr/>
        </p:nvSpPr>
        <p:spPr bwMode="auto">
          <a:xfrm rot="5400000">
            <a:off x="3187819" y="1347316"/>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62" name="Arrow: Down 61">
            <a:extLst>
              <a:ext uri="{FF2B5EF4-FFF2-40B4-BE49-F238E27FC236}">
                <a16:creationId xmlns:a16="http://schemas.microsoft.com/office/drawing/2014/main" id="{5D7C952B-70D8-412F-BA45-5CF158B5BD06}"/>
              </a:ext>
            </a:extLst>
          </p:cNvPr>
          <p:cNvSpPr/>
          <p:nvPr/>
        </p:nvSpPr>
        <p:spPr bwMode="auto">
          <a:xfrm rot="16200000">
            <a:off x="8758716" y="1320902"/>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a:extLst>
              <a:ext uri="{FF2B5EF4-FFF2-40B4-BE49-F238E27FC236}">
                <a16:creationId xmlns:a16="http://schemas.microsoft.com/office/drawing/2014/main" id="{3139006C-1589-45A2-B6A2-BE9DDA950F6B}"/>
              </a:ext>
            </a:extLst>
          </p:cNvPr>
          <p:cNvGrpSpPr/>
          <p:nvPr/>
        </p:nvGrpSpPr>
        <p:grpSpPr>
          <a:xfrm>
            <a:off x="4880856" y="2600798"/>
            <a:ext cx="2479825" cy="555651"/>
            <a:chOff x="502920" y="742513"/>
            <a:chExt cx="2333898" cy="572464"/>
          </a:xfrm>
        </p:grpSpPr>
        <p:sp>
          <p:nvSpPr>
            <p:cNvPr id="88" name="Rectangle 87">
              <a:extLst>
                <a:ext uri="{FF2B5EF4-FFF2-40B4-BE49-F238E27FC236}">
                  <a16:creationId xmlns:a16="http://schemas.microsoft.com/office/drawing/2014/main" id="{699C1D1D-5C4D-46AD-B0C0-26310724282B}"/>
                </a:ext>
              </a:extLst>
            </p:cNvPr>
            <p:cNvSpPr/>
            <p:nvPr/>
          </p:nvSpPr>
          <p:spPr>
            <a:xfrm>
              <a:off x="502920" y="847021"/>
              <a:ext cx="2333898" cy="389704"/>
            </a:xfrm>
            <a:prstGeom prst="rect">
              <a:avLst/>
            </a:prstGeom>
            <a:gradFill>
              <a:gsLst>
                <a:gs pos="0">
                  <a:srgbClr val="F9A3A3"/>
                </a:gs>
                <a:gs pos="50000">
                  <a:srgbClr val="F69494"/>
                </a:gs>
                <a:gs pos="100000">
                  <a:srgbClr val="F77575"/>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99" name="TextBox 98">
              <a:extLst>
                <a:ext uri="{FF2B5EF4-FFF2-40B4-BE49-F238E27FC236}">
                  <a16:creationId xmlns:a16="http://schemas.microsoft.com/office/drawing/2014/main" id="{7462AC0C-30B3-4340-B0B6-83078A6EEC85}"/>
                </a:ext>
              </a:extLst>
            </p:cNvPr>
            <p:cNvSpPr txBox="1"/>
            <p:nvPr/>
          </p:nvSpPr>
          <p:spPr>
            <a:xfrm>
              <a:off x="515267" y="742513"/>
              <a:ext cx="230920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HTTP</a:t>
              </a:r>
            </a:p>
          </p:txBody>
        </p:sp>
      </p:grpSp>
      <p:sp>
        <p:nvSpPr>
          <p:cNvPr id="102" name="Arrow: Down 101">
            <a:extLst>
              <a:ext uri="{FF2B5EF4-FFF2-40B4-BE49-F238E27FC236}">
                <a16:creationId xmlns:a16="http://schemas.microsoft.com/office/drawing/2014/main" id="{C3B55E97-CCEE-4A62-BEDB-D7F57A6865D7}"/>
              </a:ext>
            </a:extLst>
          </p:cNvPr>
          <p:cNvSpPr/>
          <p:nvPr/>
        </p:nvSpPr>
        <p:spPr bwMode="auto">
          <a:xfrm rot="5400000">
            <a:off x="3187818" y="1802294"/>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03" name="Arrow: Down 102">
            <a:extLst>
              <a:ext uri="{FF2B5EF4-FFF2-40B4-BE49-F238E27FC236}">
                <a16:creationId xmlns:a16="http://schemas.microsoft.com/office/drawing/2014/main" id="{9F38B93A-BADC-49A8-8FED-E0BDAE641425}"/>
              </a:ext>
            </a:extLst>
          </p:cNvPr>
          <p:cNvSpPr/>
          <p:nvPr/>
        </p:nvSpPr>
        <p:spPr bwMode="auto">
          <a:xfrm rot="16200000">
            <a:off x="8758716" y="1799861"/>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342E700B-4509-4429-BE57-4631C2309CFC}"/>
              </a:ext>
            </a:extLst>
          </p:cNvPr>
          <p:cNvGrpSpPr/>
          <p:nvPr/>
        </p:nvGrpSpPr>
        <p:grpSpPr>
          <a:xfrm>
            <a:off x="4885675" y="3070300"/>
            <a:ext cx="2481536" cy="555651"/>
            <a:chOff x="504995" y="1219046"/>
            <a:chExt cx="2333898" cy="572464"/>
          </a:xfrm>
        </p:grpSpPr>
        <p:sp>
          <p:nvSpPr>
            <p:cNvPr id="86" name="Rectangle 85">
              <a:extLst>
                <a:ext uri="{FF2B5EF4-FFF2-40B4-BE49-F238E27FC236}">
                  <a16:creationId xmlns:a16="http://schemas.microsoft.com/office/drawing/2014/main" id="{BA264830-EB3F-4F9F-A8B0-DF07FC0A3AA4}"/>
                </a:ext>
              </a:extLst>
            </p:cNvPr>
            <p:cNvSpPr/>
            <p:nvPr/>
          </p:nvSpPr>
          <p:spPr>
            <a:xfrm>
              <a:off x="504995" y="1320053"/>
              <a:ext cx="2333898" cy="389704"/>
            </a:xfrm>
            <a:prstGeom prst="rect">
              <a:avLst/>
            </a:prstGeom>
            <a:gradFill>
              <a:gsLst>
                <a:gs pos="0">
                  <a:srgbClr val="CEA6F6"/>
                </a:gs>
                <a:gs pos="50000">
                  <a:srgbClr val="BC94F6"/>
                </a:gs>
                <a:gs pos="100000">
                  <a:srgbClr val="9868F8"/>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87" name="TextBox 86">
              <a:extLst>
                <a:ext uri="{FF2B5EF4-FFF2-40B4-BE49-F238E27FC236}">
                  <a16:creationId xmlns:a16="http://schemas.microsoft.com/office/drawing/2014/main" id="{F7B56110-8766-4D1C-9BED-CF33CB7D3F5E}"/>
                </a:ext>
              </a:extLst>
            </p:cNvPr>
            <p:cNvSpPr txBox="1"/>
            <p:nvPr/>
          </p:nvSpPr>
          <p:spPr>
            <a:xfrm>
              <a:off x="515267" y="1219046"/>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HTML</a:t>
              </a:r>
            </a:p>
          </p:txBody>
        </p:sp>
      </p:grpSp>
      <p:sp>
        <p:nvSpPr>
          <p:cNvPr id="104" name="Arrow: Down 103">
            <a:extLst>
              <a:ext uri="{FF2B5EF4-FFF2-40B4-BE49-F238E27FC236}">
                <a16:creationId xmlns:a16="http://schemas.microsoft.com/office/drawing/2014/main" id="{08133BD9-8030-484E-8842-8F8BC87B6026}"/>
              </a:ext>
            </a:extLst>
          </p:cNvPr>
          <p:cNvSpPr/>
          <p:nvPr/>
        </p:nvSpPr>
        <p:spPr bwMode="auto">
          <a:xfrm rot="16200000">
            <a:off x="8758717" y="2233149"/>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09" name="Arrow: Down 108">
            <a:extLst>
              <a:ext uri="{FF2B5EF4-FFF2-40B4-BE49-F238E27FC236}">
                <a16:creationId xmlns:a16="http://schemas.microsoft.com/office/drawing/2014/main" id="{31A31271-1163-400A-AD2E-90D7ED9EE99B}"/>
              </a:ext>
            </a:extLst>
          </p:cNvPr>
          <p:cNvSpPr/>
          <p:nvPr/>
        </p:nvSpPr>
        <p:spPr bwMode="auto">
          <a:xfrm rot="5400000">
            <a:off x="3189039" y="2288793"/>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56" name="Group 55">
            <a:extLst>
              <a:ext uri="{FF2B5EF4-FFF2-40B4-BE49-F238E27FC236}">
                <a16:creationId xmlns:a16="http://schemas.microsoft.com/office/drawing/2014/main" id="{437C0312-26D7-461B-AF8D-8374192CFECF}"/>
              </a:ext>
            </a:extLst>
          </p:cNvPr>
          <p:cNvGrpSpPr/>
          <p:nvPr/>
        </p:nvGrpSpPr>
        <p:grpSpPr>
          <a:xfrm>
            <a:off x="4885675" y="3539802"/>
            <a:ext cx="2481536" cy="555651"/>
            <a:chOff x="504995" y="1695579"/>
            <a:chExt cx="2333898" cy="572464"/>
          </a:xfrm>
        </p:grpSpPr>
        <p:sp>
          <p:nvSpPr>
            <p:cNvPr id="84" name="Rectangle 83">
              <a:extLst>
                <a:ext uri="{FF2B5EF4-FFF2-40B4-BE49-F238E27FC236}">
                  <a16:creationId xmlns:a16="http://schemas.microsoft.com/office/drawing/2014/main" id="{AD237E3A-E9B5-4F90-B496-4F7A19738339}"/>
                </a:ext>
              </a:extLst>
            </p:cNvPr>
            <p:cNvSpPr/>
            <p:nvPr/>
          </p:nvSpPr>
          <p:spPr>
            <a:xfrm>
              <a:off x="504995" y="1793086"/>
              <a:ext cx="2333898" cy="389704"/>
            </a:xfrm>
            <a:prstGeom prst="rect">
              <a:avLst/>
            </a:prstGeom>
            <a:gradFill>
              <a:gsLst>
                <a:gs pos="0">
                  <a:srgbClr val="A8C7F4"/>
                </a:gs>
                <a:gs pos="50000">
                  <a:srgbClr val="96BCF4"/>
                </a:gs>
                <a:gs pos="100000">
                  <a:srgbClr val="6D87F7"/>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85" name="TextBox 84">
              <a:extLst>
                <a:ext uri="{FF2B5EF4-FFF2-40B4-BE49-F238E27FC236}">
                  <a16:creationId xmlns:a16="http://schemas.microsoft.com/office/drawing/2014/main" id="{A57973A5-E4BD-43B5-8C2B-7BC9DE3EFB83}"/>
                </a:ext>
              </a:extLst>
            </p:cNvPr>
            <p:cNvSpPr txBox="1"/>
            <p:nvPr/>
          </p:nvSpPr>
          <p:spPr>
            <a:xfrm>
              <a:off x="515267" y="1695579"/>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TLS/SSL</a:t>
              </a:r>
            </a:p>
          </p:txBody>
        </p:sp>
      </p:grpSp>
      <p:sp>
        <p:nvSpPr>
          <p:cNvPr id="105" name="Arrow: Down 104">
            <a:extLst>
              <a:ext uri="{FF2B5EF4-FFF2-40B4-BE49-F238E27FC236}">
                <a16:creationId xmlns:a16="http://schemas.microsoft.com/office/drawing/2014/main" id="{91D21F31-F59A-4FD9-98DD-B01D6058B8A9}"/>
              </a:ext>
            </a:extLst>
          </p:cNvPr>
          <p:cNvSpPr/>
          <p:nvPr/>
        </p:nvSpPr>
        <p:spPr bwMode="auto">
          <a:xfrm rot="16200000">
            <a:off x="8758717" y="2712107"/>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10" name="Arrow: Down 109">
            <a:extLst>
              <a:ext uri="{FF2B5EF4-FFF2-40B4-BE49-F238E27FC236}">
                <a16:creationId xmlns:a16="http://schemas.microsoft.com/office/drawing/2014/main" id="{E3AD0B71-06DE-4268-9CE9-C29414D282CB}"/>
              </a:ext>
            </a:extLst>
          </p:cNvPr>
          <p:cNvSpPr/>
          <p:nvPr/>
        </p:nvSpPr>
        <p:spPr bwMode="auto">
          <a:xfrm rot="5400000">
            <a:off x="3189038" y="2743771"/>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a:extLst>
              <a:ext uri="{FF2B5EF4-FFF2-40B4-BE49-F238E27FC236}">
                <a16:creationId xmlns:a16="http://schemas.microsoft.com/office/drawing/2014/main" id="{0919AC34-A402-4664-996B-10693C8112A0}"/>
              </a:ext>
            </a:extLst>
          </p:cNvPr>
          <p:cNvGrpSpPr/>
          <p:nvPr/>
        </p:nvGrpSpPr>
        <p:grpSpPr>
          <a:xfrm>
            <a:off x="4885675" y="4009303"/>
            <a:ext cx="2481536" cy="555651"/>
            <a:chOff x="504995" y="2172112"/>
            <a:chExt cx="2333898" cy="572464"/>
          </a:xfrm>
        </p:grpSpPr>
        <p:sp>
          <p:nvSpPr>
            <p:cNvPr id="82" name="Rectangle 81">
              <a:extLst>
                <a:ext uri="{FF2B5EF4-FFF2-40B4-BE49-F238E27FC236}">
                  <a16:creationId xmlns:a16="http://schemas.microsoft.com/office/drawing/2014/main" id="{8E2455CC-D582-4591-B869-94C269368150}"/>
                </a:ext>
              </a:extLst>
            </p:cNvPr>
            <p:cNvSpPr/>
            <p:nvPr/>
          </p:nvSpPr>
          <p:spPr>
            <a:xfrm>
              <a:off x="504995" y="2265069"/>
              <a:ext cx="2333898" cy="389704"/>
            </a:xfrm>
            <a:prstGeom prst="rect">
              <a:avLst/>
            </a:prstGeom>
            <a:gradFill>
              <a:gsLst>
                <a:gs pos="0">
                  <a:srgbClr val="A4F8B8"/>
                </a:gs>
                <a:gs pos="50000">
                  <a:srgbClr val="74F49F"/>
                </a:gs>
                <a:gs pos="100000">
                  <a:srgbClr val="38EC7D"/>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83" name="TextBox 82">
              <a:extLst>
                <a:ext uri="{FF2B5EF4-FFF2-40B4-BE49-F238E27FC236}">
                  <a16:creationId xmlns:a16="http://schemas.microsoft.com/office/drawing/2014/main" id="{A8A46056-F0BC-4A91-B8F2-A82C85710BC3}"/>
                </a:ext>
              </a:extLst>
            </p:cNvPr>
            <p:cNvSpPr txBox="1"/>
            <p:nvPr/>
          </p:nvSpPr>
          <p:spPr>
            <a:xfrm>
              <a:off x="515267" y="21721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TCP</a:t>
              </a:r>
            </a:p>
          </p:txBody>
        </p:sp>
      </p:grpSp>
      <p:sp>
        <p:nvSpPr>
          <p:cNvPr id="106" name="Arrow: Down 105">
            <a:extLst>
              <a:ext uri="{FF2B5EF4-FFF2-40B4-BE49-F238E27FC236}">
                <a16:creationId xmlns:a16="http://schemas.microsoft.com/office/drawing/2014/main" id="{531D96E7-EF04-464C-A965-E92FCB084B27}"/>
              </a:ext>
            </a:extLst>
          </p:cNvPr>
          <p:cNvSpPr/>
          <p:nvPr/>
        </p:nvSpPr>
        <p:spPr bwMode="auto">
          <a:xfrm rot="16200000">
            <a:off x="8758717" y="3159915"/>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11" name="Arrow: Down 110">
            <a:extLst>
              <a:ext uri="{FF2B5EF4-FFF2-40B4-BE49-F238E27FC236}">
                <a16:creationId xmlns:a16="http://schemas.microsoft.com/office/drawing/2014/main" id="{34A6F7AD-589C-478D-BD67-75D1EA467AC9}"/>
              </a:ext>
            </a:extLst>
          </p:cNvPr>
          <p:cNvSpPr/>
          <p:nvPr/>
        </p:nvSpPr>
        <p:spPr bwMode="auto">
          <a:xfrm rot="5400000">
            <a:off x="3178352" y="3173332"/>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58" name="Group 57">
            <a:extLst>
              <a:ext uri="{FF2B5EF4-FFF2-40B4-BE49-F238E27FC236}">
                <a16:creationId xmlns:a16="http://schemas.microsoft.com/office/drawing/2014/main" id="{21F94C99-C0BA-469F-A783-154032D329CE}"/>
              </a:ext>
            </a:extLst>
          </p:cNvPr>
          <p:cNvGrpSpPr/>
          <p:nvPr/>
        </p:nvGrpSpPr>
        <p:grpSpPr>
          <a:xfrm>
            <a:off x="4885675" y="4478805"/>
            <a:ext cx="2481536" cy="555651"/>
            <a:chOff x="504995" y="2648645"/>
            <a:chExt cx="2333898" cy="572464"/>
          </a:xfrm>
        </p:grpSpPr>
        <p:sp>
          <p:nvSpPr>
            <p:cNvPr id="80" name="Rectangle 79">
              <a:extLst>
                <a:ext uri="{FF2B5EF4-FFF2-40B4-BE49-F238E27FC236}">
                  <a16:creationId xmlns:a16="http://schemas.microsoft.com/office/drawing/2014/main" id="{4D599596-7BA0-42C4-A901-1CE77093BCF8}"/>
                </a:ext>
              </a:extLst>
            </p:cNvPr>
            <p:cNvSpPr/>
            <p:nvPr/>
          </p:nvSpPr>
          <p:spPr>
            <a:xfrm>
              <a:off x="504995" y="2738101"/>
              <a:ext cx="2333898" cy="389704"/>
            </a:xfrm>
            <a:prstGeom prst="rect">
              <a:avLst/>
            </a:prstGeom>
            <a:gradFill>
              <a:gsLst>
                <a:gs pos="0">
                  <a:srgbClr val="FAFAA2"/>
                </a:gs>
                <a:gs pos="50000">
                  <a:srgbClr val="F6F371"/>
                </a:gs>
                <a:gs pos="100000">
                  <a:srgbClr val="FBF62E"/>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81" name="TextBox 80">
              <a:extLst>
                <a:ext uri="{FF2B5EF4-FFF2-40B4-BE49-F238E27FC236}">
                  <a16:creationId xmlns:a16="http://schemas.microsoft.com/office/drawing/2014/main" id="{3AD7DA3B-30A1-4052-AA15-E1FC7E67BD58}"/>
                </a:ext>
              </a:extLst>
            </p:cNvPr>
            <p:cNvSpPr txBox="1"/>
            <p:nvPr/>
          </p:nvSpPr>
          <p:spPr>
            <a:xfrm>
              <a:off x="515267" y="2648645"/>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IP</a:t>
              </a:r>
            </a:p>
          </p:txBody>
        </p:sp>
      </p:grpSp>
      <p:sp>
        <p:nvSpPr>
          <p:cNvPr id="107" name="Arrow: Down 106">
            <a:extLst>
              <a:ext uri="{FF2B5EF4-FFF2-40B4-BE49-F238E27FC236}">
                <a16:creationId xmlns:a16="http://schemas.microsoft.com/office/drawing/2014/main" id="{43CCB5BC-228C-41E9-8F61-81666248D63D}"/>
              </a:ext>
            </a:extLst>
          </p:cNvPr>
          <p:cNvSpPr/>
          <p:nvPr/>
        </p:nvSpPr>
        <p:spPr bwMode="auto">
          <a:xfrm rot="16200000">
            <a:off x="8758717" y="3638874"/>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sp>
        <p:nvSpPr>
          <p:cNvPr id="112" name="Arrow: Down 111">
            <a:extLst>
              <a:ext uri="{FF2B5EF4-FFF2-40B4-BE49-F238E27FC236}">
                <a16:creationId xmlns:a16="http://schemas.microsoft.com/office/drawing/2014/main" id="{4B082CB2-D495-453C-BDC0-BA0BDD02B325}"/>
              </a:ext>
            </a:extLst>
          </p:cNvPr>
          <p:cNvSpPr/>
          <p:nvPr/>
        </p:nvSpPr>
        <p:spPr bwMode="auto">
          <a:xfrm rot="5400000">
            <a:off x="3178351" y="3628310"/>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a:extLst>
              <a:ext uri="{FF2B5EF4-FFF2-40B4-BE49-F238E27FC236}">
                <a16:creationId xmlns:a16="http://schemas.microsoft.com/office/drawing/2014/main" id="{A5F11917-D443-48F0-BFE4-D229A49CE902}"/>
              </a:ext>
            </a:extLst>
          </p:cNvPr>
          <p:cNvGrpSpPr/>
          <p:nvPr/>
        </p:nvGrpSpPr>
        <p:grpSpPr>
          <a:xfrm>
            <a:off x="4885675" y="4948307"/>
            <a:ext cx="2481536" cy="555651"/>
            <a:chOff x="504995" y="3125178"/>
            <a:chExt cx="2333898" cy="572464"/>
          </a:xfrm>
        </p:grpSpPr>
        <p:sp>
          <p:nvSpPr>
            <p:cNvPr id="76" name="Rectangle 75">
              <a:extLst>
                <a:ext uri="{FF2B5EF4-FFF2-40B4-BE49-F238E27FC236}">
                  <a16:creationId xmlns:a16="http://schemas.microsoft.com/office/drawing/2014/main" id="{6AEC534B-38DD-478C-966A-C6FDA73E76AA}"/>
                </a:ext>
              </a:extLst>
            </p:cNvPr>
            <p:cNvSpPr/>
            <p:nvPr/>
          </p:nvSpPr>
          <p:spPr>
            <a:xfrm>
              <a:off x="504995" y="3211131"/>
              <a:ext cx="2333898" cy="389704"/>
            </a:xfrm>
            <a:prstGeom prst="rect">
              <a:avLst/>
            </a:prstGeom>
            <a:gradFill>
              <a:gsLst>
                <a:gs pos="0">
                  <a:srgbClr val="F3B869"/>
                </a:gs>
                <a:gs pos="50000">
                  <a:srgbClr val="EC9D28"/>
                </a:gs>
                <a:gs pos="100000">
                  <a:srgbClr val="F28712"/>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79" name="TextBox 78">
              <a:extLst>
                <a:ext uri="{FF2B5EF4-FFF2-40B4-BE49-F238E27FC236}">
                  <a16:creationId xmlns:a16="http://schemas.microsoft.com/office/drawing/2014/main" id="{5E45DE4E-A5AF-465C-866F-DC214715FB32}"/>
                </a:ext>
              </a:extLst>
            </p:cNvPr>
            <p:cNvSpPr txBox="1"/>
            <p:nvPr/>
          </p:nvSpPr>
          <p:spPr>
            <a:xfrm>
              <a:off x="515267" y="3125178"/>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MAC</a:t>
              </a:r>
            </a:p>
          </p:txBody>
        </p:sp>
      </p:grpSp>
      <p:sp>
        <p:nvSpPr>
          <p:cNvPr id="108" name="Arrow: Down 107">
            <a:extLst>
              <a:ext uri="{FF2B5EF4-FFF2-40B4-BE49-F238E27FC236}">
                <a16:creationId xmlns:a16="http://schemas.microsoft.com/office/drawing/2014/main" id="{B03D7E13-9FB2-423B-8AEE-55B85B4CBC31}"/>
              </a:ext>
            </a:extLst>
          </p:cNvPr>
          <p:cNvSpPr/>
          <p:nvPr/>
        </p:nvSpPr>
        <p:spPr bwMode="auto">
          <a:xfrm rot="16200000">
            <a:off x="8758716" y="4100588"/>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113" name="Arrow: Down 112">
            <a:extLst>
              <a:ext uri="{FF2B5EF4-FFF2-40B4-BE49-F238E27FC236}">
                <a16:creationId xmlns:a16="http://schemas.microsoft.com/office/drawing/2014/main" id="{7B8FA825-2B98-41FB-B54C-6E1214603891}"/>
              </a:ext>
            </a:extLst>
          </p:cNvPr>
          <p:cNvSpPr/>
          <p:nvPr/>
        </p:nvSpPr>
        <p:spPr bwMode="auto">
          <a:xfrm rot="5400000">
            <a:off x="3203462" y="4100588"/>
            <a:ext cx="301628" cy="3123938"/>
          </a:xfrm>
          <a:prstGeom prst="downArrow">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568"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F3EA67CD-BFE5-4B0C-9F69-DEEA9BF15F99}"/>
              </a:ext>
            </a:extLst>
          </p:cNvPr>
          <p:cNvGrpSpPr/>
          <p:nvPr/>
        </p:nvGrpSpPr>
        <p:grpSpPr>
          <a:xfrm>
            <a:off x="4885675" y="5417810"/>
            <a:ext cx="2481536" cy="555651"/>
            <a:chOff x="504995" y="3601712"/>
            <a:chExt cx="2333898" cy="572464"/>
          </a:xfrm>
        </p:grpSpPr>
        <p:sp>
          <p:nvSpPr>
            <p:cNvPr id="74" name="Rectangle 73">
              <a:extLst>
                <a:ext uri="{FF2B5EF4-FFF2-40B4-BE49-F238E27FC236}">
                  <a16:creationId xmlns:a16="http://schemas.microsoft.com/office/drawing/2014/main" id="{8C4B4C44-D974-4047-AC7A-6D134A2534AE}"/>
                </a:ext>
              </a:extLst>
            </p:cNvPr>
            <p:cNvSpPr/>
            <p:nvPr/>
          </p:nvSpPr>
          <p:spPr>
            <a:xfrm>
              <a:off x="504995" y="3684163"/>
              <a:ext cx="2333898" cy="389704"/>
            </a:xfrm>
            <a:prstGeom prst="rect">
              <a:avLst/>
            </a:prstGeom>
            <a:gradFill>
              <a:gsLst>
                <a:gs pos="0">
                  <a:srgbClr val="F8A4E0"/>
                </a:gs>
                <a:gs pos="50000">
                  <a:srgbClr val="E27AC4"/>
                </a:gs>
                <a:gs pos="100000">
                  <a:srgbClr val="D665E9"/>
                </a:gs>
              </a:gsLst>
            </a:gradFill>
            <a:ln>
              <a:noFill/>
            </a:ln>
          </p:spPr>
          <p:style>
            <a:lnRef idx="1">
              <a:schemeClr val="accent2"/>
            </a:lnRef>
            <a:fillRef idx="2">
              <a:schemeClr val="accent2"/>
            </a:fillRef>
            <a:effectRef idx="1">
              <a:schemeClr val="accent2"/>
            </a:effectRef>
            <a:fontRef idx="minor">
              <a:schemeClr val="dk1"/>
            </a:fontRef>
          </p:style>
          <p:txBody>
            <a:bodyPr rot="0" spcFirstLastPara="0" vert="horz" wrap="square" lIns="91427" tIns="45713" rIns="91427" bIns="45713" numCol="1" spcCol="0" rtlCol="0" fromWordArt="0" anchor="ctr" anchorCtr="0" forceAA="0" compatLnSpc="1">
              <a:prstTxWarp prst="textNoShape">
                <a:avLst/>
              </a:prstTxWarp>
              <a:noAutofit/>
            </a:bodyPr>
            <a:lstStyle/>
            <a:p>
              <a:endParaRPr lang="en-US" sz="1568">
                <a:solidFill>
                  <a:srgbClr val="505050"/>
                </a:solidFill>
              </a:endParaRPr>
            </a:p>
          </p:txBody>
        </p:sp>
        <p:sp>
          <p:nvSpPr>
            <p:cNvPr id="75" name="TextBox 74">
              <a:extLst>
                <a:ext uri="{FF2B5EF4-FFF2-40B4-BE49-F238E27FC236}">
                  <a16:creationId xmlns:a16="http://schemas.microsoft.com/office/drawing/2014/main" id="{19C3500F-935D-41D5-8DB2-53F922F306A8}"/>
                </a:ext>
              </a:extLst>
            </p:cNvPr>
            <p:cNvSpPr txBox="1"/>
            <p:nvPr/>
          </p:nvSpPr>
          <p:spPr>
            <a:xfrm>
              <a:off x="515267" y="3601712"/>
              <a:ext cx="2313354" cy="572464"/>
            </a:xfrm>
            <a:prstGeom prst="rect">
              <a:avLst/>
            </a:prstGeom>
            <a:noFill/>
            <a:effectLst>
              <a:outerShdw blurRad="50800" dist="50800" dir="5400000" sx="67000" sy="67000" algn="ctr" rotWithShape="0">
                <a:srgbClr val="000000">
                  <a:alpha val="43137"/>
                </a:srgbClr>
              </a:outerShdw>
            </a:effectLst>
          </p:spPr>
          <p:txBody>
            <a:bodyPr wrap="square" lIns="182854" tIns="146284" rIns="182854" bIns="146284" rtlCol="0" anchor="ctr">
              <a:noAutofit/>
            </a:bodyPr>
            <a:lstStyle/>
            <a:p>
              <a:pPr algn="ctr">
                <a:lnSpc>
                  <a:spcPct val="90000"/>
                </a:lnSpc>
              </a:pPr>
              <a:r>
                <a:rPr lang="en-US" sz="1568" dirty="0">
                  <a:solidFill>
                    <a:srgbClr val="E6E6E6">
                      <a:lumMod val="10000"/>
                    </a:srgbClr>
                  </a:solidFill>
                </a:rPr>
                <a:t>Ethernet</a:t>
              </a:r>
            </a:p>
          </p:txBody>
        </p:sp>
      </p:grpSp>
    </p:spTree>
    <p:custDataLst>
      <p:tags r:id="rId1"/>
    </p:custDataLst>
    <p:extLst>
      <p:ext uri="{BB962C8B-B14F-4D97-AF65-F5344CB8AC3E}">
        <p14:creationId xmlns:p14="http://schemas.microsoft.com/office/powerpoint/2010/main" val="889037892"/>
      </p:ext>
    </p:extLst>
  </p:cSld>
  <p:clrMapOvr>
    <a:masterClrMapping/>
  </p:clrMapOvr>
  <mc:AlternateContent xmlns:mc="http://schemas.openxmlformats.org/markup-compatibility/2006" xmlns:p14="http://schemas.microsoft.com/office/powerpoint/2010/main">
    <mc:Choice Requires="p14">
      <p:transition p14:dur="0" advTm="19409"/>
    </mc:Choice>
    <mc:Fallback xmlns="">
      <p:transition advTm="1940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1.1"/>
</p:tagLst>
</file>

<file path=ppt/tags/tag4.xml><?xml version="1.0" encoding="utf-8"?>
<p:tagLst xmlns:a="http://schemas.openxmlformats.org/drawingml/2006/main" xmlns:r="http://schemas.openxmlformats.org/officeDocument/2006/relationships" xmlns:p="http://schemas.openxmlformats.org/presentationml/2006/main">
  <p:tag name="TIMING" val="|1.1"/>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539E249E-E621-4482-85BE-A40976C347BA}"/>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1FDDEE9B-AA16-43BF-9BF0-B281773154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VariableListDefinition name="AD_HOC" displayName="AD_HOC" id="a44eb1c1-c979-44a4-840d-6d2aa47ec44b" isdomainofvalue="False" dataSourceId="74900b18-4dc6-4682-a15e-6f564136e82d">
  <Variable name="TITLE" type="STRING" dataFieldId="8f7237d5-4fad-4344-b7d1-5e445a3a5817"/>
</VariableListDefinition>
</file>

<file path=customXml/item10.xml><?xml version="1.0" encoding="utf-8"?>
<VariableListDefinition name="System" displayName="System" id="d1504e45-87fd-4003-9d36-01b319d3cf39" isdomainofvalue="False" dataSourceId="48b3f10a-a8d4-422a-8952-df3eecf9c0f1"/>
</file>

<file path=customXml/item11.xml><?xml version="1.0" encoding="utf-8"?>
<VariableList UniqueId="d1504e45-87fd-4003-9d36-01b319d3cf39" Name="System" ContentType="XML" MajorVersion="0" MinorVersion="1" isLocalCopy="False" IsBaseObject="False" DataSourceId="48b3f10a-a8d4-422a-8952-df3eecf9c0f1" DataSourceMajorVersion="0" DataSourceMinorVersion="1"/>
</file>

<file path=customXml/item12.xml><?xml version="1.0" encoding="utf-8"?>
<DataSourceInfo>
  <Id>48b3f10a-a8d4-422a-8952-df3eecf9c0f1</Id>
  <MajorVersion>0</MajorVersion>
  <MinorVersion>1</MinorVersion>
  <DataSourceType>System</DataSourceType>
  <Name>System</Name>
  <Description/>
  <Filter/>
  <DataFields/>
</DataSourceInfo>
</file>

<file path=customXml/item13.xml><?xml version="1.0" encoding="utf-8"?>
<DataSourceMapping>
  <Id>36df7f88-929c-4b83-85bd-76d2554877ec</Id>
  <Name>EXPRESSION_VARIABLE_MAPPING</Name>
  <TargetDataSource>48b3f10a-a8d4-422a-8952-df3eecf9c0f1</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14.xml><?xml version="1.0" encoding="utf-8"?>
<VariableListCustXmlRels>
  <VariableListCustXmlRel variableListName="AD_HOC">
    <VariableListDefCustXmlId>{4002591A-7B6C-4573-93B9-61BC083F037D}</VariableListDefCustXmlId>
    <LibraryMetadataCustXmlId>{CE369A17-DE10-422D-B6DD-ACEE1589F6B5}</LibraryMetadataCustXmlId>
    <DataSourceInfoCustXmlId>{B01DE46B-A999-4A1B-8557-7BCCDE2A52F6}</DataSourceInfoCustXmlId>
    <DataSourceMappingCustXmlId>{D82BFF3D-9514-411E-BE13-252A551DB09A}</DataSourceMappingCustXmlId>
    <SdmcCustXmlId>{EA7C0DB0-5DE6-48F9-86D2-9A2F03039596}</SdmcCustXmlId>
  </VariableListCustXmlRel>
  <VariableListCustXmlRel variableListName="Computed">
    <VariableListDefCustXmlId>{39A464E7-8916-463D-8BB7-5A1B6DF4165F}</VariableListDefCustXmlId>
    <LibraryMetadataCustXmlId>{BF797DD8-E0EF-4CEC-A314-7A199A028FE0}</LibraryMetadataCustXmlId>
    <DataSourceInfoCustXmlId>{0CB802DA-69A4-442B-854F-6A366DB4D311}</DataSourceInfoCustXmlId>
    <DataSourceMappingCustXmlId>{3A445984-7EFF-4914-9A22-65B43DFAC9AB}</DataSourceMappingCustXmlId>
  </VariableListCustXmlRel>
  <VariableListCustXmlRel variableListName="System">
    <VariableListDefCustXmlId>{F368BB4A-488C-4A4E-9766-0CB4FCEA01F4}</VariableListDefCustXmlId>
    <LibraryMetadataCustXmlId>{83BFBF51-7034-4D19-8C91-859E9C3487D6}</LibraryMetadataCustXmlId>
    <DataSourceInfoCustXmlId>{BAB89DEF-ECB5-4E64-9A67-7EC63C9416D6}</DataSourceInfoCustXmlId>
    <DataSourceMappingCustXmlId>{F9DA433E-2D16-40B3-9A90-F477D0B01E29}</DataSourceMappingCustXmlId>
  </VariableListCustXmlRel>
</VariableListCustXmlRels>
</file>

<file path=customXml/item15.xml><?xml version="1.0" encoding="utf-8"?>
<AllExternalAdhocVariableMappings/>
</file>

<file path=customXml/item16.xml><?xml version="1.0" encoding="utf-8"?>
<ct:contentTypeSchema xmlns:ct="http://schemas.microsoft.com/office/2006/metadata/contentType" xmlns:ma="http://schemas.microsoft.com/office/2006/metadata/properties/metaAttributes" ct:_="" ma:_="" ma:contentTypeName="Document" ma:contentTypeID="0x010100672BF0AD2AB49B408B985190171F7322" ma:contentTypeVersion="13" ma:contentTypeDescription="Create a new document." ma:contentTypeScope="" ma:versionID="2f767a14c568ab284617c635207a492d">
  <xsd:schema xmlns:xsd="http://www.w3.org/2001/XMLSchema" xmlns:xs="http://www.w3.org/2001/XMLSchema" xmlns:p="http://schemas.microsoft.com/office/2006/metadata/properties" xmlns:ns2="17d67a9f-373f-45be-b9c2-a759827fe65a" xmlns:ns3="40a30fe5-3c91-48c8-b277-cba3a67671ec" targetNamespace="http://schemas.microsoft.com/office/2006/metadata/properties" ma:root="true" ma:fieldsID="deee9fa819f3ee1a96444de47edf25a0" ns2:_="" ns3:_="">
    <xsd:import namespace="17d67a9f-373f-45be-b9c2-a759827fe65a"/>
    <xsd:import namespace="40a30fe5-3c91-48c8-b277-cba3a67671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EventHashCode" minOccurs="0"/>
                <xsd:element ref="ns2:MediaServiceGenerationTime"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67a9f-373f-45be-b9c2-a759827fe6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30fe5-3c91-48c8-b277-cba3a67671e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p:properties xmlns:p="http://schemas.microsoft.com/office/2006/metadata/properties" xmlns:xsi="http://www.w3.org/2001/XMLSchema-instance" xmlns:pc="http://schemas.microsoft.com/office/infopath/2007/PartnerControls">
  <documentManagement>
    <MediaServiceKeyPoints xmlns="17d67a9f-373f-45be-b9c2-a759827fe65a" xsi:nil="true"/>
  </documentManagement>
</p:properties>
</file>

<file path=customXml/item2.xml><?xml version="1.0" encoding="utf-8"?>
<VariableList UniqueId="a44eb1c1-c979-44a4-840d-6d2aa47ec44b" Name="AD_HOC" ContentType="XML" MajorVersion="0" MinorVersion="1" isLocalCopy="False" IsBaseObject="False" DataSourceId="74900b18-4dc6-4682-a15e-6f564136e82d" DataSourceMajorVersion="0" DataSourceMinorVersion="1"/>
</file>

<file path=customXml/item3.xml><?xml version="1.0" encoding="utf-8"?>
<DataSourceInfo>
  <Id>74900b18-4dc6-4682-a15e-6f564136e82d</Id>
  <MajorVersion>0</MajorVersion>
  <MinorVersion>1</MinorVersion>
  <DataSourceType>Ad_Hoc</DataSourceType>
  <Name>AD_HOC</Name>
  <Description/>
  <Filter/>
  <DataFields>
    <FieldInfo>
      <Id>8f7237d5-4fad-4344-b7d1-5e445a3a5817</Id>
      <Name>TITLE</Name>
      <Description/>
      <ExpressionString/>
      <FieldType>System.String</FieldType>
      <Filter/>
      <DefaultValue/>
      <IsInputParameter>false</IsInputParameter>
      <IsInputMultipleValues>false</IsInputMultipleValues>
      <IncludeInRecordSelector>true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TITLE</OriginalName>
      <ValidationMessage/>
    </FieldInfo>
  </DataFields>
</DataSourceInfo>
</file>

<file path=customXml/item4.xml><?xml version="1.0" encoding="utf-8"?>
<DataSourceMapping>
  <Id>0b41c727-6678-4a54-afd1-1440cebe14e6</Id>
  <Name>AD_HOC_MAPPING</Name>
  <TargetDataSource>74900b18-4dc6-4682-a15e-6f564136e82d</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RawMapping DataFieldId="8f7237d5-4fad-4344-b7d1-5e445a3a5817" Mapping="DataRecord/TITLE"/>
  </RawMappings>
  <DesignTimeProperties/>
</DataSourceMapping>
</file>

<file path=customXml/item5.xml><?xml version="1.0" encoding="utf-8"?>
<SourceDataModel Name="AD_HOC" TargetDataSourceId="74900b18-4dc6-4682-a15e-6f564136e82d"/>
</file>

<file path=customXml/item6.xml><?xml version="1.0" encoding="utf-8"?>
<VariableListDefinition name="Computed" displayName="Computed" id="d96fd20f-67c3-4412-9b15-5a5464ce58eb" isdomainofvalue="False" dataSourceId="5062c6ef-34d4-4213-9027-458aa2b47630"/>
</file>

<file path=customXml/item7.xml><?xml version="1.0" encoding="utf-8"?>
<VariableList UniqueId="d96fd20f-67c3-4412-9b15-5a5464ce58eb" Name="Computed" ContentType="XML" MajorVersion="0" MinorVersion="1" isLocalCopy="False" IsBaseObject="False" DataSourceId="5062c6ef-34d4-4213-9027-458aa2b47630" DataSourceMajorVersion="0" DataSourceMinorVersion="1"/>
</file>

<file path=customXml/item8.xml><?xml version="1.0" encoding="utf-8"?>
<DataSourceInfo>
  <Id>5062c6ef-34d4-4213-9027-458aa2b47630</Id>
  <MajorVersion>0</MajorVersion>
  <MinorVersion>1</MinorVersion>
  <DataSourceType>Expression</DataSourceType>
  <Name>Computed</Name>
  <Description/>
  <Filter/>
  <DataFields/>
</DataSourceInfo>
</file>

<file path=customXml/item9.xml><?xml version="1.0" encoding="utf-8"?>
<DataSourceMapping>
  <Id>4a689904-d1c8-4aa2-a75c-b3e98d666697</Id>
  <Name>EXPRESSION_VARIABLE_MAPPING</Name>
  <TargetDataSource>5062c6ef-34d4-4213-9027-458aa2b47630</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Props1.xml><?xml version="1.0" encoding="utf-8"?>
<ds:datastoreItem xmlns:ds="http://schemas.openxmlformats.org/officeDocument/2006/customXml" ds:itemID="{4002591A-7B6C-4573-93B9-61BC083F037D}">
  <ds:schemaRefs/>
</ds:datastoreItem>
</file>

<file path=customXml/itemProps10.xml><?xml version="1.0" encoding="utf-8"?>
<ds:datastoreItem xmlns:ds="http://schemas.openxmlformats.org/officeDocument/2006/customXml" ds:itemID="{F368BB4A-488C-4A4E-9766-0CB4FCEA01F4}">
  <ds:schemaRefs/>
</ds:datastoreItem>
</file>

<file path=customXml/itemProps11.xml><?xml version="1.0" encoding="utf-8"?>
<ds:datastoreItem xmlns:ds="http://schemas.openxmlformats.org/officeDocument/2006/customXml" ds:itemID="{83BFBF51-7034-4D19-8C91-859E9C3487D6}">
  <ds:schemaRefs/>
</ds:datastoreItem>
</file>

<file path=customXml/itemProps12.xml><?xml version="1.0" encoding="utf-8"?>
<ds:datastoreItem xmlns:ds="http://schemas.openxmlformats.org/officeDocument/2006/customXml" ds:itemID="{BAB89DEF-ECB5-4E64-9A67-7EC63C9416D6}">
  <ds:schemaRefs/>
</ds:datastoreItem>
</file>

<file path=customXml/itemProps13.xml><?xml version="1.0" encoding="utf-8"?>
<ds:datastoreItem xmlns:ds="http://schemas.openxmlformats.org/officeDocument/2006/customXml" ds:itemID="{F9DA433E-2D16-40B3-9A90-F477D0B01E29}">
  <ds:schemaRefs/>
</ds:datastoreItem>
</file>

<file path=customXml/itemProps14.xml><?xml version="1.0" encoding="utf-8"?>
<ds:datastoreItem xmlns:ds="http://schemas.openxmlformats.org/officeDocument/2006/customXml" ds:itemID="{28A5C660-A475-4864-99A9-D18384AEA5BD}">
  <ds:schemaRefs/>
</ds:datastoreItem>
</file>

<file path=customXml/itemProps15.xml><?xml version="1.0" encoding="utf-8"?>
<ds:datastoreItem xmlns:ds="http://schemas.openxmlformats.org/officeDocument/2006/customXml" ds:itemID="{A74F9624-AC11-4305-ACF4-9B0D86E7EB1C}">
  <ds:schemaRefs/>
</ds:datastoreItem>
</file>

<file path=customXml/itemProps16.xml><?xml version="1.0" encoding="utf-8"?>
<ds:datastoreItem xmlns:ds="http://schemas.openxmlformats.org/officeDocument/2006/customXml" ds:itemID="{3F713CF2-34B8-4790-B603-211195C66186}"/>
</file>

<file path=customXml/itemProps17.xml><?xml version="1.0" encoding="utf-8"?>
<ds:datastoreItem xmlns:ds="http://schemas.openxmlformats.org/officeDocument/2006/customXml" ds:itemID="{8EA0FC69-299C-4162-AAAB-D2CD7937D690}"/>
</file>

<file path=customXml/itemProps18.xml><?xml version="1.0" encoding="utf-8"?>
<ds:datastoreItem xmlns:ds="http://schemas.openxmlformats.org/officeDocument/2006/customXml" ds:itemID="{E2A78716-1623-4FDD-956B-83DBC1EB890F}"/>
</file>

<file path=customXml/itemProps2.xml><?xml version="1.0" encoding="utf-8"?>
<ds:datastoreItem xmlns:ds="http://schemas.openxmlformats.org/officeDocument/2006/customXml" ds:itemID="{CE369A17-DE10-422D-B6DD-ACEE1589F6B5}">
  <ds:schemaRefs/>
</ds:datastoreItem>
</file>

<file path=customXml/itemProps3.xml><?xml version="1.0" encoding="utf-8"?>
<ds:datastoreItem xmlns:ds="http://schemas.openxmlformats.org/officeDocument/2006/customXml" ds:itemID="{B01DE46B-A999-4A1B-8557-7BCCDE2A52F6}">
  <ds:schemaRefs/>
</ds:datastoreItem>
</file>

<file path=customXml/itemProps4.xml><?xml version="1.0" encoding="utf-8"?>
<ds:datastoreItem xmlns:ds="http://schemas.openxmlformats.org/officeDocument/2006/customXml" ds:itemID="{D82BFF3D-9514-411E-BE13-252A551DB09A}">
  <ds:schemaRefs/>
</ds:datastoreItem>
</file>

<file path=customXml/itemProps5.xml><?xml version="1.0" encoding="utf-8"?>
<ds:datastoreItem xmlns:ds="http://schemas.openxmlformats.org/officeDocument/2006/customXml" ds:itemID="{EA7C0DB0-5DE6-48F9-86D2-9A2F03039596}">
  <ds:schemaRefs/>
</ds:datastoreItem>
</file>

<file path=customXml/itemProps6.xml><?xml version="1.0" encoding="utf-8"?>
<ds:datastoreItem xmlns:ds="http://schemas.openxmlformats.org/officeDocument/2006/customXml" ds:itemID="{39A464E7-8916-463D-8BB7-5A1B6DF4165F}">
  <ds:schemaRefs/>
</ds:datastoreItem>
</file>

<file path=customXml/itemProps7.xml><?xml version="1.0" encoding="utf-8"?>
<ds:datastoreItem xmlns:ds="http://schemas.openxmlformats.org/officeDocument/2006/customXml" ds:itemID="{BF797DD8-E0EF-4CEC-A314-7A199A028FE0}">
  <ds:schemaRefs/>
</ds:datastoreItem>
</file>

<file path=customXml/itemProps8.xml><?xml version="1.0" encoding="utf-8"?>
<ds:datastoreItem xmlns:ds="http://schemas.openxmlformats.org/officeDocument/2006/customXml" ds:itemID="{0CB802DA-69A4-442B-854F-6A366DB4D311}">
  <ds:schemaRefs/>
</ds:datastoreItem>
</file>

<file path=customXml/itemProps9.xml><?xml version="1.0" encoding="utf-8"?>
<ds:datastoreItem xmlns:ds="http://schemas.openxmlformats.org/officeDocument/2006/customXml" ds:itemID="{3A445984-7EFF-4914-9A22-65B43DFAC9AB}">
  <ds:schemaRefs/>
</ds:datastoreItem>
</file>

<file path=docProps/app.xml><?xml version="1.0" encoding="utf-8"?>
<Properties xmlns="http://schemas.openxmlformats.org/officeDocument/2006/extended-properties" xmlns:vt="http://schemas.openxmlformats.org/officeDocument/2006/docPropsVTypes">
  <Template>Module_Template</Template>
  <TotalTime>1</TotalTime>
  <Words>2762</Words>
  <Application>Microsoft Office PowerPoint</Application>
  <PresentationFormat>Widescreen</PresentationFormat>
  <Paragraphs>515</Paragraphs>
  <Slides>51</Slides>
  <Notes>51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51</vt:i4>
      </vt:variant>
    </vt:vector>
  </HeadingPairs>
  <TitlesOfParts>
    <vt:vector size="61" baseType="lpstr">
      <vt:lpstr>Arial</vt:lpstr>
      <vt:lpstr>Calibri</vt:lpstr>
      <vt:lpstr>Calibri Light</vt:lpstr>
      <vt:lpstr>Consolas</vt:lpstr>
      <vt:lpstr>Segoe UI</vt:lpstr>
      <vt:lpstr>Segoe UI Light</vt:lpstr>
      <vt:lpstr>Segoe UI Semibold</vt:lpstr>
      <vt:lpstr>Wingdings</vt:lpstr>
      <vt:lpstr>WHITE TEMPLATE</vt:lpstr>
      <vt:lpstr>COLOR TEMPLATE</vt:lpstr>
      <vt:lpstr>WorkshopPLUS - Windows Server: Vital Signs Part 1</vt:lpstr>
      <vt:lpstr>Disclaimer</vt:lpstr>
      <vt:lpstr>Network</vt:lpstr>
      <vt:lpstr>Introduction to networking</vt:lpstr>
      <vt:lpstr>Learnings covered in this Unit</vt:lpstr>
      <vt:lpstr>Packets</vt:lpstr>
      <vt:lpstr>Introduction to networking</vt:lpstr>
      <vt:lpstr>Using packet based networking</vt:lpstr>
      <vt:lpstr>Browsing through the layers to a secure website</vt:lpstr>
      <vt:lpstr>Simplifying the network stack</vt:lpstr>
      <vt:lpstr>PowerPoint Presentation</vt:lpstr>
      <vt:lpstr>Routing</vt:lpstr>
      <vt:lpstr>Transferring data across a simple route/switch environment</vt:lpstr>
      <vt:lpstr>Connecting through proxy servers and firewalls</vt:lpstr>
      <vt:lpstr>Routing IP packets across the network</vt:lpstr>
      <vt:lpstr>Deciding how to route IP packets</vt:lpstr>
      <vt:lpstr>Layering the network for speed, scalability and isolation</vt:lpstr>
      <vt:lpstr>PowerPoint Presentation</vt:lpstr>
      <vt:lpstr>Vlans</vt:lpstr>
      <vt:lpstr>Using VLANS to control the network</vt:lpstr>
      <vt:lpstr>Using VLANS to manage the network</vt:lpstr>
      <vt:lpstr>TCP &amp; UDP</vt:lpstr>
      <vt:lpstr>Examining the main transport protocols</vt:lpstr>
      <vt:lpstr>TCP or UDP? That is the question…</vt:lpstr>
      <vt:lpstr>Network Bandwith</vt:lpstr>
      <vt:lpstr>What is bandwidth and throughput?</vt:lpstr>
      <vt:lpstr>Measuring available bandwidth</vt:lpstr>
      <vt:lpstr>Bandwidth counters in perfmon</vt:lpstr>
      <vt:lpstr>Calculating throughput</vt:lpstr>
      <vt:lpstr>Capturing real time network statistics</vt:lpstr>
      <vt:lpstr>Monitoring throughput by process</vt:lpstr>
      <vt:lpstr>Troubleshooting latency</vt:lpstr>
      <vt:lpstr>Test example of how latency affects throughput</vt:lpstr>
      <vt:lpstr>PowerPoint Presentation</vt:lpstr>
      <vt:lpstr>Packet Loss</vt:lpstr>
      <vt:lpstr>Troubleshooting packet loss?</vt:lpstr>
      <vt:lpstr>Checking latency and packet loss in real time</vt:lpstr>
      <vt:lpstr>Jitter</vt:lpstr>
      <vt:lpstr>Command line tools</vt:lpstr>
      <vt:lpstr>PowerPoint Presentation</vt:lpstr>
      <vt:lpstr>Port Exhaustion</vt:lpstr>
      <vt:lpstr>Port Exhaustion</vt:lpstr>
      <vt:lpstr>Port Exhaustion example to O365</vt:lpstr>
      <vt:lpstr>Receive Side Scaling</vt:lpstr>
      <vt:lpstr>How network can impact CPU</vt:lpstr>
      <vt:lpstr>CPU performance when RSS is disabled</vt:lpstr>
      <vt:lpstr>CPU performance when RSS is enabled</vt:lpstr>
      <vt:lpstr>vRSS on Hyper-V hosts </vt:lpstr>
      <vt:lpstr>PowerPoint Presentation</vt:lpstr>
      <vt:lpstr>The Case Of Instable Network</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Server: Vital Signs Part 1</dc:title>
  <dc:creator>Devid Treuling</dc:creator>
  <cp:lastModifiedBy>Devid Treuling</cp:lastModifiedBy>
  <cp:revision>3</cp:revision>
  <dcterms:created xsi:type="dcterms:W3CDTF">2018-12-21T17:39:02Z</dcterms:created>
  <dcterms:modified xsi:type="dcterms:W3CDTF">2018-12-21T17:40:59Z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2018-12-21T17:40:36.7509533Z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0x010100672BF0AD2AB49B408B985190171F7322</vt:lpwstr>
  </property>
</Properties>
</file>