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5" r:id="rId8"/>
    <p:sldId id="266" r:id="rId9"/>
    <p:sldId id="2146847057" r:id="rId10"/>
    <p:sldId id="2146847058" r:id="rId11"/>
    <p:sldId id="2146847056" r:id="rId12"/>
    <p:sldId id="267" r:id="rId13"/>
    <p:sldId id="268" r:id="rId14"/>
    <p:sldId id="2146847055" r:id="rId15"/>
    <p:sldId id="269"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66" d="100"/>
          <a:sy n="66" d="100"/>
        </p:scale>
        <p:origin x="664"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9/26/2025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9/26/2025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9/26/2025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9/26/2025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etbootstrap.com/docs/5.3/getting-started/introduction/" TargetMode="External"/><Relationship Id="rId2" Type="http://schemas.openxmlformats.org/officeDocument/2006/relationships/hyperlink" Target="https://github.com/NanthiniMoha/TNSDC-FWD-DIGITAL_PORTFOL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E-Commerce Product Showcase</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 NALLAM HARINI-Malla Reddy University-CSE(AIML)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4" name="Rectangle 2">
            <a:extLst>
              <a:ext uri="{FF2B5EF4-FFF2-40B4-BE49-F238E27FC236}">
                <a16:creationId xmlns:a16="http://schemas.microsoft.com/office/drawing/2014/main" id="{AE90F0D3-BDEA-0292-92F3-78C774C3D8CE}"/>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Provides a </a:t>
            </a:r>
            <a:r>
              <a:rPr kumimoji="0" lang="en-US" altLang="en-US" sz="1800" b="1" i="0" u="none" strike="noStrike" cap="none" normalizeH="0" baseline="0">
                <a:ln>
                  <a:noFill/>
                </a:ln>
                <a:solidFill>
                  <a:schemeClr val="tx1"/>
                </a:solidFill>
                <a:effectLst/>
                <a:latin typeface="Arial" panose="020B0604020202020204" pitchFamily="34" charset="0"/>
              </a:rPr>
              <a:t>cost-effective online presence</a:t>
            </a:r>
            <a:r>
              <a:rPr kumimoji="0" lang="en-US" altLang="en-US" sz="1800" b="0" i="0" u="none" strike="noStrike" cap="none" normalizeH="0" baseline="0">
                <a:ln>
                  <a:noFill/>
                </a:ln>
                <a:solidFill>
                  <a:schemeClr val="tx1"/>
                </a:solidFill>
                <a:effectLst/>
                <a:latin typeface="Arial" panose="020B0604020202020204" pitchFamily="34" charset="0"/>
              </a:rPr>
              <a:t> for small businesses.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Eliminates dependency on complex e-commerce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Offers an </a:t>
            </a:r>
            <a:r>
              <a:rPr kumimoji="0" lang="en-US" altLang="en-US" sz="1800" b="1" i="0" u="none" strike="noStrike" cap="none" normalizeH="0" baseline="0">
                <a:ln>
                  <a:noFill/>
                </a:ln>
                <a:solidFill>
                  <a:schemeClr val="tx1"/>
                </a:solidFill>
                <a:effectLst/>
                <a:latin typeface="Arial" panose="020B0604020202020204" pitchFamily="34" charset="0"/>
              </a:rPr>
              <a:t>engaging and interactive customer experience</a:t>
            </a:r>
            <a:r>
              <a:rPr kumimoji="0" lang="en-US" altLang="en-US" sz="1800" b="0" i="0" u="none" strike="noStrike" cap="none" normalizeH="0" baseline="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D34F224-4AA0-CB45-7156-5485779AB06F}"/>
              </a:ext>
            </a:extLst>
          </p:cNvPr>
          <p:cNvSpPr>
            <a:spLocks noGrp="1" noChangeArrowheads="1"/>
          </p:cNvSpPr>
          <p:nvPr>
            <p:ph idx="1"/>
          </p:nvPr>
        </p:nvSpPr>
        <p:spPr bwMode="auto">
          <a:xfrm>
            <a:off x="581192" y="3038523"/>
            <a:ext cx="63562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backend integration (Node.js) for order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a:t>
            </a:r>
            <a:r>
              <a:rPr kumimoji="0" lang="en-US" altLang="en-US" sz="1800" b="1" i="0" u="none" strike="noStrike" cap="none" normalizeH="0" baseline="0" dirty="0">
                <a:ln>
                  <a:noFill/>
                </a:ln>
                <a:solidFill>
                  <a:schemeClr val="tx1"/>
                </a:solidFill>
                <a:effectLst/>
                <a:latin typeface="Arial" panose="020B0604020202020204" pitchFamily="34" charset="0"/>
              </a:rPr>
              <a:t>payment gateway integration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Admin dashboard for inventory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AI-based product recommendations.</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800" b="1" dirty="0">
                <a:solidFill>
                  <a:srgbClr val="0F0F0F"/>
                </a:solidFill>
                <a:ea typeface="+mn-lt"/>
                <a:cs typeface="+mn-lt"/>
              </a:rPr>
              <a:t>List and cite relevant sources, research papers, and articles that were instrumental in developing the proposed solution</a:t>
            </a:r>
            <a:r>
              <a:rPr lang="en-IN" sz="2400" dirty="0">
                <a:solidFill>
                  <a:srgbClr val="0F0F0F"/>
                </a:solidFill>
                <a:ea typeface="+mn-lt"/>
                <a:cs typeface="+mn-lt"/>
              </a:rPr>
              <a:t>. </a:t>
            </a:r>
          </a:p>
          <a:p>
            <a:pPr marL="305435" indent="-305435"/>
            <a:r>
              <a:rPr lang="en-IN" sz="2400" dirty="0">
                <a:hlinkClick r:id="rId2"/>
              </a:rPr>
              <a:t>NanthiniMoha/TNSDC-FWD-DIGITAL_PORTFOLIO</a:t>
            </a:r>
            <a:endParaRPr lang="en-IN" sz="2400" dirty="0"/>
          </a:p>
          <a:p>
            <a:pPr marL="305435" indent="-305435"/>
            <a:r>
              <a:rPr lang="en-US" sz="2400" dirty="0">
                <a:hlinkClick r:id="rId3"/>
              </a:rPr>
              <a:t>Get started with Bootstrap · Bootstrap v5.3</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Scope(Optional)</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TextBox 1">
            <a:extLst>
              <a:ext uri="{FF2B5EF4-FFF2-40B4-BE49-F238E27FC236}">
                <a16:creationId xmlns:a16="http://schemas.microsoft.com/office/drawing/2014/main" id="{0BCFB5D6-F5E0-852E-3829-2FCF4781992B}"/>
              </a:ext>
            </a:extLst>
          </p:cNvPr>
          <p:cNvSpPr txBox="1"/>
          <p:nvPr/>
        </p:nvSpPr>
        <p:spPr>
          <a:xfrm>
            <a:off x="581192" y="1859339"/>
            <a:ext cx="10834370" cy="3447098"/>
          </a:xfrm>
          <a:prstGeom prst="rect">
            <a:avLst/>
          </a:prstGeom>
          <a:noFill/>
        </p:spPr>
        <p:txBody>
          <a:bodyPr wrap="square" rtlCol="0">
            <a:spAutoFit/>
          </a:bodyPr>
          <a:lstStyle/>
          <a:p>
            <a:pPr algn="just"/>
            <a:r>
              <a:rPr lang="en-US" sz="2000" dirty="0"/>
              <a:t>Many small businesses face significant barriers when attempting to establish an online presence for their products. Current e-commerce platforms are frequently designed with enterprise-scale complexity, resulting in steep learning curves, high maintenance requirements, and elevated subscription or transaction costs. For small business owners with limited technical expertise and tight budgets, these solutions are often impractical and unsustainable.</a:t>
            </a:r>
          </a:p>
          <a:p>
            <a:pPr algn="just"/>
            <a:r>
              <a:rPr lang="en-US" sz="2000" dirty="0"/>
              <a:t>This gap in the market leaves small businesses at a disadvantage, unable to effectively showcase their products online or meet growing customer expectations for simple, engaging digital experiences. As consumer demand for convenient browsing, filtering, and detailed product exploration continues to rise, these businesses risk being excluded from the digital economy, limiting both their growth potential and overall competitiveness.</a:t>
            </a:r>
          </a:p>
          <a:p>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F47B10D-BA02-E027-46A1-3EB9B387A427}"/>
              </a:ext>
            </a:extLst>
          </p:cNvPr>
          <p:cNvSpPr>
            <a:spLocks noGrp="1" noChangeArrowheads="1"/>
          </p:cNvSpPr>
          <p:nvPr>
            <p:ph idx="1"/>
          </p:nvPr>
        </p:nvSpPr>
        <p:spPr bwMode="auto">
          <a:xfrm>
            <a:off x="667819" y="1228400"/>
            <a:ext cx="10497486"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00000"/>
              </a:lnSpc>
              <a:spcBef>
                <a:spcPct val="0"/>
              </a:spcBef>
              <a:spcAft>
                <a:spcPct val="0"/>
              </a:spcAft>
              <a:buClrTx/>
              <a:buSzTx/>
              <a:buNone/>
            </a:pPr>
            <a:r>
              <a:rPr lang="en-US" altLang="en-US" sz="2000" b="1" dirty="0">
                <a:solidFill>
                  <a:schemeClr val="tx1"/>
                </a:solidFill>
                <a:latin typeface="Arial" panose="020B0604020202020204" pitchFamily="34" charset="0"/>
              </a:rPr>
              <a:t>Frontend Technologies:</a:t>
            </a:r>
          </a:p>
          <a:p>
            <a:pPr marL="0" lvl="0" indent="0" defTabSz="914400" eaLnBrk="0" fontAlgn="base" hangingPunct="0">
              <a:lnSpc>
                <a:spcPct val="100000"/>
              </a:lnSpc>
              <a:spcBef>
                <a:spcPct val="0"/>
              </a:spcBef>
              <a:spcAft>
                <a:spcPct val="0"/>
              </a:spcAft>
              <a:buClrTx/>
              <a:buSzTx/>
              <a:buFontTx/>
              <a:buChar char="•"/>
            </a:pPr>
            <a:r>
              <a:rPr lang="en-US" altLang="en-US" sz="1800" dirty="0">
                <a:solidFill>
                  <a:schemeClr val="tx1"/>
                </a:solidFill>
                <a:latin typeface="Arial" panose="020B0604020202020204" pitchFamily="34" charset="0"/>
              </a:rPr>
              <a:t>HTML5 → Provides the semantic structure of the product showcase, categories, and modals.</a:t>
            </a:r>
          </a:p>
          <a:p>
            <a:pPr marL="0" lvl="0" indent="0" defTabSz="914400" eaLnBrk="0" fontAlgn="base" hangingPunct="0">
              <a:lnSpc>
                <a:spcPct val="100000"/>
              </a:lnSpc>
              <a:spcBef>
                <a:spcPct val="0"/>
              </a:spcBef>
              <a:spcAft>
                <a:spcPct val="0"/>
              </a:spcAft>
              <a:buClrTx/>
              <a:buSzTx/>
              <a:buFontTx/>
              <a:buChar char="•"/>
            </a:pPr>
            <a:r>
              <a:rPr lang="en-US" altLang="en-US" sz="1800" dirty="0">
                <a:solidFill>
                  <a:schemeClr val="tx1"/>
                </a:solidFill>
                <a:latin typeface="Arial" panose="020B0604020202020204" pitchFamily="34" charset="0"/>
              </a:rPr>
              <a:t>CSS3 → Creates a responsive, mobile-first design using Flexbox &amp; Grid, with gradients, animations, and hover effects for a polished UI.</a:t>
            </a:r>
          </a:p>
          <a:p>
            <a:pPr marL="0" lvl="0" indent="0" defTabSz="914400" eaLnBrk="0" fontAlgn="base" hangingPunct="0">
              <a:lnSpc>
                <a:spcPct val="100000"/>
              </a:lnSpc>
              <a:spcBef>
                <a:spcPct val="0"/>
              </a:spcBef>
              <a:spcAft>
                <a:spcPct val="0"/>
              </a:spcAft>
              <a:buClrTx/>
              <a:buSzTx/>
              <a:buFontTx/>
              <a:buChar char="•"/>
            </a:pPr>
            <a:r>
              <a:rPr lang="en-US" altLang="en-US" sz="1800" dirty="0">
                <a:solidFill>
                  <a:schemeClr val="tx1"/>
                </a:solidFill>
                <a:latin typeface="Arial" panose="020B0604020202020204" pitchFamily="34" charset="0"/>
              </a:rPr>
              <a:t>JavaScript → Enables all dynamic interactions:</a:t>
            </a:r>
          </a:p>
          <a:p>
            <a:pPr marL="0" lv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  </a:t>
            </a:r>
            <a:r>
              <a:rPr lang="en-US" altLang="en-US" sz="1800" dirty="0" err="1">
                <a:solidFill>
                  <a:schemeClr val="tx1"/>
                </a:solidFill>
                <a:latin typeface="Arial" panose="020B0604020202020204" pitchFamily="34" charset="0"/>
              </a:rPr>
              <a:t>i</a:t>
            </a:r>
            <a:r>
              <a:rPr lang="en-US" altLang="en-US" sz="1800" dirty="0">
                <a:solidFill>
                  <a:schemeClr val="tx1"/>
                </a:solidFill>
                <a:latin typeface="Arial" panose="020B0604020202020204" pitchFamily="34" charset="0"/>
              </a:rPr>
              <a:t>)Product search &amp; filtering.</a:t>
            </a:r>
          </a:p>
          <a:p>
            <a:pPr marL="0" lv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  ii)Cart, </a:t>
            </a:r>
            <a:r>
              <a:rPr lang="en-US" altLang="en-US" sz="1800" dirty="0" err="1">
                <a:solidFill>
                  <a:schemeClr val="tx1"/>
                </a:solidFill>
                <a:latin typeface="Arial" panose="020B0604020202020204" pitchFamily="34" charset="0"/>
              </a:rPr>
              <a:t>wishlist</a:t>
            </a:r>
            <a:r>
              <a:rPr lang="en-US" altLang="en-US" sz="1800" dirty="0">
                <a:solidFill>
                  <a:schemeClr val="tx1"/>
                </a:solidFill>
                <a:latin typeface="Arial" panose="020B0604020202020204" pitchFamily="34" charset="0"/>
              </a:rPr>
              <a:t>, and order management.</a:t>
            </a:r>
          </a:p>
          <a:p>
            <a:pPr marL="0" lvl="0" indent="0"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  iii)Interactive modals for product details &amp; checkout.</a:t>
            </a:r>
          </a:p>
          <a:p>
            <a:pPr marL="0" lvl="0" indent="0" defTabSz="91440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Design Approach</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Arial" panose="020B0604020202020204" pitchFamily="34" charset="0"/>
              </a:rPr>
              <a:t>Lightweight, visually appealing product showcase.</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Arial" panose="020B0604020202020204" pitchFamily="34" charset="0"/>
              </a:rPr>
              <a:t>Simple upload &amp; management → no technical expertise needed.</a:t>
            </a:r>
          </a:p>
          <a:p>
            <a:pPr marL="0" lvl="0" indent="0" defTabSz="914400" eaLnBrk="0" fontAlgn="base" hangingPunct="0">
              <a:lnSpc>
                <a:spcPct val="100000"/>
              </a:lnSpc>
              <a:spcBef>
                <a:spcPct val="0"/>
              </a:spcBef>
              <a:spcAft>
                <a:spcPct val="0"/>
              </a:spcAft>
              <a:buClrTx/>
              <a:buSzTx/>
              <a:buFontTx/>
              <a:buChar char="•"/>
            </a:pPr>
            <a:r>
              <a:rPr lang="en-US" altLang="en-US" sz="2000" dirty="0">
                <a:solidFill>
                  <a:schemeClr val="tx1"/>
                </a:solidFill>
                <a:latin typeface="Arial" panose="020B0604020202020204" pitchFamily="34" charset="0"/>
              </a:rPr>
              <a:t>Smooth customer experience → browse, filter, view details easily.</a:t>
            </a:r>
          </a:p>
          <a:p>
            <a:pPr marL="0" lvl="0" indent="0" defTabSz="914400" eaLnBrk="0" fontAlgn="base" hangingPunct="0">
              <a:lnSpc>
                <a:spcPct val="100000"/>
              </a:lnSpc>
              <a:spcBef>
                <a:spcPct val="0"/>
              </a:spcBef>
              <a:spcAft>
                <a:spcPct val="0"/>
              </a:spcAft>
              <a:buClrTx/>
              <a:buSzTx/>
              <a:buFontTx/>
              <a:buChar char="•"/>
            </a:pPr>
            <a:r>
              <a:rPr lang="en-US" altLang="en-US" sz="1800" dirty="0">
                <a:solidFill>
                  <a:schemeClr val="tx1"/>
                </a:solidFill>
                <a:latin typeface="Arial" panose="020B0604020202020204" pitchFamily="34" charset="0"/>
              </a:rPr>
              <a:t>Built-in engagement tools → </a:t>
            </a:r>
            <a:r>
              <a:rPr lang="en-US" altLang="en-US" sz="1800" dirty="0" err="1">
                <a:solidFill>
                  <a:schemeClr val="tx1"/>
                </a:solidFill>
                <a:latin typeface="Arial" panose="020B0604020202020204" pitchFamily="34" charset="0"/>
              </a:rPr>
              <a:t>wishlist</a:t>
            </a:r>
            <a:r>
              <a:rPr lang="en-US" altLang="en-US" sz="1800" dirty="0">
                <a:solidFill>
                  <a:schemeClr val="tx1"/>
                </a:solidFill>
                <a:latin typeface="Arial" panose="020B0604020202020204" pitchFamily="34" charset="0"/>
              </a:rPr>
              <a:t>, cart, quick checkout.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2A13D4AF-BC64-937B-E983-E2F50E4F343E}"/>
              </a:ext>
            </a:extLst>
          </p:cNvPr>
          <p:cNvSpPr>
            <a:spLocks noGrp="1" noChangeArrowheads="1"/>
          </p:cNvSpPr>
          <p:nvPr>
            <p:ph idx="1"/>
          </p:nvPr>
        </p:nvSpPr>
        <p:spPr bwMode="auto">
          <a:xfrm>
            <a:off x="581192" y="1478664"/>
            <a:ext cx="10622614"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1.Product Catalog Creation</a:t>
            </a:r>
          </a:p>
          <a:p>
            <a:pPr marL="0" lvl="0" indent="0" algn="just"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A product catalog organizes items into categories (Clothing, Electronics, Home Décor, etc.). Each product should contain details like an image, price, and description. This structure makes it easier to display and manage products dynamically.</a:t>
            </a:r>
          </a:p>
          <a:p>
            <a:pPr marL="0" lvl="0" indent="0" algn="just" defTabSz="91440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lvl="0" indent="0" algn="just" defTabSz="914400" eaLnBrk="0" fontAlgn="base" hangingPunct="0">
              <a:lnSpc>
                <a:spcPct val="100000"/>
              </a:lnSpc>
              <a:spcBef>
                <a:spcPct val="0"/>
              </a:spcBef>
              <a:spcAft>
                <a:spcPct val="0"/>
              </a:spcAft>
              <a:buClrTx/>
              <a:buSzTx/>
              <a:buNone/>
            </a:pPr>
            <a:r>
              <a:rPr kumimoji="0" lang="en-US" altLang="en-US" sz="1800" b="1" i="0" u="none" strike="noStrike" cap="none" normalizeH="0" baseline="0" dirty="0">
                <a:ln>
                  <a:noFill/>
                </a:ln>
                <a:solidFill>
                  <a:schemeClr val="tx1"/>
                </a:solidFill>
                <a:effectLst/>
                <a:latin typeface="Arial" panose="020B0604020202020204" pitchFamily="34" charset="0"/>
              </a:rPr>
              <a:t>2.Frontend Design</a:t>
            </a:r>
          </a:p>
          <a:p>
            <a:pPr marL="0" lvl="0" indent="0" algn="just"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The frontend should present products in a clean layout. Using CSS Grid allows products to adapt to different screen sizes (desktop, tablet, mobile). Each product is shown as a card with an image, title, description, and buttons.</a:t>
            </a:r>
          </a:p>
          <a:p>
            <a:pPr marL="0" lvl="0" indent="0" algn="just" defTabSz="914400" eaLnBrk="0" fontAlgn="base" hangingPunct="0">
              <a:lnSpc>
                <a:spcPct val="100000"/>
              </a:lnSpc>
              <a:spcBef>
                <a:spcPct val="0"/>
              </a:spcBef>
              <a:spcAft>
                <a:spcPct val="0"/>
              </a:spcAft>
              <a:buClrTx/>
              <a:buSzTx/>
              <a:buNone/>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lvl="0" indent="0" algn="just" defTabSz="914400" eaLnBrk="0" fontAlgn="base" hangingPunct="0">
              <a:lnSpc>
                <a:spcPct val="100000"/>
              </a:lnSpc>
              <a:spcBef>
                <a:spcPct val="0"/>
              </a:spcBef>
              <a:spcAft>
                <a:spcPct val="0"/>
              </a:spcAft>
              <a:buClrTx/>
              <a:buSzTx/>
              <a:buNone/>
            </a:pPr>
            <a:r>
              <a:rPr lang="en-US" altLang="en-US" sz="1800" b="1" dirty="0">
                <a:solidFill>
                  <a:schemeClr val="tx1"/>
                </a:solidFill>
                <a:latin typeface="Arial" panose="020B0604020202020204" pitchFamily="34" charset="0"/>
              </a:rPr>
              <a:t>3. Interactive Features</a:t>
            </a:r>
          </a:p>
          <a:p>
            <a:pPr marL="0" lvl="0" indent="0" algn="just" defTabSz="914400" eaLnBrk="0" fontAlgn="base" hangingPunct="0">
              <a:lnSpc>
                <a:spcPct val="100000"/>
              </a:lnSpc>
              <a:spcBef>
                <a:spcPct val="0"/>
              </a:spcBef>
              <a:spcAft>
                <a:spcPct val="0"/>
              </a:spcAft>
              <a:buClrTx/>
              <a:buSzTx/>
              <a:buNone/>
            </a:pPr>
            <a:r>
              <a:rPr lang="en-US" altLang="en-US" sz="1800" dirty="0">
                <a:solidFill>
                  <a:schemeClr val="tx1"/>
                </a:solidFill>
                <a:latin typeface="Arial" panose="020B0604020202020204" pitchFamily="34" charset="0"/>
              </a:rPr>
              <a:t>E-commerce sites need interactivity. </a:t>
            </a: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Add-to-Cart, Remove-from-Cart functions in JavaScript.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total price calculation.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Product filtering by category.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Modal views for product details.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603A1-9EC6-6415-F0BC-2B542AE94DB6}"/>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4" name="TextBox 3">
            <a:extLst>
              <a:ext uri="{FF2B5EF4-FFF2-40B4-BE49-F238E27FC236}">
                <a16:creationId xmlns:a16="http://schemas.microsoft.com/office/drawing/2014/main" id="{9B797E9A-4942-71B8-C461-194DB3DC1C9F}"/>
              </a:ext>
            </a:extLst>
          </p:cNvPr>
          <p:cNvSpPr txBox="1"/>
          <p:nvPr/>
        </p:nvSpPr>
        <p:spPr>
          <a:xfrm>
            <a:off x="702644" y="1588168"/>
            <a:ext cx="10501162" cy="5078313"/>
          </a:xfrm>
          <a:prstGeom prst="rect">
            <a:avLst/>
          </a:prstGeom>
          <a:noFill/>
        </p:spPr>
        <p:txBody>
          <a:bodyPr wrap="square" rtlCol="0">
            <a:spAutoFit/>
          </a:bodyPr>
          <a:lstStyle/>
          <a:p>
            <a:pPr algn="just"/>
            <a:r>
              <a:rPr lang="en-US" b="1" dirty="0"/>
              <a:t>4.Testing:</a:t>
            </a:r>
          </a:p>
          <a:p>
            <a:pPr algn="just"/>
            <a:r>
              <a:rPr lang="en-US" dirty="0"/>
              <a:t>Testing is an essential step in any web project because it ensures that the application works correctly for all users regardless of the device, browser, or environment. For this e-commerce product catalog, testing focuses on three main areas:</a:t>
            </a:r>
          </a:p>
          <a:p>
            <a:pPr algn="just"/>
            <a:r>
              <a:rPr lang="en-US" b="1" dirty="0" err="1"/>
              <a:t>i</a:t>
            </a:r>
            <a:r>
              <a:rPr lang="en-US" b="1" dirty="0"/>
              <a:t>. Cross-Browser Compatibility</a:t>
            </a:r>
            <a:endParaRPr lang="en-US" dirty="0"/>
          </a:p>
          <a:p>
            <a:pPr algn="just"/>
            <a:r>
              <a:rPr lang="en-US" dirty="0"/>
              <a:t>Different browsers (Chrome, Firefox, Edge, Safari) render HTML, CSS, and JavaScript slightly </a:t>
            </a:r>
            <a:r>
              <a:rPr lang="en-US" dirty="0" err="1"/>
              <a:t>differently.Test</a:t>
            </a:r>
            <a:r>
              <a:rPr lang="en-US" dirty="0"/>
              <a:t> the website on at least three popular browsers to confirm that:</a:t>
            </a:r>
          </a:p>
          <a:p>
            <a:pPr marL="742950" lvl="1" indent="-285750" algn="just">
              <a:buFont typeface="Arial" panose="020B0604020202020204" pitchFamily="34" charset="0"/>
              <a:buChar char="•"/>
            </a:pPr>
            <a:r>
              <a:rPr lang="en-US" dirty="0"/>
              <a:t>Layouts appear consistently.</a:t>
            </a:r>
          </a:p>
          <a:p>
            <a:pPr marL="742950" lvl="1" indent="-285750" algn="just">
              <a:buFont typeface="Arial" panose="020B0604020202020204" pitchFamily="34" charset="0"/>
              <a:buChar char="•"/>
            </a:pPr>
            <a:r>
              <a:rPr lang="en-US" dirty="0"/>
              <a:t>Interactive features (Add-to-Cart, Remove-from-Cart, Modal popups) function without errors.</a:t>
            </a:r>
          </a:p>
          <a:p>
            <a:pPr marL="742950" lvl="1" indent="-285750" algn="just">
              <a:buFont typeface="Arial" panose="020B0604020202020204" pitchFamily="34" charset="0"/>
              <a:buChar char="•"/>
            </a:pPr>
            <a:r>
              <a:rPr lang="en-US" dirty="0"/>
              <a:t>Styling (fonts, colors, borders) looks the same or very close.</a:t>
            </a:r>
          </a:p>
          <a:p>
            <a:pPr algn="just"/>
            <a:r>
              <a:rPr lang="en-US" b="1" dirty="0"/>
              <a:t>ii. Functional Testing</a:t>
            </a:r>
            <a:endParaRPr lang="en-US" dirty="0"/>
          </a:p>
          <a:p>
            <a:pPr algn="just"/>
            <a:r>
              <a:rPr lang="en-US" dirty="0"/>
              <a:t>Focuses on whether each feature works as intended. For this project:</a:t>
            </a:r>
          </a:p>
          <a:p>
            <a:pPr lvl="1" algn="just"/>
            <a:r>
              <a:rPr lang="en-US" b="1" dirty="0"/>
              <a:t>Add-to-Cart:</a:t>
            </a:r>
            <a:r>
              <a:rPr lang="en-US" dirty="0"/>
              <a:t> Check that clicking the button increases cart count and updates total price.</a:t>
            </a:r>
          </a:p>
          <a:p>
            <a:pPr lvl="1" algn="just"/>
            <a:r>
              <a:rPr lang="en-US" b="1" dirty="0"/>
              <a:t>Remove-from-Cart:</a:t>
            </a:r>
            <a:r>
              <a:rPr lang="en-US" dirty="0"/>
              <a:t> Ensure products can be removed and total recalculates correctly.</a:t>
            </a:r>
          </a:p>
          <a:p>
            <a:pPr lvl="1" algn="just"/>
            <a:r>
              <a:rPr lang="en-US" b="1" dirty="0"/>
              <a:t>Total Price Calculation:</a:t>
            </a:r>
            <a:r>
              <a:rPr lang="en-US" dirty="0"/>
              <a:t> Verify that the sum updates in real time as items are added/removed.</a:t>
            </a:r>
          </a:p>
          <a:p>
            <a:pPr lvl="1" algn="just"/>
            <a:r>
              <a:rPr lang="en-US" b="1" dirty="0"/>
              <a:t>Product Filtering:</a:t>
            </a:r>
            <a:r>
              <a:rPr lang="en-US" dirty="0"/>
              <a:t> Switching categories should correctly show/hide products.</a:t>
            </a:r>
          </a:p>
          <a:p>
            <a:pPr lvl="1" algn="just"/>
            <a:r>
              <a:rPr lang="en-US" b="1" dirty="0"/>
              <a:t>Modal Product Details:</a:t>
            </a:r>
            <a:r>
              <a:rPr lang="en-US" dirty="0"/>
              <a:t> Clicking a product should display the correct details in a popup window.</a:t>
            </a:r>
          </a:p>
          <a:p>
            <a:endParaRPr lang="en-IN" dirty="0"/>
          </a:p>
        </p:txBody>
      </p:sp>
    </p:spTree>
    <p:extLst>
      <p:ext uri="{BB962C8B-B14F-4D97-AF65-F5344CB8AC3E}">
        <p14:creationId xmlns:p14="http://schemas.microsoft.com/office/powerpoint/2010/main" val="30464849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9FF32-ED91-9C6C-30FC-3C8A693B08F2}"/>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sp>
        <p:nvSpPr>
          <p:cNvPr id="4" name="TextBox 3">
            <a:extLst>
              <a:ext uri="{FF2B5EF4-FFF2-40B4-BE49-F238E27FC236}">
                <a16:creationId xmlns:a16="http://schemas.microsoft.com/office/drawing/2014/main" id="{09C4B5D8-1C1B-D9C2-1CEB-0CFD1F69B5E6}"/>
              </a:ext>
            </a:extLst>
          </p:cNvPr>
          <p:cNvSpPr txBox="1"/>
          <p:nvPr/>
        </p:nvSpPr>
        <p:spPr>
          <a:xfrm>
            <a:off x="581192" y="1261327"/>
            <a:ext cx="10847672" cy="5909310"/>
          </a:xfrm>
          <a:prstGeom prst="rect">
            <a:avLst/>
          </a:prstGeom>
          <a:noFill/>
        </p:spPr>
        <p:txBody>
          <a:bodyPr wrap="square" rtlCol="0">
            <a:spAutoFit/>
          </a:bodyPr>
          <a:lstStyle/>
          <a:p>
            <a:r>
              <a:rPr lang="en-IN" b="1" dirty="0"/>
              <a:t>5.Deployment</a:t>
            </a:r>
            <a:br>
              <a:rPr lang="en-US" dirty="0"/>
            </a:br>
            <a:r>
              <a:rPr lang="en-US" dirty="0"/>
              <a:t>Once development and testing are complete, the final step is to make the e-commerce project accessible to users on the internet. Since this project is built with HTML, CSS, and JavaScript only (no backend server required), it can be hosted for free on platforms like </a:t>
            </a:r>
            <a:r>
              <a:rPr lang="en-US" b="1" dirty="0"/>
              <a:t>GitHub Pages</a:t>
            </a:r>
            <a:r>
              <a:rPr lang="en-US" dirty="0"/>
              <a:t> or </a:t>
            </a:r>
            <a:r>
              <a:rPr lang="en-US" b="1" dirty="0"/>
              <a:t>Netlify</a:t>
            </a:r>
            <a:r>
              <a:rPr lang="en-US" dirty="0"/>
              <a:t>.</a:t>
            </a:r>
            <a:endParaRPr lang="en-IN" b="1" dirty="0"/>
          </a:p>
          <a:p>
            <a:pPr algn="just"/>
            <a:r>
              <a:rPr lang="en-US" b="1" dirty="0"/>
              <a:t>Steps to Deploy on GitHub Pages</a:t>
            </a:r>
          </a:p>
          <a:p>
            <a:pPr algn="just"/>
            <a:r>
              <a:rPr lang="en-US" b="1" dirty="0" err="1"/>
              <a:t>i.Create</a:t>
            </a:r>
            <a:r>
              <a:rPr lang="en-US" b="1" dirty="0"/>
              <a:t> a GitHub Repository</a:t>
            </a:r>
            <a:endParaRPr lang="en-US" dirty="0"/>
          </a:p>
          <a:p>
            <a:pPr lvl="1" algn="just"/>
            <a:r>
              <a:rPr lang="en-US" dirty="0"/>
              <a:t>Log in to </a:t>
            </a:r>
            <a:r>
              <a:rPr lang="en-US" dirty="0">
                <a:hlinkClick r:id="rId2"/>
              </a:rPr>
              <a:t>GitHub</a:t>
            </a:r>
            <a:r>
              <a:rPr lang="en-US" dirty="0"/>
              <a:t>.</a:t>
            </a:r>
          </a:p>
          <a:p>
            <a:pPr lvl="1" algn="just"/>
            <a:r>
              <a:rPr lang="en-US" dirty="0"/>
              <a:t>Click the </a:t>
            </a:r>
            <a:r>
              <a:rPr lang="en-US" b="1" dirty="0"/>
              <a:t>New Repository</a:t>
            </a:r>
            <a:r>
              <a:rPr lang="en-US" dirty="0"/>
              <a:t> button.</a:t>
            </a:r>
          </a:p>
          <a:p>
            <a:pPr lvl="1" algn="just"/>
            <a:r>
              <a:rPr lang="en-US" dirty="0"/>
              <a:t>Give it a name  and make it </a:t>
            </a:r>
            <a:r>
              <a:rPr lang="en-US" b="1" dirty="0"/>
              <a:t>public</a:t>
            </a:r>
            <a:r>
              <a:rPr lang="en-US" dirty="0"/>
              <a:t>.</a:t>
            </a:r>
          </a:p>
          <a:p>
            <a:pPr lvl="1" algn="just"/>
            <a:r>
              <a:rPr lang="en-US" dirty="0"/>
              <a:t>Don’t add anything (like README) yet if you already have project files locally.</a:t>
            </a:r>
          </a:p>
          <a:p>
            <a:pPr algn="just"/>
            <a:r>
              <a:rPr lang="en-US" b="1" dirty="0" err="1"/>
              <a:t>ii.Upload</a:t>
            </a:r>
            <a:r>
              <a:rPr lang="en-US" b="1" dirty="0"/>
              <a:t> Your Project</a:t>
            </a:r>
            <a:endParaRPr lang="en-US" dirty="0"/>
          </a:p>
          <a:p>
            <a:pPr lvl="1" algn="just"/>
            <a:r>
              <a:rPr lang="en-US" dirty="0"/>
              <a:t>Open your repo on GitHub.</a:t>
            </a:r>
          </a:p>
          <a:p>
            <a:pPr lvl="1" algn="just"/>
            <a:r>
              <a:rPr lang="en-US" dirty="0"/>
              <a:t>Click </a:t>
            </a:r>
            <a:r>
              <a:rPr lang="en-US" b="1" dirty="0"/>
              <a:t>Add file → Upload files</a:t>
            </a:r>
            <a:r>
              <a:rPr lang="en-US" dirty="0"/>
              <a:t>.</a:t>
            </a:r>
          </a:p>
          <a:p>
            <a:pPr lvl="1" algn="just"/>
            <a:r>
              <a:rPr lang="en-US" dirty="0"/>
              <a:t>Upload your index.html, CSS, JS, and image folders.</a:t>
            </a:r>
          </a:p>
          <a:p>
            <a:pPr algn="just"/>
            <a:r>
              <a:rPr lang="en-US" b="1" dirty="0" err="1"/>
              <a:t>iii.Enable</a:t>
            </a:r>
            <a:r>
              <a:rPr lang="en-US" b="1" dirty="0"/>
              <a:t> GitHub Pages</a:t>
            </a:r>
            <a:endParaRPr lang="en-US" dirty="0"/>
          </a:p>
          <a:p>
            <a:pPr lvl="1" algn="just"/>
            <a:r>
              <a:rPr lang="en-US" dirty="0"/>
              <a:t>In your repo, go to </a:t>
            </a:r>
            <a:r>
              <a:rPr lang="en-US" b="1" dirty="0"/>
              <a:t>Settings → Pages</a:t>
            </a:r>
            <a:r>
              <a:rPr lang="en-US" dirty="0"/>
              <a:t>.</a:t>
            </a:r>
          </a:p>
          <a:p>
            <a:pPr lvl="1" algn="just"/>
            <a:r>
              <a:rPr lang="en-US" dirty="0"/>
              <a:t>Under </a:t>
            </a:r>
            <a:r>
              <a:rPr lang="en-US" b="1" dirty="0"/>
              <a:t>Source</a:t>
            </a:r>
            <a:r>
              <a:rPr lang="en-US" dirty="0"/>
              <a:t>, select the main branch and / (root) folder.</a:t>
            </a:r>
          </a:p>
          <a:p>
            <a:pPr lvl="1" algn="just"/>
            <a:r>
              <a:rPr lang="en-US" dirty="0"/>
              <a:t>Click </a:t>
            </a:r>
            <a:r>
              <a:rPr lang="en-US" b="1" dirty="0"/>
              <a:t>Save</a:t>
            </a:r>
            <a:r>
              <a:rPr lang="en-US" dirty="0"/>
              <a:t>.</a:t>
            </a:r>
          </a:p>
          <a:p>
            <a:pPr algn="just"/>
            <a:r>
              <a:rPr lang="en-US" b="1" dirty="0" err="1"/>
              <a:t>iv.Get</a:t>
            </a:r>
            <a:r>
              <a:rPr lang="en-US" b="1" dirty="0"/>
              <a:t> the Live Link</a:t>
            </a:r>
            <a:endParaRPr lang="en-US" dirty="0"/>
          </a:p>
          <a:p>
            <a:pPr algn="just"/>
            <a:endParaRPr lang="en-IN" dirty="0"/>
          </a:p>
          <a:p>
            <a:endParaRPr lang="en-IN" dirty="0"/>
          </a:p>
        </p:txBody>
      </p:sp>
    </p:spTree>
    <p:extLst>
      <p:ext uri="{BB962C8B-B14F-4D97-AF65-F5344CB8AC3E}">
        <p14:creationId xmlns:p14="http://schemas.microsoft.com/office/powerpoint/2010/main" val="2356636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20F19-3232-FCD0-E48F-6210A7E817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230409-939A-60F3-342F-342F13F94BB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68BE642F-C3D0-4B7A-8D8A-3804B8286D52}"/>
              </a:ext>
            </a:extLst>
          </p:cNvPr>
          <p:cNvSpPr>
            <a:spLocks noGrp="1"/>
          </p:cNvSpPr>
          <p:nvPr>
            <p:ph idx="1"/>
          </p:nvPr>
        </p:nvSpPr>
        <p:spPr/>
        <p:txBody>
          <a:bodyPr>
            <a:normAutofit/>
          </a:bodyPr>
          <a:lstStyle/>
          <a:p>
            <a:pPr marL="305435" indent="-305435"/>
            <a:endParaRPr lang="en-US" sz="2800" b="1" dirty="0"/>
          </a:p>
        </p:txBody>
      </p:sp>
    </p:spTree>
    <p:extLst>
      <p:ext uri="{BB962C8B-B14F-4D97-AF65-F5344CB8AC3E}">
        <p14:creationId xmlns:p14="http://schemas.microsoft.com/office/powerpoint/2010/main" val="424615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GITHUB AND DEPLOYMNET LINK</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b="1" dirty="0"/>
              <a:t>Attach your </a:t>
            </a:r>
            <a:r>
              <a:rPr lang="en-US" sz="2800" b="1" dirty="0" err="1"/>
              <a:t>Github</a:t>
            </a:r>
            <a:r>
              <a:rPr lang="en-US" sz="2800" b="1" dirty="0"/>
              <a:t> Link : coding files</a:t>
            </a:r>
          </a:p>
          <a:p>
            <a:pPr marL="305435" indent="-305435"/>
            <a:r>
              <a:rPr lang="en-US" sz="2800" b="1" dirty="0">
                <a:ea typeface="+mn-lt"/>
                <a:cs typeface="+mn-lt"/>
              </a:rPr>
              <a:t>Deployment link: </a:t>
            </a:r>
            <a:endParaRPr lang="en-US" sz="2800" b="1" dirty="0"/>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197</TotalTime>
  <Words>944</Words>
  <Application>Microsoft Office PowerPoint</Application>
  <PresentationFormat>Widescreen</PresentationFormat>
  <Paragraphs>94</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Franklin Gothic Book</vt:lpstr>
      <vt:lpstr>Franklin Gothic Demi</vt:lpstr>
      <vt:lpstr>Wingdings 2</vt:lpstr>
      <vt:lpstr>DividendVTI</vt:lpstr>
      <vt:lpstr>E-Commerce Product Showcase</vt:lpstr>
      <vt:lpstr>OUTLINE</vt:lpstr>
      <vt:lpstr>Problem Statement</vt:lpstr>
      <vt:lpstr>System  Approach</vt:lpstr>
      <vt:lpstr>Algorithm &amp; Deployment</vt:lpstr>
      <vt:lpstr>Algorithm &amp; Deployment</vt:lpstr>
      <vt:lpstr>Algorithm &amp; Deployment</vt:lpstr>
      <vt:lpstr>Result</vt:lpstr>
      <vt:lpstr>GITHUB AND DEPLOYMNET LINK</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NALLAM HARINI</cp:lastModifiedBy>
  <cp:revision>49</cp:revision>
  <dcterms:created xsi:type="dcterms:W3CDTF">2021-05-26T16:50:10Z</dcterms:created>
  <dcterms:modified xsi:type="dcterms:W3CDTF">2025-09-26T13:00:23Z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