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2"/>
  </p:notesMasterIdLst>
  <p:sldIdLst>
    <p:sldId id="256" r:id="rId5"/>
    <p:sldId id="2146847054" r:id="rId6"/>
    <p:sldId id="262" r:id="rId7"/>
    <p:sldId id="265" r:id="rId8"/>
    <p:sldId id="266" r:id="rId9"/>
    <p:sldId id="2146847057" r:id="rId10"/>
    <p:sldId id="2146847058" r:id="rId11"/>
    <p:sldId id="2146847056" r:id="rId12"/>
    <p:sldId id="2146847059" r:id="rId13"/>
    <p:sldId id="2146847060" r:id="rId14"/>
    <p:sldId id="2146847061" r:id="rId15"/>
    <p:sldId id="2146847062" r:id="rId16"/>
    <p:sldId id="2146847065" r:id="rId17"/>
    <p:sldId id="2146847063" r:id="rId18"/>
    <p:sldId id="2146847064" r:id="rId19"/>
    <p:sldId id="2146847066" r:id="rId20"/>
    <p:sldId id="2146847068" r:id="rId21"/>
    <p:sldId id="2146847069" r:id="rId22"/>
    <p:sldId id="2146847070" r:id="rId23"/>
    <p:sldId id="2146847071" r:id="rId24"/>
    <p:sldId id="2146847072" r:id="rId25"/>
    <p:sldId id="2146847073" r:id="rId26"/>
    <p:sldId id="2146847074" r:id="rId27"/>
    <p:sldId id="267" r:id="rId28"/>
    <p:sldId id="268" r:id="rId29"/>
    <p:sldId id="2146847055" r:id="rId30"/>
    <p:sldId id="25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0039" autoAdjust="0"/>
  </p:normalViewPr>
  <p:slideViewPr>
    <p:cSldViewPr snapToGrid="0">
      <p:cViewPr varScale="1">
        <p:scale>
          <a:sx n="63" d="100"/>
          <a:sy n="63" d="100"/>
        </p:scale>
        <p:origin x="796"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28-09-2025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9/28/2025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9/28/2025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9/28/2025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9/28/2025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9/28/2025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9/28/2025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9/28/2025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9/28/2025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9/28/2025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9/28/2025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9/28/2025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t>E-Commerce Product Showcase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802569" y="4586365"/>
            <a:ext cx="7980183" cy="1384995"/>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p>
          <a:p>
            <a:r>
              <a:rPr lang="en-US" sz="2800" b="1">
                <a:solidFill>
                  <a:schemeClr val="accent1">
                    <a:lumMod val="75000"/>
                  </a:schemeClr>
                </a:solidFill>
                <a:latin typeface="Arial"/>
                <a:cs typeface="Arial"/>
              </a:rPr>
              <a:t>NALLAM HARINI</a:t>
            </a:r>
          </a:p>
          <a:p>
            <a:r>
              <a:rPr lang="en-US" sz="2800" b="1">
                <a:solidFill>
                  <a:schemeClr val="accent1">
                    <a:lumMod val="75000"/>
                  </a:schemeClr>
                </a:solidFill>
                <a:latin typeface="Arial"/>
                <a:cs typeface="Arial"/>
              </a:rPr>
              <a:t>Malla </a:t>
            </a:r>
            <a:r>
              <a:rPr lang="en-US" sz="2800" b="1" dirty="0">
                <a:solidFill>
                  <a:schemeClr val="accent1">
                    <a:lumMod val="75000"/>
                  </a:schemeClr>
                </a:solidFill>
                <a:latin typeface="Arial"/>
                <a:cs typeface="Arial"/>
              </a:rPr>
              <a:t>Reddy University-CSE(AIML)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279A-16A4-7144-01DB-FE950671A721}"/>
              </a:ext>
            </a:extLst>
          </p:cNvPr>
          <p:cNvSpPr>
            <a:spLocks noGrp="1"/>
          </p:cNvSpPr>
          <p:nvPr>
            <p:ph type="title"/>
          </p:nvPr>
        </p:nvSpPr>
        <p:spPr/>
        <p:txBody>
          <a:bodyPr>
            <a:normAutofit/>
          </a:bodyPr>
          <a:lstStyle/>
          <a:p>
            <a:r>
              <a:rPr lang="en-IN" sz="2000" dirty="0"/>
              <a:t>REGISTRATION:</a:t>
            </a:r>
          </a:p>
        </p:txBody>
      </p:sp>
      <p:pic>
        <p:nvPicPr>
          <p:cNvPr id="5" name="Content Placeholder 4">
            <a:extLst>
              <a:ext uri="{FF2B5EF4-FFF2-40B4-BE49-F238E27FC236}">
                <a16:creationId xmlns:a16="http://schemas.microsoft.com/office/drawing/2014/main" id="{CDB16DAD-FCA3-3BDD-592B-811B718FAD3D}"/>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3804081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CF71A-9458-05E0-BF4C-F271852DD713}"/>
              </a:ext>
            </a:extLst>
          </p:cNvPr>
          <p:cNvSpPr>
            <a:spLocks noGrp="1"/>
          </p:cNvSpPr>
          <p:nvPr>
            <p:ph type="title"/>
          </p:nvPr>
        </p:nvSpPr>
        <p:spPr/>
        <p:txBody>
          <a:bodyPr>
            <a:normAutofit/>
          </a:bodyPr>
          <a:lstStyle/>
          <a:p>
            <a:r>
              <a:rPr lang="en-IN" sz="2000" dirty="0"/>
              <a:t>Product show case:</a:t>
            </a:r>
          </a:p>
        </p:txBody>
      </p:sp>
      <p:pic>
        <p:nvPicPr>
          <p:cNvPr id="5" name="Content Placeholder 4">
            <a:extLst>
              <a:ext uri="{FF2B5EF4-FFF2-40B4-BE49-F238E27FC236}">
                <a16:creationId xmlns:a16="http://schemas.microsoft.com/office/drawing/2014/main" id="{AD7530D0-0674-A5B0-F5E0-8AB12B713F03}"/>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1444066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C5B8-D362-3B7C-6D92-D2EF287E48EC}"/>
              </a:ext>
            </a:extLst>
          </p:cNvPr>
          <p:cNvSpPr>
            <a:spLocks noGrp="1"/>
          </p:cNvSpPr>
          <p:nvPr>
            <p:ph type="title"/>
          </p:nvPr>
        </p:nvSpPr>
        <p:spPr/>
        <p:txBody>
          <a:bodyPr>
            <a:normAutofit/>
          </a:bodyPr>
          <a:lstStyle/>
          <a:p>
            <a:r>
              <a:rPr lang="en-IN" sz="2000" dirty="0"/>
              <a:t>Product show case</a:t>
            </a:r>
          </a:p>
        </p:txBody>
      </p:sp>
      <p:pic>
        <p:nvPicPr>
          <p:cNvPr id="5" name="Content Placeholder 4">
            <a:extLst>
              <a:ext uri="{FF2B5EF4-FFF2-40B4-BE49-F238E27FC236}">
                <a16:creationId xmlns:a16="http://schemas.microsoft.com/office/drawing/2014/main" id="{D82CD44A-B5AC-5E4C-6C76-B177D5FD8B8D}"/>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2753006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A4E5A-5A64-0080-734D-76ECEAC41508}"/>
              </a:ext>
            </a:extLst>
          </p:cNvPr>
          <p:cNvSpPr>
            <a:spLocks noGrp="1"/>
          </p:cNvSpPr>
          <p:nvPr>
            <p:ph type="title"/>
          </p:nvPr>
        </p:nvSpPr>
        <p:spPr/>
        <p:txBody>
          <a:bodyPr>
            <a:normAutofit/>
          </a:bodyPr>
          <a:lstStyle/>
          <a:p>
            <a:r>
              <a:rPr lang="en-IN" sz="2000" dirty="0"/>
              <a:t>View the product:</a:t>
            </a:r>
          </a:p>
        </p:txBody>
      </p:sp>
      <p:pic>
        <p:nvPicPr>
          <p:cNvPr id="5" name="Content Placeholder 4">
            <a:extLst>
              <a:ext uri="{FF2B5EF4-FFF2-40B4-BE49-F238E27FC236}">
                <a16:creationId xmlns:a16="http://schemas.microsoft.com/office/drawing/2014/main" id="{A15E76C2-EB5D-6B38-E18D-75F896F07E38}"/>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2572084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DBE55-D9F1-D960-3980-F62F2A9F3603}"/>
              </a:ext>
            </a:extLst>
          </p:cNvPr>
          <p:cNvSpPr>
            <a:spLocks noGrp="1"/>
          </p:cNvSpPr>
          <p:nvPr>
            <p:ph type="title"/>
          </p:nvPr>
        </p:nvSpPr>
        <p:spPr/>
        <p:txBody>
          <a:bodyPr>
            <a:normAutofit/>
          </a:bodyPr>
          <a:lstStyle/>
          <a:p>
            <a:r>
              <a:rPr lang="en-IN" sz="2000" dirty="0"/>
              <a:t>Product added to </a:t>
            </a:r>
            <a:r>
              <a:rPr lang="en-IN" sz="2000" dirty="0" err="1"/>
              <a:t>wishlist</a:t>
            </a:r>
            <a:r>
              <a:rPr lang="en-IN" sz="2000" dirty="0"/>
              <a:t>:</a:t>
            </a:r>
          </a:p>
        </p:txBody>
      </p:sp>
      <p:pic>
        <p:nvPicPr>
          <p:cNvPr id="5" name="Content Placeholder 4">
            <a:extLst>
              <a:ext uri="{FF2B5EF4-FFF2-40B4-BE49-F238E27FC236}">
                <a16:creationId xmlns:a16="http://schemas.microsoft.com/office/drawing/2014/main" id="{35459FA5-DF8A-D361-AE20-229A9E4A1C07}"/>
              </a:ext>
            </a:extLst>
          </p:cNvPr>
          <p:cNvPicPr>
            <a:picLocks noGrp="1" noChangeAspect="1"/>
          </p:cNvPicPr>
          <p:nvPr>
            <p:ph idx="1"/>
          </p:nvPr>
        </p:nvPicPr>
        <p:blipFill>
          <a:blip r:embed="rId2"/>
          <a:stretch>
            <a:fillRect/>
          </a:stretch>
        </p:blipFill>
        <p:spPr>
          <a:xfrm>
            <a:off x="1989815" y="1301750"/>
            <a:ext cx="8308622" cy="4673600"/>
          </a:xfrm>
        </p:spPr>
      </p:pic>
    </p:spTree>
    <p:extLst>
      <p:ext uri="{BB962C8B-B14F-4D97-AF65-F5344CB8AC3E}">
        <p14:creationId xmlns:p14="http://schemas.microsoft.com/office/powerpoint/2010/main" val="107220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0506C-1B17-0003-3EDC-F5AD14E05FCE}"/>
              </a:ext>
            </a:extLst>
          </p:cNvPr>
          <p:cNvSpPr>
            <a:spLocks noGrp="1"/>
          </p:cNvSpPr>
          <p:nvPr>
            <p:ph type="title"/>
          </p:nvPr>
        </p:nvSpPr>
        <p:spPr/>
        <p:txBody>
          <a:bodyPr>
            <a:normAutofit/>
          </a:bodyPr>
          <a:lstStyle/>
          <a:p>
            <a:r>
              <a:rPr lang="en-IN" sz="2000" dirty="0"/>
              <a:t>Wishlist view:</a:t>
            </a:r>
          </a:p>
        </p:txBody>
      </p:sp>
      <p:pic>
        <p:nvPicPr>
          <p:cNvPr id="5" name="Content Placeholder 4">
            <a:extLst>
              <a:ext uri="{FF2B5EF4-FFF2-40B4-BE49-F238E27FC236}">
                <a16:creationId xmlns:a16="http://schemas.microsoft.com/office/drawing/2014/main" id="{59640BA0-813E-E967-7E9F-6341870AFFEF}"/>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975034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1A7A5-F536-11E6-2960-DCC24BA87AA0}"/>
              </a:ext>
            </a:extLst>
          </p:cNvPr>
          <p:cNvSpPr>
            <a:spLocks noGrp="1"/>
          </p:cNvSpPr>
          <p:nvPr>
            <p:ph type="title"/>
          </p:nvPr>
        </p:nvSpPr>
        <p:spPr/>
        <p:txBody>
          <a:bodyPr>
            <a:normAutofit/>
          </a:bodyPr>
          <a:lstStyle/>
          <a:p>
            <a:r>
              <a:rPr lang="en-IN" sz="2000" dirty="0"/>
              <a:t>Product added to cart:</a:t>
            </a:r>
          </a:p>
        </p:txBody>
      </p:sp>
      <p:pic>
        <p:nvPicPr>
          <p:cNvPr id="5" name="Content Placeholder 4">
            <a:extLst>
              <a:ext uri="{FF2B5EF4-FFF2-40B4-BE49-F238E27FC236}">
                <a16:creationId xmlns:a16="http://schemas.microsoft.com/office/drawing/2014/main" id="{43A859D1-C61F-E00B-CC30-2D2B587C8324}"/>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1866044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C56E9-16A0-553F-E543-89CDFD8CBBC6}"/>
              </a:ext>
            </a:extLst>
          </p:cNvPr>
          <p:cNvSpPr>
            <a:spLocks noGrp="1"/>
          </p:cNvSpPr>
          <p:nvPr>
            <p:ph type="title"/>
          </p:nvPr>
        </p:nvSpPr>
        <p:spPr/>
        <p:txBody>
          <a:bodyPr>
            <a:normAutofit/>
          </a:bodyPr>
          <a:lstStyle/>
          <a:p>
            <a:r>
              <a:rPr lang="en-IN" sz="2000" dirty="0"/>
              <a:t>Payment page:</a:t>
            </a:r>
          </a:p>
        </p:txBody>
      </p:sp>
      <p:pic>
        <p:nvPicPr>
          <p:cNvPr id="5" name="Content Placeholder 4">
            <a:extLst>
              <a:ext uri="{FF2B5EF4-FFF2-40B4-BE49-F238E27FC236}">
                <a16:creationId xmlns:a16="http://schemas.microsoft.com/office/drawing/2014/main" id="{219EA470-B2BD-9C77-5F40-694D3B1F4F8E}"/>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2275669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47863-A766-4980-A55D-E6526DBA5D6B}"/>
              </a:ext>
            </a:extLst>
          </p:cNvPr>
          <p:cNvSpPr>
            <a:spLocks noGrp="1"/>
          </p:cNvSpPr>
          <p:nvPr>
            <p:ph type="title"/>
          </p:nvPr>
        </p:nvSpPr>
        <p:spPr/>
        <p:txBody>
          <a:bodyPr>
            <a:normAutofit/>
          </a:bodyPr>
          <a:lstStyle/>
          <a:p>
            <a:r>
              <a:rPr lang="en-IN" sz="2000" dirty="0"/>
              <a:t>Order page:</a:t>
            </a:r>
          </a:p>
        </p:txBody>
      </p:sp>
      <p:pic>
        <p:nvPicPr>
          <p:cNvPr id="5" name="Content Placeholder 4">
            <a:extLst>
              <a:ext uri="{FF2B5EF4-FFF2-40B4-BE49-F238E27FC236}">
                <a16:creationId xmlns:a16="http://schemas.microsoft.com/office/drawing/2014/main" id="{E5E0FCF1-1ACF-5629-B832-E59EFB1E8D20}"/>
              </a:ext>
            </a:extLst>
          </p:cNvPr>
          <p:cNvPicPr>
            <a:picLocks noGrp="1" noChangeAspect="1"/>
          </p:cNvPicPr>
          <p:nvPr>
            <p:ph idx="1"/>
          </p:nvPr>
        </p:nvPicPr>
        <p:blipFill>
          <a:blip r:embed="rId2"/>
          <a:stretch>
            <a:fillRect/>
          </a:stretch>
        </p:blipFill>
        <p:spPr>
          <a:xfrm>
            <a:off x="1989815" y="1301750"/>
            <a:ext cx="8308622" cy="4673600"/>
          </a:xfrm>
        </p:spPr>
      </p:pic>
    </p:spTree>
    <p:extLst>
      <p:ext uri="{BB962C8B-B14F-4D97-AF65-F5344CB8AC3E}">
        <p14:creationId xmlns:p14="http://schemas.microsoft.com/office/powerpoint/2010/main" val="4245479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EA48-FF60-30AD-2C85-57137BBE2968}"/>
              </a:ext>
            </a:extLst>
          </p:cNvPr>
          <p:cNvSpPr>
            <a:spLocks noGrp="1"/>
          </p:cNvSpPr>
          <p:nvPr>
            <p:ph type="title"/>
          </p:nvPr>
        </p:nvSpPr>
        <p:spPr/>
        <p:txBody>
          <a:bodyPr>
            <a:normAutofit/>
          </a:bodyPr>
          <a:lstStyle/>
          <a:p>
            <a:r>
              <a:rPr lang="en-IN" sz="2000" dirty="0"/>
              <a:t>Logout:</a:t>
            </a:r>
          </a:p>
        </p:txBody>
      </p:sp>
      <p:pic>
        <p:nvPicPr>
          <p:cNvPr id="5" name="Content Placeholder 4">
            <a:extLst>
              <a:ext uri="{FF2B5EF4-FFF2-40B4-BE49-F238E27FC236}">
                <a16:creationId xmlns:a16="http://schemas.microsoft.com/office/drawing/2014/main" id="{1C47BF1A-1328-3973-1DFD-F474E1D9CD5A}"/>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999484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Scope(Optional)</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53D2CFF-2ED0-D499-B54A-0D00D5968BBE}"/>
              </a:ext>
            </a:extLst>
          </p:cNvPr>
          <p:cNvPicPr>
            <a:picLocks noChangeAspect="1"/>
          </p:cNvPicPr>
          <p:nvPr/>
        </p:nvPicPr>
        <p:blipFill>
          <a:blip r:embed="rId2"/>
          <a:stretch>
            <a:fillRect/>
          </a:stretch>
        </p:blipFill>
        <p:spPr>
          <a:xfrm>
            <a:off x="441037" y="1116981"/>
            <a:ext cx="5385606" cy="5741019"/>
          </a:xfrm>
          <a:prstGeom prst="rect">
            <a:avLst/>
          </a:prstGeom>
        </p:spPr>
      </p:pic>
      <p:pic>
        <p:nvPicPr>
          <p:cNvPr id="9" name="Picture 8">
            <a:extLst>
              <a:ext uri="{FF2B5EF4-FFF2-40B4-BE49-F238E27FC236}">
                <a16:creationId xmlns:a16="http://schemas.microsoft.com/office/drawing/2014/main" id="{5766B32E-C595-6053-E7A6-5EBA4DC0D273}"/>
              </a:ext>
            </a:extLst>
          </p:cNvPr>
          <p:cNvPicPr>
            <a:picLocks noChangeAspect="1"/>
          </p:cNvPicPr>
          <p:nvPr/>
        </p:nvPicPr>
        <p:blipFill>
          <a:blip r:embed="rId3"/>
          <a:stretch>
            <a:fillRect/>
          </a:stretch>
        </p:blipFill>
        <p:spPr>
          <a:xfrm>
            <a:off x="6193785" y="1116980"/>
            <a:ext cx="5852903" cy="5741019"/>
          </a:xfrm>
          <a:prstGeom prst="rect">
            <a:avLst/>
          </a:prstGeom>
        </p:spPr>
      </p:pic>
      <p:sp>
        <p:nvSpPr>
          <p:cNvPr id="12" name="TextBox 11">
            <a:extLst>
              <a:ext uri="{FF2B5EF4-FFF2-40B4-BE49-F238E27FC236}">
                <a16:creationId xmlns:a16="http://schemas.microsoft.com/office/drawing/2014/main" id="{4815066E-9D11-E994-97FC-3699542374B0}"/>
              </a:ext>
            </a:extLst>
          </p:cNvPr>
          <p:cNvSpPr txBox="1"/>
          <p:nvPr/>
        </p:nvSpPr>
        <p:spPr>
          <a:xfrm>
            <a:off x="441036" y="696848"/>
            <a:ext cx="3775363"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Code (Index.html):</a:t>
            </a:r>
          </a:p>
        </p:txBody>
      </p:sp>
    </p:spTree>
    <p:extLst>
      <p:ext uri="{BB962C8B-B14F-4D97-AF65-F5344CB8AC3E}">
        <p14:creationId xmlns:p14="http://schemas.microsoft.com/office/powerpoint/2010/main" val="2729861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CEA148-3C98-8E08-A367-E28E5BC5757F}"/>
              </a:ext>
            </a:extLst>
          </p:cNvPr>
          <p:cNvPicPr>
            <a:picLocks noChangeAspect="1"/>
          </p:cNvPicPr>
          <p:nvPr/>
        </p:nvPicPr>
        <p:blipFill>
          <a:blip r:embed="rId2"/>
          <a:stretch>
            <a:fillRect/>
          </a:stretch>
        </p:blipFill>
        <p:spPr>
          <a:xfrm>
            <a:off x="72193" y="1026160"/>
            <a:ext cx="6023807" cy="5591985"/>
          </a:xfrm>
          <a:prstGeom prst="rect">
            <a:avLst/>
          </a:prstGeom>
        </p:spPr>
      </p:pic>
      <p:pic>
        <p:nvPicPr>
          <p:cNvPr id="5" name="Picture 4">
            <a:extLst>
              <a:ext uri="{FF2B5EF4-FFF2-40B4-BE49-F238E27FC236}">
                <a16:creationId xmlns:a16="http://schemas.microsoft.com/office/drawing/2014/main" id="{609FFF1E-8BCC-EF9E-5BEE-7011755E0A90}"/>
              </a:ext>
            </a:extLst>
          </p:cNvPr>
          <p:cNvPicPr>
            <a:picLocks noChangeAspect="1"/>
          </p:cNvPicPr>
          <p:nvPr/>
        </p:nvPicPr>
        <p:blipFill>
          <a:blip r:embed="rId3"/>
          <a:stretch>
            <a:fillRect/>
          </a:stretch>
        </p:blipFill>
        <p:spPr>
          <a:xfrm>
            <a:off x="6367147" y="1026160"/>
            <a:ext cx="5752660" cy="5591985"/>
          </a:xfrm>
          <a:prstGeom prst="rect">
            <a:avLst/>
          </a:prstGeom>
        </p:spPr>
      </p:pic>
      <p:sp>
        <p:nvSpPr>
          <p:cNvPr id="6" name="TextBox 5">
            <a:extLst>
              <a:ext uri="{FF2B5EF4-FFF2-40B4-BE49-F238E27FC236}">
                <a16:creationId xmlns:a16="http://schemas.microsoft.com/office/drawing/2014/main" id="{F22C670F-DEFC-D948-32F5-4A65FA9E6302}"/>
              </a:ext>
            </a:extLst>
          </p:cNvPr>
          <p:cNvSpPr txBox="1"/>
          <p:nvPr/>
        </p:nvSpPr>
        <p:spPr>
          <a:xfrm>
            <a:off x="72193" y="548640"/>
            <a:ext cx="322072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Style.css</a:t>
            </a:r>
          </a:p>
        </p:txBody>
      </p:sp>
    </p:spTree>
    <p:extLst>
      <p:ext uri="{BB962C8B-B14F-4D97-AF65-F5344CB8AC3E}">
        <p14:creationId xmlns:p14="http://schemas.microsoft.com/office/powerpoint/2010/main" val="4030268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7FB6E3-9DF1-6DFD-11B1-330DEE3B41D6}"/>
              </a:ext>
            </a:extLst>
          </p:cNvPr>
          <p:cNvSpPr txBox="1"/>
          <p:nvPr/>
        </p:nvSpPr>
        <p:spPr>
          <a:xfrm>
            <a:off x="223520" y="609600"/>
            <a:ext cx="334264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Script.js</a:t>
            </a:r>
          </a:p>
        </p:txBody>
      </p:sp>
      <p:pic>
        <p:nvPicPr>
          <p:cNvPr id="4" name="Picture 3">
            <a:extLst>
              <a:ext uri="{FF2B5EF4-FFF2-40B4-BE49-F238E27FC236}">
                <a16:creationId xmlns:a16="http://schemas.microsoft.com/office/drawing/2014/main" id="{7196A767-E8AB-1B5E-943B-D7E0DF13D94E}"/>
              </a:ext>
            </a:extLst>
          </p:cNvPr>
          <p:cNvPicPr>
            <a:picLocks noChangeAspect="1"/>
          </p:cNvPicPr>
          <p:nvPr/>
        </p:nvPicPr>
        <p:blipFill>
          <a:blip r:embed="rId2"/>
          <a:stretch>
            <a:fillRect/>
          </a:stretch>
        </p:blipFill>
        <p:spPr>
          <a:xfrm>
            <a:off x="138235" y="1002999"/>
            <a:ext cx="6201606" cy="5499401"/>
          </a:xfrm>
          <a:prstGeom prst="rect">
            <a:avLst/>
          </a:prstGeom>
        </p:spPr>
      </p:pic>
      <p:pic>
        <p:nvPicPr>
          <p:cNvPr id="8" name="Picture 7">
            <a:extLst>
              <a:ext uri="{FF2B5EF4-FFF2-40B4-BE49-F238E27FC236}">
                <a16:creationId xmlns:a16="http://schemas.microsoft.com/office/drawing/2014/main" id="{2EBCF1F6-A5B0-C04F-E1C9-13709A11B2C8}"/>
              </a:ext>
            </a:extLst>
          </p:cNvPr>
          <p:cNvPicPr>
            <a:picLocks noChangeAspect="1"/>
          </p:cNvPicPr>
          <p:nvPr/>
        </p:nvPicPr>
        <p:blipFill>
          <a:blip r:embed="rId3"/>
          <a:stretch>
            <a:fillRect/>
          </a:stretch>
        </p:blipFill>
        <p:spPr>
          <a:xfrm>
            <a:off x="6425126" y="996667"/>
            <a:ext cx="5720080" cy="5505733"/>
          </a:xfrm>
          <a:prstGeom prst="rect">
            <a:avLst/>
          </a:prstGeom>
        </p:spPr>
      </p:pic>
    </p:spTree>
    <p:extLst>
      <p:ext uri="{BB962C8B-B14F-4D97-AF65-F5344CB8AC3E}">
        <p14:creationId xmlns:p14="http://schemas.microsoft.com/office/powerpoint/2010/main" val="2404424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262B3B-3552-C080-FCA4-AD33895156DC}"/>
              </a:ext>
            </a:extLst>
          </p:cNvPr>
          <p:cNvPicPr>
            <a:picLocks noChangeAspect="1"/>
          </p:cNvPicPr>
          <p:nvPr/>
        </p:nvPicPr>
        <p:blipFill>
          <a:blip r:embed="rId2"/>
          <a:stretch>
            <a:fillRect/>
          </a:stretch>
        </p:blipFill>
        <p:spPr>
          <a:xfrm>
            <a:off x="184601" y="671047"/>
            <a:ext cx="5611219" cy="5759746"/>
          </a:xfrm>
          <a:prstGeom prst="rect">
            <a:avLst/>
          </a:prstGeom>
        </p:spPr>
      </p:pic>
      <p:pic>
        <p:nvPicPr>
          <p:cNvPr id="5" name="Picture 4">
            <a:extLst>
              <a:ext uri="{FF2B5EF4-FFF2-40B4-BE49-F238E27FC236}">
                <a16:creationId xmlns:a16="http://schemas.microsoft.com/office/drawing/2014/main" id="{FB3DA93D-F213-FB43-63B9-78B3FA99551E}"/>
              </a:ext>
            </a:extLst>
          </p:cNvPr>
          <p:cNvPicPr>
            <a:picLocks noChangeAspect="1"/>
          </p:cNvPicPr>
          <p:nvPr/>
        </p:nvPicPr>
        <p:blipFill>
          <a:blip r:embed="rId3"/>
          <a:stretch>
            <a:fillRect/>
          </a:stretch>
        </p:blipFill>
        <p:spPr>
          <a:xfrm>
            <a:off x="5943600" y="671046"/>
            <a:ext cx="6063799" cy="5759745"/>
          </a:xfrm>
          <a:prstGeom prst="rect">
            <a:avLst/>
          </a:prstGeom>
        </p:spPr>
      </p:pic>
    </p:spTree>
    <p:extLst>
      <p:ext uri="{BB962C8B-B14F-4D97-AF65-F5344CB8AC3E}">
        <p14:creationId xmlns:p14="http://schemas.microsoft.com/office/powerpoint/2010/main" val="2228559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dirty="0"/>
              <a:t>GITHUB AND DEPLOYMNET LINK</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305435" indent="-305435"/>
            <a:r>
              <a:rPr lang="en-US" sz="2800" b="1" dirty="0">
                <a:latin typeface="Times New Roman" panose="02020603050405020304" pitchFamily="18" charset="0"/>
                <a:cs typeface="Times New Roman" panose="02020603050405020304" pitchFamily="18" charset="0"/>
              </a:rPr>
              <a:t>Attach your </a:t>
            </a:r>
            <a:r>
              <a:rPr lang="en-US" sz="2800" b="1" dirty="0" err="1">
                <a:latin typeface="Times New Roman" panose="02020603050405020304" pitchFamily="18" charset="0"/>
                <a:cs typeface="Times New Roman" panose="02020603050405020304" pitchFamily="18" charset="0"/>
              </a:rPr>
              <a:t>Github</a:t>
            </a:r>
            <a:r>
              <a:rPr lang="en-US" sz="2800" b="1" dirty="0">
                <a:latin typeface="Times New Roman" panose="02020603050405020304" pitchFamily="18" charset="0"/>
                <a:cs typeface="Times New Roman" panose="02020603050405020304" pitchFamily="18" charset="0"/>
              </a:rPr>
              <a:t> Link :</a:t>
            </a:r>
          </a:p>
          <a:p>
            <a:pPr marL="0" indent="0">
              <a:buNone/>
            </a:pPr>
            <a:r>
              <a:rPr lang="en-US" sz="2800" b="1" dirty="0">
                <a:latin typeface="Times New Roman" panose="02020603050405020304" pitchFamily="18" charset="0"/>
                <a:cs typeface="Times New Roman" panose="02020603050405020304" pitchFamily="18" charset="0"/>
              </a:rPr>
              <a:t>  https://github.com/nallamharini/EDUNET-INTERNSHIP--IBM</a:t>
            </a:r>
          </a:p>
          <a:p>
            <a:pPr marL="305435" indent="-305435"/>
            <a:r>
              <a:rPr lang="en-US" sz="2800" b="1" dirty="0">
                <a:latin typeface="Times New Roman" panose="02020603050405020304" pitchFamily="18" charset="0"/>
                <a:ea typeface="+mn-lt"/>
                <a:cs typeface="Times New Roman" panose="02020603050405020304" pitchFamily="18" charset="0"/>
              </a:rPr>
              <a:t>Deployment link:</a:t>
            </a:r>
          </a:p>
          <a:p>
            <a:pPr marL="0" indent="0">
              <a:buNone/>
            </a:pPr>
            <a:r>
              <a:rPr lang="en-US" sz="2800" b="1" dirty="0">
                <a:latin typeface="Times New Roman" panose="02020603050405020304" pitchFamily="18" charset="0"/>
                <a:ea typeface="+mn-lt"/>
                <a:cs typeface="Times New Roman" panose="02020603050405020304" pitchFamily="18" charset="0"/>
              </a:rPr>
              <a:t>   https://edunet-internship-ibm.onrender.com</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TextBox 1">
            <a:extLst>
              <a:ext uri="{FF2B5EF4-FFF2-40B4-BE49-F238E27FC236}">
                <a16:creationId xmlns:a16="http://schemas.microsoft.com/office/drawing/2014/main" id="{7321983E-8C09-1312-D684-4D3F9B28E737}"/>
              </a:ext>
            </a:extLst>
          </p:cNvPr>
          <p:cNvSpPr txBox="1"/>
          <p:nvPr/>
        </p:nvSpPr>
        <p:spPr>
          <a:xfrm>
            <a:off x="1103586" y="1576551"/>
            <a:ext cx="9837683" cy="313932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 static website provides small businesses with a cost-effective way to establish an online presence without the high expenses of complex e-commerce platforms. By eliminating dependency on systems like Shopify or Magento, businesses can focus on showcasing their products and services through a simple, easy-to-maintain site that avoids recurring costs and technical overhead. At the same time, modern static sites can deliver an engaging and interactive customer experience through responsive designs, animations, galleries, and contact forms, ensuring fast performance and user-friendly navigation. This combination of affordability, simplicity, and interactivity makes static websites an ideal solution for small businesses looking to build visibility and connect with their customers online.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437618" y="853506"/>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4" name="Rectangle 1">
            <a:extLst>
              <a:ext uri="{FF2B5EF4-FFF2-40B4-BE49-F238E27FC236}">
                <a16:creationId xmlns:a16="http://schemas.microsoft.com/office/drawing/2014/main" id="{7D9A6908-D328-D2C5-1795-A891974EFAF8}"/>
              </a:ext>
            </a:extLst>
          </p:cNvPr>
          <p:cNvSpPr>
            <a:spLocks noChangeArrowheads="1"/>
          </p:cNvSpPr>
          <p:nvPr/>
        </p:nvSpPr>
        <p:spPr bwMode="auto">
          <a:xfrm>
            <a:off x="339566" y="1927159"/>
            <a:ext cx="11225719"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of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payment gateways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shopping cart functionality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enable full e-commerce capabilities.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Addition of a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 management system (CMS)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easy updates to products, prices, and offers without technical expertise.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Implementation of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AI-powered chatbots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recommendations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improve customer engagement.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Development of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progressive web app (PWA) features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offline access and an app-like mobile experience.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of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analytics tools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track customer behavior, sales trends, and optimize marketing strategies.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Expansion to support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multi-language and multi-currency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features for reaching a wider audience.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Incorporation of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SEO optimization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social media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boost online visibility and customer reach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14882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TextBox 1">
            <a:extLst>
              <a:ext uri="{FF2B5EF4-FFF2-40B4-BE49-F238E27FC236}">
                <a16:creationId xmlns:a16="http://schemas.microsoft.com/office/drawing/2014/main" id="{0BCFB5D6-F5E0-852E-3829-2FCF4781992B}"/>
              </a:ext>
            </a:extLst>
          </p:cNvPr>
          <p:cNvSpPr txBox="1"/>
          <p:nvPr/>
        </p:nvSpPr>
        <p:spPr>
          <a:xfrm>
            <a:off x="1019503" y="1859339"/>
            <a:ext cx="9911256" cy="347787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Many small businesses face significant barriers when attempting to establish an online presence for their products. Current e-commerce platforms are frequently designed with enterprise-scale complexity, resulting in steep learning curves, high maintenance requirements, and elevated subscription or transaction costs. For small business owners with limited technical expertise and tight budgets, these solutions are often impractical and unsustainable.</a:t>
            </a:r>
          </a:p>
          <a:p>
            <a:pPr algn="just"/>
            <a:r>
              <a:rPr lang="en-US" sz="2000" dirty="0">
                <a:latin typeface="Times New Roman" panose="02020603050405020304" pitchFamily="18" charset="0"/>
                <a:cs typeface="Times New Roman" panose="02020603050405020304" pitchFamily="18" charset="0"/>
              </a:rPr>
              <a:t>This gap in the market leaves small businesses at a disadvantage, unable to effectively showcase their products online or meet growing customer expectations for simple, engaging digital experiences. As consumer demand for convenient browsing, filtering, and detailed product exploration continues to rise, these businesses risk being excluded from the digital economy, limiting both their growth potential and overall competitiveness.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6F47B10D-BA02-E027-46A1-3EB9B387A427}"/>
              </a:ext>
            </a:extLst>
          </p:cNvPr>
          <p:cNvSpPr>
            <a:spLocks noGrp="1" noChangeArrowheads="1"/>
          </p:cNvSpPr>
          <p:nvPr>
            <p:ph idx="1"/>
          </p:nvPr>
        </p:nvSpPr>
        <p:spPr bwMode="auto">
          <a:xfrm>
            <a:off x="667819" y="1074512"/>
            <a:ext cx="10497486"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None/>
            </a:pPr>
            <a:r>
              <a:rPr lang="en-US" altLang="en-US" sz="2000" b="1" dirty="0">
                <a:solidFill>
                  <a:schemeClr val="tx1"/>
                </a:solidFill>
                <a:latin typeface="Times New Roman" panose="02020603050405020304" pitchFamily="18" charset="0"/>
                <a:cs typeface="Times New Roman" panose="02020603050405020304" pitchFamily="18" charset="0"/>
              </a:rPr>
              <a:t>Frontend Technologies:</a:t>
            </a:r>
          </a:p>
          <a:p>
            <a:pPr marL="0" lvl="0" indent="0" defTabSz="914400" eaLnBrk="0" fontAlgn="base" hangingPunct="0">
              <a:lnSpc>
                <a:spcPct val="100000"/>
              </a:lnSpc>
              <a:spcBef>
                <a:spcPct val="0"/>
              </a:spcBef>
              <a:spcAft>
                <a:spcPct val="0"/>
              </a:spcAft>
              <a:buClrTx/>
              <a:buSzTx/>
              <a:buFontTx/>
              <a:buChar char="•"/>
            </a:pPr>
            <a:r>
              <a:rPr lang="en-US" altLang="en-US" sz="2000" dirty="0">
                <a:solidFill>
                  <a:schemeClr val="tx1"/>
                </a:solidFill>
                <a:latin typeface="Times New Roman" panose="02020603050405020304" pitchFamily="18" charset="0"/>
                <a:cs typeface="Times New Roman" panose="02020603050405020304" pitchFamily="18" charset="0"/>
              </a:rPr>
              <a:t>HTML5 → Provides the semantic structure of the product showcase, categories, and modals.</a:t>
            </a:r>
          </a:p>
          <a:p>
            <a:pPr marL="0" lvl="0" indent="0" defTabSz="914400" eaLnBrk="0" fontAlgn="base" hangingPunct="0">
              <a:lnSpc>
                <a:spcPct val="100000"/>
              </a:lnSpc>
              <a:spcBef>
                <a:spcPct val="0"/>
              </a:spcBef>
              <a:spcAft>
                <a:spcPct val="0"/>
              </a:spcAft>
              <a:buClrTx/>
              <a:buSzTx/>
              <a:buFontTx/>
              <a:buChar char="•"/>
            </a:pPr>
            <a:r>
              <a:rPr lang="en-US" altLang="en-US" sz="2000" dirty="0">
                <a:solidFill>
                  <a:schemeClr val="tx1"/>
                </a:solidFill>
                <a:latin typeface="Times New Roman" panose="02020603050405020304" pitchFamily="18" charset="0"/>
                <a:cs typeface="Times New Roman" panose="02020603050405020304" pitchFamily="18" charset="0"/>
              </a:rPr>
              <a:t>CSS3 → Creates a responsive, mobile-first design using Flexbox &amp; Grid, with gradients, animations, and hover effects for a polished UI.</a:t>
            </a:r>
          </a:p>
          <a:p>
            <a:pPr marL="0" lvl="0" indent="0" defTabSz="914400" eaLnBrk="0" fontAlgn="base" hangingPunct="0">
              <a:lnSpc>
                <a:spcPct val="100000"/>
              </a:lnSpc>
              <a:spcBef>
                <a:spcPct val="0"/>
              </a:spcBef>
              <a:spcAft>
                <a:spcPct val="0"/>
              </a:spcAft>
              <a:buClrTx/>
              <a:buSzTx/>
              <a:buFontTx/>
              <a:buChar char="•"/>
            </a:pPr>
            <a:r>
              <a:rPr lang="en-US" altLang="en-US" sz="2000" dirty="0">
                <a:solidFill>
                  <a:schemeClr val="tx1"/>
                </a:solidFill>
                <a:latin typeface="Times New Roman" panose="02020603050405020304" pitchFamily="18" charset="0"/>
                <a:cs typeface="Times New Roman" panose="02020603050405020304" pitchFamily="18" charset="0"/>
              </a:rPr>
              <a:t>JavaScript → Enables all dynamic interactions:</a:t>
            </a:r>
          </a:p>
          <a:p>
            <a:pPr marL="0" lvl="0" indent="0" defTabSz="914400" eaLnBrk="0" fontAlgn="base" hangingPunct="0">
              <a:lnSpc>
                <a:spcPct val="100000"/>
              </a:lnSpc>
              <a:spcBef>
                <a:spcPct val="0"/>
              </a:spcBef>
              <a:spcAft>
                <a:spcPct val="0"/>
              </a:spcAft>
              <a:buClrTx/>
              <a:buSzTx/>
              <a:buNone/>
            </a:pP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i</a:t>
            </a:r>
            <a:r>
              <a:rPr lang="en-US" altLang="en-US" sz="2000" dirty="0">
                <a:solidFill>
                  <a:schemeClr val="tx1"/>
                </a:solidFill>
                <a:latin typeface="Times New Roman" panose="02020603050405020304" pitchFamily="18" charset="0"/>
                <a:cs typeface="Times New Roman" panose="02020603050405020304" pitchFamily="18" charset="0"/>
              </a:rPr>
              <a:t>)Product search &amp; filtering.</a:t>
            </a:r>
          </a:p>
          <a:p>
            <a:pPr marL="0" lvl="0" indent="0" defTabSz="914400" eaLnBrk="0" fontAlgn="base" hangingPunct="0">
              <a:lnSpc>
                <a:spcPct val="100000"/>
              </a:lnSpc>
              <a:spcBef>
                <a:spcPct val="0"/>
              </a:spcBef>
              <a:spcAft>
                <a:spcPct val="0"/>
              </a:spcAft>
              <a:buClrTx/>
              <a:buSzTx/>
              <a:buNone/>
            </a:pPr>
            <a:r>
              <a:rPr lang="en-US" altLang="en-US" sz="2000" dirty="0">
                <a:solidFill>
                  <a:schemeClr val="tx1"/>
                </a:solidFill>
                <a:latin typeface="Times New Roman" panose="02020603050405020304" pitchFamily="18" charset="0"/>
                <a:cs typeface="Times New Roman" panose="02020603050405020304" pitchFamily="18" charset="0"/>
              </a:rPr>
              <a:t>  ii)Cart, </a:t>
            </a:r>
            <a:r>
              <a:rPr lang="en-US" altLang="en-US" sz="2000" dirty="0" err="1">
                <a:solidFill>
                  <a:schemeClr val="tx1"/>
                </a:solidFill>
                <a:latin typeface="Times New Roman" panose="02020603050405020304" pitchFamily="18" charset="0"/>
                <a:cs typeface="Times New Roman" panose="02020603050405020304" pitchFamily="18" charset="0"/>
              </a:rPr>
              <a:t>wishlist</a:t>
            </a:r>
            <a:r>
              <a:rPr lang="en-US" altLang="en-US" sz="2000" dirty="0">
                <a:solidFill>
                  <a:schemeClr val="tx1"/>
                </a:solidFill>
                <a:latin typeface="Times New Roman" panose="02020603050405020304" pitchFamily="18" charset="0"/>
                <a:cs typeface="Times New Roman" panose="02020603050405020304" pitchFamily="18" charset="0"/>
              </a:rPr>
              <a:t>, and order management.</a:t>
            </a:r>
          </a:p>
          <a:p>
            <a:pPr marL="0" lvl="0" indent="0" defTabSz="914400" eaLnBrk="0" fontAlgn="base" hangingPunct="0">
              <a:lnSpc>
                <a:spcPct val="100000"/>
              </a:lnSpc>
              <a:spcBef>
                <a:spcPct val="0"/>
              </a:spcBef>
              <a:spcAft>
                <a:spcPct val="0"/>
              </a:spcAft>
              <a:buClrTx/>
              <a:buSzTx/>
              <a:buNone/>
            </a:pPr>
            <a:r>
              <a:rPr lang="en-US" altLang="en-US" sz="2000" dirty="0">
                <a:solidFill>
                  <a:schemeClr val="tx1"/>
                </a:solidFill>
                <a:latin typeface="Times New Roman" panose="02020603050405020304" pitchFamily="18" charset="0"/>
                <a:cs typeface="Times New Roman" panose="02020603050405020304" pitchFamily="18" charset="0"/>
              </a:rPr>
              <a:t>  iii)Interactive modals for product details &amp; checkout.</a:t>
            </a:r>
          </a:p>
          <a:p>
            <a:pPr marL="0" lvl="0" indent="0" defTabSz="914400" eaLnBrk="0" fontAlgn="base" hangingPunct="0">
              <a:lnSpc>
                <a:spcPct val="100000"/>
              </a:lnSpc>
              <a:spcBef>
                <a:spcPct val="0"/>
              </a:spcBef>
              <a:spcAft>
                <a:spcPct val="0"/>
              </a:spcAft>
              <a:buClrTx/>
              <a:buSzTx/>
              <a:buNone/>
            </a:pPr>
            <a:endParaRPr lang="en-US" altLang="en-US" sz="2000"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lnSpc>
                <a:spcPct val="100000"/>
              </a:lnSpc>
              <a:spcBef>
                <a:spcPct val="0"/>
              </a:spcBef>
              <a:spcAft>
                <a:spcPct val="0"/>
              </a:spcAft>
              <a:buClrTx/>
              <a:buSzTx/>
              <a:buNone/>
            </a:pPr>
            <a:endParaRPr lang="en-US" altLang="en-US" sz="20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 Approach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lvl="0" indent="0" defTabSz="914400" eaLnBrk="0" fontAlgn="base" hangingPunct="0">
              <a:lnSpc>
                <a:spcPct val="100000"/>
              </a:lnSpc>
              <a:spcBef>
                <a:spcPct val="0"/>
              </a:spcBef>
              <a:spcAft>
                <a:spcPct val="0"/>
              </a:spcAft>
              <a:buClrTx/>
              <a:buSzTx/>
              <a:buFontTx/>
              <a:buChar char="•"/>
            </a:pPr>
            <a:r>
              <a:rPr lang="en-US" altLang="en-US" sz="2000" dirty="0">
                <a:solidFill>
                  <a:schemeClr val="tx1"/>
                </a:solidFill>
                <a:latin typeface="Times New Roman" panose="02020603050405020304" pitchFamily="18" charset="0"/>
                <a:cs typeface="Times New Roman" panose="02020603050405020304" pitchFamily="18" charset="0"/>
              </a:rPr>
              <a:t>Lightweight, visually appealing product showcase.</a:t>
            </a:r>
          </a:p>
          <a:p>
            <a:pPr marL="0" lvl="0" indent="0" defTabSz="914400" eaLnBrk="0" fontAlgn="base" hangingPunct="0">
              <a:lnSpc>
                <a:spcPct val="100000"/>
              </a:lnSpc>
              <a:spcBef>
                <a:spcPct val="0"/>
              </a:spcBef>
              <a:spcAft>
                <a:spcPct val="0"/>
              </a:spcAft>
              <a:buClrTx/>
              <a:buSzTx/>
              <a:buFontTx/>
              <a:buChar char="•"/>
            </a:pPr>
            <a:r>
              <a:rPr lang="en-US" altLang="en-US" sz="2000" dirty="0">
                <a:solidFill>
                  <a:schemeClr val="tx1"/>
                </a:solidFill>
                <a:latin typeface="Times New Roman" panose="02020603050405020304" pitchFamily="18" charset="0"/>
                <a:cs typeface="Times New Roman" panose="02020603050405020304" pitchFamily="18" charset="0"/>
              </a:rPr>
              <a:t>Simple upload &amp; management → no technical expertise needed.</a:t>
            </a:r>
          </a:p>
          <a:p>
            <a:pPr marL="0" lvl="0" indent="0" defTabSz="914400" eaLnBrk="0" fontAlgn="base" hangingPunct="0">
              <a:lnSpc>
                <a:spcPct val="100000"/>
              </a:lnSpc>
              <a:spcBef>
                <a:spcPct val="0"/>
              </a:spcBef>
              <a:spcAft>
                <a:spcPct val="0"/>
              </a:spcAft>
              <a:buClrTx/>
              <a:buSzTx/>
              <a:buFontTx/>
              <a:buChar char="•"/>
            </a:pPr>
            <a:r>
              <a:rPr lang="en-US" altLang="en-US" sz="2000" dirty="0">
                <a:solidFill>
                  <a:schemeClr val="tx1"/>
                </a:solidFill>
                <a:latin typeface="Times New Roman" panose="02020603050405020304" pitchFamily="18" charset="0"/>
                <a:cs typeface="Times New Roman" panose="02020603050405020304" pitchFamily="18" charset="0"/>
              </a:rPr>
              <a:t>Smooth customer experience → browse, filter, view details easily.</a:t>
            </a:r>
          </a:p>
          <a:p>
            <a:pPr marL="0" lvl="0" indent="0" defTabSz="914400" eaLnBrk="0" fontAlgn="base" hangingPunct="0">
              <a:lnSpc>
                <a:spcPct val="100000"/>
              </a:lnSpc>
              <a:spcBef>
                <a:spcPct val="0"/>
              </a:spcBef>
              <a:spcAft>
                <a:spcPct val="0"/>
              </a:spcAft>
              <a:buClrTx/>
              <a:buSzTx/>
              <a:buFontTx/>
              <a:buChar char="•"/>
            </a:pPr>
            <a:r>
              <a:rPr lang="en-US" altLang="en-US" sz="2000" dirty="0">
                <a:solidFill>
                  <a:schemeClr val="tx1"/>
                </a:solidFill>
                <a:latin typeface="Times New Roman" panose="02020603050405020304" pitchFamily="18" charset="0"/>
                <a:cs typeface="Times New Roman" panose="02020603050405020304" pitchFamily="18" charset="0"/>
              </a:rPr>
              <a:t>Built-in engagement tools → </a:t>
            </a:r>
            <a:r>
              <a:rPr lang="en-US" altLang="en-US" sz="2000" dirty="0" err="1">
                <a:solidFill>
                  <a:schemeClr val="tx1"/>
                </a:solidFill>
                <a:latin typeface="Times New Roman" panose="02020603050405020304" pitchFamily="18" charset="0"/>
                <a:cs typeface="Times New Roman" panose="02020603050405020304" pitchFamily="18" charset="0"/>
              </a:rPr>
              <a:t>wishlist</a:t>
            </a:r>
            <a:r>
              <a:rPr lang="en-US" altLang="en-US" sz="2000" dirty="0">
                <a:solidFill>
                  <a:schemeClr val="tx1"/>
                </a:solidFill>
                <a:latin typeface="Times New Roman" panose="02020603050405020304" pitchFamily="18" charset="0"/>
                <a:cs typeface="Times New Roman" panose="02020603050405020304" pitchFamily="18" charset="0"/>
              </a:rPr>
              <a:t>, cart, quick checkout.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2A13D4AF-BC64-937B-E983-E2F50E4F343E}"/>
              </a:ext>
            </a:extLst>
          </p:cNvPr>
          <p:cNvSpPr>
            <a:spLocks noGrp="1" noChangeArrowheads="1"/>
          </p:cNvSpPr>
          <p:nvPr>
            <p:ph idx="1"/>
          </p:nvPr>
        </p:nvSpPr>
        <p:spPr bwMode="auto">
          <a:xfrm>
            <a:off x="581192" y="1217054"/>
            <a:ext cx="10622614"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1.Product Catalog Creation</a:t>
            </a:r>
          </a:p>
          <a:p>
            <a:pPr marL="0" lvl="0" indent="0" algn="just" defTabSz="914400" eaLnBrk="0" fontAlgn="base" hangingPunct="0">
              <a:lnSpc>
                <a:spcPct val="100000"/>
              </a:lnSpc>
              <a:spcBef>
                <a:spcPct val="0"/>
              </a:spcBef>
              <a:spcAft>
                <a:spcPct val="0"/>
              </a:spcAft>
              <a:buClrTx/>
              <a:buSzTx/>
              <a:buNone/>
            </a:pPr>
            <a:r>
              <a:rPr lang="en-US" altLang="en-US" sz="2000" dirty="0">
                <a:solidFill>
                  <a:schemeClr val="tx1"/>
                </a:solidFill>
                <a:latin typeface="Times New Roman" panose="02020603050405020304" pitchFamily="18" charset="0"/>
                <a:cs typeface="Times New Roman" panose="02020603050405020304" pitchFamily="18" charset="0"/>
              </a:rPr>
              <a:t>A product catalog organizes items into categories (Clothing, Electronics, Home Décor, etc.). Each product should contain details like an image, price, and description. This structure makes it easier to display and manage products dynamically.</a:t>
            </a:r>
          </a:p>
          <a:p>
            <a:pPr marL="0" lvl="0" indent="0" algn="just" defTabSz="914400" eaLnBrk="0" fontAlgn="base" hangingPunct="0">
              <a:lnSpc>
                <a:spcPct val="100000"/>
              </a:lnSpc>
              <a:spcBef>
                <a:spcPct val="0"/>
              </a:spcBef>
              <a:spcAft>
                <a:spcPct val="0"/>
              </a:spcAft>
              <a:buClrTx/>
              <a:buSzTx/>
              <a:buNone/>
            </a:pPr>
            <a:endParaRPr lang="en-US" altLang="en-US" sz="2000" dirty="0">
              <a:solidFill>
                <a:schemeClr val="tx1"/>
              </a:solidFill>
              <a:latin typeface="Times New Roman" panose="02020603050405020304" pitchFamily="18" charset="0"/>
              <a:cs typeface="Times New Roman" panose="02020603050405020304" pitchFamily="18" charset="0"/>
            </a:endParaRPr>
          </a:p>
          <a:p>
            <a:pPr marL="0" lvl="0" indent="0" algn="just" defTabSz="914400" eaLnBrk="0" fontAlgn="base" hangingPunct="0">
              <a:lnSpc>
                <a:spcPct val="100000"/>
              </a:lnSpc>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2.Frontend Design</a:t>
            </a:r>
          </a:p>
          <a:p>
            <a:pPr marL="0" lvl="0" indent="0" algn="just" defTabSz="914400" eaLnBrk="0" fontAlgn="base" hangingPunct="0">
              <a:lnSpc>
                <a:spcPct val="100000"/>
              </a:lnSpc>
              <a:spcBef>
                <a:spcPct val="0"/>
              </a:spcBef>
              <a:spcAft>
                <a:spcPct val="0"/>
              </a:spcAft>
              <a:buClrTx/>
              <a:buSzTx/>
              <a:buNone/>
            </a:pPr>
            <a:r>
              <a:rPr lang="en-US" altLang="en-US" sz="2000" dirty="0">
                <a:solidFill>
                  <a:schemeClr val="tx1"/>
                </a:solidFill>
                <a:latin typeface="Times New Roman" panose="02020603050405020304" pitchFamily="18" charset="0"/>
                <a:cs typeface="Times New Roman" panose="02020603050405020304" pitchFamily="18" charset="0"/>
              </a:rPr>
              <a:t>The frontend should present products in a clean layout. Using CSS Grid allows products to adapt to different screen sizes (desktop, tablet, mobile). Each product is shown as a card with an image, title, description, and buttons.</a:t>
            </a:r>
          </a:p>
          <a:p>
            <a:pPr marL="0" lvl="0" indent="0" algn="just" defTabSz="914400" eaLnBrk="0" fontAlgn="base" hangingPunct="0">
              <a:lnSpc>
                <a:spcPct val="100000"/>
              </a:lnSpc>
              <a:spcBef>
                <a:spcPct val="0"/>
              </a:spcBef>
              <a:spcAft>
                <a:spcPct val="0"/>
              </a:spcAft>
              <a:buClrTx/>
              <a:buSzTx/>
              <a:buNone/>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algn="just" defTabSz="914400" eaLnBrk="0" fontAlgn="base" hangingPunct="0">
              <a:lnSpc>
                <a:spcPct val="100000"/>
              </a:lnSpc>
              <a:spcBef>
                <a:spcPct val="0"/>
              </a:spcBef>
              <a:spcAft>
                <a:spcPct val="0"/>
              </a:spcAft>
              <a:buClrTx/>
              <a:buSzTx/>
              <a:buNone/>
            </a:pPr>
            <a:r>
              <a:rPr lang="en-US" altLang="en-US" sz="2000" b="1" dirty="0">
                <a:solidFill>
                  <a:schemeClr val="tx1"/>
                </a:solidFill>
                <a:latin typeface="Times New Roman" panose="02020603050405020304" pitchFamily="18" charset="0"/>
                <a:cs typeface="Times New Roman" panose="02020603050405020304" pitchFamily="18" charset="0"/>
              </a:rPr>
              <a:t>3. Interactive Features</a:t>
            </a:r>
          </a:p>
          <a:p>
            <a:pPr marL="0" lvl="0" indent="0" algn="just" defTabSz="914400" eaLnBrk="0" fontAlgn="base" hangingPunct="0">
              <a:lnSpc>
                <a:spcPct val="100000"/>
              </a:lnSpc>
              <a:spcBef>
                <a:spcPct val="0"/>
              </a:spcBef>
              <a:spcAft>
                <a:spcPct val="0"/>
              </a:spcAft>
              <a:buClrTx/>
              <a:buSzTx/>
              <a:buNone/>
            </a:pPr>
            <a:r>
              <a:rPr lang="en-US" altLang="en-US" sz="2000" dirty="0">
                <a:solidFill>
                  <a:schemeClr val="tx1"/>
                </a:solidFill>
                <a:latin typeface="Times New Roman" panose="02020603050405020304" pitchFamily="18" charset="0"/>
                <a:cs typeface="Times New Roman" panose="02020603050405020304" pitchFamily="18" charset="0"/>
              </a:rPr>
              <a:t>E-commerce sites need interactivity. </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Add-to-Cart, Remove-from-Cart functions in JavaScript.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total price calculation.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filtering by category.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Modal views for product details.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603A1-9EC6-6415-F0BC-2B542AE94DB6}"/>
              </a:ext>
            </a:extLst>
          </p:cNvPr>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IN" dirty="0"/>
          </a:p>
        </p:txBody>
      </p:sp>
      <p:sp>
        <p:nvSpPr>
          <p:cNvPr id="4" name="TextBox 3">
            <a:extLst>
              <a:ext uri="{FF2B5EF4-FFF2-40B4-BE49-F238E27FC236}">
                <a16:creationId xmlns:a16="http://schemas.microsoft.com/office/drawing/2014/main" id="{9B797E9A-4942-71B8-C461-194DB3DC1C9F}"/>
              </a:ext>
            </a:extLst>
          </p:cNvPr>
          <p:cNvSpPr txBox="1"/>
          <p:nvPr/>
        </p:nvSpPr>
        <p:spPr>
          <a:xfrm>
            <a:off x="581192" y="1446863"/>
            <a:ext cx="10501162" cy="4708981"/>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4.Testing:</a:t>
            </a:r>
          </a:p>
          <a:p>
            <a:pPr algn="just"/>
            <a:r>
              <a:rPr lang="en-US" sz="2000" dirty="0">
                <a:latin typeface="Times New Roman" panose="02020603050405020304" pitchFamily="18" charset="0"/>
                <a:cs typeface="Times New Roman" panose="02020603050405020304" pitchFamily="18" charset="0"/>
              </a:rPr>
              <a:t>Testing is an essential step in any web project because it ensures that the application works correctly for all users regardless of the device, browser, or environment. For this e-commerce product catalog, testing focuses on three main areas:</a:t>
            </a:r>
          </a:p>
          <a:p>
            <a:pPr algn="just"/>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Cross-Browser Compatibility</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Different browsers (Chrome, Firefox, Edge, Safari) render HTML, CSS, and JavaScript slightly </a:t>
            </a:r>
            <a:r>
              <a:rPr lang="en-US" sz="2000" dirty="0" err="1">
                <a:latin typeface="Times New Roman" panose="02020603050405020304" pitchFamily="18" charset="0"/>
                <a:cs typeface="Times New Roman" panose="02020603050405020304" pitchFamily="18" charset="0"/>
              </a:rPr>
              <a:t>differently.Test</a:t>
            </a:r>
            <a:r>
              <a:rPr lang="en-US" sz="2000" dirty="0">
                <a:latin typeface="Times New Roman" panose="02020603050405020304" pitchFamily="18" charset="0"/>
                <a:cs typeface="Times New Roman" panose="02020603050405020304" pitchFamily="18" charset="0"/>
              </a:rPr>
              <a:t> the website on at least three popular browsers to confirm that:</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Layouts appear consistently.</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Interactive features (Add-to-Cart, Remove-from-Cart, Modal popups) function without errors.</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Styling (fonts, colors, borders) looks the same or very close.</a:t>
            </a:r>
          </a:p>
          <a:p>
            <a:pPr algn="just"/>
            <a:r>
              <a:rPr lang="en-US" sz="2000" b="1" dirty="0">
                <a:latin typeface="Times New Roman" panose="02020603050405020304" pitchFamily="18" charset="0"/>
                <a:cs typeface="Times New Roman" panose="02020603050405020304" pitchFamily="18" charset="0"/>
              </a:rPr>
              <a:t>ii. Functional Testing</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Focuses on whether each feature works as intended. For this project:</a:t>
            </a:r>
          </a:p>
          <a:p>
            <a:pPr lvl="1" algn="just"/>
            <a:r>
              <a:rPr lang="en-US" sz="2000" b="1" dirty="0">
                <a:latin typeface="Times New Roman" panose="02020603050405020304" pitchFamily="18" charset="0"/>
                <a:cs typeface="Times New Roman" panose="02020603050405020304" pitchFamily="18" charset="0"/>
              </a:rPr>
              <a:t>Add-to-Cart:</a:t>
            </a:r>
            <a:r>
              <a:rPr lang="en-US" sz="2000" dirty="0">
                <a:latin typeface="Times New Roman" panose="02020603050405020304" pitchFamily="18" charset="0"/>
                <a:cs typeface="Times New Roman" panose="02020603050405020304" pitchFamily="18" charset="0"/>
              </a:rPr>
              <a:t> Check that clicking the button increases cart count and updates total price.</a:t>
            </a:r>
          </a:p>
          <a:p>
            <a:pPr lvl="1" algn="just"/>
            <a:r>
              <a:rPr lang="en-US" sz="2000" b="1" dirty="0">
                <a:latin typeface="Times New Roman" panose="02020603050405020304" pitchFamily="18" charset="0"/>
                <a:cs typeface="Times New Roman" panose="02020603050405020304" pitchFamily="18" charset="0"/>
              </a:rPr>
              <a:t>Remove-from-Cart:</a:t>
            </a:r>
            <a:r>
              <a:rPr lang="en-US" sz="2000" dirty="0">
                <a:latin typeface="Times New Roman" panose="02020603050405020304" pitchFamily="18" charset="0"/>
                <a:cs typeface="Times New Roman" panose="02020603050405020304" pitchFamily="18" charset="0"/>
              </a:rPr>
              <a:t> Ensure products can be removed and total recalculates correctly.</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6484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9FF32-ED91-9C6C-30FC-3C8A693B08F2}"/>
              </a:ext>
            </a:extLst>
          </p:cNvPr>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IN" dirty="0"/>
          </a:p>
        </p:txBody>
      </p:sp>
      <p:sp>
        <p:nvSpPr>
          <p:cNvPr id="4" name="TextBox 3">
            <a:extLst>
              <a:ext uri="{FF2B5EF4-FFF2-40B4-BE49-F238E27FC236}">
                <a16:creationId xmlns:a16="http://schemas.microsoft.com/office/drawing/2014/main" id="{09C4B5D8-1C1B-D9C2-1CEB-0CFD1F69B5E6}"/>
              </a:ext>
            </a:extLst>
          </p:cNvPr>
          <p:cNvSpPr txBox="1"/>
          <p:nvPr/>
        </p:nvSpPr>
        <p:spPr>
          <a:xfrm>
            <a:off x="581192" y="1562624"/>
            <a:ext cx="10847672" cy="3477875"/>
          </a:xfrm>
          <a:prstGeom prst="rect">
            <a:avLst/>
          </a:prstGeom>
          <a:noFill/>
        </p:spPr>
        <p:txBody>
          <a:bodyPr wrap="square" rtlCol="0">
            <a:spAutoFit/>
          </a:bodyPr>
          <a:lstStyle/>
          <a:p>
            <a:pPr marL="800100" lvl="1"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Total Price Calculation:</a:t>
            </a:r>
            <a:r>
              <a:rPr lang="en-US" sz="2000" dirty="0">
                <a:latin typeface="Times New Roman" panose="02020603050405020304" pitchFamily="18" charset="0"/>
                <a:cs typeface="Times New Roman" panose="02020603050405020304" pitchFamily="18" charset="0"/>
              </a:rPr>
              <a:t> Verify that the sum updates in real time as items are added/removed.</a:t>
            </a:r>
          </a:p>
          <a:p>
            <a:pPr marL="800100" lvl="1"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Product Filtering:</a:t>
            </a:r>
            <a:r>
              <a:rPr lang="en-US" sz="2000" dirty="0">
                <a:latin typeface="Times New Roman" panose="02020603050405020304" pitchFamily="18" charset="0"/>
                <a:cs typeface="Times New Roman" panose="02020603050405020304" pitchFamily="18" charset="0"/>
              </a:rPr>
              <a:t> Switching categories should correctly show/hide products.</a:t>
            </a:r>
          </a:p>
          <a:p>
            <a:pPr marL="800100" lvl="1"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Modal Product Details:</a:t>
            </a:r>
            <a:r>
              <a:rPr lang="en-US" sz="2000" dirty="0">
                <a:latin typeface="Times New Roman" panose="02020603050405020304" pitchFamily="18" charset="0"/>
                <a:cs typeface="Times New Roman" panose="02020603050405020304" pitchFamily="18" charset="0"/>
              </a:rPr>
              <a:t> Clicking a product should display the correct details in a popup window.</a:t>
            </a:r>
          </a:p>
          <a:p>
            <a:pPr algn="just"/>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5.Deployment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Once development and testing are complete, the final step is to make the e-commerce project accessible to users on the internet. Since this project is built with HTML, CSS, and JavaScript only (no backend server required), it can be hosted for free on platforms like </a:t>
            </a:r>
            <a:r>
              <a:rPr lang="en-US" sz="2000" b="1" dirty="0">
                <a:latin typeface="Times New Roman" panose="02020603050405020304" pitchFamily="18" charset="0"/>
                <a:cs typeface="Times New Roman" panose="02020603050405020304" pitchFamily="18" charset="0"/>
              </a:rPr>
              <a:t>GitHub Pages</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Netlify</a:t>
            </a:r>
            <a:r>
              <a:rPr lang="en-US" sz="2000" dirty="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636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20F19-3232-FCD0-E48F-6210A7E8170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C230409-939A-60F3-342F-342F13F94BBC}"/>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0A64AD17-2725-8E90-790B-53F421C931DC}"/>
              </a:ext>
            </a:extLst>
          </p:cNvPr>
          <p:cNvPicPr>
            <a:picLocks noGrp="1" noChangeAspect="1"/>
          </p:cNvPicPr>
          <p:nvPr>
            <p:ph idx="1"/>
          </p:nvPr>
        </p:nvPicPr>
        <p:blipFill>
          <a:blip r:embed="rId2"/>
          <a:stretch>
            <a:fillRect/>
          </a:stretch>
        </p:blipFill>
        <p:spPr>
          <a:xfrm>
            <a:off x="1513840" y="1659172"/>
            <a:ext cx="8727440" cy="4673600"/>
          </a:xfrm>
        </p:spPr>
      </p:pic>
      <p:sp>
        <p:nvSpPr>
          <p:cNvPr id="3" name="TextBox 2">
            <a:extLst>
              <a:ext uri="{FF2B5EF4-FFF2-40B4-BE49-F238E27FC236}">
                <a16:creationId xmlns:a16="http://schemas.microsoft.com/office/drawing/2014/main" id="{BDA15F50-32A4-6BF0-F488-B69436BE5C0A}"/>
              </a:ext>
            </a:extLst>
          </p:cNvPr>
          <p:cNvSpPr txBox="1"/>
          <p:nvPr/>
        </p:nvSpPr>
        <p:spPr>
          <a:xfrm>
            <a:off x="436880" y="1232452"/>
            <a:ext cx="349504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HOME PAGE</a:t>
            </a:r>
            <a:endParaRPr lang="en-IN" dirty="0"/>
          </a:p>
        </p:txBody>
      </p:sp>
    </p:spTree>
    <p:extLst>
      <p:ext uri="{BB962C8B-B14F-4D97-AF65-F5344CB8AC3E}">
        <p14:creationId xmlns:p14="http://schemas.microsoft.com/office/powerpoint/2010/main" val="424615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540D-49CE-B8D5-5F75-C07FFD390362}"/>
              </a:ext>
            </a:extLst>
          </p:cNvPr>
          <p:cNvSpPr>
            <a:spLocks noGrp="1"/>
          </p:cNvSpPr>
          <p:nvPr>
            <p:ph type="title"/>
          </p:nvPr>
        </p:nvSpPr>
        <p:spPr/>
        <p:txBody>
          <a:bodyPr>
            <a:normAutofit/>
          </a:bodyPr>
          <a:lstStyle/>
          <a:p>
            <a:r>
              <a:rPr lang="en-IN" sz="2000" dirty="0"/>
              <a:t>LOGIN/REGISTER</a:t>
            </a:r>
          </a:p>
        </p:txBody>
      </p:sp>
      <p:pic>
        <p:nvPicPr>
          <p:cNvPr id="5" name="Content Placeholder 8">
            <a:extLst>
              <a:ext uri="{FF2B5EF4-FFF2-40B4-BE49-F238E27FC236}">
                <a16:creationId xmlns:a16="http://schemas.microsoft.com/office/drawing/2014/main" id="{698310AD-F828-FA80-639F-712D9A665E1F}"/>
              </a:ext>
            </a:extLst>
          </p:cNvPr>
          <p:cNvPicPr>
            <a:picLocks noChangeAspect="1"/>
          </p:cNvPicPr>
          <p:nvPr/>
        </p:nvPicPr>
        <p:blipFill>
          <a:blip r:embed="rId2"/>
          <a:stretch>
            <a:fillRect/>
          </a:stretch>
        </p:blipFill>
        <p:spPr>
          <a:xfrm>
            <a:off x="1615440" y="1301750"/>
            <a:ext cx="8097519" cy="4673600"/>
          </a:xfrm>
          <a:prstGeom prst="rect">
            <a:avLst/>
          </a:prstGeom>
        </p:spPr>
      </p:pic>
    </p:spTree>
    <p:extLst>
      <p:ext uri="{BB962C8B-B14F-4D97-AF65-F5344CB8AC3E}">
        <p14:creationId xmlns:p14="http://schemas.microsoft.com/office/powerpoint/2010/main" val="25493193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1067</TotalTime>
  <Words>1043</Words>
  <Application>Microsoft Office PowerPoint</Application>
  <PresentationFormat>Widescreen</PresentationFormat>
  <Paragraphs>95</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Franklin Gothic Book</vt:lpstr>
      <vt:lpstr>Franklin Gothic Demi</vt:lpstr>
      <vt:lpstr>Times New Roman</vt:lpstr>
      <vt:lpstr>Wingdings 2</vt:lpstr>
      <vt:lpstr>DividendVTI</vt:lpstr>
      <vt:lpstr>E-Commerce Product Showcase</vt:lpstr>
      <vt:lpstr>OUTLINE</vt:lpstr>
      <vt:lpstr>Problem Statement</vt:lpstr>
      <vt:lpstr>System  Approach</vt:lpstr>
      <vt:lpstr>Algorithm &amp; Deployment</vt:lpstr>
      <vt:lpstr>Algorithm &amp; Deployment</vt:lpstr>
      <vt:lpstr>Algorithm &amp; Deployment</vt:lpstr>
      <vt:lpstr>Result</vt:lpstr>
      <vt:lpstr>LOGIN/REGISTER</vt:lpstr>
      <vt:lpstr>REGISTRATION:</vt:lpstr>
      <vt:lpstr>Product show case:</vt:lpstr>
      <vt:lpstr>Product show case</vt:lpstr>
      <vt:lpstr>View the product:</vt:lpstr>
      <vt:lpstr>Product added to wishlist:</vt:lpstr>
      <vt:lpstr>Wishlist view:</vt:lpstr>
      <vt:lpstr>Product added to cart:</vt:lpstr>
      <vt:lpstr>Payment page:</vt:lpstr>
      <vt:lpstr>Order page:</vt:lpstr>
      <vt:lpstr>Logout:</vt:lpstr>
      <vt:lpstr>PowerPoint Presentation</vt:lpstr>
      <vt:lpstr>PowerPoint Presentation</vt:lpstr>
      <vt:lpstr>PowerPoint Presentation</vt:lpstr>
      <vt:lpstr>PowerPoint Presentation</vt:lpstr>
      <vt:lpstr>GITHUB AND DEPLOYMNET LINK</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NALLAM HARINI</cp:lastModifiedBy>
  <cp:revision>51</cp:revision>
  <dcterms:created xsi:type="dcterms:W3CDTF">2021-05-26T16:50:10Z</dcterms:created>
  <dcterms:modified xsi:type="dcterms:W3CDTF">2025-09-29T06:55:15Z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