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8" r:id="rId4"/>
    <p:sldId id="262" r:id="rId5"/>
    <p:sldId id="264" r:id="rId6"/>
    <p:sldId id="265" r:id="rId7"/>
    <p:sldId id="266" r:id="rId8"/>
    <p:sldId id="268" r:id="rId9"/>
    <p:sldId id="269" r:id="rId10"/>
    <p:sldId id="270" r:id="rId11"/>
    <p:sldId id="271" r:id="rId12"/>
    <p:sldId id="272" r:id="rId13"/>
    <p:sldId id="273" r:id="rId14"/>
    <p:sldId id="274" r:id="rId15"/>
    <p:sldId id="275" r:id="rId16"/>
    <p:sldId id="276" r:id="rId17"/>
    <p:sldId id="277"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9" d="100"/>
          <a:sy n="59" d="100"/>
        </p:scale>
        <p:origin x="964" y="56"/>
      </p:cViewPr>
      <p:guideLst>
        <p:guide orient="horz" pos="2160"/>
        <p:guide pos="3840"/>
      </p:guideLst>
    </p:cSldViewPr>
  </p:slideViewPr>
  <p:notesTextViewPr>
    <p:cViewPr>
      <p:scale>
        <a:sx n="1" d="1"/>
        <a:sy n="1" d="1"/>
      </p:scale>
      <p:origin x="0" y="0"/>
    </p:cViewPr>
  </p:notesTextViewPr>
  <p:sorterViewPr>
    <p:cViewPr>
      <p:scale>
        <a:sx n="100" d="100"/>
        <a:sy n="100" d="100"/>
      </p:scale>
      <p:origin x="0" y="-55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3/27/2025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316871" y="434566"/>
            <a:ext cx="13163738" cy="6092984"/>
          </a:xfrm>
          <a:prstGeom prst="rect">
            <a:avLst/>
          </a:prstGeom>
          <a:noFill/>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42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42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42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r>
              <a:rPr lang="en-US" sz="4200" b="1" dirty="0">
                <a:latin typeface="Times New Roman" panose="02020603050405020304" pitchFamily="18" charset="0"/>
                <a:cs typeface="Times New Roman" panose="02020603050405020304" pitchFamily="18" charset="0"/>
              </a:rPr>
              <a:t>Project Title : IMAGE CAPTION GENERATOR </a:t>
            </a:r>
            <a:endParaRPr lang="en-US" sz="4200" b="1"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a:t>
            </a:r>
            <a:r>
              <a:rPr lang="en-US" sz="3400" dirty="0">
                <a:solidFill>
                  <a:srgbClr val="000000"/>
                </a:solidFill>
                <a:latin typeface="Bookman Old Style" panose="02050604050505020204" pitchFamily="18" charset="0"/>
                <a:cs typeface="Times New Roman" panose="02020603050405020304" pitchFamily="18" charset="0"/>
              </a:rPr>
              <a:t>Batch Number:ST-01</a:t>
            </a:r>
          </a:p>
          <a:p>
            <a:pPr algn="ctr">
              <a:buNone/>
            </a:pPr>
            <a:r>
              <a:rPr lang="en-US" sz="2900" dirty="0">
                <a:latin typeface="Bookman Old Style" panose="02050604050505020204" pitchFamily="18" charset="0"/>
                <a:cs typeface="Times New Roman" panose="02020603050405020304" pitchFamily="18" charset="0"/>
              </a:rPr>
              <a:t>                                                                                                        </a:t>
            </a:r>
            <a:r>
              <a:rPr lang="en-US" sz="3400" dirty="0">
                <a:latin typeface="Bookman Old Style" panose="02050604050505020204" pitchFamily="18" charset="0"/>
                <a:cs typeface="Times New Roman" panose="02020603050405020304" pitchFamily="18" charset="0"/>
              </a:rPr>
              <a:t>Roll Numbers:2211CS020357</a:t>
            </a:r>
          </a:p>
          <a:p>
            <a:pPr algn="ctr">
              <a:buNone/>
            </a:pPr>
            <a:r>
              <a:rPr lang="en-US" sz="3400" dirty="0">
                <a:latin typeface="Bookman Old Style" panose="02050604050505020204" pitchFamily="18" charset="0"/>
                <a:cs typeface="Times New Roman" panose="02020603050405020304" pitchFamily="18" charset="0"/>
              </a:rPr>
              <a:t>                                                                                                             2211CS020358</a:t>
            </a:r>
          </a:p>
          <a:p>
            <a:pPr algn="ctr">
              <a:buNone/>
            </a:pPr>
            <a:r>
              <a:rPr lang="en-US" sz="3400" dirty="0">
                <a:latin typeface="Bookman Old Style" panose="02050604050505020204" pitchFamily="18" charset="0"/>
                <a:cs typeface="Times New Roman" panose="02020603050405020304" pitchFamily="18" charset="0"/>
              </a:rPr>
              <a:t>                                                                                                              2211CS020359</a:t>
            </a:r>
          </a:p>
          <a:p>
            <a:pPr algn="ctr">
              <a:buNone/>
            </a:pPr>
            <a:r>
              <a:rPr lang="en-US" sz="3400" dirty="0">
                <a:latin typeface="Bookman Old Style" panose="02050604050505020204" pitchFamily="18" charset="0"/>
                <a:cs typeface="Times New Roman" panose="02020603050405020304" pitchFamily="18" charset="0"/>
              </a:rPr>
              <a:t>                                                                                                              2211CS020360</a:t>
            </a:r>
          </a:p>
          <a:p>
            <a:pPr algn="ctr">
              <a:buNone/>
            </a:pPr>
            <a:r>
              <a:rPr lang="en-US" sz="3400" dirty="0">
                <a:latin typeface="Bookman Old Style" panose="02050604050505020204" pitchFamily="18" charset="0"/>
                <a:cs typeface="Times New Roman" panose="02020603050405020304" pitchFamily="18" charset="0"/>
              </a:rPr>
              <a:t>                                                                                                              2211CS020361</a:t>
            </a:r>
          </a:p>
          <a:p>
            <a:pPr algn="ctr">
              <a:buNone/>
            </a:pPr>
            <a:r>
              <a:rPr lang="en-US" sz="3300" b="1" dirty="0">
                <a:latin typeface="Bookman Old Style" panose="02050604050505020204" pitchFamily="18" charset="0"/>
                <a:cs typeface="Times New Roman" panose="02020603050405020304" pitchFamily="18" charset="0"/>
              </a:rPr>
              <a:t>                                                                                      Project Guide : </a:t>
            </a:r>
            <a:r>
              <a:rPr lang="en-IN" sz="3300" b="1" dirty="0">
                <a:latin typeface="Bookman Old Style" panose="02050604050505020204" pitchFamily="18" charset="0"/>
              </a:rPr>
              <a:t>Prof. </a:t>
            </a:r>
            <a:r>
              <a:rPr lang="en-IN" sz="3300" b="1" dirty="0" err="1">
                <a:latin typeface="Bookman Old Style" panose="02050604050505020204" pitchFamily="18" charset="0"/>
              </a:rPr>
              <a:t>T.Ranga</a:t>
            </a:r>
            <a:endParaRPr lang="en-US" sz="3300" b="1" dirty="0">
              <a:latin typeface="Bookman Old Style" panose="02050604050505020204" pitchFamily="18" charset="0"/>
              <a:cs typeface="Times New Roman" panose="02020603050405020304" pitchFamily="18" charset="0"/>
            </a:endParaRPr>
          </a:p>
          <a:p>
            <a:pPr algn="r">
              <a:buNone/>
            </a:pPr>
            <a:r>
              <a:rPr lang="en-US" sz="3300" b="1" dirty="0">
                <a:latin typeface="Times New Roman" panose="02020603050405020304" pitchFamily="18" charset="0"/>
                <a:cs typeface="Times New Roman" panose="02020603050405020304" pitchFamily="18" charset="0"/>
              </a:rPr>
              <a:t>                              </a:t>
            </a:r>
          </a:p>
          <a:p>
            <a:pPr>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r>
              <a:rPr lang="en-US" sz="33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3300" b="1" dirty="0" err="1">
                <a:solidFill>
                  <a:srgbClr val="7030A0"/>
                </a:solidFill>
                <a:latin typeface="Bookman Old Style" panose="02050604050505020204" pitchFamily="18" charset="0"/>
                <a:cs typeface="Times New Roman" panose="02020603050405020304" pitchFamily="18" charset="0"/>
              </a:rPr>
              <a:t>Malla</a:t>
            </a:r>
            <a:r>
              <a:rPr lang="en-US" sz="3300" b="1" dirty="0">
                <a:solidFill>
                  <a:srgbClr val="7030A0"/>
                </a:solidFill>
                <a:latin typeface="Bookman Old Style" panose="02050604050505020204" pitchFamily="18" charset="0"/>
                <a:cs typeface="Times New Roman" panose="02020603050405020304" pitchFamily="18" charset="0"/>
              </a:rPr>
              <a:t> Reddy University</a:t>
            </a:r>
            <a:endParaRPr lang="en-US" sz="33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814" y="3581400"/>
            <a:ext cx="1619250" cy="1183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F2DEA-3FE3-04B0-4A2A-F22854E28456}"/>
              </a:ext>
            </a:extLst>
          </p:cNvPr>
          <p:cNvSpPr txBox="1"/>
          <p:nvPr/>
        </p:nvSpPr>
        <p:spPr>
          <a:xfrm>
            <a:off x="620486" y="1251857"/>
            <a:ext cx="10765971" cy="2564805"/>
          </a:xfrm>
          <a:prstGeom prst="rect">
            <a:avLst/>
          </a:prstGeom>
          <a:noFill/>
        </p:spPr>
        <p:txBody>
          <a:bodyPr wrap="square" rtlCol="0">
            <a:spAutoFit/>
          </a:bodyPr>
          <a:lstStyle/>
          <a:p>
            <a:pPr marL="285750" indent="-285750" algn="just">
              <a:lnSpc>
                <a:spcPct val="150000"/>
              </a:lnSpc>
              <a:spcAft>
                <a:spcPts val="1000"/>
              </a:spcAft>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Preprocessing Techniques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preprocessing is necessary to make the raw data (images and captions) clean, structured, and understandable for the model. Without proper preprocessing, the model may struggle to learn, leading to poor accuracy and incorrect captions.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1">
            <a:extLst>
              <a:ext uri="{FF2B5EF4-FFF2-40B4-BE49-F238E27FC236}">
                <a16:creationId xmlns:a16="http://schemas.microsoft.com/office/drawing/2014/main" id="{8F9C582E-BA90-18B2-C23B-1A4B837B4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014" y="3428999"/>
            <a:ext cx="9032099" cy="297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140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CFA8D-E335-7338-AA49-D6D8D0E43EF2}"/>
              </a:ext>
            </a:extLst>
          </p:cNvPr>
          <p:cNvSpPr txBox="1"/>
          <p:nvPr/>
        </p:nvSpPr>
        <p:spPr>
          <a:xfrm>
            <a:off x="653143" y="1230086"/>
            <a:ext cx="11005457" cy="5521383"/>
          </a:xfrm>
          <a:prstGeom prst="rect">
            <a:avLst/>
          </a:prstGeom>
          <a:noFill/>
        </p:spPr>
        <p:txBody>
          <a:bodyPr wrap="square" rtlCol="0">
            <a:spAutoFit/>
          </a:bodyPr>
          <a:lstStyle/>
          <a:p>
            <a:pPr marL="285750" indent="-285750">
              <a:lnSpc>
                <a:spcPct val="150000"/>
              </a:lnSpc>
              <a:spcAft>
                <a:spcPts val="1000"/>
              </a:spcAft>
              <a:buFont typeface="Wingdings" panose="05000000000000000000" pitchFamily="2" charset="2"/>
              <a:buChar char="q"/>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Methods and </a:t>
            </a:r>
            <a:r>
              <a:rPr lang="en-IN" sz="2400" b="1" dirty="0">
                <a:latin typeface="Times New Roman" panose="02020603050405020304" pitchFamily="18" charset="0"/>
                <a:ea typeface="Calibri" panose="020F0502020204030204" pitchFamily="34" charset="0"/>
                <a:cs typeface="Times New Roman" panose="02020603050405020304" pitchFamily="18" charset="0"/>
              </a:rPr>
              <a:t>A</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lgorithms</a:t>
            </a:r>
          </a:p>
          <a:p>
            <a:pPr>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key methods and algorithms used in the project are: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1. Vision Transformer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ViT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for Feature Extraction-</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ViT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efficient and accurate in understanding images without using traditional convolutional layers.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Aft>
                <a:spcPts val="1000"/>
              </a:spcAft>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2</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.Image Splitting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The input image is divided into small patches instead of scanning the entire image at once.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3</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.Linear Projection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Each patch is converted into numerical data  so the model can understand 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4</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.Transformer Encoder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The processed patches are passed through a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Transformer model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which learns the important patterns and relationships in the image.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5.Classification Layer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final output is a label (e.g.,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Car,""Bird,""Ball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930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8D4D4-C9DF-529F-C67D-BA7F4FC70C40}"/>
              </a:ext>
            </a:extLst>
          </p:cNvPr>
          <p:cNvSpPr txBox="1"/>
          <p:nvPr/>
        </p:nvSpPr>
        <p:spPr>
          <a:xfrm>
            <a:off x="598715" y="1110342"/>
            <a:ext cx="10199914" cy="6001643"/>
          </a:xfrm>
          <a:prstGeom prst="rect">
            <a:avLst/>
          </a:prstGeom>
          <a:noFill/>
        </p:spPr>
        <p:txBody>
          <a:bodyPr wrap="square" rtlCol="0">
            <a:sp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DEPLOYMENT AND RESULTS</a:t>
            </a:r>
          </a:p>
          <a:p>
            <a:pPr marL="285750" indent="-285750">
              <a:buFont typeface="Wingdings" panose="05000000000000000000" pitchFamily="2" charset="2"/>
              <a:buChar char="q"/>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Web GUI’s Development</a:t>
            </a:r>
          </a:p>
          <a:p>
            <a:pPr marL="285750" indent="-285750">
              <a:buFont typeface="Wingdings" panose="05000000000000000000" pitchFamily="2" charset="2"/>
              <a:buChar char="q"/>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               </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052" name="Picture 4">
            <a:extLst>
              <a:ext uri="{FF2B5EF4-FFF2-40B4-BE49-F238E27FC236}">
                <a16:creationId xmlns:a16="http://schemas.microsoft.com/office/drawing/2014/main" id="{62BC4489-8737-AA19-D9D5-47BA4C8BF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504" y="1904428"/>
            <a:ext cx="8392885" cy="465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53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a:extLst>
              <a:ext uri="{FF2B5EF4-FFF2-40B4-BE49-F238E27FC236}">
                <a16:creationId xmlns:a16="http://schemas.microsoft.com/office/drawing/2014/main" id="{F508CE57-2195-5719-06D1-24C96686E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342" y="1954665"/>
            <a:ext cx="8120743" cy="4315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2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a:extLst>
              <a:ext uri="{FF2B5EF4-FFF2-40B4-BE49-F238E27FC236}">
                <a16:creationId xmlns:a16="http://schemas.microsoft.com/office/drawing/2014/main" id="{7C66833F-F9F2-0656-88A8-89F806106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29" y="1807030"/>
            <a:ext cx="7859485" cy="466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A3A1ACE-4622-18A5-507A-424E423234C8}"/>
              </a:ext>
            </a:extLst>
          </p:cNvPr>
          <p:cNvSpPr txBox="1"/>
          <p:nvPr/>
        </p:nvSpPr>
        <p:spPr>
          <a:xfrm>
            <a:off x="587828" y="1121229"/>
            <a:ext cx="3156857"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211194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D407382-A18A-68A7-1AE7-68F44AFC7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457" y="1713819"/>
            <a:ext cx="8316686" cy="440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90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A5A6F-C283-D6D7-7BBA-AA2A2181FDAC}"/>
              </a:ext>
            </a:extLst>
          </p:cNvPr>
          <p:cNvSpPr txBox="1"/>
          <p:nvPr/>
        </p:nvSpPr>
        <p:spPr>
          <a:xfrm>
            <a:off x="707571" y="1556657"/>
            <a:ext cx="10341429" cy="33547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Project Conclusion</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Image Caption Generator project successfully demonstrates the integration of computer vision and natural language processing (NLP) to generate meaningful captions for images. By utilizing the ViT-GPT2 model, the system effectively extracts visual features and converts them into coherent textual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descriptions.The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project achieves real-time image captioning through a Flask-based API and a user-friendly web interface, making it accessible and easy to use.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Overall, this system has practical applications in automated image tagging, accessibility support for visually impaired users, and digital content organization.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21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4FBEE7-DF27-45F3-7C39-AC7FD143F120}"/>
              </a:ext>
            </a:extLst>
          </p:cNvPr>
          <p:cNvSpPr txBox="1"/>
          <p:nvPr/>
        </p:nvSpPr>
        <p:spPr>
          <a:xfrm>
            <a:off x="772886" y="1513114"/>
            <a:ext cx="10570028" cy="4567276"/>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Future Scope</a:t>
            </a:r>
          </a:p>
          <a:p>
            <a:pPr marL="342900" lvl="0" indent="-342900" algn="just">
              <a:lnSpc>
                <a:spcPct val="150000"/>
              </a:lnSpc>
              <a:buFont typeface="+mj-lt"/>
              <a:buAutoNum type="arabicPeriod"/>
              <a:tabLst>
                <a:tab pos="457200" algn="l"/>
                <a:tab pos="74295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Multilingual Captioning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Extending support for multiple languages will make the system accessible to a global audience, enabling users to receive captions in their preferred language.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457200" algn="l"/>
                <a:tab pos="74295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Real-Time Processing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Optimizing the model for faster inference can help generate captions instantly, improving usability in applications like video captioning and live content analysis.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457200" algn="l"/>
                <a:tab pos="74295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Integration with Voice Assistants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Enhancing the system to work with voice assistants can enable audio-based image descriptions, benefiting visually impaired users.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tabLst>
                <a:tab pos="457200" algn="l"/>
                <a:tab pos="74295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Mobile and Cloud Deployment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Developing a mobile application or deploying the system on the cloud will provide users with greater accessibility and scalability, allowing them to generate captions on-the-go.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31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B08E3-517F-4B92-CAA9-7F17130715E5}"/>
              </a:ext>
            </a:extLst>
          </p:cNvPr>
          <p:cNvSpPr txBox="1"/>
          <p:nvPr/>
        </p:nvSpPr>
        <p:spPr>
          <a:xfrm>
            <a:off x="3505200" y="1838960"/>
            <a:ext cx="5252720" cy="1754326"/>
          </a:xfrm>
          <a:prstGeom prst="rect">
            <a:avLst/>
          </a:prstGeom>
          <a:noFill/>
        </p:spPr>
        <p:txBody>
          <a:bodyPr wrap="square" rtlCol="0">
            <a:spAutoFit/>
          </a:bodyPr>
          <a:lstStyle/>
          <a:p>
            <a:pPr algn="ctr"/>
            <a:endParaRPr lang="en-IN" sz="6000" dirty="0"/>
          </a:p>
          <a:p>
            <a:pPr algn="ctr"/>
            <a:r>
              <a:rPr lang="en-IN" sz="4800" b="1" dirty="0">
                <a:latin typeface="Bookman Old Style" panose="02050604050505020204" pitchFamily="18" charset="0"/>
              </a:rPr>
              <a:t>THANK YOU</a:t>
            </a:r>
          </a:p>
        </p:txBody>
      </p:sp>
    </p:spTree>
    <p:extLst>
      <p:ext uri="{BB962C8B-B14F-4D97-AF65-F5344CB8AC3E}">
        <p14:creationId xmlns:p14="http://schemas.microsoft.com/office/powerpoint/2010/main" val="214430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97CF8-05DA-477F-B95B-98BDB2795B1B}"/>
              </a:ext>
            </a:extLst>
          </p:cNvPr>
          <p:cNvSpPr txBox="1"/>
          <p:nvPr/>
        </p:nvSpPr>
        <p:spPr>
          <a:xfrm>
            <a:off x="877934" y="1642097"/>
            <a:ext cx="10617200" cy="3600986"/>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INTRODUCTION</a:t>
            </a:r>
          </a:p>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Problem Identification</a:t>
            </a:r>
          </a:p>
          <a:p>
            <a:pPr algn="just"/>
            <a:r>
              <a:rPr lang="en-US" sz="2000" dirty="0">
                <a:effectLst/>
                <a:latin typeface="Times New Roman" panose="02020603050405020304" pitchFamily="18" charset="0"/>
                <a:ea typeface="Calibri" panose="020F0502020204030204" pitchFamily="34" charset="0"/>
              </a:rPr>
              <a:t>With the increasing use of digital media, automated image captioning has become essential for </a:t>
            </a:r>
            <a:r>
              <a:rPr lang="en-US" sz="2000" b="0" dirty="0">
                <a:effectLst/>
                <a:latin typeface="Times New Roman" panose="02020603050405020304" pitchFamily="18" charset="0"/>
                <a:ea typeface="Calibri" panose="020F0502020204030204" pitchFamily="34" charset="0"/>
              </a:rPr>
              <a:t>image indexing, accessibility for visually impaired users, and digital media management</a:t>
            </a:r>
            <a:r>
              <a:rPr lang="en-US" sz="2000" b="1" dirty="0">
                <a:effectLst/>
                <a:latin typeface="Times New Roman" panose="02020603050405020304" pitchFamily="18" charset="0"/>
                <a:ea typeface="Calibri" panose="020F0502020204030204" pitchFamily="34" charset="0"/>
              </a:rPr>
              <a:t>.</a:t>
            </a:r>
            <a:r>
              <a:rPr lang="en-US" sz="2000" dirty="0">
                <a:effectLst/>
                <a:latin typeface="Times New Roman" panose="02020603050405020304" pitchFamily="18" charset="0"/>
                <a:ea typeface="Calibri" panose="020F0502020204030204" pitchFamily="34" charset="0"/>
              </a:rPr>
              <a:t> This project leverages deep learning techniques to bridge the gap between </a:t>
            </a:r>
            <a:r>
              <a:rPr lang="en-US" sz="2000" b="0" dirty="0">
                <a:effectLst/>
                <a:latin typeface="Times New Roman" panose="02020603050405020304" pitchFamily="18" charset="0"/>
                <a:ea typeface="Calibri" panose="020F0502020204030204" pitchFamily="34" charset="0"/>
              </a:rPr>
              <a:t>visual perception and</a:t>
            </a:r>
            <a:r>
              <a:rPr lang="en-US" sz="2000" b="1" dirty="0">
                <a:effectLst/>
                <a:latin typeface="Times New Roman" panose="02020603050405020304" pitchFamily="18" charset="0"/>
                <a:ea typeface="Calibri" panose="020F0502020204030204" pitchFamily="34" charset="0"/>
              </a:rPr>
              <a:t> </a:t>
            </a:r>
            <a:r>
              <a:rPr lang="en-US" sz="2000" b="0" dirty="0">
                <a:effectLst/>
                <a:latin typeface="Times New Roman" panose="02020603050405020304" pitchFamily="18" charset="0"/>
                <a:ea typeface="Calibri" panose="020F0502020204030204" pitchFamily="34" charset="0"/>
              </a:rPr>
              <a:t>natural language understanding.</a:t>
            </a:r>
            <a:r>
              <a:rPr lang="en-US" sz="20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This project is to develop an image caption generator capable of automatically producing descriptive captions for a wide range of images, including photographs, illustrations, and complex scenes. The system must </a:t>
            </a:r>
            <a:r>
              <a:rPr lang="en-IN" sz="2000" dirty="0" err="1">
                <a:effectLst/>
                <a:latin typeface="Times New Roman" panose="02020603050405020304" pitchFamily="18" charset="0"/>
                <a:ea typeface="Calibri" panose="020F0502020204030204" pitchFamily="34" charset="0"/>
              </a:rPr>
              <a:t>analyze</a:t>
            </a:r>
            <a:r>
              <a:rPr lang="en-IN" sz="2000" dirty="0">
                <a:effectLst/>
                <a:latin typeface="Times New Roman" panose="02020603050405020304" pitchFamily="18" charset="0"/>
                <a:ea typeface="Calibri" panose="020F0502020204030204" pitchFamily="34" charset="0"/>
              </a:rPr>
              <a:t> the visual content, identifying key elements such as objects, scenes, actions, and their relationships, and then generate a coherent, grammatically correct sentence that accurately describes the image. The captions should be natural-sounding, concise (typically one or two sentences), and provide a clear understanding of the image’s content .</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F14E1C-1299-BCA7-3631-1980D1290494}"/>
              </a:ext>
            </a:extLst>
          </p:cNvPr>
          <p:cNvSpPr txBox="1"/>
          <p:nvPr/>
        </p:nvSpPr>
        <p:spPr>
          <a:xfrm>
            <a:off x="597529" y="1256769"/>
            <a:ext cx="11277600" cy="6801862"/>
          </a:xfrm>
          <a:prstGeom prst="rect">
            <a:avLst/>
          </a:prstGeom>
          <a:noFill/>
        </p:spPr>
        <p:txBody>
          <a:bodyPr wrap="square" rtlCol="0">
            <a:spAutoFit/>
          </a:bodyPr>
          <a:lstStyle/>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Objective of Project</a:t>
            </a: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main goal of this project is to create a computer program that can look at any picture and write a short sentence or two about what it sees. We call this program an </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image caption generator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The idea is to make a program that’s smart enough to understand pictures and describe them in a way that makes sense to people. </a:t>
            </a:r>
          </a:p>
          <a:p>
            <a:pPr marL="342900" indent="-3429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Scope of the Project</a:t>
            </a:r>
          </a:p>
          <a:p>
            <a:pPr algn="just">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scope of the Image Caption Generator</a:t>
            </a:r>
            <a:r>
              <a:rPr lang="en-US" sz="2000" dirty="0">
                <a:latin typeface="Times New Roman" panose="02020603050405020304" pitchFamily="18" charset="0"/>
                <a:cs typeface="Times New Roman" panose="02020603050405020304" pitchFamily="18" charset="0"/>
              </a:rPr>
              <a:t> is broad and impactful, as it combines </a:t>
            </a:r>
            <a:r>
              <a:rPr lang="en-US" sz="2000" b="1" dirty="0">
                <a:latin typeface="Times New Roman" panose="02020603050405020304" pitchFamily="18" charset="0"/>
                <a:cs typeface="Times New Roman" panose="02020603050405020304" pitchFamily="18" charset="0"/>
              </a:rPr>
              <a:t>computer vision and natural language processing</a:t>
            </a:r>
            <a:r>
              <a:rPr lang="en-US" sz="2000" dirty="0">
                <a:latin typeface="Times New Roman" panose="02020603050405020304" pitchFamily="18" charset="0"/>
                <a:cs typeface="Times New Roman" panose="02020603050405020304" pitchFamily="18" charset="0"/>
              </a:rPr>
              <a:t> to generate meaningful captions for images. This technology can be used in various fields, such as: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 for the Visually Impaired</a:t>
            </a:r>
            <a:r>
              <a:rPr lang="en-US" sz="2000" dirty="0">
                <a:latin typeface="Times New Roman" panose="02020603050405020304" pitchFamily="18" charset="0"/>
                <a:cs typeface="Times New Roman" panose="02020603050405020304" pitchFamily="18" charset="0"/>
              </a:rPr>
              <a:t> – Helps visually impaired users understand images through text descriptions.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Social Media &amp; Content Creation</a:t>
            </a:r>
            <a:r>
              <a:rPr lang="en-US" sz="2000" dirty="0">
                <a:latin typeface="Times New Roman" panose="02020603050405020304" pitchFamily="18" charset="0"/>
                <a:cs typeface="Times New Roman" panose="02020603050405020304" pitchFamily="18" charset="0"/>
              </a:rPr>
              <a:t> – Automates caption generation for images, making content creation easier.</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Image Tagging &amp; Organization</a:t>
            </a:r>
            <a:r>
              <a:rPr lang="en-US" sz="2000" dirty="0">
                <a:latin typeface="Times New Roman" panose="02020603050405020304" pitchFamily="18" charset="0"/>
                <a:cs typeface="Times New Roman" panose="02020603050405020304" pitchFamily="18" charset="0"/>
              </a:rPr>
              <a:t> – Assists in categorizing and tagging images in large datasets.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E-commerce &amp; Product Descriptions</a:t>
            </a:r>
            <a:r>
              <a:rPr lang="en-US" sz="2000" dirty="0">
                <a:latin typeface="Times New Roman" panose="02020603050405020304" pitchFamily="18" charset="0"/>
                <a:cs typeface="Times New Roman" panose="02020603050405020304" pitchFamily="18" charset="0"/>
              </a:rPr>
              <a:t> – Generates descriptions for product images, improving online shopping experiences.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Surveillance &amp; Security</a:t>
            </a:r>
            <a:r>
              <a:rPr lang="en-US" sz="2000" dirty="0">
                <a:latin typeface="Times New Roman" panose="02020603050405020304" pitchFamily="18" charset="0"/>
                <a:cs typeface="Times New Roman" panose="02020603050405020304" pitchFamily="18" charset="0"/>
              </a:rPr>
              <a:t> – Helps in automatic image analysis for security monitoring.</a:t>
            </a:r>
          </a:p>
          <a:p>
            <a:pPr algn="just"/>
            <a:endParaRPr lang="en-US" sz="24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endParaRPr lang="en-IN" dirty="0"/>
          </a:p>
        </p:txBody>
      </p:sp>
      <p:sp>
        <p:nvSpPr>
          <p:cNvPr id="5" name="Rectangle 1">
            <a:extLst>
              <a:ext uri="{FF2B5EF4-FFF2-40B4-BE49-F238E27FC236}">
                <a16:creationId xmlns:a16="http://schemas.microsoft.com/office/drawing/2014/main" id="{B540D54D-8C3E-4E49-45D3-27E1E200D8EB}"/>
              </a:ext>
            </a:extLst>
          </p:cNvPr>
          <p:cNvSpPr>
            <a:spLocks noChangeArrowheads="1"/>
          </p:cNvSpPr>
          <p:nvPr/>
        </p:nvSpPr>
        <p:spPr bwMode="auto">
          <a:xfrm>
            <a:off x="597529" y="5509964"/>
            <a:ext cx="3864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AF799-5668-1347-D22F-D30F1B214B29}"/>
              </a:ext>
            </a:extLst>
          </p:cNvPr>
          <p:cNvSpPr txBox="1"/>
          <p:nvPr/>
        </p:nvSpPr>
        <p:spPr>
          <a:xfrm>
            <a:off x="847023" y="1414914"/>
            <a:ext cx="10308657" cy="609397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ANALYSIS</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Software requirement specification</a:t>
            </a:r>
            <a:endParaRPr lang="en-IN" sz="24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Software requirement:</a:t>
            </a:r>
          </a:p>
          <a:p>
            <a:r>
              <a:rPr lang="en-IN" sz="2000" dirty="0">
                <a:latin typeface="Times New Roman" panose="02020603050405020304" pitchFamily="18" charset="0"/>
                <a:cs typeface="Times New Roman" panose="02020603050405020304" pitchFamily="18" charset="0"/>
              </a:rPr>
              <a:t>These are the essential tools and libraries needed for implementing the project.</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Programming Language:</a:t>
            </a:r>
            <a:r>
              <a:rPr lang="en-IN" sz="2000" dirty="0">
                <a:latin typeface="Times New Roman" panose="02020603050405020304" pitchFamily="18" charset="0"/>
                <a:cs typeface="Times New Roman" panose="02020603050405020304" pitchFamily="18" charset="0"/>
              </a:rPr>
              <a:t> Python</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Development Environment:</a:t>
            </a:r>
            <a:r>
              <a:rPr lang="en-IN" sz="2000" dirty="0">
                <a:latin typeface="Times New Roman" panose="02020603050405020304" pitchFamily="18" charset="0"/>
                <a:cs typeface="Times New Roman" panose="02020603050405020304" pitchFamily="18" charset="0"/>
              </a:rPr>
              <a:t> VS code</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Libraries and Frameworks: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NumPy &amp; Pandas</a:t>
            </a:r>
            <a:r>
              <a:rPr lang="en-IN" sz="2000" dirty="0">
                <a:latin typeface="Times New Roman" panose="02020603050405020304" pitchFamily="18" charset="0"/>
                <a:cs typeface="Times New Roman" panose="02020603050405020304" pitchFamily="18" charset="0"/>
              </a:rPr>
              <a:t> – For data manipulation and preprocessing.</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NLTK / </a:t>
            </a:r>
            <a:r>
              <a:rPr lang="en-IN" sz="2000" b="1" dirty="0" err="1">
                <a:latin typeface="Times New Roman" panose="02020603050405020304" pitchFamily="18" charset="0"/>
                <a:cs typeface="Times New Roman" panose="02020603050405020304" pitchFamily="18" charset="0"/>
              </a:rPr>
              <a:t>SpaCy</a:t>
            </a:r>
            <a:r>
              <a:rPr lang="en-IN" sz="2000" dirty="0">
                <a:latin typeface="Times New Roman" panose="02020603050405020304" pitchFamily="18" charset="0"/>
                <a:cs typeface="Times New Roman" panose="02020603050405020304" pitchFamily="18" charset="0"/>
              </a:rPr>
              <a:t> – For text processing </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Matplotlib &amp; Seaborn</a:t>
            </a:r>
            <a:r>
              <a:rPr lang="en-IN" sz="2000" dirty="0">
                <a:latin typeface="Times New Roman" panose="02020603050405020304" pitchFamily="18" charset="0"/>
                <a:cs typeface="Times New Roman" panose="02020603050405020304" pitchFamily="18" charset="0"/>
              </a:rPr>
              <a:t> – For visualization.</a:t>
            </a:r>
          </a:p>
          <a:p>
            <a:r>
              <a:rPr lang="en-IN" sz="2000" b="1" dirty="0">
                <a:latin typeface="Times New Roman" panose="02020603050405020304" pitchFamily="18" charset="0"/>
                <a:cs typeface="Times New Roman" panose="02020603050405020304" pitchFamily="18" charset="0"/>
              </a:rPr>
              <a:t>Flask </a:t>
            </a:r>
            <a:r>
              <a:rPr lang="en-IN" sz="2000" dirty="0">
                <a:latin typeface="Times New Roman" panose="02020603050405020304" pitchFamily="18" charset="0"/>
                <a:cs typeface="Times New Roman" panose="02020603050405020304" pitchFamily="18" charset="0"/>
              </a:rPr>
              <a:t>– For deploying the model as a web app.</a:t>
            </a:r>
          </a:p>
          <a:p>
            <a:r>
              <a:rPr lang="en-US" sz="2000" b="1" dirty="0">
                <a:latin typeface="Times New Roman" panose="02020603050405020304" pitchFamily="18" charset="0"/>
                <a:cs typeface="Times New Roman" panose="02020603050405020304" pitchFamily="18" charset="0"/>
              </a:rPr>
              <a:t>Hardware requirement</a:t>
            </a:r>
            <a:r>
              <a:rPr lang="en-US" sz="2400" b="1"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These are the minimum hardware specifications required to run the project efficiently.</a:t>
            </a: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Processor:</a:t>
            </a:r>
            <a:r>
              <a:rPr lang="en-IN" sz="2000" dirty="0">
                <a:latin typeface="Times New Roman" panose="02020603050405020304" pitchFamily="18" charset="0"/>
                <a:cs typeface="Times New Roman" panose="02020603050405020304" pitchFamily="18" charset="0"/>
              </a:rPr>
              <a:t> Intel Core i5</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RAM:</a:t>
            </a:r>
            <a:r>
              <a:rPr lang="en-IN" sz="2000" dirty="0">
                <a:latin typeface="Times New Roman" panose="02020603050405020304" pitchFamily="18" charset="0"/>
                <a:cs typeface="Times New Roman" panose="02020603050405020304" pitchFamily="18" charset="0"/>
              </a:rPr>
              <a:t> Minimum </a:t>
            </a:r>
            <a:r>
              <a:rPr lang="en-IN" sz="2000" b="1" dirty="0">
                <a:latin typeface="Times New Roman" panose="02020603050405020304" pitchFamily="18" charset="0"/>
                <a:cs typeface="Times New Roman" panose="02020603050405020304" pitchFamily="18" charset="0"/>
              </a:rPr>
              <a:t>8GB RAM</a:t>
            </a:r>
            <a:r>
              <a:rPr lang="en-IN" sz="2000" dirty="0">
                <a:latin typeface="Times New Roman" panose="02020603050405020304" pitchFamily="18" charset="0"/>
                <a:cs typeface="Times New Roman" panose="02020603050405020304" pitchFamily="18" charset="0"/>
              </a:rPr>
              <a:t> (16GB recommended for large datasets)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Internet Connection:</a:t>
            </a:r>
            <a:r>
              <a:rPr lang="en-IN" sz="2000" dirty="0">
                <a:latin typeface="Times New Roman" panose="02020603050405020304" pitchFamily="18" charset="0"/>
                <a:cs typeface="Times New Roman" panose="02020603050405020304" pitchFamily="18" charset="0"/>
              </a:rPr>
              <a:t> Required for downloading datasets and dependencies</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314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910C3D-60B2-D509-3D5F-464B7F8AECE8}"/>
              </a:ext>
            </a:extLst>
          </p:cNvPr>
          <p:cNvSpPr txBox="1"/>
          <p:nvPr/>
        </p:nvSpPr>
        <p:spPr>
          <a:xfrm>
            <a:off x="544286" y="1088571"/>
            <a:ext cx="10975550" cy="518603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SELECTION AND ARCHITECTURE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Model Selection</a:t>
            </a:r>
          </a:p>
          <a:p>
            <a:pPr marL="114300" algn="just">
              <a:lnSpc>
                <a:spcPct val="150000"/>
              </a:lnSpc>
              <a:spcAft>
                <a:spcPts val="10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ViT-GPT2 model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was chosen because it can both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understand images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generate meaningful captions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It consists of two key parts: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Vision Transformer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ViT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This part looks at the image and understands its contents. Instead of using traditional methods like CNNs (which scan images in a structured way),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ViT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splits the image into smaller patches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processes them like words in a sentence. This helps it get a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better overall understanding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the image.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GPT-2</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Once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ViT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understands the image, it sends the information to GPT-2, which is a language model trained to create human-like text. GPT-2 then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forms a caption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based on what it learned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5384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CF863-9992-16FC-8363-D2DAF7DDD0D1}"/>
              </a:ext>
            </a:extLst>
          </p:cNvPr>
          <p:cNvSpPr txBox="1"/>
          <p:nvPr/>
        </p:nvSpPr>
        <p:spPr>
          <a:xfrm>
            <a:off x="635267" y="1241659"/>
            <a:ext cx="11049802"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Architecture</a:t>
            </a:r>
          </a:p>
          <a:p>
            <a:r>
              <a:rPr lang="en-US" sz="2400" b="1" dirty="0">
                <a:latin typeface="Times New Roman" panose="02020603050405020304" pitchFamily="18" charset="0"/>
                <a:cs typeface="Times New Roman" panose="02020603050405020304" pitchFamily="18" charset="0"/>
              </a:rPr>
              <a:t>                        </a:t>
            </a:r>
            <a:endParaRPr lang="en-IN" sz="2400" dirty="0"/>
          </a:p>
        </p:txBody>
      </p:sp>
      <p:pic>
        <p:nvPicPr>
          <p:cNvPr id="1026" name="Picture 1">
            <a:extLst>
              <a:ext uri="{FF2B5EF4-FFF2-40B4-BE49-F238E27FC236}">
                <a16:creationId xmlns:a16="http://schemas.microsoft.com/office/drawing/2014/main" id="{27AF90D2-0264-E5AC-1C33-853A73AEB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860" y="1774371"/>
            <a:ext cx="7714797" cy="456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24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36D53-BBB0-40C8-6F29-24C86143BA20}"/>
              </a:ext>
            </a:extLst>
          </p:cNvPr>
          <p:cNvSpPr txBox="1"/>
          <p:nvPr/>
        </p:nvSpPr>
        <p:spPr>
          <a:xfrm>
            <a:off x="603160" y="765120"/>
            <a:ext cx="10376034" cy="5986254"/>
          </a:xfrm>
          <a:prstGeom prst="rect">
            <a:avLst/>
          </a:prstGeom>
          <a:noFill/>
        </p:spPr>
        <p:txBody>
          <a:bodyPr wrap="square" rtlCol="0">
            <a:spAutoFit/>
          </a:bodyPr>
          <a:lstStyle/>
          <a:p>
            <a:pPr algn="just"/>
            <a:endParaRPr lang="en-US" sz="2800" b="1" dirty="0">
              <a:latin typeface="Times New Roman" panose="02020603050405020304" pitchFamily="18" charset="0"/>
              <a:cs typeface="Times New Roman" panose="02020603050405020304" pitchFamily="18" charset="0"/>
            </a:endParaRPr>
          </a:p>
          <a:p>
            <a:pPr marL="342900" lvl="0" indent="-342900" algn="just">
              <a:spcAft>
                <a:spcPts val="1000"/>
              </a:spcAft>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User Uploads an Image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user provides an image either by uploading it from their device or providing a URL.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Image Preprocessing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Pixel values are normalized to improve model performance and ensure consistency in input processing.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Feature Extraction using Vision Transformer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ViT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processed image is passed through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ViT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(Vision Transformer) model, which extracts meaningful features from the image.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Caption Generation using GPT-2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extracted features are passed to GPT-2, a powerful natural language processing (NLP) model.GPT-2 processes the visual information and generates a descriptive text caption that best represents the image.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mj-lt"/>
              <a:buAutoNum type="arabicPeriod"/>
              <a:tabLst>
                <a:tab pos="45720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Caption is Displayed to the User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47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3B67E0-5030-DD44-9C64-8ED6C076D57D}"/>
              </a:ext>
            </a:extLst>
          </p:cNvPr>
          <p:cNvSpPr txBox="1"/>
          <p:nvPr/>
        </p:nvSpPr>
        <p:spPr>
          <a:xfrm>
            <a:off x="457201" y="1349829"/>
            <a:ext cx="11005456" cy="196977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DESIGN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design phase of the Image Caption Generator project focuses on structuring the system for efficient image processing and caption generation. This phase is crucial because it ensures that all components work together seamlessly, leading to accurate and meaningful caption generation.</a:t>
            </a:r>
          </a:p>
          <a:p>
            <a:pPr marL="285750" indent="-285750">
              <a:buFont typeface="Wingdings" panose="05000000000000000000" pitchFamily="2" charset="2"/>
              <a:buChar char="q"/>
            </a:pPr>
            <a:r>
              <a:rPr lang="en-US" sz="2000" b="1" dirty="0">
                <a:latin typeface="Times New Roman" panose="02020603050405020304" pitchFamily="18" charset="0"/>
                <a:ea typeface="Calibri" panose="020F0502020204030204" pitchFamily="34" charset="0"/>
                <a:cs typeface="Times New Roman" panose="02020603050405020304" pitchFamily="18" charset="0"/>
              </a:rPr>
              <a:t> Data Flow Diagram</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C8498CD-8354-2EE2-9904-975158920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292" y="2677886"/>
            <a:ext cx="4630965" cy="418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3396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D66654-AC01-E268-FE7B-7D09C9F7C6BF}"/>
              </a:ext>
            </a:extLst>
          </p:cNvPr>
          <p:cNvSpPr txBox="1"/>
          <p:nvPr/>
        </p:nvSpPr>
        <p:spPr>
          <a:xfrm>
            <a:off x="468086" y="1251857"/>
            <a:ext cx="11234057" cy="4185761"/>
          </a:xfrm>
          <a:prstGeom prst="rect">
            <a:avLst/>
          </a:prstGeom>
          <a:noFill/>
        </p:spPr>
        <p:txBody>
          <a:bodyPr wrap="square" rtlCol="0">
            <a:spAutoFit/>
          </a:bodyPr>
          <a:lstStyle/>
          <a:p>
            <a:pPr marL="285750" indent="-285750" algn="just">
              <a:lnSpc>
                <a:spcPct val="150000"/>
              </a:lnSpc>
              <a:spcAft>
                <a:spcPts val="1000"/>
              </a:spcAft>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Set Descriptions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Flickr8k dataset is used for training and testing the ViT-GPT2 image captioning model. It is a widely used dataset in computer vision and NLP for generating image descriptions.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Key Features of Flickr8k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Number of Images: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8,000 real-world images collected from Flickr.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Captions: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Each image has five manually written captions describing the scene.</a:t>
            </a:r>
          </a:p>
          <a:p>
            <a:pPr marL="342900" lvl="0" indent="-342900" algn="just">
              <a:lnSpc>
                <a:spcPct val="150000"/>
              </a:lnSpc>
              <a:spcAft>
                <a:spcPts val="10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074" name="Picture 1">
            <a:extLst>
              <a:ext uri="{FF2B5EF4-FFF2-40B4-BE49-F238E27FC236}">
                <a16:creationId xmlns:a16="http://schemas.microsoft.com/office/drawing/2014/main" id="{91BCA393-88C2-A1FB-B88A-BF1871B77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3028" y="4245429"/>
            <a:ext cx="5606143" cy="242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638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1250</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Calibri Light</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NALLAM HARINI</cp:lastModifiedBy>
  <cp:revision>48</cp:revision>
  <dcterms:created xsi:type="dcterms:W3CDTF">2023-03-16T15:58:00Z</dcterms:created>
  <dcterms:modified xsi:type="dcterms:W3CDTF">2025-03-27T06:20:18Z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9943EE0BB0574A3CB446BCEBADAA39C7_13</vt:lpwstr>
  </property>
  <property fmtid="{D5CDD505-2E9C-101B-9397-08002B2CF9AE}" pid="3" name="KSOProductBuildVer">
    <vt:lpwstr>1033-12.2.0.16909</vt:lpwstr>
  </property>
</Properties>
</file>