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AC30-1AAA-CB9A-ADF3-FF535290C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6DA4-E721-654D-6004-44466FCC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F1D7-FAA7-A865-DD7D-40C71E1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7FCC-9686-D933-FE48-F0580516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4C6F-A047-CC60-4108-AABDA3D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1AC2-2013-B791-E572-F49570B1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CB165-465A-C85D-7DC9-3F91DEC56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20FCA-7E2B-4BAF-D278-51EF5D9C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46D-1478-5F61-18FC-32C9A7A7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2E79-FF1D-3AE3-6E05-29B71BA7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0A62E-E2A6-C399-4F01-D0EF7B879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B63CF-D596-091F-7CB7-39973438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39E4-365C-9088-A259-F6CCFD73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6D43-75E1-42DD-90AD-20DAD5D8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A617-E3E2-2B04-DDF1-9FD5CC31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9277-4502-2EA6-21F8-86E3CDC9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EA69-45E7-4C94-2194-CE11A22B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A670-59F5-DA22-FA19-BD04790A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D886-9740-2C84-1E5B-8DAD06D0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E024-62DE-DCC3-E2AC-E5D03542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6C39-DB99-76DC-C0C9-5003B5C4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A0692-F0D1-1EA7-3C2D-1B609EEAC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3307-9D4B-6B15-D9E1-C23EDAB6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CDCEA-1071-B99C-A7B6-8168B346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AEA7-6C77-C1B1-8591-1F6E272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3878-8563-8D28-BD71-9D2FF83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E6B7-5B5B-AF05-0AC3-59887A913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9518F-1898-207B-41B7-5489E35E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DBB0-BD0F-DAAC-79A3-0E82109F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0AA0E-1C9B-816E-EBBF-FD11A38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0D9E-257D-0F6B-05EB-2C9A051F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5E33-F62D-F027-99C8-D5C5E1FC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2D5EE-E0B4-88D1-FCD8-937FAFE2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3E8DE-592A-FBB5-3207-35D47815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07AAE-DE8D-DE0D-FAA3-557E56D58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8E62F-AE46-21C9-4D48-A06539ECA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A3B4E-0965-460E-E001-87F09790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4A6B3-7934-47E0-FDCE-3C5415A9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BAC3A-CC97-A0FE-E330-235EC42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1816-C2F1-7ECC-6D63-A5EFA753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429D6-B9F9-6CB8-34EC-C3998014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E8BE0-ABD0-D0B0-A137-A952A5BB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95382-C5AB-A68C-3E5F-86371092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2F7F6-B746-ADA6-C155-7BE03B5D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FDBB4-B8FB-6B72-9038-038FBE98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5D1A-58B6-AD1C-4D02-DE96E2A8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03CB-6091-09DE-8800-C018FD8B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C26A-2B11-5E64-03B5-2CAE1957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9B339-F411-9A90-9C8D-0F98400E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3C65-B299-5605-7C5B-74EDA42D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B0EE-8A78-1C4E-380C-2B1F625B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7568C-01E8-7C76-BACD-9021AA51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A0A2-0C3B-FCE0-57B8-9BB6D0C3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B3304-4F75-C03D-C109-5897CFF8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49046-8348-8DE7-6189-E4404FD3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3584-A5E8-B5B2-C747-DE21C21A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F5DC-EF16-E398-1231-1B4A7633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1E33-C9E5-7531-10F2-E46AF669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8B8EC-C0B8-5AE5-0657-C668950A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BF29-EF3A-E626-3DDE-8AA9AE30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721B-52E9-3D75-6FD2-2F7C6970D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5CBA6-9316-4E58-BBB4-691A881305A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8B95-BA7B-AE0A-54FB-A6A84F37A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F3BD-5E90-6241-2F94-BFD78CED3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FCAF4-ECAE-EE4C-8261-1C2B2D1F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RETINAL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NERVE FIBER SEGMENTATION IN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FUNDUS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AFFC1-26F1-CB57-A76D-B2971AE5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541" y="4664854"/>
            <a:ext cx="4797457" cy="124182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Sasidhar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Nallapaneni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Raghuram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Boineni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Manjukesh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Pnguluru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571BCAA1-479E-178F-8781-A7A4E3DA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A8D18-C35B-CA4B-513F-EFDC4CDB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B8A7-4767-DB42-E5E0-57899146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Objective: </a:t>
            </a:r>
            <a:r>
              <a:rPr lang="en-US" sz="2000" dirty="0"/>
              <a:t>Develop a neural network model to segment retinal images, enhancing diagnostic processes.</a:t>
            </a:r>
          </a:p>
          <a:p>
            <a:r>
              <a:rPr lang="en-US" sz="2000" b="1" dirty="0"/>
              <a:t>Approach: </a:t>
            </a:r>
            <a:r>
              <a:rPr lang="en-US" sz="2000" dirty="0"/>
              <a:t>Utilize state-of-the-art deep learning architectures, including  </a:t>
            </a:r>
            <a:r>
              <a:rPr lang="en-US" sz="2000" dirty="0" err="1"/>
              <a:t>EfficientNet</a:t>
            </a:r>
            <a:r>
              <a:rPr lang="en-US" sz="2000" dirty="0"/>
              <a:t> and </a:t>
            </a:r>
            <a:r>
              <a:rPr lang="en-US" sz="2000" dirty="0" err="1"/>
              <a:t>MobileNet</a:t>
            </a:r>
            <a:r>
              <a:rPr lang="en-US" sz="2000" dirty="0"/>
              <a:t>, to compare performance.</a:t>
            </a:r>
          </a:p>
          <a:p>
            <a:r>
              <a:rPr lang="en-US" sz="2000" b="1" dirty="0"/>
              <a:t>Impact: </a:t>
            </a:r>
            <a:r>
              <a:rPr lang="en-US" sz="2000" dirty="0"/>
              <a:t>Improve accuracy and speed of retinal image analysis for medical diagnostics.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307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C5D23BB-D4D3-C068-DE8A-E319AF9AB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5B517-694D-B28C-0517-3EB8C589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E023-554D-81E3-2A7F-A95936F6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DRIVE Dataset</a:t>
            </a:r>
            <a:r>
              <a:rPr lang="en-US" sz="2000" dirty="0"/>
              <a:t>: A collection of digital images for vessel extraction, utilized in training segmentation models.</a:t>
            </a:r>
          </a:p>
          <a:p>
            <a:r>
              <a:rPr lang="en-US" sz="2000" b="1" dirty="0"/>
              <a:t>High-Resolution Fundus (HRF) Image Database: </a:t>
            </a:r>
            <a:r>
              <a:rPr lang="en-US" sz="2000" dirty="0"/>
              <a:t>Supplies high-resolution retinal images for comprehensive analysis.</a:t>
            </a:r>
          </a:p>
        </p:txBody>
      </p:sp>
    </p:spTree>
    <p:extLst>
      <p:ext uri="{BB962C8B-B14F-4D97-AF65-F5344CB8AC3E}">
        <p14:creationId xmlns:p14="http://schemas.microsoft.com/office/powerpoint/2010/main" val="28623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F4BC8-5EBB-B8E2-F011-DB4E9F7E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0E75-2847-EA05-E34E-90109522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50" b="1" dirty="0"/>
              <a:t>Preprocessing: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Image Preparation:</a:t>
            </a:r>
            <a:r>
              <a:rPr lang="en-US" sz="1050" dirty="0"/>
              <a:t> Input images are resized to 256x256 pixels and normalized to a range of 0-1, ensuring consistency across the dataset.</a:t>
            </a:r>
          </a:p>
          <a:p>
            <a:r>
              <a:rPr lang="en-US" sz="1050" b="1" dirty="0"/>
              <a:t>Model Architectures: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 err="1"/>
              <a:t>EfficientNet</a:t>
            </a:r>
            <a:r>
              <a:rPr lang="en-US" sz="1050" b="1" dirty="0"/>
              <a:t>:</a:t>
            </a:r>
            <a:r>
              <a:rPr lang="en-US" sz="1050" dirty="0"/>
              <a:t> Serves as the backbone for extracting deep and meaningful features from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 err="1"/>
              <a:t>MobileNet</a:t>
            </a:r>
            <a:r>
              <a:rPr lang="en-US" sz="1050" b="1" dirty="0"/>
              <a:t>:</a:t>
            </a:r>
            <a:r>
              <a:rPr lang="en-US" sz="1050" dirty="0"/>
              <a:t> Used as a benchmark for performance comparison.</a:t>
            </a:r>
          </a:p>
          <a:p>
            <a:pPr marL="0" indent="0">
              <a:buNone/>
            </a:pPr>
            <a:r>
              <a:rPr lang="en-US" sz="1050" b="1" dirty="0"/>
              <a:t>Training: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Optimizer:</a:t>
            </a:r>
            <a:r>
              <a:rPr lang="en-US" sz="1050" dirty="0"/>
              <a:t> Adam optimizer is employed for efficient gradient-based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Loss Function:</a:t>
            </a:r>
            <a:r>
              <a:rPr lang="en-US" sz="1050" dirty="0"/>
              <a:t> Binary </a:t>
            </a:r>
            <a:r>
              <a:rPr lang="en-US" sz="1050" dirty="0" err="1"/>
              <a:t>crossentropy</a:t>
            </a:r>
            <a:r>
              <a:rPr lang="en-US" sz="1050" dirty="0"/>
              <a:t> is utilized to assess pixel-wise classification accuracy during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Callbacks:</a:t>
            </a:r>
            <a:r>
              <a:rPr lang="en-US" sz="1050" dirty="0"/>
              <a:t> Incorporates model checkpointing for saving the best-performing models and dynamic learning rate scheduling to prevent overfitting and facilitate convergence.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6ED4B3ED-876B-950F-5910-6A82B58D6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4" r="43614" b="-448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6268C-0EBB-384A-CC3A-3D51FA68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7856-6450-6EC2-19BE-6AB7289B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Accuracy:</a:t>
            </a:r>
            <a:br>
              <a:rPr lang="en-US" sz="1400" dirty="0"/>
            </a:br>
            <a:r>
              <a:rPr lang="en-US" sz="1400" dirty="0"/>
              <a:t>Represents the proportion of pixels accurately segmented by the model, serving as a key metric for performance evaluation.</a:t>
            </a:r>
          </a:p>
          <a:p>
            <a:r>
              <a:rPr lang="en-US" sz="1400" b="1" dirty="0"/>
              <a:t>Binary </a:t>
            </a:r>
            <a:r>
              <a:rPr lang="en-US" sz="1400" b="1" dirty="0" err="1"/>
              <a:t>Crossentropy</a:t>
            </a:r>
            <a:r>
              <a:rPr lang="en-US" sz="1400" b="1" dirty="0"/>
              <a:t> Loss:</a:t>
            </a:r>
            <a:br>
              <a:rPr lang="en-US" sz="1400" dirty="0"/>
            </a:br>
            <a:r>
              <a:rPr lang="en-US" sz="1400" dirty="0"/>
              <a:t>Measures the model's effectiveness in predicting segmentation boundaries by comparing its predictions to the true labels.</a:t>
            </a:r>
          </a:p>
          <a:p>
            <a:r>
              <a:rPr lang="en-US" sz="1400" b="1" dirty="0"/>
              <a:t>Visualization:</a:t>
            </a:r>
            <a:br>
              <a:rPr lang="en-US" sz="1400" dirty="0"/>
            </a:br>
            <a:r>
              <a:rPr lang="en-US" sz="1400" dirty="0"/>
              <a:t>Plots of training and validation loss over epochs are generated to monitor learning progress and identify potential issues, such as overfitting or underfitting.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D264143-79CD-2A76-F8B9-41838524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7" r="2863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66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A6D41-FB4A-7D39-4F36-5926C66E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Results - Quantitative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5BC2-4ACE-D588-BF34-32D43CBB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Model Performance: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EfficientNet</a:t>
            </a:r>
            <a:r>
              <a:rPr lang="en-US" sz="1400" b="1" dirty="0"/>
              <a:t>:</a:t>
            </a:r>
            <a:r>
              <a:rPr lang="en-US" sz="1400" dirty="0"/>
              <a:t> Attained an accuracy of 92% on the validation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MobileNet</a:t>
            </a:r>
            <a:r>
              <a:rPr lang="en-US" sz="1400" b="1" dirty="0"/>
              <a:t>:</a:t>
            </a:r>
            <a:r>
              <a:rPr lang="en-US" sz="1400" dirty="0"/>
              <a:t> Achieved a comparable accuracy of 92%.</a:t>
            </a:r>
          </a:p>
          <a:p>
            <a:pPr marL="0" indent="0">
              <a:buNone/>
            </a:pPr>
            <a:r>
              <a:rPr lang="en-US" sz="1400" b="1" dirty="0"/>
              <a:t>Performance </a:t>
            </a:r>
            <a:r>
              <a:rPr lang="en-US" sz="1400" b="1" dirty="0" err="1"/>
              <a:t>Summary:</a:t>
            </a:r>
            <a:r>
              <a:rPr lang="en-US" sz="1400" dirty="0" err="1"/>
              <a:t>The</a:t>
            </a:r>
            <a:r>
              <a:rPr lang="en-US" sz="1400" dirty="0"/>
              <a:t> hybrid model integrated with an attention mechanism surpassed the others, showcasing superior ability to manage complex image details effectively.</a:t>
            </a:r>
          </a:p>
        </p:txBody>
      </p:sp>
      <p:pic>
        <p:nvPicPr>
          <p:cNvPr id="5" name="Picture 4" descr="3D rendering of DNA">
            <a:extLst>
              <a:ext uri="{FF2B5EF4-FFF2-40B4-BE49-F238E27FC236}">
                <a16:creationId xmlns:a16="http://schemas.microsoft.com/office/drawing/2014/main" id="{F8442A7E-C55C-1F36-8F88-1F5A68F1A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3" r="-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9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3E970-8E2F-85C5-32E0-38124D8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US" sz="4000"/>
              <a:t>Visual Outputs - Sample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F01B-CA01-A099-769D-E066B0E1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r>
              <a:rPr lang="en-US" sz="1300" b="1" dirty="0"/>
              <a:t>Image Displays:</a:t>
            </a:r>
          </a:p>
          <a:p>
            <a:pPr marL="457200" lvl="1" indent="0">
              <a:buNone/>
            </a:pPr>
            <a:r>
              <a:rPr lang="en-US" sz="1300" dirty="0"/>
              <a:t>Side-by-side comparison of original images, ground truth masks, and predicted masks generated by each model for a clear evaluation.</a:t>
            </a:r>
          </a:p>
          <a:p>
            <a:pPr marL="0" indent="0">
              <a:buNone/>
            </a:pPr>
            <a:r>
              <a:rPr lang="en-US" sz="13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EE57C-34A2-A18A-6C86-329B52EF7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r="-1" b="-1"/>
          <a:stretch/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270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D252E-91D6-5681-D6E1-3A37D70F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US" sz="400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DE82-8428-7393-722F-CF186822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Model </a:t>
            </a:r>
            <a:r>
              <a:rPr lang="en-US" sz="2000" b="1" dirty="0" err="1"/>
              <a:t>Efficacy:</a:t>
            </a:r>
            <a:r>
              <a:rPr lang="en-US" sz="2000" dirty="0" err="1"/>
              <a:t>EfficientNet</a:t>
            </a:r>
            <a:r>
              <a:rPr lang="en-US" sz="2000" dirty="0"/>
              <a:t> emerged as the most effective architecture for achieving precise and detailed segmentation of retinal images.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95FF959-5A30-3F5F-1897-1FFA9C109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2" b="17140"/>
          <a:stretch/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5500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RETINAL NERVE FIBER SEGMENTATION IN FUNDUS IMAGES</vt:lpstr>
      <vt:lpstr>Project Overview</vt:lpstr>
      <vt:lpstr>Data Sources</vt:lpstr>
      <vt:lpstr> Methodology</vt:lpstr>
      <vt:lpstr>Evaluation Metrics</vt:lpstr>
      <vt:lpstr>Results - Quantitative Analysis</vt:lpstr>
      <vt:lpstr>Visual Outputs - Sample Prediction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2024-04-20T10:30:31Z</dcterms:created>
  <dcterms:modified xsi:type="dcterms:W3CDTF">2024-12-11T02:29:52Z</dcterms:modified>
</cp:coreProperties>
</file>