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545" autoAdjust="0"/>
  </p:normalViewPr>
  <p:slideViewPr>
    <p:cSldViewPr snapToGrid="0">
      <p:cViewPr varScale="1">
        <p:scale>
          <a:sx n="73" d="100"/>
          <a:sy n="73" d="100"/>
        </p:scale>
        <p:origin x="12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5C5141B-68DF-4603-82FE-2E995AE7F377}"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0C550978-0910-4EE1-9C60-39B80E138133}">
      <dgm:prSet/>
      <dgm:spPr/>
      <dgm:t>
        <a:bodyPr/>
        <a:lstStyle/>
        <a:p>
          <a:r>
            <a:rPr lang="en-US" b="1"/>
            <a:t>Problems Identified</a:t>
          </a:r>
          <a:r>
            <a:rPr lang="en-US"/>
            <a:t>:</a:t>
          </a:r>
        </a:p>
      </dgm:t>
    </dgm:pt>
    <dgm:pt modelId="{0E45960F-5189-4776-A992-912359C8E2C9}" cxnId="{BC0D910C-3033-4A8E-8DC4-C8DA67C7B3EB}" type="parTrans">
      <dgm:prSet/>
      <dgm:spPr/>
      <dgm:t>
        <a:bodyPr/>
        <a:lstStyle/>
        <a:p>
          <a:endParaRPr lang="en-US"/>
        </a:p>
      </dgm:t>
    </dgm:pt>
    <dgm:pt modelId="{6D1F910C-ED1A-4F04-B95F-7CE81082843F}" cxnId="{BC0D910C-3033-4A8E-8DC4-C8DA67C7B3EB}" type="sibTrans">
      <dgm:prSet/>
      <dgm:spPr/>
      <dgm:t>
        <a:bodyPr/>
        <a:lstStyle/>
        <a:p>
          <a:endParaRPr lang="en-US"/>
        </a:p>
      </dgm:t>
    </dgm:pt>
    <dgm:pt modelId="{B815BBC3-BB09-4F70-8AC7-0587AAE348E5}">
      <dgm:prSet/>
      <dgm:spPr/>
      <dgm:t>
        <a:bodyPr/>
        <a:lstStyle/>
        <a:p>
          <a:r>
            <a:rPr lang="en-US"/>
            <a:t>Sophistication of fraud methods</a:t>
          </a:r>
        </a:p>
      </dgm:t>
    </dgm:pt>
    <dgm:pt modelId="{67D34A27-05A9-440E-BF6C-F34BA246596A}" cxnId="{57055866-EE7A-4C8D-BD43-0F9795BF57A2}" type="parTrans">
      <dgm:prSet/>
      <dgm:spPr/>
      <dgm:t>
        <a:bodyPr/>
        <a:lstStyle/>
        <a:p>
          <a:endParaRPr lang="en-US"/>
        </a:p>
      </dgm:t>
    </dgm:pt>
    <dgm:pt modelId="{FA175E95-66A0-4E47-A214-DD1665A7CF2F}" cxnId="{57055866-EE7A-4C8D-BD43-0F9795BF57A2}" type="sibTrans">
      <dgm:prSet/>
      <dgm:spPr/>
      <dgm:t>
        <a:bodyPr/>
        <a:lstStyle/>
        <a:p>
          <a:endParaRPr lang="en-US"/>
        </a:p>
      </dgm:t>
    </dgm:pt>
    <dgm:pt modelId="{5BCF8E74-0AF5-418E-88C0-16E86E430835}">
      <dgm:prSet/>
      <dgm:spPr/>
      <dgm:t>
        <a:bodyPr/>
        <a:lstStyle/>
        <a:p>
          <a:r>
            <a:rPr lang="en-US"/>
            <a:t>Class imbalance in datasets</a:t>
          </a:r>
        </a:p>
      </dgm:t>
    </dgm:pt>
    <dgm:pt modelId="{B49F3C87-EFA0-42B2-B5BC-4D53E0D85934}" cxnId="{71362815-82E1-4C85-B6FC-08BECE0FA284}" type="parTrans">
      <dgm:prSet/>
      <dgm:spPr/>
      <dgm:t>
        <a:bodyPr/>
        <a:lstStyle/>
        <a:p>
          <a:endParaRPr lang="en-US"/>
        </a:p>
      </dgm:t>
    </dgm:pt>
    <dgm:pt modelId="{F1DE3519-7A83-48BD-8780-BC882618895D}" cxnId="{71362815-82E1-4C85-B6FC-08BECE0FA284}" type="sibTrans">
      <dgm:prSet/>
      <dgm:spPr/>
      <dgm:t>
        <a:bodyPr/>
        <a:lstStyle/>
        <a:p>
          <a:endParaRPr lang="en-US"/>
        </a:p>
      </dgm:t>
    </dgm:pt>
    <dgm:pt modelId="{0C498BEF-4844-4DAE-87DC-BF2BFEB99AE1}">
      <dgm:prSet/>
      <dgm:spPr/>
      <dgm:t>
        <a:bodyPr/>
        <a:lstStyle/>
        <a:p>
          <a:r>
            <a:rPr lang="en-US"/>
            <a:t>High false positives harming user trust</a:t>
          </a:r>
        </a:p>
      </dgm:t>
    </dgm:pt>
    <dgm:pt modelId="{AB202384-F093-4C71-9597-F2EC1E47FFA6}" cxnId="{61021671-5444-4A1E-B45C-DF275DCA3913}" type="parTrans">
      <dgm:prSet/>
      <dgm:spPr/>
      <dgm:t>
        <a:bodyPr/>
        <a:lstStyle/>
        <a:p>
          <a:endParaRPr lang="en-US"/>
        </a:p>
      </dgm:t>
    </dgm:pt>
    <dgm:pt modelId="{2BDF6AD6-0665-497A-AFB8-14D005FA540D}" cxnId="{61021671-5444-4A1E-B45C-DF275DCA3913}" type="sibTrans">
      <dgm:prSet/>
      <dgm:spPr/>
      <dgm:t>
        <a:bodyPr/>
        <a:lstStyle/>
        <a:p>
          <a:endParaRPr lang="en-US"/>
        </a:p>
      </dgm:t>
    </dgm:pt>
    <dgm:pt modelId="{A8D5A459-9DA3-40FC-9D22-539BE25F5421}">
      <dgm:prSet/>
      <dgm:spPr/>
      <dgm:t>
        <a:bodyPr/>
        <a:lstStyle/>
        <a:p>
          <a:r>
            <a:rPr lang="en-US" b="1"/>
            <a:t>Significance</a:t>
          </a:r>
          <a:r>
            <a:rPr lang="en-US"/>
            <a:t>:</a:t>
          </a:r>
        </a:p>
      </dgm:t>
    </dgm:pt>
    <dgm:pt modelId="{A7AF4F4A-0455-4849-8CB4-2A01FC17AB50}" cxnId="{C55D04A4-3FE7-46A1-89B2-DC725B0199AA}" type="parTrans">
      <dgm:prSet/>
      <dgm:spPr/>
      <dgm:t>
        <a:bodyPr/>
        <a:lstStyle/>
        <a:p>
          <a:endParaRPr lang="en-US"/>
        </a:p>
      </dgm:t>
    </dgm:pt>
    <dgm:pt modelId="{E223DF82-158D-46C2-A9C1-6BC2BECADD9A}" cxnId="{C55D04A4-3FE7-46A1-89B2-DC725B0199AA}" type="sibTrans">
      <dgm:prSet/>
      <dgm:spPr/>
      <dgm:t>
        <a:bodyPr/>
        <a:lstStyle/>
        <a:p>
          <a:endParaRPr lang="en-US"/>
        </a:p>
      </dgm:t>
    </dgm:pt>
    <dgm:pt modelId="{70D1302E-6CF2-40FB-AC69-8632B2340E4A}">
      <dgm:prSet/>
      <dgm:spPr/>
      <dgm:t>
        <a:bodyPr/>
        <a:lstStyle/>
        <a:p>
          <a:r>
            <a:rPr lang="en-US" b="1"/>
            <a:t>Academic</a:t>
          </a:r>
          <a:r>
            <a:rPr lang="en-US"/>
            <a:t>: Fills gaps in ML research for fraud detection</a:t>
          </a:r>
        </a:p>
      </dgm:t>
    </dgm:pt>
    <dgm:pt modelId="{024FDA94-0361-4069-8AD1-FEBF4DA2682F}" cxnId="{94984DD3-67AB-4558-B3F1-F1D093375A66}" type="parTrans">
      <dgm:prSet/>
      <dgm:spPr/>
      <dgm:t>
        <a:bodyPr/>
        <a:lstStyle/>
        <a:p>
          <a:endParaRPr lang="en-US"/>
        </a:p>
      </dgm:t>
    </dgm:pt>
    <dgm:pt modelId="{F68CF55B-7FA9-4AC2-AC83-F1B1FFB63D48}" cxnId="{94984DD3-67AB-4558-B3F1-F1D093375A66}" type="sibTrans">
      <dgm:prSet/>
      <dgm:spPr/>
      <dgm:t>
        <a:bodyPr/>
        <a:lstStyle/>
        <a:p>
          <a:endParaRPr lang="en-US"/>
        </a:p>
      </dgm:t>
    </dgm:pt>
    <dgm:pt modelId="{5CA045BD-B1A9-4D42-B46C-69FC734EAE43}">
      <dgm:prSet/>
      <dgm:spPr/>
      <dgm:t>
        <a:bodyPr/>
        <a:lstStyle/>
        <a:p>
          <a:r>
            <a:rPr lang="en-US" b="1"/>
            <a:t>Practical</a:t>
          </a:r>
          <a:r>
            <a:rPr lang="en-US"/>
            <a:t>: Offers scalable fraud detection systems for banks</a:t>
          </a:r>
        </a:p>
      </dgm:t>
    </dgm:pt>
    <dgm:pt modelId="{A2A5180E-29A1-4354-8571-3745B29E596F}" cxnId="{A7B1FB3C-1081-4C79-A799-C476589BAA60}" type="parTrans">
      <dgm:prSet/>
      <dgm:spPr/>
      <dgm:t>
        <a:bodyPr/>
        <a:lstStyle/>
        <a:p>
          <a:endParaRPr lang="en-US"/>
        </a:p>
      </dgm:t>
    </dgm:pt>
    <dgm:pt modelId="{184B9E10-E105-4097-9468-86EF07E6E852}" cxnId="{A7B1FB3C-1081-4C79-A799-C476589BAA60}" type="sibTrans">
      <dgm:prSet/>
      <dgm:spPr/>
      <dgm:t>
        <a:bodyPr/>
        <a:lstStyle/>
        <a:p>
          <a:endParaRPr lang="en-US"/>
        </a:p>
      </dgm:t>
    </dgm:pt>
    <dgm:pt modelId="{574B5E3D-E7C5-4095-A77F-ADD22701622F}">
      <dgm:prSet/>
      <dgm:spPr/>
      <dgm:t>
        <a:bodyPr/>
        <a:lstStyle/>
        <a:p>
          <a:r>
            <a:rPr lang="en-US" b="1"/>
            <a:t>Social</a:t>
          </a:r>
          <a:r>
            <a:rPr lang="en-US"/>
            <a:t>: Improves user trust and security</a:t>
          </a:r>
        </a:p>
      </dgm:t>
    </dgm:pt>
    <dgm:pt modelId="{622375BB-E176-4FE6-9394-D2B09B2CB362}" cxnId="{872DDEE8-0C72-4ECB-90CC-AA27FE5389CF}" type="parTrans">
      <dgm:prSet/>
      <dgm:spPr/>
      <dgm:t>
        <a:bodyPr/>
        <a:lstStyle/>
        <a:p>
          <a:endParaRPr lang="en-US"/>
        </a:p>
      </dgm:t>
    </dgm:pt>
    <dgm:pt modelId="{5F42AB65-1A00-4C5D-A1E3-C7EAD1FFC2DB}" cxnId="{872DDEE8-0C72-4ECB-90CC-AA27FE5389CF}" type="sibTrans">
      <dgm:prSet/>
      <dgm:spPr/>
      <dgm:t>
        <a:bodyPr/>
        <a:lstStyle/>
        <a:p>
          <a:endParaRPr lang="en-US"/>
        </a:p>
      </dgm:t>
    </dgm:pt>
    <dgm:pt modelId="{3F302E01-1AEC-4882-BD28-28F84994CABB}">
      <dgm:prSet/>
      <dgm:spPr/>
      <dgm:t>
        <a:bodyPr/>
        <a:lstStyle/>
        <a:p>
          <a:r>
            <a:rPr lang="en-US" b="1"/>
            <a:t>Technological</a:t>
          </a:r>
          <a:r>
            <a:rPr lang="en-US"/>
            <a:t>: Showcases ML applicability in high-risk finance</a:t>
          </a:r>
        </a:p>
      </dgm:t>
    </dgm:pt>
    <dgm:pt modelId="{DB7F9D95-208F-4176-AC44-C49F1B99C6EE}" cxnId="{00AFF40B-12AC-4AB9-ABFB-97A16083559B}" type="parTrans">
      <dgm:prSet/>
      <dgm:spPr/>
      <dgm:t>
        <a:bodyPr/>
        <a:lstStyle/>
        <a:p>
          <a:endParaRPr lang="en-US"/>
        </a:p>
      </dgm:t>
    </dgm:pt>
    <dgm:pt modelId="{CCC49AC9-C85D-4386-93BC-B15F948A5DE6}" cxnId="{00AFF40B-12AC-4AB9-ABFB-97A16083559B}" type="sibTrans">
      <dgm:prSet/>
      <dgm:spPr/>
      <dgm:t>
        <a:bodyPr/>
        <a:lstStyle/>
        <a:p>
          <a:endParaRPr lang="en-US"/>
        </a:p>
      </dgm:t>
    </dgm:pt>
    <dgm:pt modelId="{777BA98A-0635-408E-8494-D8731B56B9C6}" type="pres">
      <dgm:prSet presAssocID="{45C5141B-68DF-4603-82FE-2E995AE7F377}" presName="linear" presStyleCnt="0">
        <dgm:presLayoutVars>
          <dgm:dir/>
          <dgm:animLvl val="lvl"/>
          <dgm:resizeHandles val="exact"/>
        </dgm:presLayoutVars>
      </dgm:prSet>
      <dgm:spPr/>
    </dgm:pt>
    <dgm:pt modelId="{60FA7E47-0148-4E7B-897E-C4B8A5750168}" type="pres">
      <dgm:prSet presAssocID="{0C550978-0910-4EE1-9C60-39B80E138133}" presName="parentLin" presStyleCnt="0"/>
      <dgm:spPr/>
    </dgm:pt>
    <dgm:pt modelId="{F8E0396C-3F67-4E3D-8758-901116A66001}" type="pres">
      <dgm:prSet presAssocID="{0C550978-0910-4EE1-9C60-39B80E138133}" presName="parentLeftMargin" presStyleLbl="node1" presStyleIdx="0" presStyleCnt="2"/>
      <dgm:spPr/>
    </dgm:pt>
    <dgm:pt modelId="{640A7BD1-E3D5-4951-AFAE-D4A70BF29211}" type="pres">
      <dgm:prSet presAssocID="{0C550978-0910-4EE1-9C60-39B80E138133}" presName="parentText" presStyleLbl="node1" presStyleIdx="0" presStyleCnt="2">
        <dgm:presLayoutVars>
          <dgm:chMax val="0"/>
          <dgm:bulletEnabled val="1"/>
        </dgm:presLayoutVars>
      </dgm:prSet>
      <dgm:spPr/>
    </dgm:pt>
    <dgm:pt modelId="{7BE6C6F7-7B29-4508-9A90-F6E8E680E758}" type="pres">
      <dgm:prSet presAssocID="{0C550978-0910-4EE1-9C60-39B80E138133}" presName="negativeSpace" presStyleCnt="0"/>
      <dgm:spPr/>
    </dgm:pt>
    <dgm:pt modelId="{8E3035C3-0F33-4A01-A46F-F140CC64ED47}" type="pres">
      <dgm:prSet presAssocID="{0C550978-0910-4EE1-9C60-39B80E138133}" presName="childText" presStyleLbl="conFgAcc1" presStyleIdx="0" presStyleCnt="2">
        <dgm:presLayoutVars>
          <dgm:bulletEnabled val="1"/>
        </dgm:presLayoutVars>
      </dgm:prSet>
      <dgm:spPr/>
    </dgm:pt>
    <dgm:pt modelId="{AA0726A8-C1A5-4A0E-B12A-0E4B241832D5}" type="pres">
      <dgm:prSet presAssocID="{6D1F910C-ED1A-4F04-B95F-7CE81082843F}" presName="spaceBetweenRectangles" presStyleCnt="0"/>
      <dgm:spPr/>
    </dgm:pt>
    <dgm:pt modelId="{22B90C8E-ECEB-438D-8843-AD194A59C5AC}" type="pres">
      <dgm:prSet presAssocID="{A8D5A459-9DA3-40FC-9D22-539BE25F5421}" presName="parentLin" presStyleCnt="0"/>
      <dgm:spPr/>
    </dgm:pt>
    <dgm:pt modelId="{B94C0612-B876-406C-AD72-0D2310A1D9F3}" type="pres">
      <dgm:prSet presAssocID="{A8D5A459-9DA3-40FC-9D22-539BE25F5421}" presName="parentLeftMargin" presStyleLbl="node1" presStyleIdx="0" presStyleCnt="2"/>
      <dgm:spPr/>
    </dgm:pt>
    <dgm:pt modelId="{82BECDD6-7792-4C91-8593-B5038E75D436}" type="pres">
      <dgm:prSet presAssocID="{A8D5A459-9DA3-40FC-9D22-539BE25F5421}" presName="parentText" presStyleLbl="node1" presStyleIdx="1" presStyleCnt="2">
        <dgm:presLayoutVars>
          <dgm:chMax val="0"/>
          <dgm:bulletEnabled val="1"/>
        </dgm:presLayoutVars>
      </dgm:prSet>
      <dgm:spPr/>
    </dgm:pt>
    <dgm:pt modelId="{976374B1-05E2-402B-B068-493BDE752FCB}" type="pres">
      <dgm:prSet presAssocID="{A8D5A459-9DA3-40FC-9D22-539BE25F5421}" presName="negativeSpace" presStyleCnt="0"/>
      <dgm:spPr/>
    </dgm:pt>
    <dgm:pt modelId="{9F40DE26-B901-46F9-A0E3-DCF877617AF6}" type="pres">
      <dgm:prSet presAssocID="{A8D5A459-9DA3-40FC-9D22-539BE25F5421}" presName="childText" presStyleLbl="conFgAcc1" presStyleIdx="1" presStyleCnt="2">
        <dgm:presLayoutVars>
          <dgm:bulletEnabled val="1"/>
        </dgm:presLayoutVars>
      </dgm:prSet>
      <dgm:spPr/>
    </dgm:pt>
  </dgm:ptLst>
  <dgm:cxnLst>
    <dgm:cxn modelId="{00AFF40B-12AC-4AB9-ABFB-97A16083559B}" srcId="{A8D5A459-9DA3-40FC-9D22-539BE25F5421}" destId="{3F302E01-1AEC-4882-BD28-28F84994CABB}" srcOrd="3" destOrd="0" parTransId="{DB7F9D95-208F-4176-AC44-C49F1B99C6EE}" sibTransId="{CCC49AC9-C85D-4386-93BC-B15F948A5DE6}"/>
    <dgm:cxn modelId="{BC0D910C-3033-4A8E-8DC4-C8DA67C7B3EB}" srcId="{45C5141B-68DF-4603-82FE-2E995AE7F377}" destId="{0C550978-0910-4EE1-9C60-39B80E138133}" srcOrd="0" destOrd="0" parTransId="{0E45960F-5189-4776-A992-912359C8E2C9}" sibTransId="{6D1F910C-ED1A-4F04-B95F-7CE81082843F}"/>
    <dgm:cxn modelId="{71362815-82E1-4C85-B6FC-08BECE0FA284}" srcId="{0C550978-0910-4EE1-9C60-39B80E138133}" destId="{5BCF8E74-0AF5-418E-88C0-16E86E430835}" srcOrd="1" destOrd="0" parTransId="{B49F3C87-EFA0-42B2-B5BC-4D53E0D85934}" sibTransId="{F1DE3519-7A83-48BD-8780-BC882618895D}"/>
    <dgm:cxn modelId="{11009E22-B174-42C9-BC05-C05633EAF34E}" type="presOf" srcId="{70D1302E-6CF2-40FB-AC69-8632B2340E4A}" destId="{9F40DE26-B901-46F9-A0E3-DCF877617AF6}" srcOrd="0" destOrd="0" presId="urn:microsoft.com/office/officeart/2005/8/layout/list1"/>
    <dgm:cxn modelId="{A7B1FB3C-1081-4C79-A799-C476589BAA60}" srcId="{A8D5A459-9DA3-40FC-9D22-539BE25F5421}" destId="{5CA045BD-B1A9-4D42-B46C-69FC734EAE43}" srcOrd="1" destOrd="0" parTransId="{A2A5180E-29A1-4354-8571-3745B29E596F}" sibTransId="{184B9E10-E105-4097-9468-86EF07E6E852}"/>
    <dgm:cxn modelId="{57055866-EE7A-4C8D-BD43-0F9795BF57A2}" srcId="{0C550978-0910-4EE1-9C60-39B80E138133}" destId="{B815BBC3-BB09-4F70-8AC7-0587AAE348E5}" srcOrd="0" destOrd="0" parTransId="{67D34A27-05A9-440E-BF6C-F34BA246596A}" sibTransId="{FA175E95-66A0-4E47-A214-DD1665A7CF2F}"/>
    <dgm:cxn modelId="{5408854B-1C3F-47C2-9A09-A36594627FF0}" type="presOf" srcId="{0C498BEF-4844-4DAE-87DC-BF2BFEB99AE1}" destId="{8E3035C3-0F33-4A01-A46F-F140CC64ED47}" srcOrd="0" destOrd="2" presId="urn:microsoft.com/office/officeart/2005/8/layout/list1"/>
    <dgm:cxn modelId="{7E02EB4B-6BE8-4DEC-9BFF-DBBDE68D6DDF}" type="presOf" srcId="{B815BBC3-BB09-4F70-8AC7-0587AAE348E5}" destId="{8E3035C3-0F33-4A01-A46F-F140CC64ED47}" srcOrd="0" destOrd="0" presId="urn:microsoft.com/office/officeart/2005/8/layout/list1"/>
    <dgm:cxn modelId="{61021671-5444-4A1E-B45C-DF275DCA3913}" srcId="{0C550978-0910-4EE1-9C60-39B80E138133}" destId="{0C498BEF-4844-4DAE-87DC-BF2BFEB99AE1}" srcOrd="2" destOrd="0" parTransId="{AB202384-F093-4C71-9597-F2EC1E47FFA6}" sibTransId="{2BDF6AD6-0665-497A-AFB8-14D005FA540D}"/>
    <dgm:cxn modelId="{50E0A971-9A01-4074-BA24-22F977CDE82D}" type="presOf" srcId="{5CA045BD-B1A9-4D42-B46C-69FC734EAE43}" destId="{9F40DE26-B901-46F9-A0E3-DCF877617AF6}" srcOrd="0" destOrd="1" presId="urn:microsoft.com/office/officeart/2005/8/layout/list1"/>
    <dgm:cxn modelId="{5618A859-329A-4843-804C-9127BF1978D6}" type="presOf" srcId="{3F302E01-1AEC-4882-BD28-28F84994CABB}" destId="{9F40DE26-B901-46F9-A0E3-DCF877617AF6}" srcOrd="0" destOrd="3" presId="urn:microsoft.com/office/officeart/2005/8/layout/list1"/>
    <dgm:cxn modelId="{C55D04A4-3FE7-46A1-89B2-DC725B0199AA}" srcId="{45C5141B-68DF-4603-82FE-2E995AE7F377}" destId="{A8D5A459-9DA3-40FC-9D22-539BE25F5421}" srcOrd="1" destOrd="0" parTransId="{A7AF4F4A-0455-4849-8CB4-2A01FC17AB50}" sibTransId="{E223DF82-158D-46C2-A9C1-6BC2BECADD9A}"/>
    <dgm:cxn modelId="{7FFB40AA-D33C-4A65-B89C-E8E24DFAACA5}" type="presOf" srcId="{A8D5A459-9DA3-40FC-9D22-539BE25F5421}" destId="{B94C0612-B876-406C-AD72-0D2310A1D9F3}" srcOrd="0" destOrd="0" presId="urn:microsoft.com/office/officeart/2005/8/layout/list1"/>
    <dgm:cxn modelId="{38CA99BA-DBA3-4558-854C-AC15D4A49599}" type="presOf" srcId="{45C5141B-68DF-4603-82FE-2E995AE7F377}" destId="{777BA98A-0635-408E-8494-D8731B56B9C6}" srcOrd="0" destOrd="0" presId="urn:microsoft.com/office/officeart/2005/8/layout/list1"/>
    <dgm:cxn modelId="{C21423C4-6CDC-4664-B2EC-9ED9D025CBC8}" type="presOf" srcId="{5BCF8E74-0AF5-418E-88C0-16E86E430835}" destId="{8E3035C3-0F33-4A01-A46F-F140CC64ED47}" srcOrd="0" destOrd="1" presId="urn:microsoft.com/office/officeart/2005/8/layout/list1"/>
    <dgm:cxn modelId="{9D22CBC4-EE94-4566-8A8C-034E5E49206F}" type="presOf" srcId="{574B5E3D-E7C5-4095-A77F-ADD22701622F}" destId="{9F40DE26-B901-46F9-A0E3-DCF877617AF6}" srcOrd="0" destOrd="2" presId="urn:microsoft.com/office/officeart/2005/8/layout/list1"/>
    <dgm:cxn modelId="{3C337FC5-7E1F-436D-84FF-7D7479058DF1}" type="presOf" srcId="{0C550978-0910-4EE1-9C60-39B80E138133}" destId="{640A7BD1-E3D5-4951-AFAE-D4A70BF29211}" srcOrd="1" destOrd="0" presId="urn:microsoft.com/office/officeart/2005/8/layout/list1"/>
    <dgm:cxn modelId="{94984DD3-67AB-4558-B3F1-F1D093375A66}" srcId="{A8D5A459-9DA3-40FC-9D22-539BE25F5421}" destId="{70D1302E-6CF2-40FB-AC69-8632B2340E4A}" srcOrd="0" destOrd="0" parTransId="{024FDA94-0361-4069-8AD1-FEBF4DA2682F}" sibTransId="{F68CF55B-7FA9-4AC2-AC83-F1B1FFB63D48}"/>
    <dgm:cxn modelId="{22DB96D8-8CD2-409B-A6FD-3D8756052F0D}" type="presOf" srcId="{A8D5A459-9DA3-40FC-9D22-539BE25F5421}" destId="{82BECDD6-7792-4C91-8593-B5038E75D436}" srcOrd="1" destOrd="0" presId="urn:microsoft.com/office/officeart/2005/8/layout/list1"/>
    <dgm:cxn modelId="{1503DBE1-6050-497C-B3B6-7CFF220362ED}" type="presOf" srcId="{0C550978-0910-4EE1-9C60-39B80E138133}" destId="{F8E0396C-3F67-4E3D-8758-901116A66001}" srcOrd="0" destOrd="0" presId="urn:microsoft.com/office/officeart/2005/8/layout/list1"/>
    <dgm:cxn modelId="{872DDEE8-0C72-4ECB-90CC-AA27FE5389CF}" srcId="{A8D5A459-9DA3-40FC-9D22-539BE25F5421}" destId="{574B5E3D-E7C5-4095-A77F-ADD22701622F}" srcOrd="2" destOrd="0" parTransId="{622375BB-E176-4FE6-9394-D2B09B2CB362}" sibTransId="{5F42AB65-1A00-4C5D-A1E3-C7EAD1FFC2DB}"/>
    <dgm:cxn modelId="{A923B4C6-65F2-4D05-B23E-AC81D2E57EE0}" type="presParOf" srcId="{777BA98A-0635-408E-8494-D8731B56B9C6}" destId="{60FA7E47-0148-4E7B-897E-C4B8A5750168}" srcOrd="0" destOrd="0" presId="urn:microsoft.com/office/officeart/2005/8/layout/list1"/>
    <dgm:cxn modelId="{94B19C01-D226-4F5E-9D03-E43F4A335A3B}" type="presParOf" srcId="{60FA7E47-0148-4E7B-897E-C4B8A5750168}" destId="{F8E0396C-3F67-4E3D-8758-901116A66001}" srcOrd="0" destOrd="0" presId="urn:microsoft.com/office/officeart/2005/8/layout/list1"/>
    <dgm:cxn modelId="{98F6413A-8C88-43BF-BF46-96E994E65FD6}" type="presParOf" srcId="{60FA7E47-0148-4E7B-897E-C4B8A5750168}" destId="{640A7BD1-E3D5-4951-AFAE-D4A70BF29211}" srcOrd="1" destOrd="0" presId="urn:microsoft.com/office/officeart/2005/8/layout/list1"/>
    <dgm:cxn modelId="{BA728651-4F7B-4CC2-8CF5-C5A012028C97}" type="presParOf" srcId="{777BA98A-0635-408E-8494-D8731B56B9C6}" destId="{7BE6C6F7-7B29-4508-9A90-F6E8E680E758}" srcOrd="1" destOrd="0" presId="urn:microsoft.com/office/officeart/2005/8/layout/list1"/>
    <dgm:cxn modelId="{54A682F6-68DF-4026-9BC8-3318C73C711D}" type="presParOf" srcId="{777BA98A-0635-408E-8494-D8731B56B9C6}" destId="{8E3035C3-0F33-4A01-A46F-F140CC64ED47}" srcOrd="2" destOrd="0" presId="urn:microsoft.com/office/officeart/2005/8/layout/list1"/>
    <dgm:cxn modelId="{B6C4D26A-6D1E-420E-9B04-EA50D65209A5}" type="presParOf" srcId="{777BA98A-0635-408E-8494-D8731B56B9C6}" destId="{AA0726A8-C1A5-4A0E-B12A-0E4B241832D5}" srcOrd="3" destOrd="0" presId="urn:microsoft.com/office/officeart/2005/8/layout/list1"/>
    <dgm:cxn modelId="{5246AC6A-90A1-42BF-A441-7B3002BFF597}" type="presParOf" srcId="{777BA98A-0635-408E-8494-D8731B56B9C6}" destId="{22B90C8E-ECEB-438D-8843-AD194A59C5AC}" srcOrd="4" destOrd="0" presId="urn:microsoft.com/office/officeart/2005/8/layout/list1"/>
    <dgm:cxn modelId="{6A6C5BDC-6FE0-4C2B-A0F4-820F3C3CE2CE}" type="presParOf" srcId="{22B90C8E-ECEB-438D-8843-AD194A59C5AC}" destId="{B94C0612-B876-406C-AD72-0D2310A1D9F3}" srcOrd="0" destOrd="0" presId="urn:microsoft.com/office/officeart/2005/8/layout/list1"/>
    <dgm:cxn modelId="{152D1227-5A54-43A9-9186-5A78544D884D}" type="presParOf" srcId="{22B90C8E-ECEB-438D-8843-AD194A59C5AC}" destId="{82BECDD6-7792-4C91-8593-B5038E75D436}" srcOrd="1" destOrd="0" presId="urn:microsoft.com/office/officeart/2005/8/layout/list1"/>
    <dgm:cxn modelId="{2E36B460-93BA-497D-AF7A-2EDFA36CDE7F}" type="presParOf" srcId="{777BA98A-0635-408E-8494-D8731B56B9C6}" destId="{976374B1-05E2-402B-B068-493BDE752FCB}" srcOrd="5" destOrd="0" presId="urn:microsoft.com/office/officeart/2005/8/layout/list1"/>
    <dgm:cxn modelId="{92DA652E-D2A3-435B-A35E-DDC398C432A6}" type="presParOf" srcId="{777BA98A-0635-408E-8494-D8731B56B9C6}" destId="{9F40DE26-B901-46F9-A0E3-DCF877617AF6}"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666833" cy="5453920"/>
        <a:chOff x="0" y="0"/>
        <a:chExt cx="6666833" cy="5453920"/>
      </a:xfrm>
    </dsp:grpSpPr>
    <dsp:sp modelId="{8E3035C3-0F33-4A01-A46F-F140CC64ED47}">
      <dsp:nvSpPr>
        <dsp:cNvPr id="5" name="Rectangles 4"/>
        <dsp:cNvSpPr/>
      </dsp:nvSpPr>
      <dsp:spPr bwMode="white">
        <a:xfrm>
          <a:off x="0" y="422838"/>
          <a:ext cx="6666833" cy="1610360"/>
        </a:xfrm>
        <a:prstGeom prst="rect">
          <a:avLst/>
        </a:prstGeom>
      </dsp:spPr>
      <dsp:style>
        <a:lnRef idx="1">
          <a:schemeClr val="accent2">
            <a:hueOff val="0"/>
            <a:satOff val="0"/>
            <a:lumOff val="0"/>
            <a:alpha val="100000"/>
          </a:schemeClr>
        </a:lnRef>
        <a:fillRef idx="1">
          <a:schemeClr val="lt1">
            <a:alpha val="90000"/>
          </a:schemeClr>
        </a:fillRef>
        <a:effectRef idx="0">
          <a:scrgbClr r="0" g="0" b="0"/>
        </a:effectRef>
        <a:fontRef idx="minor"/>
      </dsp:style>
      <dsp:txBody>
        <a:bodyPr lIns="517420" tIns="416559" rIns="517420" bIns="142240" anchor="t"/>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en-US">
              <a:solidFill>
                <a:schemeClr val="dk1"/>
              </a:solidFill>
            </a:rPr>
            <a:t>Sophistication of fraud methods</a:t>
          </a:r>
          <a:endParaRPr lang="en-US">
            <a:solidFill>
              <a:schemeClr val="dk1"/>
            </a:solidFill>
          </a:endParaRPr>
        </a:p>
        <a:p>
          <a:pPr lvl="1">
            <a:lnSpc>
              <a:spcPct val="100000"/>
            </a:lnSpc>
            <a:spcBef>
              <a:spcPct val="0"/>
            </a:spcBef>
            <a:spcAft>
              <a:spcPct val="15000"/>
            </a:spcAft>
            <a:buChar char="•"/>
          </a:pPr>
          <a:r>
            <a:rPr lang="en-US">
              <a:solidFill>
                <a:schemeClr val="dk1"/>
              </a:solidFill>
            </a:rPr>
            <a:t>Class imbalance in datasets</a:t>
          </a:r>
          <a:endParaRPr lang="en-US">
            <a:solidFill>
              <a:schemeClr val="dk1"/>
            </a:solidFill>
          </a:endParaRPr>
        </a:p>
        <a:p>
          <a:pPr lvl="1">
            <a:lnSpc>
              <a:spcPct val="100000"/>
            </a:lnSpc>
            <a:spcBef>
              <a:spcPct val="0"/>
            </a:spcBef>
            <a:spcAft>
              <a:spcPct val="15000"/>
            </a:spcAft>
            <a:buChar char="•"/>
          </a:pPr>
          <a:r>
            <a:rPr lang="en-US">
              <a:solidFill>
                <a:schemeClr val="dk1"/>
              </a:solidFill>
            </a:rPr>
            <a:t>High false positives harming user trust</a:t>
          </a:r>
          <a:endParaRPr>
            <a:solidFill>
              <a:schemeClr val="dk1"/>
            </a:solidFill>
          </a:endParaRPr>
        </a:p>
      </dsp:txBody>
      <dsp:txXfrm>
        <a:off x="0" y="422838"/>
        <a:ext cx="6666833" cy="1610360"/>
      </dsp:txXfrm>
    </dsp:sp>
    <dsp:sp modelId="{640A7BD1-E3D5-4951-AFAE-D4A70BF29211}">
      <dsp:nvSpPr>
        <dsp:cNvPr id="4" name="Rounded Rectangle 3"/>
        <dsp:cNvSpPr/>
      </dsp:nvSpPr>
      <dsp:spPr bwMode="white">
        <a:xfrm>
          <a:off x="333342" y="127638"/>
          <a:ext cx="4666783" cy="590400"/>
        </a:xfrm>
        <a:prstGeom prst="roundRect">
          <a:avLst/>
        </a:prstGeom>
      </dsp:spPr>
      <dsp:style>
        <a:lnRef idx="0">
          <a:schemeClr val="lt1"/>
        </a:lnRef>
        <a:fillRef idx="3">
          <a:schemeClr val="accent2">
            <a:hueOff val="0"/>
            <a:satOff val="0"/>
            <a:lumOff val="0"/>
            <a:alpha val="100000"/>
          </a:schemeClr>
        </a:fillRef>
        <a:effectRef idx="2">
          <a:scrgbClr r="0" g="0" b="0"/>
        </a:effectRef>
        <a:fontRef idx="minor">
          <a:schemeClr val="lt1"/>
        </a:fontRef>
      </dsp:style>
      <dsp:txBody>
        <a:bodyPr lIns="176393" tIns="0" rIns="176393" bIns="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b="1"/>
            <a:t>Problems Identified</a:t>
          </a:r>
          <a:r>
            <a:rPr lang="en-US"/>
            <a:t>:</a:t>
          </a:r>
        </a:p>
      </dsp:txBody>
      <dsp:txXfrm>
        <a:off x="333342" y="127638"/>
        <a:ext cx="4666783" cy="590400"/>
      </dsp:txXfrm>
    </dsp:sp>
    <dsp:sp modelId="{9F40DE26-B901-46F9-A0E3-DCF877617AF6}">
      <dsp:nvSpPr>
        <dsp:cNvPr id="8" name="Rectangles 7"/>
        <dsp:cNvSpPr/>
      </dsp:nvSpPr>
      <dsp:spPr bwMode="white">
        <a:xfrm>
          <a:off x="0" y="2436398"/>
          <a:ext cx="6666833" cy="2889885"/>
        </a:xfrm>
        <a:prstGeom prst="rect">
          <a:avLst/>
        </a:prstGeom>
      </dsp:spPr>
      <dsp:style>
        <a:lnRef idx="1">
          <a:schemeClr val="accent2">
            <a:hueOff val="6480000"/>
            <a:satOff val="-18430"/>
            <a:lumOff val="-29803"/>
            <a:alpha val="100000"/>
          </a:schemeClr>
        </a:lnRef>
        <a:fillRef idx="1">
          <a:schemeClr val="lt1">
            <a:alpha val="90000"/>
          </a:schemeClr>
        </a:fillRef>
        <a:effectRef idx="0">
          <a:scrgbClr r="0" g="0" b="0"/>
        </a:effectRef>
        <a:fontRef idx="minor"/>
      </dsp:style>
      <dsp:txBody>
        <a:bodyPr lIns="517420" tIns="416559" rIns="517420" bIns="142240" anchor="t"/>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en-US" b="1">
              <a:solidFill>
                <a:schemeClr val="dk1"/>
              </a:solidFill>
            </a:rPr>
            <a:t>Academic</a:t>
          </a:r>
          <a:r>
            <a:rPr lang="en-US">
              <a:solidFill>
                <a:schemeClr val="dk1"/>
              </a:solidFill>
            </a:rPr>
            <a:t>: Fills gaps in ML research for fraud detection</a:t>
          </a:r>
          <a:endParaRPr lang="en-US">
            <a:solidFill>
              <a:schemeClr val="dk1"/>
            </a:solidFill>
          </a:endParaRPr>
        </a:p>
        <a:p>
          <a:pPr lvl="1">
            <a:lnSpc>
              <a:spcPct val="100000"/>
            </a:lnSpc>
            <a:spcBef>
              <a:spcPct val="0"/>
            </a:spcBef>
            <a:spcAft>
              <a:spcPct val="15000"/>
            </a:spcAft>
            <a:buChar char="•"/>
          </a:pPr>
          <a:r>
            <a:rPr lang="en-US" b="1">
              <a:solidFill>
                <a:schemeClr val="dk1"/>
              </a:solidFill>
            </a:rPr>
            <a:t>Practical</a:t>
          </a:r>
          <a:r>
            <a:rPr lang="en-US">
              <a:solidFill>
                <a:schemeClr val="dk1"/>
              </a:solidFill>
            </a:rPr>
            <a:t>: Offers scalable fraud detection systems for banks</a:t>
          </a:r>
          <a:endParaRPr lang="en-US">
            <a:solidFill>
              <a:schemeClr val="dk1"/>
            </a:solidFill>
          </a:endParaRPr>
        </a:p>
        <a:p>
          <a:pPr lvl="1">
            <a:lnSpc>
              <a:spcPct val="100000"/>
            </a:lnSpc>
            <a:spcBef>
              <a:spcPct val="0"/>
            </a:spcBef>
            <a:spcAft>
              <a:spcPct val="15000"/>
            </a:spcAft>
            <a:buChar char="•"/>
          </a:pPr>
          <a:r>
            <a:rPr lang="en-US" b="1">
              <a:solidFill>
                <a:schemeClr val="dk1"/>
              </a:solidFill>
            </a:rPr>
            <a:t>Social</a:t>
          </a:r>
          <a:r>
            <a:rPr lang="en-US">
              <a:solidFill>
                <a:schemeClr val="dk1"/>
              </a:solidFill>
            </a:rPr>
            <a:t>: Improves user trust and security</a:t>
          </a:r>
          <a:endParaRPr lang="en-US">
            <a:solidFill>
              <a:schemeClr val="dk1"/>
            </a:solidFill>
          </a:endParaRPr>
        </a:p>
        <a:p>
          <a:pPr lvl="1">
            <a:lnSpc>
              <a:spcPct val="100000"/>
            </a:lnSpc>
            <a:spcBef>
              <a:spcPct val="0"/>
            </a:spcBef>
            <a:spcAft>
              <a:spcPct val="15000"/>
            </a:spcAft>
            <a:buChar char="•"/>
          </a:pPr>
          <a:r>
            <a:rPr lang="en-US" b="1">
              <a:solidFill>
                <a:schemeClr val="dk1"/>
              </a:solidFill>
            </a:rPr>
            <a:t>Technological</a:t>
          </a:r>
          <a:r>
            <a:rPr lang="en-US">
              <a:solidFill>
                <a:schemeClr val="dk1"/>
              </a:solidFill>
            </a:rPr>
            <a:t>: Showcases ML applicability in high-risk finance</a:t>
          </a:r>
          <a:endParaRPr>
            <a:solidFill>
              <a:schemeClr val="dk1"/>
            </a:solidFill>
          </a:endParaRPr>
        </a:p>
      </dsp:txBody>
      <dsp:txXfrm>
        <a:off x="0" y="2436398"/>
        <a:ext cx="6666833" cy="2889885"/>
      </dsp:txXfrm>
    </dsp:sp>
    <dsp:sp modelId="{82BECDD6-7792-4C91-8593-B5038E75D436}">
      <dsp:nvSpPr>
        <dsp:cNvPr id="7" name="Rounded Rectangle 6"/>
        <dsp:cNvSpPr/>
      </dsp:nvSpPr>
      <dsp:spPr bwMode="white">
        <a:xfrm>
          <a:off x="333342" y="2141198"/>
          <a:ext cx="4666783" cy="590400"/>
        </a:xfrm>
        <a:prstGeom prst="roundRect">
          <a:avLst/>
        </a:prstGeom>
      </dsp:spPr>
      <dsp:style>
        <a:lnRef idx="0">
          <a:schemeClr val="lt1"/>
        </a:lnRef>
        <a:fillRef idx="3">
          <a:schemeClr val="accent2">
            <a:hueOff val="6480000"/>
            <a:satOff val="-18430"/>
            <a:lumOff val="-29803"/>
            <a:alpha val="100000"/>
          </a:schemeClr>
        </a:fillRef>
        <a:effectRef idx="2">
          <a:scrgbClr r="0" g="0" b="0"/>
        </a:effectRef>
        <a:fontRef idx="minor">
          <a:schemeClr val="lt1"/>
        </a:fontRef>
      </dsp:style>
      <dsp:txBody>
        <a:bodyPr lIns="176393" tIns="0" rIns="176393" bIns="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b="1"/>
            <a:t>Significance</a:t>
          </a:r>
          <a:r>
            <a:rPr lang="en-US"/>
            <a:t>:</a:t>
          </a:r>
        </a:p>
      </dsp:txBody>
      <dsp:txXfrm>
        <a:off x="333342" y="2141198"/>
        <a:ext cx="4666783" cy="590400"/>
      </dsp:txXfrm>
    </dsp:sp>
    <dsp:sp modelId="{F8E0396C-3F67-4E3D-8758-901116A66001}">
      <dsp:nvSpPr>
        <dsp:cNvPr id="3" name="Rectangles 2" hidden="1"/>
        <dsp:cNvSpPr/>
      </dsp:nvSpPr>
      <dsp:spPr>
        <a:xfrm>
          <a:off x="0" y="127638"/>
          <a:ext cx="333342" cy="590400"/>
        </a:xfrm>
        <a:prstGeom prst="rect">
          <a:avLst/>
        </a:prstGeom>
      </dsp:spPr>
      <dsp:txXfrm>
        <a:off x="0" y="127638"/>
        <a:ext cx="333342" cy="590400"/>
      </dsp:txXfrm>
    </dsp:sp>
    <dsp:sp modelId="{B94C0612-B876-406C-AD72-0D2310A1D9F3}">
      <dsp:nvSpPr>
        <dsp:cNvPr id="6" name="Rectangles 5" hidden="1"/>
        <dsp:cNvSpPr/>
      </dsp:nvSpPr>
      <dsp:spPr>
        <a:xfrm>
          <a:off x="0" y="2141198"/>
          <a:ext cx="333342" cy="590400"/>
        </a:xfrm>
        <a:prstGeom prst="rect">
          <a:avLst/>
        </a:prstGeom>
      </dsp:spPr>
      <dsp:txXfrm>
        <a:off x="0" y="2141198"/>
        <a:ext cx="333342" cy="5904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FDBF58-9185-4643-8B19-54CC9F9C0C5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BA88F-EEEC-4DEB-B3E5-325F1FE3403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00" dirty="0">
                <a:effectLst/>
                <a:latin typeface="Times New Roman" panose="02020603050405020304" pitchFamily="18" charset="0"/>
                <a:ea typeface="Calibri" panose="020F0502020204030204" pitchFamily="34" charset="0"/>
              </a:rPr>
              <a:t>The rapid digitization of the financial industry has exposed critical frailties in traditional fraud detection methods. Credit card fraud totaling well over $32 billion globally (Beju &amp; </a:t>
            </a:r>
            <a:r>
              <a:rPr lang="en-US" sz="1800" kern="100" dirty="0" err="1">
                <a:effectLst/>
                <a:latin typeface="Times New Roman" panose="02020603050405020304" pitchFamily="18" charset="0"/>
                <a:ea typeface="Calibri" panose="020F0502020204030204" pitchFamily="34" charset="0"/>
              </a:rPr>
              <a:t>Făt</a:t>
            </a:r>
            <a:r>
              <a:rPr lang="en-US" sz="1800" kern="100" dirty="0">
                <a:effectLst/>
                <a:latin typeface="Times New Roman" panose="02020603050405020304" pitchFamily="18" charset="0"/>
                <a:ea typeface="Calibri" panose="020F0502020204030204" pitchFamily="34" charset="0"/>
              </a:rPr>
              <a:t>, 2023) has been compounded by the emergence of advanced crime tactics. Dynamic responses against evolving danger are impossible for traditional static and rule-based systems and produce high levels of false positives (Ahmed et al., 2021). The research introduces machine learning (ML) as the inevitable progression, which offers adaptive and data-driven feedback. ML’s capacity to capture delicate patterns at minimal human intervention makes it a strategic fraud prevention mechanism (Aaron et al., 2024), a development both technically imperative and market driven.</a:t>
            </a:r>
            <a:endParaRPr lang="en-US" sz="1800" kern="1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E40BA88F-EEEC-4DEB-B3E5-325F1FE3403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00" dirty="0">
                <a:effectLst/>
                <a:latin typeface="Times New Roman" panose="02020603050405020304" pitchFamily="18" charset="0"/>
                <a:ea typeface="Calibri" panose="020F0502020204030204" pitchFamily="34" charset="0"/>
              </a:rPr>
              <a:t>The study concludes that ML-driven systems, specifically </a:t>
            </a:r>
            <a:r>
              <a:rPr lang="en-US" sz="1800" kern="100" dirty="0" err="1">
                <a:effectLst/>
                <a:latin typeface="Times New Roman" panose="02020603050405020304" pitchFamily="18" charset="0"/>
                <a:ea typeface="Calibri" panose="020F0502020204030204" pitchFamily="34" charset="0"/>
              </a:rPr>
              <a:t>XGBoost</a:t>
            </a:r>
            <a:r>
              <a:rPr lang="en-US" sz="1800" kern="100" dirty="0">
                <a:effectLst/>
                <a:latin typeface="Times New Roman" panose="02020603050405020304" pitchFamily="18" charset="0"/>
                <a:ea typeface="Calibri" panose="020F0502020204030204" pitchFamily="34" charset="0"/>
              </a:rPr>
              <a:t>, will enhance fraud detection accuracy without raising false positives for regulatory compliance and customer retention (Cruz et al., 2024). The weaknesses exist in their reliance on structured data and binary classification, which constrains behavior context (</a:t>
            </a:r>
            <a:r>
              <a:rPr lang="en-US" sz="1800" kern="100" dirty="0" err="1">
                <a:effectLst/>
                <a:latin typeface="Times New Roman" panose="02020603050405020304" pitchFamily="18" charset="0"/>
                <a:ea typeface="Calibri" panose="020F0502020204030204" pitchFamily="34" charset="0"/>
              </a:rPr>
              <a:t>Chaquet-Ulldemolins</a:t>
            </a:r>
            <a:r>
              <a:rPr lang="en-US" sz="1800" kern="100" dirty="0">
                <a:effectLst/>
                <a:latin typeface="Times New Roman" panose="02020603050405020304" pitchFamily="18" charset="0"/>
                <a:ea typeface="Calibri" panose="020F0502020204030204" pitchFamily="34" charset="0"/>
              </a:rPr>
              <a:t> et al., 2022). Future research will be required to interface unstructured data and NLP and pipeline learning in real time to handle evolving fraud patterns (Chakraborty et al., 2022). Issues on fairness and privacy as ethical considerations remain. </a:t>
            </a:r>
            <a:r>
              <a:rPr lang="en-US" sz="1800" kern="100">
                <a:effectLst/>
                <a:latin typeface="Times New Roman" panose="02020603050405020304" pitchFamily="18" charset="0"/>
                <a:ea typeface="Calibri" panose="020F0502020204030204" pitchFamily="34" charset="0"/>
              </a:rPr>
              <a:t>This anticipation acknowledges contributions made and calls for scaling and building on them so the study remains relevant in evolving fintech ecosystems.</a:t>
            </a:r>
            <a:endParaRPr lang="en-US" sz="1800" kern="100">
              <a:effectLst/>
              <a:latin typeface="Times New Roman" panose="02020603050405020304" pitchFamily="18" charset="0"/>
              <a:ea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E40BA88F-EEEC-4DEB-B3E5-325F1FE3403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Aghware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F. O.,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Ojugo</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 A.,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Adigwe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W.,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Odiakaose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C. C.,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Ojei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E. O.,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Ashioba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N. C., ...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Geteloma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V. O. (2024). Enhancing the random forest model via synthetic minority oversampling technique for credit-card fraud detection. Journal of Computing Theories and Applications, 1(4), 407-420.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Ahammad, J., Hossain, N., &amp; Alam, M. S. (2020, January). Credit card fraud detection using data pre-processing on imbalanced data-Both oversampling and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undersampling</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In Proceedings of the International Conference on Computing Advancements (pp. 1-4).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Ahmad, T., Katari, 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Pamidi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Venkata, A. K., Ravi, C., &amp; Shaik, M. (2024). Explainable AI: Interpreting Deep Learning Models for Decision Support. Advances in Deep Learning Techniques, 4(1), 80-108.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Ahmadi, S. (2023). Open AI and its impact on fraud detection in financial industry. Journal of Knowledge Learning and Science Technology ISSN: 2959-6386 (online), 2(3), 263-281.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Ahmed, J., &amp; Green II, R. C. (2022). Predicting severely imbalanced data disk drive failures with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MLmodels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MLwith</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Applications, 9, 100361.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Ahmed, M., Ansar, K., Muckley, C. B., Khan, A., Anjum, A., &amp; Talha, M. (2021). A semantic rule based digital fraud detection.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PeerJ</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Computer Science, 7, e649.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Alenzi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H. Z.,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Aljehane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N. O. (2020). Fraud detection in credit cards using logistic regression. International Journal of Advanced Computer Science and Applications, 11(12).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Alfaiz</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N. S., &amp; Fati, S. M. (2022). Enhanced credit card fraud detection model using machine learning. Electronics, 11(4), 662.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Ali, A., Abd Razak, S., Othman, S. H., Eisa, T. A. E., Al-</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Dhaqm</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 Nasser, M., ... &amp; Saif, A. (2022). Financial fraud detection based on machine learning: a systematic literature review. Applied Sciences, 12(19), 9637.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Ali, Y. A., Awwad, E. M., Al-</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Razgan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M., &amp; Maarouf, A. (2023). Hyperparameter search for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MLalgorithms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for optimizing the computational complexity. Processes, 11(2), 349.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Alkattab</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Y., &amp; Edén Wallberg, O. (2024). Comparative Analysis of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MLand</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Deep Learning Models for Card Fraud Detection.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Alzoubi, H. M., &amp; Ghazal, T. M. (2022). The effect of e-payment and online shopping on sales growth: Evidence from banking industry. International Journal of Data and Network Science, 6(4), 1369-1380.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Amin, F., &amp; Mahmoud, M. (2022). Confusion matrix in binary classification problems: A step-by-step tutorial. Journal of Engineering Research, 6(5), 0-0.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Arafath, Y., Roy, A. C., Shamim Kaiser, M., &amp; Arefin, M. S. (2021, December). Developing a framework for credit card fraud detection. In Proceedings of the International Conference on Big Data, IoT, and Machine Learning: BIM 2021 (pp. 637-651). Singapore: Springer Singapore.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Arambawela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M.,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Aponso</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 (2024, February). Using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MLto</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Identify and Categorize Personally Identifiable Information and Payment Card Industry Data in Textual Content. In 2024 4th International Conference on Advanced Research in Computing (ICARC) (pp. 201-205). IEEE.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Arshad, M.,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Farhaoui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Y., &amp; Shamim, R. (2024, April). Optimizing Hyperparameters for Fraud Detection: A Comparative Analysis of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MLAlgorithms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In The International Workshop on Big Data and Business Intelligence (pp. 218-228). Cham: Springer Nature Switzerland.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Babu, A. M., &amp; Pratap, A. (2020, December). Credit card fraud detection using deep learning. In 2020 IEEE Recent Advances in Intelligent Computational Systems (RAICS) (pp. 32-36). IEEE.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Bakhtiari, S., Nasiri, Z., &amp; Vahidi, J. (2023). Credit card fraud detection using ensemble data mining methods. Multimedia Tools and Applications, 82(19), 29057-29075.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Banu, S. R.,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Gongada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T. N., Santosh, K., Chowdhary, H., Sabareesh, R.,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Muthuperumal</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S. (2024, April). Financial fraud detection using hybrid convolutional and recurrent neural networks: An analysis of unstructured data in banking. In 2024 10th International Conference on Communication and Signal Processing (ICCSP) (pp. 1027-1031). IEEE.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Beju, D. G.,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Făt</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C. M. (2023). Frauds in banking system: Frauds with cards and their associated services. In Economic and financial crime, sustainability and good governance (pp. 31-52). Cham: Springer International Publishing.</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Bello, H. O., Ige, A. B., &amp; Ameyaw, M. N. (2024). Adaptive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MLmodels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concepts for real-time financial fraud prevention in dynamic environments. World Journal of Advanced Engineering Technology and Sciences, 12(02), 021-034.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Bello, O. A., Folorunso, A., Onwuchekwa, J., Ejiofor, O. E.,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Budale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F. Z.,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Egwuonwu</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M. N. (2023). Analysing the impact of advanced analytics on fraud detection: a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MLperspective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European Journal of Computer Science and Information Technology, 11(6), 103-126.</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Bello, O. A., Ogundipe, A., Mohammed, D., Adebola, F., &amp; Alonge, O. A. (2023). AI-Driven Approaches for real-time fraud detection in US financial transactions: challenges and opportunities. European Journal of Computer Science and Information Technology, 11(6), 84-102.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Bentéjac</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C., Csörgő, A., &amp; Martínez-Muñoz, G. (2021). A comparative analysis of gradient boosting algorithms. Artificial Intelligence Review, 54, 1937-1967.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Borwell, J., Jansen, J.,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Stol</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W. (2022). The psychological and financial impact of cybercrime victimization: A novel application of the shattered assumptions theory. Social Science Computer Review, 40(4), 933-954.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Brandt, J.,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Lanzén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E. (2021). A comparative review of SMOTE and ADASYN in imbalanced data classification.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Btoush</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E. A. L. M., Zhou, X., Gururajan, R., Chan, K. C., Genrich, R., &amp; Sankaran, P. (2023). A systematic review of literature on credit card cyber fraud detection using machine and deep learning.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PeerJ</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Computer Science, 9, e1278.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Carcillo</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F., Le Borgne, Y. A., Caelen, O.,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Kessaci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Y.,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Oblé</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F., &amp; Bontempi, G. (2021). Combining unsupervised and supervised learning in credit card fraud detection. Information sciences, 557, 317-331.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Chakraborty, D., Paul, A., &amp; Kaur, G. (2022). Microeconomics: machine learning model with behavioural intelligence to reduce credit card fraud. International Journal of Electronic Banking, 3(4), 358-378.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Chaquet-Ulldemolins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J., Gimeno-Blanes, F. J., Moral-Rubio, S., Muñoz-Romero, S., &amp; Rojo-Álvarez, J. L. (2022). On the black-box challenge for fraud detection using ML(I): Linear models and informative feature selection. Applied Sciences, 12(7), 3328.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Cheng, X. (2024). A Comprehensive Study of Feature Selection Techniques in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MLModels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Insights in Computer, Signals and Systems, 1(1), 10-70088.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Chogugudza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M. (2022). The classification performance of ensemble decision tree classifiers: A case study of detecting fraud in credit card transactions. Identifier: vital, 69317.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Cruz, M. V., Usha, G., Vinoth, N. A. S., Anbarasi, A.,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Thamizhamuthu</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R., &amp; Gautam, K. (2024, October). A Comparative Technique with Credit card based Fraud detection with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MLand</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Quantum Algorithm. In 2024 2nd International Conference on Self Sustainable Artificial Intelligence Systems (ICSSAS) (pp. 408-414). IEEE.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Dickerson, P., &amp; Worthen, J. (2024, May). Optimizing Pipeline Systems for Greater Precision, Efficiency &amp; Safety Using Emerging Technologies. In PSIG Annual Meeting (pp. PSIG-2426). PSIG.</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Dileep, M. R., Navaneeth, A. V., &amp; Abhishek, M. (2021, February). A novel approach for credit card fraud detection using decision tree and random forest algorithms. In 2021 Third International Conference on Intelligent Communication Technologies and Virtual Mobile Networks (ICICV) (pp. 1025-1028). IEEE.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Dube, L., &amp; Verster, T. (2024). Interpretability of the random forest model under class imbalance. Data Science in Finance and Economics, 4(3), 446-468.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Ejiofor, O. E. (2023). A comprehensive framework for strengthening USA financial cybersecurity: integrating machine learning and AI in fraud detection systems. European Journal of Computer Science and Information Technology, 11(6), 62-83.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Fanai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H.,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Abbasimehr</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H. (2023). A novel combined approach based on deep Autoencoder and deep classifiers for credit card fraud detection. Expert Systems with Applications, 217, 119562.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Fatima, S., Hussain, A., Amir, S. B., Ahmed, S. H., &amp; Aslam, S. M. H. (2023).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and random forest algorithms: an in depth analysis. Pakistan Journal of Scientific Research, 3(1), 26-31.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Genc, B., &amp; Tunc, H. Ü. S. E. Y. İ. N. (2019). Optimal training and test sets design for machine learning. Turkish Journal of Electrical Engineering and Computer Sciences, 27(2), 1534-1545.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Geng, Y., Li, Q., Yang, G., &amp; Qiu, W. (2024). Logistic regression. In Practical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MLIllustrated</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with KNIME (pp. 99-132). Singapore: Springer Nature Singapore.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Georgieva, S., Markova, M., &amp; Pavlov, V. (2019, October). Using neural network for credit card fraud detection. In AIP Conference Proceedings (Vol. 2159, No. 1). AIP Publishing.</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Ghaleb, F. A., Saeed, F., Al-Sarem, M., Qasem, S. N., &amp; Al-Hadhrami, T. (2023). Ensemble synthesized minority oversampling-based generative adversarial networks and random forest algorithm for credit card fraud detection. IEEE Access, 11, 89694-89710.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Gowda, C. (2022). Understanding Fraud Risk in E-Commerce with Special Emphasis on Credit Card Fraud and Triangulation Fraud. Issue 6 Indian JL &amp; Legal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Rsch</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4, 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Hashemi, S. K.,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Mirtaheri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S. L., &amp; Greco, S. (2022). Fraud detection in banking data by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MLtechniques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Ieee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Access, 11, 3034-3043.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Hilal, W., Gadsden, S. A.,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Yawney</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J. (2022). Financial fraud: a review of anomaly detection techniques and recent advances. Expert systems With applications, 193, 116429.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https://www.kaggle.com/datasets/mlg-ulb/creditcardfraud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Jain, A.,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Purwar</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 &amp; Yadav, D. (2021). Credit card fraud detection using k-means and fuzzy c-means. In Handbook of Research on Innovations and Applications of AI, IoT, and Cognitive Technologies (pp. 216-240). IGI Global.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Juusola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K., Boakye, K. G., Blankson, C., &amp; Cao, G. (2023). A comparative examination of the motivating factors underpinning consumers' loyalty toward credit card usage in the United States and France. International Journal of Bank Marketing, 41(7), 1743-1768.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Jůzová</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 (2024). Comparative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aAnalysis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of Unsupervised Anomaly Detection Methods for Credit Card Fraud Detection.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Kabane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S. (2024). Impact of Sampling Techniques and Data Leakage on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Performance in Credit Card Fraud Detection.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arXiv</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preprint arXiv:2412.07437.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Kajal, D., &amp; Kaur, K. (2021). Credit card fraud detection using imbalance resampling method with feature selection. Int. J, 10(3).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Kalid, S. N., Khor, K. C., Ng, K. H., &amp; Tong, G. K. (2024). Detecting frauds and payment defaults on credit card data inherited with imbalanced class distribution and overlapping class problems: A systematic review. IEEE Access, 12, 23636-23652.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Kamalaruban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P., Pi, Y., Burrell, S., Drage, E., Skalski, P., Wong, J., &amp; Sutton, D. (2024, November). Evaluating Fairness in Transaction Fraud Models: Fairness Metrics, Bias Audits, and Challenges. In Proceedings of the 5th ACM International Conference on AI in Finance (pp. 555-563).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Kaur, H., Pannu, H. S., &amp; Malhi, A. K. (2019). A systematic review on imbalanced data challenges in machine learning: Applications and solutions. ACM computing surveys (CSUR), 52(4), 1-36.</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Kerwin, K. R., &amp; Bastian, N. D. (2021). Stacked generalizations in imbalanced fraud data sets using resampling methods. The Journal of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Defense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and Simulation, 18(3), 175-192.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Khaled, A. A., Hasan, M. M., Islam, S., Papastergiou, S., &amp; Mouratidis, H. (2024, June). Synthetic Data Generation and Impact Analysis of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MLModels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for Enhanced Credit Card Fraud Detection. In IFIP International Conference on Artificial Intelligence Applications and Innovations (pp. 362-374). Cham: Springer Nature Switzerland.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Khalid, A. R.,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Owoh</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N., Uthmani, O., Ashawa, M.,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Osamor</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J.,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Adejoh</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J. (2024). Enhancing credit card fraud detection: an ensemble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MLapproach</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Big Data and Cognitive Computing, 8(1), 6.</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Khanday</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S. A., Vali, K. M., Junaid, M., &amp; Ahmad, M. (2024). Understanding Positivism: A Qualitative Exploration of Its Principles and Relevance Today. European Journal of Applied Sciences–Vol, 12(6).</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Khare, P., &amp; Srivastava, S. (2023). AI-Powered Fraud Prevention: A Comprehensive Analysis of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MLApplications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in Online Transactions. J. Emerg. Technol.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Innov</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Res, 10(9), 2349-5162.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Khatri, S., Arora, A., &amp; Agrawal, A. P. (2020, January). Supervised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MLalgorithms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for credit card fraud detection: a comparison. In 2020 10th international conference on cloud computing, data science &amp; engineering (confluence) (pp. 680-683). IEEE.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Khurana, R. (2020). Fraud detection in ecommerce payment systems: The role of predictive ai in real-time transaction security and risk management. International Journal of Applied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MLand</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Computational Intelligence, 10(6), 1-32.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Kilickaya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O. (2024). Credit Card Fraud Detection: Comparison of Different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MLTechniques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Latest Engineering and Management Research (IJLEMR), 9(2), 15-27.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Kolevski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D., Michael, K., Abbas, R., &amp; Freeman, M. (2022, November). Cloud computing data breaches in news media: Disclosure of personal and sensitive data. In 2022 IEEE International Symposium on Technology and Society (ISTAS) (Vol. 1, pp. 1-11). IEEE.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Kumar, J., &amp; Saxena, V. (2022). Rule-based credit card fraud detection using user’s keystroke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In Soft Computing: Theories and Applications: Proceedings of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SoCTA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2021 (pp. 469-480). Singapore: Springer Nature Singapore.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Kumar, P., &amp; Iqbal, F. (2019, April). Credit card fraud identification using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MLapproaches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In 2019 1st International conference on innovations in information and communication technology (ICIICT) (pp. 1-4). IEEE.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Kumar, S., Gunjan, V. K., Ansari, M. D., &amp; Pathak, R. (2022). Credit card fraud detection using support vector machine. In Proceedings of the 2nd International Conference on Recent Trends in Machine Learning, IoT, Smart Cities and Applications: ICMISC 2021 (pp. 27-37). Springer Singapore.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Leevy, J. L., Hancock, J.,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Khoshgoftaar</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T. M. (2023). Comparative analysis of binary and one-class classification techniques for credit card fraud data. Journal of Big Data, 10(1), 118.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Madhurya, M. J., Gururaj, H. L., Soundarya, B. C., Vidyashree, K. P., &amp; Rajendra, A. B. (2022). Exploratory analysis of credit card fraud detection using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MLtechniques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Global Transitions Proceedings, 3(1), 31-37.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Makki, S.,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Assaghir</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Z., Taher, Y., Haque, R.,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Hacid</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M. S.,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Zeineddine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H. (2019). An experimental study with imbalanced classification approaches for credit card fraud detection.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Ieee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Access, 7, 93010-93022.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Mienye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 D., &amp; Jere, N. (2024). Deep learning for credit card fraud detection: A review of algorithms, challenges, and solutions. IEEE Access.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Mienye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 D., &amp; Sun, Y. (2022). A survey of ensemble learning: Concepts, algorithms, applications, and prospects.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Ieee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Access, 10, 99129-99149.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Mir, A. A. (2024). Adaptive Fraud Detection Systems: Real-Time Learning from Credit Card Transaction Data. Advances in Computer Sciences, 7(1).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Mitchell, C. (2023). Identity Theft Prediction Model using Historical Data and Supervised Machine Learning: Design Science Research Study (Doctoral dissertation, Colorado Technical University).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Mittal, S., &amp; Tyagi, S. (2019, January). Performance evaluation of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MLalgorithms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for credit card fraud detection. In 2019 9th International Conference on Cloud Computing, Data Science &amp; Engineering (Confluence) (pp. 320-324). IEEE.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Mohbey</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K. K., Khan, M. Z., &amp; Indian, A. (2022). Credit card fraud prediction using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an ensemble learning approach. International Journal of Information Retrieval Research (IJIRR), 12(2), 1-17.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Muaz, A.,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Jayabalan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M.,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Thiruchelvam</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V. (2020). A comparison of data sampling techniques for credit card fraud detection. International Journal of Advanced Computer Science and Applications, 11(6).</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Mukherjee, M., &amp; Khushi, M. (2021). SMOTE-ENC: A novel SMOTE-based method to generate synthetic data for nominal and continuous features. Applied System Innovation, 4(1), 18.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Mwangi, E. (2024). Employing AI/ML to Determine and Mitigate Fraud in the Insurance Industry. Available at SSRN 4907329.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Naidu, G., Zuva, T., &amp; Sibanda, E. M. (2023, April). A review of evaluation metrics in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MLalgorithms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In Computer science on-line conference (pp. 15-25). Cham: Springer International Publishing.</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Ndungu, G. M. (2021). Detecting zero-day attacks using Recurrent Neural Network (Doctoral dissertation, Strathmore University).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Ngo, G., Beard, R., &amp; Chandra, R. (2022). Evolutionary bagging for ensemble learning. Neurocomputing, 510, 1-14.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Njoku, D. O., Iwuchukwu, V. C.,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Jibiri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J. E.,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Ikwuazom</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C. T., Ofoegbu, C. I.,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Nwokoma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F. O. (2024).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MLapproach</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for fraud detection system in financial institution: A web base application. Machine Learning, 20(4), 01-12.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Noviandy</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T. R.,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Idroes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G. M., Maulana, A., Hardi, I.,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Ringga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E. S.,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Idroes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R. (2023). Credit card fraud detection for contemporary financial management using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-driven machine learning and data augmentation techniques.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Indatu</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Journal of Management and Accounting, 1(1), 29-35.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Nuthalapati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 (2023). Smart fraud detection leveraging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MLfor</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credit card security. Educational Administration: Theory and Practice, 29(2), 433-443.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Nweze, M.,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Avickson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E. K., &amp; Ekechukwu (2024), G. The Role of AI and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MLin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Fraud Detection: Enhancing Risk Management in Corporate Finance.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Obi, J. C. (2023). A comparative study of several classification metrics and their performances on data. World Journal of Advanced Engineering Technology and Sciences, 8(1), 308-314.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Okenwa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C. D., David, O. D.,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Orelaja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 &amp; Akinwande, O. T. (2024). Exploring the Role of Explainable AI in Compliance Models for Fraud Prevention. International Journal of Research and Scientific Innovation, 13(5), 232-239.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Olushola, A., &amp; Mart, J. (2024). Fraud Detection using Machine Learning.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ScienceOpen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Preprints.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Pandey, J. (2019). Deductive approach to content analysis. In Qualitative techniques for workplace data analysis (pp. 145-169). IGI Global.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Parkinson de Castro, E. (2020). An examination of the smote and other smote-based techniques that use synthetic data to oversample the minority class in the context of credit-card fraud classification.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Patel, H. I., &amp; Patel, D. (2024). Exploratory Data Analysis and Feature Selection for Predictive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of Student Academic Performance Using a Proposed Dataset. Int. J. Eng. Trends Technol, 72, 131-143.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Patel, K. (2023). Credit card analytics: a review of fraud detection and risk assessment techniques. International Journal of Computer Trends and Technology, 71(10), 69-79.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Pedreschi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D., Giannotti, F., Guidotti, R.,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Monreale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 Ruggieri, S., &amp; Turini, F. (2019, July). Meaningful explanations of black box AI decision systems. In Proceedings of the AAAI conference on artificial intelligence (Vol. 33, No. 01, pp. 9780-9784).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Plakandaras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V., Gogas, P., Papadimitriou, T.,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Tsamardinos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 (2022). Credit card fraud detection with automated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MLsystems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Applied Artificial Intelligence, 36(1), 2086354.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Poddar, H. (2024). From neurons to networks: Unravelling the secrets of artificial neural networks and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perceptrons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In Deep Learning in Engineering, Energy and Finance (pp. 25-79). CRC Press.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Porwal, U., &amp; Mukund, S. (2019, August). Credit card fraud detection in e-commerce. In 2019 18th IEEE International Conference On Trust, Security And Privacy In Computing And Communications/13th IEEE International Conference On Big Data Science And Engineering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TrustCom</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BigDataSE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(pp. 280-287). IEEE.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Priscilla, C. V., &amp; Prabha, D. P. (2021). A two-phase feature selection technique using mutual information and XGB-RFE for credit card fraud detection. Int. J. Adv. Technol. Eng.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Explor</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8(85), 1656-1668.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Probst, P., Wright, M. N., &amp; Boulesteix, A. L. (2019). Hyperparameters and tuning strategies for random forest. Wiley Interdisciplinary Reviews: data mining and knowledge discovery, 9(3), e1301.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Rainio</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O.,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Teuho</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J.,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Klén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R. (2024). Evaluation metrics and statistical tests for machine learning. Scientific Reports, 14(1), 6086.</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Rajeev, H., &amp; Devi, U. (2022). Detection of credit card fraud using isolation forest algorithm. In Pervasive Computing and Social Networking: Proceedings of ICPCSN 2021 (pp. 23-34). Springer Singapore.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Rasistia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W. P., &amp; Sayyidah, M. J. (2021). PERCEIVED SECURITY AND TRUST IN ELECTRONIC PAYMENT SYSTEMS_ HOW THEY AFFECT THE DECISION TO USE EPS DURING THE COVID-19 PANDEMIC.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Jurnal</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Manajemen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Bisnis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12(2), 236-247.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Razikin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K., &amp; Widodo, A. (2021). General cybersecurity maturity assessment model: Best practice to achieve payment card Industry-Data security standard (PCI-DSS) compliance.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CommIT</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(Communication and Information Technology) Journal, 15(2), 91-104.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Rezapour, M. (2019). Anomaly detection using unsupervised methods: credit card fraud case study. International Journal of Advanced Computer Science and Applications, 10(11).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Richardson, E.,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Trevizani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R., Greenbaum, J. A., Carter, H., Nielsen, M., &amp; Peters, B. (2023). The ROC-AUC accurately assesses imbalanced datasets. Available at SSRN 4655233.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Salman, H. M. (2024). Identity Theft in the Banking System. In Online Identity-An Essential Guide.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IntechOpen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Shams, S. R., Sobhan, A.,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Vrontis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D. (2021). Detection of financial fraud risk: implications for financial stability. Journal of Operational Risk.</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Sharma, S., &amp; Sehgal, V. (2024). Credit Card Fraud Detection.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Singla, J., Bashir, A. K., Nam, Y., Hasan, N. U., &amp; Tariq, U. (2021). Handling class imbalance in online transaction fraud detection. Computers, Materials and Continua, 70(2), 2861-2877.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Tan, J., Yang, J., Wu, S., Chen, G., &amp; Zhao, J. (2021). A critical look at the current train/test split in machine learning.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arXiv</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preprint arXiv:2106.04525.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Tarlin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S. (2021). The future of cash. Federal Reserve Bank of Philadelphia Discussion Paper, 20-03.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Tiwari, M., Sharma, V., &amp; Bala, D. (2022). Credit card fraud detection. Journal of Algebraic Statistics, 13(2), 1778-1789.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Trivedi, N. K.,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Simaiya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Lilhore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U. K., &amp; Sharma, S. K. (2020). An efficient credit card fraud detection model based on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MLmethods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Advanced Science and Technology, 29(5), 3414-3424.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Udeh, E. O.,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Amajuoyi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Adeusi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K. B., &amp; Scott, A. O. (2024). The role of big data in detecting and preventing financial fraud in digital transactions. World Journal of Advanced Research and Reviews, 22(2), 1746-1760.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Vagadia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B. (2020). Data integrity, control and tokenization. In Digital Disruption: Implications and opportunities for Economies, Society, Policy Makers and Business Leaders (pp. 107-176). Cham: Springer International Publishing.</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Van der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Cruijsen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C., De Haan, J.,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Roerink</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R. (2023). Trust in financial institutions: A survey. Journal of economic surveys, 37(4), 1214-1254.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Vaquero, P. R. (2023). LITERATURE REVIEW OF CREDIT CARD FRAUD DETECTION WITH MACHINE LEARNING.</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Voican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O. (2021). Credit Card Fraud Detection using Deep Learning Techniques. Informatica Economica, 25(1).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Vorobyev, I., &amp; Krivitskaya, A. (2022). Reducing false positives in bank anti-fraud systems based on rule induction in distributed tree-based models. Computers &amp; Security, 120, 102786.</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Wang, T., &amp; Zhao, Y. (2022, January). Credit card fraud detection using logistic regression. In 2022 International Conference on Big Data, Information and Computer Network (BDICN) (pp. 301-305). IEEE.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Zhang, C., Wang, Q., Liu, T., Lu, X., Hong, J., Han, B., &amp; Gong, C. (2021, October). Fraud detection under multi-sourced extremely noisy annotations. In Proceedings of the 30th ACM international conference on information &amp; knowledge management (pp. 2497-2506).</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Zhou, Z., &amp; Hooker, G. (2021). Unbiased measurement of feature importance in tree-based methods. ACM Transactions on Knowledge Discovery from Data (TKDD), 15(2), 1-21.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Zou, J., Zhang, J., &amp; Jiang, P. (2019). Credit card fraud detection using autoencoder neural network.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arXiv</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preprint arXiv:1908.11553.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40BA88F-EEEC-4DEB-B3E5-325F1FE3403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00" dirty="0">
                <a:effectLst/>
                <a:latin typeface="Times New Roman" panose="02020603050405020304" pitchFamily="18" charset="0"/>
                <a:ea typeface="Calibri" panose="020F0502020204030204" pitchFamily="34" charset="0"/>
              </a:rPr>
              <a:t>This study aims to develop and test ML models that correctly identify credit card fraud with low false alarms and high accuracy. Comparative performance evaluation, SMOTE preprocessing, and hyperparameter tuning are essential elements of fairness and robustness that remain the top priorities in the goals (</a:t>
            </a:r>
            <a:r>
              <a:rPr lang="en-US" sz="1800" kern="100" dirty="0" err="1">
                <a:effectLst/>
                <a:latin typeface="Times New Roman" panose="02020603050405020304" pitchFamily="18" charset="0"/>
                <a:ea typeface="Calibri" panose="020F0502020204030204" pitchFamily="34" charset="0"/>
              </a:rPr>
              <a:t>Aghware</a:t>
            </a:r>
            <a:r>
              <a:rPr lang="en-US" sz="1800" kern="100" dirty="0">
                <a:effectLst/>
                <a:latin typeface="Times New Roman" panose="02020603050405020304" pitchFamily="18" charset="0"/>
                <a:ea typeface="Calibri" panose="020F0502020204030204" pitchFamily="34" charset="0"/>
              </a:rPr>
              <a:t> et al., 2024). The clearly defined research question addresses the model's effectiveness, data balancing, and computational trade-offs, and guides the methodology decisions. Reproducibility and compliance with industrial requirements for scalable and efficient systems follow through with this clarity (Abbasi &amp; Shah, 2022). The study maintains empirical confirmation and theoretical advancement in intelligent fraud detection studies by developing evaluative and exploratory research questions.</a:t>
            </a:r>
            <a:endParaRPr lang="en-US" sz="1800" kern="1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E40BA88F-EEEC-4DEB-B3E5-325F1FE3403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00" dirty="0">
                <a:effectLst/>
                <a:latin typeface="Times New Roman" panose="02020603050405020304" pitchFamily="18" charset="0"/>
                <a:ea typeface="Calibri" panose="020F0502020204030204" pitchFamily="34" charset="0"/>
              </a:rPr>
              <a:t>Traditional fraud systems fail to detect zero-day attacks and misclassify legitimate transactions as fraud, and they cause reputational and financial losses (Borwell et al., 2022). Class imbalance also lowers the detection rates for rare instances of fraud (Brandt &amp; </a:t>
            </a:r>
            <a:r>
              <a:rPr lang="en-US" sz="1800" kern="100" dirty="0" err="1">
                <a:effectLst/>
                <a:latin typeface="Times New Roman" panose="02020603050405020304" pitchFamily="18" charset="0"/>
                <a:ea typeface="Calibri" panose="020F0502020204030204" pitchFamily="34" charset="0"/>
              </a:rPr>
              <a:t>Lanzén</a:t>
            </a:r>
            <a:r>
              <a:rPr lang="en-US" sz="1800" kern="100" dirty="0">
                <a:effectLst/>
                <a:latin typeface="Times New Roman" panose="02020603050405020304" pitchFamily="18" charset="0"/>
                <a:ea typeface="Calibri" panose="020F0502020204030204" pitchFamily="34" charset="0"/>
              </a:rPr>
              <a:t>, 2021). The work here has four critical applications: academically, it bridges the gap in comparative ML performance (Ali et al., 2022); practically, it delivers scalable financial instruments for institutions (Ahmadi, 2023); socially, it enhances consumer trust; and technologically, it encourages AI deployment in high-risk contexts Depicting these aspects determines the dual utility and relevance of the study.</a:t>
            </a:r>
            <a:endParaRPr lang="en-US" sz="1800" kern="1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E40BA88F-EEEC-4DEB-B3E5-325F1FE3403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00" dirty="0">
                <a:effectLst/>
                <a:latin typeface="Times New Roman" panose="02020603050405020304" pitchFamily="18" charset="0"/>
                <a:ea typeface="Calibri" panose="020F0502020204030204" pitchFamily="34" charset="0"/>
              </a:rPr>
              <a:t>The supervised models of Logistic Regression and </a:t>
            </a:r>
            <a:r>
              <a:rPr lang="en-US" sz="1800" kern="100" dirty="0" err="1">
                <a:effectLst/>
                <a:latin typeface="Times New Roman" panose="02020603050405020304" pitchFamily="18" charset="0"/>
                <a:ea typeface="Calibri" panose="020F0502020204030204" pitchFamily="34" charset="0"/>
              </a:rPr>
              <a:t>XGBoost</a:t>
            </a:r>
            <a:r>
              <a:rPr lang="en-US" sz="1800" kern="100" dirty="0">
                <a:effectLst/>
                <a:latin typeface="Times New Roman" panose="02020603050405020304" pitchFamily="18" charset="0"/>
                <a:ea typeface="Calibri" panose="020F0502020204030204" pitchFamily="34" charset="0"/>
              </a:rPr>
              <a:t> and the unsupervised methods of Isolation Forests and autoencoders are critically reviewed in the study (</a:t>
            </a:r>
            <a:r>
              <a:rPr lang="en-US" sz="1800" kern="100" dirty="0" err="1">
                <a:effectLst/>
                <a:latin typeface="Times New Roman" panose="02020603050405020304" pitchFamily="18" charset="0"/>
                <a:ea typeface="Calibri" panose="020F0502020204030204" pitchFamily="34" charset="0"/>
              </a:rPr>
              <a:t>Btoush</a:t>
            </a:r>
            <a:r>
              <a:rPr lang="en-US" sz="1800" kern="100" dirty="0">
                <a:effectLst/>
                <a:latin typeface="Times New Roman" panose="02020603050405020304" pitchFamily="18" charset="0"/>
                <a:ea typeface="Calibri" panose="020F0502020204030204" pitchFamily="34" charset="0"/>
              </a:rPr>
              <a:t> et al., 2023). Particular attention goes to ensemble methods, which perform better on imbalanced data than standalone single classifiers (</a:t>
            </a:r>
            <a:r>
              <a:rPr lang="en-US" sz="1800" kern="100" dirty="0" err="1">
                <a:effectLst/>
                <a:latin typeface="Times New Roman" panose="02020603050405020304" pitchFamily="18" charset="0"/>
                <a:ea typeface="Calibri" panose="020F0502020204030204" pitchFamily="34" charset="0"/>
              </a:rPr>
              <a:t>Fanai</a:t>
            </a:r>
            <a:r>
              <a:rPr lang="en-US" sz="1800" kern="100" dirty="0">
                <a:effectLst/>
                <a:latin typeface="Times New Roman" panose="02020603050405020304" pitchFamily="18" charset="0"/>
                <a:ea typeface="Calibri" panose="020F0502020204030204" pitchFamily="34" charset="0"/>
              </a:rPr>
              <a:t> &amp; </a:t>
            </a:r>
            <a:r>
              <a:rPr lang="en-US" sz="1800" kern="100" dirty="0" err="1">
                <a:effectLst/>
                <a:latin typeface="Times New Roman" panose="02020603050405020304" pitchFamily="18" charset="0"/>
                <a:ea typeface="Calibri" panose="020F0502020204030204" pitchFamily="34" charset="0"/>
              </a:rPr>
              <a:t>Abbasimehr</a:t>
            </a:r>
            <a:r>
              <a:rPr lang="en-US" sz="1800" kern="100" dirty="0">
                <a:effectLst/>
                <a:latin typeface="Times New Roman" panose="02020603050405020304" pitchFamily="18" charset="0"/>
                <a:ea typeface="Calibri" panose="020F0502020204030204" pitchFamily="34" charset="0"/>
              </a:rPr>
              <a:t>, 2023). Assessment metrics such as ROC-AUC and PR-AUC in imbalanced datasets are discussed regarding their strengths and weaknesses (</a:t>
            </a:r>
            <a:r>
              <a:rPr lang="en-US" sz="1800" kern="100" dirty="0" err="1">
                <a:effectLst/>
                <a:latin typeface="Times New Roman" panose="02020603050405020304" pitchFamily="18" charset="0"/>
                <a:ea typeface="Calibri" panose="020F0502020204030204" pitchFamily="34" charset="0"/>
              </a:rPr>
              <a:t>Alkattab</a:t>
            </a:r>
            <a:r>
              <a:rPr lang="en-US" sz="1800" kern="100" dirty="0">
                <a:effectLst/>
                <a:latin typeface="Times New Roman" panose="02020603050405020304" pitchFamily="18" charset="0"/>
                <a:ea typeface="Calibri" panose="020F0502020204030204" pitchFamily="34" charset="0"/>
              </a:rPr>
              <a:t> &amp; Wallberg, 2024). Theoretical contributions from explainable AI and fairness enhance the framework (Ahmad et al., 2024). This extensive review informs the choice of models, demonstrates academic rigor, and anchors the study on established empirical and theoretical bases.</a:t>
            </a:r>
            <a:endParaRPr lang="en-US" sz="1800" kern="1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E40BA88F-EEEC-4DEB-B3E5-325F1FE3403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00" dirty="0">
                <a:effectLst/>
                <a:latin typeface="Times New Roman" panose="02020603050405020304" pitchFamily="18" charset="0"/>
                <a:ea typeface="Calibri" panose="020F0502020204030204" pitchFamily="34" charset="0"/>
              </a:rPr>
              <a:t>With all the advancements in ML, literature reports critical gaps: sparse integration of behavioral data (Banu et al., 2024), weak real-time adaptive modeling (Bello et al., 2023), and limited comparative models’ analysis (Bakhtiari et al., 2023). The paper overcomes those through a systematic framework integrating preprocessing, SMOTE, four ML models, and evaluation metrics. The framework promotes a methodological roadmap and remediates fragmentation in the literature (</a:t>
            </a:r>
            <a:r>
              <a:rPr lang="en-US" sz="1800" kern="100" dirty="0" err="1">
                <a:effectLst/>
                <a:latin typeface="Times New Roman" panose="02020603050405020304" pitchFamily="18" charset="0"/>
                <a:ea typeface="Calibri" panose="020F0502020204030204" pitchFamily="34" charset="0"/>
              </a:rPr>
              <a:t>Carcillo</a:t>
            </a:r>
            <a:r>
              <a:rPr lang="en-US" sz="1800" kern="100" dirty="0">
                <a:effectLst/>
                <a:latin typeface="Times New Roman" panose="02020603050405020304" pitchFamily="18" charset="0"/>
                <a:ea typeface="Calibri" panose="020F0502020204030204" pitchFamily="34" charset="0"/>
              </a:rPr>
              <a:t> et al., 2021). It aligns academic theory and applied practice and offers a replicable and adaptable platform for building fraud detection systems in dynamic financial contexts (Afriyie et al., 2023). </a:t>
            </a:r>
            <a:endParaRPr lang="en-US" sz="1800" kern="1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E40BA88F-EEEC-4DEB-B3E5-325F1FE3403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00" dirty="0">
                <a:effectLst/>
                <a:latin typeface="Times New Roman" panose="02020603050405020304" pitchFamily="18" charset="0"/>
                <a:ea typeface="Calibri" panose="020F0502020204030204" pitchFamily="34" charset="0"/>
              </a:rPr>
              <a:t>Positivist school guides this research's data-driven and objective approach by emphasizing replicability over interpretive methodologies (Naidu et al., 2023). A deductive approach applies proven algorithms Logistic Regression, Random Forest, </a:t>
            </a:r>
            <a:r>
              <a:rPr lang="en-US" sz="1800" kern="100" dirty="0" err="1">
                <a:effectLst/>
                <a:latin typeface="Times New Roman" panose="02020603050405020304" pitchFamily="18" charset="0"/>
                <a:ea typeface="Calibri" panose="020F0502020204030204" pitchFamily="34" charset="0"/>
              </a:rPr>
              <a:t>XGBoost</a:t>
            </a:r>
            <a:r>
              <a:rPr lang="en-US" sz="1800" kern="100" dirty="0">
                <a:effectLst/>
                <a:latin typeface="Times New Roman" panose="02020603050405020304" pitchFamily="18" charset="0"/>
                <a:ea typeface="Calibri" panose="020F0502020204030204" pitchFamily="34" charset="0"/>
              </a:rPr>
              <a:t>, and ANN, to Kaggle's labeled dataset and hence systematizes hypothesis testing (Ahmed &amp; Green II, 2022). The selection balances interpretability and the complexity of performance (Fatima et al., 2023). Automation through Python tools allows for automation and repetitive testing. The method remains scientifically rigorous and is deployment-optimized for application in practice as per the existing regulatory-compliance-friendly fraud detection paradigms (Ejiofor, 2023). </a:t>
            </a:r>
            <a:endParaRPr lang="en-US" sz="1800" kern="1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E40BA88F-EEEC-4DEB-B3E5-325F1FE3403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00" dirty="0">
                <a:effectLst/>
                <a:latin typeface="Times New Roman" panose="02020603050405020304" pitchFamily="18" charset="0"/>
                <a:ea typeface="Calibri" panose="020F0502020204030204" pitchFamily="34" charset="0"/>
              </a:rPr>
              <a:t>Preprocessing becomes necessary since fraud datasets are highly imbalanced. Data augmentation methods like SMOTE augment the minority class without introducing unnecessary noise (</a:t>
            </a:r>
            <a:r>
              <a:rPr lang="en-US" sz="1800" kern="100" dirty="0" err="1">
                <a:effectLst/>
                <a:latin typeface="Times New Roman" panose="02020603050405020304" pitchFamily="18" charset="0"/>
                <a:ea typeface="Calibri" panose="020F0502020204030204" pitchFamily="34" charset="0"/>
              </a:rPr>
              <a:t>Aghware</a:t>
            </a:r>
            <a:r>
              <a:rPr lang="en-US" sz="1800" kern="100" dirty="0">
                <a:effectLst/>
                <a:latin typeface="Times New Roman" panose="02020603050405020304" pitchFamily="18" charset="0"/>
                <a:ea typeface="Calibri" panose="020F0502020204030204" pitchFamily="34" charset="0"/>
              </a:rPr>
              <a:t> et al., 2024). Data pre-processing maintains integrity and sample quality and allows for improved model convergence through scaling features. Deploying an 80:20 train-test split, and 5-fold cross-validation gives strength and shields against overfitting (Arafath et al., 2021). </a:t>
            </a:r>
            <a:r>
              <a:rPr lang="en-US" sz="1800" kern="100" dirty="0" err="1">
                <a:effectLst/>
                <a:latin typeface="Times New Roman" panose="02020603050405020304" pitchFamily="18" charset="0"/>
                <a:ea typeface="Calibri" panose="020F0502020204030204" pitchFamily="34" charset="0"/>
              </a:rPr>
              <a:t>RandomizedSearchCV</a:t>
            </a:r>
            <a:r>
              <a:rPr lang="en-US" sz="1800" kern="100" dirty="0">
                <a:effectLst/>
                <a:latin typeface="Times New Roman" panose="02020603050405020304" pitchFamily="18" charset="0"/>
                <a:ea typeface="Calibri" panose="020F0502020204030204" pitchFamily="34" charset="0"/>
              </a:rPr>
              <a:t> offers efficient hyperparameter optimization (Arshad et al., 2024). All decisions adhere to ML experimentation best practices for reliability and fairness. These methodological innovations ensure the results remain scientifically rigorous and practically valuable for fraud systems in business contexts.</a:t>
            </a:r>
            <a:endParaRPr lang="en-US" sz="1800" kern="1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E40BA88F-EEEC-4DEB-B3E5-325F1FE3403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0BA88F-EEEC-4DEB-B3E5-325F1FE3403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00" dirty="0" err="1">
                <a:effectLst/>
                <a:latin typeface="Times New Roman" panose="02020603050405020304" pitchFamily="18" charset="0"/>
                <a:ea typeface="Calibri" panose="020F0502020204030204" pitchFamily="34" charset="0"/>
              </a:rPr>
              <a:t>XGBoost's</a:t>
            </a:r>
            <a:r>
              <a:rPr lang="en-US" sz="1800" kern="100" dirty="0">
                <a:effectLst/>
                <a:latin typeface="Times New Roman" panose="02020603050405020304" pitchFamily="18" charset="0"/>
                <a:ea typeface="Calibri" panose="020F0502020204030204" pitchFamily="34" charset="0"/>
              </a:rPr>
              <a:t> consistent outperformance highlights ensemble learning's strength in fraud detection in noisy high-dimensional conditions (</a:t>
            </a:r>
            <a:r>
              <a:rPr lang="en-US" sz="1800" kern="100" dirty="0" err="1">
                <a:effectLst/>
                <a:latin typeface="Times New Roman" panose="02020603050405020304" pitchFamily="18" charset="0"/>
                <a:ea typeface="Calibri" panose="020F0502020204030204" pitchFamily="34" charset="0"/>
              </a:rPr>
              <a:t>Chogugudza</a:t>
            </a:r>
            <a:r>
              <a:rPr lang="en-US" sz="1800" kern="100" dirty="0">
                <a:effectLst/>
                <a:latin typeface="Times New Roman" panose="02020603050405020304" pitchFamily="18" charset="0"/>
                <a:ea typeface="Calibri" panose="020F0502020204030204" pitchFamily="34" charset="0"/>
              </a:rPr>
              <a:t>, 2022). SMOTE significantly increased recall without warping false positives, affirming the value of targeted resampling (Ahammad et al., 2020). Hyperparameter optimization maximized generalizability, validated via cross-validation scores (Ali et al., 2023). The examination also broaches interpretability of models, achieving regulatory compliance and trust on the part of stakeholders (Ahmad et al., 2024). This section illustrates mature analytical thinking concretely relating raw numbers to useful applications, securing the argument for the superior performance of bespoke ML systems over generic financial fraud detection software.</a:t>
            </a:r>
            <a:endParaRPr lang="en-US" sz="1800" kern="1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E40BA88F-EEEC-4DEB-B3E5-325F1FE3403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0905552-17E0-41C3-957E-82FD1862B6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C324-9BE8-4AFF-8518-C2E4F46A057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0905552-17E0-41C3-957E-82FD1862B6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C324-9BE8-4AFF-8518-C2E4F46A057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0905552-17E0-41C3-957E-82FD1862B6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C324-9BE8-4AFF-8518-C2E4F46A057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0905552-17E0-41C3-957E-82FD1862B6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C324-9BE8-4AFF-8518-C2E4F46A057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0905552-17E0-41C3-957E-82FD1862B6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C324-9BE8-4AFF-8518-C2E4F46A057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0905552-17E0-41C3-957E-82FD1862B6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7C324-9BE8-4AFF-8518-C2E4F46A057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0905552-17E0-41C3-957E-82FD1862B6D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7C324-9BE8-4AFF-8518-C2E4F46A057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0905552-17E0-41C3-957E-82FD1862B6D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7C324-9BE8-4AFF-8518-C2E4F46A057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05552-17E0-41C3-957E-82FD1862B6D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7C324-9BE8-4AFF-8518-C2E4F46A057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0905552-17E0-41C3-957E-82FD1862B6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7C324-9BE8-4AFF-8518-C2E4F46A057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0905552-17E0-41C3-957E-82FD1862B6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7C324-9BE8-4AFF-8518-C2E4F46A057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905552-17E0-41C3-957E-82FD1862B6D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B7C324-9BE8-4AFF-8518-C2E4F46A057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069" y="3760501"/>
            <a:ext cx="9144000" cy="905422"/>
          </a:xfrm>
        </p:spPr>
        <p:txBody>
          <a:bodyPr>
            <a:normAutofit fontScale="90000"/>
          </a:bodyPr>
          <a:lstStyle/>
          <a:p>
            <a:pPr marL="0" marR="0">
              <a:lnSpc>
                <a:spcPct val="150000"/>
              </a:lnSpc>
              <a:spcAft>
                <a:spcPts val="800"/>
              </a:spcAf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Master Thesis</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Master of Science (MSc.)</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Major: Data science (DS)</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Topic: Detection of credit card fraud using machine learning</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600" dirty="0"/>
          </a:p>
        </p:txBody>
      </p:sp>
      <p:sp>
        <p:nvSpPr>
          <p:cNvPr id="3" name="Subtitle 2"/>
          <p:cNvSpPr>
            <a:spLocks noGrp="1"/>
          </p:cNvSpPr>
          <p:nvPr>
            <p:ph type="subTitle" idx="1"/>
          </p:nvPr>
        </p:nvSpPr>
        <p:spPr>
          <a:xfrm>
            <a:off x="4309868" y="4757364"/>
            <a:ext cx="3572657" cy="1716138"/>
          </a:xfrm>
        </p:spPr>
        <p:txBody>
          <a:bodyPr>
            <a:normAutofit/>
          </a:bodyPr>
          <a:lstStyle/>
          <a:p>
            <a:r>
              <a:rPr lang="en-GB" altLang="en-US" sz="1200" dirty="0"/>
              <a:t>By Nalla Sumanth</a:t>
            </a:r>
            <a:endParaRPr lang="en-US" sz="1200" dirty="0"/>
          </a:p>
          <a:p>
            <a:r>
              <a:rPr lang="en-US" sz="1200" dirty="0"/>
              <a:t>Matriculation Number:</a:t>
            </a:r>
            <a:r>
              <a:rPr lang="en-GB" altLang="en-US" sz="1200" dirty="0"/>
              <a:t> 59954796</a:t>
            </a:r>
            <a:endParaRPr lang="en-US" sz="1200" dirty="0"/>
          </a:p>
          <a:p>
            <a:endParaRPr lang="en-US" sz="1200" dirty="0"/>
          </a:p>
        </p:txBody>
      </p:sp>
      <p:pic>
        <p:nvPicPr>
          <p:cNvPr id="4" name="Picture 3"/>
          <p:cNvPicPr>
            <a:picLocks noChangeAspect="1"/>
          </p:cNvPicPr>
          <p:nvPr/>
        </p:nvPicPr>
        <p:blipFill>
          <a:blip r:embed="rId1"/>
          <a:stretch>
            <a:fillRect/>
          </a:stretch>
        </p:blipFill>
        <p:spPr>
          <a:xfrm>
            <a:off x="3297835" y="328065"/>
            <a:ext cx="4497049" cy="14990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4" y="1216597"/>
            <a:ext cx="731521" cy="673460"/>
            <a:chOff x="3940602" y="308034"/>
            <a:chExt cx="2116791" cy="3428999"/>
          </a:xfrm>
          <a:solidFill>
            <a:schemeClr val="accent4"/>
          </a:solidFill>
        </p:grpSpPr>
        <p:sp>
          <p:nvSpPr>
            <p:cNvPr id="12" name="Rectangle 11"/>
            <p:cNvSpPr/>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a:spLocks noGrp="1" noRot="1" noChangeAspect="1" noMove="1" noResize="1" noEditPoints="1" noAdjustHandles="1" noChangeArrowheads="1" noChangeShapeType="1" noTextEdit="1"/>
          </p:cNvSpPr>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sz="4800"/>
              <a:t>Justification of Results &amp; Discussion</a:t>
            </a:r>
            <a:endParaRPr lang="en-US" sz="4800"/>
          </a:p>
        </p:txBody>
      </p:sp>
      <p:sp>
        <p:nvSpPr>
          <p:cNvPr id="4" name="Rectangle 1"/>
          <p:cNvSpPr>
            <a:spLocks noGrp="1" noChangeArrowheads="1"/>
          </p:cNvSpPr>
          <p:nvPr>
            <p:ph idx="1"/>
          </p:nvPr>
        </p:nvSpPr>
        <p:spPr bwMode="auto">
          <a:xfrm>
            <a:off x="1045028" y="3017522"/>
            <a:ext cx="9941319" cy="31246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normAutofit/>
          </a:bodyPr>
          <a:lstStyle/>
          <a:p>
            <a:pPr marL="0" marR="0" lvl="0" indent="0" defTabSz="914400" rtl="0" eaLnBrk="0" fontAlgn="base" latinLnBrk="0" hangingPunct="0">
              <a:spcBef>
                <a:spcPct val="0"/>
              </a:spcBef>
              <a:spcAft>
                <a:spcPts val="600"/>
              </a:spcAft>
              <a:buClrTx/>
              <a:buSzTx/>
              <a:buFontTx/>
              <a:buChar char="•"/>
            </a:pPr>
            <a:r>
              <a:rPr kumimoji="0" lang="en-US" altLang="en-US" sz="2400" b="0" i="0" u="none" strike="noStrike" cap="none" normalizeH="0" baseline="0" dirty="0">
                <a:ln>
                  <a:noFill/>
                </a:ln>
                <a:effectLst/>
                <a:latin typeface="Arial" panose="020B0604020202020204" pitchFamily="34" charset="0"/>
              </a:rPr>
              <a:t>Ensemble methods (</a:t>
            </a:r>
            <a:r>
              <a:rPr kumimoji="0" lang="en-US" altLang="en-US" sz="2400" b="0" i="0" u="none" strike="noStrike" cap="none" normalizeH="0" baseline="0" dirty="0" err="1">
                <a:ln>
                  <a:noFill/>
                </a:ln>
                <a:effectLst/>
                <a:latin typeface="Arial" panose="020B0604020202020204" pitchFamily="34" charset="0"/>
              </a:rPr>
              <a:t>XGBoost</a:t>
            </a:r>
            <a:r>
              <a:rPr kumimoji="0" lang="en-US" altLang="en-US" sz="2400" b="0" i="0" u="none" strike="noStrike" cap="none" normalizeH="0" baseline="0" dirty="0">
                <a:ln>
                  <a:noFill/>
                </a:ln>
                <a:effectLst/>
                <a:latin typeface="Arial" panose="020B0604020202020204" pitchFamily="34" charset="0"/>
              </a:rPr>
              <a:t>) outperform simpler models due to adaptive learning</a:t>
            </a:r>
            <a:endParaRPr kumimoji="0" lang="en-US" altLang="en-US" sz="2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400" b="0" i="0" u="none" strike="noStrike" cap="none" normalizeH="0" baseline="0" dirty="0">
                <a:ln>
                  <a:noFill/>
                </a:ln>
                <a:effectLst/>
                <a:latin typeface="Arial" panose="020B0604020202020204" pitchFamily="34" charset="0"/>
              </a:rPr>
              <a:t>Class imbalance addressed effectively through SMOTE</a:t>
            </a:r>
            <a:endParaRPr kumimoji="0" lang="en-US" altLang="en-US" sz="2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400" b="0" i="0" u="none" strike="noStrike" cap="none" normalizeH="0" baseline="0" dirty="0">
                <a:ln>
                  <a:noFill/>
                </a:ln>
                <a:effectLst/>
                <a:latin typeface="Arial" panose="020B0604020202020204" pitchFamily="34" charset="0"/>
              </a:rPr>
              <a:t>ANN’s performance justifies deep learning use in complex fraud patterns</a:t>
            </a:r>
            <a:endParaRPr kumimoji="0" lang="en-US" altLang="en-US" sz="2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400" b="0" i="0" u="none" strike="noStrike" cap="none" normalizeH="0" baseline="0" dirty="0">
                <a:ln>
                  <a:noFill/>
                </a:ln>
                <a:effectLst/>
                <a:latin typeface="Arial" panose="020B0604020202020204" pitchFamily="34" charset="0"/>
              </a:rPr>
              <a:t>Practical Relevance: Reduced false positives, better real-time fraud mitigation</a:t>
            </a:r>
            <a:endParaRPr kumimoji="0" lang="en-US" altLang="en-US" sz="2400" b="0" i="0" u="none" strike="noStrike" cap="none" normalizeH="0" baseline="0" dirty="0">
              <a:ln>
                <a:noFill/>
              </a:ln>
              <a:effectLst/>
              <a:latin typeface="Arial" panose="020B0604020202020204" pitchFamily="34" charset="0"/>
            </a:endParaRPr>
          </a:p>
        </p:txBody>
      </p:sp>
      <p:cxnSp>
        <p:nvCxnSpPr>
          <p:cNvPr id="18" name="Straight Connector 17"/>
          <p:cNvCxnSpPr>
            <a:cxnSpLocks noGrp="1" noRot="1" noChangeAspect="1" noMove="1" noResize="1" noEditPoints="1" noAdjustHandles="1" noChangeArrowheads="1" noChangeShapeType="1"/>
          </p:cNvCxnSpPr>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3733" y="548464"/>
            <a:ext cx="6798541" cy="1675623"/>
          </a:xfrm>
        </p:spPr>
        <p:txBody>
          <a:bodyPr anchor="b">
            <a:normAutofit/>
          </a:bodyPr>
          <a:lstStyle/>
          <a:p>
            <a:r>
              <a:rPr lang="en-US" sz="4000"/>
              <a:t>Conclusion, Limitations, and Future Work</a:t>
            </a:r>
            <a:endParaRPr lang="en-US" sz="4000"/>
          </a:p>
        </p:txBody>
      </p:sp>
      <p:pic>
        <p:nvPicPr>
          <p:cNvPr id="11" name="Picture 10" descr="A digital stock market graph"/>
          <p:cNvPicPr>
            <a:picLocks noChangeAspect="1"/>
          </p:cNvPicPr>
          <p:nvPr/>
        </p:nvPicPr>
        <p:blipFill>
          <a:blip r:embed="rId1"/>
          <a:srcRect l="44331" r="14058" b="-1"/>
          <a:stretch>
            <a:fillRect/>
          </a:stretch>
        </p:blipFill>
        <p:spPr>
          <a:xfrm>
            <a:off x="1" y="10"/>
            <a:ext cx="4196496" cy="6857990"/>
          </a:xfrm>
          <a:prstGeom prst="rect">
            <a:avLst/>
          </a:prstGeom>
          <a:effectLst/>
        </p:spPr>
      </p:pic>
      <p:sp>
        <p:nvSpPr>
          <p:cNvPr id="4" name="Rectangle 1"/>
          <p:cNvSpPr>
            <a:spLocks noGrp="1" noChangeArrowheads="1"/>
          </p:cNvSpPr>
          <p:nvPr>
            <p:ph idx="1"/>
          </p:nvPr>
        </p:nvSpPr>
        <p:spPr bwMode="auto">
          <a:xfrm>
            <a:off x="4553734" y="2409830"/>
            <a:ext cx="6798539" cy="370521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normAutofit/>
          </a:bodyPr>
          <a:lstStyle/>
          <a:p>
            <a:pPr marL="0" marR="0" lvl="0" indent="0" defTabSz="914400" rtl="0" eaLnBrk="0" fontAlgn="base" latinLnBrk="0" hangingPunct="0">
              <a:spcBef>
                <a:spcPct val="0"/>
              </a:spcBef>
              <a:spcAft>
                <a:spcPts val="600"/>
              </a:spcAft>
              <a:buClrTx/>
              <a:buSzTx/>
              <a:buFontTx/>
              <a:buChar char="•"/>
            </a:pPr>
            <a:r>
              <a:rPr kumimoji="0" lang="en-US" altLang="en-US" sz="2000" b="1" i="0" u="none" strike="noStrike" cap="none" normalizeH="0" baseline="0" dirty="0">
                <a:ln>
                  <a:noFill/>
                </a:ln>
                <a:effectLst/>
                <a:latin typeface="Arial" panose="020B0604020202020204" pitchFamily="34" charset="0"/>
              </a:rPr>
              <a:t>Conclusion</a:t>
            </a:r>
            <a:r>
              <a:rPr kumimoji="0" lang="en-US" altLang="en-US" sz="2000" b="0" i="0" u="none" strike="noStrike" cap="none" normalizeH="0" baseline="0" dirty="0">
                <a:ln>
                  <a:noFill/>
                </a:ln>
                <a:effectLst/>
                <a:latin typeface="Arial" panose="020B0604020202020204" pitchFamily="34" charset="0"/>
              </a:rPr>
              <a:t>:</a:t>
            </a: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000" b="0" i="0" u="none" strike="noStrike" cap="none" normalizeH="0" baseline="0" dirty="0">
                <a:ln>
                  <a:noFill/>
                </a:ln>
                <a:effectLst/>
                <a:latin typeface="Arial" panose="020B0604020202020204" pitchFamily="34" charset="0"/>
              </a:rPr>
              <a:t>ML significantly enhances fraud detection</a:t>
            </a: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000" b="0" i="0" u="none" strike="noStrike" cap="none" normalizeH="0" baseline="0" dirty="0">
                <a:ln>
                  <a:noFill/>
                </a:ln>
                <a:effectLst/>
                <a:latin typeface="Arial" panose="020B0604020202020204" pitchFamily="34" charset="0"/>
              </a:rPr>
              <a:t>Best model: </a:t>
            </a:r>
            <a:r>
              <a:rPr kumimoji="0" lang="en-US" altLang="en-US" sz="2000" b="0" i="0" u="none" strike="noStrike" cap="none" normalizeH="0" baseline="0" dirty="0" err="1">
                <a:ln>
                  <a:noFill/>
                </a:ln>
                <a:effectLst/>
                <a:latin typeface="Arial" panose="020B0604020202020204" pitchFamily="34" charset="0"/>
              </a:rPr>
              <a:t>XGBoost</a:t>
            </a:r>
            <a:r>
              <a:rPr kumimoji="0" lang="en-US" altLang="en-US" sz="2000" b="0" i="0" u="none" strike="noStrike" cap="none" normalizeH="0" baseline="0" dirty="0">
                <a:ln>
                  <a:noFill/>
                </a:ln>
                <a:effectLst/>
                <a:latin typeface="Arial" panose="020B0604020202020204" pitchFamily="34" charset="0"/>
              </a:rPr>
              <a:t> (after tuning)</a:t>
            </a: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000" b="1" i="0" u="none" strike="noStrike" cap="none" normalizeH="0" baseline="0" dirty="0">
                <a:ln>
                  <a:noFill/>
                </a:ln>
                <a:effectLst/>
                <a:latin typeface="Arial" panose="020B0604020202020204" pitchFamily="34" charset="0"/>
              </a:rPr>
              <a:t>Limitations</a:t>
            </a:r>
            <a:r>
              <a:rPr kumimoji="0" lang="en-US" altLang="en-US" sz="2000" b="0" i="0" u="none" strike="noStrike" cap="none" normalizeH="0" baseline="0" dirty="0">
                <a:ln>
                  <a:noFill/>
                </a:ln>
                <a:effectLst/>
                <a:latin typeface="Arial" panose="020B0604020202020204" pitchFamily="34" charset="0"/>
              </a:rPr>
              <a:t>:</a:t>
            </a: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000" b="0" i="0" u="none" strike="noStrike" cap="none" normalizeH="0" baseline="0" dirty="0">
                <a:ln>
                  <a:noFill/>
                </a:ln>
                <a:effectLst/>
                <a:latin typeface="Arial" panose="020B0604020202020204" pitchFamily="34" charset="0"/>
              </a:rPr>
              <a:t>Binary classification only</a:t>
            </a: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000" b="0" i="0" u="none" strike="noStrike" cap="none" normalizeH="0" baseline="0" dirty="0">
                <a:ln>
                  <a:noFill/>
                </a:ln>
                <a:effectLst/>
                <a:latin typeface="Arial" panose="020B0604020202020204" pitchFamily="34" charset="0"/>
              </a:rPr>
              <a:t>Structured data only (no behavioral or unstructured input)</a:t>
            </a: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000" b="1" i="0" u="none" strike="noStrike" cap="none" normalizeH="0" baseline="0" dirty="0">
                <a:ln>
                  <a:noFill/>
                </a:ln>
                <a:effectLst/>
                <a:latin typeface="Arial" panose="020B0604020202020204" pitchFamily="34" charset="0"/>
              </a:rPr>
              <a:t>Future Research</a:t>
            </a:r>
            <a:r>
              <a:rPr kumimoji="0" lang="en-US" altLang="en-US" sz="2000" b="0" i="0" u="none" strike="noStrike" cap="none" normalizeH="0" baseline="0" dirty="0">
                <a:ln>
                  <a:noFill/>
                </a:ln>
                <a:effectLst/>
                <a:latin typeface="Arial" panose="020B0604020202020204" pitchFamily="34" charset="0"/>
              </a:rPr>
              <a:t>:</a:t>
            </a: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000" b="0" i="0" u="none" strike="noStrike" cap="none" normalizeH="0" baseline="0" dirty="0">
                <a:ln>
                  <a:noFill/>
                </a:ln>
                <a:effectLst/>
                <a:latin typeface="Arial" panose="020B0604020202020204" pitchFamily="34" charset="0"/>
              </a:rPr>
              <a:t>Use of behavioral/unstructured data</a:t>
            </a: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000" b="0" i="0" u="none" strike="noStrike" cap="none" normalizeH="0" baseline="0" dirty="0">
                <a:ln>
                  <a:noFill/>
                </a:ln>
                <a:effectLst/>
                <a:latin typeface="Arial" panose="020B0604020202020204" pitchFamily="34" charset="0"/>
              </a:rPr>
              <a:t>Real-time fraud detection frameworks</a:t>
            </a: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000" b="0" i="0" u="none" strike="noStrike" cap="none" normalizeH="0" baseline="0" dirty="0">
                <a:ln>
                  <a:noFill/>
                </a:ln>
                <a:effectLst/>
                <a:latin typeface="Arial" panose="020B0604020202020204" pitchFamily="34" charset="0"/>
              </a:rPr>
              <a:t>NLP and multimodal AI for fraud signals</a:t>
            </a: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pPr>
            <a:endParaRPr kumimoji="0" lang="en-US" altLang="en-US" sz="2000" b="0" i="0" u="none" strike="noStrike" cap="none" normalizeH="0" baseline="0" dirty="0">
              <a:ln>
                <a:noFill/>
              </a:ln>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 </a:t>
            </a:r>
            <a:endParaRPr lang="en-US" dirty="0"/>
          </a:p>
        </p:txBody>
      </p:sp>
      <p:sp>
        <p:nvSpPr>
          <p:cNvPr id="3" name="Content Placeholder 2"/>
          <p:cNvSpPr>
            <a:spLocks noGrp="1"/>
          </p:cNvSpPr>
          <p:nvPr>
            <p:ph idx="1"/>
          </p:nvPr>
        </p:nvSpPr>
        <p:spPr/>
        <p:txBody>
          <a:bodyPr>
            <a:normAutofit fontScale="85000" lnSpcReduction="10000"/>
          </a:bodyPr>
          <a:lstStyle/>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Aaron, W. C.,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Irekponor</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O.,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Aleke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N. T., Yeboah, L., &amp; Joseph, J. E. (2024). Ma-chine learning techniques for enhancing security in financial technology systems.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Abbasi, M., &amp; Shah, M. A. (2022, June). Credit card fraud detecting using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MLclassifiers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in stacking ensemble technique. In IET Conference Proceedings CP801 (Vol. 2022, No. 8, pp. 76-81). Stevenage, UK: The Institution of Engineering and Technology.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Adeleke, A. G.,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Sanyaolu</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T. O.,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Efunniyi</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C. 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Akwawa</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L. A., &amp;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Azubuko</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C. F. (2022). Optimizing systems integration for enhanced transaction volumes in Fintech. Finance &amp; Accounting Research Journal P-ISSN, 345-363.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Afriyie, J. K., Tawiah, K., Pels, W. A., Addai-Henne, S., Dwamena, H. A.,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Owiredu</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E. O., ... &amp; Eshun, J. (2023). A supervised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MLalgorithm</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for detecting and predicting fraud in credit card transactions. Decision Analytics Journal, 6, 100163.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50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Agarwal, A., &amp; Ratha, N. K. (2021, November). Black-Box Adversarial Entry in Finance through Credit Card Fraud Detection. In CIKM Workshops.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p:cNvSpPr>
            <a:spLocks noGrp="1" noRot="1" noChangeAspect="1" noMove="1" noResize="1" noEditPoints="1" noAdjustHandles="1" noChangeArrowheads="1" noChangeShapeType="1" noTextEdit="1"/>
          </p:cNvSpPr>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3" y="350196"/>
            <a:ext cx="4646904" cy="1624520"/>
          </a:xfrm>
        </p:spPr>
        <p:txBody>
          <a:bodyPr anchor="ctr">
            <a:normAutofit/>
          </a:bodyPr>
          <a:lstStyle/>
          <a:p>
            <a:r>
              <a:rPr lang="en-US" sz="4000"/>
              <a:t>Introduction </a:t>
            </a:r>
            <a:endParaRPr lang="en-US" sz="4000"/>
          </a:p>
        </p:txBody>
      </p:sp>
      <p:sp>
        <p:nvSpPr>
          <p:cNvPr id="3" name="Content Placeholder 2"/>
          <p:cNvSpPr>
            <a:spLocks noGrp="1"/>
          </p:cNvSpPr>
          <p:nvPr>
            <p:ph idx="1"/>
          </p:nvPr>
        </p:nvSpPr>
        <p:spPr>
          <a:xfrm>
            <a:off x="761802" y="2743200"/>
            <a:ext cx="4646905" cy="3613149"/>
          </a:xfrm>
        </p:spPr>
        <p:txBody>
          <a:bodyPr anchor="ctr">
            <a:normAutofit/>
          </a:bodyPr>
          <a:lstStyle/>
          <a:p>
            <a:pPr>
              <a:buFont typeface="Arial" panose="020B0604020202020204" pitchFamily="34" charset="0"/>
              <a:buChar char="•"/>
            </a:pPr>
            <a:r>
              <a:rPr lang="en-US" sz="2000"/>
              <a:t>Context: Rise of digital payments → credit card adoption → rise in fraud</a:t>
            </a:r>
            <a:endParaRPr lang="en-US" sz="2000"/>
          </a:p>
          <a:p>
            <a:pPr>
              <a:buFont typeface="Arial" panose="020B0604020202020204" pitchFamily="34" charset="0"/>
              <a:buChar char="•"/>
            </a:pPr>
            <a:r>
              <a:rPr lang="en-US" sz="2000"/>
              <a:t>Problem: Traditional rule-based systems are ineffective</a:t>
            </a:r>
            <a:endParaRPr lang="en-US" sz="2000"/>
          </a:p>
          <a:p>
            <a:pPr>
              <a:buFont typeface="Arial" panose="020B0604020202020204" pitchFamily="34" charset="0"/>
              <a:buChar char="•"/>
            </a:pPr>
            <a:r>
              <a:rPr lang="en-US" sz="2000"/>
              <a:t>Need: Adaptive, intelligent detection via Machine Learning (ML)</a:t>
            </a:r>
            <a:endParaRPr lang="en-US" sz="2000"/>
          </a:p>
          <a:p>
            <a:pPr>
              <a:buFont typeface="Arial" panose="020B0604020202020204" pitchFamily="34" charset="0"/>
              <a:buChar char="•"/>
            </a:pPr>
            <a:r>
              <a:rPr lang="en-US" sz="2000"/>
              <a:t>Industry losses: $32 billion+ in card fraud (Nilson Report 2022)</a:t>
            </a:r>
            <a:endParaRPr lang="en-US" sz="2000"/>
          </a:p>
          <a:p>
            <a:endParaRPr lang="en-US" sz="2000"/>
          </a:p>
        </p:txBody>
      </p:sp>
      <p:pic>
        <p:nvPicPr>
          <p:cNvPr id="12" name="Picture 11"/>
          <p:cNvPicPr>
            <a:picLocks noChangeAspect="1"/>
          </p:cNvPicPr>
          <p:nvPr/>
        </p:nvPicPr>
        <p:blipFill>
          <a:blip r:embed="rId1"/>
          <a:srcRect l="13993" r="35951"/>
          <a:stretch>
            <a:fillRect/>
          </a:stretch>
        </p:blipFill>
        <p:spPr>
          <a:xfrm>
            <a:off x="6096000" y="1"/>
            <a:ext cx="6102825"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Aims and Objectives </a:t>
            </a:r>
            <a:endParaRPr lang="en-US" dirty="0"/>
          </a:p>
        </p:txBody>
      </p:sp>
      <p:sp>
        <p:nvSpPr>
          <p:cNvPr id="3" name="Content Placeholder 2"/>
          <p:cNvSpPr>
            <a:spLocks noGrp="1"/>
          </p:cNvSpPr>
          <p:nvPr>
            <p:ph idx="1"/>
          </p:nvPr>
        </p:nvSpPr>
        <p:spPr>
          <a:xfrm>
            <a:off x="580292" y="1825625"/>
            <a:ext cx="5943600" cy="4311406"/>
          </a:xfrm>
        </p:spPr>
        <p:txBody>
          <a:bodyPr>
            <a:normAutofit fontScale="77500" lnSpcReduction="20000"/>
          </a:bodyPr>
          <a:lstStyle/>
          <a:p>
            <a:pPr marL="457200" marR="0" lvl="1" indent="0" algn="just">
              <a:lnSpc>
                <a:spcPct val="150000"/>
              </a:lnSpc>
              <a:spcBef>
                <a:spcPts val="200"/>
              </a:spcBef>
              <a:spcAft>
                <a:spcPts val="800"/>
              </a:spcAft>
              <a:buNone/>
            </a:pPr>
            <a:r>
              <a:rPr lang="en-GB" sz="1600" b="1" i="1" dirty="0">
                <a:effectLst/>
                <a:latin typeface="Times New Roman" panose="02020603050405020304" pitchFamily="18" charset="0"/>
                <a:ea typeface="Times New Roman" panose="02020603050405020304" pitchFamily="18" charset="0"/>
                <a:cs typeface="Times New Roman" panose="02020603050405020304" pitchFamily="18" charset="0"/>
              </a:rPr>
              <a:t>Aim of the Study</a:t>
            </a:r>
            <a:endParaRPr lang="en-US" sz="16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Aft>
                <a:spcPts val="800"/>
              </a:spcAft>
              <a:buNone/>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The main focus of this research is the creation and assessment of an effective ML based system which detects credit card fraud.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buFont typeface="Symbol" panose="05050102010706020507" pitchFamily="18" charset="2"/>
              <a:buChar char=""/>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The model will benefit from training data balance through implementation of Synthetic Minority Over-sampling Technique (SMOTE) alongside under-sampling to enhance detection of fraudulent transactions.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buFont typeface="Symbol" panose="05050102010706020507" pitchFamily="18" charset="2"/>
              <a:buChar char=""/>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To executing multiple ML algorithms to determine their performance when detecting fraud. A set of four models represents the selection which includes Logistic Regression alongside Random Forest along with </a:t>
            </a:r>
            <a:r>
              <a:rPr lang="en-GB" sz="16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 and Neural Networks.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To enhance the chosen model through hyperparameter tuning to achieve higher detection accuracy and minimize both incorrect positive and negative results.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000" dirty="0"/>
          </a:p>
        </p:txBody>
      </p:sp>
      <p:sp>
        <p:nvSpPr>
          <p:cNvPr id="5" name="TextBox 4"/>
          <p:cNvSpPr txBox="1"/>
          <p:nvPr/>
        </p:nvSpPr>
        <p:spPr>
          <a:xfrm>
            <a:off x="7051431" y="1690688"/>
            <a:ext cx="4426926" cy="4136838"/>
          </a:xfrm>
          <a:prstGeom prst="rect">
            <a:avLst/>
          </a:prstGeom>
          <a:noFill/>
        </p:spPr>
        <p:txBody>
          <a:bodyPr wrap="square">
            <a:spAutoFit/>
          </a:bodyPr>
          <a:lstStyle/>
          <a:p>
            <a:pPr marR="0" lvl="1" algn="just">
              <a:lnSpc>
                <a:spcPct val="150000"/>
              </a:lnSpc>
              <a:spcBef>
                <a:spcPts val="200"/>
              </a:spcBef>
              <a:spcAft>
                <a:spcPts val="800"/>
              </a:spcAft>
            </a:pPr>
            <a:r>
              <a:rPr lang="en-GB" sz="1400" b="1" i="1" dirty="0">
                <a:effectLst/>
                <a:latin typeface="Times New Roman" panose="02020603050405020304" pitchFamily="18" charset="0"/>
                <a:ea typeface="Times New Roman" panose="02020603050405020304" pitchFamily="18" charset="0"/>
                <a:cs typeface="Times New Roman" panose="02020603050405020304" pitchFamily="18" charset="0"/>
              </a:rPr>
              <a:t>Research Questions</a:t>
            </a:r>
            <a:endParaRPr lang="en-US" sz="1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Aft>
                <a:spcPts val="800"/>
              </a:spcAft>
              <a:buNone/>
            </a:pPr>
            <a:r>
              <a:rPr lang="en-GB" sz="1400" kern="100" dirty="0">
                <a:effectLst/>
                <a:latin typeface="Times New Roman" panose="02020603050405020304" pitchFamily="18" charset="0"/>
                <a:ea typeface="Calibri" panose="020F0502020204030204" pitchFamily="34" charset="0"/>
                <a:cs typeface="Times New Roman" panose="02020603050405020304" pitchFamily="18" charset="0"/>
              </a:rPr>
              <a:t>The research asks three directions to determine how well ML algorithms perform while also investigating pre-processing effects together with system performance efficiency. The questions investigate the essential elements required to create a successful fraud detection system.</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buFont typeface="Symbol" panose="05050102010706020507" pitchFamily="18" charset="2"/>
              <a:buChar char=""/>
            </a:pPr>
            <a:r>
              <a:rPr lang="en-GB" sz="1400" i="1" kern="100" dirty="0">
                <a:effectLst/>
                <a:latin typeface="Times New Roman" panose="02020603050405020304" pitchFamily="18" charset="0"/>
                <a:ea typeface="Calibri" panose="020F0502020204030204" pitchFamily="34" charset="0"/>
                <a:cs typeface="Times New Roman" panose="02020603050405020304" pitchFamily="18" charset="0"/>
              </a:rPr>
              <a:t>how well do different algorithms detect fraud?</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buFont typeface="Symbol" panose="05050102010706020507" pitchFamily="18" charset="2"/>
              <a:buChar char=""/>
            </a:pPr>
            <a:r>
              <a:rPr lang="en-GB" sz="1400" i="1" kern="100" dirty="0">
                <a:effectLst/>
                <a:latin typeface="Times New Roman" panose="02020603050405020304" pitchFamily="18" charset="0"/>
                <a:ea typeface="Calibri" panose="020F0502020204030204" pitchFamily="34" charset="0"/>
                <a:cs typeface="Times New Roman" panose="02020603050405020304" pitchFamily="18" charset="0"/>
              </a:rPr>
              <a:t>what pre-processing techniques can improve the performance of fraud detection models, particularly in handling imbalanced datasets?</a:t>
            </a:r>
            <a:r>
              <a:rPr lang="en-GB"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pPr>
            <a:r>
              <a:rPr lang="en-GB" sz="1400" i="1" kern="100" dirty="0">
                <a:effectLst/>
                <a:latin typeface="Times New Roman" panose="02020603050405020304" pitchFamily="18" charset="0"/>
                <a:ea typeface="Calibri" panose="020F0502020204030204" pitchFamily="34" charset="0"/>
                <a:cs typeface="Times New Roman" panose="02020603050405020304" pitchFamily="18" charset="0"/>
              </a:rPr>
              <a:t>which model provides the best trade-off between fraud detection accuracy and computational efficiency?</a:t>
            </a:r>
            <a:r>
              <a:rPr lang="en-GB"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p:cNvSpPr>
            <a:spLocks noGrp="1" noRot="1" noChangeAspect="1" noMove="1" noResize="1" noEditPoints="1" noAdjustHandles="1" noChangeArrowheads="1" noChangeShapeType="1" noTextEdit="1"/>
          </p:cNvSpPr>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Problem Statement &amp; Significance</a:t>
            </a:r>
            <a:endParaRPr lang="en-US" sz="4000">
              <a:solidFill>
                <a:srgbClr val="FFFFFF"/>
              </a:solidFill>
            </a:endParaRPr>
          </a:p>
        </p:txBody>
      </p:sp>
      <p:graphicFrame>
        <p:nvGraphicFramePr>
          <p:cNvPr id="5" name="Content Placeholder 2"/>
          <p:cNvGraphicFramePr>
            <a:graphicFrameLocks noGrp="1"/>
          </p:cNvGraphicFramePr>
          <p:nvPr>
            <p:ph idx="1"/>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6693" y="741391"/>
            <a:ext cx="5933181" cy="1616203"/>
          </a:xfrm>
        </p:spPr>
        <p:txBody>
          <a:bodyPr anchor="b">
            <a:normAutofit/>
          </a:bodyPr>
          <a:lstStyle/>
          <a:p>
            <a:r>
              <a:rPr lang="en-US" sz="3200"/>
              <a:t>Literature Review – Key Theories and Models</a:t>
            </a:r>
            <a:endParaRPr lang="en-US" sz="3200"/>
          </a:p>
        </p:txBody>
      </p:sp>
      <p:pic>
        <p:nvPicPr>
          <p:cNvPr id="5" name="Picture 4" descr="Fraud Detection with Machine Learning — A Use Case | by PI.EXCHANGE | The  AI &amp; Analytics Engine | Medium"/>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bwMode="auto">
          <a:xfrm>
            <a:off x="8153400" y="1002984"/>
            <a:ext cx="2967508" cy="1431822"/>
          </a:xfrm>
          <a:prstGeom prst="rect">
            <a:avLst/>
          </a:prstGeom>
          <a:noFill/>
        </p:spPr>
      </p:pic>
      <p:sp>
        <p:nvSpPr>
          <p:cNvPr id="3" name="Content Placeholder 2"/>
          <p:cNvSpPr>
            <a:spLocks noGrp="1"/>
          </p:cNvSpPr>
          <p:nvPr>
            <p:ph idx="1"/>
          </p:nvPr>
        </p:nvSpPr>
        <p:spPr>
          <a:xfrm>
            <a:off x="876692" y="2533476"/>
            <a:ext cx="5933182" cy="3447832"/>
          </a:xfrm>
        </p:spPr>
        <p:txBody>
          <a:bodyPr anchor="t">
            <a:normAutofit/>
          </a:bodyPr>
          <a:lstStyle/>
          <a:p>
            <a:pPr>
              <a:buFont typeface="Arial" panose="020B0604020202020204" pitchFamily="34" charset="0"/>
              <a:buChar char="•"/>
            </a:pPr>
            <a:r>
              <a:rPr lang="en-US" sz="1900"/>
              <a:t>Evolution from manual and rule-based detection to ML</a:t>
            </a:r>
            <a:endParaRPr lang="en-US" sz="1900"/>
          </a:p>
          <a:p>
            <a:pPr>
              <a:buFont typeface="Arial" panose="020B0604020202020204" pitchFamily="34" charset="0"/>
              <a:buChar char="•"/>
            </a:pPr>
            <a:r>
              <a:rPr lang="en-US" sz="1900"/>
              <a:t>Key ML Models Reviewed:</a:t>
            </a:r>
            <a:endParaRPr lang="en-US" sz="1900"/>
          </a:p>
          <a:p>
            <a:pPr marL="742950" lvl="1" indent="-285750">
              <a:buFont typeface="Arial" panose="020B0604020202020204" pitchFamily="34" charset="0"/>
              <a:buChar char="•"/>
            </a:pPr>
            <a:r>
              <a:rPr lang="en-US" sz="1900" b="1"/>
              <a:t>Supervised</a:t>
            </a:r>
            <a:r>
              <a:rPr lang="en-US" sz="1900"/>
              <a:t>: Logistic Regression, Random Forest, XGBoost, ANN</a:t>
            </a:r>
            <a:endParaRPr lang="en-US" sz="1900"/>
          </a:p>
          <a:p>
            <a:pPr marL="742950" lvl="1" indent="-285750">
              <a:buFont typeface="Arial" panose="020B0604020202020204" pitchFamily="34" charset="0"/>
              <a:buChar char="•"/>
            </a:pPr>
            <a:r>
              <a:rPr lang="en-US" sz="1900" b="1"/>
              <a:t>Unsupervised</a:t>
            </a:r>
            <a:r>
              <a:rPr lang="en-US" sz="1900"/>
              <a:t>: Isolation Forest, K-Means</a:t>
            </a:r>
            <a:endParaRPr lang="en-US" sz="1900"/>
          </a:p>
          <a:p>
            <a:pPr marL="742950" lvl="1" indent="-285750">
              <a:buFont typeface="Arial" panose="020B0604020202020204" pitchFamily="34" charset="0"/>
              <a:buChar char="•"/>
            </a:pPr>
            <a:r>
              <a:rPr lang="en-US" sz="1900" b="1"/>
              <a:t>Deep Learning</a:t>
            </a:r>
            <a:r>
              <a:rPr lang="en-US" sz="1900"/>
              <a:t>: RNN, LSTM, Autoencoders</a:t>
            </a:r>
            <a:endParaRPr lang="en-US" sz="1900"/>
          </a:p>
          <a:p>
            <a:pPr>
              <a:buFont typeface="Arial" panose="020B0604020202020204" pitchFamily="34" charset="0"/>
              <a:buChar char="•"/>
            </a:pPr>
            <a:r>
              <a:rPr lang="en-US" sz="1900"/>
              <a:t>Ensemble Techniques: Bagging, Boosting, Stacking</a:t>
            </a:r>
            <a:endParaRPr lang="en-US" sz="1900"/>
          </a:p>
          <a:p>
            <a:pPr>
              <a:buFont typeface="Arial" panose="020B0604020202020204" pitchFamily="34" charset="0"/>
              <a:buChar char="•"/>
            </a:pPr>
            <a:r>
              <a:rPr lang="en-US" sz="1900"/>
              <a:t>Evaluation Metrics: Precision, Recall, F1, ROC-AUC, PR-AUC</a:t>
            </a:r>
            <a:endParaRPr lang="en-US" sz="1900"/>
          </a:p>
          <a:p>
            <a:endParaRPr lang="en-US" sz="1900"/>
          </a:p>
        </p:txBody>
      </p:sp>
      <p:pic>
        <p:nvPicPr>
          <p:cNvPr id="6" name="Picture 5" descr="K-Means Clustering: Use Cases, Advantages and Working Princip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153401" y="2675130"/>
            <a:ext cx="2967508" cy="1496978"/>
          </a:xfrm>
          <a:prstGeom prst="rect">
            <a:avLst/>
          </a:prstGeom>
          <a:noFill/>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239308" y="4421446"/>
            <a:ext cx="2795691" cy="1593544"/>
          </a:xfrm>
          <a:prstGeom prst="rect">
            <a:avLst/>
          </a:prstGeom>
          <a:noFill/>
        </p:spPr>
      </p:pic>
      <p:grpSp>
        <p:nvGrpSpPr>
          <p:cNvPr id="26" name="Group 25"/>
          <p:cNvGrpSpPr>
            <a:grpSpLocks noGrp="1" noRot="1" noChangeAspect="1" noMove="1" noResize="1" noUngrp="1"/>
          </p:cNvGrpSpPr>
          <p:nvPr/>
        </p:nvGrpSpPr>
        <p:grpSpPr>
          <a:xfrm>
            <a:off x="12068638" y="0"/>
            <a:ext cx="123362" cy="6858000"/>
            <a:chOff x="12068638" y="0"/>
            <a:chExt cx="123362" cy="6858000"/>
          </a:xfrm>
        </p:grpSpPr>
        <p:sp>
          <p:nvSpPr>
            <p:cNvPr id="27" name="Rectangle 26"/>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a:spLocks noGrp="1" noRot="1" noChangeAspect="1" noMove="1" noResize="1" noEditPoints="1" noAdjustHandles="1" noChangeArrowheads="1" noChangeShapeType="1" noTextEdit="1"/>
          </p:cNvSpPr>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Grp="1" noRot="1" noChangeAspect="1" noMove="1" noResize="1" noEditPoints="1" noAdjustHandles="1" noChangeArrowheads="1" noChangeShapeType="1" noTextEdit="1"/>
          </p:cNvSpPr>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5240" y="1050595"/>
            <a:ext cx="8074815" cy="1618489"/>
          </a:xfrm>
        </p:spPr>
        <p:txBody>
          <a:bodyPr anchor="ctr">
            <a:normAutofit/>
          </a:bodyPr>
          <a:lstStyle/>
          <a:p>
            <a:r>
              <a:rPr lang="en-US" sz="5000"/>
              <a:t>Research Gap and Conceptual Framework</a:t>
            </a:r>
            <a:endParaRPr lang="en-US" sz="5000"/>
          </a:p>
        </p:txBody>
      </p:sp>
      <p:sp>
        <p:nvSpPr>
          <p:cNvPr id="4" name="Rectangle 1"/>
          <p:cNvSpPr>
            <a:spLocks noGrp="1" noChangeArrowheads="1"/>
          </p:cNvSpPr>
          <p:nvPr>
            <p:ph idx="1"/>
          </p:nvPr>
        </p:nvSpPr>
        <p:spPr bwMode="auto">
          <a:xfrm>
            <a:off x="1285240" y="2969469"/>
            <a:ext cx="8074815" cy="28003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normAutofit/>
          </a:bodyPr>
          <a:lstStyle/>
          <a:p>
            <a:pPr marL="0" marR="0" lvl="0" indent="0" defTabSz="914400" rtl="0" eaLnBrk="0" fontAlgn="base" latinLnBrk="0" hangingPunct="0">
              <a:spcBef>
                <a:spcPct val="0"/>
              </a:spcBef>
              <a:spcAft>
                <a:spcPts val="600"/>
              </a:spcAft>
              <a:buClrTx/>
              <a:buSzTx/>
              <a:buFontTx/>
              <a:buChar char="•"/>
            </a:pPr>
            <a:r>
              <a:rPr kumimoji="0" lang="en-US" altLang="en-US" sz="2000" b="0" i="0" u="none" strike="noStrike" cap="none" normalizeH="0" baseline="0">
                <a:ln>
                  <a:noFill/>
                </a:ln>
                <a:effectLst/>
                <a:latin typeface="Arial" panose="020B0604020202020204" pitchFamily="34" charset="0"/>
              </a:rPr>
              <a:t>Gaps Identified:</a:t>
            </a: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000" b="0" i="0" u="none" strike="noStrike" cap="none" normalizeH="0" baseline="0">
                <a:ln>
                  <a:noFill/>
                </a:ln>
                <a:effectLst/>
                <a:latin typeface="Arial" panose="020B0604020202020204" pitchFamily="34" charset="0"/>
              </a:rPr>
              <a:t>Lack of real-time adaptive modeling</a:t>
            </a: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000" b="0" i="0" u="none" strike="noStrike" cap="none" normalizeH="0" baseline="0">
                <a:ln>
                  <a:noFill/>
                </a:ln>
                <a:effectLst/>
                <a:latin typeface="Arial" panose="020B0604020202020204" pitchFamily="34" charset="0"/>
              </a:rPr>
              <a:t>Limited use of unstructured/behavioral data</a:t>
            </a: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000" b="0" i="0" u="none" strike="noStrike" cap="none" normalizeH="0" baseline="0">
                <a:ln>
                  <a:noFill/>
                </a:ln>
                <a:effectLst/>
                <a:latin typeface="Arial" panose="020B0604020202020204" pitchFamily="34" charset="0"/>
              </a:rPr>
              <a:t>Few comparative model studies</a:t>
            </a: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2000" b="0" i="0" u="none" strike="noStrike" cap="none" normalizeH="0" baseline="0">
                <a:ln>
                  <a:noFill/>
                </a:ln>
                <a:effectLst/>
                <a:latin typeface="Arial" panose="020B0604020202020204" pitchFamily="34" charset="0"/>
              </a:rPr>
              <a:t>Conceptual Framework: Combines data preprocessing (SMOTE), four ML models, </a:t>
            </a: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pPr>
            <a:r>
              <a:rPr kumimoji="0" lang="en-US" altLang="en-US" sz="2000" b="0" i="0" u="none" strike="noStrike" cap="none" normalizeH="0" baseline="0">
                <a:ln>
                  <a:noFill/>
                </a:ln>
                <a:effectLst/>
                <a:latin typeface="Arial" panose="020B0604020202020204" pitchFamily="34" charset="0"/>
              </a:rPr>
              <a:t>hyperparameter tuning, and performance metrics to detect fraud</a:t>
            </a:r>
            <a:endParaRPr kumimoji="0" lang="en-US" altLang="en-US" sz="2000" b="0" i="0" u="none" strike="noStrike" cap="none" normalizeH="0" baseline="0">
              <a:ln>
                <a:noFill/>
              </a:ln>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6693" y="741391"/>
            <a:ext cx="4597747" cy="1616203"/>
          </a:xfrm>
        </p:spPr>
        <p:txBody>
          <a:bodyPr anchor="b">
            <a:normAutofit/>
          </a:bodyPr>
          <a:lstStyle/>
          <a:p>
            <a:r>
              <a:rPr lang="en-US" sz="3200"/>
              <a:t>Methodology Overview</a:t>
            </a:r>
            <a:endParaRPr lang="en-US" sz="3200"/>
          </a:p>
        </p:txBody>
      </p:sp>
      <p:sp>
        <p:nvSpPr>
          <p:cNvPr id="5" name="Rectangle 2"/>
          <p:cNvSpPr>
            <a:spLocks noGrp="1" noChangeArrowheads="1"/>
          </p:cNvSpPr>
          <p:nvPr>
            <p:ph idx="1"/>
          </p:nvPr>
        </p:nvSpPr>
        <p:spPr bwMode="auto">
          <a:xfrm>
            <a:off x="876693" y="2533476"/>
            <a:ext cx="4597746" cy="3447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normAutofit/>
          </a:bodyPr>
          <a:lstStyle/>
          <a:p>
            <a:pPr marL="0" marR="0" lvl="0" indent="0" defTabSz="914400" rtl="0" eaLnBrk="0" fontAlgn="base" latinLnBrk="0" hangingPunct="0">
              <a:spcBef>
                <a:spcPct val="0"/>
              </a:spcBef>
              <a:spcAft>
                <a:spcPts val="600"/>
              </a:spcAft>
              <a:buClrTx/>
              <a:buSzTx/>
              <a:buFontTx/>
              <a:buChar char="•"/>
            </a:pPr>
            <a:r>
              <a:rPr kumimoji="0" lang="en-US" altLang="en-US" sz="1600" b="1" i="0" u="none" strike="noStrike" cap="none" normalizeH="0" baseline="0" dirty="0">
                <a:ln>
                  <a:noFill/>
                </a:ln>
                <a:effectLst/>
                <a:latin typeface="Arial" panose="020B0604020202020204" pitchFamily="34" charset="0"/>
              </a:rPr>
              <a:t>Philosophy</a:t>
            </a:r>
            <a:r>
              <a:rPr kumimoji="0" lang="en-US" altLang="en-US" sz="1600" b="0" i="0" u="none" strike="noStrike" cap="none" normalizeH="0" baseline="0" dirty="0">
                <a:ln>
                  <a:noFill/>
                </a:ln>
                <a:effectLst/>
                <a:latin typeface="Arial" panose="020B0604020202020204" pitchFamily="34" charset="0"/>
              </a:rPr>
              <a:t>: Positivism (objective, data-driven)</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600" b="1" i="0" u="none" strike="noStrike" cap="none" normalizeH="0" baseline="0" dirty="0">
                <a:ln>
                  <a:noFill/>
                </a:ln>
                <a:effectLst/>
                <a:latin typeface="Arial" panose="020B0604020202020204" pitchFamily="34" charset="0"/>
              </a:rPr>
              <a:t>Approach</a:t>
            </a:r>
            <a:r>
              <a:rPr kumimoji="0" lang="en-US" altLang="en-US" sz="1600" b="0" i="0" u="none" strike="noStrike" cap="none" normalizeH="0" baseline="0" dirty="0">
                <a:ln>
                  <a:noFill/>
                </a:ln>
                <a:effectLst/>
                <a:latin typeface="Arial" panose="020B0604020202020204" pitchFamily="34" charset="0"/>
              </a:rPr>
              <a:t>: Deductive, quantitative</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600" b="1" i="0" u="none" strike="noStrike" cap="none" normalizeH="0" baseline="0" dirty="0">
                <a:ln>
                  <a:noFill/>
                </a:ln>
                <a:effectLst/>
                <a:latin typeface="Arial" panose="020B0604020202020204" pitchFamily="34" charset="0"/>
              </a:rPr>
              <a:t>Dataset</a:t>
            </a:r>
            <a:r>
              <a:rPr kumimoji="0" lang="en-US" altLang="en-US" sz="1600" b="0" i="0" u="none" strike="noStrike" cap="none" normalizeH="0" baseline="0" dirty="0">
                <a:ln>
                  <a:noFill/>
                </a:ln>
                <a:effectLst/>
                <a:latin typeface="Arial" panose="020B0604020202020204" pitchFamily="34" charset="0"/>
              </a:rPr>
              <a:t>: Kaggle anonymized credit card transactions</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600" b="1" i="0" u="none" strike="noStrike" cap="none" normalizeH="0" baseline="0" dirty="0">
                <a:ln>
                  <a:noFill/>
                </a:ln>
                <a:effectLst/>
                <a:latin typeface="Arial" panose="020B0604020202020204" pitchFamily="34" charset="0"/>
              </a:rPr>
              <a:t>ML Algorithms Used</a:t>
            </a:r>
            <a:r>
              <a:rPr kumimoji="0" lang="en-US" altLang="en-US" sz="1600" b="0" i="0" u="none" strike="noStrike" cap="none" normalizeH="0" baseline="0" dirty="0">
                <a:ln>
                  <a:noFill/>
                </a:ln>
                <a:effectLst/>
                <a:latin typeface="Arial" panose="020B0604020202020204" pitchFamily="34" charset="0"/>
              </a:rPr>
              <a:t>:</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600" b="0" i="0" u="none" strike="noStrike" cap="none" normalizeH="0" baseline="0" dirty="0">
                <a:ln>
                  <a:noFill/>
                </a:ln>
                <a:effectLst/>
                <a:latin typeface="Arial" panose="020B0604020202020204" pitchFamily="34" charset="0"/>
              </a:rPr>
              <a:t>Logistic Regression</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600" b="0" i="0" u="none" strike="noStrike" cap="none" normalizeH="0" baseline="0" dirty="0">
                <a:ln>
                  <a:noFill/>
                </a:ln>
                <a:effectLst/>
                <a:latin typeface="Arial" panose="020B0604020202020204" pitchFamily="34" charset="0"/>
              </a:rPr>
              <a:t>Random Forest</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600" b="0" i="0" u="none" strike="noStrike" cap="none" normalizeH="0" baseline="0" dirty="0" err="1">
                <a:ln>
                  <a:noFill/>
                </a:ln>
                <a:effectLst/>
                <a:latin typeface="Arial" panose="020B0604020202020204" pitchFamily="34" charset="0"/>
              </a:rPr>
              <a:t>XGBoost</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600" b="0" i="0" u="none" strike="noStrike" cap="none" normalizeH="0" baseline="0" dirty="0">
                <a:ln>
                  <a:noFill/>
                </a:ln>
                <a:effectLst/>
                <a:latin typeface="Arial" panose="020B0604020202020204" pitchFamily="34" charset="0"/>
              </a:rPr>
              <a:t>Artificial Neural Networks</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600" b="1" i="0" u="none" strike="noStrike" cap="none" normalizeH="0" baseline="0" dirty="0">
                <a:ln>
                  <a:noFill/>
                </a:ln>
                <a:effectLst/>
                <a:latin typeface="Arial" panose="020B0604020202020204" pitchFamily="34" charset="0"/>
              </a:rPr>
              <a:t>Tools</a:t>
            </a:r>
            <a:r>
              <a:rPr kumimoji="0" lang="en-US" altLang="en-US" sz="1600" b="0" i="0" u="none" strike="noStrike" cap="none" normalizeH="0" baseline="0" dirty="0">
                <a:ln>
                  <a:noFill/>
                </a:ln>
                <a:effectLst/>
                <a:latin typeface="Arial" panose="020B0604020202020204" pitchFamily="34" charset="0"/>
              </a:rPr>
              <a:t>: Python, Scikit-learn, SMOTE, </a:t>
            </a:r>
            <a:r>
              <a:rPr kumimoji="0" lang="en-US" altLang="en-US" sz="1600" b="0" i="0" u="none" strike="noStrike" cap="none" normalizeH="0" baseline="0" dirty="0" err="1">
                <a:ln>
                  <a:noFill/>
                </a:ln>
                <a:effectLst/>
                <a:latin typeface="Arial" panose="020B0604020202020204" pitchFamily="34" charset="0"/>
              </a:rPr>
              <a:t>RandomizedSearchCV</a:t>
            </a:r>
            <a:endParaRPr kumimoji="0" lang="en-US" altLang="en-US" sz="1600" b="0" i="0" u="none" strike="noStrike" cap="none" normalizeH="0" baseline="0" dirty="0">
              <a:ln>
                <a:noFill/>
              </a:ln>
              <a:effectLst/>
              <a:latin typeface="Arial" panose="020B0604020202020204" pitchFamily="34" charset="0"/>
            </a:endParaRPr>
          </a:p>
        </p:txBody>
      </p:sp>
      <p:pic>
        <p:nvPicPr>
          <p:cNvPr id="7" name="Picture 6"/>
          <p:cNvPicPr>
            <a:picLocks noChangeAspect="1"/>
          </p:cNvPicPr>
          <p:nvPr/>
        </p:nvPicPr>
        <p:blipFill>
          <a:blip r:embed="rId1"/>
          <a:srcRect l="7560" r="42497"/>
          <a:stretch>
            <a:fillRect/>
          </a:stretch>
        </p:blipFill>
        <p:spPr>
          <a:xfrm>
            <a:off x="6514184" y="867064"/>
            <a:ext cx="4482696" cy="5048790"/>
          </a:xfrm>
          <a:prstGeom prst="rect">
            <a:avLst/>
          </a:prstGeom>
        </p:spPr>
      </p:pic>
      <p:grpSp>
        <p:nvGrpSpPr>
          <p:cNvPr id="20" name="Group 19"/>
          <p:cNvGrpSpPr>
            <a:grpSpLocks noGrp="1" noRot="1" noChangeAspect="1" noMove="1" noResize="1" noUngrp="1"/>
          </p:cNvGrpSpPr>
          <p:nvPr/>
        </p:nvGrpSpPr>
        <p:grpSpPr>
          <a:xfrm>
            <a:off x="-5025" y="6737718"/>
            <a:ext cx="12207200" cy="123363"/>
            <a:chOff x="-5025" y="6737718"/>
            <a:chExt cx="12207200" cy="123363"/>
          </a:xfrm>
        </p:grpSpPr>
        <p:sp>
          <p:nvSpPr>
            <p:cNvPr id="21" name="Rectangle 20"/>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18" y="643465"/>
            <a:ext cx="3895359" cy="1846615"/>
          </a:xfrm>
        </p:spPr>
        <p:txBody>
          <a:bodyPr anchor="b">
            <a:normAutofit/>
          </a:bodyPr>
          <a:lstStyle/>
          <a:p>
            <a:r>
              <a:rPr lang="en-US" sz="3800"/>
              <a:t>Preprocessing and Experimental Design</a:t>
            </a:r>
            <a:endParaRPr lang="en-US" sz="3800"/>
          </a:p>
        </p:txBody>
      </p:sp>
      <p:sp>
        <p:nvSpPr>
          <p:cNvPr id="50" name="sketch line"/>
          <p:cNvSpPr>
            <a:spLocks noGrp="1" noRot="1" noChangeAspect="1" noMove="1" noResize="1" noEditPoints="1" noAdjustHandles="1" noChangeArrowheads="1" noChangeShapeType="1" noTextEdit="1"/>
          </p:cNvSpPr>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Grp="1" noChangeArrowheads="1"/>
          </p:cNvSpPr>
          <p:nvPr>
            <p:ph idx="1"/>
          </p:nvPr>
        </p:nvSpPr>
        <p:spPr bwMode="auto">
          <a:xfrm>
            <a:off x="630936" y="2807167"/>
            <a:ext cx="3895522" cy="33863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normAutofit/>
          </a:bodyPr>
          <a:lstStyle/>
          <a:p>
            <a:pPr marL="0" marR="0" lvl="0" indent="0" defTabSz="914400" rtl="0" eaLnBrk="0" fontAlgn="base" latinLnBrk="0" hangingPunct="0">
              <a:spcBef>
                <a:spcPct val="0"/>
              </a:spcBef>
              <a:spcAft>
                <a:spcPts val="600"/>
              </a:spcAft>
              <a:buClrTx/>
              <a:buSzTx/>
              <a:buFontTx/>
              <a:buChar char="•"/>
            </a:pPr>
            <a:r>
              <a:rPr kumimoji="0" lang="en-US" altLang="en-US" sz="1900" b="1" i="0" u="none" strike="noStrike" cap="none" normalizeH="0" baseline="0" dirty="0">
                <a:ln>
                  <a:noFill/>
                </a:ln>
                <a:effectLst/>
                <a:latin typeface="Arial" panose="020B0604020202020204" pitchFamily="34" charset="0"/>
              </a:rPr>
              <a:t>Data Cleaning</a:t>
            </a:r>
            <a:r>
              <a:rPr kumimoji="0" lang="en-US" altLang="en-US" sz="1900" b="0" i="0" u="none" strike="noStrike" cap="none" normalizeH="0" baseline="0" dirty="0">
                <a:ln>
                  <a:noFill/>
                </a:ln>
                <a:effectLst/>
                <a:latin typeface="Arial" panose="020B0604020202020204" pitchFamily="34" charset="0"/>
              </a:rPr>
              <a:t>: Missing values, formatting</a:t>
            </a: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900" b="1" i="0" u="none" strike="noStrike" cap="none" normalizeH="0" baseline="0" dirty="0">
                <a:ln>
                  <a:noFill/>
                </a:ln>
                <a:effectLst/>
                <a:latin typeface="Arial" panose="020B0604020202020204" pitchFamily="34" charset="0"/>
              </a:rPr>
              <a:t>Class Imbalance Handling</a:t>
            </a:r>
            <a:r>
              <a:rPr kumimoji="0" lang="en-US" altLang="en-US" sz="1900" b="0" i="0" u="none" strike="noStrike" cap="none" normalizeH="0" baseline="0" dirty="0">
                <a:ln>
                  <a:noFill/>
                </a:ln>
                <a:effectLst/>
                <a:latin typeface="Arial" panose="020B0604020202020204" pitchFamily="34" charset="0"/>
              </a:rPr>
              <a:t>: SMOTE</a:t>
            </a: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900" b="1" i="0" u="none" strike="noStrike" cap="none" normalizeH="0" baseline="0" dirty="0">
                <a:ln>
                  <a:noFill/>
                </a:ln>
                <a:effectLst/>
                <a:latin typeface="Arial" panose="020B0604020202020204" pitchFamily="34" charset="0"/>
              </a:rPr>
              <a:t>Feature Scaling</a:t>
            </a:r>
            <a:r>
              <a:rPr kumimoji="0" lang="en-US" altLang="en-US" sz="1900" b="0" i="0" u="none" strike="noStrike" cap="none" normalizeH="0" baseline="0" dirty="0">
                <a:ln>
                  <a:noFill/>
                </a:ln>
                <a:effectLst/>
                <a:latin typeface="Arial" panose="020B0604020202020204" pitchFamily="34" charset="0"/>
              </a:rPr>
              <a:t>: </a:t>
            </a:r>
            <a:r>
              <a:rPr kumimoji="0" lang="en-US" altLang="en-US" sz="1900" b="0" i="0" u="none" strike="noStrike" cap="none" normalizeH="0" baseline="0" dirty="0" err="1">
                <a:ln>
                  <a:noFill/>
                </a:ln>
                <a:effectLst/>
                <a:latin typeface="Arial" panose="020B0604020202020204" pitchFamily="34" charset="0"/>
              </a:rPr>
              <a:t>StandardScaler</a:t>
            </a: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900" b="1" i="0" u="none" strike="noStrike" cap="none" normalizeH="0" baseline="0" dirty="0">
                <a:ln>
                  <a:noFill/>
                </a:ln>
                <a:effectLst/>
                <a:latin typeface="Arial" panose="020B0604020202020204" pitchFamily="34" charset="0"/>
              </a:rPr>
              <a:t>Train/Test Split</a:t>
            </a:r>
            <a:r>
              <a:rPr kumimoji="0" lang="en-US" altLang="en-US" sz="1900" b="0" i="0" u="none" strike="noStrike" cap="none" normalizeH="0" baseline="0" dirty="0">
                <a:ln>
                  <a:noFill/>
                </a:ln>
                <a:effectLst/>
                <a:latin typeface="Arial" panose="020B0604020202020204" pitchFamily="34" charset="0"/>
              </a:rPr>
              <a:t>: 80:20</a:t>
            </a: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900" b="1" i="0" u="none" strike="noStrike" cap="none" normalizeH="0" baseline="0" dirty="0">
                <a:ln>
                  <a:noFill/>
                </a:ln>
                <a:effectLst/>
                <a:latin typeface="Arial" panose="020B0604020202020204" pitchFamily="34" charset="0"/>
              </a:rPr>
              <a:t>Cross-validation</a:t>
            </a:r>
            <a:r>
              <a:rPr kumimoji="0" lang="en-US" altLang="en-US" sz="1900" b="0" i="0" u="none" strike="noStrike" cap="none" normalizeH="0" baseline="0" dirty="0">
                <a:ln>
                  <a:noFill/>
                </a:ln>
                <a:effectLst/>
                <a:latin typeface="Arial" panose="020B0604020202020204" pitchFamily="34" charset="0"/>
              </a:rPr>
              <a:t>: 5-fold used for model reliability</a:t>
            </a: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900" b="1" i="0" u="none" strike="noStrike" cap="none" normalizeH="0" baseline="0" dirty="0">
                <a:ln>
                  <a:noFill/>
                </a:ln>
                <a:effectLst/>
                <a:latin typeface="Arial" panose="020B0604020202020204" pitchFamily="34" charset="0"/>
              </a:rPr>
              <a:t>Tuning</a:t>
            </a:r>
            <a:r>
              <a:rPr kumimoji="0" lang="en-US" altLang="en-US" sz="1900" b="0" i="0" u="none" strike="noStrike" cap="none" normalizeH="0" baseline="0" dirty="0">
                <a:ln>
                  <a:noFill/>
                </a:ln>
                <a:effectLst/>
                <a:latin typeface="Arial" panose="020B0604020202020204" pitchFamily="34" charset="0"/>
              </a:rPr>
              <a:t>: Hyperparameter optimization via </a:t>
            </a:r>
            <a:r>
              <a:rPr kumimoji="0" lang="en-US" altLang="en-US" sz="1900" b="0" i="0" u="none" strike="noStrike" cap="none" normalizeH="0" baseline="0" dirty="0" err="1">
                <a:ln>
                  <a:noFill/>
                </a:ln>
                <a:effectLst/>
                <a:latin typeface="Arial" panose="020B0604020202020204" pitchFamily="34" charset="0"/>
              </a:rPr>
              <a:t>RandomizedSearchCV</a:t>
            </a:r>
            <a:endParaRPr kumimoji="0" lang="en-US" altLang="en-US" sz="1900" b="0" i="0" u="none" strike="noStrike" cap="none" normalizeH="0" baseline="0" dirty="0">
              <a:ln>
                <a:noFill/>
              </a:ln>
              <a:effectLst/>
              <a:latin typeface="Arial" panose="020B0604020202020204" pitchFamily="34" charset="0"/>
            </a:endParaRPr>
          </a:p>
        </p:txBody>
      </p:sp>
      <p:pic>
        <p:nvPicPr>
          <p:cNvPr id="8" name="Picture 7"/>
          <p:cNvPicPr>
            <a:picLocks noChangeAspect="1"/>
          </p:cNvPicPr>
          <p:nvPr/>
        </p:nvPicPr>
        <p:blipFill>
          <a:blip r:embed="rId1"/>
          <a:stretch>
            <a:fillRect/>
          </a:stretch>
        </p:blipFill>
        <p:spPr>
          <a:xfrm>
            <a:off x="5516380" y="164592"/>
            <a:ext cx="2313432" cy="3302719"/>
          </a:xfrm>
          <a:prstGeom prst="rect">
            <a:avLst/>
          </a:prstGeom>
        </p:spPr>
      </p:pic>
      <p:pic>
        <p:nvPicPr>
          <p:cNvPr id="7" name="Picture 6"/>
          <p:cNvPicPr>
            <a:picLocks noChangeAspect="1"/>
          </p:cNvPicPr>
          <p:nvPr/>
        </p:nvPicPr>
        <p:blipFill>
          <a:blip r:embed="rId2"/>
          <a:stretch>
            <a:fillRect/>
          </a:stretch>
        </p:blipFill>
        <p:spPr>
          <a:xfrm>
            <a:off x="8149849" y="238604"/>
            <a:ext cx="3785616" cy="2494552"/>
          </a:xfrm>
          <a:prstGeom prst="rect">
            <a:avLst/>
          </a:prstGeom>
        </p:spPr>
      </p:pic>
      <p:pic>
        <p:nvPicPr>
          <p:cNvPr id="10" name="Picture 9"/>
          <p:cNvPicPr>
            <a:picLocks noChangeAspect="1"/>
          </p:cNvPicPr>
          <p:nvPr/>
        </p:nvPicPr>
        <p:blipFill>
          <a:blip r:embed="rId3"/>
          <a:stretch>
            <a:fillRect/>
          </a:stretch>
        </p:blipFill>
        <p:spPr>
          <a:xfrm>
            <a:off x="5516380" y="3631903"/>
            <a:ext cx="2485516" cy="2398044"/>
          </a:xfrm>
          <a:prstGeom prst="rect">
            <a:avLst/>
          </a:prstGeom>
        </p:spPr>
      </p:pic>
      <p:pic>
        <p:nvPicPr>
          <p:cNvPr id="5" name="Picture 4"/>
          <p:cNvPicPr>
            <a:picLocks noChangeAspect="1"/>
          </p:cNvPicPr>
          <p:nvPr/>
        </p:nvPicPr>
        <p:blipFill>
          <a:blip r:embed="rId4"/>
          <a:stretch>
            <a:fillRect/>
          </a:stretch>
        </p:blipFill>
        <p:spPr>
          <a:xfrm>
            <a:off x="8255383" y="2971759"/>
            <a:ext cx="3680082" cy="32218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2741"/>
            <a:ext cx="3999971" cy="1690798"/>
          </a:xfrm>
        </p:spPr>
        <p:txBody>
          <a:bodyPr>
            <a:normAutofit/>
          </a:bodyPr>
          <a:lstStyle/>
          <a:p>
            <a:r>
              <a:rPr lang="en-US" sz="3700"/>
              <a:t>Results and Performance Comparison</a:t>
            </a:r>
            <a:endParaRPr lang="en-US" sz="3700"/>
          </a:p>
        </p:txBody>
      </p:sp>
      <p:sp>
        <p:nvSpPr>
          <p:cNvPr id="4" name="Rectangle 1"/>
          <p:cNvSpPr>
            <a:spLocks noGrp="1" noChangeArrowheads="1"/>
          </p:cNvSpPr>
          <p:nvPr>
            <p:ph idx="1"/>
          </p:nvPr>
        </p:nvSpPr>
        <p:spPr bwMode="auto">
          <a:xfrm>
            <a:off x="838200" y="2400475"/>
            <a:ext cx="3999971" cy="372182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normAutofit/>
          </a:bodyPr>
          <a:lstStyle/>
          <a:p>
            <a:pPr marL="0" marR="0" lvl="0" indent="0" defTabSz="914400" rtl="0" eaLnBrk="0" fontAlgn="base" latinLnBrk="0" hangingPunct="0">
              <a:spcBef>
                <a:spcPct val="0"/>
              </a:spcBef>
              <a:spcAft>
                <a:spcPts val="600"/>
              </a:spcAft>
              <a:buClrTx/>
              <a:buSzTx/>
              <a:buFontTx/>
              <a:buChar char="•"/>
            </a:pPr>
            <a:r>
              <a:rPr kumimoji="0" lang="en-US" altLang="en-US" sz="1700" b="1" i="0" u="none" strike="noStrike" cap="none" normalizeH="0" baseline="0" dirty="0">
                <a:ln>
                  <a:noFill/>
                </a:ln>
                <a:effectLst/>
                <a:latin typeface="Arial" panose="020B0604020202020204" pitchFamily="34" charset="0"/>
              </a:rPr>
              <a:t>Key Findings</a:t>
            </a:r>
            <a:r>
              <a:rPr kumimoji="0" lang="en-US" altLang="en-US" sz="1700" b="0" i="0" u="none" strike="noStrike" cap="none" normalizeH="0" baseline="0" dirty="0">
                <a:ln>
                  <a:noFill/>
                </a:ln>
                <a:effectLst/>
                <a:latin typeface="Arial" panose="020B0604020202020204" pitchFamily="34" charset="0"/>
              </a:rPr>
              <a:t>:</a:t>
            </a:r>
            <a:endParaRPr kumimoji="0" lang="en-US" altLang="en-US"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700" b="0" i="0" u="none" strike="noStrike" cap="none" normalizeH="0" baseline="0" dirty="0" err="1">
                <a:ln>
                  <a:noFill/>
                </a:ln>
                <a:effectLst/>
                <a:latin typeface="Arial" panose="020B0604020202020204" pitchFamily="34" charset="0"/>
              </a:rPr>
              <a:t>XGBoost</a:t>
            </a:r>
            <a:r>
              <a:rPr kumimoji="0" lang="en-US" altLang="en-US" sz="1700" b="0" i="0" u="none" strike="noStrike" cap="none" normalizeH="0" baseline="0" dirty="0">
                <a:ln>
                  <a:noFill/>
                </a:ln>
                <a:effectLst/>
                <a:latin typeface="Arial" panose="020B0604020202020204" pitchFamily="34" charset="0"/>
              </a:rPr>
              <a:t> performed best across F1, Precision, Recall, AUC</a:t>
            </a:r>
            <a:endParaRPr kumimoji="0" lang="en-US" altLang="en-US"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700" b="0" i="0" u="none" strike="noStrike" cap="none" normalizeH="0" baseline="0" dirty="0">
                <a:ln>
                  <a:noFill/>
                </a:ln>
                <a:effectLst/>
                <a:latin typeface="Arial" panose="020B0604020202020204" pitchFamily="34" charset="0"/>
              </a:rPr>
              <a:t>ANN showed high potential but required extensive tuning</a:t>
            </a:r>
            <a:endParaRPr kumimoji="0" lang="en-US" altLang="en-US"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700" b="0" i="0" u="none" strike="noStrike" cap="none" normalizeH="0" baseline="0" dirty="0">
                <a:ln>
                  <a:noFill/>
                </a:ln>
                <a:effectLst/>
                <a:latin typeface="Arial" panose="020B0604020202020204" pitchFamily="34" charset="0"/>
              </a:rPr>
              <a:t>Random Forest offered balance between performance and interpretability</a:t>
            </a:r>
            <a:endParaRPr kumimoji="0" lang="en-US" altLang="en-US"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700" b="0" i="0" u="none" strike="noStrike" cap="none" normalizeH="0" baseline="0" dirty="0">
                <a:ln>
                  <a:noFill/>
                </a:ln>
                <a:effectLst/>
                <a:latin typeface="Arial" panose="020B0604020202020204" pitchFamily="34" charset="0"/>
              </a:rPr>
              <a:t>SMOTE significantly improved detection rates</a:t>
            </a:r>
            <a:endParaRPr kumimoji="0" lang="en-US" altLang="en-US"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pPr>
            <a:r>
              <a:rPr kumimoji="0" lang="en-US" altLang="en-US" sz="1700" b="1" i="0" u="none" strike="noStrike" cap="none" normalizeH="0" baseline="0" dirty="0">
                <a:ln>
                  <a:noFill/>
                </a:ln>
                <a:effectLst/>
                <a:latin typeface="Arial" panose="020B0604020202020204" pitchFamily="34" charset="0"/>
              </a:rPr>
              <a:t>Model Metrics Used</a:t>
            </a:r>
            <a:r>
              <a:rPr kumimoji="0" lang="en-US" altLang="en-US" sz="1700" b="0" i="0" u="none" strike="noStrike" cap="none" normalizeH="0" baseline="0" dirty="0">
                <a:ln>
                  <a:noFill/>
                </a:ln>
                <a:effectLst/>
                <a:latin typeface="Arial" panose="020B0604020202020204" pitchFamily="34" charset="0"/>
              </a:rPr>
              <a:t>: Confusion Matrix, ROC, Precision-Recall Curve, F1-Score</a:t>
            </a:r>
            <a:endParaRPr kumimoji="0" lang="en-US" altLang="en-US" sz="1700" b="0" i="0" u="none" strike="noStrike" cap="none" normalizeH="0" baseline="0" dirty="0">
              <a:ln>
                <a:noFill/>
              </a:ln>
              <a:effectLst/>
              <a:latin typeface="Arial" panose="020B0604020202020204" pitchFamily="34" charset="0"/>
            </a:endParaRPr>
          </a:p>
        </p:txBody>
      </p:sp>
      <p:pic>
        <p:nvPicPr>
          <p:cNvPr id="10" name="Picture 9"/>
          <p:cNvPicPr>
            <a:picLocks noChangeAspect="1"/>
          </p:cNvPicPr>
          <p:nvPr/>
        </p:nvPicPr>
        <p:blipFill>
          <a:blip r:embed="rId1"/>
          <a:stretch>
            <a:fillRect/>
          </a:stretch>
        </p:blipFill>
        <p:spPr>
          <a:xfrm>
            <a:off x="5195933" y="1708675"/>
            <a:ext cx="3325118" cy="2194577"/>
          </a:xfrm>
          <a:prstGeom prst="rect">
            <a:avLst/>
          </a:prstGeom>
        </p:spPr>
      </p:pic>
      <p:pic>
        <p:nvPicPr>
          <p:cNvPr id="6" name="Picture 5"/>
          <p:cNvPicPr>
            <a:picLocks noChangeAspect="1"/>
          </p:cNvPicPr>
          <p:nvPr/>
        </p:nvPicPr>
        <p:blipFill>
          <a:blip r:embed="rId2"/>
          <a:stretch>
            <a:fillRect/>
          </a:stretch>
        </p:blipFill>
        <p:spPr>
          <a:xfrm>
            <a:off x="8672469" y="1741925"/>
            <a:ext cx="3325118" cy="2161326"/>
          </a:xfrm>
          <a:prstGeom prst="rect">
            <a:avLst/>
          </a:prstGeom>
        </p:spPr>
      </p:pic>
      <p:pic>
        <p:nvPicPr>
          <p:cNvPr id="8" name="Picture 7"/>
          <p:cNvPicPr>
            <a:picLocks noChangeAspect="1"/>
          </p:cNvPicPr>
          <p:nvPr/>
        </p:nvPicPr>
        <p:blipFill rotWithShape="1">
          <a:blip r:embed="rId3"/>
          <a:srcRect t="6732" b="11974"/>
          <a:stretch>
            <a:fillRect/>
          </a:stretch>
        </p:blipFill>
        <p:spPr bwMode="auto">
          <a:xfrm>
            <a:off x="5191604" y="4607162"/>
            <a:ext cx="2152419" cy="1684375"/>
          </a:xfrm>
          <a:prstGeom prst="rect">
            <a:avLst/>
          </a:prstGeom>
        </p:spPr>
      </p:pic>
      <p:pic>
        <p:nvPicPr>
          <p:cNvPr id="7" name="Picture 6"/>
          <p:cNvPicPr>
            <a:picLocks noChangeAspect="1"/>
          </p:cNvPicPr>
          <p:nvPr/>
        </p:nvPicPr>
        <p:blipFill>
          <a:blip r:embed="rId4"/>
          <a:stretch>
            <a:fillRect/>
          </a:stretch>
        </p:blipFill>
        <p:spPr>
          <a:xfrm>
            <a:off x="7528164" y="4251911"/>
            <a:ext cx="2152419" cy="2037505"/>
          </a:xfrm>
          <a:prstGeom prst="rect">
            <a:avLst/>
          </a:prstGeom>
        </p:spPr>
      </p:pic>
      <p:pic>
        <p:nvPicPr>
          <p:cNvPr id="5" name="Picture 4"/>
          <p:cNvPicPr>
            <a:picLocks noChangeAspect="1"/>
          </p:cNvPicPr>
          <p:nvPr/>
        </p:nvPicPr>
        <p:blipFill>
          <a:blip r:embed="rId5"/>
          <a:stretch>
            <a:fillRect/>
          </a:stretch>
        </p:blipFill>
        <p:spPr>
          <a:xfrm>
            <a:off x="9845167" y="4802113"/>
            <a:ext cx="2152419" cy="14851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5049</Words>
  <Application>WPS Presentation</Application>
  <PresentationFormat>Widescreen</PresentationFormat>
  <Paragraphs>111</Paragraphs>
  <Slides>12</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Times New Roman</vt:lpstr>
      <vt:lpstr>Calibri</vt:lpstr>
      <vt:lpstr>Symbol</vt:lpstr>
      <vt:lpstr>Aptos Display</vt:lpstr>
      <vt:lpstr>Segoe UI Variable Display</vt:lpstr>
      <vt:lpstr>Aptos</vt:lpstr>
      <vt:lpstr>Segoe UI</vt:lpstr>
      <vt:lpstr>Microsoft YaHei</vt:lpstr>
      <vt:lpstr>Arial Unicode MS</vt:lpstr>
      <vt:lpstr>Office Theme</vt:lpstr>
      <vt:lpstr>Master Thesis  Master of Science (MSc.) Department of Tech and Software Major: Data science (DS) Topic: Detection of credit card fraud using machine learning </vt:lpstr>
      <vt:lpstr>Introduction </vt:lpstr>
      <vt:lpstr>Aims and Objectives </vt:lpstr>
      <vt:lpstr>Problem Statement &amp; Significance</vt:lpstr>
      <vt:lpstr>Literature Review – Key Theories and Models</vt:lpstr>
      <vt:lpstr>Research Gap and Conceptual Framework</vt:lpstr>
      <vt:lpstr>Methodology Overview</vt:lpstr>
      <vt:lpstr>Preprocessing and Experimental Design</vt:lpstr>
      <vt:lpstr>Results and Performance Comparison</vt:lpstr>
      <vt:lpstr>Justification of Results &amp; Discussion</vt:lpstr>
      <vt:lpstr>Conclusion, Limitations, and Future Work</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Thesis  Master of Science (MSc.) Department of Tech and Software Major: Data science (DS) Topic: Detection of credit card fraud using machine learning </dc:title>
  <dc:creator>HAROON TRADERS</dc:creator>
  <cp:lastModifiedBy>Sumanth</cp:lastModifiedBy>
  <cp:revision>13</cp:revision>
  <dcterms:created xsi:type="dcterms:W3CDTF">2025-05-22T17:04:00Z</dcterms:created>
  <dcterms:modified xsi:type="dcterms:W3CDTF">2025-05-25T20:43:44Z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B0E3556FA6FF44A5BD5D944692518496_12</vt:lpwstr>
  </property>
  <property fmtid="{D5CDD505-2E9C-101B-9397-08002B2CF9AE}" pid="3" name="KSOProductBuildVer">
    <vt:lpwstr>2057-12.2.0.21179</vt:lpwstr>
  </property>
</Properties>
</file>