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6" r:id="rId5"/>
    <p:sldId id="263" r:id="rId6"/>
    <p:sldId id="259" r:id="rId7"/>
    <p:sldId id="268" r:id="rId8"/>
    <p:sldId id="261" r:id="rId9"/>
    <p:sldId id="262" r:id="rId10"/>
    <p:sldId id="264" r:id="rId11"/>
    <p:sldId id="267" r:id="rId12"/>
    <p:sldId id="278" r:id="rId13"/>
    <p:sldId id="300" r:id="rId14"/>
    <p:sldId id="280" r:id="rId15"/>
    <p:sldId id="279" r:id="rId16"/>
    <p:sldId id="299" r:id="rId17"/>
    <p:sldId id="277" r:id="rId18"/>
    <p:sldId id="282" r:id="rId19"/>
    <p:sldId id="274" r:id="rId20"/>
    <p:sldId id="275" r:id="rId21"/>
    <p:sldId id="276" r:id="rId22"/>
    <p:sldId id="286" r:id="rId23"/>
    <p:sldId id="287" r:id="rId24"/>
    <p:sldId id="301" r:id="rId25"/>
    <p:sldId id="281" r:id="rId26"/>
    <p:sldId id="291" r:id="rId27"/>
    <p:sldId id="292" r:id="rId28"/>
    <p:sldId id="293" r:id="rId29"/>
    <p:sldId id="294" r:id="rId30"/>
    <p:sldId id="295" r:id="rId31"/>
    <p:sldId id="296" r:id="rId32"/>
    <p:sldId id="298"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 Reddy Pallala (INFOSYS LIMITED)" initials="KRP(L" lastIdx="1" clrIdx="0">
    <p:extLst>
      <p:ext uri="{19B8F6BF-5375-455C-9EA6-DF929625EA0E}">
        <p15:presenceInfo xmlns:p15="http://schemas.microsoft.com/office/powerpoint/2012/main" userId="S::v-kpallala@microsoft.com::6fb26a89-9a75-4b2a-8a00-8f503e2949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61" d="100"/>
          <a:sy n="61" d="100"/>
        </p:scale>
        <p:origin x="144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liboina Ramya" userId="065deed3e381adfb" providerId="LiveId" clId="{348CD603-8ACA-4DD4-A583-6F268BDE33CF}"/>
    <pc:docChg chg="modSld">
      <pc:chgData name="Naliboina Ramya" userId="065deed3e381adfb" providerId="LiveId" clId="{348CD603-8ACA-4DD4-A583-6F268BDE33CF}" dt="2023-05-04T02:27:01.620" v="14"/>
      <pc:docMkLst>
        <pc:docMk/>
      </pc:docMkLst>
      <pc:sldChg chg="delSp modSp mod">
        <pc:chgData name="Naliboina Ramya" userId="065deed3e381adfb" providerId="LiveId" clId="{348CD603-8ACA-4DD4-A583-6F268BDE33CF}" dt="2023-05-04T02:27:01.620" v="14"/>
        <pc:sldMkLst>
          <pc:docMk/>
          <pc:sldMk cId="613188136" sldId="295"/>
        </pc:sldMkLst>
        <pc:spChg chg="mod">
          <ac:chgData name="Naliboina Ramya" userId="065deed3e381adfb" providerId="LiveId" clId="{348CD603-8ACA-4DD4-A583-6F268BDE33CF}" dt="2023-05-04T02:26:57.235" v="12" actId="1076"/>
          <ac:spMkLst>
            <pc:docMk/>
            <pc:sldMk cId="613188136" sldId="295"/>
            <ac:spMk id="2" creationId="{638101C6-8862-71AC-E92E-9FB242EFBAE7}"/>
          </ac:spMkLst>
        </pc:spChg>
        <pc:spChg chg="del mod">
          <ac:chgData name="Naliboina Ramya" userId="065deed3e381adfb" providerId="LiveId" clId="{348CD603-8ACA-4DD4-A583-6F268BDE33CF}" dt="2023-05-04T02:27:01.620" v="14"/>
          <ac:spMkLst>
            <pc:docMk/>
            <pc:sldMk cId="613188136" sldId="295"/>
            <ac:spMk id="3" creationId="{AC512513-8D24-25A8-91DA-44D304E29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D246-3498-4991-8B12-8A09284F12B2}" type="datetimeFigureOut">
              <a:rPr lang="en-IN" smtClean="0"/>
              <a:t>04-05-2023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9C5D9-7694-4B7E-8764-C1E051DE4284}" type="slidenum">
              <a:rPr lang="en-IN" smtClean="0"/>
              <a:t>‹#›</a:t>
            </a:fld>
            <a:endParaRPr lang="en-IN"/>
          </a:p>
        </p:txBody>
      </p:sp>
    </p:spTree>
    <p:extLst>
      <p:ext uri="{BB962C8B-B14F-4D97-AF65-F5344CB8AC3E}">
        <p14:creationId xmlns:p14="http://schemas.microsoft.com/office/powerpoint/2010/main" val="259104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F9C5D9-7694-4B7E-8764-C1E051DE4284}" type="slidenum">
              <a:rPr lang="en-IN" smtClean="0"/>
              <a:t>25</a:t>
            </a:fld>
            <a:endParaRPr lang="en-IN"/>
          </a:p>
        </p:txBody>
      </p:sp>
    </p:spTree>
    <p:extLst>
      <p:ext uri="{BB962C8B-B14F-4D97-AF65-F5344CB8AC3E}">
        <p14:creationId xmlns:p14="http://schemas.microsoft.com/office/powerpoint/2010/main" val="105944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F9C5D9-7694-4B7E-8764-C1E051DE4284}" type="slidenum">
              <a:rPr lang="en-IN" smtClean="0"/>
              <a:t>31</a:t>
            </a:fld>
            <a:endParaRPr lang="en-IN"/>
          </a:p>
        </p:txBody>
      </p:sp>
    </p:spTree>
    <p:extLst>
      <p:ext uri="{BB962C8B-B14F-4D97-AF65-F5344CB8AC3E}">
        <p14:creationId xmlns:p14="http://schemas.microsoft.com/office/powerpoint/2010/main" val="404020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8222311-5944-4175-BD6C-9D6D3A2D2C4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222311-5944-4175-BD6C-9D6D3A2D2C4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222311-5944-4175-BD6C-9D6D3A2D2C4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222311-5944-4175-BD6C-9D6D3A2D2C4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22311-5944-4175-BD6C-9D6D3A2D2C4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8222311-5944-4175-BD6C-9D6D3A2D2C4F}"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8222311-5944-4175-BD6C-9D6D3A2D2C4F}"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8222311-5944-4175-BD6C-9D6D3A2D2C4F}"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22311-5944-4175-BD6C-9D6D3A2D2C4F}"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22311-5944-4175-BD6C-9D6D3A2D2C4F}"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22311-5944-4175-BD6C-9D6D3A2D2C4F}"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8ABE1B-BE67-4631-8B93-8ABBC6F201A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2311-5944-4175-BD6C-9D6D3A2D2C4F}" type="datetimeFigureOut">
              <a:rPr lang="en-IN" smtClean="0"/>
              <a:t>04-05-2023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ABE1B-BE67-4631-8B93-8ABBC6F201A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484789"/>
            <a:ext cx="8640960" cy="1152122"/>
          </a:xfrm>
        </p:spPr>
        <p:txBody>
          <a:bodyPr>
            <a:noAutofit/>
          </a:bodyPr>
          <a:lstStyle/>
          <a:p>
            <a:r>
              <a:rPr lang="en-US" sz="2800" b="1" dirty="0">
                <a:latin typeface="Times New Roman" panose="02020603050405020304" pitchFamily="18" charset="0"/>
                <a:cs typeface="Times New Roman" panose="02020603050405020304" pitchFamily="18" charset="0"/>
              </a:rPr>
              <a:t>HANDWRITTEN MATHEMATICAL EQUATION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RECOGNISER AND SOLVER USING CNN</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03648" y="2636911"/>
            <a:ext cx="6400800" cy="1224135"/>
          </a:xfrm>
        </p:spPr>
        <p:txBody>
          <a:bodyPr>
            <a:normAutofit fontScale="92500" lnSpcReduction="10000"/>
          </a:bodyPr>
          <a:lstStyle/>
          <a:p>
            <a:r>
              <a:rPr lang="en-IN" sz="2400" u="sng" dirty="0">
                <a:solidFill>
                  <a:schemeClr val="tx1"/>
                </a:solidFill>
                <a:latin typeface="Times New Roman" panose="02020603050405020304" pitchFamily="18" charset="0"/>
                <a:cs typeface="Times New Roman" panose="02020603050405020304" pitchFamily="18" charset="0"/>
              </a:rPr>
              <a:t>Under the guidance of</a:t>
            </a:r>
          </a:p>
          <a:p>
            <a:r>
              <a:rPr lang="en-IN" sz="2600" b="1" dirty="0">
                <a:solidFill>
                  <a:schemeClr val="tx1"/>
                </a:solidFill>
                <a:latin typeface="Times New Roman" panose="02020603050405020304" pitchFamily="18" charset="0"/>
                <a:cs typeface="Times New Roman" panose="02020603050405020304" pitchFamily="18" charset="0"/>
              </a:rPr>
              <a:t> Mrs.</a:t>
            </a:r>
            <a:r>
              <a:rPr lang="en-US" sz="2600" b="1" dirty="0">
                <a:solidFill>
                  <a:schemeClr val="tx1"/>
                </a:solidFill>
                <a:latin typeface="Times New Roman" panose="02020603050405020304" pitchFamily="18" charset="0"/>
                <a:cs typeface="Times New Roman" panose="02020603050405020304" pitchFamily="18" charset="0"/>
              </a:rPr>
              <a:t> Dr. N SARANYA</a:t>
            </a:r>
          </a:p>
          <a:p>
            <a:r>
              <a:rPr lang="en-US" sz="2600" dirty="0">
                <a:solidFill>
                  <a:schemeClr val="tx1"/>
                </a:solidFill>
                <a:latin typeface="Times New Roman" panose="02020603050405020304" pitchFamily="18" charset="0"/>
                <a:cs typeface="Times New Roman" panose="02020603050405020304" pitchFamily="18" charset="0"/>
              </a:rPr>
              <a:t>Associate Professor</a:t>
            </a:r>
          </a:p>
        </p:txBody>
      </p:sp>
      <p:graphicFrame>
        <p:nvGraphicFramePr>
          <p:cNvPr id="5" name="Table 4"/>
          <p:cNvGraphicFramePr>
            <a:graphicFrameLocks noGrp="1"/>
          </p:cNvGraphicFramePr>
          <p:nvPr>
            <p:extLst>
              <p:ext uri="{D42A27DB-BD31-4B8C-83A1-F6EECF244321}">
                <p14:modId xmlns:p14="http://schemas.microsoft.com/office/powerpoint/2010/main" val="1227039665"/>
              </p:ext>
            </p:extLst>
          </p:nvPr>
        </p:nvGraphicFramePr>
        <p:xfrm>
          <a:off x="1668016" y="4455993"/>
          <a:ext cx="5807968" cy="2266496"/>
        </p:xfrm>
        <a:graphic>
          <a:graphicData uri="http://schemas.openxmlformats.org/drawingml/2006/table">
            <a:tbl>
              <a:tblPr firstRow="1" bandRow="1">
                <a:tableStyleId>{5202B0CA-FC54-4496-8BCA-5EF66A818D29}</a:tableStyleId>
              </a:tblPr>
              <a:tblGrid>
                <a:gridCol w="1989565">
                  <a:extLst>
                    <a:ext uri="{9D8B030D-6E8A-4147-A177-3AD203B41FA5}">
                      <a16:colId xmlns:a16="http://schemas.microsoft.com/office/drawing/2014/main" val="20000"/>
                    </a:ext>
                  </a:extLst>
                </a:gridCol>
                <a:gridCol w="3818403">
                  <a:extLst>
                    <a:ext uri="{9D8B030D-6E8A-4147-A177-3AD203B41FA5}">
                      <a16:colId xmlns:a16="http://schemas.microsoft.com/office/drawing/2014/main" val="20001"/>
                    </a:ext>
                  </a:extLst>
                </a:gridCol>
              </a:tblGrid>
              <a:tr h="303251">
                <a:tc>
                  <a:txBody>
                    <a:bodyPr/>
                    <a:lstStyle/>
                    <a:p>
                      <a:pPr algn="ctr"/>
                      <a:r>
                        <a:rPr lang="en-IN" dirty="0"/>
                        <a:t>Roll Number</a:t>
                      </a:r>
                    </a:p>
                  </a:txBody>
                  <a:tcPr/>
                </a:tc>
                <a:tc>
                  <a:txBody>
                    <a:bodyPr/>
                    <a:lstStyle/>
                    <a:p>
                      <a:pPr algn="ctr"/>
                      <a:r>
                        <a:rPr lang="en-IN" dirty="0"/>
                        <a:t>Name </a:t>
                      </a:r>
                    </a:p>
                  </a:txBody>
                  <a:tcPr/>
                </a:tc>
                <a:extLst>
                  <a:ext uri="{0D108BD9-81ED-4DB2-BD59-A6C34878D82A}">
                    <a16:rowId xmlns:a16="http://schemas.microsoft.com/office/drawing/2014/main" val="10000"/>
                  </a:ext>
                </a:extLst>
              </a:tr>
              <a:tr h="303251">
                <a:tc>
                  <a:txBody>
                    <a:bodyPr/>
                    <a:lstStyle/>
                    <a:p>
                      <a:pPr algn="ctr"/>
                      <a:r>
                        <a:rPr lang="en-IN" dirty="0"/>
                        <a:t>19711A0566</a:t>
                      </a:r>
                    </a:p>
                  </a:txBody>
                  <a:tcPr/>
                </a:tc>
                <a:tc>
                  <a:txBody>
                    <a:bodyPr/>
                    <a:lstStyle/>
                    <a:p>
                      <a:pPr algn="ctr"/>
                      <a:r>
                        <a:rPr lang="en-IN" dirty="0"/>
                        <a:t>N. Ramya</a:t>
                      </a:r>
                    </a:p>
                  </a:txBody>
                  <a:tcPr/>
                </a:tc>
                <a:extLst>
                  <a:ext uri="{0D108BD9-81ED-4DB2-BD59-A6C34878D82A}">
                    <a16:rowId xmlns:a16="http://schemas.microsoft.com/office/drawing/2014/main" val="10001"/>
                  </a:ext>
                </a:extLst>
              </a:tr>
              <a:tr h="383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19711A0572</a:t>
                      </a:r>
                    </a:p>
                  </a:txBody>
                  <a:tcPr/>
                </a:tc>
                <a:tc>
                  <a:txBody>
                    <a:bodyPr/>
                    <a:lstStyle/>
                    <a:p>
                      <a:pPr algn="ctr"/>
                      <a:r>
                        <a:rPr lang="en-IN" dirty="0"/>
                        <a:t>P. </a:t>
                      </a:r>
                      <a:r>
                        <a:rPr lang="en-IN" dirty="0" err="1"/>
                        <a:t>Akshitha</a:t>
                      </a:r>
                      <a:r>
                        <a:rPr lang="en-IN" dirty="0"/>
                        <a:t> Reddy</a:t>
                      </a:r>
                    </a:p>
                  </a:txBody>
                  <a:tcPr/>
                </a:tc>
                <a:extLst>
                  <a:ext uri="{0D108BD9-81ED-4DB2-BD59-A6C34878D82A}">
                    <a16:rowId xmlns:a16="http://schemas.microsoft.com/office/drawing/2014/main" val="10002"/>
                  </a:ext>
                </a:extLst>
              </a:tr>
              <a:tr h="383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19711A0597</a:t>
                      </a:r>
                    </a:p>
                  </a:txBody>
                  <a:tcPr/>
                </a:tc>
                <a:tc>
                  <a:txBody>
                    <a:bodyPr/>
                    <a:lstStyle/>
                    <a:p>
                      <a:pPr algn="ctr"/>
                      <a:r>
                        <a:rPr lang="en-IN" dirty="0"/>
                        <a:t>Sk. </a:t>
                      </a:r>
                      <a:r>
                        <a:rPr lang="en-IN" dirty="0" err="1"/>
                        <a:t>Washma</a:t>
                      </a:r>
                      <a:r>
                        <a:rPr lang="en-IN" dirty="0"/>
                        <a:t> </a:t>
                      </a:r>
                      <a:r>
                        <a:rPr lang="en-IN" dirty="0" err="1"/>
                        <a:t>Zayb</a:t>
                      </a:r>
                      <a:endParaRPr lang="en-IN" dirty="0"/>
                    </a:p>
                  </a:txBody>
                  <a:tcPr/>
                </a:tc>
                <a:extLst>
                  <a:ext uri="{0D108BD9-81ED-4DB2-BD59-A6C34878D82A}">
                    <a16:rowId xmlns:a16="http://schemas.microsoft.com/office/drawing/2014/main" val="10003"/>
                  </a:ext>
                </a:extLst>
              </a:tr>
              <a:tr h="383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19711A05B0</a:t>
                      </a:r>
                    </a:p>
                  </a:txBody>
                  <a:tcPr/>
                </a:tc>
                <a:tc>
                  <a:txBody>
                    <a:bodyPr/>
                    <a:lstStyle/>
                    <a:p>
                      <a:pPr algn="ctr"/>
                      <a:r>
                        <a:rPr lang="en-IN" dirty="0"/>
                        <a:t>T. Yamini</a:t>
                      </a:r>
                    </a:p>
                  </a:txBody>
                  <a:tcPr/>
                </a:tc>
                <a:extLst>
                  <a:ext uri="{0D108BD9-81ED-4DB2-BD59-A6C34878D82A}">
                    <a16:rowId xmlns:a16="http://schemas.microsoft.com/office/drawing/2014/main" val="10004"/>
                  </a:ext>
                </a:extLst>
              </a:tr>
              <a:tr h="383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18711A05A5</a:t>
                      </a:r>
                    </a:p>
                  </a:txBody>
                  <a:tcPr/>
                </a:tc>
                <a:tc>
                  <a:txBody>
                    <a:bodyPr/>
                    <a:lstStyle/>
                    <a:p>
                      <a:pPr algn="ctr"/>
                      <a:r>
                        <a:rPr lang="en-IN" dirty="0"/>
                        <a:t>U. Sharone</a:t>
                      </a:r>
                    </a:p>
                  </a:txBody>
                  <a:tcPr/>
                </a:tc>
                <a:extLst>
                  <a:ext uri="{0D108BD9-81ED-4DB2-BD59-A6C34878D82A}">
                    <a16:rowId xmlns:a16="http://schemas.microsoft.com/office/drawing/2014/main" val="10005"/>
                  </a:ext>
                </a:extLst>
              </a:tr>
            </a:tbl>
          </a:graphicData>
        </a:graphic>
      </p:graphicFrame>
      <p:sp>
        <p:nvSpPr>
          <p:cNvPr id="6" name="Subtitle 2"/>
          <p:cNvSpPr txBox="1">
            <a:spLocks/>
          </p:cNvSpPr>
          <p:nvPr/>
        </p:nvSpPr>
        <p:spPr>
          <a:xfrm>
            <a:off x="2627784" y="3861047"/>
            <a:ext cx="3816424" cy="504059"/>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PROJECT ASSOCIATES</a:t>
            </a:r>
          </a:p>
        </p:txBody>
      </p:sp>
      <p:pic>
        <p:nvPicPr>
          <p:cNvPr id="7" name="Picture 6" descr="NECN_letter heading (1)"/>
          <p:cNvPicPr/>
          <p:nvPr/>
        </p:nvPicPr>
        <p:blipFill>
          <a:blip r:embed="rId2" cstate="print"/>
          <a:srcRect/>
          <a:stretch>
            <a:fillRect/>
          </a:stretch>
        </p:blipFill>
        <p:spPr bwMode="auto">
          <a:xfrm>
            <a:off x="1475656" y="332655"/>
            <a:ext cx="6120680" cy="773209"/>
          </a:xfrm>
          <a:prstGeom prst="rect">
            <a:avLst/>
          </a:prstGeom>
          <a:noFill/>
          <a:ln w="9525">
            <a:noFill/>
            <a:miter lim="800000"/>
            <a:headEnd/>
            <a:tailEnd/>
          </a:ln>
        </p:spPr>
      </p:pic>
      <p:sp>
        <p:nvSpPr>
          <p:cNvPr id="9" name="Subtitle 2"/>
          <p:cNvSpPr txBox="1">
            <a:spLocks/>
          </p:cNvSpPr>
          <p:nvPr/>
        </p:nvSpPr>
        <p:spPr>
          <a:xfrm>
            <a:off x="1835696" y="1105864"/>
            <a:ext cx="5472608" cy="378924"/>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latin typeface="Times New Roman" panose="02020603050405020304" pitchFamily="18" charset="0"/>
                <a:cs typeface="Times New Roman" panose="02020603050405020304" pitchFamily="18" charset="0"/>
              </a:rPr>
              <a:t>PROBLEM SPECIFICATION</a:t>
            </a:r>
          </a:p>
        </p:txBody>
      </p:sp>
      <p:sp>
        <p:nvSpPr>
          <p:cNvPr id="3" name="Content Placeholder 2"/>
          <p:cNvSpPr>
            <a:spLocks noGrp="1"/>
          </p:cNvSpPr>
          <p:nvPr>
            <p:ph idx="1"/>
          </p:nvPr>
        </p:nvSpPr>
        <p:spPr>
          <a:xfrm>
            <a:off x="755576" y="1700808"/>
            <a:ext cx="7704856" cy="4425355"/>
          </a:xfrm>
        </p:spPr>
        <p:txBody>
          <a:bodyPr/>
          <a:lstStyle/>
          <a:p>
            <a:pPr algn="just"/>
            <a:r>
              <a:rPr lang="en-IN" sz="2800" dirty="0">
                <a:latin typeface="Times New Roman" panose="02020603050405020304" pitchFamily="18" charset="0"/>
                <a:cs typeface="Times New Roman" panose="02020603050405020304" pitchFamily="18" charset="0"/>
              </a:rPr>
              <a:t>Reduce the hassle of entering Mathematical Equations by hand on computer which is slower than writing them on paper or writing software.</a:t>
            </a:r>
          </a:p>
          <a:p>
            <a:pPr algn="just"/>
            <a:r>
              <a:rPr lang="en-IN" sz="2800" dirty="0">
                <a:latin typeface="Times New Roman" panose="02020603050405020304" pitchFamily="18" charset="0"/>
                <a:cs typeface="Times New Roman" panose="02020603050405020304" pitchFamily="18" charset="0"/>
              </a:rPr>
              <a:t>Enables both online and offline expression recognition and solving.</a:t>
            </a:r>
          </a:p>
          <a:p>
            <a:endParaRPr lang="en-IN" sz="3200" dirty="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D95E-1699-7F4F-0D7E-6848FAA20181}"/>
              </a:ext>
            </a:extLst>
          </p:cNvPr>
          <p:cNvSpPr>
            <a:spLocks noGrp="1"/>
          </p:cNvSpPr>
          <p:nvPr>
            <p:ph type="title"/>
          </p:nvPr>
        </p:nvSpPr>
        <p:spPr>
          <a:xfrm>
            <a:off x="457200" y="274638"/>
            <a:ext cx="8229600" cy="1066130"/>
          </a:xfrm>
        </p:spPr>
        <p:txBody>
          <a:bodyPr>
            <a:normAutofit fontScale="90000"/>
          </a:bodyPr>
          <a:lstStyle/>
          <a:p>
            <a:pPr>
              <a:lnSpc>
                <a:spcPct val="150000"/>
              </a:lnSpc>
            </a:pPr>
            <a:r>
              <a:rPr lang="en-US" sz="32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SYSTEM ARCHITECTURE</a:t>
            </a:r>
            <a:br>
              <a:rPr lang="en-US" sz="3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F4E52C4-DC6B-AA69-B350-D9600D093D53}"/>
              </a:ext>
            </a:extLst>
          </p:cNvPr>
          <p:cNvPicPr>
            <a:picLocks noGrp="1" noChangeAspect="1"/>
          </p:cNvPicPr>
          <p:nvPr>
            <p:ph idx="1"/>
          </p:nvPr>
        </p:nvPicPr>
        <p:blipFill>
          <a:blip r:embed="rId2"/>
          <a:stretch>
            <a:fillRect/>
          </a:stretch>
        </p:blipFill>
        <p:spPr>
          <a:xfrm>
            <a:off x="755576" y="1340768"/>
            <a:ext cx="7776864" cy="5242594"/>
          </a:xfrm>
          <a:prstGeom prst="rect">
            <a:avLst/>
          </a:prstGeom>
        </p:spPr>
      </p:pic>
    </p:spTree>
    <p:extLst>
      <p:ext uri="{BB962C8B-B14F-4D97-AF65-F5344CB8AC3E}">
        <p14:creationId xmlns:p14="http://schemas.microsoft.com/office/powerpoint/2010/main" val="163596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371-61F6-1BE8-B68A-38878452E587}"/>
              </a:ext>
            </a:extLst>
          </p:cNvPr>
          <p:cNvSpPr>
            <a:spLocks noGrp="1"/>
          </p:cNvSpPr>
          <p:nvPr>
            <p:ph type="title"/>
          </p:nvPr>
        </p:nvSpPr>
        <p:spPr>
          <a:xfrm>
            <a:off x="457200" y="274638"/>
            <a:ext cx="8229600" cy="523220"/>
          </a:xfrm>
        </p:spPr>
        <p:txBody>
          <a:bodyPr>
            <a:normAutofit fontScale="90000"/>
          </a:bodyPr>
          <a:lstStyle/>
          <a:p>
            <a:r>
              <a:rPr lang="en-US" dirty="0">
                <a:latin typeface="Times New Roman" panose="02020603050405020304" pitchFamily="18" charset="0"/>
                <a:cs typeface="Times New Roman" panose="02020603050405020304" pitchFamily="18" charset="0"/>
              </a:rPr>
              <a:t>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7C974-FDAB-525E-DE28-B570EE51571B}"/>
              </a:ext>
            </a:extLst>
          </p:cNvPr>
          <p:cNvSpPr txBox="1"/>
          <p:nvPr/>
        </p:nvSpPr>
        <p:spPr>
          <a:xfrm>
            <a:off x="251520" y="980728"/>
            <a:ext cx="88924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Use Case Diagram</a:t>
            </a:r>
            <a:r>
              <a:rPr lang="en-IN" sz="2800" b="1" dirty="0">
                <a:latin typeface="Times New Roman" panose="02020603050405020304" pitchFamily="18" charset="0"/>
                <a:cs typeface="Times New Roman" panose="02020603050405020304" pitchFamily="18" charset="0"/>
              </a:rPr>
              <a:t>	</a:t>
            </a:r>
          </a:p>
        </p:txBody>
      </p:sp>
      <p:pic>
        <p:nvPicPr>
          <p:cNvPr id="8" name="Content Placeholder 7">
            <a:extLst>
              <a:ext uri="{FF2B5EF4-FFF2-40B4-BE49-F238E27FC236}">
                <a16:creationId xmlns:a16="http://schemas.microsoft.com/office/drawing/2014/main" id="{AF6D29AA-46E2-5667-E40C-45874D982388}"/>
              </a:ext>
            </a:extLst>
          </p:cNvPr>
          <p:cNvPicPr>
            <a:picLocks noGrp="1" noChangeAspect="1"/>
          </p:cNvPicPr>
          <p:nvPr>
            <p:ph idx="1"/>
          </p:nvPr>
        </p:nvPicPr>
        <p:blipFill>
          <a:blip r:embed="rId2"/>
          <a:stretch>
            <a:fillRect/>
          </a:stretch>
        </p:blipFill>
        <p:spPr>
          <a:xfrm>
            <a:off x="1187624" y="1686818"/>
            <a:ext cx="6768752" cy="4823718"/>
          </a:xfrm>
        </p:spPr>
      </p:pic>
    </p:spTree>
    <p:extLst>
      <p:ext uri="{BB962C8B-B14F-4D97-AF65-F5344CB8AC3E}">
        <p14:creationId xmlns:p14="http://schemas.microsoft.com/office/powerpoint/2010/main" val="277308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371-61F6-1BE8-B68A-38878452E587}"/>
              </a:ext>
            </a:extLst>
          </p:cNvPr>
          <p:cNvSpPr>
            <a:spLocks noGrp="1"/>
          </p:cNvSpPr>
          <p:nvPr>
            <p:ph type="title"/>
          </p:nvPr>
        </p:nvSpPr>
        <p:spPr>
          <a:xfrm>
            <a:off x="457200" y="274638"/>
            <a:ext cx="8229600" cy="523220"/>
          </a:xfrm>
        </p:spPr>
        <p:txBody>
          <a:bodyPr>
            <a:normAutofit fontScale="90000"/>
          </a:bodyPr>
          <a:lstStyle/>
          <a:p>
            <a:r>
              <a:rPr lang="en-US" dirty="0">
                <a:latin typeface="Times New Roman" panose="02020603050405020304" pitchFamily="18" charset="0"/>
                <a:cs typeface="Times New Roman" panose="02020603050405020304" pitchFamily="18" charset="0"/>
              </a:rPr>
              <a:t>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7C974-FDAB-525E-DE28-B570EE51571B}"/>
              </a:ext>
            </a:extLst>
          </p:cNvPr>
          <p:cNvSpPr txBox="1"/>
          <p:nvPr/>
        </p:nvSpPr>
        <p:spPr>
          <a:xfrm>
            <a:off x="251520" y="980728"/>
            <a:ext cx="88924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2. Data Flow Diagram	</a:t>
            </a:r>
          </a:p>
        </p:txBody>
      </p:sp>
      <p:pic>
        <p:nvPicPr>
          <p:cNvPr id="7" name="Content Placeholder 6">
            <a:extLst>
              <a:ext uri="{FF2B5EF4-FFF2-40B4-BE49-F238E27FC236}">
                <a16:creationId xmlns:a16="http://schemas.microsoft.com/office/drawing/2014/main" id="{308DA320-4D3F-BD9B-C664-02B6886DE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00891"/>
            <a:ext cx="8229600" cy="2124580"/>
          </a:xfrm>
        </p:spPr>
      </p:pic>
    </p:spTree>
    <p:extLst>
      <p:ext uri="{BB962C8B-B14F-4D97-AF65-F5344CB8AC3E}">
        <p14:creationId xmlns:p14="http://schemas.microsoft.com/office/powerpoint/2010/main" val="77294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371-61F6-1BE8-B68A-38878452E5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7C974-FDAB-525E-DE28-B570EE51571B}"/>
              </a:ext>
            </a:extLst>
          </p:cNvPr>
          <p:cNvSpPr txBox="1"/>
          <p:nvPr/>
        </p:nvSpPr>
        <p:spPr>
          <a:xfrm>
            <a:off x="457200" y="1268760"/>
            <a:ext cx="836327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3. Activity Diagram</a:t>
            </a:r>
          </a:p>
        </p:txBody>
      </p:sp>
      <p:pic>
        <p:nvPicPr>
          <p:cNvPr id="8" name="Content Placeholder 7">
            <a:extLst>
              <a:ext uri="{FF2B5EF4-FFF2-40B4-BE49-F238E27FC236}">
                <a16:creationId xmlns:a16="http://schemas.microsoft.com/office/drawing/2014/main" id="{40564B90-6FC0-B6CF-0916-3F42177CC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916833"/>
            <a:ext cx="6192688" cy="4666530"/>
          </a:xfrm>
        </p:spPr>
      </p:pic>
    </p:spTree>
    <p:extLst>
      <p:ext uri="{BB962C8B-B14F-4D97-AF65-F5344CB8AC3E}">
        <p14:creationId xmlns:p14="http://schemas.microsoft.com/office/powerpoint/2010/main" val="228306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371-61F6-1BE8-B68A-38878452E587}"/>
              </a:ext>
            </a:extLst>
          </p:cNvPr>
          <p:cNvSpPr>
            <a:spLocks noGrp="1"/>
          </p:cNvSpPr>
          <p:nvPr>
            <p:ph type="title"/>
          </p:nvPr>
        </p:nvSpPr>
        <p:spPr>
          <a:xfrm>
            <a:off x="457200" y="274638"/>
            <a:ext cx="8229600" cy="634082"/>
          </a:xfrm>
        </p:spPr>
        <p:txBody>
          <a:bodyPr>
            <a:normAutofit fontScale="90000"/>
          </a:bodyPr>
          <a:lstStyle/>
          <a:p>
            <a:r>
              <a:rPr lang="en-US" dirty="0">
                <a:latin typeface="Times New Roman" panose="02020603050405020304" pitchFamily="18" charset="0"/>
                <a:cs typeface="Times New Roman" panose="02020603050405020304" pitchFamily="18" charset="0"/>
              </a:rPr>
              <a:t>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7C974-FDAB-525E-DE28-B570EE51571B}"/>
              </a:ext>
            </a:extLst>
          </p:cNvPr>
          <p:cNvSpPr txBox="1"/>
          <p:nvPr/>
        </p:nvSpPr>
        <p:spPr>
          <a:xfrm>
            <a:off x="468043" y="911068"/>
            <a:ext cx="834877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4. Sequence Diagram</a:t>
            </a:r>
          </a:p>
        </p:txBody>
      </p:sp>
      <p:pic>
        <p:nvPicPr>
          <p:cNvPr id="7" name="Content Placeholder 6">
            <a:extLst>
              <a:ext uri="{FF2B5EF4-FFF2-40B4-BE49-F238E27FC236}">
                <a16:creationId xmlns:a16="http://schemas.microsoft.com/office/drawing/2014/main" id="{756D9E66-9603-FCAC-817E-63193D81F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043" y="1628800"/>
            <a:ext cx="7776365" cy="4954562"/>
          </a:xfrm>
        </p:spPr>
      </p:pic>
    </p:spTree>
    <p:extLst>
      <p:ext uri="{BB962C8B-B14F-4D97-AF65-F5344CB8AC3E}">
        <p14:creationId xmlns:p14="http://schemas.microsoft.com/office/powerpoint/2010/main" val="294108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F371-61F6-1BE8-B68A-38878452E587}"/>
              </a:ext>
            </a:extLst>
          </p:cNvPr>
          <p:cNvSpPr>
            <a:spLocks noGrp="1"/>
          </p:cNvSpPr>
          <p:nvPr>
            <p:ph type="title"/>
          </p:nvPr>
        </p:nvSpPr>
        <p:spPr>
          <a:xfrm>
            <a:off x="457200" y="274638"/>
            <a:ext cx="8229600" cy="634082"/>
          </a:xfrm>
        </p:spPr>
        <p:txBody>
          <a:bodyPr>
            <a:normAutofit fontScale="90000"/>
          </a:bodyPr>
          <a:lstStyle/>
          <a:p>
            <a:r>
              <a:rPr lang="en-US" dirty="0">
                <a:latin typeface="Times New Roman" panose="02020603050405020304" pitchFamily="18" charset="0"/>
                <a:cs typeface="Times New Roman" panose="02020603050405020304" pitchFamily="18" charset="0"/>
              </a:rPr>
              <a:t>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7C974-FDAB-525E-DE28-B570EE51571B}"/>
              </a:ext>
            </a:extLst>
          </p:cNvPr>
          <p:cNvSpPr txBox="1"/>
          <p:nvPr/>
        </p:nvSpPr>
        <p:spPr>
          <a:xfrm>
            <a:off x="468043" y="911068"/>
            <a:ext cx="834877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5. Sequence Diagram</a:t>
            </a:r>
          </a:p>
        </p:txBody>
      </p:sp>
      <p:pic>
        <p:nvPicPr>
          <p:cNvPr id="8" name="Content Placeholder 7">
            <a:extLst>
              <a:ext uri="{FF2B5EF4-FFF2-40B4-BE49-F238E27FC236}">
                <a16:creationId xmlns:a16="http://schemas.microsoft.com/office/drawing/2014/main" id="{82D08097-3316-A632-9289-FE078F3DF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600200"/>
            <a:ext cx="6264696" cy="4983162"/>
          </a:xfrm>
        </p:spPr>
      </p:pic>
    </p:spTree>
    <p:extLst>
      <p:ext uri="{BB962C8B-B14F-4D97-AF65-F5344CB8AC3E}">
        <p14:creationId xmlns:p14="http://schemas.microsoft.com/office/powerpoint/2010/main" val="376776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B23-BED4-C810-6B4B-8882D098DC64}"/>
              </a:ext>
            </a:extLst>
          </p:cNvPr>
          <p:cNvSpPr>
            <a:spLocks noGrp="1"/>
          </p:cNvSpPr>
          <p:nvPr>
            <p:ph type="title"/>
          </p:nvPr>
        </p:nvSpPr>
        <p:spPr>
          <a:xfrm>
            <a:off x="457200" y="274638"/>
            <a:ext cx="8229600" cy="850106"/>
          </a:xfrm>
        </p:spPr>
        <p:txBody>
          <a:bodyPr>
            <a:normAutofit/>
          </a:bodyPr>
          <a:lstStyle/>
          <a:p>
            <a:r>
              <a:rPr lang="en-US" sz="3600" dirty="0">
                <a:latin typeface="Times New Roman" panose="02020603050405020304" pitchFamily="18" charset="0"/>
                <a:cs typeface="Times New Roman" panose="02020603050405020304" pitchFamily="18" charset="0"/>
              </a:rPr>
              <a:t>ALGORITHM &amp;TECHNICQUES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8A8652-D952-5271-6FCD-21A6FEBCBE1F}"/>
              </a:ext>
            </a:extLst>
          </p:cNvPr>
          <p:cNvSpPr>
            <a:spLocks noGrp="1"/>
          </p:cNvSpPr>
          <p:nvPr>
            <p:ph idx="1"/>
          </p:nvPr>
        </p:nvSpPr>
        <p:spPr>
          <a:xfrm>
            <a:off x="457200" y="1412776"/>
            <a:ext cx="8229600" cy="4713387"/>
          </a:xfrm>
        </p:spPr>
        <p:txBody>
          <a:bodyPr>
            <a:normAutofit fontScale="92500" lnSpcReduction="20000"/>
          </a:bodyPr>
          <a:lstStyle/>
          <a:p>
            <a:pPr marL="0" indent="0" algn="just">
              <a:buNone/>
            </a:pPr>
            <a:r>
              <a:rPr lang="en-US" sz="2400" b="1" dirty="0">
                <a:latin typeface="Times New Roman" panose="02020603050405020304" pitchFamily="18" charset="0"/>
                <a:cs typeface="Times New Roman" panose="02020603050405020304" pitchFamily="18" charset="0"/>
              </a:rPr>
              <a:t>CONVOLUTIONAL NEURAL NETWORKS :</a:t>
            </a:r>
          </a:p>
          <a:p>
            <a:pPr algn="just">
              <a:lnSpc>
                <a:spcPct val="150000"/>
              </a:lnSpc>
            </a:pPr>
            <a:r>
              <a:rPr lang="en-US" sz="2000" dirty="0">
                <a:latin typeface="Times New Roman" panose="02020603050405020304" pitchFamily="18" charset="0"/>
                <a:cs typeface="Times New Roman" panose="02020603050405020304" pitchFamily="18" charset="0"/>
              </a:rPr>
              <a:t>The recognition of the segmented symbols from images is done using Convolutional Neural Network (CNN) because of their state-of-the-art performance in classification of images. </a:t>
            </a:r>
          </a:p>
          <a:p>
            <a:pPr algn="just">
              <a:lnSpc>
                <a:spcPct val="150000"/>
              </a:lnSpc>
            </a:pPr>
            <a:r>
              <a:rPr lang="en-US" sz="2000" dirty="0">
                <a:latin typeface="Times New Roman" panose="02020603050405020304" pitchFamily="18" charset="0"/>
                <a:cs typeface="Times New Roman" panose="02020603050405020304" pitchFamily="18" charset="0"/>
              </a:rPr>
              <a:t>This will result in a completely digitized mathematical expression present in the image. </a:t>
            </a:r>
          </a:p>
          <a:p>
            <a:pPr algn="just">
              <a:lnSpc>
                <a:spcPct val="150000"/>
              </a:lnSpc>
            </a:pPr>
            <a:r>
              <a:rPr lang="en-US" sz="2000" dirty="0">
                <a:latin typeface="Times New Roman" panose="02020603050405020304" pitchFamily="18" charset="0"/>
                <a:cs typeface="Times New Roman" panose="02020603050405020304" pitchFamily="18" charset="0"/>
              </a:rPr>
              <a:t>The expression obtained after the classification is a stream of characters stored in a string and is evaluated to give the Result.</a:t>
            </a:r>
          </a:p>
          <a:p>
            <a:pPr algn="just">
              <a:lnSpc>
                <a:spcPct val="150000"/>
              </a:lnSpc>
            </a:pPr>
            <a:r>
              <a:rPr lang="en-US" sz="2000" dirty="0">
                <a:latin typeface="Times New Roman" panose="02020603050405020304" pitchFamily="18" charset="0"/>
                <a:cs typeface="Times New Roman" panose="02020603050405020304" pitchFamily="18" charset="0"/>
              </a:rPr>
              <a:t>Max Pooling</a:t>
            </a:r>
          </a:p>
          <a:p>
            <a:pPr algn="just">
              <a:lnSpc>
                <a:spcPct val="150000"/>
              </a:lnSpc>
            </a:pPr>
            <a:r>
              <a:rPr lang="en-US" sz="2000" dirty="0">
                <a:latin typeface="Times New Roman" panose="02020603050405020304" pitchFamily="18" charset="0"/>
                <a:cs typeface="Times New Roman" panose="02020603050405020304" pitchFamily="18" charset="0"/>
              </a:rPr>
              <a:t>Fully Connected Layer and Output</a:t>
            </a:r>
          </a:p>
          <a:p>
            <a:pPr algn="just">
              <a:lnSpc>
                <a:spcPct val="150000"/>
              </a:lnSpc>
            </a:pPr>
            <a:r>
              <a:rPr lang="en-US" sz="2000" dirty="0">
                <a:latin typeface="Times New Roman" panose="02020603050405020304" pitchFamily="18" charset="0"/>
                <a:cs typeface="Times New Roman" panose="02020603050405020304" pitchFamily="18" charset="0"/>
              </a:rPr>
              <a:t>Output Layer</a:t>
            </a:r>
          </a:p>
        </p:txBody>
      </p:sp>
    </p:spTree>
    <p:extLst>
      <p:ext uri="{BB962C8B-B14F-4D97-AF65-F5344CB8AC3E}">
        <p14:creationId xmlns:p14="http://schemas.microsoft.com/office/powerpoint/2010/main" val="4018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8B03-CDB8-9B7A-EF0B-D0E97897AD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111D78-6888-7484-432B-F0210013DB24}"/>
              </a:ext>
            </a:extLst>
          </p:cNvPr>
          <p:cNvSpPr>
            <a:spLocks noGrp="1"/>
          </p:cNvSpPr>
          <p:nvPr>
            <p:ph idx="1"/>
          </p:nvPr>
        </p:nvSpPr>
        <p:spPr/>
        <p:txBody>
          <a:bodyPr>
            <a:normAutofit fontScale="92500" lnSpcReduction="10000"/>
          </a:bodyPr>
          <a:lstStyle/>
          <a:p>
            <a:pPr marL="0" indent="0" algn="just">
              <a:buNone/>
            </a:pPr>
            <a:r>
              <a:rPr lang="en-US" b="1" dirty="0">
                <a:solidFill>
                  <a:srgbClr val="444444"/>
                </a:solidFill>
                <a:effectLst/>
                <a:latin typeface="Times New Roman" panose="02020603050405020304" pitchFamily="18" charset="0"/>
                <a:cs typeface="Times New Roman" panose="02020603050405020304" pitchFamily="18" charset="0"/>
              </a:rPr>
              <a:t>1. </a:t>
            </a:r>
            <a:r>
              <a:rPr lang="en-US" b="1" dirty="0">
                <a:effectLst/>
                <a:latin typeface="Times New Roman" panose="02020603050405020304" pitchFamily="18" charset="0"/>
                <a:cs typeface="Times New Roman" panose="02020603050405020304" pitchFamily="18" charset="0"/>
              </a:rPr>
              <a:t>Data Collection</a:t>
            </a:r>
          </a:p>
          <a:p>
            <a:pPr marL="0" indent="0" algn="just">
              <a:buNone/>
            </a:pPr>
            <a:r>
              <a:rPr lang="en-US" b="1" dirty="0">
                <a:effectLst/>
                <a:latin typeface="Times New Roman" panose="02020603050405020304" pitchFamily="18" charset="0"/>
                <a:cs typeface="Times New Roman" panose="02020603050405020304" pitchFamily="18" charset="0"/>
              </a:rPr>
              <a:t>https://www.kaggle.com/datasets/xainano/handwrittenmathsymbols?select=data.rar</a:t>
            </a:r>
          </a:p>
          <a:p>
            <a:pPr algn="just"/>
            <a:r>
              <a:rPr lang="en-US" b="0" i="0" dirty="0">
                <a:effectLst/>
                <a:latin typeface="Times New Roman" panose="02020603050405020304" pitchFamily="18" charset="0"/>
                <a:cs typeface="Times New Roman" panose="02020603050405020304" pitchFamily="18" charset="0"/>
              </a:rPr>
              <a:t>The dataset was used from Kaggle and it consisted images of handwritten digits.</a:t>
            </a:r>
          </a:p>
          <a:p>
            <a:pPr algn="just"/>
            <a:r>
              <a:rPr lang="en-IN" dirty="0">
                <a:latin typeface="Times New Roman" panose="02020603050405020304" pitchFamily="18" charset="0"/>
                <a:cs typeface="Times New Roman" panose="02020603050405020304" pitchFamily="18" charset="0"/>
              </a:rPr>
              <a:t>digits (0-9)</a:t>
            </a:r>
          </a:p>
          <a:p>
            <a:pPr algn="just"/>
            <a:r>
              <a:rPr lang="en-IN" dirty="0">
                <a:latin typeface="Times New Roman" panose="02020603050405020304" pitchFamily="18" charset="0"/>
                <a:cs typeface="Times New Roman" panose="02020603050405020304" pitchFamily="18" charset="0"/>
              </a:rPr>
              <a:t>arithmetic operators (+, -, *, ÷)</a:t>
            </a:r>
          </a:p>
          <a:p>
            <a:pPr algn="just"/>
            <a:r>
              <a:rPr lang="en-IN" dirty="0">
                <a:latin typeface="Times New Roman" panose="02020603050405020304" pitchFamily="18" charset="0"/>
                <a:cs typeface="Times New Roman" panose="02020603050405020304" pitchFamily="18" charset="0"/>
              </a:rPr>
              <a:t>Characters (y)</a:t>
            </a:r>
          </a:p>
          <a:p>
            <a:pPr algn="just"/>
            <a:r>
              <a:rPr lang="en-US" dirty="0">
                <a:latin typeface="Times New Roman" panose="02020603050405020304" pitchFamily="18" charset="0"/>
                <a:cs typeface="Times New Roman" panose="02020603050405020304" pitchFamily="18" charset="0"/>
              </a:rPr>
              <a:t>Trained 45055 images belonging to 16 classes.</a:t>
            </a:r>
            <a:endParaRPr lang="en-IN" dirty="0">
              <a:latin typeface="Times New Roman" panose="02020603050405020304" pitchFamily="18" charset="0"/>
              <a:cs typeface="Times New Roman" panose="02020603050405020304" pitchFamily="18" charset="0"/>
            </a:endParaRPr>
          </a:p>
          <a:p>
            <a:pPr algn="just"/>
            <a:endParaRPr lang="en-IN" dirty="0">
              <a:cs typeface="Arial" panose="020B0604020202020204" pitchFamily="34" charset="0"/>
            </a:endParaRPr>
          </a:p>
        </p:txBody>
      </p:sp>
    </p:spTree>
    <p:extLst>
      <p:ext uri="{BB962C8B-B14F-4D97-AF65-F5344CB8AC3E}">
        <p14:creationId xmlns:p14="http://schemas.microsoft.com/office/powerpoint/2010/main" val="95337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5D01-B3BB-1DC3-BCBC-FB198EA462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715128-B3F0-A3C9-5EE9-07FA7A5BFB85}"/>
              </a:ext>
            </a:extLst>
          </p:cNvPr>
          <p:cNvSpPr>
            <a:spLocks noGrp="1"/>
          </p:cNvSpPr>
          <p:nvPr>
            <p:ph idx="1"/>
          </p:nvPr>
        </p:nvSpPr>
        <p:spPr>
          <a:xfrm>
            <a:off x="524074" y="2060848"/>
            <a:ext cx="8368406" cy="3658417"/>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Binarization </a:t>
            </a:r>
            <a:r>
              <a:rPr lang="en-US" sz="2400" dirty="0">
                <a:latin typeface="Times New Roman" panose="02020603050405020304" pitchFamily="18" charset="0"/>
                <a:cs typeface="Times New Roman" panose="02020603050405020304" pitchFamily="18" charset="0"/>
              </a:rPr>
              <a:t>is the method of converting any grayscale image, RGB Image into a black-white image.</a:t>
            </a:r>
            <a:r>
              <a:rPr lang="en-US" sz="2200" b="0" i="0" dirty="0">
                <a:solidFill>
                  <a:srgbClr val="000000"/>
                </a:solidFill>
                <a:effectLst/>
                <a:latin typeface="Times New Roman" panose="02020603050405020304" pitchFamily="18" charset="0"/>
                <a:cs typeface="Times New Roman" panose="02020603050405020304" pitchFamily="18" charset="0"/>
              </a:rPr>
              <a:t> In a simple example, transforming an image's gray-scale from the 0-255 spectrum to a 0-1 spectrum is binarization.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8A7A05-F36E-43B5-ADB5-B63D6FC457E3}"/>
              </a:ext>
            </a:extLst>
          </p:cNvPr>
          <p:cNvSpPr txBox="1"/>
          <p:nvPr/>
        </p:nvSpPr>
        <p:spPr>
          <a:xfrm>
            <a:off x="457200" y="1417638"/>
            <a:ext cx="5205263" cy="800219"/>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2.Pre-processing Input Image</a:t>
            </a:r>
            <a:endParaRPr lang="en-US" sz="2800" b="1"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7D1422D6-113C-9C05-A6BF-1C3540A26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5" y="3890056"/>
            <a:ext cx="3741561" cy="2124371"/>
          </a:xfrm>
          <a:prstGeom prst="rect">
            <a:avLst/>
          </a:prstGeom>
        </p:spPr>
      </p:pic>
      <p:pic>
        <p:nvPicPr>
          <p:cNvPr id="9" name="Picture 8">
            <a:extLst>
              <a:ext uri="{FF2B5EF4-FFF2-40B4-BE49-F238E27FC236}">
                <a16:creationId xmlns:a16="http://schemas.microsoft.com/office/drawing/2014/main" id="{ECB91F16-E2C5-2C08-E3EB-A26CF709D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0" y="3468687"/>
            <a:ext cx="5205263" cy="3114675"/>
          </a:xfrm>
          <a:prstGeom prst="rect">
            <a:avLst/>
          </a:prstGeom>
        </p:spPr>
      </p:pic>
    </p:spTree>
    <p:extLst>
      <p:ext uri="{BB962C8B-B14F-4D97-AF65-F5344CB8AC3E}">
        <p14:creationId xmlns:p14="http://schemas.microsoft.com/office/powerpoint/2010/main" val="288790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764704"/>
            <a:ext cx="8229600" cy="5616624"/>
          </a:xfrm>
        </p:spPr>
        <p:txBody>
          <a:bodyPr>
            <a:normAutofit fontScale="70000" lnSpcReduction="20000"/>
          </a:bodyPr>
          <a:lstStyle/>
          <a:p>
            <a:r>
              <a:rPr lang="en-IN" dirty="0"/>
              <a:t>ABSTRACT</a:t>
            </a:r>
          </a:p>
          <a:p>
            <a:r>
              <a:rPr lang="en-IN" dirty="0"/>
              <a:t>EXISTING SYSTEM</a:t>
            </a:r>
          </a:p>
          <a:p>
            <a:r>
              <a:rPr lang="en-IN" dirty="0"/>
              <a:t>LIMITATIONS</a:t>
            </a:r>
          </a:p>
          <a:p>
            <a:r>
              <a:rPr lang="en-IN" dirty="0"/>
              <a:t>PROPOSED SYSTEM</a:t>
            </a:r>
          </a:p>
          <a:p>
            <a:r>
              <a:rPr lang="en-IN" dirty="0"/>
              <a:t>ADVANTAGES</a:t>
            </a:r>
          </a:p>
          <a:p>
            <a:r>
              <a:rPr lang="en-IN" dirty="0"/>
              <a:t>LITERATURE SURVEY</a:t>
            </a:r>
          </a:p>
          <a:p>
            <a:r>
              <a:rPr lang="en-IN" dirty="0"/>
              <a:t>PROBLEM SPECIFICATION</a:t>
            </a:r>
          </a:p>
          <a:p>
            <a:r>
              <a:rPr lang="en-US" sz="3200" dirty="0">
                <a:cs typeface="Times New Roman" panose="02020603050405020304" pitchFamily="18" charset="0"/>
              </a:rPr>
              <a:t>SYSTEM ARCHITECTURE</a:t>
            </a:r>
          </a:p>
          <a:p>
            <a:r>
              <a:rPr lang="en-IN" dirty="0"/>
              <a:t>DESIGN</a:t>
            </a:r>
          </a:p>
          <a:p>
            <a:r>
              <a:rPr lang="en-IN" dirty="0"/>
              <a:t>ALGORITHMS AND TECHNIQUES </a:t>
            </a:r>
          </a:p>
          <a:p>
            <a:r>
              <a:rPr lang="en-IN" dirty="0"/>
              <a:t>METHODOLOGY</a:t>
            </a:r>
          </a:p>
          <a:p>
            <a:r>
              <a:rPr lang="en-IN" dirty="0"/>
              <a:t>SYSTEM REQUIRMENTS</a:t>
            </a:r>
          </a:p>
          <a:p>
            <a:r>
              <a:rPr lang="en-IN" dirty="0"/>
              <a:t>EXPECTED OUTCOME</a:t>
            </a:r>
          </a:p>
          <a:p>
            <a:r>
              <a:rPr lang="en-IN" dirty="0"/>
              <a:t>TEST CASES</a:t>
            </a:r>
          </a:p>
          <a:p>
            <a:r>
              <a:rPr lang="en-IN" dirty="0"/>
              <a:t>REFERENCES</a:t>
            </a:r>
          </a:p>
          <a:p>
            <a:pPr>
              <a:buNone/>
            </a:pPr>
            <a:r>
              <a:rPr lang="en-IN"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5D01-B3BB-1DC3-BCBC-FB198EA462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715128-B3F0-A3C9-5EE9-07FA7A5BFB85}"/>
              </a:ext>
            </a:extLst>
          </p:cNvPr>
          <p:cNvSpPr>
            <a:spLocks noGrp="1"/>
          </p:cNvSpPr>
          <p:nvPr>
            <p:ph idx="1"/>
          </p:nvPr>
        </p:nvSpPr>
        <p:spPr>
          <a:xfrm>
            <a:off x="909936" y="2132856"/>
            <a:ext cx="7776864" cy="3705275"/>
          </a:xfrm>
        </p:spPr>
        <p:txBody>
          <a:bodyPr>
            <a:norm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Bounding Box</a:t>
            </a:r>
          </a:p>
          <a:p>
            <a:pPr marL="0" indent="0" algn="just">
              <a:buNone/>
            </a:pPr>
            <a:r>
              <a:rPr lang="en-US" sz="2400" b="0" i="0" dirty="0">
                <a:effectLst/>
                <a:latin typeface="Times New Roman" panose="02020603050405020304" pitchFamily="18" charset="0"/>
                <a:cs typeface="Times New Roman" panose="02020603050405020304" pitchFamily="18" charset="0"/>
              </a:rPr>
              <a:t>In digital image processing, the </a:t>
            </a:r>
            <a:r>
              <a:rPr lang="en-US" sz="2400" i="0" dirty="0">
                <a:effectLst/>
                <a:latin typeface="Times New Roman" panose="02020603050405020304" pitchFamily="18" charset="0"/>
                <a:cs typeface="Times New Roman" panose="02020603050405020304" pitchFamily="18" charset="0"/>
              </a:rPr>
              <a:t>bounding box </a:t>
            </a:r>
            <a:r>
              <a:rPr lang="en-US" sz="2400" b="0" i="0" dirty="0">
                <a:effectLst/>
                <a:latin typeface="Times New Roman" panose="02020603050405020304" pitchFamily="18" charset="0"/>
                <a:cs typeface="Times New Roman" panose="02020603050405020304" pitchFamily="18" charset="0"/>
              </a:rPr>
              <a:t>is merely the coordinates of the rectangular border that fully encloses a digital image </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8" name="TextBox 7">
            <a:extLst>
              <a:ext uri="{FF2B5EF4-FFF2-40B4-BE49-F238E27FC236}">
                <a16:creationId xmlns:a16="http://schemas.microsoft.com/office/drawing/2014/main" id="{17B91512-369C-864D-9016-C1164F16878F}"/>
              </a:ext>
            </a:extLst>
          </p:cNvPr>
          <p:cNvSpPr txBox="1"/>
          <p:nvPr/>
        </p:nvSpPr>
        <p:spPr>
          <a:xfrm>
            <a:off x="611560" y="1469147"/>
            <a:ext cx="7334472" cy="800219"/>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2. Segmenting Pre-processed Images</a:t>
            </a:r>
            <a:endParaRPr lang="en-US" sz="28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pic>
        <p:nvPicPr>
          <p:cNvPr id="5" name="Picture 4">
            <a:extLst>
              <a:ext uri="{FF2B5EF4-FFF2-40B4-BE49-F238E27FC236}">
                <a16:creationId xmlns:a16="http://schemas.microsoft.com/office/drawing/2014/main" id="{C1F8B562-B2DF-D560-AF14-429EE879A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789040"/>
            <a:ext cx="6336703" cy="2952328"/>
          </a:xfrm>
          <a:prstGeom prst="rect">
            <a:avLst/>
          </a:prstGeom>
        </p:spPr>
      </p:pic>
    </p:spTree>
    <p:extLst>
      <p:ext uri="{BB962C8B-B14F-4D97-AF65-F5344CB8AC3E}">
        <p14:creationId xmlns:p14="http://schemas.microsoft.com/office/powerpoint/2010/main" val="3155396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5D01-B3BB-1DC3-BCBC-FB198EA4624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E715128-B3F0-A3C9-5EE9-07FA7A5BFB85}"/>
              </a:ext>
            </a:extLst>
          </p:cNvPr>
          <p:cNvSpPr>
            <a:spLocks noGrp="1"/>
          </p:cNvSpPr>
          <p:nvPr>
            <p:ph idx="1"/>
          </p:nvPr>
        </p:nvSpPr>
        <p:spPr>
          <a:xfrm>
            <a:off x="518864" y="1916834"/>
            <a:ext cx="7941568" cy="1656179"/>
          </a:xfrm>
        </p:spPr>
        <p:txBody>
          <a:bodyPr>
            <a:normAutofit fontScale="47500" lnSpcReduction="20000"/>
          </a:bodyPr>
          <a:lstStyle/>
          <a:p>
            <a:pPr marL="0" indent="0" algn="just">
              <a:buNone/>
            </a:pPr>
            <a:endParaRPr lang="en-US" sz="2400" b="0" i="0" dirty="0">
              <a:effectLst/>
            </a:endParaRPr>
          </a:p>
          <a:p>
            <a:pPr marL="0" indent="0" algn="just">
              <a:buNone/>
            </a:pPr>
            <a:r>
              <a:rPr lang="en-US" sz="5100" dirty="0">
                <a:latin typeface="Times New Roman" panose="02020603050405020304" pitchFamily="18" charset="0"/>
                <a:cs typeface="Times New Roman" panose="02020603050405020304" pitchFamily="18" charset="0"/>
              </a:rPr>
              <a:t>Each image was resized 45x45, to match the size of images of the training dataset. </a:t>
            </a:r>
            <a:r>
              <a:rPr lang="en-US" sz="5100" b="0" i="0" dirty="0">
                <a:effectLst/>
                <a:latin typeface="Times New Roman" panose="02020603050405020304" pitchFamily="18" charset="0"/>
                <a:cs typeface="Times New Roman" panose="02020603050405020304" pitchFamily="18" charset="0"/>
              </a:rPr>
              <a:t>Contours are defined as the line connecting all the points along an image's borders that have the same intensity. </a:t>
            </a:r>
          </a:p>
          <a:p>
            <a:pPr marL="0" indent="0" algn="just">
              <a:buNone/>
            </a:pPr>
            <a:endParaRPr lang="en-US" sz="5100" dirty="0">
              <a:cs typeface="Times New Roman" panose="02020603050405020304" pitchFamily="18" charset="0"/>
            </a:endParaRPr>
          </a:p>
          <a:p>
            <a:pPr marL="0" indent="0" algn="just">
              <a:buNone/>
            </a:pPr>
            <a:endParaRPr lang="en-IN" dirty="0"/>
          </a:p>
        </p:txBody>
      </p:sp>
      <p:sp>
        <p:nvSpPr>
          <p:cNvPr id="7" name="TextBox 6">
            <a:extLst>
              <a:ext uri="{FF2B5EF4-FFF2-40B4-BE49-F238E27FC236}">
                <a16:creationId xmlns:a16="http://schemas.microsoft.com/office/drawing/2014/main" id="{129607FA-32F2-2E67-30ED-51BFB70CE817}"/>
              </a:ext>
            </a:extLst>
          </p:cNvPr>
          <p:cNvSpPr txBox="1"/>
          <p:nvPr/>
        </p:nvSpPr>
        <p:spPr>
          <a:xfrm>
            <a:off x="518864" y="1417638"/>
            <a:ext cx="7293496" cy="738664"/>
          </a:xfrm>
          <a:prstGeom prst="rect">
            <a:avLst/>
          </a:prstGeom>
          <a:noFill/>
        </p:spPr>
        <p:txBody>
          <a:bodyPr wrap="square" rtlCol="0">
            <a:spAutoFit/>
          </a:bodyPr>
          <a:lstStyle/>
          <a:p>
            <a:r>
              <a:rPr lang="en-US" sz="2400" b="1" dirty="0">
                <a:solidFill>
                  <a:srgbClr val="000000"/>
                </a:solidFill>
                <a:latin typeface="Times New Roman" panose="02020603050405020304" pitchFamily="18" charset="0"/>
                <a:cs typeface="Times New Roman" panose="02020603050405020304" pitchFamily="18" charset="0"/>
              </a:rPr>
              <a:t>2.Countour Based Segmentation</a:t>
            </a:r>
            <a:endParaRPr lang="en-US" sz="2400" b="1" dirty="0">
              <a:cs typeface="Times New Roman" panose="02020603050405020304" pitchFamily="18" charset="0"/>
            </a:endParaRPr>
          </a:p>
          <a:p>
            <a:endParaRPr lang="en-IN" dirty="0"/>
          </a:p>
        </p:txBody>
      </p:sp>
      <p:cxnSp>
        <p:nvCxnSpPr>
          <p:cNvPr id="11" name="Straight Arrow Connector 10">
            <a:extLst>
              <a:ext uri="{FF2B5EF4-FFF2-40B4-BE49-F238E27FC236}">
                <a16:creationId xmlns:a16="http://schemas.microsoft.com/office/drawing/2014/main" id="{69C1338A-FFB4-F0B5-9057-34E597DE98E6}"/>
              </a:ext>
            </a:extLst>
          </p:cNvPr>
          <p:cNvCxnSpPr/>
          <p:nvPr/>
        </p:nvCxnSpPr>
        <p:spPr>
          <a:xfrm>
            <a:off x="3275856" y="4653136"/>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DF5D5-F444-3D39-9C7D-833DD580C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 y="3789040"/>
            <a:ext cx="2815873" cy="3044546"/>
          </a:xfrm>
          <a:prstGeom prst="rect">
            <a:avLst/>
          </a:prstGeom>
        </p:spPr>
      </p:pic>
      <p:pic>
        <p:nvPicPr>
          <p:cNvPr id="8" name="Picture 7">
            <a:extLst>
              <a:ext uri="{FF2B5EF4-FFF2-40B4-BE49-F238E27FC236}">
                <a16:creationId xmlns:a16="http://schemas.microsoft.com/office/drawing/2014/main" id="{3ABACF70-8DF1-CDE3-F313-5E6CA7501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318" y="3933055"/>
            <a:ext cx="3788027" cy="2900529"/>
          </a:xfrm>
          <a:prstGeom prst="rect">
            <a:avLst/>
          </a:prstGeom>
        </p:spPr>
      </p:pic>
    </p:spTree>
    <p:extLst>
      <p:ext uri="{BB962C8B-B14F-4D97-AF65-F5344CB8AC3E}">
        <p14:creationId xmlns:p14="http://schemas.microsoft.com/office/powerpoint/2010/main" val="41293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AB17-C6E1-5353-7EA3-DE61B6FD0B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2D767-B767-8191-9E6A-88909CAB24C7}"/>
              </a:ext>
            </a:extLst>
          </p:cNvPr>
          <p:cNvSpPr>
            <a:spLocks noGrp="1"/>
          </p:cNvSpPr>
          <p:nvPr>
            <p:ph idx="1"/>
          </p:nvPr>
        </p:nvSpPr>
        <p:spPr/>
        <p:txBody>
          <a:bodyPr>
            <a:normAutofit fontScale="92500" lnSpcReduction="20000"/>
          </a:bodyPr>
          <a:lstStyle/>
          <a:p>
            <a:pPr marL="0" indent="0" algn="just">
              <a:buNone/>
            </a:pPr>
            <a:r>
              <a:rPr lang="en-US" sz="3000" b="1" dirty="0">
                <a:effectLst/>
                <a:latin typeface="Times New Roman" panose="02020603050405020304" pitchFamily="18" charset="0"/>
                <a:cs typeface="Times New Roman" panose="02020603050405020304" pitchFamily="18" charset="0"/>
              </a:rPr>
              <a:t>3</a:t>
            </a:r>
            <a:r>
              <a:rPr lang="en-US" sz="3000" b="1" dirty="0">
                <a:solidFill>
                  <a:srgbClr val="444444"/>
                </a:solidFill>
                <a:effectLst/>
                <a:latin typeface="Times New Roman" panose="02020603050405020304" pitchFamily="18" charset="0"/>
                <a:cs typeface="Times New Roman" panose="02020603050405020304" pitchFamily="18" charset="0"/>
              </a:rPr>
              <a:t>.</a:t>
            </a:r>
            <a:r>
              <a:rPr lang="en-US" sz="3000" b="1" dirty="0">
                <a:effectLst/>
                <a:latin typeface="Times New Roman" panose="02020603050405020304" pitchFamily="18" charset="0"/>
                <a:cs typeface="Times New Roman" panose="02020603050405020304" pitchFamily="18" charset="0"/>
              </a:rPr>
              <a:t>Building Model</a:t>
            </a:r>
          </a:p>
          <a:p>
            <a:pPr algn="just"/>
            <a:r>
              <a:rPr lang="en-US" sz="3200" b="0" i="0" dirty="0">
                <a:effectLst/>
              </a:rPr>
              <a:t>The model is built using </a:t>
            </a:r>
            <a:r>
              <a:rPr lang="en-US" sz="3200" b="0" i="0" dirty="0" err="1">
                <a:effectLst/>
              </a:rPr>
              <a:t>Keras</a:t>
            </a:r>
            <a:r>
              <a:rPr lang="en-US" sz="3200" b="0" i="0" dirty="0">
                <a:effectLst/>
              </a:rPr>
              <a:t>. </a:t>
            </a:r>
          </a:p>
          <a:p>
            <a:pPr algn="just"/>
            <a:r>
              <a:rPr lang="en-US" sz="3200" b="0" i="0" dirty="0">
                <a:effectLst/>
              </a:rPr>
              <a:t>The model created is a Sequential model. </a:t>
            </a:r>
          </a:p>
          <a:p>
            <a:pPr algn="just"/>
            <a:r>
              <a:rPr lang="en-US" sz="3200" b="0" i="0" dirty="0">
                <a:effectLst/>
              </a:rPr>
              <a:t>First, a set of two Convolutional layers (32 filters and </a:t>
            </a:r>
            <a:r>
              <a:rPr lang="en-US" sz="3200" b="0" i="0" dirty="0" err="1">
                <a:effectLst/>
              </a:rPr>
              <a:t>ReLU</a:t>
            </a:r>
            <a:r>
              <a:rPr lang="en-US" sz="3200" b="0" i="0" dirty="0">
                <a:effectLst/>
              </a:rPr>
              <a:t> activation function) to identify the low level image patterns (lines, edges, etc.).</a:t>
            </a:r>
          </a:p>
          <a:p>
            <a:pPr algn="just"/>
            <a:r>
              <a:rPr lang="en-US" sz="3200" dirty="0"/>
              <a:t>Total there are 1 input layer and output layers,6 hidden layers and 2 dense layers.</a:t>
            </a:r>
          </a:p>
          <a:p>
            <a:pPr algn="just"/>
            <a:r>
              <a:rPr lang="en-US" sz="3200" dirty="0"/>
              <a:t>the model is trained on the dataset with 3 </a:t>
            </a:r>
            <a:r>
              <a:rPr lang="en-US" sz="3200" dirty="0" err="1"/>
              <a:t>epoches</a:t>
            </a:r>
            <a:r>
              <a:rPr lang="en-US" sz="3200" dirty="0"/>
              <a:t> and a batch size of 32.</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51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D875-9E07-657E-C600-4957B76936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06FF58-71E7-571E-7EB7-BF108A7C6E0A}"/>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4.</a:t>
            </a:r>
            <a:r>
              <a:rPr lang="en-US" b="1" dirty="0">
                <a:effectLst/>
                <a:latin typeface="Times New Roman" panose="02020603050405020304" pitchFamily="18" charset="0"/>
                <a:cs typeface="Times New Roman" panose="02020603050405020304" pitchFamily="18" charset="0"/>
              </a:rPr>
              <a:t> Expression Evaluation</a:t>
            </a:r>
          </a:p>
          <a:p>
            <a:pPr algn="just"/>
            <a:r>
              <a:rPr lang="en-US" sz="3000" dirty="0">
                <a:latin typeface="Times New Roman" panose="02020603050405020304" pitchFamily="18" charset="0"/>
                <a:cs typeface="Times New Roman" panose="02020603050405020304" pitchFamily="18" charset="0"/>
              </a:rPr>
              <a:t>The segmented characters need to be recognized in order to be digitized. </a:t>
            </a:r>
          </a:p>
          <a:p>
            <a:pPr algn="just"/>
            <a:r>
              <a:rPr lang="en-US" sz="3000" dirty="0">
                <a:latin typeface="Times New Roman" panose="02020603050405020304" pitchFamily="18" charset="0"/>
                <a:cs typeface="Times New Roman" panose="02020603050405020304" pitchFamily="18" charset="0"/>
              </a:rPr>
              <a:t>These characters will be sorted and stored in the same order as they appear in the image of the expression.</a:t>
            </a:r>
            <a:endParaRPr lang="en-US" sz="3000" b="1" dirty="0">
              <a:effectLst/>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The Expression is formatted properly and evaluated using </a:t>
            </a:r>
            <a:r>
              <a:rPr lang="en-IN" sz="3000" dirty="0" err="1">
                <a:latin typeface="Times New Roman" panose="02020603050405020304" pitchFamily="18" charset="0"/>
                <a:cs typeface="Times New Roman" panose="02020603050405020304" pitchFamily="18" charset="0"/>
              </a:rPr>
              <a:t>Sympy</a:t>
            </a:r>
            <a:r>
              <a:rPr lang="en-IN" sz="3000" dirty="0">
                <a:latin typeface="Times New Roman" panose="02020603050405020304" pitchFamily="18" charset="0"/>
                <a:cs typeface="Times New Roman" panose="02020603050405020304" pitchFamily="18" charset="0"/>
              </a:rPr>
              <a:t> Library.</a:t>
            </a:r>
          </a:p>
        </p:txBody>
      </p:sp>
    </p:spTree>
    <p:extLst>
      <p:ext uri="{BB962C8B-B14F-4D97-AF65-F5344CB8AC3E}">
        <p14:creationId xmlns:p14="http://schemas.microsoft.com/office/powerpoint/2010/main" val="392774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D875-9E07-657E-C600-4957B769361B}"/>
              </a:ext>
            </a:extLst>
          </p:cNvPr>
          <p:cNvSpPr>
            <a:spLocks noGrp="1"/>
          </p:cNvSpPr>
          <p:nvPr>
            <p:ph type="title"/>
          </p:nvPr>
        </p:nvSpPr>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3E06FF58-71E7-571E-7EB7-BF108A7C6E0A}"/>
              </a:ext>
            </a:extLst>
          </p:cNvPr>
          <p:cNvSpPr>
            <a:spLocks noGrp="1"/>
          </p:cNvSpPr>
          <p:nvPr>
            <p:ph idx="1"/>
          </p:nvPr>
        </p:nvSpPr>
        <p:spPr/>
        <p:txBody>
          <a:bodyPr>
            <a:normAutofit/>
          </a:bodyPr>
          <a:lstStyle/>
          <a:p>
            <a:pPr marL="0" indent="0" algn="just">
              <a:buNone/>
            </a:pPr>
            <a:r>
              <a:rPr lang="en-US" b="1" dirty="0">
                <a:solidFill>
                  <a:srgbClr val="444444"/>
                </a:solidFill>
              </a:rPr>
              <a:t>5. Deployment</a:t>
            </a:r>
          </a:p>
          <a:p>
            <a:pPr algn="just"/>
            <a:r>
              <a:rPr lang="en-US" b="0" i="0" dirty="0">
                <a:solidFill>
                  <a:srgbClr val="374151"/>
                </a:solidFill>
                <a:effectLst/>
                <a:latin typeface="Söhne"/>
              </a:rPr>
              <a:t>Deployed the trained model and the solver as an application that can take input images of handwritten equations, recognize them, parse them, and solve them. </a:t>
            </a:r>
          </a:p>
          <a:p>
            <a:pPr algn="just"/>
            <a:r>
              <a:rPr lang="en-US" b="0" i="0" dirty="0">
                <a:solidFill>
                  <a:srgbClr val="374151"/>
                </a:solidFill>
                <a:effectLst/>
                <a:latin typeface="Söhne"/>
              </a:rPr>
              <a:t>This is done using a web-based interface </a:t>
            </a:r>
            <a:r>
              <a:rPr lang="en-US" i="0" dirty="0">
                <a:solidFill>
                  <a:srgbClr val="444444"/>
                </a:solidFill>
                <a:effectLst/>
                <a:latin typeface="Söhne"/>
              </a:rPr>
              <a:t>created </a:t>
            </a:r>
            <a:r>
              <a:rPr lang="en-US" dirty="0">
                <a:solidFill>
                  <a:srgbClr val="444444"/>
                </a:solidFill>
              </a:rPr>
              <a:t>using Flask module in python.</a:t>
            </a:r>
          </a:p>
          <a:p>
            <a:pPr marL="0" indent="0" algn="just">
              <a:buNone/>
            </a:pPr>
            <a:endParaRPr lang="en-US" dirty="0">
              <a:solidFill>
                <a:srgbClr val="444444"/>
              </a:solidFill>
            </a:endParaRPr>
          </a:p>
          <a:p>
            <a:pPr algn="just"/>
            <a:endParaRPr lang="en-US" b="1" dirty="0">
              <a:solidFill>
                <a:srgbClr val="444444"/>
              </a:solidFill>
            </a:endParaRPr>
          </a:p>
        </p:txBody>
      </p:sp>
    </p:spTree>
    <p:extLst>
      <p:ext uri="{BB962C8B-B14F-4D97-AF65-F5344CB8AC3E}">
        <p14:creationId xmlns:p14="http://schemas.microsoft.com/office/powerpoint/2010/main" val="409241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683B-AF30-97AC-2B42-1718F50515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3149C-EA51-F9B2-8180-824644D15714}"/>
              </a:ext>
            </a:extLst>
          </p:cNvPr>
          <p:cNvSpPr>
            <a:spLocks noGrp="1"/>
          </p:cNvSpPr>
          <p:nvPr>
            <p:ph idx="1"/>
          </p:nvPr>
        </p:nvSpPr>
        <p:spPr>
          <a:xfrm>
            <a:off x="457200" y="1600200"/>
            <a:ext cx="8435280" cy="4781128"/>
          </a:xfrm>
        </p:spPr>
        <p:txBody>
          <a:bodyPr>
            <a:normAutofit fontScale="85000" lnSpcReduction="10000"/>
          </a:bodyPr>
          <a:lstStyle/>
          <a:p>
            <a:pPr marL="0" indent="0">
              <a:buNone/>
            </a:pPr>
            <a:r>
              <a:rPr lang="en-IN" b="1" dirty="0">
                <a:latin typeface="Times New Roman" panose="02020603050405020304" pitchFamily="18" charset="0"/>
                <a:cs typeface="Times New Roman" panose="02020603050405020304" pitchFamily="18" charset="0"/>
              </a:rPr>
              <a:t>Software Requirements  :</a:t>
            </a:r>
          </a:p>
          <a:p>
            <a:r>
              <a:rPr lang="en-IN" dirty="0">
                <a:latin typeface="Times New Roman" panose="02020603050405020304" pitchFamily="18" charset="0"/>
                <a:cs typeface="Times New Roman" panose="02020603050405020304" pitchFamily="18" charset="0"/>
              </a:rPr>
              <a:t>Operating System : Windows 10</a:t>
            </a:r>
          </a:p>
          <a:p>
            <a:r>
              <a:rPr lang="en-IN" dirty="0">
                <a:latin typeface="Times New Roman" panose="02020603050405020304" pitchFamily="18" charset="0"/>
                <a:cs typeface="Times New Roman" panose="02020603050405020304" pitchFamily="18" charset="0"/>
              </a:rPr>
              <a:t>Front end :HTML,CSS,JAVASCRIPT</a:t>
            </a:r>
          </a:p>
          <a:p>
            <a:r>
              <a:rPr lang="en-IN" dirty="0">
                <a:latin typeface="Times New Roman" panose="02020603050405020304" pitchFamily="18" charset="0"/>
                <a:cs typeface="Times New Roman" panose="02020603050405020304" pitchFamily="18" charset="0"/>
              </a:rPr>
              <a:t>Back end: Flask</a:t>
            </a:r>
          </a:p>
          <a:p>
            <a:r>
              <a:rPr lang="en-IN" dirty="0">
                <a:latin typeface="Times New Roman" panose="02020603050405020304" pitchFamily="18" charset="0"/>
                <a:cs typeface="Times New Roman" panose="02020603050405020304" pitchFamily="18" charset="0"/>
              </a:rPr>
              <a:t>Important Libraries: </a:t>
            </a: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sympy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OpenCv,PiL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Language : Python</a:t>
            </a:r>
          </a:p>
          <a:p>
            <a:r>
              <a:rPr lang="en-IN" dirty="0">
                <a:latin typeface="Times New Roman" panose="02020603050405020304" pitchFamily="18" charset="0"/>
                <a:cs typeface="Times New Roman" panose="02020603050405020304" pitchFamily="18" charset="0"/>
              </a:rPr>
              <a:t>Tools : Visual Studio Code</a:t>
            </a:r>
          </a:p>
          <a:p>
            <a:pPr marL="0" indent="0">
              <a:buNone/>
            </a:pPr>
            <a:r>
              <a:rPr lang="en-IN" b="1" dirty="0">
                <a:latin typeface="Times New Roman" panose="02020603050405020304" pitchFamily="18" charset="0"/>
                <a:cs typeface="Times New Roman" panose="02020603050405020304" pitchFamily="18" charset="0"/>
              </a:rPr>
              <a:t>Hardware Requirements :</a:t>
            </a:r>
          </a:p>
          <a:p>
            <a:r>
              <a:rPr lang="en-IN" dirty="0">
                <a:latin typeface="Times New Roman" panose="02020603050405020304" pitchFamily="18" charset="0"/>
                <a:cs typeface="Times New Roman" panose="02020603050405020304" pitchFamily="18" charset="0"/>
              </a:rPr>
              <a:t>Processor : i3 or more</a:t>
            </a:r>
          </a:p>
          <a:p>
            <a:r>
              <a:rPr lang="en-IN" dirty="0">
                <a:latin typeface="Times New Roman" panose="02020603050405020304" pitchFamily="18" charset="0"/>
                <a:cs typeface="Times New Roman" panose="02020603050405020304" pitchFamily="18" charset="0"/>
              </a:rPr>
              <a:t>RAM  : 4GB or more</a:t>
            </a:r>
          </a:p>
          <a:p>
            <a:pPr marL="0" indent="0">
              <a:buNone/>
            </a:pPr>
            <a:endParaRPr lang="en-IN" dirty="0"/>
          </a:p>
        </p:txBody>
      </p:sp>
    </p:spTree>
    <p:extLst>
      <p:ext uri="{BB962C8B-B14F-4D97-AF65-F5344CB8AC3E}">
        <p14:creationId xmlns:p14="http://schemas.microsoft.com/office/powerpoint/2010/main" val="1468173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29C-3BB8-083D-B383-45B69FF54086}"/>
              </a:ext>
            </a:extLst>
          </p:cNvPr>
          <p:cNvSpPr>
            <a:spLocks noGrp="1"/>
          </p:cNvSpPr>
          <p:nvPr>
            <p:ph type="title"/>
          </p:nvPr>
        </p:nvSpPr>
        <p:spPr>
          <a:xfrm>
            <a:off x="457200" y="274638"/>
            <a:ext cx="8229600" cy="850106"/>
          </a:xfrm>
        </p:spPr>
        <p:txBody>
          <a:bodyPr>
            <a:normAutofit/>
          </a:bodyPr>
          <a:lstStyle/>
          <a:p>
            <a:r>
              <a:rPr lang="en-US" sz="4000" dirty="0">
                <a:latin typeface="Times New Roman" panose="02020603050405020304" pitchFamily="18" charset="0"/>
                <a:cs typeface="Times New Roman" panose="02020603050405020304" pitchFamily="18" charset="0"/>
              </a:rPr>
              <a:t>RESULT AND OUTPUT</a:t>
            </a:r>
            <a:endParaRPr lang="en-IN"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D4516CA-7E2A-FD62-EA54-EBD40F0ECF92}"/>
              </a:ext>
            </a:extLst>
          </p:cNvPr>
          <p:cNvPicPr>
            <a:picLocks noChangeAspect="1"/>
          </p:cNvPicPr>
          <p:nvPr/>
        </p:nvPicPr>
        <p:blipFill>
          <a:blip r:embed="rId2"/>
          <a:stretch>
            <a:fillRect/>
          </a:stretch>
        </p:blipFill>
        <p:spPr>
          <a:xfrm>
            <a:off x="642391" y="1628799"/>
            <a:ext cx="8044409" cy="4104457"/>
          </a:xfrm>
          <a:prstGeom prst="rect">
            <a:avLst/>
          </a:prstGeom>
        </p:spPr>
      </p:pic>
    </p:spTree>
    <p:extLst>
      <p:ext uri="{BB962C8B-B14F-4D97-AF65-F5344CB8AC3E}">
        <p14:creationId xmlns:p14="http://schemas.microsoft.com/office/powerpoint/2010/main" val="3715967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29C-3BB8-083D-B383-45B69FF54086}"/>
              </a:ext>
            </a:extLst>
          </p:cNvPr>
          <p:cNvSpPr>
            <a:spLocks noGrp="1"/>
          </p:cNvSpPr>
          <p:nvPr>
            <p:ph type="title"/>
          </p:nvPr>
        </p:nvSpPr>
        <p:spPr>
          <a:xfrm>
            <a:off x="457200" y="274638"/>
            <a:ext cx="8229600" cy="922114"/>
          </a:xfrm>
        </p:spPr>
        <p:txBody>
          <a:bodyPr/>
          <a:lstStyle/>
          <a:p>
            <a:r>
              <a:rPr lang="en-US"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ESULT AND OUTPUT</a:t>
            </a:r>
          </a:p>
        </p:txBody>
      </p:sp>
      <p:pic>
        <p:nvPicPr>
          <p:cNvPr id="6" name="Content Placeholder 5">
            <a:extLst>
              <a:ext uri="{FF2B5EF4-FFF2-40B4-BE49-F238E27FC236}">
                <a16:creationId xmlns:a16="http://schemas.microsoft.com/office/drawing/2014/main" id="{36D4B6D9-A775-785A-703D-7FDF50F0C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56793"/>
            <a:ext cx="8137878" cy="4608511"/>
          </a:xfrm>
        </p:spPr>
      </p:pic>
    </p:spTree>
    <p:extLst>
      <p:ext uri="{BB962C8B-B14F-4D97-AF65-F5344CB8AC3E}">
        <p14:creationId xmlns:p14="http://schemas.microsoft.com/office/powerpoint/2010/main" val="9994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8162-E0A9-C24B-4B43-31C3ADE53D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ESULT AND OUTPUT</a:t>
            </a:r>
          </a:p>
        </p:txBody>
      </p:sp>
      <p:pic>
        <p:nvPicPr>
          <p:cNvPr id="5" name="Content Placeholder 4">
            <a:extLst>
              <a:ext uri="{FF2B5EF4-FFF2-40B4-BE49-F238E27FC236}">
                <a16:creationId xmlns:a16="http://schemas.microsoft.com/office/drawing/2014/main" id="{4E4B3B3F-7878-88A2-68D2-F509A3E35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28800"/>
            <a:ext cx="8046156" cy="4608512"/>
          </a:xfrm>
        </p:spPr>
      </p:pic>
    </p:spTree>
    <p:extLst>
      <p:ext uri="{BB962C8B-B14F-4D97-AF65-F5344CB8AC3E}">
        <p14:creationId xmlns:p14="http://schemas.microsoft.com/office/powerpoint/2010/main" val="191942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01C6-8862-71AC-E92E-9FB242EFBAE7}"/>
              </a:ext>
            </a:extLst>
          </p:cNvPr>
          <p:cNvSpPr>
            <a:spLocks noGrp="1"/>
          </p:cNvSpPr>
          <p:nvPr>
            <p:ph type="title"/>
          </p:nvPr>
        </p:nvSpPr>
        <p:spPr>
          <a:xfrm>
            <a:off x="457200" y="260648"/>
            <a:ext cx="8229600" cy="739649"/>
          </a:xfrm>
        </p:spPr>
        <p:txBody>
          <a:bodyPr>
            <a:normAutofit fontScale="90000"/>
          </a:bodyPr>
          <a:lstStyle/>
          <a:p>
            <a:r>
              <a:rPr lang="en-US" dirty="0"/>
              <a:t>U</a:t>
            </a:r>
            <a:r>
              <a:rPr lang="en-IN" dirty="0"/>
              <a:t>NIT TESTING</a:t>
            </a:r>
          </a:p>
        </p:txBody>
      </p:sp>
      <p:graphicFrame>
        <p:nvGraphicFramePr>
          <p:cNvPr id="5" name="Content Placeholder 4">
            <a:extLst>
              <a:ext uri="{FF2B5EF4-FFF2-40B4-BE49-F238E27FC236}">
                <a16:creationId xmlns:a16="http://schemas.microsoft.com/office/drawing/2014/main" id="{3C4A162A-10AA-4C9F-F33D-A6482845699D}"/>
              </a:ext>
            </a:extLst>
          </p:cNvPr>
          <p:cNvGraphicFramePr>
            <a:graphicFrameLocks noGrp="1"/>
          </p:cNvGraphicFramePr>
          <p:nvPr>
            <p:ph idx="1"/>
            <p:extLst>
              <p:ext uri="{D42A27DB-BD31-4B8C-83A1-F6EECF244321}">
                <p14:modId xmlns:p14="http://schemas.microsoft.com/office/powerpoint/2010/main" val="3342212829"/>
              </p:ext>
            </p:extLst>
          </p:nvPr>
        </p:nvGraphicFramePr>
        <p:xfrm>
          <a:off x="107504" y="1180540"/>
          <a:ext cx="8579296" cy="5559426"/>
        </p:xfrm>
        <a:graphic>
          <a:graphicData uri="http://schemas.openxmlformats.org/drawingml/2006/table">
            <a:tbl>
              <a:tblPr firstRow="1" firstCol="1" bandRow="1"/>
              <a:tblGrid>
                <a:gridCol w="1173132">
                  <a:extLst>
                    <a:ext uri="{9D8B030D-6E8A-4147-A177-3AD203B41FA5}">
                      <a16:colId xmlns:a16="http://schemas.microsoft.com/office/drawing/2014/main" val="141704101"/>
                    </a:ext>
                  </a:extLst>
                </a:gridCol>
                <a:gridCol w="1476618">
                  <a:extLst>
                    <a:ext uri="{9D8B030D-6E8A-4147-A177-3AD203B41FA5}">
                      <a16:colId xmlns:a16="http://schemas.microsoft.com/office/drawing/2014/main" val="4198640285"/>
                    </a:ext>
                  </a:extLst>
                </a:gridCol>
                <a:gridCol w="1551160">
                  <a:extLst>
                    <a:ext uri="{9D8B030D-6E8A-4147-A177-3AD203B41FA5}">
                      <a16:colId xmlns:a16="http://schemas.microsoft.com/office/drawing/2014/main" val="3674753712"/>
                    </a:ext>
                  </a:extLst>
                </a:gridCol>
                <a:gridCol w="1750822">
                  <a:extLst>
                    <a:ext uri="{9D8B030D-6E8A-4147-A177-3AD203B41FA5}">
                      <a16:colId xmlns:a16="http://schemas.microsoft.com/office/drawing/2014/main" val="1150414846"/>
                    </a:ext>
                  </a:extLst>
                </a:gridCol>
                <a:gridCol w="1758809">
                  <a:extLst>
                    <a:ext uri="{9D8B030D-6E8A-4147-A177-3AD203B41FA5}">
                      <a16:colId xmlns:a16="http://schemas.microsoft.com/office/drawing/2014/main" val="1091021901"/>
                    </a:ext>
                  </a:extLst>
                </a:gridCol>
                <a:gridCol w="868755">
                  <a:extLst>
                    <a:ext uri="{9D8B030D-6E8A-4147-A177-3AD203B41FA5}">
                      <a16:colId xmlns:a16="http://schemas.microsoft.com/office/drawing/2014/main" val="2219798466"/>
                    </a:ext>
                  </a:extLst>
                </a:gridCol>
              </a:tblGrid>
              <a:tr h="794878">
                <a:tc>
                  <a:txBody>
                    <a:bodyPr/>
                    <a:lstStyle/>
                    <a:p>
                      <a:pPr>
                        <a:lnSpc>
                          <a:spcPct val="107000"/>
                        </a:lnSpc>
                        <a:spcAft>
                          <a:spcPts val="800"/>
                        </a:spcAft>
                      </a:pPr>
                      <a:r>
                        <a:rPr lang="en-IN" sz="16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Case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b="1"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Test scenario</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Input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Expected Output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Actual output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3555779698"/>
                  </a:ext>
                </a:extLst>
              </a:tr>
              <a:tr h="986964">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UT001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Basic recognition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of a simple addition equation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Recognized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235943036"/>
                  </a:ext>
                </a:extLst>
              </a:tr>
              <a:tr h="1694288">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UT002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polynomial Equation recognition With variable.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of a polynomial equation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With One Variable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2297014964"/>
                  </a:ext>
                </a:extLst>
              </a:tr>
              <a:tr h="986964">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UT003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Exponent Recognition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Exponent value less than 10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392" marR="47392"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717686797"/>
                  </a:ext>
                </a:extLst>
              </a:tr>
            </a:tbl>
          </a:graphicData>
        </a:graphic>
      </p:graphicFrame>
    </p:spTree>
    <p:extLst>
      <p:ext uri="{BB962C8B-B14F-4D97-AF65-F5344CB8AC3E}">
        <p14:creationId xmlns:p14="http://schemas.microsoft.com/office/powerpoint/2010/main" val="31810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8229600" cy="806673"/>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07504" y="1340769"/>
            <a:ext cx="8579296" cy="5040559"/>
          </a:xfrm>
        </p:spPr>
        <p:txBody>
          <a:bodyPr>
            <a:normAutofit fontScale="92500" lnSpcReduction="20000"/>
          </a:bodyPr>
          <a:lstStyle/>
          <a:p>
            <a:pPr algn="just">
              <a:buNone/>
            </a:pPr>
            <a:r>
              <a:rPr lang="en-US" dirty="0"/>
              <a:t>	</a:t>
            </a:r>
            <a:r>
              <a:rPr lang="en-US" sz="2600" dirty="0">
                <a:latin typeface="Times New Roman" panose="02020603050405020304" pitchFamily="18" charset="0"/>
                <a:cs typeface="Times New Roman" panose="02020603050405020304" pitchFamily="18" charset="0"/>
              </a:rPr>
              <a:t>Mathematical Equations are frequently entered by hand on computer which is slower than writing them on paper or writing software. Through this project we aim to develop a user friendly website that captures the image of mathematical equation, recognize the equation and present the user with required solution. We aim to make the whole experience of experimenting with equations very user friendly and to remove the hassle of learning a mathematical tool just for mathematical experimentation. Since mathematics itself is a very wide field, digitizing and evaluating all of the mathematical symbols becomes a very complex and tedious task. Therefore, only a subset of these mathematical symbols is considered in this project which are digits (0-9), arithmetic operators (+, -, *, ÷), characters(y). This Project will be entirely dedicated to the digitization and evaluation of handwritten mathematical expressions.</a:t>
            </a:r>
            <a:r>
              <a:rPr lang="en-IN" sz="2600" dirty="0">
                <a:latin typeface="Times New Roman" panose="02020603050405020304" pitchFamily="18" charset="0"/>
                <a:cs typeface="Times New Roman" panose="02020603050405020304" pitchFamily="18" charset="0"/>
              </a:rPr>
              <a:t>			</a:t>
            </a:r>
          </a:p>
          <a:p>
            <a:pPr marL="0" indent="0" algn="just">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01C6-8862-71AC-E92E-9FB242EFBAE7}"/>
              </a:ext>
            </a:extLst>
          </p:cNvPr>
          <p:cNvSpPr>
            <a:spLocks noGrp="1"/>
          </p:cNvSpPr>
          <p:nvPr>
            <p:ph type="title"/>
          </p:nvPr>
        </p:nvSpPr>
        <p:spPr>
          <a:xfrm>
            <a:off x="457200" y="435081"/>
            <a:ext cx="8229600" cy="674785"/>
          </a:xfrm>
        </p:spPr>
        <p:txBody>
          <a:bodyPr>
            <a:noAutofit/>
          </a:bodyPr>
          <a:lstStyle/>
          <a:p>
            <a:r>
              <a:rPr lang="en-IN" sz="3200" dirty="0">
                <a:latin typeface="Times New Roman" panose="02020603050405020304" pitchFamily="18" charset="0"/>
                <a:cs typeface="Times New Roman" panose="02020603050405020304" pitchFamily="18" charset="0"/>
              </a:rPr>
              <a:t>UNIT TESTING</a:t>
            </a:r>
          </a:p>
        </p:txBody>
      </p:sp>
      <p:graphicFrame>
        <p:nvGraphicFramePr>
          <p:cNvPr id="7" name="Content Placeholder 6">
            <a:extLst>
              <a:ext uri="{FF2B5EF4-FFF2-40B4-BE49-F238E27FC236}">
                <a16:creationId xmlns:a16="http://schemas.microsoft.com/office/drawing/2014/main" id="{713EACF6-0DA4-2E2F-DE6A-D6BB9DDD6224}"/>
              </a:ext>
            </a:extLst>
          </p:cNvPr>
          <p:cNvGraphicFramePr>
            <a:graphicFrameLocks noGrp="1"/>
          </p:cNvGraphicFramePr>
          <p:nvPr>
            <p:ph idx="1"/>
            <p:extLst>
              <p:ext uri="{D42A27DB-BD31-4B8C-83A1-F6EECF244321}">
                <p14:modId xmlns:p14="http://schemas.microsoft.com/office/powerpoint/2010/main" val="3980501035"/>
              </p:ext>
            </p:extLst>
          </p:nvPr>
        </p:nvGraphicFramePr>
        <p:xfrm>
          <a:off x="422375" y="1916831"/>
          <a:ext cx="8542115" cy="4549753"/>
        </p:xfrm>
        <a:graphic>
          <a:graphicData uri="http://schemas.openxmlformats.org/drawingml/2006/table">
            <a:tbl>
              <a:tblPr firstRow="1" firstCol="1" bandRow="1"/>
              <a:tblGrid>
                <a:gridCol w="1127552">
                  <a:extLst>
                    <a:ext uri="{9D8B030D-6E8A-4147-A177-3AD203B41FA5}">
                      <a16:colId xmlns:a16="http://schemas.microsoft.com/office/drawing/2014/main" val="2404711755"/>
                    </a:ext>
                  </a:extLst>
                </a:gridCol>
                <a:gridCol w="1478294">
                  <a:extLst>
                    <a:ext uri="{9D8B030D-6E8A-4147-A177-3AD203B41FA5}">
                      <a16:colId xmlns:a16="http://schemas.microsoft.com/office/drawing/2014/main" val="177677860"/>
                    </a:ext>
                  </a:extLst>
                </a:gridCol>
                <a:gridCol w="1552918">
                  <a:extLst>
                    <a:ext uri="{9D8B030D-6E8A-4147-A177-3AD203B41FA5}">
                      <a16:colId xmlns:a16="http://schemas.microsoft.com/office/drawing/2014/main" val="505350440"/>
                    </a:ext>
                  </a:extLst>
                </a:gridCol>
                <a:gridCol w="1752806">
                  <a:extLst>
                    <a:ext uri="{9D8B030D-6E8A-4147-A177-3AD203B41FA5}">
                      <a16:colId xmlns:a16="http://schemas.microsoft.com/office/drawing/2014/main" val="1082709373"/>
                    </a:ext>
                  </a:extLst>
                </a:gridCol>
                <a:gridCol w="1760805">
                  <a:extLst>
                    <a:ext uri="{9D8B030D-6E8A-4147-A177-3AD203B41FA5}">
                      <a16:colId xmlns:a16="http://schemas.microsoft.com/office/drawing/2014/main" val="3829227903"/>
                    </a:ext>
                  </a:extLst>
                </a:gridCol>
                <a:gridCol w="869740">
                  <a:extLst>
                    <a:ext uri="{9D8B030D-6E8A-4147-A177-3AD203B41FA5}">
                      <a16:colId xmlns:a16="http://schemas.microsoft.com/office/drawing/2014/main" val="4234229561"/>
                    </a:ext>
                  </a:extLst>
                </a:gridCol>
              </a:tblGrid>
              <a:tr h="1489583">
                <a:tc>
                  <a:txBody>
                    <a:bodyPr/>
                    <a:lstStyle/>
                    <a:p>
                      <a:pPr>
                        <a:lnSpc>
                          <a:spcPct val="107000"/>
                        </a:lnSpc>
                        <a:spcAft>
                          <a:spcPts val="800"/>
                        </a:spcAft>
                      </a:pPr>
                      <a:r>
                        <a:rPr lang="en-IN" sz="1600" kern="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effectLst/>
                          <a:latin typeface="Times New Roman" panose="02020603050405020304" pitchFamily="18" charset="0"/>
                          <a:ea typeface="Calibri" panose="020F0502020204030204" pitchFamily="34" charset="0"/>
                          <a:cs typeface="Times New Roman" panose="02020603050405020304" pitchFamily="18" charset="0"/>
                        </a:rPr>
                        <a:t>UT007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Error handling</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Input an equation that is not valid (e.g., "2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display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Error Message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“Wrong Equation”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“Wrong Equation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584190893"/>
                  </a:ext>
                </a:extLst>
              </a:tr>
              <a:tr h="984412">
                <a:tc>
                  <a:txBody>
                    <a:bodyPr/>
                    <a:lstStyle/>
                    <a:p>
                      <a:pPr>
                        <a:lnSpc>
                          <a:spcPct val="107000"/>
                        </a:lnSpc>
                        <a:spcAft>
                          <a:spcPts val="80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UT008</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Empty Image Recognition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Empty Image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Display “Empty Image”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Display “Empty Image”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740021172"/>
                  </a:ext>
                </a:extLst>
              </a:tr>
              <a:tr h="984412">
                <a:tc>
                  <a:txBody>
                    <a:bodyPr/>
                    <a:lstStyle/>
                    <a:p>
                      <a:pPr>
                        <a:lnSpc>
                          <a:spcPct val="107000"/>
                        </a:lnSpc>
                        <a:spcAft>
                          <a:spcPts val="80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UT009</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Distorted Image Recognition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with lot of Noise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not Recognised Properly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Fail</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4117277846"/>
                  </a:ext>
                </a:extLst>
              </a:tr>
              <a:tr h="984412">
                <a:tc>
                  <a:txBody>
                    <a:bodyPr/>
                    <a:lstStyle/>
                    <a:p>
                      <a:pPr>
                        <a:lnSpc>
                          <a:spcPct val="107000"/>
                        </a:lnSpc>
                        <a:spcAft>
                          <a:spcPts val="800"/>
                        </a:spcAft>
                      </a:pPr>
                      <a:r>
                        <a:rPr lang="en-IN" sz="1600" kern="0">
                          <a:effectLst/>
                          <a:latin typeface="Times New Roman" panose="02020603050405020304" pitchFamily="18" charset="0"/>
                          <a:ea typeface="Calibri" panose="020F0502020204030204" pitchFamily="34" charset="0"/>
                          <a:cs typeface="Times New Roman" panose="02020603050405020304" pitchFamily="18" charset="0"/>
                        </a:rPr>
                        <a:t>UT010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Multiple Equations Recognition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Batch of multiple equations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Recognised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And Solved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Equation not Recognised Properly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IN" sz="1600" kern="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Fail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206" marR="48206"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2176177040"/>
                  </a:ext>
                </a:extLst>
              </a:tr>
            </a:tbl>
          </a:graphicData>
        </a:graphic>
      </p:graphicFrame>
    </p:spTree>
    <p:extLst>
      <p:ext uri="{BB962C8B-B14F-4D97-AF65-F5344CB8AC3E}">
        <p14:creationId xmlns:p14="http://schemas.microsoft.com/office/powerpoint/2010/main" val="61318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01C6-8862-71AC-E92E-9FB242EFBAE7}"/>
              </a:ext>
            </a:extLst>
          </p:cNvPr>
          <p:cNvSpPr>
            <a:spLocks noGrp="1"/>
          </p:cNvSpPr>
          <p:nvPr>
            <p:ph type="title"/>
          </p:nvPr>
        </p:nvSpPr>
        <p:spPr>
          <a:xfrm>
            <a:off x="457200" y="274638"/>
            <a:ext cx="8229600" cy="725659"/>
          </a:xfrm>
        </p:spPr>
        <p:txBody>
          <a:bodyPr>
            <a:normAutofit fontScale="90000"/>
          </a:bodyPr>
          <a:lstStyle/>
          <a:p>
            <a:pPr algn="l"/>
            <a:r>
              <a:rPr lang="en-US" sz="4000" dirty="0">
                <a:latin typeface="Times New Roman" panose="02020603050405020304" pitchFamily="18" charset="0"/>
                <a:cs typeface="Times New Roman" panose="02020603050405020304" pitchFamily="18" charset="0"/>
              </a:rPr>
              <a:t>                         TEST CASES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a:t>
            </a:r>
            <a:r>
              <a:rPr lang="en-IN" sz="2800" dirty="0">
                <a:latin typeface="Times New Roman" panose="02020603050405020304" pitchFamily="18" charset="0"/>
                <a:cs typeface="Times New Roman" panose="02020603050405020304" pitchFamily="18" charset="0"/>
              </a:rPr>
              <a:t>TEGRATION TESTING</a:t>
            </a:r>
          </a:p>
        </p:txBody>
      </p:sp>
      <p:graphicFrame>
        <p:nvGraphicFramePr>
          <p:cNvPr id="6" name="Content Placeholder 5">
            <a:extLst>
              <a:ext uri="{FF2B5EF4-FFF2-40B4-BE49-F238E27FC236}">
                <a16:creationId xmlns:a16="http://schemas.microsoft.com/office/drawing/2014/main" id="{31C8678E-812F-A081-51E7-6A70B3601D9B}"/>
              </a:ext>
            </a:extLst>
          </p:cNvPr>
          <p:cNvGraphicFramePr>
            <a:graphicFrameLocks noGrp="1"/>
          </p:cNvGraphicFramePr>
          <p:nvPr>
            <p:ph idx="1"/>
            <p:extLst>
              <p:ext uri="{D42A27DB-BD31-4B8C-83A1-F6EECF244321}">
                <p14:modId xmlns:p14="http://schemas.microsoft.com/office/powerpoint/2010/main" val="764837792"/>
              </p:ext>
            </p:extLst>
          </p:nvPr>
        </p:nvGraphicFramePr>
        <p:xfrm>
          <a:off x="539552" y="1196752"/>
          <a:ext cx="8424936" cy="3237866"/>
        </p:xfrm>
        <a:graphic>
          <a:graphicData uri="http://schemas.openxmlformats.org/drawingml/2006/table">
            <a:tbl>
              <a:tblPr firstRow="1" firstCol="1" bandRow="1"/>
              <a:tblGrid>
                <a:gridCol w="1011375">
                  <a:extLst>
                    <a:ext uri="{9D8B030D-6E8A-4147-A177-3AD203B41FA5}">
                      <a16:colId xmlns:a16="http://schemas.microsoft.com/office/drawing/2014/main" val="732703592"/>
                    </a:ext>
                  </a:extLst>
                </a:gridCol>
                <a:gridCol w="1478094">
                  <a:extLst>
                    <a:ext uri="{9D8B030D-6E8A-4147-A177-3AD203B41FA5}">
                      <a16:colId xmlns:a16="http://schemas.microsoft.com/office/drawing/2014/main" val="3523205073"/>
                    </a:ext>
                  </a:extLst>
                </a:gridCol>
                <a:gridCol w="1552707">
                  <a:extLst>
                    <a:ext uri="{9D8B030D-6E8A-4147-A177-3AD203B41FA5}">
                      <a16:colId xmlns:a16="http://schemas.microsoft.com/office/drawing/2014/main" val="1838155341"/>
                    </a:ext>
                  </a:extLst>
                </a:gridCol>
                <a:gridCol w="1752571">
                  <a:extLst>
                    <a:ext uri="{9D8B030D-6E8A-4147-A177-3AD203B41FA5}">
                      <a16:colId xmlns:a16="http://schemas.microsoft.com/office/drawing/2014/main" val="2704296129"/>
                    </a:ext>
                  </a:extLst>
                </a:gridCol>
                <a:gridCol w="1760565">
                  <a:extLst>
                    <a:ext uri="{9D8B030D-6E8A-4147-A177-3AD203B41FA5}">
                      <a16:colId xmlns:a16="http://schemas.microsoft.com/office/drawing/2014/main" val="2499205029"/>
                    </a:ext>
                  </a:extLst>
                </a:gridCol>
                <a:gridCol w="869624">
                  <a:extLst>
                    <a:ext uri="{9D8B030D-6E8A-4147-A177-3AD203B41FA5}">
                      <a16:colId xmlns:a16="http://schemas.microsoft.com/office/drawing/2014/main" val="3968068279"/>
                    </a:ext>
                  </a:extLst>
                </a:gridCol>
              </a:tblGrid>
              <a:tr h="865621">
                <a:tc>
                  <a:txBody>
                    <a:bodyPr/>
                    <a:lstStyle/>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Case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Test scenario</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Expected Output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Actual output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59948956"/>
                  </a:ext>
                </a:extLst>
              </a:tr>
              <a:tr h="1007350">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IT001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Flow</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Upload without choosing File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Error message:  “No image Selected"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 image Selected”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3544871329"/>
                  </a:ext>
                </a:extLst>
              </a:tr>
              <a:tr h="1007350">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IT002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Flow</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Empty Canvas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Error message:  “Draw Equation on canvas."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“Draw Equation on canvas."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982869140"/>
                  </a:ext>
                </a:extLst>
              </a:tr>
            </a:tbl>
          </a:graphicData>
        </a:graphic>
      </p:graphicFrame>
      <p:graphicFrame>
        <p:nvGraphicFramePr>
          <p:cNvPr id="3" name="Table 2">
            <a:extLst>
              <a:ext uri="{FF2B5EF4-FFF2-40B4-BE49-F238E27FC236}">
                <a16:creationId xmlns:a16="http://schemas.microsoft.com/office/drawing/2014/main" id="{F6A630C2-0929-C289-5C34-83271D8499C1}"/>
              </a:ext>
            </a:extLst>
          </p:cNvPr>
          <p:cNvGraphicFramePr>
            <a:graphicFrameLocks noGrp="1"/>
          </p:cNvGraphicFramePr>
          <p:nvPr>
            <p:extLst>
              <p:ext uri="{D42A27DB-BD31-4B8C-83A1-F6EECF244321}">
                <p14:modId xmlns:p14="http://schemas.microsoft.com/office/powerpoint/2010/main" val="3579178685"/>
              </p:ext>
            </p:extLst>
          </p:nvPr>
        </p:nvGraphicFramePr>
        <p:xfrm>
          <a:off x="539552" y="4434618"/>
          <a:ext cx="8424936" cy="1335596"/>
        </p:xfrm>
        <a:graphic>
          <a:graphicData uri="http://schemas.openxmlformats.org/drawingml/2006/table">
            <a:tbl>
              <a:tblPr firstRow="1" firstCol="1" bandRow="1"/>
              <a:tblGrid>
                <a:gridCol w="1008112">
                  <a:extLst>
                    <a:ext uri="{9D8B030D-6E8A-4147-A177-3AD203B41FA5}">
                      <a16:colId xmlns:a16="http://schemas.microsoft.com/office/drawing/2014/main" val="2026392183"/>
                    </a:ext>
                  </a:extLst>
                </a:gridCol>
                <a:gridCol w="1512168">
                  <a:extLst>
                    <a:ext uri="{9D8B030D-6E8A-4147-A177-3AD203B41FA5}">
                      <a16:colId xmlns:a16="http://schemas.microsoft.com/office/drawing/2014/main" val="2286179077"/>
                    </a:ext>
                  </a:extLst>
                </a:gridCol>
                <a:gridCol w="1512168">
                  <a:extLst>
                    <a:ext uri="{9D8B030D-6E8A-4147-A177-3AD203B41FA5}">
                      <a16:colId xmlns:a16="http://schemas.microsoft.com/office/drawing/2014/main" val="2377610541"/>
                    </a:ext>
                  </a:extLst>
                </a:gridCol>
                <a:gridCol w="1728192">
                  <a:extLst>
                    <a:ext uri="{9D8B030D-6E8A-4147-A177-3AD203B41FA5}">
                      <a16:colId xmlns:a16="http://schemas.microsoft.com/office/drawing/2014/main" val="1113325686"/>
                    </a:ext>
                  </a:extLst>
                </a:gridCol>
                <a:gridCol w="1800200">
                  <a:extLst>
                    <a:ext uri="{9D8B030D-6E8A-4147-A177-3AD203B41FA5}">
                      <a16:colId xmlns:a16="http://schemas.microsoft.com/office/drawing/2014/main" val="3894334108"/>
                    </a:ext>
                  </a:extLst>
                </a:gridCol>
                <a:gridCol w="864096">
                  <a:extLst>
                    <a:ext uri="{9D8B030D-6E8A-4147-A177-3AD203B41FA5}">
                      <a16:colId xmlns:a16="http://schemas.microsoft.com/office/drawing/2014/main" val="3491052464"/>
                    </a:ext>
                  </a:extLst>
                </a:gridCol>
              </a:tblGrid>
              <a:tr h="1226630">
                <a:tc>
                  <a:txBody>
                    <a:bodyPr/>
                    <a:lstStyle/>
                    <a:p>
                      <a:pPr>
                        <a:lnSpc>
                          <a:spcPct val="107000"/>
                        </a:lnSpc>
                        <a:spcAft>
                          <a:spcPts val="80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IT006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Solving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Without Predicting Equation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Error Message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“Predict something”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“Predict something”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tc>
                  <a:txBody>
                    <a:bodyPr/>
                    <a:lstStyle/>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tcPr>
                </a:tc>
                <a:extLst>
                  <a:ext uri="{0D108BD9-81ED-4DB2-BD59-A6C34878D82A}">
                    <a16:rowId xmlns:a16="http://schemas.microsoft.com/office/drawing/2014/main" val="1023038402"/>
                  </a:ext>
                </a:extLst>
              </a:tr>
            </a:tbl>
          </a:graphicData>
        </a:graphic>
      </p:graphicFrame>
    </p:spTree>
    <p:extLst>
      <p:ext uri="{BB962C8B-B14F-4D97-AF65-F5344CB8AC3E}">
        <p14:creationId xmlns:p14="http://schemas.microsoft.com/office/powerpoint/2010/main" val="2093105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6456-34D7-99E6-2101-AC841A0EC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D1BDFB-2C26-6328-E39A-1EB1996D86CF}"/>
              </a:ext>
            </a:extLst>
          </p:cNvPr>
          <p:cNvSpPr>
            <a:spLocks noGrp="1"/>
          </p:cNvSpPr>
          <p:nvPr>
            <p:ph idx="1"/>
          </p:nvPr>
        </p:nvSpPr>
        <p:spPr>
          <a:xfrm>
            <a:off x="457200" y="1196752"/>
            <a:ext cx="8507288" cy="5386610"/>
          </a:xfrm>
        </p:spPr>
        <p:txBody>
          <a:bodyPr>
            <a:noAutofit/>
          </a:bodyPr>
          <a:lstStyle/>
          <a:p>
            <a:pPr algn="just"/>
            <a:r>
              <a:rPr lang="en-IN" sz="2200" dirty="0">
                <a:latin typeface="Times New Roman" panose="02020603050405020304" pitchFamily="18" charset="0"/>
                <a:cs typeface="Times New Roman" panose="02020603050405020304" pitchFamily="18" charset="0"/>
              </a:rPr>
              <a:t>[1] Recognition of Handwritten Mathematical Expression and Using Machine Learning Approach Prathamesh Tope1, Sarvesh Ransubhe2, Mohammad Abdul Mughni3, Chinmay Shiralkar4, Mrs. Bhakti </a:t>
            </a:r>
            <a:r>
              <a:rPr lang="en-IN" sz="2200" dirty="0" err="1">
                <a:latin typeface="Times New Roman" panose="02020603050405020304" pitchFamily="18" charset="0"/>
                <a:cs typeface="Times New Roman" panose="02020603050405020304" pitchFamily="18" charset="0"/>
              </a:rPr>
              <a:t>Ratnaparkhi</a:t>
            </a:r>
            <a:r>
              <a:rPr lang="en-IN" sz="2200" dirty="0">
                <a:latin typeface="Times New Roman" panose="02020603050405020304" pitchFamily="18" charset="0"/>
                <a:cs typeface="Times New Roman" panose="02020603050405020304" pitchFamily="18" charset="0"/>
              </a:rPr>
              <a:t>.</a:t>
            </a:r>
          </a:p>
          <a:p>
            <a:pPr algn="just"/>
            <a:r>
              <a:rPr lang="en-IN" sz="2200" dirty="0">
                <a:latin typeface="Times New Roman" panose="02020603050405020304" pitchFamily="18" charset="0"/>
                <a:cs typeface="Times New Roman" panose="02020603050405020304" pitchFamily="18" charset="0"/>
              </a:rPr>
              <a:t> [2] Handwritten mathematical equation solver </a:t>
            </a:r>
            <a:r>
              <a:rPr lang="en-IN" sz="2200" dirty="0" err="1">
                <a:latin typeface="Times New Roman" panose="02020603050405020304" pitchFamily="18" charset="0"/>
                <a:cs typeface="Times New Roman" panose="02020603050405020304" pitchFamily="18" charset="0"/>
              </a:rPr>
              <a:t>Rajwardhan</a:t>
            </a:r>
            <a:r>
              <a:rPr lang="en-IN" sz="2200" dirty="0">
                <a:latin typeface="Times New Roman" panose="02020603050405020304" pitchFamily="18" charset="0"/>
                <a:cs typeface="Times New Roman" panose="02020603050405020304" pitchFamily="18" charset="0"/>
              </a:rPr>
              <a:t> Shinde, Onkar </a:t>
            </a:r>
            <a:r>
              <a:rPr lang="en-IN" sz="2200" dirty="0" err="1">
                <a:latin typeface="Times New Roman" panose="02020603050405020304" pitchFamily="18" charset="0"/>
                <a:cs typeface="Times New Roman" panose="02020603050405020304" pitchFamily="18" charset="0"/>
              </a:rPr>
              <a:t>Dherange</a:t>
            </a:r>
            <a:r>
              <a:rPr lang="en-IN" sz="2200" dirty="0">
                <a:latin typeface="Times New Roman" panose="02020603050405020304" pitchFamily="18" charset="0"/>
                <a:cs typeface="Times New Roman" panose="02020603050405020304" pitchFamily="18" charset="0"/>
              </a:rPr>
              <a:t>, Rahul </a:t>
            </a:r>
            <a:r>
              <a:rPr lang="en-IN" sz="2200" dirty="0" err="1">
                <a:latin typeface="Times New Roman" panose="02020603050405020304" pitchFamily="18" charset="0"/>
                <a:cs typeface="Times New Roman" panose="02020603050405020304" pitchFamily="18" charset="0"/>
              </a:rPr>
              <a:t>Gavhane</a:t>
            </a:r>
            <a:r>
              <a:rPr lang="en-IN" sz="2200" dirty="0">
                <a:latin typeface="Times New Roman" panose="02020603050405020304" pitchFamily="18" charset="0"/>
                <a:cs typeface="Times New Roman" panose="02020603050405020304" pitchFamily="18" charset="0"/>
              </a:rPr>
              <a:t>, Hemant Koul, </a:t>
            </a:r>
            <a:r>
              <a:rPr lang="en-IN" sz="2200" dirty="0" err="1">
                <a:latin typeface="Times New Roman" panose="02020603050405020304" pitchFamily="18" charset="0"/>
                <a:cs typeface="Times New Roman" panose="02020603050405020304" pitchFamily="18" charset="0"/>
              </a:rPr>
              <a:t>Nilam</a:t>
            </a:r>
            <a:r>
              <a:rPr lang="en-IN" sz="2200" dirty="0">
                <a:latin typeface="Times New Roman" panose="02020603050405020304" pitchFamily="18" charset="0"/>
                <a:cs typeface="Times New Roman" panose="02020603050405020304" pitchFamily="18" charset="0"/>
              </a:rPr>
              <a:t> Pati</a:t>
            </a:r>
          </a:p>
          <a:p>
            <a:pPr algn="just"/>
            <a:r>
              <a:rPr lang="en-IN" sz="2200" dirty="0">
                <a:latin typeface="Times New Roman" panose="02020603050405020304" pitchFamily="18" charset="0"/>
                <a:cs typeface="Times New Roman" panose="02020603050405020304" pitchFamily="18" charset="0"/>
              </a:rPr>
              <a:t> [3] Salma </a:t>
            </a:r>
            <a:r>
              <a:rPr lang="en-IN" sz="2200" dirty="0" err="1">
                <a:latin typeface="Times New Roman" panose="02020603050405020304" pitchFamily="18" charset="0"/>
                <a:cs typeface="Times New Roman" panose="02020603050405020304" pitchFamily="18" charset="0"/>
              </a:rPr>
              <a:t>Shofia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Rosyda</a:t>
            </a:r>
            <a:r>
              <a:rPr lang="en-IN" sz="2200" dirty="0">
                <a:latin typeface="Times New Roman" panose="02020603050405020304" pitchFamily="18" charset="0"/>
                <a:cs typeface="Times New Roman" panose="02020603050405020304" pitchFamily="18" charset="0"/>
              </a:rPr>
              <a:t> and Tito Waluyo </a:t>
            </a:r>
            <a:r>
              <a:rPr lang="en-IN" sz="2200" dirty="0" err="1">
                <a:latin typeface="Times New Roman" panose="02020603050405020304" pitchFamily="18" charset="0"/>
                <a:cs typeface="Times New Roman" panose="02020603050405020304" pitchFamily="18" charset="0"/>
              </a:rPr>
              <a:t>Purboyo</a:t>
            </a:r>
            <a:r>
              <a:rPr lang="en-IN" sz="2200" dirty="0">
                <a:latin typeface="Times New Roman" panose="02020603050405020304" pitchFamily="18" charset="0"/>
                <a:cs typeface="Times New Roman" panose="02020603050405020304" pitchFamily="18" charset="0"/>
              </a:rPr>
              <a:t> ,“A Review of Various Handwriting Recognition Methods”, International Journal of Applied Engineering Research ISSN 0973- 4562 Volume 13, Number 2 (2018) pp. 1155- 1164</a:t>
            </a:r>
          </a:p>
          <a:p>
            <a:pPr algn="just"/>
            <a:r>
              <a:rPr lang="en-IN" sz="2200" dirty="0">
                <a:latin typeface="Times New Roman" panose="02020603050405020304" pitchFamily="18" charset="0"/>
                <a:cs typeface="Times New Roman" panose="02020603050405020304" pitchFamily="18" charset="0"/>
              </a:rPr>
              <a:t>[4]https://www.kaggle.com/datasets/xainano/handwrittenmathsymbols?resource=download </a:t>
            </a:r>
          </a:p>
          <a:p>
            <a:pPr algn="just"/>
            <a:r>
              <a:rPr lang="en-IN" sz="2200" dirty="0">
                <a:latin typeface="Times New Roman" panose="02020603050405020304" pitchFamily="18" charset="0"/>
                <a:cs typeface="Times New Roman" panose="02020603050405020304" pitchFamily="18" charset="0"/>
              </a:rPr>
              <a:t>[5]https://vipul-gupta73921.medium.com/handwritten-equation-solver-using-convolutionalneural-network-a44acc0bd9f8</a:t>
            </a:r>
          </a:p>
        </p:txBody>
      </p:sp>
    </p:spTree>
    <p:extLst>
      <p:ext uri="{BB962C8B-B14F-4D97-AF65-F5344CB8AC3E}">
        <p14:creationId xmlns:p14="http://schemas.microsoft.com/office/powerpoint/2010/main" val="3014371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143000"/>
          </a:xfrm>
        </p:spPr>
        <p:txBody>
          <a:bodyPr>
            <a:noAutofit/>
          </a:bodyPr>
          <a:lstStyle/>
          <a:p>
            <a:r>
              <a:rPr lang="en-IN" sz="96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457200" y="1340768"/>
            <a:ext cx="8229600" cy="4785395"/>
          </a:xfrm>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Stroke Extraction for Offline Handwritten Mathematical Expression Recognition</a:t>
            </a:r>
          </a:p>
          <a:p>
            <a:pPr algn="just"/>
            <a:r>
              <a:rPr lang="en-US" sz="2800" dirty="0">
                <a:solidFill>
                  <a:srgbClr val="333333"/>
                </a:solidFill>
                <a:latin typeface="Times New Roman" panose="02020603050405020304" pitchFamily="18" charset="0"/>
                <a:cs typeface="Times New Roman" panose="02020603050405020304" pitchFamily="18" charset="0"/>
              </a:rPr>
              <a:t>A</a:t>
            </a:r>
            <a:r>
              <a:rPr lang="en-US" sz="2800" b="0" i="0" dirty="0">
                <a:solidFill>
                  <a:srgbClr val="333333"/>
                </a:solidFill>
                <a:effectLst/>
                <a:latin typeface="Times New Roman" panose="02020603050405020304" pitchFamily="18" charset="0"/>
                <a:cs typeface="Times New Roman" panose="02020603050405020304" pitchFamily="18" charset="0"/>
              </a:rPr>
              <a:t> stroke extraction algorithm is required to convert a bitmap image to a sequence of strokes.</a:t>
            </a:r>
          </a:p>
          <a:p>
            <a:pPr algn="just"/>
            <a:r>
              <a:rPr lang="en-US" sz="2800" dirty="0">
                <a:solidFill>
                  <a:srgbClr val="333333"/>
                </a:solidFill>
                <a:latin typeface="Times New Roman" panose="02020603050405020304" pitchFamily="18" charset="0"/>
                <a:cs typeface="Times New Roman" panose="02020603050405020304" pitchFamily="18" charset="0"/>
              </a:rPr>
              <a:t>The</a:t>
            </a:r>
            <a:r>
              <a:rPr lang="en-US" sz="2800" b="0" i="0" dirty="0">
                <a:solidFill>
                  <a:srgbClr val="333333"/>
                </a:solidFill>
                <a:effectLst/>
                <a:latin typeface="Times New Roman" panose="02020603050405020304" pitchFamily="18" charset="0"/>
                <a:cs typeface="Times New Roman" panose="02020603050405020304" pitchFamily="18" charset="0"/>
              </a:rPr>
              <a:t> set of strokes is reconstructed by finding a set of paths on a graph based representation of skeleton, in which vertexes and edges represent junctions and segments respectively.</a:t>
            </a:r>
          </a:p>
        </p:txBody>
      </p:sp>
    </p:spTree>
    <p:extLst>
      <p:ext uri="{BB962C8B-B14F-4D97-AF65-F5344CB8AC3E}">
        <p14:creationId xmlns:p14="http://schemas.microsoft.com/office/powerpoint/2010/main" val="333956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8229600" cy="850106"/>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457200" y="1369343"/>
            <a:ext cx="8229600" cy="4785395"/>
          </a:xfrm>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Methods for Lines and Matrices Segmentation in RNN-based Online Handwriting Mathematical Expression Recognition Systems</a:t>
            </a:r>
            <a:endParaRPr lang="en-IN" sz="28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Shallow Neural Networks(RNN)  uses single Hidden layer, hence it requires separate feature extraction Process.</a:t>
            </a:r>
          </a:p>
          <a:p>
            <a:pPr algn="just"/>
            <a:r>
              <a:rPr lang="en-IN" sz="2800" dirty="0">
                <a:latin typeface="Times New Roman" panose="02020603050405020304" pitchFamily="18" charset="0"/>
                <a:cs typeface="Times New Roman" panose="02020603050405020304" pitchFamily="18" charset="0"/>
              </a:rPr>
              <a:t>Shallow Neural Networks takes small amount of data which reduces the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57200" y="1700808"/>
            <a:ext cx="8229600" cy="4425355"/>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Training an </a:t>
            </a:r>
            <a:r>
              <a:rPr lang="en-US" sz="2800" b="1" dirty="0">
                <a:latin typeface="Times New Roman" panose="02020603050405020304" pitchFamily="18" charset="0"/>
                <a:cs typeface="Times New Roman" panose="02020603050405020304" pitchFamily="18" charset="0"/>
              </a:rPr>
              <a:t>Stroke Extraction </a:t>
            </a:r>
            <a:r>
              <a:rPr lang="en-US" sz="2800" dirty="0">
                <a:latin typeface="Times New Roman" panose="02020603050405020304" pitchFamily="18" charset="0"/>
                <a:cs typeface="Times New Roman" panose="02020603050405020304" pitchFamily="18" charset="0"/>
              </a:rPr>
              <a:t>for Handwritten Mathematical Expression Recognition </a:t>
            </a:r>
            <a:r>
              <a:rPr lang="en-US" sz="2800" b="0" i="0" dirty="0">
                <a:solidFill>
                  <a:srgbClr val="000000"/>
                </a:solidFill>
                <a:effectLst/>
                <a:latin typeface="Times New Roman" panose="02020603050405020304" pitchFamily="18" charset="0"/>
                <a:cs typeface="Times New Roman" panose="02020603050405020304" pitchFamily="18" charset="0"/>
              </a:rPr>
              <a:t>system based is a challenging task.</a:t>
            </a:r>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Handwriting recognition has already achieved results using shallow networks like recurrent neural networks </a:t>
            </a:r>
            <a:r>
              <a:rPr lang="en-US" sz="2800" b="1" i="0" dirty="0">
                <a:solidFill>
                  <a:srgbClr val="000000"/>
                </a:solidFill>
                <a:effectLst/>
                <a:latin typeface="Times New Roman" panose="02020603050405020304" pitchFamily="18" charset="0"/>
                <a:cs typeface="Times New Roman" panose="02020603050405020304" pitchFamily="18" charset="0"/>
              </a:rPr>
              <a:t>RNN</a:t>
            </a:r>
            <a:r>
              <a:rPr lang="en-US" sz="2800" b="0" i="0" dirty="0">
                <a:solidFill>
                  <a:srgbClr val="000000"/>
                </a:solidFill>
                <a:effectLst/>
                <a:latin typeface="Times New Roman" panose="02020603050405020304" pitchFamily="18" charset="0"/>
                <a:cs typeface="Times New Roman" panose="02020603050405020304" pitchFamily="18" charset="0"/>
              </a:rPr>
              <a:t> in recognizing unconstrained handwriting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E041-9EC3-650F-AC22-83309B51C405}"/>
              </a:ext>
            </a:extLst>
          </p:cNvPr>
          <p:cNvSpPr>
            <a:spLocks noGrp="1"/>
          </p:cNvSpPr>
          <p:nvPr>
            <p:ph type="title"/>
          </p:nvPr>
        </p:nvSpPr>
        <p:spPr>
          <a:xfrm>
            <a:off x="457200" y="217488"/>
            <a:ext cx="8229600" cy="850106"/>
          </a:xfrm>
        </p:spPr>
        <p: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85CF9F-5FF9-148D-C460-323EFDEB9CCA}"/>
              </a:ext>
            </a:extLst>
          </p:cNvPr>
          <p:cNvSpPr>
            <a:spLocks noGrp="1"/>
          </p:cNvSpPr>
          <p:nvPr>
            <p:ph idx="1"/>
          </p:nvPr>
        </p:nvSpPr>
        <p:spPr/>
        <p:txBody>
          <a:bodyPr>
            <a:normAutofit/>
          </a:bodyPr>
          <a:lstStyle/>
          <a:p>
            <a:pPr algn="just"/>
            <a:r>
              <a:rPr lang="en-US" sz="2800" dirty="0">
                <a:solidFill>
                  <a:srgbClr val="000000"/>
                </a:solidFill>
                <a:latin typeface="Times New Roman" panose="02020603050405020304" pitchFamily="18" charset="0"/>
                <a:cs typeface="Times New Roman" panose="02020603050405020304" pitchFamily="18" charset="0"/>
              </a:rPr>
              <a:t>T</a:t>
            </a:r>
            <a:r>
              <a:rPr lang="en-US" sz="2800" b="0" i="0" dirty="0">
                <a:solidFill>
                  <a:srgbClr val="000000"/>
                </a:solidFill>
                <a:effectLst/>
                <a:latin typeface="Times New Roman" panose="02020603050405020304" pitchFamily="18" charset="0"/>
                <a:cs typeface="Times New Roman" panose="02020603050405020304" pitchFamily="18" charset="0"/>
              </a:rPr>
              <a:t>here is no available public dataset of online handwritten MEs. </a:t>
            </a:r>
          </a:p>
          <a:p>
            <a:pPr algn="just"/>
            <a:r>
              <a:rPr lang="en-US" sz="2800" dirty="0">
                <a:solidFill>
                  <a:srgbClr val="000000"/>
                </a:solidFill>
                <a:latin typeface="Times New Roman" panose="02020603050405020304" pitchFamily="18" charset="0"/>
                <a:cs typeface="Times New Roman" panose="02020603050405020304" pitchFamily="18" charset="0"/>
              </a:rPr>
              <a:t>A</a:t>
            </a:r>
            <a:r>
              <a:rPr lang="en-US" sz="2800" b="0" i="0" dirty="0">
                <a:solidFill>
                  <a:srgbClr val="000000"/>
                </a:solidFill>
                <a:effectLst/>
                <a:latin typeface="Times New Roman" panose="02020603050405020304" pitchFamily="18" charset="0"/>
                <a:cs typeface="Times New Roman" panose="02020603050405020304" pitchFamily="18" charset="0"/>
              </a:rPr>
              <a:t>mbiguity of handwriting production, which can be considered as overlapping between classes.</a:t>
            </a:r>
          </a:p>
          <a:p>
            <a:pPr algn="just"/>
            <a:r>
              <a:rPr lang="en-US" sz="2800" dirty="0">
                <a:solidFill>
                  <a:srgbClr val="000000"/>
                </a:solidFill>
                <a:latin typeface="Times New Roman" panose="02020603050405020304" pitchFamily="18" charset="0"/>
                <a:cs typeface="Times New Roman" panose="02020603050405020304" pitchFamily="18" charset="0"/>
              </a:rPr>
              <a:t>Existing System is time Consuming.</a:t>
            </a:r>
          </a:p>
          <a:p>
            <a:pPr algn="just"/>
            <a:r>
              <a:rPr lang="en-US" sz="2800" dirty="0">
                <a:solidFill>
                  <a:srgbClr val="000000"/>
                </a:solidFill>
                <a:latin typeface="Times New Roman" panose="02020603050405020304" pitchFamily="18" charset="0"/>
                <a:cs typeface="Times New Roman" panose="02020603050405020304" pitchFamily="18" charset="0"/>
              </a:rPr>
              <a:t>Existing system is either offline or offline.</a:t>
            </a:r>
          </a:p>
          <a:p>
            <a:pPr algn="just"/>
            <a:r>
              <a:rPr lang="en-US" sz="2800" b="1" i="0" dirty="0">
                <a:solidFill>
                  <a:srgbClr val="292929"/>
                </a:solidFill>
                <a:effectLst/>
                <a:latin typeface="Times New Roman" panose="02020603050405020304" pitchFamily="18" charset="0"/>
                <a:cs typeface="Times New Roman" panose="02020603050405020304" pitchFamily="18" charset="0"/>
              </a:rPr>
              <a:t>Feature extraction</a:t>
            </a:r>
            <a:r>
              <a:rPr lang="en-US" sz="2800" dirty="0">
                <a:solidFill>
                  <a:srgbClr val="292929"/>
                </a:solidFill>
                <a:latin typeface="Times New Roman" panose="02020603050405020304" pitchFamily="18" charset="0"/>
                <a:cs typeface="Times New Roman" panose="02020603050405020304" pitchFamily="18" charset="0"/>
              </a:rPr>
              <a:t>-</a:t>
            </a:r>
            <a:r>
              <a:rPr lang="en-US" sz="2800" b="0" i="0" dirty="0">
                <a:solidFill>
                  <a:srgbClr val="292929"/>
                </a:solidFill>
                <a:effectLst/>
                <a:latin typeface="Times New Roman" panose="02020603050405020304" pitchFamily="18" charset="0"/>
                <a:cs typeface="Times New Roman" panose="02020603050405020304" pitchFamily="18" charset="0"/>
              </a:rPr>
              <a:t>Individual properties of symbols were hard-coded, and matched to input symbols. </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375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8229600" cy="114300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600199"/>
            <a:ext cx="8229600" cy="4881711"/>
          </a:xfrm>
        </p:spPr>
        <p:txBody>
          <a:bodyPr>
            <a:normAutofit fontScale="55000" lnSpcReduction="20000"/>
          </a:bodyPr>
          <a:lstStyle/>
          <a:p>
            <a:pPr marL="0" indent="0">
              <a:buNone/>
            </a:pPr>
            <a:endParaRPr lang="en-US" sz="32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US" sz="4400" dirty="0">
                <a:latin typeface="Times New Roman" panose="02020603050405020304" pitchFamily="18" charset="0"/>
                <a:cs typeface="Times New Roman" panose="02020603050405020304" pitchFamily="18" charset="0"/>
              </a:rPr>
              <a:t>Our approach to the problem can be broken down into three broad steps.</a:t>
            </a:r>
          </a:p>
          <a:p>
            <a:pPr marL="158750" lvl="0" indent="0" algn="l" rtl="0">
              <a:lnSpc>
                <a:spcPct val="150000"/>
              </a:lnSpc>
              <a:spcBef>
                <a:spcPts val="0"/>
              </a:spcBef>
              <a:spcAft>
                <a:spcPts val="0"/>
              </a:spcAft>
              <a:buSzPts val="1100"/>
              <a:buNone/>
            </a:pPr>
            <a:r>
              <a:rPr lang="en-US" sz="4400" dirty="0">
                <a:latin typeface="Times New Roman" panose="02020603050405020304" pitchFamily="18" charset="0"/>
                <a:cs typeface="Times New Roman" panose="02020603050405020304" pitchFamily="18" charset="0"/>
              </a:rPr>
              <a:t>1. Preprocessing and segmenting the image to extract the expression variables, operators and operands</a:t>
            </a:r>
          </a:p>
          <a:p>
            <a:pPr marL="158750" lvl="0" indent="0" algn="l" rtl="0">
              <a:lnSpc>
                <a:spcPct val="150000"/>
              </a:lnSpc>
              <a:spcBef>
                <a:spcPts val="0"/>
              </a:spcBef>
              <a:spcAft>
                <a:spcPts val="0"/>
              </a:spcAft>
              <a:buSzPts val="1100"/>
              <a:buNone/>
            </a:pPr>
            <a:r>
              <a:rPr lang="en-US" sz="4400" dirty="0">
                <a:latin typeface="Times New Roman" panose="02020603050405020304" pitchFamily="18" charset="0"/>
                <a:cs typeface="Times New Roman" panose="02020603050405020304" pitchFamily="18" charset="0"/>
              </a:rPr>
              <a:t>2. Recognizing the handwritten equation using CNN and by doing so, digitizing it</a:t>
            </a:r>
          </a:p>
          <a:p>
            <a:pPr marL="158750" lvl="0" indent="0" algn="l" rtl="0">
              <a:lnSpc>
                <a:spcPct val="150000"/>
              </a:lnSpc>
              <a:spcBef>
                <a:spcPts val="0"/>
              </a:spcBef>
              <a:spcAft>
                <a:spcPts val="0"/>
              </a:spcAft>
              <a:buSzPts val="1100"/>
              <a:buNone/>
            </a:pPr>
            <a:r>
              <a:rPr lang="en-US" sz="4400" dirty="0">
                <a:latin typeface="Times New Roman" panose="02020603050405020304" pitchFamily="18" charset="0"/>
                <a:cs typeface="Times New Roman" panose="02020603050405020304" pitchFamily="18" charset="0"/>
              </a:rPr>
              <a:t>3. Solving the equation and presenting the user with the output</a:t>
            </a:r>
          </a:p>
          <a:p>
            <a:pPr algn="just"/>
            <a:r>
              <a:rPr lang="en-GB" sz="4400" dirty="0">
                <a:latin typeface="Times New Roman" panose="02020603050405020304" pitchFamily="18" charset="0"/>
                <a:cs typeface="Times New Roman" panose="02020603050405020304" pitchFamily="18" charset="0"/>
              </a:rPr>
              <a:t>Only arithmetic equations and linear mathematical expressions</a:t>
            </a:r>
            <a:r>
              <a:rPr lang="en-GB" sz="4400" b="1" dirty="0">
                <a:latin typeface="Times New Roman" panose="02020603050405020304" pitchFamily="18" charset="0"/>
                <a:cs typeface="Times New Roman" panose="02020603050405020304" pitchFamily="18" charset="0"/>
              </a:rPr>
              <a:t> </a:t>
            </a:r>
            <a:r>
              <a:rPr lang="en-GB" sz="4400" dirty="0">
                <a:latin typeface="Times New Roman" panose="02020603050405020304" pitchFamily="18" charset="0"/>
                <a:cs typeface="Times New Roman" panose="02020603050405020304" pitchFamily="18" charset="0"/>
              </a:rPr>
              <a:t>were considered.</a:t>
            </a:r>
            <a:endParaRPr lang="en-US" sz="44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457200" y="1772816"/>
            <a:ext cx="8229600" cy="4353347"/>
          </a:xfrm>
        </p:spPr>
        <p:txBody>
          <a:bodyPr/>
          <a:lstStyle/>
          <a:p>
            <a:pPr algn="just"/>
            <a:r>
              <a:rPr lang="en-IN" sz="2800" dirty="0">
                <a:latin typeface="Times New Roman" panose="02020603050405020304" pitchFamily="18" charset="0"/>
                <a:cs typeface="Times New Roman" panose="02020603050405020304" pitchFamily="18" charset="0"/>
              </a:rPr>
              <a:t>An interactive Website to upload an image (offline).</a:t>
            </a:r>
          </a:p>
          <a:p>
            <a:pPr algn="just"/>
            <a:r>
              <a:rPr lang="en-IN" sz="2800" dirty="0">
                <a:latin typeface="Times New Roman" panose="02020603050405020304" pitchFamily="18" charset="0"/>
                <a:cs typeface="Times New Roman" panose="02020603050405020304" pitchFamily="18" charset="0"/>
              </a:rPr>
              <a:t>Also provide interface to write the Equation on the screen(online).</a:t>
            </a:r>
          </a:p>
          <a:p>
            <a:pPr algn="just"/>
            <a:r>
              <a:rPr lang="en-US" sz="2800" dirty="0">
                <a:latin typeface="Times New Roman" panose="02020603050405020304" pitchFamily="18" charset="0"/>
                <a:cs typeface="Times New Roman" panose="02020603050405020304" pitchFamily="18" charset="0"/>
              </a:rPr>
              <a:t>Correct evaluation can be achieved by applying BODMAS.</a:t>
            </a:r>
          </a:p>
          <a:p>
            <a:pPr algn="just"/>
            <a:r>
              <a:rPr lang="en-US" sz="2800" dirty="0">
                <a:latin typeface="Times New Roman" panose="02020603050405020304" pitchFamily="18" charset="0"/>
                <a:cs typeface="Times New Roman" panose="02020603050405020304" pitchFamily="18" charset="0"/>
              </a:rPr>
              <a:t>Less Time is Taken to predict the equation.</a:t>
            </a:r>
          </a:p>
          <a:p>
            <a:pPr marL="0" indent="0" algn="just">
              <a:buNone/>
            </a:pPr>
            <a:endParaRPr lang="en-IN" sz="2800"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1569</Words>
  <Application>Microsoft Office PowerPoint</Application>
  <PresentationFormat>On-screen Show (4:3)</PresentationFormat>
  <Paragraphs>307</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Söhne</vt:lpstr>
      <vt:lpstr>Times New Roman</vt:lpstr>
      <vt:lpstr>Office Theme</vt:lpstr>
      <vt:lpstr>HANDWRITTEN MATHEMATICAL EQUATION  RECOGNISER AND SOLVER USING CNN</vt:lpstr>
      <vt:lpstr>CONTENTS</vt:lpstr>
      <vt:lpstr>ABSTRACT</vt:lpstr>
      <vt:lpstr>LITERATURE SURVEY</vt:lpstr>
      <vt:lpstr>LITERATURE SURVEY</vt:lpstr>
      <vt:lpstr>EXISTING SYSTEM</vt:lpstr>
      <vt:lpstr>LIMITATIONS</vt:lpstr>
      <vt:lpstr>PROPOSED SYSTEM</vt:lpstr>
      <vt:lpstr>ADVANTAGES</vt:lpstr>
      <vt:lpstr>PROBLEM SPECIFICATION</vt:lpstr>
      <vt:lpstr>  SYSTEM ARCHITECTURE  </vt:lpstr>
      <vt:lpstr>DESIGNS</vt:lpstr>
      <vt:lpstr>DESIGNS</vt:lpstr>
      <vt:lpstr>DESIGNS</vt:lpstr>
      <vt:lpstr>DESIGNS</vt:lpstr>
      <vt:lpstr>DESIGNS</vt:lpstr>
      <vt:lpstr>ALGORITHM &amp;TECHNICQUES</vt:lpstr>
      <vt:lpstr>METHODOLOGY</vt:lpstr>
      <vt:lpstr>METHODOLOGY</vt:lpstr>
      <vt:lpstr>METHODOLOGY</vt:lpstr>
      <vt:lpstr>METHODOLOGY</vt:lpstr>
      <vt:lpstr>METHODOLOGY</vt:lpstr>
      <vt:lpstr>METHODOLOGY</vt:lpstr>
      <vt:lpstr>SYSTEM IMPLEMENTATION</vt:lpstr>
      <vt:lpstr>SYSTEM REQUIRMENTS</vt:lpstr>
      <vt:lpstr>RESULT AND OUTPUT</vt:lpstr>
      <vt:lpstr>RESULT AND OUTPUT</vt:lpstr>
      <vt:lpstr>RESULT AND OUTPUT</vt:lpstr>
      <vt:lpstr>UNIT TESTING</vt:lpstr>
      <vt:lpstr>UNIT TESTING</vt:lpstr>
      <vt:lpstr>                         TEST CASES INTEGRATION TESTING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sujitha</dc:creator>
  <cp:lastModifiedBy>Naliboina Ramya</cp:lastModifiedBy>
  <cp:revision>100</cp:revision>
  <dcterms:created xsi:type="dcterms:W3CDTF">2023-03-01T15:11:50Z</dcterms:created>
  <dcterms:modified xsi:type="dcterms:W3CDTF">2023-05-04T02:27:06Z</dcterms:modified>
</cp:coreProperties>
</file>