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ca59eba50_1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ca59eba50_1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ca59eba50_1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ca59eba50_1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c9fcc99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9fcc99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c9fcc99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c9fcc99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c9fcc99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c9fcc99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ca59eba50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ca59eba50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ca59eba50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ca59eba50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c9fcc99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c9fcc99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c9fcc99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c9fcc99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ca59eba50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ca59eba50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Community detection in VK</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Stepanov Yaroslav </a:t>
            </a:r>
            <a:endParaRPr/>
          </a:p>
          <a:p>
            <a:pPr indent="0" lvl="0" marL="0" rtl="0" algn="ctr">
              <a:spcBef>
                <a:spcPts val="0"/>
              </a:spcBef>
              <a:spcAft>
                <a:spcPts val="0"/>
              </a:spcAft>
              <a:buNone/>
            </a:pPr>
            <a:r>
              <a:rPr lang="ru"/>
              <a:t>Lobachev Nikita</a:t>
            </a:r>
            <a:endParaRPr/>
          </a:p>
          <a:p>
            <a:pPr indent="0" lvl="0" marL="0" rtl="0" algn="ctr">
              <a:spcBef>
                <a:spcPts val="0"/>
              </a:spcBef>
              <a:spcAft>
                <a:spcPts val="0"/>
              </a:spcAft>
              <a:buNone/>
            </a:pPr>
            <a:r>
              <a:rPr lang="ru"/>
              <a:t> Andreev Mkhail</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19150" y="419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3600"/>
              <a:t>Are there any dependencies?</a:t>
            </a:r>
            <a:endParaRPr sz="3600"/>
          </a:p>
        </p:txBody>
      </p:sp>
      <p:sp>
        <p:nvSpPr>
          <p:cNvPr id="199" name="Google Shape;199;p22"/>
          <p:cNvSpPr txBox="1"/>
          <p:nvPr>
            <p:ph idx="1" type="body"/>
          </p:nvPr>
        </p:nvSpPr>
        <p:spPr>
          <a:xfrm>
            <a:off x="819150" y="1288475"/>
            <a:ext cx="7505700" cy="315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400"/>
              <a:t>In order to find a dependency in </a:t>
            </a:r>
            <a:r>
              <a:rPr lang="ru" sz="2400"/>
              <a:t>“subcommunities” we analyse members of each and construct a new graph in which nodes have an edge only if two people are friends.</a:t>
            </a:r>
            <a:endParaRPr sz="2400"/>
          </a:p>
        </p:txBody>
      </p:sp>
      <p:pic>
        <p:nvPicPr>
          <p:cNvPr id="200" name="Google Shape;200;p22"/>
          <p:cNvPicPr preferRelativeResize="0"/>
          <p:nvPr/>
        </p:nvPicPr>
        <p:blipFill>
          <a:blip r:embed="rId3">
            <a:alphaModFix/>
          </a:blip>
          <a:stretch>
            <a:fillRect/>
          </a:stretch>
        </p:blipFill>
        <p:spPr>
          <a:xfrm>
            <a:off x="5906575" y="3081325"/>
            <a:ext cx="3193600" cy="226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3"/>
          <p:cNvPicPr preferRelativeResize="0"/>
          <p:nvPr/>
        </p:nvPicPr>
        <p:blipFill>
          <a:blip r:embed="rId3">
            <a:alphaModFix/>
          </a:blip>
          <a:stretch>
            <a:fillRect/>
          </a:stretch>
        </p:blipFill>
        <p:spPr>
          <a:xfrm>
            <a:off x="3793825" y="613075"/>
            <a:ext cx="5031525" cy="3773626"/>
          </a:xfrm>
          <a:prstGeom prst="rect">
            <a:avLst/>
          </a:prstGeom>
          <a:noFill/>
          <a:ln>
            <a:noFill/>
          </a:ln>
        </p:spPr>
      </p:pic>
      <p:pic>
        <p:nvPicPr>
          <p:cNvPr id="206" name="Google Shape;206;p23"/>
          <p:cNvPicPr preferRelativeResize="0"/>
          <p:nvPr/>
        </p:nvPicPr>
        <p:blipFill>
          <a:blip r:embed="rId4">
            <a:alphaModFix/>
          </a:blip>
          <a:stretch>
            <a:fillRect/>
          </a:stretch>
        </p:blipFill>
        <p:spPr>
          <a:xfrm>
            <a:off x="430675" y="862450"/>
            <a:ext cx="4355448" cy="3524250"/>
          </a:xfrm>
          <a:prstGeom prst="rect">
            <a:avLst/>
          </a:prstGeom>
          <a:noFill/>
          <a:ln>
            <a:noFill/>
          </a:ln>
        </p:spPr>
      </p:pic>
      <p:cxnSp>
        <p:nvCxnSpPr>
          <p:cNvPr id="207" name="Google Shape;207;p23"/>
          <p:cNvCxnSpPr/>
          <p:nvPr/>
        </p:nvCxnSpPr>
        <p:spPr>
          <a:xfrm>
            <a:off x="1808025" y="1724900"/>
            <a:ext cx="3501600" cy="18081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3"/>
          <p:cNvCxnSpPr/>
          <p:nvPr/>
        </p:nvCxnSpPr>
        <p:spPr>
          <a:xfrm flipH="1" rot="10800000">
            <a:off x="4239500" y="3054825"/>
            <a:ext cx="1153500" cy="2391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3"/>
          <p:cNvCxnSpPr/>
          <p:nvPr/>
        </p:nvCxnSpPr>
        <p:spPr>
          <a:xfrm flipH="1" rot="10800000">
            <a:off x="3875800" y="1797500"/>
            <a:ext cx="2577000" cy="12990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3"/>
          <p:cNvSpPr txBox="1"/>
          <p:nvPr/>
        </p:nvSpPr>
        <p:spPr>
          <a:xfrm>
            <a:off x="430675" y="613075"/>
            <a:ext cx="17145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Calibri"/>
                <a:ea typeface="Calibri"/>
                <a:cs typeface="Calibri"/>
                <a:sym typeface="Calibri"/>
              </a:rPr>
              <a:t>9 members</a:t>
            </a:r>
            <a:endParaRPr>
              <a:latin typeface="Calibri"/>
              <a:ea typeface="Calibri"/>
              <a:cs typeface="Calibri"/>
              <a:sym typeface="Calibri"/>
            </a:endParaRPr>
          </a:p>
        </p:txBody>
      </p:sp>
      <p:sp>
        <p:nvSpPr>
          <p:cNvPr id="211" name="Google Shape;211;p23"/>
          <p:cNvSpPr txBox="1"/>
          <p:nvPr/>
        </p:nvSpPr>
        <p:spPr>
          <a:xfrm>
            <a:off x="2254700" y="4386700"/>
            <a:ext cx="17145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Calibri"/>
                <a:ea typeface="Calibri"/>
                <a:cs typeface="Calibri"/>
                <a:sym typeface="Calibri"/>
              </a:rPr>
              <a:t>129</a:t>
            </a:r>
            <a:r>
              <a:rPr lang="ru">
                <a:latin typeface="Calibri"/>
                <a:ea typeface="Calibri"/>
                <a:cs typeface="Calibri"/>
                <a:sym typeface="Calibri"/>
              </a:rPr>
              <a:t> members</a:t>
            </a:r>
            <a:endParaRPr>
              <a:latin typeface="Calibri"/>
              <a:ea typeface="Calibri"/>
              <a:cs typeface="Calibri"/>
              <a:sym typeface="Calibri"/>
            </a:endParaRPr>
          </a:p>
        </p:txBody>
      </p:sp>
      <p:sp>
        <p:nvSpPr>
          <p:cNvPr id="212" name="Google Shape;212;p23"/>
          <p:cNvSpPr txBox="1"/>
          <p:nvPr/>
        </p:nvSpPr>
        <p:spPr>
          <a:xfrm>
            <a:off x="5256150" y="3827875"/>
            <a:ext cx="1584000" cy="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Calibri"/>
                <a:ea typeface="Calibri"/>
                <a:cs typeface="Calibri"/>
                <a:sym typeface="Calibri"/>
              </a:rPr>
              <a:t>3 friends</a:t>
            </a:r>
            <a:endParaRPr>
              <a:latin typeface="Calibri"/>
              <a:ea typeface="Calibri"/>
              <a:cs typeface="Calibri"/>
              <a:sym typeface="Calibri"/>
            </a:endParaRPr>
          </a:p>
        </p:txBody>
      </p:sp>
      <p:sp>
        <p:nvSpPr>
          <p:cNvPr id="213" name="Google Shape;213;p23"/>
          <p:cNvSpPr txBox="1"/>
          <p:nvPr/>
        </p:nvSpPr>
        <p:spPr>
          <a:xfrm>
            <a:off x="6203150" y="1327975"/>
            <a:ext cx="1584000" cy="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Calibri"/>
                <a:ea typeface="Calibri"/>
                <a:cs typeface="Calibri"/>
                <a:sym typeface="Calibri"/>
              </a:rPr>
              <a:t>2</a:t>
            </a:r>
            <a:r>
              <a:rPr lang="ru">
                <a:latin typeface="Calibri"/>
                <a:ea typeface="Calibri"/>
                <a:cs typeface="Calibri"/>
                <a:sym typeface="Calibri"/>
              </a:rPr>
              <a:t> friends</a:t>
            </a:r>
            <a:endParaRPr>
              <a:latin typeface="Calibri"/>
              <a:ea typeface="Calibri"/>
              <a:cs typeface="Calibri"/>
              <a:sym typeface="Calibri"/>
            </a:endParaRPr>
          </a:p>
        </p:txBody>
      </p:sp>
      <p:sp>
        <p:nvSpPr>
          <p:cNvPr id="214" name="Google Shape;214;p23"/>
          <p:cNvSpPr txBox="1"/>
          <p:nvPr/>
        </p:nvSpPr>
        <p:spPr>
          <a:xfrm>
            <a:off x="7332725" y="3177000"/>
            <a:ext cx="1584000" cy="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Calibri"/>
                <a:ea typeface="Calibri"/>
                <a:cs typeface="Calibri"/>
                <a:sym typeface="Calibri"/>
              </a:rPr>
              <a:t>117</a:t>
            </a:r>
            <a:r>
              <a:rPr lang="ru">
                <a:latin typeface="Calibri"/>
                <a:ea typeface="Calibri"/>
                <a:cs typeface="Calibri"/>
                <a:sym typeface="Calibri"/>
              </a:rPr>
              <a:t> friends</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Plan of the work</a:t>
            </a:r>
            <a:endParaRPr/>
          </a:p>
        </p:txBody>
      </p:sp>
      <p:sp>
        <p:nvSpPr>
          <p:cNvPr id="135" name="Google Shape;135;p14"/>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sz="1800"/>
              <a:t>Obtaining data</a:t>
            </a:r>
            <a:endParaRPr sz="1800"/>
          </a:p>
          <a:p>
            <a:pPr indent="-342900" lvl="1" marL="914400" rtl="0" algn="l">
              <a:spcBef>
                <a:spcPts val="0"/>
              </a:spcBef>
              <a:spcAft>
                <a:spcPts val="0"/>
              </a:spcAft>
              <a:buSzPts val="1800"/>
              <a:buChar char="○"/>
            </a:pPr>
            <a:r>
              <a:rPr lang="ru" sz="1800"/>
              <a:t>Working with VK API</a:t>
            </a:r>
            <a:endParaRPr sz="1800"/>
          </a:p>
          <a:p>
            <a:pPr indent="-342900" lvl="1" marL="914400" rtl="0" algn="l">
              <a:spcBef>
                <a:spcPts val="0"/>
              </a:spcBef>
              <a:spcAft>
                <a:spcPts val="0"/>
              </a:spcAft>
              <a:buSzPts val="1800"/>
              <a:buChar char="○"/>
            </a:pPr>
            <a:r>
              <a:rPr lang="ru" sz="1800"/>
              <a:t>JSON and CSV organization</a:t>
            </a:r>
            <a:endParaRPr sz="1800"/>
          </a:p>
          <a:p>
            <a:pPr indent="-342900" lvl="0" marL="457200" rtl="0" algn="l">
              <a:spcBef>
                <a:spcPts val="0"/>
              </a:spcBef>
              <a:spcAft>
                <a:spcPts val="0"/>
              </a:spcAft>
              <a:buSzPts val="1800"/>
              <a:buChar char="●"/>
            </a:pPr>
            <a:r>
              <a:rPr lang="ru" sz="1800"/>
              <a:t>Designing graph</a:t>
            </a:r>
            <a:endParaRPr sz="1800"/>
          </a:p>
          <a:p>
            <a:pPr indent="-342900" lvl="0" marL="457200" rtl="0" algn="l">
              <a:spcBef>
                <a:spcPts val="0"/>
              </a:spcBef>
              <a:spcAft>
                <a:spcPts val="0"/>
              </a:spcAft>
              <a:buSzPts val="1800"/>
              <a:buChar char="●"/>
            </a:pPr>
            <a:r>
              <a:rPr lang="ru" sz="1800"/>
              <a:t>Implementation of Karger’s </a:t>
            </a:r>
            <a:r>
              <a:rPr lang="ru" sz="1800"/>
              <a:t>algorithm</a:t>
            </a:r>
            <a:endParaRPr sz="1800"/>
          </a:p>
          <a:p>
            <a:pPr indent="-342900" lvl="0" marL="457200" rtl="0" algn="l">
              <a:spcBef>
                <a:spcPts val="0"/>
              </a:spcBef>
              <a:spcAft>
                <a:spcPts val="0"/>
              </a:spcAft>
              <a:buSzPts val="1800"/>
              <a:buChar char="●"/>
            </a:pPr>
            <a:r>
              <a:rPr lang="ru" sz="1800"/>
              <a:t>Comparing with algorithms in Community and Networkx Python libraries</a:t>
            </a:r>
            <a:endParaRPr sz="1800"/>
          </a:p>
          <a:p>
            <a:pPr indent="0" lvl="0" marL="914400" rtl="0" algn="l">
              <a:spcBef>
                <a:spcPts val="1600"/>
              </a:spcBef>
              <a:spcAft>
                <a:spcPts val="0"/>
              </a:spcAft>
              <a:buNone/>
            </a:pPr>
            <a:r>
              <a:t/>
            </a:r>
            <a:endParaRPr sz="1400"/>
          </a:p>
          <a:p>
            <a:pPr indent="0" lvl="0" marL="914400" rtl="0" algn="l">
              <a:spcBef>
                <a:spcPts val="1600"/>
              </a:spcBef>
              <a:spcAft>
                <a:spcPts val="1600"/>
              </a:spcAft>
              <a:buNone/>
            </a:pPr>
            <a:br>
              <a:rPr lang="ru" sz="1400"/>
            </a:b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535600" y="22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3600"/>
              <a:t>Obtaining data</a:t>
            </a:r>
            <a:endParaRPr sz="3600"/>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15"/>
          <p:cNvPicPr preferRelativeResize="0"/>
          <p:nvPr/>
        </p:nvPicPr>
        <p:blipFill>
          <a:blip r:embed="rId3">
            <a:alphaModFix/>
          </a:blip>
          <a:stretch>
            <a:fillRect/>
          </a:stretch>
        </p:blipFill>
        <p:spPr>
          <a:xfrm>
            <a:off x="7325" y="905263"/>
            <a:ext cx="4481874" cy="2396561"/>
          </a:xfrm>
          <a:prstGeom prst="rect">
            <a:avLst/>
          </a:prstGeom>
          <a:noFill/>
          <a:ln>
            <a:noFill/>
          </a:ln>
        </p:spPr>
      </p:pic>
      <p:pic>
        <p:nvPicPr>
          <p:cNvPr id="143" name="Google Shape;143;p15"/>
          <p:cNvPicPr preferRelativeResize="0"/>
          <p:nvPr/>
        </p:nvPicPr>
        <p:blipFill>
          <a:blip r:embed="rId4">
            <a:alphaModFix/>
          </a:blip>
          <a:stretch>
            <a:fillRect/>
          </a:stretch>
        </p:blipFill>
        <p:spPr>
          <a:xfrm>
            <a:off x="14675" y="3089025"/>
            <a:ext cx="3822900" cy="2054476"/>
          </a:xfrm>
          <a:prstGeom prst="rect">
            <a:avLst/>
          </a:prstGeom>
          <a:noFill/>
          <a:ln>
            <a:noFill/>
          </a:ln>
        </p:spPr>
      </p:pic>
      <p:pic>
        <p:nvPicPr>
          <p:cNvPr id="144" name="Google Shape;144;p15"/>
          <p:cNvPicPr preferRelativeResize="0"/>
          <p:nvPr/>
        </p:nvPicPr>
        <p:blipFill>
          <a:blip r:embed="rId5">
            <a:alphaModFix/>
          </a:blip>
          <a:stretch>
            <a:fillRect/>
          </a:stretch>
        </p:blipFill>
        <p:spPr>
          <a:xfrm>
            <a:off x="3029250" y="3338500"/>
            <a:ext cx="6114750" cy="1805000"/>
          </a:xfrm>
          <a:prstGeom prst="rect">
            <a:avLst/>
          </a:prstGeom>
          <a:noFill/>
          <a:ln>
            <a:noFill/>
          </a:ln>
        </p:spPr>
      </p:pic>
      <p:pic>
        <p:nvPicPr>
          <p:cNvPr id="145" name="Google Shape;145;p15"/>
          <p:cNvPicPr preferRelativeResize="0"/>
          <p:nvPr/>
        </p:nvPicPr>
        <p:blipFill>
          <a:blip r:embed="rId6">
            <a:alphaModFix/>
          </a:blip>
          <a:stretch>
            <a:fillRect/>
          </a:stretch>
        </p:blipFill>
        <p:spPr>
          <a:xfrm>
            <a:off x="4489201" y="599750"/>
            <a:ext cx="4654800" cy="2768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5605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Graph obtained from VK API</a:t>
            </a:r>
            <a:endParaRPr/>
          </a:p>
        </p:txBody>
      </p:sp>
      <p:pic>
        <p:nvPicPr>
          <p:cNvPr id="151" name="Google Shape;151;p16"/>
          <p:cNvPicPr preferRelativeResize="0"/>
          <p:nvPr/>
        </p:nvPicPr>
        <p:blipFill>
          <a:blip r:embed="rId3">
            <a:alphaModFix/>
          </a:blip>
          <a:stretch>
            <a:fillRect/>
          </a:stretch>
        </p:blipFill>
        <p:spPr>
          <a:xfrm>
            <a:off x="2024825" y="1251800"/>
            <a:ext cx="4750200" cy="356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337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Using Karger’s algorithm we got two subcommunties</a:t>
            </a:r>
            <a:endParaRPr/>
          </a:p>
        </p:txBody>
      </p:sp>
      <p:pic>
        <p:nvPicPr>
          <p:cNvPr id="157" name="Google Shape;157;p17"/>
          <p:cNvPicPr preferRelativeResize="0"/>
          <p:nvPr/>
        </p:nvPicPr>
        <p:blipFill>
          <a:blip r:embed="rId3">
            <a:alphaModFix/>
          </a:blip>
          <a:stretch>
            <a:fillRect/>
          </a:stretch>
        </p:blipFill>
        <p:spPr>
          <a:xfrm>
            <a:off x="442625" y="1577125"/>
            <a:ext cx="3667701" cy="2750774"/>
          </a:xfrm>
          <a:prstGeom prst="rect">
            <a:avLst/>
          </a:prstGeom>
          <a:noFill/>
          <a:ln>
            <a:noFill/>
          </a:ln>
        </p:spPr>
      </p:pic>
      <p:pic>
        <p:nvPicPr>
          <p:cNvPr id="158" name="Google Shape;158;p17"/>
          <p:cNvPicPr preferRelativeResize="0"/>
          <p:nvPr/>
        </p:nvPicPr>
        <p:blipFill>
          <a:blip r:embed="rId4">
            <a:alphaModFix/>
          </a:blip>
          <a:stretch>
            <a:fillRect/>
          </a:stretch>
        </p:blipFill>
        <p:spPr>
          <a:xfrm>
            <a:off x="4657167" y="1577125"/>
            <a:ext cx="3667683" cy="2750774"/>
          </a:xfrm>
          <a:prstGeom prst="rect">
            <a:avLst/>
          </a:prstGeom>
          <a:noFill/>
          <a:ln>
            <a:noFill/>
          </a:ln>
        </p:spPr>
      </p:pic>
      <p:sp>
        <p:nvSpPr>
          <p:cNvPr id="159" name="Google Shape;159;p17"/>
          <p:cNvSpPr txBox="1"/>
          <p:nvPr/>
        </p:nvSpPr>
        <p:spPr>
          <a:xfrm>
            <a:off x="1557125" y="4451825"/>
            <a:ext cx="11154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Calibri"/>
                <a:ea typeface="Calibri"/>
                <a:cs typeface="Calibri"/>
                <a:sym typeface="Calibri"/>
              </a:rPr>
              <a:t>Before</a:t>
            </a:r>
            <a:endParaRPr sz="1800">
              <a:latin typeface="Calibri"/>
              <a:ea typeface="Calibri"/>
              <a:cs typeface="Calibri"/>
              <a:sym typeface="Calibri"/>
            </a:endParaRPr>
          </a:p>
        </p:txBody>
      </p:sp>
      <p:sp>
        <p:nvSpPr>
          <p:cNvPr id="160" name="Google Shape;160;p17"/>
          <p:cNvSpPr txBox="1"/>
          <p:nvPr/>
        </p:nvSpPr>
        <p:spPr>
          <a:xfrm>
            <a:off x="6295275" y="4451825"/>
            <a:ext cx="11154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Calibri"/>
                <a:ea typeface="Calibri"/>
                <a:cs typeface="Calibri"/>
                <a:sym typeface="Calibri"/>
              </a:rPr>
              <a:t>After</a:t>
            </a:r>
            <a:endParaRPr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61" name="Google Shape;161;p17"/>
          <p:cNvSpPr/>
          <p:nvPr/>
        </p:nvSpPr>
        <p:spPr>
          <a:xfrm>
            <a:off x="4097900" y="2751375"/>
            <a:ext cx="474000" cy="38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49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And applying Community library algorithm</a:t>
            </a:r>
            <a:endParaRPr/>
          </a:p>
          <a:p>
            <a:pPr indent="0" lvl="0" marL="0" rtl="0" algn="l">
              <a:spcBef>
                <a:spcPts val="0"/>
              </a:spcBef>
              <a:spcAft>
                <a:spcPts val="0"/>
              </a:spcAft>
              <a:buNone/>
            </a:pPr>
            <a:r>
              <a:rPr lang="ru"/>
              <a:t>(best partition method)</a:t>
            </a:r>
            <a:endParaRPr/>
          </a:p>
        </p:txBody>
      </p:sp>
      <p:pic>
        <p:nvPicPr>
          <p:cNvPr id="167" name="Google Shape;167;p18"/>
          <p:cNvPicPr preferRelativeResize="0"/>
          <p:nvPr/>
        </p:nvPicPr>
        <p:blipFill>
          <a:blip r:embed="rId3">
            <a:alphaModFix/>
          </a:blip>
          <a:stretch>
            <a:fillRect/>
          </a:stretch>
        </p:blipFill>
        <p:spPr>
          <a:xfrm>
            <a:off x="442625" y="1577125"/>
            <a:ext cx="3667701" cy="2750774"/>
          </a:xfrm>
          <a:prstGeom prst="rect">
            <a:avLst/>
          </a:prstGeom>
          <a:noFill/>
          <a:ln>
            <a:noFill/>
          </a:ln>
        </p:spPr>
      </p:pic>
      <p:sp>
        <p:nvSpPr>
          <p:cNvPr id="168" name="Google Shape;168;p18"/>
          <p:cNvSpPr txBox="1"/>
          <p:nvPr/>
        </p:nvSpPr>
        <p:spPr>
          <a:xfrm>
            <a:off x="1557125" y="4451825"/>
            <a:ext cx="11154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Calibri"/>
                <a:ea typeface="Calibri"/>
                <a:cs typeface="Calibri"/>
                <a:sym typeface="Calibri"/>
              </a:rPr>
              <a:t>Before</a:t>
            </a:r>
            <a:endParaRPr sz="1800">
              <a:latin typeface="Calibri"/>
              <a:ea typeface="Calibri"/>
              <a:cs typeface="Calibri"/>
              <a:sym typeface="Calibri"/>
            </a:endParaRPr>
          </a:p>
        </p:txBody>
      </p:sp>
      <p:sp>
        <p:nvSpPr>
          <p:cNvPr id="169" name="Google Shape;169;p18"/>
          <p:cNvSpPr txBox="1"/>
          <p:nvPr/>
        </p:nvSpPr>
        <p:spPr>
          <a:xfrm>
            <a:off x="6295275" y="4451825"/>
            <a:ext cx="11154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Calibri"/>
                <a:ea typeface="Calibri"/>
                <a:cs typeface="Calibri"/>
                <a:sym typeface="Calibri"/>
              </a:rPr>
              <a:t>After</a:t>
            </a:r>
            <a:endParaRPr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0" name="Google Shape;170;p18"/>
          <p:cNvSpPr/>
          <p:nvPr/>
        </p:nvSpPr>
        <p:spPr>
          <a:xfrm>
            <a:off x="4097900" y="2751375"/>
            <a:ext cx="474000" cy="38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18"/>
          <p:cNvPicPr preferRelativeResize="0"/>
          <p:nvPr/>
        </p:nvPicPr>
        <p:blipFill rotWithShape="1">
          <a:blip r:embed="rId4">
            <a:alphaModFix/>
          </a:blip>
          <a:srcRect b="0" l="2240" r="2421" t="1912"/>
          <a:stretch/>
        </p:blipFill>
        <p:spPr>
          <a:xfrm>
            <a:off x="4804350" y="1685575"/>
            <a:ext cx="3433125" cy="2642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503650" y="331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Karger’s algorithm </a:t>
            </a:r>
            <a:endParaRPr/>
          </a:p>
        </p:txBody>
      </p:sp>
      <p:sp>
        <p:nvSpPr>
          <p:cNvPr id="177" name="Google Shape;177;p19"/>
          <p:cNvSpPr txBox="1"/>
          <p:nvPr>
            <p:ph idx="1" type="body"/>
          </p:nvPr>
        </p:nvSpPr>
        <p:spPr>
          <a:xfrm>
            <a:off x="503650" y="1139413"/>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400"/>
              <a:t>Pseudocode</a:t>
            </a:r>
            <a:endParaRPr sz="2400"/>
          </a:p>
        </p:txBody>
      </p:sp>
      <p:pic>
        <p:nvPicPr>
          <p:cNvPr id="178" name="Google Shape;178;p19"/>
          <p:cNvPicPr preferRelativeResize="0"/>
          <p:nvPr/>
        </p:nvPicPr>
        <p:blipFill>
          <a:blip r:embed="rId3">
            <a:alphaModFix/>
          </a:blip>
          <a:stretch>
            <a:fillRect/>
          </a:stretch>
        </p:blipFill>
        <p:spPr>
          <a:xfrm>
            <a:off x="81295" y="3513075"/>
            <a:ext cx="8981405" cy="1183475"/>
          </a:xfrm>
          <a:prstGeom prst="rect">
            <a:avLst/>
          </a:prstGeom>
          <a:noFill/>
          <a:ln>
            <a:noFill/>
          </a:ln>
        </p:spPr>
      </p:pic>
      <p:pic>
        <p:nvPicPr>
          <p:cNvPr id="179" name="Google Shape;179;p19"/>
          <p:cNvPicPr preferRelativeResize="0"/>
          <p:nvPr/>
        </p:nvPicPr>
        <p:blipFill>
          <a:blip r:embed="rId4">
            <a:alphaModFix/>
          </a:blip>
          <a:stretch>
            <a:fillRect/>
          </a:stretch>
        </p:blipFill>
        <p:spPr>
          <a:xfrm>
            <a:off x="726675" y="1799012"/>
            <a:ext cx="5999250" cy="154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819150" y="347850"/>
            <a:ext cx="7505700" cy="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An algorithm based on networkx function</a:t>
            </a:r>
            <a:endParaRPr/>
          </a:p>
        </p:txBody>
      </p:sp>
      <p:sp>
        <p:nvSpPr>
          <p:cNvPr id="185" name="Google Shape;185;p20"/>
          <p:cNvSpPr txBox="1"/>
          <p:nvPr>
            <p:ph idx="1" type="body"/>
          </p:nvPr>
        </p:nvSpPr>
        <p:spPr>
          <a:xfrm>
            <a:off x="819150" y="1171800"/>
            <a:ext cx="7505700" cy="326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For another algorithm we’ve decided to use networkx function “minimum_cut”. In ideal after finding minimum cut by that function, we get a partition, so we can simply remove edges from different parts of this partition and we will get two “subcommunities”. However, in reality we face a problem, because as parametres of the function we should have “source” and “sink”, and after we compute the function, most often we have only  one node in one of the partitions. So we have to choose new “source” and “sink” and compute again. And it requires some time. So, for our graph it works </a:t>
            </a:r>
            <a:r>
              <a:rPr lang="ru" sz="1150">
                <a:solidFill>
                  <a:srgbClr val="333333"/>
                </a:solidFill>
                <a:highlight>
                  <a:srgbClr val="FFFFFF"/>
                </a:highlight>
                <a:latin typeface="Arial"/>
                <a:ea typeface="Arial"/>
                <a:cs typeface="Arial"/>
                <a:sym typeface="Arial"/>
              </a:rPr>
              <a:t>approximately 14 seconds.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276400"/>
            <a:ext cx="75057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Using “min_cut” function </a:t>
            </a:r>
            <a:endParaRPr/>
          </a:p>
        </p:txBody>
      </p:sp>
      <p:pic>
        <p:nvPicPr>
          <p:cNvPr id="191" name="Google Shape;191;p21"/>
          <p:cNvPicPr preferRelativeResize="0"/>
          <p:nvPr/>
        </p:nvPicPr>
        <p:blipFill rotWithShape="1">
          <a:blip r:embed="rId3">
            <a:alphaModFix/>
          </a:blip>
          <a:srcRect b="0" l="-1503" r="-1503" t="-3007"/>
          <a:stretch/>
        </p:blipFill>
        <p:spPr>
          <a:xfrm>
            <a:off x="217750" y="1314138"/>
            <a:ext cx="4274600" cy="3205925"/>
          </a:xfrm>
          <a:prstGeom prst="rect">
            <a:avLst/>
          </a:prstGeom>
          <a:noFill/>
          <a:ln>
            <a:noFill/>
          </a:ln>
        </p:spPr>
      </p:pic>
      <p:pic>
        <p:nvPicPr>
          <p:cNvPr id="192" name="Google Shape;192;p21"/>
          <p:cNvPicPr preferRelativeResize="0"/>
          <p:nvPr/>
        </p:nvPicPr>
        <p:blipFill>
          <a:blip r:embed="rId4">
            <a:alphaModFix/>
          </a:blip>
          <a:stretch>
            <a:fillRect/>
          </a:stretch>
        </p:blipFill>
        <p:spPr>
          <a:xfrm>
            <a:off x="4842600" y="1314150"/>
            <a:ext cx="4024299" cy="3018224"/>
          </a:xfrm>
          <a:prstGeom prst="rect">
            <a:avLst/>
          </a:prstGeom>
          <a:noFill/>
          <a:ln>
            <a:noFill/>
          </a:ln>
        </p:spPr>
      </p:pic>
      <p:sp>
        <p:nvSpPr>
          <p:cNvPr id="193" name="Google Shape;193;p21"/>
          <p:cNvSpPr/>
          <p:nvPr/>
        </p:nvSpPr>
        <p:spPr>
          <a:xfrm>
            <a:off x="4492350" y="2724938"/>
            <a:ext cx="474000" cy="38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