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02d2557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02d2557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02d25570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02d25570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02d25570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02d25570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02d25570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02d25570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02d2557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02d2557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2d2557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02d2557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02d25570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02d25570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02d25570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02d25570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2894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BI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7273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Valorisation des déchets de la métropole de Grenoble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600" y="3595603"/>
            <a:ext cx="933600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619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311700" y="1152475"/>
            <a:ext cx="8520600" cy="22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7818" lvl="0" marL="457200" rtl="0" algn="l">
              <a:spcBef>
                <a:spcPts val="0"/>
              </a:spcBef>
              <a:spcAft>
                <a:spcPts val="0"/>
              </a:spcAft>
              <a:buClr>
                <a:srgbClr val="1F1C00"/>
              </a:buClr>
              <a:buSzPct val="100000"/>
              <a:buAutoNum type="arabicPeriod"/>
            </a:pPr>
            <a:r>
              <a:rPr lang="fr" sz="2500">
                <a:solidFill>
                  <a:srgbClr val="1F1C00"/>
                </a:solidFill>
                <a:highlight>
                  <a:schemeClr val="dk1"/>
                </a:highlight>
              </a:rPr>
              <a:t>Site  Athanor : </a:t>
            </a:r>
            <a:r>
              <a:rPr lang="fr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nouveau centre de tri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818" lvl="0" marL="457200" rtl="0" algn="l">
              <a:spcBef>
                <a:spcPts val="0"/>
              </a:spcBef>
              <a:spcAft>
                <a:spcPts val="0"/>
              </a:spcAft>
              <a:buClr>
                <a:srgbClr val="1F1C00"/>
              </a:buClr>
              <a:buSzPct val="100000"/>
              <a:buAutoNum type="arabicPeriod"/>
            </a:pPr>
            <a:r>
              <a:rPr lang="fr" sz="2500">
                <a:solidFill>
                  <a:srgbClr val="1F1C00"/>
                </a:solidFill>
                <a:highlight>
                  <a:schemeClr val="dk1"/>
                </a:highlight>
              </a:rPr>
              <a:t>Le site peut prendre en charge 51 000 tonnes de matière à </a:t>
            </a:r>
            <a:r>
              <a:rPr lang="fr" sz="2500" u="sng">
                <a:solidFill>
                  <a:srgbClr val="1F1C00"/>
                </a:solidFill>
                <a:highlight>
                  <a:schemeClr val="dk1"/>
                </a:highlight>
              </a:rPr>
              <a:t>trier</a:t>
            </a:r>
            <a:r>
              <a:rPr lang="fr" sz="2500">
                <a:solidFill>
                  <a:srgbClr val="1F1C00"/>
                </a:solidFill>
                <a:highlight>
                  <a:schemeClr val="dk1"/>
                </a:highlight>
              </a:rPr>
              <a:t> chaque année, provenant des poubelles verts (</a:t>
            </a:r>
            <a:r>
              <a:rPr lang="fr" sz="2500" u="sng">
                <a:solidFill>
                  <a:srgbClr val="1F1C00"/>
                </a:solidFill>
                <a:highlight>
                  <a:schemeClr val="dk1"/>
                </a:highlight>
              </a:rPr>
              <a:t>déchets recyclables)</a:t>
            </a:r>
            <a:endParaRPr sz="2500" u="sng">
              <a:solidFill>
                <a:srgbClr val="1F1C00"/>
              </a:solidFill>
              <a:highlight>
                <a:schemeClr val="dk1"/>
              </a:highlight>
            </a:endParaRPr>
          </a:p>
          <a:p>
            <a:pPr indent="-327818" lvl="0" marL="457200" rtl="0" algn="l">
              <a:spcBef>
                <a:spcPts val="0"/>
              </a:spcBef>
              <a:spcAft>
                <a:spcPts val="0"/>
              </a:spcAft>
              <a:buClr>
                <a:srgbClr val="1F1C00"/>
              </a:buClr>
              <a:buSzPct val="113636"/>
              <a:buAutoNum type="arabicPeriod"/>
            </a:pPr>
            <a:r>
              <a:rPr lang="fr" sz="2200">
                <a:solidFill>
                  <a:srgbClr val="1F1C00"/>
                </a:solidFill>
                <a:highlight>
                  <a:schemeClr val="dk1"/>
                </a:highlight>
              </a:rPr>
              <a:t>Le processus de tri est modernisé avec l’installation des équipements qui permettent de mieux </a:t>
            </a:r>
            <a:r>
              <a:rPr b="1" lang="fr" sz="2200">
                <a:solidFill>
                  <a:srgbClr val="1F1C00"/>
                </a:solidFill>
                <a:highlight>
                  <a:schemeClr val="dk1"/>
                </a:highlight>
              </a:rPr>
              <a:t>valoriser </a:t>
            </a:r>
            <a:r>
              <a:rPr lang="fr" sz="2200">
                <a:solidFill>
                  <a:srgbClr val="1F1C00"/>
                </a:solidFill>
                <a:highlight>
                  <a:schemeClr val="dk1"/>
                </a:highlight>
              </a:rPr>
              <a:t>les </a:t>
            </a:r>
            <a:r>
              <a:rPr b="1" lang="fr" sz="2200">
                <a:solidFill>
                  <a:srgbClr val="1F1C00"/>
                </a:solidFill>
                <a:highlight>
                  <a:schemeClr val="dk1"/>
                </a:highlight>
              </a:rPr>
              <a:t>matières recyclables</a:t>
            </a:r>
            <a:endParaRPr b="1" sz="2200">
              <a:solidFill>
                <a:srgbClr val="1F1C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1F1C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C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C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C00"/>
              </a:solidFill>
              <a:highlight>
                <a:schemeClr val="lt1"/>
              </a:highlight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503525" y="4078625"/>
            <a:ext cx="240000" cy="10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311700" y="3206500"/>
            <a:ext cx="8264700" cy="1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F1C00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C00"/>
              </a:buClr>
              <a:buSzPts val="1400"/>
              <a:buAutoNum type="arabicPeriod"/>
            </a:pPr>
            <a:r>
              <a:rPr lang="fr">
                <a:solidFill>
                  <a:srgbClr val="1F1C00"/>
                </a:solidFill>
                <a:highlight>
                  <a:schemeClr val="dk1"/>
                </a:highlight>
              </a:rPr>
              <a:t>Évaluer la capacité du centre de tri (ses équipements,...) , pour l’année 2023, à pouvoir valoriser les déchets </a:t>
            </a:r>
            <a:endParaRPr>
              <a:solidFill>
                <a:srgbClr val="1F1C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1F1C00"/>
                </a:solidFill>
                <a:highlight>
                  <a:schemeClr val="dk1"/>
                </a:highlight>
              </a:rPr>
              <a:t>  Reporter le pourcentage de matières valorisées versus matières non valorisées </a:t>
            </a:r>
            <a:endParaRPr>
              <a:solidFill>
                <a:srgbClr val="1F1C00"/>
              </a:solidFill>
              <a:highlight>
                <a:schemeClr val="dk1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C00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F1C00"/>
                </a:solidFill>
              </a:rPr>
              <a:t> tester les équipements dont le site dispose et aller  vers une amélioration d’équipements</a:t>
            </a:r>
            <a:endParaRPr>
              <a:solidFill>
                <a:srgbClr val="1F1C00"/>
              </a:solidFill>
              <a:highlight>
                <a:schemeClr val="lt1"/>
              </a:highlight>
            </a:endParaRPr>
          </a:p>
        </p:txBody>
      </p:sp>
      <p:sp>
        <p:nvSpPr>
          <p:cNvPr id="139" name="Google Shape;139;p14"/>
          <p:cNvSpPr txBox="1"/>
          <p:nvPr>
            <p:ph type="title"/>
          </p:nvPr>
        </p:nvSpPr>
        <p:spPr>
          <a:xfrm>
            <a:off x="311700" y="251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</a:t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575675" y="4565300"/>
            <a:ext cx="2679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494400" y="409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494400" y="1110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/>
              <a:t>Exploration de données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/>
              <a:t>Preprocessing (dbt)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/>
              <a:t>Analyse de données (</a:t>
            </a:r>
            <a:r>
              <a:rPr lang="fr" sz="1600"/>
              <a:t>requêtes</a:t>
            </a:r>
            <a:r>
              <a:rPr lang="fr" sz="1600"/>
              <a:t> à travers dbt)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/>
              <a:t>Visualisation des résultats ( superset)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5143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Exploration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514350" y="956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C00"/>
              </a:buClr>
              <a:buSzPts val="1400"/>
              <a:buAutoNum type="arabicPeriod"/>
            </a:pPr>
            <a:r>
              <a:rPr lang="fr" sz="1400">
                <a:solidFill>
                  <a:srgbClr val="1F1C00"/>
                </a:solidFill>
                <a:highlight>
                  <a:schemeClr val="dk1"/>
                </a:highlight>
              </a:rPr>
              <a:t>On dispose de deux fichiers .csv </a:t>
            </a:r>
            <a:endParaRPr sz="1400">
              <a:solidFill>
                <a:srgbClr val="1F1C00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C00"/>
              </a:buClr>
              <a:buSzPts val="1400"/>
              <a:buAutoNum type="arabicPeriod"/>
            </a:pPr>
            <a:r>
              <a:rPr lang="fr" sz="1400">
                <a:solidFill>
                  <a:srgbClr val="1F1C00"/>
                </a:solidFill>
                <a:highlight>
                  <a:schemeClr val="dk1"/>
                </a:highlight>
              </a:rPr>
              <a:t>Composition de déchets en 5 familles de matériaux recyclables/valorisables, ainsi qu’en  famille non valorisables (</a:t>
            </a:r>
            <a:r>
              <a:rPr b="1" lang="fr" sz="1400">
                <a:solidFill>
                  <a:srgbClr val="1F1C00"/>
                </a:solidFill>
                <a:highlight>
                  <a:schemeClr val="dk1"/>
                </a:highlight>
              </a:rPr>
              <a:t>export_Athanor_caracterisations.csv </a:t>
            </a:r>
            <a:r>
              <a:rPr lang="fr" sz="1400">
                <a:solidFill>
                  <a:srgbClr val="1F1C00"/>
                </a:solidFill>
                <a:highlight>
                  <a:schemeClr val="dk1"/>
                </a:highlight>
              </a:rPr>
              <a:t>)</a:t>
            </a:r>
            <a:endParaRPr sz="1400">
              <a:solidFill>
                <a:srgbClr val="1F1C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C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C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C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C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C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C00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C00"/>
              </a:solidFill>
              <a:highlight>
                <a:schemeClr val="lt1"/>
              </a:highlight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00" y="1751750"/>
            <a:ext cx="8126199" cy="23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213" y="4503200"/>
            <a:ext cx="5377971" cy="3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/>
          <p:nvPr/>
        </p:nvSpPr>
        <p:spPr>
          <a:xfrm>
            <a:off x="4133088" y="4127050"/>
            <a:ext cx="268200" cy="36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4469450" y="4232088"/>
            <a:ext cx="18063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FF"/>
                </a:solidFill>
              </a:rPr>
              <a:t>Preprocessing/staging</a:t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443125" y="88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C00"/>
              </a:buClr>
              <a:buSzPts val="1400"/>
              <a:buAutoNum type="arabicPeriod"/>
            </a:pPr>
            <a:r>
              <a:rPr lang="fr" sz="1400">
                <a:solidFill>
                  <a:srgbClr val="1F1C00"/>
                </a:solidFill>
                <a:highlight>
                  <a:schemeClr val="dk1"/>
                </a:highlight>
              </a:rPr>
              <a:t>On dispose de deux fichiers .csv </a:t>
            </a:r>
            <a:endParaRPr sz="1400">
              <a:solidFill>
                <a:srgbClr val="1F1C00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C00"/>
              </a:buClr>
              <a:buSzPts val="1400"/>
              <a:buAutoNum type="arabicPeriod"/>
            </a:pPr>
            <a:r>
              <a:rPr lang="fr" sz="1400">
                <a:solidFill>
                  <a:srgbClr val="1F1C00"/>
                </a:solidFill>
                <a:highlight>
                  <a:schemeClr val="dk1"/>
                </a:highlight>
              </a:rPr>
              <a:t>Quantité d'ordures entrantes  (</a:t>
            </a:r>
            <a:r>
              <a:rPr b="1" lang="fr" sz="1400">
                <a:solidFill>
                  <a:srgbClr val="1F1C00"/>
                </a:solidFill>
                <a:highlight>
                  <a:schemeClr val="dk1"/>
                </a:highlight>
              </a:rPr>
              <a:t>export_Athanor_2023.csv </a:t>
            </a:r>
            <a:r>
              <a:rPr lang="fr" sz="1400">
                <a:solidFill>
                  <a:srgbClr val="1F1C00"/>
                </a:solidFill>
                <a:highlight>
                  <a:schemeClr val="dk1"/>
                </a:highlight>
              </a:rPr>
              <a:t>)</a:t>
            </a:r>
            <a:endParaRPr sz="1400">
              <a:solidFill>
                <a:srgbClr val="1F1C00"/>
              </a:solidFill>
              <a:highlight>
                <a:schemeClr val="dk1"/>
              </a:highlight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2" y="1809099"/>
            <a:ext cx="8066275" cy="16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072" y="4100425"/>
            <a:ext cx="3730718" cy="6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>
            <a:off x="4437900" y="3610063"/>
            <a:ext cx="268200" cy="36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830925" y="3684975"/>
            <a:ext cx="18063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FF"/>
                </a:solidFill>
              </a:rPr>
              <a:t>Preprocessing/staging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5143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Exploration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405700" y="1076775"/>
            <a:ext cx="8520600" cy="3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Familles de matériaux (6) </a:t>
            </a:r>
            <a:endParaRPr b="1" sz="15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Matériaux </a:t>
            </a:r>
            <a:r>
              <a:rPr b="1" lang="fr" sz="1600">
                <a:solidFill>
                  <a:srgbClr val="FF0000"/>
                </a:solidFill>
              </a:rPr>
              <a:t>non valorisables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Emballages </a:t>
            </a:r>
            <a:r>
              <a:rPr b="1" lang="fr" sz="1600"/>
              <a:t>papier - carton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Autres emb </a:t>
            </a:r>
            <a:r>
              <a:rPr b="1" lang="fr" sz="1600"/>
              <a:t>recyclables</a:t>
            </a:r>
            <a:r>
              <a:rPr lang="fr" sz="1600"/>
              <a:t> en plastique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Flaconnage </a:t>
            </a:r>
            <a:r>
              <a:rPr b="1" lang="fr" sz="1600"/>
              <a:t>recyclables</a:t>
            </a:r>
            <a:r>
              <a:rPr lang="fr" sz="1600"/>
              <a:t> en plastiques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Emballages </a:t>
            </a:r>
            <a:r>
              <a:rPr b="1" lang="fr" sz="1600"/>
              <a:t>métalliques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Autres : valeurs non saisies correspondante                                                                  au matériaux PET Foncé, barquettes, pot (</a:t>
            </a:r>
            <a:r>
              <a:rPr b="1" lang="fr" sz="1600"/>
              <a:t>valo</a:t>
            </a:r>
            <a:r>
              <a:rPr lang="fr" sz="1600"/>
              <a:t>)</a:t>
            </a:r>
            <a:endParaRPr sz="16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100" y="503847"/>
            <a:ext cx="4050225" cy="23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350" y="2915500"/>
            <a:ext cx="2044975" cy="17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>
            <p:ph type="title"/>
          </p:nvPr>
        </p:nvSpPr>
        <p:spPr>
          <a:xfrm>
            <a:off x="5143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Exploration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874775" y="1932850"/>
            <a:ext cx="5007900" cy="1529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>
            <p:ph type="title"/>
          </p:nvPr>
        </p:nvSpPr>
        <p:spPr>
          <a:xfrm>
            <a:off x="545675" y="332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 données</a:t>
            </a:r>
            <a:r>
              <a:rPr lang="fr"/>
              <a:t> </a:t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874775" y="1561375"/>
            <a:ext cx="2782800" cy="359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545675" y="1004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/>
              <a:t>Familles de matériaux (2) </a:t>
            </a:r>
            <a:endParaRPr b="1" sz="2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Matériaux </a:t>
            </a:r>
            <a:r>
              <a:rPr b="1" lang="fr" sz="1600">
                <a:solidFill>
                  <a:srgbClr val="0000FF"/>
                </a:solidFill>
              </a:rPr>
              <a:t>non valorisables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Emballages </a:t>
            </a:r>
            <a:r>
              <a:rPr b="1" lang="fr" sz="1600"/>
              <a:t>papier - carton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Autres emb </a:t>
            </a:r>
            <a:r>
              <a:rPr b="1" lang="fr" sz="1600"/>
              <a:t>recyclables</a:t>
            </a:r>
            <a:r>
              <a:rPr lang="fr" sz="1600"/>
              <a:t> en plastique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Flaconnage </a:t>
            </a:r>
            <a:r>
              <a:rPr b="1" lang="fr" sz="1600"/>
              <a:t>recyclables</a:t>
            </a:r>
            <a:r>
              <a:rPr lang="fr" sz="1600"/>
              <a:t> en plastiques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Emballages </a:t>
            </a:r>
            <a:r>
              <a:rPr b="1" lang="fr" sz="1600"/>
              <a:t>métalliques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Autres : valeurs non saisies correspondante au matériaux                                                          PET Foncé, barquettes, pot (</a:t>
            </a:r>
            <a:r>
              <a:rPr b="1" lang="fr" sz="1600"/>
              <a:t>valo</a:t>
            </a:r>
            <a:r>
              <a:rPr lang="fr" sz="1600"/>
              <a:t>)</a:t>
            </a:r>
            <a:endParaRPr sz="1600"/>
          </a:p>
        </p:txBody>
      </p:sp>
      <p:sp>
        <p:nvSpPr>
          <p:cNvPr id="183" name="Google Shape;183;p19"/>
          <p:cNvSpPr txBox="1"/>
          <p:nvPr/>
        </p:nvSpPr>
        <p:spPr>
          <a:xfrm>
            <a:off x="5016500" y="2278950"/>
            <a:ext cx="698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4196000" y="1423263"/>
            <a:ext cx="2116800" cy="4479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6D9EEB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Famille</a:t>
            </a:r>
            <a:r>
              <a:rPr lang="fr">
                <a:solidFill>
                  <a:srgbClr val="0000FF"/>
                </a:solidFill>
              </a:rPr>
              <a:t> non valorisable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6093150" y="2347800"/>
            <a:ext cx="2116800" cy="4479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FF"/>
                </a:solidFill>
              </a:rPr>
              <a:t>Famille valorisable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579750" y="293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temporelle des données</a:t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75" y="1196400"/>
            <a:ext cx="8663650" cy="28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589925" y="290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temporelle des données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50" y="991300"/>
            <a:ext cx="7975699" cy="37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