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d/b8ZXEPClFF/FZ8yXjHm5/T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SIE : de juin 2023 à décembre 2023</a:t>
            </a:r>
            <a:endParaRPr/>
          </a:p>
          <a:p>
            <a:pPr indent="0" lvl="0" marL="0" rtl="0" algn="l">
              <a:spcBef>
                <a:spcPts val="0"/>
              </a:spcBef>
              <a:spcAft>
                <a:spcPts val="0"/>
              </a:spcAft>
              <a:buNone/>
            </a:pPr>
            <a:r>
              <a:rPr lang="fr-FR"/>
              <a:t>Athanor : de 2012 à 2024</a:t>
            </a:r>
            <a:endParaRPr/>
          </a:p>
          <a:p>
            <a:pPr indent="0" lvl="0" marL="0" rtl="0" algn="l">
              <a:spcBef>
                <a:spcPts val="0"/>
              </a:spcBef>
              <a:spcAft>
                <a:spcPts val="0"/>
              </a:spcAft>
              <a:buNone/>
            </a:pPr>
            <a:r>
              <a:rPr lang="fr-FR"/>
              <a:t>Simpliciti : de juin 2023 à décembre 2023</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1200"/>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f80f590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f80f5909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df80f5909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f80f5909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f80f5909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df80f5909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f80f5909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f80f5909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df80f59091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2.png"/><Relationship Id="rId11" Type="http://schemas.openxmlformats.org/officeDocument/2006/relationships/image" Target="../media/image8.png"/><Relationship Id="rId10" Type="http://schemas.openxmlformats.org/officeDocument/2006/relationships/image" Target="../media/image13.png"/><Relationship Id="rId9"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5.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01320" y="162560"/>
            <a:ext cx="1457960" cy="1457960"/>
          </a:xfrm>
          <a:prstGeom prst="rect">
            <a:avLst/>
          </a:prstGeom>
          <a:noFill/>
          <a:ln>
            <a:noFill/>
          </a:ln>
        </p:spPr>
      </p:pic>
      <p:sp>
        <p:nvSpPr>
          <p:cNvPr id="90" name="Google Shape;90;p1"/>
          <p:cNvSpPr txBox="1"/>
          <p:nvPr/>
        </p:nvSpPr>
        <p:spPr>
          <a:xfrm>
            <a:off x="2418080" y="160042"/>
            <a:ext cx="79857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4800" u="none" cap="none" strike="noStrike">
                <a:solidFill>
                  <a:schemeClr val="dk1"/>
                </a:solidFill>
                <a:latin typeface="Calibri"/>
                <a:ea typeface="Calibri"/>
                <a:cs typeface="Calibri"/>
                <a:sym typeface="Calibri"/>
              </a:rPr>
              <a:t>Données Déchets de la Metro</a:t>
            </a:r>
            <a:endParaRPr/>
          </a:p>
        </p:txBody>
      </p:sp>
      <p:pic>
        <p:nvPicPr>
          <p:cNvPr id="91" name="Google Shape;91;p1"/>
          <p:cNvPicPr preferRelativeResize="0"/>
          <p:nvPr/>
        </p:nvPicPr>
        <p:blipFill rotWithShape="1">
          <a:blip r:embed="rId4">
            <a:alphaModFix/>
          </a:blip>
          <a:srcRect b="0" l="0" r="0" t="0"/>
          <a:stretch/>
        </p:blipFill>
        <p:spPr>
          <a:xfrm>
            <a:off x="10403840" y="149008"/>
            <a:ext cx="1428268" cy="654066"/>
          </a:xfrm>
          <a:prstGeom prst="rect">
            <a:avLst/>
          </a:prstGeom>
          <a:noFill/>
          <a:ln>
            <a:noFill/>
          </a:ln>
        </p:spPr>
      </p:pic>
      <p:sp>
        <p:nvSpPr>
          <p:cNvPr id="92" name="Google Shape;92;p1"/>
          <p:cNvSpPr txBox="1"/>
          <p:nvPr/>
        </p:nvSpPr>
        <p:spPr>
          <a:xfrm>
            <a:off x="2445601" y="1013212"/>
            <a:ext cx="1088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Contexte : Données de ramassage des déchets des communes et de la Metro en 2023.</a:t>
            </a:r>
            <a:endParaRPr/>
          </a:p>
        </p:txBody>
      </p:sp>
      <p:grpSp>
        <p:nvGrpSpPr>
          <p:cNvPr id="93" name="Google Shape;93;p1"/>
          <p:cNvGrpSpPr/>
          <p:nvPr/>
        </p:nvGrpSpPr>
        <p:grpSpPr>
          <a:xfrm>
            <a:off x="8117604" y="5143419"/>
            <a:ext cx="4057699" cy="1549304"/>
            <a:chOff x="6897457" y="4756903"/>
            <a:chExt cx="5371086" cy="1935824"/>
          </a:xfrm>
        </p:grpSpPr>
        <p:pic>
          <p:nvPicPr>
            <p:cNvPr id="94" name="Google Shape;94;p1"/>
            <p:cNvPicPr preferRelativeResize="0"/>
            <p:nvPr/>
          </p:nvPicPr>
          <p:blipFill rotWithShape="1">
            <a:blip r:embed="rId5">
              <a:alphaModFix/>
            </a:blip>
            <a:srcRect b="0" l="0" r="0" t="0"/>
            <a:stretch/>
          </p:blipFill>
          <p:spPr>
            <a:xfrm>
              <a:off x="6897457" y="4756903"/>
              <a:ext cx="1935821" cy="1935821"/>
            </a:xfrm>
            <a:prstGeom prst="rect">
              <a:avLst/>
            </a:prstGeom>
            <a:noFill/>
            <a:ln>
              <a:noFill/>
            </a:ln>
          </p:spPr>
        </p:pic>
        <p:pic>
          <p:nvPicPr>
            <p:cNvPr id="95" name="Google Shape;95;p1"/>
            <p:cNvPicPr preferRelativeResize="0"/>
            <p:nvPr/>
          </p:nvPicPr>
          <p:blipFill rotWithShape="1">
            <a:blip r:embed="rId5">
              <a:alphaModFix/>
            </a:blip>
            <a:srcRect b="0" l="0" r="0" t="0"/>
            <a:stretch/>
          </p:blipFill>
          <p:spPr>
            <a:xfrm>
              <a:off x="8659030" y="4756906"/>
              <a:ext cx="1935821" cy="1935821"/>
            </a:xfrm>
            <a:prstGeom prst="rect">
              <a:avLst/>
            </a:prstGeom>
            <a:noFill/>
            <a:ln>
              <a:noFill/>
            </a:ln>
          </p:spPr>
        </p:pic>
        <p:pic>
          <p:nvPicPr>
            <p:cNvPr id="96" name="Google Shape;96;p1"/>
            <p:cNvPicPr preferRelativeResize="0"/>
            <p:nvPr/>
          </p:nvPicPr>
          <p:blipFill rotWithShape="1">
            <a:blip r:embed="rId5">
              <a:alphaModFix/>
            </a:blip>
            <a:srcRect b="0" l="0" r="0" t="0"/>
            <a:stretch/>
          </p:blipFill>
          <p:spPr>
            <a:xfrm>
              <a:off x="10332722" y="4756905"/>
              <a:ext cx="1935821" cy="1935821"/>
            </a:xfrm>
            <a:prstGeom prst="rect">
              <a:avLst/>
            </a:prstGeom>
            <a:noFill/>
            <a:ln>
              <a:noFill/>
            </a:ln>
          </p:spPr>
        </p:pic>
      </p:grpSp>
      <p:grpSp>
        <p:nvGrpSpPr>
          <p:cNvPr id="97" name="Google Shape;97;p1"/>
          <p:cNvGrpSpPr/>
          <p:nvPr/>
        </p:nvGrpSpPr>
        <p:grpSpPr>
          <a:xfrm>
            <a:off x="7822341" y="2611552"/>
            <a:ext cx="11735474" cy="817446"/>
            <a:chOff x="7172701" y="1770338"/>
            <a:chExt cx="11735474" cy="817446"/>
          </a:xfrm>
        </p:grpSpPr>
        <p:pic>
          <p:nvPicPr>
            <p:cNvPr id="98" name="Google Shape;98;p1"/>
            <p:cNvPicPr preferRelativeResize="0"/>
            <p:nvPr/>
          </p:nvPicPr>
          <p:blipFill rotWithShape="1">
            <a:blip r:embed="rId6">
              <a:alphaModFix/>
            </a:blip>
            <a:srcRect b="0" l="0" r="0" t="0"/>
            <a:stretch/>
          </p:blipFill>
          <p:spPr>
            <a:xfrm>
              <a:off x="7172701" y="1770338"/>
              <a:ext cx="817446" cy="817446"/>
            </a:xfrm>
            <a:prstGeom prst="rect">
              <a:avLst/>
            </a:prstGeom>
            <a:noFill/>
            <a:ln>
              <a:noFill/>
            </a:ln>
          </p:spPr>
        </p:pic>
        <p:sp>
          <p:nvSpPr>
            <p:cNvPr id="99" name="Google Shape;99;p1"/>
            <p:cNvSpPr txBox="1"/>
            <p:nvPr/>
          </p:nvSpPr>
          <p:spPr>
            <a:xfrm>
              <a:off x="8026815" y="2079019"/>
              <a:ext cx="1088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ANNEE 2023</a:t>
              </a:r>
              <a:endParaRPr/>
            </a:p>
          </p:txBody>
        </p:sp>
      </p:grpSp>
      <p:pic>
        <p:nvPicPr>
          <p:cNvPr id="100" name="Google Shape;100;p1"/>
          <p:cNvPicPr preferRelativeResize="0"/>
          <p:nvPr/>
        </p:nvPicPr>
        <p:blipFill rotWithShape="1">
          <a:blip r:embed="rId7">
            <a:alphaModFix/>
          </a:blip>
          <a:srcRect b="0" l="0" r="0" t="0"/>
          <a:stretch/>
        </p:blipFill>
        <p:spPr>
          <a:xfrm rot="2685878">
            <a:off x="9094181" y="3888747"/>
            <a:ext cx="2219921" cy="2219921"/>
          </a:xfrm>
          <a:prstGeom prst="rect">
            <a:avLst/>
          </a:prstGeom>
          <a:noFill/>
          <a:ln>
            <a:noFill/>
          </a:ln>
        </p:spPr>
      </p:pic>
      <p:sp>
        <p:nvSpPr>
          <p:cNvPr id="101" name="Google Shape;101;p1"/>
          <p:cNvSpPr txBox="1"/>
          <p:nvPr/>
        </p:nvSpPr>
        <p:spPr>
          <a:xfrm>
            <a:off x="9427021" y="4536178"/>
            <a:ext cx="1088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REFERENTIELS</a:t>
            </a:r>
            <a:endParaRPr/>
          </a:p>
        </p:txBody>
      </p:sp>
      <p:sp>
        <p:nvSpPr>
          <p:cNvPr id="102" name="Google Shape;102;p1"/>
          <p:cNvSpPr txBox="1"/>
          <p:nvPr/>
        </p:nvSpPr>
        <p:spPr>
          <a:xfrm>
            <a:off x="1954985" y="2271048"/>
            <a:ext cx="1088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3 SOURCES | 3 TYPES DE DONNEES (+ Données PAV en test)</a:t>
            </a:r>
            <a:endParaRPr/>
          </a:p>
        </p:txBody>
      </p:sp>
      <p:pic>
        <p:nvPicPr>
          <p:cNvPr id="103" name="Google Shape;103;p1"/>
          <p:cNvPicPr preferRelativeResize="0"/>
          <p:nvPr/>
        </p:nvPicPr>
        <p:blipFill rotWithShape="1">
          <a:blip r:embed="rId8">
            <a:alphaModFix/>
          </a:blip>
          <a:srcRect b="0" l="0" r="0" t="0"/>
          <a:stretch/>
        </p:blipFill>
        <p:spPr>
          <a:xfrm>
            <a:off x="962181" y="1700993"/>
            <a:ext cx="956136" cy="956136"/>
          </a:xfrm>
          <a:prstGeom prst="rect">
            <a:avLst/>
          </a:prstGeom>
          <a:noFill/>
          <a:ln>
            <a:noFill/>
          </a:ln>
        </p:spPr>
      </p:pic>
      <p:sp>
        <p:nvSpPr>
          <p:cNvPr id="104" name="Google Shape;104;p1"/>
          <p:cNvSpPr/>
          <p:nvPr/>
        </p:nvSpPr>
        <p:spPr>
          <a:xfrm>
            <a:off x="7672552" y="2407406"/>
            <a:ext cx="4368800" cy="1233799"/>
          </a:xfrm>
          <a:prstGeom prst="rect">
            <a:avLst/>
          </a:prstGeom>
          <a:noFill/>
          <a:ln cap="flat" cmpd="sng" w="28575">
            <a:solidFill>
              <a:srgbClr val="4DAE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5" name="Google Shape;105;p1"/>
          <p:cNvGrpSpPr/>
          <p:nvPr/>
        </p:nvGrpSpPr>
        <p:grpSpPr>
          <a:xfrm>
            <a:off x="446118" y="2693625"/>
            <a:ext cx="11595234" cy="4140377"/>
            <a:chOff x="446118" y="2693625"/>
            <a:chExt cx="11595234" cy="4140377"/>
          </a:xfrm>
        </p:grpSpPr>
        <p:grpSp>
          <p:nvGrpSpPr>
            <p:cNvPr id="106" name="Google Shape;106;p1"/>
            <p:cNvGrpSpPr/>
            <p:nvPr/>
          </p:nvGrpSpPr>
          <p:grpSpPr>
            <a:xfrm>
              <a:off x="780568" y="2693625"/>
              <a:ext cx="11260784" cy="3621845"/>
              <a:chOff x="5566036" y="1745763"/>
              <a:chExt cx="11260784" cy="3621845"/>
            </a:xfrm>
          </p:grpSpPr>
          <p:pic>
            <p:nvPicPr>
              <p:cNvPr id="107" name="Google Shape;107;p1"/>
              <p:cNvPicPr preferRelativeResize="0"/>
              <p:nvPr/>
            </p:nvPicPr>
            <p:blipFill rotWithShape="1">
              <a:blip r:embed="rId9">
                <a:alphaModFix/>
              </a:blip>
              <a:srcRect b="0" l="0" r="0" t="0"/>
              <a:stretch/>
            </p:blipFill>
            <p:spPr>
              <a:xfrm>
                <a:off x="8318124" y="2676117"/>
                <a:ext cx="964019" cy="964019"/>
              </a:xfrm>
              <a:prstGeom prst="rect">
                <a:avLst/>
              </a:prstGeom>
              <a:noFill/>
              <a:ln>
                <a:noFill/>
              </a:ln>
            </p:spPr>
          </p:pic>
          <p:grpSp>
            <p:nvGrpSpPr>
              <p:cNvPr id="108" name="Google Shape;108;p1"/>
              <p:cNvGrpSpPr/>
              <p:nvPr/>
            </p:nvGrpSpPr>
            <p:grpSpPr>
              <a:xfrm>
                <a:off x="5566036" y="1745763"/>
                <a:ext cx="11260784" cy="3621845"/>
                <a:chOff x="513066" y="3202608"/>
                <a:chExt cx="11260784" cy="3621845"/>
              </a:xfrm>
            </p:grpSpPr>
            <p:grpSp>
              <p:nvGrpSpPr>
                <p:cNvPr id="109" name="Google Shape;109;p1"/>
                <p:cNvGrpSpPr/>
                <p:nvPr/>
              </p:nvGrpSpPr>
              <p:grpSpPr>
                <a:xfrm>
                  <a:off x="513066" y="5011687"/>
                  <a:ext cx="6378379" cy="1812766"/>
                  <a:chOff x="-270311" y="4419444"/>
                  <a:chExt cx="6389224" cy="1935822"/>
                </a:xfrm>
              </p:grpSpPr>
              <p:pic>
                <p:nvPicPr>
                  <p:cNvPr id="110" name="Google Shape;110;p1"/>
                  <p:cNvPicPr preferRelativeResize="0"/>
                  <p:nvPr/>
                </p:nvPicPr>
                <p:blipFill rotWithShape="1">
                  <a:blip r:embed="rId5">
                    <a:alphaModFix/>
                  </a:blip>
                  <a:srcRect b="0" l="0" r="0" t="0"/>
                  <a:stretch/>
                </p:blipFill>
                <p:spPr>
                  <a:xfrm>
                    <a:off x="-270311" y="4419444"/>
                    <a:ext cx="1935821" cy="1935821"/>
                  </a:xfrm>
                  <a:prstGeom prst="rect">
                    <a:avLst/>
                  </a:prstGeom>
                  <a:noFill/>
                  <a:ln>
                    <a:noFill/>
                  </a:ln>
                </p:spPr>
              </p:pic>
              <p:pic>
                <p:nvPicPr>
                  <p:cNvPr id="111" name="Google Shape;111;p1"/>
                  <p:cNvPicPr preferRelativeResize="0"/>
                  <p:nvPr/>
                </p:nvPicPr>
                <p:blipFill rotWithShape="1">
                  <a:blip r:embed="rId5">
                    <a:alphaModFix/>
                  </a:blip>
                  <a:srcRect b="0" l="0" r="0" t="0"/>
                  <a:stretch/>
                </p:blipFill>
                <p:spPr>
                  <a:xfrm>
                    <a:off x="2032933" y="4419444"/>
                    <a:ext cx="1935821" cy="1935822"/>
                  </a:xfrm>
                  <a:prstGeom prst="rect">
                    <a:avLst/>
                  </a:prstGeom>
                  <a:noFill/>
                  <a:ln>
                    <a:noFill/>
                  </a:ln>
                </p:spPr>
              </p:pic>
              <p:pic>
                <p:nvPicPr>
                  <p:cNvPr id="112" name="Google Shape;112;p1"/>
                  <p:cNvPicPr preferRelativeResize="0"/>
                  <p:nvPr/>
                </p:nvPicPr>
                <p:blipFill rotWithShape="1">
                  <a:blip r:embed="rId5">
                    <a:alphaModFix/>
                  </a:blip>
                  <a:srcRect b="0" l="0" r="0" t="0"/>
                  <a:stretch/>
                </p:blipFill>
                <p:spPr>
                  <a:xfrm>
                    <a:off x="4183092" y="4419444"/>
                    <a:ext cx="1935821" cy="1935822"/>
                  </a:xfrm>
                  <a:prstGeom prst="rect">
                    <a:avLst/>
                  </a:prstGeom>
                  <a:noFill/>
                  <a:ln>
                    <a:noFill/>
                  </a:ln>
                </p:spPr>
              </p:pic>
            </p:grpSp>
            <p:pic>
              <p:nvPicPr>
                <p:cNvPr id="113" name="Google Shape;113;p1"/>
                <p:cNvPicPr preferRelativeResize="0"/>
                <p:nvPr/>
              </p:nvPicPr>
              <p:blipFill rotWithShape="1">
                <a:blip r:embed="rId10">
                  <a:alphaModFix/>
                </a:blip>
                <a:srcRect b="0" l="0" r="0" t="0"/>
                <a:stretch/>
              </p:blipFill>
              <p:spPr>
                <a:xfrm>
                  <a:off x="5431693" y="4150188"/>
                  <a:ext cx="889347" cy="889347"/>
                </a:xfrm>
                <a:prstGeom prst="rect">
                  <a:avLst/>
                </a:prstGeom>
                <a:noFill/>
                <a:ln>
                  <a:noFill/>
                </a:ln>
              </p:spPr>
            </p:pic>
            <p:pic>
              <p:nvPicPr>
                <p:cNvPr id="114" name="Google Shape;114;p1"/>
                <p:cNvPicPr preferRelativeResize="0"/>
                <p:nvPr/>
              </p:nvPicPr>
              <p:blipFill rotWithShape="1">
                <a:blip r:embed="rId11">
                  <a:alphaModFix/>
                </a:blip>
                <a:srcRect b="0" l="0" r="0" t="0"/>
                <a:stretch/>
              </p:blipFill>
              <p:spPr>
                <a:xfrm>
                  <a:off x="949419" y="4117420"/>
                  <a:ext cx="891864" cy="891864"/>
                </a:xfrm>
                <a:prstGeom prst="rect">
                  <a:avLst/>
                </a:prstGeom>
                <a:noFill/>
                <a:ln>
                  <a:noFill/>
                </a:ln>
              </p:spPr>
            </p:pic>
            <p:sp>
              <p:nvSpPr>
                <p:cNvPr id="115" name="Google Shape;115;p1"/>
                <p:cNvSpPr txBox="1"/>
                <p:nvPr/>
              </p:nvSpPr>
              <p:spPr>
                <a:xfrm>
                  <a:off x="892490" y="3202608"/>
                  <a:ext cx="10881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Parcours                           Levées                               Pesées</a:t>
                  </a:r>
                  <a:endParaRPr/>
                </a:p>
              </p:txBody>
            </p:sp>
          </p:grpSp>
        </p:grpSp>
        <p:sp>
          <p:nvSpPr>
            <p:cNvPr id="116" name="Google Shape;116;p1"/>
            <p:cNvSpPr txBox="1"/>
            <p:nvPr/>
          </p:nvSpPr>
          <p:spPr>
            <a:xfrm>
              <a:off x="5429223" y="6182094"/>
              <a:ext cx="16652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289 186 lignes</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10 colonnes </a:t>
              </a:r>
              <a:endParaRPr sz="1800">
                <a:solidFill>
                  <a:schemeClr val="dk1"/>
                </a:solidFill>
                <a:latin typeface="Calibri"/>
                <a:ea typeface="Calibri"/>
                <a:cs typeface="Calibri"/>
                <a:sym typeface="Calibri"/>
              </a:endParaRPr>
            </a:p>
          </p:txBody>
        </p:sp>
        <p:sp>
          <p:nvSpPr>
            <p:cNvPr id="117" name="Google Shape;117;p1"/>
            <p:cNvSpPr txBox="1"/>
            <p:nvPr/>
          </p:nvSpPr>
          <p:spPr>
            <a:xfrm>
              <a:off x="3401781" y="6178850"/>
              <a:ext cx="16652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19 819 lignes</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5 colonnes </a:t>
              </a:r>
              <a:endParaRPr/>
            </a:p>
          </p:txBody>
        </p:sp>
        <p:sp>
          <p:nvSpPr>
            <p:cNvPr id="118" name="Google Shape;118;p1"/>
            <p:cNvSpPr txBox="1"/>
            <p:nvPr/>
          </p:nvSpPr>
          <p:spPr>
            <a:xfrm>
              <a:off x="1104308" y="6187671"/>
              <a:ext cx="16652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12 056 lignes</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23 colonnes </a:t>
              </a:r>
              <a:endParaRPr sz="1800">
                <a:solidFill>
                  <a:schemeClr val="dk1"/>
                </a:solidFill>
                <a:latin typeface="Calibri"/>
                <a:ea typeface="Calibri"/>
                <a:cs typeface="Calibri"/>
                <a:sym typeface="Calibri"/>
              </a:endParaRPr>
            </a:p>
          </p:txBody>
        </p:sp>
        <p:sp>
          <p:nvSpPr>
            <p:cNvPr id="119" name="Google Shape;119;p1"/>
            <p:cNvSpPr txBox="1"/>
            <p:nvPr/>
          </p:nvSpPr>
          <p:spPr>
            <a:xfrm rot="-5400000">
              <a:off x="388388" y="5056437"/>
              <a:ext cx="4847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800">
                  <a:solidFill>
                    <a:schemeClr val="dk1"/>
                  </a:solidFill>
                  <a:latin typeface="Calibri"/>
                  <a:ea typeface="Calibri"/>
                  <a:cs typeface="Calibri"/>
                  <a:sym typeface="Calibri"/>
                </a:rPr>
                <a:t>SIE</a:t>
              </a:r>
              <a:endParaRPr/>
            </a:p>
          </p:txBody>
        </p:sp>
        <p:sp>
          <p:nvSpPr>
            <p:cNvPr id="120" name="Google Shape;120;p1"/>
            <p:cNvSpPr txBox="1"/>
            <p:nvPr/>
          </p:nvSpPr>
          <p:spPr>
            <a:xfrm rot="-5400000">
              <a:off x="4549277" y="5062520"/>
              <a:ext cx="1320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800">
                  <a:solidFill>
                    <a:schemeClr val="dk1"/>
                  </a:solidFill>
                  <a:latin typeface="Calibri"/>
                  <a:ea typeface="Calibri"/>
                  <a:cs typeface="Calibri"/>
                  <a:sym typeface="Calibri"/>
                </a:rPr>
                <a:t>ATHANOR</a:t>
              </a:r>
              <a:endParaRPr/>
            </a:p>
          </p:txBody>
        </p:sp>
        <p:sp>
          <p:nvSpPr>
            <p:cNvPr id="121" name="Google Shape;121;p1"/>
            <p:cNvSpPr txBox="1"/>
            <p:nvPr/>
          </p:nvSpPr>
          <p:spPr>
            <a:xfrm rot="-5400000">
              <a:off x="2372401" y="5062520"/>
              <a:ext cx="1320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800">
                  <a:solidFill>
                    <a:schemeClr val="dk1"/>
                  </a:solidFill>
                  <a:latin typeface="Calibri"/>
                  <a:ea typeface="Calibri"/>
                  <a:cs typeface="Calibri"/>
                  <a:sym typeface="Calibri"/>
                </a:rPr>
                <a:t>SIMPLICITI</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fr-FR"/>
              <a:t>FAQ – questions promo précédente</a:t>
            </a:r>
            <a:endParaRPr/>
          </a:p>
        </p:txBody>
      </p:sp>
      <p:sp>
        <p:nvSpPr>
          <p:cNvPr id="175" name="Google Shape;17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fr-FR"/>
              <a:t>Récapitulatif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8"/>
          <p:cNvPicPr preferRelativeResize="0"/>
          <p:nvPr/>
        </p:nvPicPr>
        <p:blipFill rotWithShape="1">
          <a:blip r:embed="rId3">
            <a:alphaModFix/>
          </a:blip>
          <a:srcRect b="9630" l="0" r="0" t="29332"/>
          <a:stretch/>
        </p:blipFill>
        <p:spPr>
          <a:xfrm>
            <a:off x="568960" y="197407"/>
            <a:ext cx="10556240" cy="3476145"/>
          </a:xfrm>
          <a:prstGeom prst="rect">
            <a:avLst/>
          </a:prstGeom>
          <a:noFill/>
          <a:ln>
            <a:noFill/>
          </a:ln>
        </p:spPr>
      </p:pic>
      <p:pic>
        <p:nvPicPr>
          <p:cNvPr id="181" name="Google Shape;181;p8"/>
          <p:cNvPicPr preferRelativeResize="0"/>
          <p:nvPr/>
        </p:nvPicPr>
        <p:blipFill rotWithShape="1">
          <a:blip r:embed="rId4">
            <a:alphaModFix/>
          </a:blip>
          <a:srcRect b="9833" l="0" r="40666" t="31111"/>
          <a:stretch/>
        </p:blipFill>
        <p:spPr>
          <a:xfrm>
            <a:off x="568960" y="3710566"/>
            <a:ext cx="5892799" cy="3057419"/>
          </a:xfrm>
          <a:prstGeom prst="rect">
            <a:avLst/>
          </a:prstGeom>
          <a:noFill/>
          <a:ln>
            <a:noFill/>
          </a:ln>
        </p:spPr>
      </p:pic>
      <p:sp>
        <p:nvSpPr>
          <p:cNvPr id="182" name="Google Shape;182;p8"/>
          <p:cNvSpPr/>
          <p:nvPr/>
        </p:nvSpPr>
        <p:spPr>
          <a:xfrm>
            <a:off x="568960" y="751840"/>
            <a:ext cx="10668000" cy="325120"/>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8"/>
          <p:cNvSpPr/>
          <p:nvPr/>
        </p:nvSpPr>
        <p:spPr>
          <a:xfrm>
            <a:off x="513080" y="4167025"/>
            <a:ext cx="5892799" cy="325120"/>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8"/>
          <p:cNvSpPr txBox="1"/>
          <p:nvPr/>
        </p:nvSpPr>
        <p:spPr>
          <a:xfrm>
            <a:off x="7199697" y="4062792"/>
            <a:ext cx="411426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Un seul circuit réalisé pour deux pesées recensées, est-ce normal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Parfois deux pesées par circuit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Oui tout à fait normal. Le poids total ne doit pas atteindre une valeur max. Donc le camion doit vider ses déchets et donc peser dans la foulée.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9"/>
          <p:cNvPicPr preferRelativeResize="0"/>
          <p:nvPr/>
        </p:nvPicPr>
        <p:blipFill rotWithShape="1">
          <a:blip r:embed="rId3">
            <a:alphaModFix/>
          </a:blip>
          <a:srcRect b="0" l="0" r="0" t="0"/>
          <a:stretch/>
        </p:blipFill>
        <p:spPr>
          <a:xfrm>
            <a:off x="10495280" y="162560"/>
            <a:ext cx="1428268" cy="654066"/>
          </a:xfrm>
          <a:prstGeom prst="rect">
            <a:avLst/>
          </a:prstGeom>
          <a:noFill/>
          <a:ln>
            <a:noFill/>
          </a:ln>
        </p:spPr>
      </p:pic>
      <p:sp>
        <p:nvSpPr>
          <p:cNvPr id="190" name="Google Shape;190;p9"/>
          <p:cNvSpPr txBox="1"/>
          <p:nvPr/>
        </p:nvSpPr>
        <p:spPr>
          <a:xfrm>
            <a:off x="1615440" y="417567"/>
            <a:ext cx="798576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3500">
                <a:solidFill>
                  <a:schemeClr val="dk1"/>
                </a:solidFill>
                <a:latin typeface="Calibri"/>
                <a:ea typeface="Calibri"/>
                <a:cs typeface="Calibri"/>
                <a:sym typeface="Calibri"/>
              </a:rPr>
              <a:t>Question 2</a:t>
            </a:r>
            <a:endParaRPr/>
          </a:p>
        </p:txBody>
      </p:sp>
      <p:pic>
        <p:nvPicPr>
          <p:cNvPr id="191" name="Google Shape;191;p9"/>
          <p:cNvPicPr preferRelativeResize="0"/>
          <p:nvPr/>
        </p:nvPicPr>
        <p:blipFill rotWithShape="1">
          <a:blip r:embed="rId4">
            <a:alphaModFix/>
          </a:blip>
          <a:srcRect b="0" l="0" r="0" t="0"/>
          <a:stretch/>
        </p:blipFill>
        <p:spPr>
          <a:xfrm>
            <a:off x="401320" y="162560"/>
            <a:ext cx="909320" cy="909320"/>
          </a:xfrm>
          <a:prstGeom prst="rect">
            <a:avLst/>
          </a:prstGeom>
          <a:noFill/>
          <a:ln>
            <a:noFill/>
          </a:ln>
        </p:spPr>
      </p:pic>
      <p:pic>
        <p:nvPicPr>
          <p:cNvPr id="192" name="Google Shape;192;p9"/>
          <p:cNvPicPr preferRelativeResize="0"/>
          <p:nvPr/>
        </p:nvPicPr>
        <p:blipFill rotWithShape="1">
          <a:blip r:embed="rId5">
            <a:alphaModFix/>
          </a:blip>
          <a:srcRect b="9036" l="0" r="63917" t="30075"/>
          <a:stretch/>
        </p:blipFill>
        <p:spPr>
          <a:xfrm>
            <a:off x="401320" y="1281570"/>
            <a:ext cx="4399280" cy="4175760"/>
          </a:xfrm>
          <a:prstGeom prst="rect">
            <a:avLst/>
          </a:prstGeom>
          <a:noFill/>
          <a:ln>
            <a:noFill/>
          </a:ln>
        </p:spPr>
      </p:pic>
      <p:pic>
        <p:nvPicPr>
          <p:cNvPr id="193" name="Google Shape;193;p9"/>
          <p:cNvPicPr preferRelativeResize="0"/>
          <p:nvPr/>
        </p:nvPicPr>
        <p:blipFill rotWithShape="1">
          <a:blip r:embed="rId6">
            <a:alphaModFix/>
          </a:blip>
          <a:srcRect b="61333" l="0" r="0" t="31110"/>
          <a:stretch/>
        </p:blipFill>
        <p:spPr>
          <a:xfrm>
            <a:off x="579120" y="5922273"/>
            <a:ext cx="10922000" cy="518160"/>
          </a:xfrm>
          <a:prstGeom prst="rect">
            <a:avLst/>
          </a:prstGeom>
          <a:noFill/>
          <a:ln>
            <a:noFill/>
          </a:ln>
        </p:spPr>
      </p:pic>
      <p:sp>
        <p:nvSpPr>
          <p:cNvPr id="194" name="Google Shape;194;p9"/>
          <p:cNvSpPr txBox="1"/>
          <p:nvPr/>
        </p:nvSpPr>
        <p:spPr>
          <a:xfrm>
            <a:off x="5638800" y="2971800"/>
            <a:ext cx="68783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On le retrouve dans le SIE mais pas dans Athanor (pesée). Du coup comment devrions nous le considérer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fr-FR" sz="1800">
                <a:solidFill>
                  <a:schemeClr val="dk1"/>
                </a:solidFill>
                <a:latin typeface="Calibri"/>
                <a:ea typeface="Calibri"/>
                <a:cs typeface="Calibri"/>
                <a:sym typeface="Calibri"/>
              </a:rPr>
              <a:t>On pourrait retrouver ces infos de pesée en retrouvant le code du circuit grâce aux infos géo (lat long) .</a:t>
            </a:r>
            <a:endParaRPr/>
          </a:p>
        </p:txBody>
      </p:sp>
      <p:sp>
        <p:nvSpPr>
          <p:cNvPr id="195" name="Google Shape;195;p9"/>
          <p:cNvSpPr/>
          <p:nvPr/>
        </p:nvSpPr>
        <p:spPr>
          <a:xfrm>
            <a:off x="284480" y="1788160"/>
            <a:ext cx="4399280" cy="294640"/>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0"/>
          <p:cNvPicPr preferRelativeResize="0"/>
          <p:nvPr/>
        </p:nvPicPr>
        <p:blipFill rotWithShape="1">
          <a:blip r:embed="rId3">
            <a:alphaModFix/>
          </a:blip>
          <a:srcRect b="0" l="0" r="0" t="0"/>
          <a:stretch/>
        </p:blipFill>
        <p:spPr>
          <a:xfrm>
            <a:off x="10495280" y="162560"/>
            <a:ext cx="1428268" cy="654066"/>
          </a:xfrm>
          <a:prstGeom prst="rect">
            <a:avLst/>
          </a:prstGeom>
          <a:noFill/>
          <a:ln>
            <a:noFill/>
          </a:ln>
        </p:spPr>
      </p:pic>
      <p:sp>
        <p:nvSpPr>
          <p:cNvPr id="201" name="Google Shape;201;p10"/>
          <p:cNvSpPr txBox="1"/>
          <p:nvPr/>
        </p:nvSpPr>
        <p:spPr>
          <a:xfrm>
            <a:off x="1615440" y="417567"/>
            <a:ext cx="7985760"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3500">
                <a:solidFill>
                  <a:schemeClr val="dk1"/>
                </a:solidFill>
                <a:latin typeface="Calibri"/>
                <a:ea typeface="Calibri"/>
                <a:cs typeface="Calibri"/>
                <a:sym typeface="Calibri"/>
              </a:rPr>
              <a:t>Question 3 : ds referentiel transporteur, code circuit = code transporteur</a:t>
            </a:r>
            <a:endParaRPr/>
          </a:p>
        </p:txBody>
      </p:sp>
      <p:pic>
        <p:nvPicPr>
          <p:cNvPr id="202" name="Google Shape;202;p10"/>
          <p:cNvPicPr preferRelativeResize="0"/>
          <p:nvPr/>
        </p:nvPicPr>
        <p:blipFill rotWithShape="1">
          <a:blip r:embed="rId4">
            <a:alphaModFix/>
          </a:blip>
          <a:srcRect b="0" l="0" r="0" t="0"/>
          <a:stretch/>
        </p:blipFill>
        <p:spPr>
          <a:xfrm>
            <a:off x="401320" y="162560"/>
            <a:ext cx="909320" cy="909320"/>
          </a:xfrm>
          <a:prstGeom prst="rect">
            <a:avLst/>
          </a:prstGeom>
          <a:noFill/>
          <a:ln>
            <a:noFill/>
          </a:ln>
        </p:spPr>
      </p:pic>
      <p:pic>
        <p:nvPicPr>
          <p:cNvPr id="203" name="Google Shape;203;p10"/>
          <p:cNvPicPr preferRelativeResize="0"/>
          <p:nvPr/>
        </p:nvPicPr>
        <p:blipFill rotWithShape="1">
          <a:blip r:embed="rId5">
            <a:alphaModFix/>
          </a:blip>
          <a:srcRect b="9614" l="0" r="63130" t="30596"/>
          <a:stretch/>
        </p:blipFill>
        <p:spPr>
          <a:xfrm>
            <a:off x="750771" y="2107932"/>
            <a:ext cx="4494998" cy="41003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1"/>
          <p:cNvPicPr preferRelativeResize="0"/>
          <p:nvPr/>
        </p:nvPicPr>
        <p:blipFill rotWithShape="1">
          <a:blip r:embed="rId3">
            <a:alphaModFix/>
          </a:blip>
          <a:srcRect b="9630" l="0" r="0" t="29332"/>
          <a:stretch/>
        </p:blipFill>
        <p:spPr>
          <a:xfrm>
            <a:off x="568960" y="197407"/>
            <a:ext cx="10556240" cy="3476145"/>
          </a:xfrm>
          <a:prstGeom prst="rect">
            <a:avLst/>
          </a:prstGeom>
          <a:noFill/>
          <a:ln>
            <a:noFill/>
          </a:ln>
        </p:spPr>
      </p:pic>
      <p:sp>
        <p:nvSpPr>
          <p:cNvPr id="209" name="Google Shape;209;p11"/>
          <p:cNvSpPr/>
          <p:nvPr/>
        </p:nvSpPr>
        <p:spPr>
          <a:xfrm>
            <a:off x="2050180" y="279133"/>
            <a:ext cx="798897" cy="3394419"/>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1"/>
          <p:cNvSpPr/>
          <p:nvPr/>
        </p:nvSpPr>
        <p:spPr>
          <a:xfrm rot="5400000">
            <a:off x="5311185" y="1708041"/>
            <a:ext cx="3382388" cy="548640"/>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1"/>
          <p:cNvSpPr/>
          <p:nvPr/>
        </p:nvSpPr>
        <p:spPr>
          <a:xfrm rot="5400000">
            <a:off x="4006026" y="1445526"/>
            <a:ext cx="3382388" cy="797560"/>
          </a:xfrm>
          <a:prstGeom prst="rect">
            <a:avLst/>
          </a:prstGeom>
          <a:no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1"/>
          <p:cNvSpPr txBox="1"/>
          <p:nvPr/>
        </p:nvSpPr>
        <p:spPr>
          <a:xfrm>
            <a:off x="899026" y="3694994"/>
            <a:ext cx="518841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OMR = ordure ménagère résiduelle (poubelle grise)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CS = collecte sélective (poubelle verte)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DALIM = déchets alimentaires (poubelle marron)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Code tournée = liste de code circuits. Tournée = une semaine de circuit de collecte. Pas forcément à utiliser dans notre cas.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PAP = porte à porte.  PAV = point d’apport volontaire.</a:t>
            </a:r>
            <a:endParaRPr sz="1800">
              <a:solidFill>
                <a:schemeClr val="dk1"/>
              </a:solidFill>
              <a:latin typeface="Calibri"/>
              <a:ea typeface="Calibri"/>
              <a:cs typeface="Calibri"/>
              <a:sym typeface="Calibri"/>
            </a:endParaRPr>
          </a:p>
        </p:txBody>
      </p:sp>
      <p:sp>
        <p:nvSpPr>
          <p:cNvPr id="213" name="Google Shape;213;p11"/>
          <p:cNvSpPr txBox="1"/>
          <p:nvPr/>
        </p:nvSpPr>
        <p:spPr>
          <a:xfrm>
            <a:off x="6699250" y="3810000"/>
            <a:ext cx="498475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ATHANOR = centre de tri et d’incinération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MURIANETTE = récupère verre et déchets végétaux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 =&gt; complémentarité entre les deux sites.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REGIE = Grenoble Alpes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PRESTA = prestataires extérieurs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
          <p:cNvPicPr preferRelativeResize="0"/>
          <p:nvPr/>
        </p:nvPicPr>
        <p:blipFill rotWithShape="1">
          <a:blip r:embed="rId3">
            <a:alphaModFix/>
          </a:blip>
          <a:srcRect b="0" l="0" r="0" t="0"/>
          <a:stretch/>
        </p:blipFill>
        <p:spPr>
          <a:xfrm>
            <a:off x="10403840" y="149008"/>
            <a:ext cx="1428268" cy="654066"/>
          </a:xfrm>
          <a:prstGeom prst="rect">
            <a:avLst/>
          </a:prstGeom>
          <a:noFill/>
          <a:ln>
            <a:noFill/>
          </a:ln>
        </p:spPr>
      </p:pic>
      <p:sp>
        <p:nvSpPr>
          <p:cNvPr id="127" name="Google Shape;127;p2"/>
          <p:cNvSpPr txBox="1"/>
          <p:nvPr/>
        </p:nvSpPr>
        <p:spPr>
          <a:xfrm>
            <a:off x="2865120" y="172132"/>
            <a:ext cx="798576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3500">
                <a:solidFill>
                  <a:schemeClr val="dk1"/>
                </a:solidFill>
                <a:latin typeface="Calibri"/>
                <a:ea typeface="Calibri"/>
                <a:cs typeface="Calibri"/>
                <a:sym typeface="Calibri"/>
              </a:rPr>
              <a:t>Détail des données et leurs liens</a:t>
            </a:r>
            <a:endParaRPr/>
          </a:p>
        </p:txBody>
      </p:sp>
      <p:pic>
        <p:nvPicPr>
          <p:cNvPr id="128" name="Google Shape;128;p2"/>
          <p:cNvPicPr preferRelativeResize="0"/>
          <p:nvPr/>
        </p:nvPicPr>
        <p:blipFill rotWithShape="1">
          <a:blip r:embed="rId4">
            <a:alphaModFix/>
          </a:blip>
          <a:srcRect b="0" l="0" r="0" t="0"/>
          <a:stretch/>
        </p:blipFill>
        <p:spPr>
          <a:xfrm>
            <a:off x="401320" y="162560"/>
            <a:ext cx="909320" cy="909320"/>
          </a:xfrm>
          <a:prstGeom prst="rect">
            <a:avLst/>
          </a:prstGeom>
          <a:noFill/>
          <a:ln>
            <a:noFill/>
          </a:ln>
        </p:spPr>
      </p:pic>
      <p:pic>
        <p:nvPicPr>
          <p:cNvPr descr="Une image contenant texte, capture d’écran, nombre, Police&#10;&#10;Description générée automatiquement" id="129" name="Google Shape;129;p2"/>
          <p:cNvPicPr preferRelativeResize="0"/>
          <p:nvPr/>
        </p:nvPicPr>
        <p:blipFill rotWithShape="1">
          <a:blip r:embed="rId5">
            <a:alphaModFix/>
          </a:blip>
          <a:srcRect b="4667" l="0" r="0" t="2062"/>
          <a:stretch/>
        </p:blipFill>
        <p:spPr>
          <a:xfrm>
            <a:off x="804258" y="1071877"/>
            <a:ext cx="11027832" cy="56429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fr-FR"/>
              <a:t>Questions 2024</a:t>
            </a:r>
            <a:endParaRPr/>
          </a:p>
        </p:txBody>
      </p:sp>
      <p:sp>
        <p:nvSpPr>
          <p:cNvPr id="135" name="Google Shape;135;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idx="1" type="body"/>
          </p:nvPr>
        </p:nvSpPr>
        <p:spPr>
          <a:xfrm>
            <a:off x="838200" y="855367"/>
            <a:ext cx="10515600" cy="53215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1" lang="fr-FR" sz="2000">
                <a:latin typeface="Calibri"/>
                <a:ea typeface="Calibri"/>
                <a:cs typeface="Calibri"/>
                <a:sym typeface="Calibri"/>
              </a:rPr>
              <a:t>Dans le fichier Athanor, il y a 2 colonnes de poids : POIDS_BRUT et POIDS_NET =&gt; à quoi ça correspond ? si l'on veut traiter le poids d'ordures pesés, quelle colonne devons-nous utiliser?</a:t>
            </a:r>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POIDS_BRUT : </a:t>
            </a:r>
            <a:r>
              <a:rPr lang="fr-FR" sz="1600">
                <a:solidFill>
                  <a:srgbClr val="242424"/>
                </a:solidFill>
                <a:latin typeface="Calibri"/>
                <a:ea typeface="Calibri"/>
                <a:cs typeface="Calibri"/>
                <a:sym typeface="Calibri"/>
              </a:rPr>
              <a:t>Le </a:t>
            </a:r>
            <a:r>
              <a:rPr b="1" lang="fr-FR" sz="1600">
                <a:solidFill>
                  <a:srgbClr val="242424"/>
                </a:solidFill>
                <a:latin typeface="Calibri"/>
                <a:ea typeface="Calibri"/>
                <a:cs typeface="Calibri"/>
                <a:sym typeface="Calibri"/>
              </a:rPr>
              <a:t>poids brut</a:t>
            </a:r>
            <a:r>
              <a:rPr lang="fr-FR" sz="1600">
                <a:solidFill>
                  <a:srgbClr val="242424"/>
                </a:solidFill>
                <a:latin typeface="Calibri"/>
                <a:ea typeface="Calibri"/>
                <a:cs typeface="Calibri"/>
                <a:sym typeface="Calibri"/>
              </a:rPr>
              <a:t> désigne le poids total de la benne une fois remplie, incluant le poids de la benne elle-même et celui des déchets qu'elle contient.</a:t>
            </a:r>
            <a:endParaRPr sz="16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POIDS_NET : le </a:t>
            </a:r>
            <a:r>
              <a:rPr b="1" lang="fr-FR" sz="1600">
                <a:latin typeface="Calibri"/>
                <a:ea typeface="Calibri"/>
                <a:cs typeface="Calibri"/>
                <a:sym typeface="Calibri"/>
              </a:rPr>
              <a:t>poids net</a:t>
            </a:r>
            <a:r>
              <a:rPr lang="fr-FR" sz="1600">
                <a:latin typeface="Calibri"/>
                <a:ea typeface="Calibri"/>
                <a:cs typeface="Calibri"/>
                <a:sym typeface="Calibri"/>
              </a:rPr>
              <a:t> se réfère uniquement au poids des déchets contenus dans la benne, excluant le poids de la benne elle-même.</a:t>
            </a:r>
            <a:endParaRPr/>
          </a:p>
          <a:p>
            <a:pPr indent="-228600" lvl="0" marL="228600" rtl="0" algn="l">
              <a:lnSpc>
                <a:spcPct val="90000"/>
              </a:lnSpc>
              <a:spcBef>
                <a:spcPts val="1000"/>
              </a:spcBef>
              <a:spcAft>
                <a:spcPts val="0"/>
              </a:spcAft>
              <a:buClr>
                <a:schemeClr val="dk1"/>
              </a:buClr>
              <a:buSzPts val="2000"/>
              <a:buChar char="•"/>
            </a:pPr>
            <a:r>
              <a:rPr b="1" lang="fr-FR" sz="2000">
                <a:latin typeface="Calibri"/>
                <a:ea typeface="Calibri"/>
                <a:cs typeface="Calibri"/>
                <a:sym typeface="Calibri"/>
              </a:rPr>
              <a:t>Dans le fichier SIE, à quoi correspond la colonne "KM_HLP"?</a:t>
            </a:r>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HLP est une abréviation de « Haut le pieds » qui corresponds aux distances parcourus entre les zones de collecte, c’est à dire ou il n’y pas d’arrêts pour la collecte des bacs. Il me semble que ces kilométrages sont déterminés par l’algorithme de notre prestataire.</a:t>
            </a:r>
            <a:endParaRPr/>
          </a:p>
          <a:p>
            <a:pPr indent="-228600" lvl="0" marL="228600" rtl="0" algn="l">
              <a:lnSpc>
                <a:spcPct val="90000"/>
              </a:lnSpc>
              <a:spcBef>
                <a:spcPts val="1000"/>
              </a:spcBef>
              <a:spcAft>
                <a:spcPts val="0"/>
              </a:spcAft>
              <a:buClr>
                <a:schemeClr val="dk1"/>
              </a:buClr>
              <a:buSzPts val="2000"/>
              <a:buChar char="•"/>
            </a:pPr>
            <a:r>
              <a:rPr b="1" lang="fr-FR" sz="2000">
                <a:latin typeface="Calibri"/>
                <a:ea typeface="Calibri"/>
                <a:cs typeface="Calibri"/>
                <a:sym typeface="Calibri"/>
              </a:rPr>
              <a:t>Dans le fichier Athanor_caracterisation, pour la colonne "POIDS_VRAC", à quoi correspondent les lignes dont le poids_vrac est nul ? Est-ce-que cela correspond à un type de matériaux absent de la pesée effectuée ? autre signification?</a:t>
            </a:r>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Lorsque le poids en vrac est nul, cela signifie que l'échantillon caractérisé ne contient aucun des types de matériaux répertoriés dans la fiche de saisie de caractérisation.</a:t>
            </a:r>
            <a:endParaRPr/>
          </a:p>
          <a:p>
            <a:pPr indent="-228600" lvl="0" marL="228600" rtl="0" algn="l">
              <a:lnSpc>
                <a:spcPct val="90000"/>
              </a:lnSpc>
              <a:spcBef>
                <a:spcPts val="1000"/>
              </a:spcBef>
              <a:spcAft>
                <a:spcPts val="0"/>
              </a:spcAft>
              <a:buClr>
                <a:schemeClr val="dk1"/>
              </a:buClr>
              <a:buSzPts val="2000"/>
              <a:buChar char="•"/>
            </a:pPr>
            <a:r>
              <a:rPr b="1" lang="fr-FR" sz="2000">
                <a:latin typeface="Calibri"/>
                <a:ea typeface="Calibri"/>
                <a:cs typeface="Calibri"/>
                <a:sym typeface="Calibri"/>
              </a:rPr>
              <a:t>Quelles sont les unités de mesure pour les colonnes de temps dans le fichier SIE?</a:t>
            </a:r>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L’unité de mesure est toujours la seconde.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idx="1" type="body"/>
          </p:nvPr>
        </p:nvSpPr>
        <p:spPr>
          <a:xfrm>
            <a:off x="838200" y="269875"/>
            <a:ext cx="10515600" cy="59070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fr-FR" sz="2000">
                <a:latin typeface="Calibri"/>
                <a:ea typeface="Calibri"/>
                <a:cs typeface="Calibri"/>
                <a:sym typeface="Calibri"/>
              </a:rPr>
              <a:t>Que représentent "GAM" ou "Eco-dechet" dans la colonne "SOURCE" du fichier SIE?</a:t>
            </a:r>
            <a:endParaRPr sz="20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GAM corresponds à Grenoble Alpes Métropole ,il s’agit de la collecte effectuée en régie. Eco-déchets corresponds à notre prestataire de collecte qui est affecté à une partie des circuits. Celui-ci utilise aussi Sygetrack et est aussi équipé des systèmes de lecture de puces SIMPLICITI , nous récupérons leurs données de la même manière qu’en régie.</a:t>
            </a:r>
            <a:endParaRPr/>
          </a:p>
          <a:p>
            <a:pPr indent="-228600" lvl="0" marL="228600" rtl="0" algn="l">
              <a:lnSpc>
                <a:spcPct val="90000"/>
              </a:lnSpc>
              <a:spcBef>
                <a:spcPts val="1000"/>
              </a:spcBef>
              <a:spcAft>
                <a:spcPts val="0"/>
              </a:spcAft>
              <a:buClr>
                <a:schemeClr val="dk1"/>
              </a:buClr>
              <a:buSzPts val="1600"/>
              <a:buChar char="•"/>
            </a:pPr>
            <a:r>
              <a:rPr b="1" lang="fr-FR" sz="1600">
                <a:latin typeface="Calibri"/>
                <a:ea typeface="Calibri"/>
                <a:cs typeface="Calibri"/>
                <a:sym typeface="Calibri"/>
              </a:rPr>
              <a:t>Que représente la source Athanor_caracterisation par rapport à la source Athanor?</a:t>
            </a:r>
            <a:endParaRPr b="1" sz="16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La source Athanor_caractérisation est une base de données résultant du dispositif d'évaluation des circuits (GAM) du gisement en flux de la collecte sélective. Cette source offre une acquisition de données détaillées sur les tonnes entrantes, permettant ainsi une analyse précise de la composition en matériaux recyclables, ainsi que la quantification des refus de tri. Son utilisation est programmée pour la caractérisation de tous les circuits/trimestre, chaque circuit étant généralement caractérisé quatre fois par an.</a:t>
            </a:r>
            <a:br>
              <a:rPr lang="fr-FR" sz="1600">
                <a:latin typeface="Calibri"/>
                <a:ea typeface="Calibri"/>
                <a:cs typeface="Calibri"/>
                <a:sym typeface="Calibri"/>
              </a:rPr>
            </a:br>
            <a:br>
              <a:rPr lang="fr-FR" sz="1600">
                <a:latin typeface="Calibri"/>
                <a:ea typeface="Calibri"/>
                <a:cs typeface="Calibri"/>
                <a:sym typeface="Calibri"/>
              </a:rPr>
            </a:br>
            <a:r>
              <a:rPr lang="fr-FR" sz="1600">
                <a:latin typeface="Calibri"/>
                <a:ea typeface="Calibri"/>
                <a:cs typeface="Calibri"/>
                <a:sym typeface="Calibri"/>
              </a:rPr>
              <a:t>La source Athanor exclusivement fournit des informations telles que la date/heure de collecte, les prestataires de services, les lieux et types de collecte, les flux collectés, les quantités collectées et les destinataires. En ce qui concerne la source caractérisation, quant à elle, permet d'identifier les matériaux composant les tonnes collectées dans chaque circuit, en exprimant les taux de valorisation et de refus.</a:t>
            </a:r>
            <a:endParaRPr/>
          </a:p>
          <a:p>
            <a:pPr indent="-228600" lvl="0" marL="228600" rtl="0" algn="l">
              <a:lnSpc>
                <a:spcPct val="90000"/>
              </a:lnSpc>
              <a:spcBef>
                <a:spcPts val="1000"/>
              </a:spcBef>
              <a:spcAft>
                <a:spcPts val="0"/>
              </a:spcAft>
              <a:buClr>
                <a:schemeClr val="dk1"/>
              </a:buClr>
              <a:buSzPts val="1600"/>
              <a:buChar char="•"/>
            </a:pPr>
            <a:r>
              <a:rPr b="1" lang="fr-FR" sz="1600">
                <a:latin typeface="Calibri"/>
                <a:ea typeface="Calibri"/>
                <a:cs typeface="Calibri"/>
                <a:sym typeface="Calibri"/>
              </a:rPr>
              <a:t>Dans un fichier de circuit_realisé, pour la colonne "Vitesse", est-ce-que l'info est fiable ? quelle est l'unité de mesure?</a:t>
            </a:r>
            <a:endParaRPr/>
          </a:p>
          <a:p>
            <a:pPr indent="-228600" lvl="1" marL="685800" rtl="0" algn="l">
              <a:lnSpc>
                <a:spcPct val="90000"/>
              </a:lnSpc>
              <a:spcBef>
                <a:spcPts val="500"/>
              </a:spcBef>
              <a:spcAft>
                <a:spcPts val="0"/>
              </a:spcAft>
              <a:buClr>
                <a:schemeClr val="dk1"/>
              </a:buClr>
              <a:buSzPts val="1600"/>
              <a:buFont typeface="Courier New"/>
              <a:buChar char="o"/>
            </a:pPr>
            <a:r>
              <a:rPr lang="fr-FR" sz="1600">
                <a:latin typeface="Calibri"/>
                <a:ea typeface="Calibri"/>
                <a:cs typeface="Calibri"/>
                <a:sym typeface="Calibri"/>
              </a:rPr>
              <a:t>Nous n’avons jamais utilisé cette donnée dans nos statistiques ,car elle n’a que très peu d’intérêt…</a:t>
            </a:r>
            <a:br>
              <a:rPr lang="fr-FR" sz="1600">
                <a:latin typeface="Calibri"/>
                <a:ea typeface="Calibri"/>
                <a:cs typeface="Calibri"/>
                <a:sym typeface="Calibri"/>
              </a:rPr>
            </a:br>
            <a:r>
              <a:rPr lang="fr-FR" sz="1600">
                <a:latin typeface="Calibri"/>
                <a:ea typeface="Calibri"/>
                <a:cs typeface="Calibri"/>
                <a:sym typeface="Calibri"/>
              </a:rPr>
              <a:t>Et à regarder de plus près ,j’ai du mal à leur donner du sens… J’essaie de voir avec notre personnel, et je reviens vers vous si j’ai des informations complémentaires.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1" type="body"/>
          </p:nvPr>
        </p:nvSpPr>
        <p:spPr>
          <a:xfrm>
            <a:off x="838200" y="587375"/>
            <a:ext cx="10515600" cy="5589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fr-FR" sz="1800"/>
              <a:t>Dans un fichier de circuit_realisé, pour la colonne "Distance", est-ce la distance par rapport au point précédent ? est-ce-que l'info est fiable?</a:t>
            </a:r>
            <a:endParaRPr sz="1800"/>
          </a:p>
          <a:p>
            <a:pPr indent="-228600" lvl="1" marL="685800" rtl="0" algn="l">
              <a:lnSpc>
                <a:spcPct val="90000"/>
              </a:lnSpc>
              <a:spcBef>
                <a:spcPts val="500"/>
              </a:spcBef>
              <a:spcAft>
                <a:spcPts val="0"/>
              </a:spcAft>
              <a:buClr>
                <a:schemeClr val="dk1"/>
              </a:buClr>
              <a:buSzPts val="1400"/>
              <a:buFont typeface="Courier New"/>
              <a:buChar char="o"/>
            </a:pPr>
            <a:r>
              <a:rPr lang="fr-FR" sz="1400"/>
              <a:t>Il semblerait que cette information corresponde à la distance jusqu'au prochain point.</a:t>
            </a:r>
            <a:br>
              <a:rPr lang="fr-FR" sz="1400"/>
            </a:br>
            <a:r>
              <a:rPr lang="fr-FR" sz="1400"/>
              <a:t>J'ai fait une vérification en prenant deux points au hasard ,j'ai exactement 100 mètres entre les deux points ci-dessous.</a:t>
            </a:r>
            <a:endParaRPr sz="1400"/>
          </a:p>
          <a:p>
            <a:pPr indent="0" lvl="0" marL="457200" rtl="0" algn="ctr">
              <a:lnSpc>
                <a:spcPct val="90000"/>
              </a:lnSpc>
              <a:spcBef>
                <a:spcPts val="1000"/>
              </a:spcBef>
              <a:spcAft>
                <a:spcPts val="0"/>
              </a:spcAft>
              <a:buClr>
                <a:schemeClr val="dk1"/>
              </a:buClr>
              <a:buSzPts val="1200"/>
              <a:buNone/>
            </a:pPr>
            <a:r>
              <a:rPr lang="fr-FR" sz="1200"/>
              <a:t>20/12/2023 10:20       Rue du 19 Mars 1962, Le Pont-de-Claix      45.139473       5.698464         14            HAUT LE PIED        101                  CG-004-FA</a:t>
            </a:r>
            <a:endParaRPr sz="1200"/>
          </a:p>
          <a:p>
            <a:pPr indent="0" lvl="0" marL="457200" rtl="0" algn="ctr">
              <a:lnSpc>
                <a:spcPct val="90000"/>
              </a:lnSpc>
              <a:spcBef>
                <a:spcPts val="1000"/>
              </a:spcBef>
              <a:spcAft>
                <a:spcPts val="0"/>
              </a:spcAft>
              <a:buClr>
                <a:schemeClr val="dk1"/>
              </a:buClr>
              <a:buSzPts val="1200"/>
              <a:buNone/>
            </a:pPr>
            <a:r>
              <a:rPr lang="fr-FR" sz="1200"/>
              <a:t>20/12/2023 10:20       Rue du 19 Mars 1962, Le Pont-de-Claix      45.138607       5.698084         9            HAUT LE PIED        10                    CG-004-FA</a:t>
            </a:r>
            <a:endParaRPr sz="1200"/>
          </a:p>
          <a:p>
            <a:pPr indent="-228600" lvl="1" marL="685800" rtl="0" algn="l">
              <a:lnSpc>
                <a:spcPct val="90000"/>
              </a:lnSpc>
              <a:spcBef>
                <a:spcPts val="500"/>
              </a:spcBef>
              <a:spcAft>
                <a:spcPts val="0"/>
              </a:spcAft>
              <a:buClr>
                <a:schemeClr val="dk1"/>
              </a:buClr>
              <a:buSzPts val="1400"/>
              <a:buFont typeface="Courier New"/>
              <a:buChar char="o"/>
            </a:pPr>
            <a:r>
              <a:rPr lang="fr-FR" sz="1400"/>
              <a:t>Pour le point suivant , c’est aussi cohérent.</a:t>
            </a:r>
            <a:endParaRPr sz="1400"/>
          </a:p>
          <a:p>
            <a:pPr indent="-228600" lvl="1" marL="685800" rtl="0" algn="l">
              <a:lnSpc>
                <a:spcPct val="90000"/>
              </a:lnSpc>
              <a:spcBef>
                <a:spcPts val="500"/>
              </a:spcBef>
              <a:spcAft>
                <a:spcPts val="0"/>
              </a:spcAft>
              <a:buClr>
                <a:schemeClr val="dk1"/>
              </a:buClr>
              <a:buSzPts val="1400"/>
              <a:buFont typeface="Courier New"/>
              <a:buChar char="o"/>
            </a:pPr>
            <a:r>
              <a:rPr lang="fr-FR" sz="1400"/>
              <a:t>Pour la fiabilité ,nous n'avons pas fait de recherche approfondie ,mais les données globales ne semblaient pas incohérentes.</a:t>
            </a:r>
            <a:br>
              <a:rPr lang="fr-FR" sz="1400"/>
            </a:br>
            <a:r>
              <a:rPr lang="fr-FR" sz="1400"/>
              <a:t>Cela dit, il est toujours possible d’avoir des pertes de signal GPS dues à des pannes de matériel, ou encore des passages en zone blanche.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f80f5909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a:t>Questions du 22/05/2024</a:t>
            </a:r>
            <a:endParaRPr/>
          </a:p>
        </p:txBody>
      </p:sp>
      <p:sp>
        <p:nvSpPr>
          <p:cNvPr id="157" name="Google Shape;157;g2df80f59091_0_0"/>
          <p:cNvSpPr txBox="1"/>
          <p:nvPr>
            <p:ph idx="1" type="body"/>
          </p:nvPr>
        </p:nvSpPr>
        <p:spPr>
          <a:xfrm>
            <a:off x="838200" y="1825625"/>
            <a:ext cx="10515600" cy="44901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1100"/>
              </a:spcBef>
              <a:spcAft>
                <a:spcPts val="0"/>
              </a:spcAft>
              <a:buSzPts val="1700"/>
              <a:buFont typeface="Times New Roman"/>
              <a:buChar char="●"/>
            </a:pPr>
            <a:r>
              <a:rPr lang="fr-FR" sz="1700">
                <a:highlight>
                  <a:srgbClr val="FFFFFF"/>
                </a:highlight>
                <a:latin typeface="Times New Roman"/>
                <a:ea typeface="Times New Roman"/>
                <a:cs typeface="Times New Roman"/>
                <a:sym typeface="Times New Roman"/>
              </a:rPr>
              <a:t>Dans les fichiers de PAV, il y a une colonne "Fréquence" : à quoi ça correspond ? Fréquence de relève ? Fréquence de vérification ? </a:t>
            </a:r>
            <a:br>
              <a:rPr lang="fr-FR" sz="1700">
                <a:highlight>
                  <a:srgbClr val="FFFFFF"/>
                </a:highlight>
                <a:latin typeface="Times New Roman"/>
                <a:ea typeface="Times New Roman"/>
                <a:cs typeface="Times New Roman"/>
                <a:sym typeface="Times New Roman"/>
              </a:rPr>
            </a:br>
            <a:r>
              <a:rPr lang="fr-FR" sz="1700">
                <a:solidFill>
                  <a:srgbClr val="FF0000"/>
                </a:solidFill>
                <a:highlight>
                  <a:srgbClr val="FFFFFF"/>
                </a:highlight>
                <a:latin typeface="Times New Roman"/>
                <a:ea typeface="Times New Roman"/>
                <a:cs typeface="Times New Roman"/>
                <a:sym typeface="Times New Roman"/>
              </a:rPr>
              <a:t>N’ayant pas la réponse à cette question, j’ai contacté notre technicienne qui s’occupe de ce module dans notre service, celle-ci ne sait pas non plus, cela doit être une donnée produite de manière standard sur le logiciel du prestataire. Difficile de vous dire si cette donnée a un sens..</a:t>
            </a:r>
            <a:endParaRPr sz="1700">
              <a:solidFill>
                <a:srgbClr val="FF0000"/>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sz="1700">
              <a:solidFill>
                <a:srgbClr val="FF0000"/>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1100"/>
              </a:spcBef>
              <a:spcAft>
                <a:spcPts val="0"/>
              </a:spcAft>
              <a:buSzPts val="1700"/>
              <a:buFont typeface="Times New Roman"/>
              <a:buChar char="●"/>
            </a:pPr>
            <a:r>
              <a:rPr lang="fr-FR" sz="1700">
                <a:highlight>
                  <a:srgbClr val="FFFFFF"/>
                </a:highlight>
                <a:latin typeface="Times New Roman"/>
                <a:ea typeface="Times New Roman"/>
                <a:cs typeface="Times New Roman"/>
                <a:sym typeface="Times New Roman"/>
              </a:rPr>
              <a:t>Dans les fichiers PAV, est ce que les colonnes "Tonnage" et "Taux remplissage" sont fiables ? Est-ce-que cela correspond au tonnage du point PAV ou bien au tonnage du camion ?</a:t>
            </a:r>
            <a:br>
              <a:rPr lang="fr-FR" sz="1700">
                <a:highlight>
                  <a:srgbClr val="FFFFFF"/>
                </a:highlight>
                <a:latin typeface="Times New Roman"/>
                <a:ea typeface="Times New Roman"/>
                <a:cs typeface="Times New Roman"/>
                <a:sym typeface="Times New Roman"/>
              </a:rPr>
            </a:br>
            <a:r>
              <a:rPr lang="fr-FR" sz="1700">
                <a:solidFill>
                  <a:srgbClr val="FF0000"/>
                </a:solidFill>
                <a:highlight>
                  <a:srgbClr val="FFFFFF"/>
                </a:highlight>
                <a:latin typeface="Times New Roman"/>
                <a:ea typeface="Times New Roman"/>
                <a:cs typeface="Times New Roman"/>
                <a:sym typeface="Times New Roman"/>
              </a:rPr>
              <a:t>Ces données correspondent bien aux poids estimés relevés pour chaque PAV. La colonne taux remplissage est actuellement rempli manuellement sur le système embarqué par le chauffeur. Parfois elles ne sont pas remplis ,car le chauffeur ne l’a pas fait, pour des raisons d’exploitation j’imagine…En fin de tournée, il saisit également le tonnage total de la tournée. Le poids est ensuite estimé à partir des taux de remplissage et des capacités des colonnes, pour les tonnages à 0,a priori cela vient du fait que les capacités des colonnes en question n’ont pas été complété, comme le processus PAV est en cours de construction... Mais dans l’ensemble, je dirais que pour les données renseignées, elles sont plutôt fiables.</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df80f59091_0_7"/>
          <p:cNvSpPr txBox="1"/>
          <p:nvPr>
            <p:ph idx="1" type="body"/>
          </p:nvPr>
        </p:nvSpPr>
        <p:spPr>
          <a:xfrm>
            <a:off x="838200" y="581275"/>
            <a:ext cx="10515600" cy="55956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100"/>
              </a:spcBef>
              <a:spcAft>
                <a:spcPts val="0"/>
              </a:spcAft>
              <a:buSzPts val="1800"/>
              <a:buFont typeface="Times New Roman"/>
              <a:buChar char="●"/>
            </a:pPr>
            <a:r>
              <a:rPr lang="fr-FR" sz="1800">
                <a:highlight>
                  <a:srgbClr val="FFFFFF"/>
                </a:highlight>
                <a:latin typeface="Times New Roman"/>
                <a:ea typeface="Times New Roman"/>
                <a:cs typeface="Times New Roman"/>
                <a:sym typeface="Times New Roman"/>
              </a:rPr>
              <a:t>Dans la capture ci-jointe, on note 2 relevés concernant le même PAV, à quasiment la même date (1sec d'écart) mais un identifiant légèrement différent et des taux de remplissage et tonnage légèrement différents : est-ce un pbme de relevé avec le capteur ? Est-ce-que ce sont 2 cuves pour un même PAV ? autre cas?</a:t>
            </a:r>
            <a:br>
              <a:rPr lang="fr-FR" sz="1800">
                <a:highlight>
                  <a:srgbClr val="FFFFFF"/>
                </a:highlight>
                <a:latin typeface="Times New Roman"/>
                <a:ea typeface="Times New Roman"/>
                <a:cs typeface="Times New Roman"/>
                <a:sym typeface="Times New Roman"/>
              </a:rPr>
            </a:br>
            <a:r>
              <a:rPr lang="fr-FR" sz="1800">
                <a:solidFill>
                  <a:srgbClr val="FF0000"/>
                </a:solidFill>
                <a:highlight>
                  <a:srgbClr val="FFFFFF"/>
                </a:highlight>
                <a:latin typeface="Times New Roman"/>
                <a:ea typeface="Times New Roman"/>
                <a:cs typeface="Times New Roman"/>
                <a:sym typeface="Times New Roman"/>
              </a:rPr>
              <a:t>Concernant les deux relevés, ils sont espacés d’une minute et pas une seconde. Et en réalité ,il s’agit de deux colonnes différentes(Colonne « Colonne ») sur un même emplacement (Colonne « PAV »)  .Il y a un problème de vocabulaire, les techniciens qui s’occupent du module devront changer les libellés, car cela porte à confusion.</a:t>
            </a:r>
            <a:br>
              <a:rPr lang="fr-FR" sz="1800">
                <a:solidFill>
                  <a:srgbClr val="FF0000"/>
                </a:solidFill>
                <a:highlight>
                  <a:srgbClr val="FFFFFF"/>
                </a:highlight>
                <a:latin typeface="Times New Roman"/>
                <a:ea typeface="Times New Roman"/>
                <a:cs typeface="Times New Roman"/>
                <a:sym typeface="Times New Roman"/>
              </a:rPr>
            </a:br>
            <a:endParaRPr sz="1800">
              <a:solidFill>
                <a:srgbClr val="FF0000"/>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fr-FR" sz="1800">
                <a:highlight>
                  <a:srgbClr val="FFFFFF"/>
                </a:highlight>
                <a:latin typeface="Times New Roman"/>
                <a:ea typeface="Times New Roman"/>
                <a:cs typeface="Times New Roman"/>
                <a:sym typeface="Times New Roman"/>
              </a:rPr>
              <a:t>Est-ce-qu'un camion peut faire dans un même circuit du PAP et du PAV? </a:t>
            </a:r>
            <a:r>
              <a:rPr lang="fr-FR" sz="1800">
                <a:solidFill>
                  <a:srgbClr val="FF0000"/>
                </a:solidFill>
                <a:highlight>
                  <a:srgbClr val="FFFFFF"/>
                </a:highlight>
                <a:latin typeface="Times New Roman"/>
                <a:ea typeface="Times New Roman"/>
                <a:cs typeface="Times New Roman"/>
                <a:sym typeface="Times New Roman"/>
              </a:rPr>
              <a:t>Non</a:t>
            </a:r>
            <a:br>
              <a:rPr lang="fr-FR" sz="1800">
                <a:solidFill>
                  <a:srgbClr val="FF0000"/>
                </a:solidFill>
                <a:highlight>
                  <a:srgbClr val="FFFFFF"/>
                </a:highlight>
                <a:latin typeface="Times New Roman"/>
                <a:ea typeface="Times New Roman"/>
                <a:cs typeface="Times New Roman"/>
                <a:sym typeface="Times New Roman"/>
              </a:rPr>
            </a:br>
            <a:r>
              <a:rPr lang="fr-FR" sz="1800">
                <a:highlight>
                  <a:srgbClr val="FFFFFF"/>
                </a:highlight>
                <a:latin typeface="Times New Roman"/>
                <a:ea typeface="Times New Roman"/>
                <a:cs typeface="Times New Roman"/>
                <a:sym typeface="Times New Roman"/>
              </a:rPr>
              <a:t>Est-ce-qu'il y a des camions dédiés au PAP ou PAV? </a:t>
            </a:r>
            <a:r>
              <a:rPr lang="fr-FR" sz="1800">
                <a:solidFill>
                  <a:srgbClr val="FF0000"/>
                </a:solidFill>
                <a:highlight>
                  <a:srgbClr val="FFFFFF"/>
                </a:highlight>
                <a:latin typeface="Times New Roman"/>
                <a:ea typeface="Times New Roman"/>
                <a:cs typeface="Times New Roman"/>
                <a:sym typeface="Times New Roman"/>
              </a:rPr>
              <a:t>Oui , même si en théorie certain véhicules PAV pourrait faire du PAP ,en pratique ça n’existe pas.</a:t>
            </a:r>
            <a:br>
              <a:rPr lang="fr-FR" sz="1800">
                <a:solidFill>
                  <a:srgbClr val="FF0000"/>
                </a:solidFill>
                <a:highlight>
                  <a:srgbClr val="FFFFFF"/>
                </a:highlight>
                <a:latin typeface="Times New Roman"/>
                <a:ea typeface="Times New Roman"/>
                <a:cs typeface="Times New Roman"/>
                <a:sym typeface="Times New Roman"/>
              </a:rPr>
            </a:br>
            <a:endParaRPr sz="1800">
              <a:solidFill>
                <a:srgbClr val="FF0000"/>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fr-FR" sz="1800">
                <a:highlight>
                  <a:srgbClr val="FFFFFF"/>
                </a:highlight>
                <a:latin typeface="Times New Roman"/>
                <a:ea typeface="Times New Roman"/>
                <a:cs typeface="Times New Roman"/>
                <a:sym typeface="Times New Roman"/>
              </a:rPr>
              <a:t>Peut-on trouver qque part la contenance max des véhicules ?</a:t>
            </a:r>
            <a:br>
              <a:rPr lang="fr-FR" sz="1800">
                <a:highlight>
                  <a:srgbClr val="FFFFFF"/>
                </a:highlight>
                <a:latin typeface="Times New Roman"/>
                <a:ea typeface="Times New Roman"/>
                <a:cs typeface="Times New Roman"/>
                <a:sym typeface="Times New Roman"/>
              </a:rPr>
            </a:br>
            <a:r>
              <a:rPr lang="fr-FR" sz="1800">
                <a:solidFill>
                  <a:srgbClr val="FF0000"/>
                </a:solidFill>
                <a:highlight>
                  <a:srgbClr val="FFFFFF"/>
                </a:highlight>
                <a:latin typeface="Times New Roman"/>
                <a:ea typeface="Times New Roman"/>
                <a:cs typeface="Times New Roman"/>
                <a:sym typeface="Times New Roman"/>
              </a:rPr>
              <a:t> Oui ,je vous fournis les informations en pièce jointe. Notez que nous ne disposons pas d’informations précises sur les véhicules Ecodéchets.</a:t>
            </a:r>
            <a:endParaRPr sz="3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df80f59091_0_13"/>
          <p:cNvSpPr txBox="1"/>
          <p:nvPr>
            <p:ph idx="1" type="body"/>
          </p:nvPr>
        </p:nvSpPr>
        <p:spPr>
          <a:xfrm>
            <a:off x="838200" y="413600"/>
            <a:ext cx="10515600" cy="57633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dk1"/>
              </a:buClr>
              <a:buSzPts val="1100"/>
              <a:buFont typeface="Arial"/>
              <a:buNone/>
            </a:pPr>
            <a:r>
              <a:rPr lang="fr-FR" sz="1700">
                <a:highlight>
                  <a:srgbClr val="FFFFFF"/>
                </a:highlight>
                <a:latin typeface="Times New Roman"/>
                <a:ea typeface="Times New Roman"/>
                <a:cs typeface="Times New Roman"/>
                <a:sym typeface="Times New Roman"/>
              </a:rPr>
              <a:t>De manière générale, </a:t>
            </a:r>
            <a:endParaRPr sz="1700">
              <a:highlight>
                <a:srgbClr val="FFFFFF"/>
              </a:highlight>
              <a:latin typeface="Times New Roman"/>
              <a:ea typeface="Times New Roman"/>
              <a:cs typeface="Times New Roman"/>
              <a:sym typeface="Times New Roman"/>
            </a:endParaRPr>
          </a:p>
          <a:p>
            <a:pPr indent="-336550" lvl="0" marL="457200" rtl="0" algn="l">
              <a:lnSpc>
                <a:spcPct val="115000"/>
              </a:lnSpc>
              <a:spcBef>
                <a:spcPts val="1100"/>
              </a:spcBef>
              <a:spcAft>
                <a:spcPts val="0"/>
              </a:spcAft>
              <a:buSzPts val="1700"/>
              <a:buFont typeface="Times New Roman"/>
              <a:buChar char="●"/>
            </a:pPr>
            <a:r>
              <a:rPr lang="fr-FR" sz="1700">
                <a:highlight>
                  <a:srgbClr val="FFFFFF"/>
                </a:highlight>
                <a:latin typeface="Times New Roman"/>
                <a:ea typeface="Times New Roman"/>
                <a:cs typeface="Times New Roman"/>
                <a:sym typeface="Times New Roman"/>
              </a:rPr>
              <a:t>Quels sont les horaires types d'un salarié éboueur? </a:t>
            </a:r>
            <a:r>
              <a:rPr lang="fr-FR" sz="1700">
                <a:solidFill>
                  <a:srgbClr val="FF0000"/>
                </a:solidFill>
                <a:highlight>
                  <a:srgbClr val="FFFFFF"/>
                </a:highlight>
                <a:latin typeface="Times New Roman"/>
                <a:ea typeface="Times New Roman"/>
                <a:cs typeface="Times New Roman"/>
                <a:sym typeface="Times New Roman"/>
              </a:rPr>
              <a:t>Cela dépends des secteurs de collecte qui n’adopte pas tous les même horaires. Il y aussi des horaires spécifiques d’été. Pour une fourchette large ,on a ce genre de créneaux : 5h – 11h ;  7h – 13h ; 9h –  15h</a:t>
            </a:r>
            <a:endParaRPr sz="1700">
              <a:solidFill>
                <a:srgbClr val="FF0000"/>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fr-FR" sz="1700">
                <a:highlight>
                  <a:srgbClr val="FFFFFF"/>
                </a:highlight>
                <a:latin typeface="Times New Roman"/>
                <a:ea typeface="Times New Roman"/>
                <a:cs typeface="Times New Roman"/>
                <a:sym typeface="Times New Roman"/>
              </a:rPr>
              <a:t>Quelle distance max / jour peut parcourir un camion ? </a:t>
            </a:r>
            <a:r>
              <a:rPr lang="fr-FR" sz="1700">
                <a:solidFill>
                  <a:srgbClr val="FF0000"/>
                </a:solidFill>
                <a:highlight>
                  <a:srgbClr val="FFFFFF"/>
                </a:highlight>
                <a:latin typeface="Times New Roman"/>
                <a:ea typeface="Times New Roman"/>
                <a:cs typeface="Times New Roman"/>
                <a:sym typeface="Times New Roman"/>
              </a:rPr>
              <a:t>A priori ,un camion ne fait jamais deux circuits par jour (ou alors exceptionnellement), et en règle général un circuit ne dépasse jamais 100Km (sauf un seul qui fait un peu plus)</a:t>
            </a:r>
            <a:endParaRPr sz="1700">
              <a:solidFill>
                <a:srgbClr val="FF0000"/>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fr-FR" sz="1700">
                <a:highlight>
                  <a:srgbClr val="FFFFFF"/>
                </a:highlight>
                <a:latin typeface="Times New Roman"/>
                <a:ea typeface="Times New Roman"/>
                <a:cs typeface="Times New Roman"/>
                <a:sym typeface="Times New Roman"/>
              </a:rPr>
              <a:t>Est-ce-que tous les camions démarrent d'un même dépôt et lequel? </a:t>
            </a:r>
            <a:r>
              <a:rPr lang="fr-FR" sz="1700">
                <a:solidFill>
                  <a:srgbClr val="FF0000"/>
                </a:solidFill>
                <a:highlight>
                  <a:srgbClr val="FFFFFF"/>
                </a:highlight>
                <a:latin typeface="Times New Roman"/>
                <a:ea typeface="Times New Roman"/>
                <a:cs typeface="Times New Roman"/>
                <a:sym typeface="Times New Roman"/>
              </a:rPr>
              <a:t>Non ils démarrent de leurs secteurs de collecte respectifs (4 secteurs GAM + site Ecodéchets)</a:t>
            </a:r>
            <a:endParaRPr sz="1700">
              <a:solidFill>
                <a:srgbClr val="FF0000"/>
              </a:solidFill>
              <a:highlight>
                <a:srgbClr val="FFFFFF"/>
              </a:highlight>
              <a:latin typeface="Times New Roman"/>
              <a:ea typeface="Times New Roman"/>
              <a:cs typeface="Times New Roman"/>
              <a:sym typeface="Times New Roman"/>
            </a:endParaRPr>
          </a:p>
          <a:p>
            <a:pPr indent="0" lvl="0" marL="457200" rtl="0" algn="l">
              <a:lnSpc>
                <a:spcPct val="115000"/>
              </a:lnSpc>
              <a:spcBef>
                <a:spcPts val="1100"/>
              </a:spcBef>
              <a:spcAft>
                <a:spcPts val="0"/>
              </a:spcAft>
              <a:buNone/>
            </a:pPr>
            <a:r>
              <a:rPr lang="fr-FR" sz="1600">
                <a:solidFill>
                  <a:srgbClr val="FF0000"/>
                </a:solidFill>
                <a:highlight>
                  <a:srgbClr val="FFFFFF"/>
                </a:highlight>
                <a:latin typeface="Times New Roman"/>
                <a:ea typeface="Times New Roman"/>
                <a:cs typeface="Times New Roman"/>
                <a:sym typeface="Times New Roman"/>
              </a:rPr>
              <a:t>CTE Nord-Ouest : 12 rue Baptiste Marcet ,38600 Fontaine</a:t>
            </a:r>
            <a:br>
              <a:rPr lang="fr-FR" sz="1600">
                <a:solidFill>
                  <a:srgbClr val="FF0000"/>
                </a:solidFill>
                <a:highlight>
                  <a:srgbClr val="FFFFFF"/>
                </a:highlight>
                <a:latin typeface="Times New Roman"/>
                <a:ea typeface="Times New Roman"/>
                <a:cs typeface="Times New Roman"/>
                <a:sym typeface="Times New Roman"/>
              </a:rPr>
            </a:br>
            <a:r>
              <a:rPr lang="fr-FR" sz="1600">
                <a:solidFill>
                  <a:srgbClr val="FF0000"/>
                </a:solidFill>
                <a:highlight>
                  <a:srgbClr val="FFFFFF"/>
                </a:highlight>
                <a:latin typeface="Times New Roman"/>
                <a:ea typeface="Times New Roman"/>
                <a:cs typeface="Times New Roman"/>
                <a:sym typeface="Times New Roman"/>
              </a:rPr>
              <a:t>CTE Nord-Est : 4 chemin de la Tuilerie, 38700 La Tronche</a:t>
            </a:r>
            <a:br>
              <a:rPr lang="fr-FR" sz="1600">
                <a:solidFill>
                  <a:srgbClr val="FF0000"/>
                </a:solidFill>
                <a:highlight>
                  <a:srgbClr val="FFFFFF"/>
                </a:highlight>
                <a:latin typeface="Times New Roman"/>
                <a:ea typeface="Times New Roman"/>
                <a:cs typeface="Times New Roman"/>
                <a:sym typeface="Times New Roman"/>
              </a:rPr>
            </a:br>
            <a:r>
              <a:rPr lang="fr-FR" sz="1600">
                <a:solidFill>
                  <a:srgbClr val="FF0000"/>
                </a:solidFill>
                <a:highlight>
                  <a:srgbClr val="FFFFFF"/>
                </a:highlight>
                <a:latin typeface="Times New Roman"/>
                <a:ea typeface="Times New Roman"/>
                <a:cs typeface="Times New Roman"/>
                <a:sym typeface="Times New Roman"/>
              </a:rPr>
              <a:t>CTE Sud : 10 rue Le Corbusier ,38320 Eybens</a:t>
            </a:r>
            <a:br>
              <a:rPr lang="fr-FR" sz="1600">
                <a:solidFill>
                  <a:srgbClr val="FF0000"/>
                </a:solidFill>
                <a:highlight>
                  <a:srgbClr val="FFFFFF"/>
                </a:highlight>
                <a:latin typeface="Times New Roman"/>
                <a:ea typeface="Times New Roman"/>
                <a:cs typeface="Times New Roman"/>
                <a:sym typeface="Times New Roman"/>
              </a:rPr>
            </a:br>
            <a:r>
              <a:rPr lang="fr-FR" sz="1600">
                <a:solidFill>
                  <a:srgbClr val="FF0000"/>
                </a:solidFill>
                <a:highlight>
                  <a:srgbClr val="FFFFFF"/>
                </a:highlight>
                <a:latin typeface="Times New Roman"/>
                <a:ea typeface="Times New Roman"/>
                <a:cs typeface="Times New Roman"/>
                <a:sym typeface="Times New Roman"/>
              </a:rPr>
              <a:t>CTE Grand Sud Vizille : 89 rue Ambroize Croizat, 38220 Vizille</a:t>
            </a:r>
            <a:br>
              <a:rPr lang="fr-FR" sz="1600">
                <a:solidFill>
                  <a:srgbClr val="FF0000"/>
                </a:solidFill>
                <a:highlight>
                  <a:srgbClr val="FFFFFF"/>
                </a:highlight>
                <a:latin typeface="Times New Roman"/>
                <a:ea typeface="Times New Roman"/>
                <a:cs typeface="Times New Roman"/>
                <a:sym typeface="Times New Roman"/>
              </a:rPr>
            </a:br>
            <a:r>
              <a:rPr lang="fr-FR" sz="1600">
                <a:solidFill>
                  <a:srgbClr val="FF0000"/>
                </a:solidFill>
                <a:highlight>
                  <a:srgbClr val="FFFFFF"/>
                </a:highlight>
                <a:latin typeface="Times New Roman"/>
                <a:ea typeface="Times New Roman"/>
                <a:cs typeface="Times New Roman"/>
                <a:sym typeface="Times New Roman"/>
              </a:rPr>
              <a:t>Ecodéchets : 34 rue du Commandant Lenoir, 38600 Fontaine</a:t>
            </a:r>
            <a:endParaRPr sz="1700">
              <a:solidFill>
                <a:srgbClr val="FF0000"/>
              </a:solidFill>
              <a:highlight>
                <a:srgbClr val="FFFFFF"/>
              </a:highlight>
              <a:latin typeface="Times New Roman"/>
              <a:ea typeface="Times New Roman"/>
              <a:cs typeface="Times New Roman"/>
              <a:sym typeface="Times New Roman"/>
            </a:endParaRPr>
          </a:p>
          <a:p>
            <a:pPr indent="-336550" lvl="0" marL="457200" rtl="0" algn="l">
              <a:lnSpc>
                <a:spcPct val="115000"/>
              </a:lnSpc>
              <a:spcBef>
                <a:spcPts val="1100"/>
              </a:spcBef>
              <a:spcAft>
                <a:spcPts val="0"/>
              </a:spcAft>
              <a:buClr>
                <a:srgbClr val="FF0000"/>
              </a:buClr>
              <a:buSzPts val="1700"/>
              <a:buFont typeface="Times New Roman"/>
              <a:buChar char="●"/>
            </a:pPr>
            <a:r>
              <a:rPr lang="fr-FR" sz="1700">
                <a:highlight>
                  <a:srgbClr val="FFFFFF"/>
                </a:highlight>
                <a:latin typeface="Times New Roman"/>
                <a:ea typeface="Times New Roman"/>
                <a:cs typeface="Times New Roman"/>
                <a:sym typeface="Times New Roman"/>
              </a:rPr>
              <a:t>Est ce qu'on peut trouver pour chaque circuit, le lieu de décharge du camion, en cas de benne remplie ? Est ce que ce lieu de décharge dépend du type de ramassage des ordures (compost, poubelle recyclable, ...) ou non ? </a:t>
            </a:r>
            <a:r>
              <a:rPr lang="fr-FR" sz="1700">
                <a:solidFill>
                  <a:srgbClr val="FF0000"/>
                </a:solidFill>
                <a:highlight>
                  <a:srgbClr val="FFFFFF"/>
                </a:highlight>
                <a:latin typeface="Times New Roman"/>
                <a:ea typeface="Times New Roman"/>
                <a:cs typeface="Times New Roman"/>
                <a:sym typeface="Times New Roman"/>
              </a:rPr>
              <a:t>Pour les circuits fournis ,il y a trois lieux de décharge qui dépendent du flux et du secteur de collecte. Le flux DALIM est systématiquement vidé sur le site de Muriannette (le mas de l'ile, 38420 Murianette)  , les autres flux sont soit envoyés à Athanor( 50 Rue de la Carronnerie, La Tronche), cependant pour une partie des circuits du grand Sud , compte tenu de la distance éloigné avec le site d’Athanor, vide au quai de transfert (Déchetterie Vaulnaveys-le-Haut).</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2023-06-22T14:26:51Z</dcterms:created>
  <dc:creator>Martin Garrigos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0x0101006B3BFA9A83C25C42AE465117D5B5F044</vt:lpwstr>
  </property>
  <property fmtid="{D5CDD505-2E9C-101B-9397-08002B2CF9AE}" pid="3" name="MediaServiceImageTags">
    <vt:lpwstr/>
  </property>
</Properties>
</file>