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3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9494" y="1106500"/>
            <a:ext cx="2899410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0B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9235" y="496900"/>
            <a:ext cx="297992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498" y="1488694"/>
            <a:ext cx="9307830" cy="350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34677" y="7521956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bility.ai/blog/stable-diffusion-announcement" TargetMode="External"/><Relationship Id="rId5" Type="http://schemas.openxmlformats.org/officeDocument/2006/relationships/hyperlink" Target="https://imagen.research.google/" TargetMode="External"/><Relationship Id="rId4" Type="http://schemas.openxmlformats.org/officeDocument/2006/relationships/hyperlink" Target="https://openai.com/dall-e-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hyperlink" Target="https://colab.research.google.com/github/huggingface/notebooks/blob/main/diffusers/stable_diffusion.ipynb" TargetMode="External"/><Relationship Id="rId4" Type="http://schemas.openxmlformats.org/officeDocument/2006/relationships/hyperlink" Target="https://www.craiyon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completeideas.net/IncIdeas/BitterLesson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4590415" cy="7772400"/>
          </a:xfrm>
          <a:custGeom>
            <a:avLst/>
            <a:gdLst/>
            <a:ahLst/>
            <a:cxnLst/>
            <a:rect l="l" t="t" r="r" b="b"/>
            <a:pathLst>
              <a:path w="4590415" h="7772400">
                <a:moveTo>
                  <a:pt x="4590288" y="0"/>
                </a:moveTo>
                <a:lnTo>
                  <a:pt x="0" y="0"/>
                </a:lnTo>
                <a:lnTo>
                  <a:pt x="0" y="7772399"/>
                </a:lnTo>
                <a:lnTo>
                  <a:pt x="3592449" y="7772399"/>
                </a:lnTo>
                <a:lnTo>
                  <a:pt x="4590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7061" y="1799615"/>
            <a:ext cx="4715510" cy="129907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0"/>
              </a:spcBef>
            </a:pPr>
            <a:r>
              <a:rPr sz="4000" b="1" spc="-385" dirty="0">
                <a:solidFill>
                  <a:srgbClr val="F0B300"/>
                </a:solidFill>
                <a:latin typeface="Arial"/>
                <a:cs typeface="Arial"/>
              </a:rPr>
              <a:t>P</a:t>
            </a:r>
            <a:r>
              <a:rPr sz="4000" b="1" spc="-305" dirty="0">
                <a:solidFill>
                  <a:srgbClr val="F0B300"/>
                </a:solidFill>
                <a:latin typeface="Arial"/>
                <a:cs typeface="Arial"/>
              </a:rPr>
              <a:t>y</a:t>
            </a:r>
            <a:r>
              <a:rPr sz="4000" b="1" spc="-70" dirty="0">
                <a:solidFill>
                  <a:srgbClr val="F0B300"/>
                </a:solidFill>
                <a:latin typeface="Arial"/>
                <a:cs typeface="Arial"/>
              </a:rPr>
              <a:t>t</a:t>
            </a:r>
            <a:r>
              <a:rPr sz="4000" b="1" spc="-114" dirty="0">
                <a:solidFill>
                  <a:srgbClr val="F0B300"/>
                </a:solidFill>
                <a:latin typeface="Arial"/>
                <a:cs typeface="Arial"/>
              </a:rPr>
              <a:t>h</a:t>
            </a:r>
            <a:r>
              <a:rPr sz="4000" b="1" spc="-285" dirty="0">
                <a:solidFill>
                  <a:srgbClr val="F0B300"/>
                </a:solidFill>
                <a:latin typeface="Arial"/>
                <a:cs typeface="Arial"/>
              </a:rPr>
              <a:t>o</a:t>
            </a:r>
            <a:r>
              <a:rPr sz="4000" b="1" spc="-280" dirty="0">
                <a:solidFill>
                  <a:srgbClr val="F0B300"/>
                </a:solidFill>
                <a:latin typeface="Arial"/>
                <a:cs typeface="Arial"/>
              </a:rPr>
              <a:t>n</a:t>
            </a:r>
            <a:r>
              <a:rPr sz="4000" b="1" spc="-135" dirty="0">
                <a:solidFill>
                  <a:srgbClr val="F0B300"/>
                </a:solidFill>
                <a:latin typeface="Arial"/>
                <a:cs typeface="Arial"/>
              </a:rPr>
              <a:t> </a:t>
            </a:r>
            <a:r>
              <a:rPr sz="4000" b="1" spc="-270" dirty="0">
                <a:solidFill>
                  <a:srgbClr val="F0B300"/>
                </a:solidFill>
                <a:latin typeface="Arial"/>
                <a:cs typeface="Arial"/>
              </a:rPr>
              <a:t>P</a:t>
            </a:r>
            <a:r>
              <a:rPr sz="4000" b="1" spc="-135" dirty="0">
                <a:solidFill>
                  <a:srgbClr val="F0B300"/>
                </a:solidFill>
                <a:latin typeface="Arial"/>
                <a:cs typeface="Arial"/>
              </a:rPr>
              <a:t>r</a:t>
            </a:r>
            <a:r>
              <a:rPr sz="4000" b="1" spc="-275" dirty="0">
                <a:solidFill>
                  <a:srgbClr val="F0B300"/>
                </a:solidFill>
                <a:latin typeface="Arial"/>
                <a:cs typeface="Arial"/>
              </a:rPr>
              <a:t>og</a:t>
            </a:r>
            <a:r>
              <a:rPr sz="4000" b="1" spc="-170" dirty="0">
                <a:solidFill>
                  <a:srgbClr val="F0B300"/>
                </a:solidFill>
                <a:latin typeface="Arial"/>
                <a:cs typeface="Arial"/>
              </a:rPr>
              <a:t>r</a:t>
            </a:r>
            <a:r>
              <a:rPr sz="4000" b="1" spc="-185" dirty="0">
                <a:solidFill>
                  <a:srgbClr val="F0B300"/>
                </a:solidFill>
                <a:latin typeface="Arial"/>
                <a:cs typeface="Arial"/>
              </a:rPr>
              <a:t>ammi</a:t>
            </a:r>
            <a:r>
              <a:rPr sz="4000" b="1" spc="-155" dirty="0">
                <a:solidFill>
                  <a:srgbClr val="F0B300"/>
                </a:solidFill>
                <a:latin typeface="Arial"/>
                <a:cs typeface="Arial"/>
              </a:rPr>
              <a:t>n</a:t>
            </a:r>
            <a:r>
              <a:rPr sz="4000" b="1" spc="-150" dirty="0">
                <a:solidFill>
                  <a:srgbClr val="F0B300"/>
                </a:solidFill>
                <a:latin typeface="Arial"/>
                <a:cs typeface="Arial"/>
              </a:rPr>
              <a:t>g  </a:t>
            </a:r>
            <a:r>
              <a:rPr sz="4000" b="1" spc="-295" dirty="0">
                <a:solidFill>
                  <a:srgbClr val="F0B300"/>
                </a:solidFill>
                <a:latin typeface="Arial"/>
                <a:cs typeface="Arial"/>
              </a:rPr>
              <a:t>Fo</a:t>
            </a:r>
            <a:r>
              <a:rPr sz="4000" b="1" spc="-185" dirty="0">
                <a:solidFill>
                  <a:srgbClr val="F0B300"/>
                </a:solidFill>
                <a:latin typeface="Arial"/>
                <a:cs typeface="Arial"/>
              </a:rPr>
              <a:t>r</a:t>
            </a:r>
            <a:r>
              <a:rPr sz="4000" b="1" spc="-130" dirty="0">
                <a:solidFill>
                  <a:srgbClr val="F0B300"/>
                </a:solidFill>
                <a:latin typeface="Arial"/>
                <a:cs typeface="Arial"/>
              </a:rPr>
              <a:t> </a:t>
            </a:r>
            <a:r>
              <a:rPr sz="4000" b="1" spc="-290" dirty="0">
                <a:solidFill>
                  <a:srgbClr val="F0B300"/>
                </a:solidFill>
                <a:latin typeface="Arial"/>
                <a:cs typeface="Arial"/>
              </a:rPr>
              <a:t>D</a:t>
            </a:r>
            <a:r>
              <a:rPr sz="4000" b="1" spc="5" dirty="0">
                <a:solidFill>
                  <a:srgbClr val="F0B300"/>
                </a:solidFill>
                <a:latin typeface="Arial"/>
                <a:cs typeface="Arial"/>
              </a:rPr>
              <a:t>a</a:t>
            </a:r>
            <a:r>
              <a:rPr sz="4000" b="1" spc="45" dirty="0">
                <a:solidFill>
                  <a:srgbClr val="F0B300"/>
                </a:solidFill>
                <a:latin typeface="Arial"/>
                <a:cs typeface="Arial"/>
              </a:rPr>
              <a:t>t</a:t>
            </a:r>
            <a:r>
              <a:rPr sz="4000" b="1" spc="-65" dirty="0">
                <a:solidFill>
                  <a:srgbClr val="F0B300"/>
                </a:solidFill>
                <a:latin typeface="Arial"/>
                <a:cs typeface="Arial"/>
              </a:rPr>
              <a:t>a</a:t>
            </a:r>
            <a:r>
              <a:rPr sz="4000" b="1" spc="-110" dirty="0">
                <a:solidFill>
                  <a:srgbClr val="F0B300"/>
                </a:solidFill>
                <a:latin typeface="Arial"/>
                <a:cs typeface="Arial"/>
              </a:rPr>
              <a:t> </a:t>
            </a:r>
            <a:r>
              <a:rPr sz="4000" b="1" spc="-240" dirty="0">
                <a:solidFill>
                  <a:srgbClr val="F0B300"/>
                </a:solidFill>
                <a:latin typeface="Arial"/>
                <a:cs typeface="Arial"/>
              </a:rPr>
              <a:t>Sc</a:t>
            </a:r>
            <a:r>
              <a:rPr sz="4000" b="1" spc="-105" dirty="0">
                <a:solidFill>
                  <a:srgbClr val="F0B300"/>
                </a:solidFill>
                <a:latin typeface="Arial"/>
                <a:cs typeface="Arial"/>
              </a:rPr>
              <a:t>i</a:t>
            </a:r>
            <a:r>
              <a:rPr sz="4000" b="1" spc="-165" dirty="0">
                <a:solidFill>
                  <a:srgbClr val="F0B300"/>
                </a:solidFill>
                <a:latin typeface="Arial"/>
                <a:cs typeface="Arial"/>
              </a:rPr>
              <a:t>e</a:t>
            </a:r>
            <a:r>
              <a:rPr sz="4000" b="1" spc="-160" dirty="0">
                <a:solidFill>
                  <a:srgbClr val="F0B300"/>
                </a:solidFill>
                <a:latin typeface="Arial"/>
                <a:cs typeface="Arial"/>
              </a:rPr>
              <a:t>n</a:t>
            </a:r>
            <a:r>
              <a:rPr sz="4000" b="1" spc="-135" dirty="0">
                <a:solidFill>
                  <a:srgbClr val="F0B300"/>
                </a:solidFill>
                <a:latin typeface="Arial"/>
                <a:cs typeface="Arial"/>
              </a:rPr>
              <a:t>ce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49092" y="496900"/>
            <a:ext cx="4761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Weak</a:t>
            </a:r>
            <a:r>
              <a:rPr spc="-25" dirty="0"/>
              <a:t> </a:t>
            </a:r>
            <a:r>
              <a:rPr dirty="0"/>
              <a:t>vs.</a:t>
            </a:r>
            <a:r>
              <a:rPr spc="-35" dirty="0"/>
              <a:t> </a:t>
            </a:r>
            <a:r>
              <a:rPr dirty="0"/>
              <a:t>Strong</a:t>
            </a:r>
            <a:r>
              <a:rPr spc="-190" dirty="0"/>
              <a:t> </a:t>
            </a:r>
            <a:r>
              <a:rPr dirty="0"/>
              <a:t>AI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9307" y="5109971"/>
            <a:ext cx="1572768" cy="21366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5498" y="1488694"/>
            <a:ext cx="9236075" cy="570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How</a:t>
            </a:r>
            <a:r>
              <a:rPr sz="1400" i="1" spc="-1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to</a:t>
            </a:r>
            <a:r>
              <a:rPr sz="1400" i="1" spc="-1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Develop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5" dirty="0">
                <a:latin typeface="Palatino Linotype"/>
                <a:cs typeface="Palatino Linotype"/>
              </a:rPr>
              <a:t>Intelligent</a:t>
            </a:r>
            <a:r>
              <a:rPr sz="1400" i="1" spc="-5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Machines?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systems</a:t>
            </a:r>
            <a:r>
              <a:rPr sz="2000" dirty="0">
                <a:latin typeface="Palatino Linotype"/>
                <a:cs typeface="Palatino Linotype"/>
              </a:rPr>
              <a:t> can</a:t>
            </a:r>
            <a:r>
              <a:rPr sz="2000" spc="-5" dirty="0">
                <a:latin typeface="Palatino Linotype"/>
                <a:cs typeface="Palatino Linotype"/>
              </a:rPr>
              <a:t> be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classified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into</a:t>
            </a:r>
            <a:r>
              <a:rPr sz="2000" spc="-10" dirty="0">
                <a:latin typeface="Palatino Linotype"/>
                <a:cs typeface="Palatino Linotype"/>
              </a:rPr>
              <a:t> weak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strong</a:t>
            </a:r>
            <a:r>
              <a:rPr sz="2000" spc="-9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systems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spc="-35" dirty="0">
                <a:solidFill>
                  <a:srgbClr val="006FC0"/>
                </a:solidFill>
                <a:latin typeface="Palatino Linotype"/>
                <a:cs typeface="Palatino Linotype"/>
              </a:rPr>
              <a:t>Weak</a:t>
            </a:r>
            <a:r>
              <a:rPr sz="2000" b="1" i="1" spc="-2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AI</a:t>
            </a:r>
            <a:r>
              <a:rPr sz="2000" dirty="0">
                <a:latin typeface="Palatino Linotype"/>
                <a:cs typeface="Palatino Linotype"/>
              </a:rPr>
              <a:t>, </a:t>
            </a:r>
            <a:r>
              <a:rPr sz="2000" spc="-5" dirty="0">
                <a:latin typeface="Palatino Linotype"/>
                <a:cs typeface="Palatino Linotype"/>
              </a:rPr>
              <a:t>or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narrow</a:t>
            </a:r>
            <a:r>
              <a:rPr sz="2000" b="1" i="1" spc="-2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AI</a:t>
            </a:r>
            <a:r>
              <a:rPr sz="2000" dirty="0">
                <a:latin typeface="Palatino Linotype"/>
                <a:cs typeface="Palatino Linotype"/>
              </a:rPr>
              <a:t>: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can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solve </a:t>
            </a:r>
            <a:r>
              <a:rPr sz="2000" dirty="0">
                <a:latin typeface="Palatino Linotype"/>
                <a:cs typeface="Palatino Linotype"/>
              </a:rPr>
              <a:t>one specific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task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E.g.,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image</a:t>
            </a:r>
            <a:r>
              <a:rPr sz="1800" dirty="0">
                <a:latin typeface="Palatino Linotype"/>
                <a:cs typeface="Palatino Linotype"/>
              </a:rPr>
              <a:t> classification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ML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models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E.g.,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Deep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Blue</a:t>
            </a:r>
            <a:r>
              <a:rPr sz="1800" spc="-5" dirty="0">
                <a:latin typeface="Palatino Linotype"/>
                <a:cs typeface="Palatino Linotype"/>
              </a:rPr>
              <a:t> computer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that </a:t>
            </a:r>
            <a:r>
              <a:rPr sz="1800" dirty="0">
                <a:latin typeface="Palatino Linotype"/>
                <a:cs typeface="Palatino Linotype"/>
              </a:rPr>
              <a:t>defeated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 </a:t>
            </a:r>
            <a:r>
              <a:rPr sz="1800" spc="-10" dirty="0">
                <a:latin typeface="Palatino Linotype"/>
                <a:cs typeface="Palatino Linotype"/>
              </a:rPr>
              <a:t>world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chess </a:t>
            </a:r>
            <a:r>
              <a:rPr sz="1800" spc="-5" dirty="0">
                <a:latin typeface="Palatino Linotype"/>
                <a:cs typeface="Palatino Linotype"/>
              </a:rPr>
              <a:t>champion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90"/>
              </a:spcBef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Strong</a:t>
            </a:r>
            <a:r>
              <a:rPr sz="2000" b="1" i="1" spc="-2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AI</a:t>
            </a:r>
            <a:r>
              <a:rPr sz="2000" dirty="0">
                <a:latin typeface="Palatino Linotype"/>
                <a:cs typeface="Palatino Linotype"/>
              </a:rPr>
              <a:t>,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of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artificial</a:t>
            </a:r>
            <a:r>
              <a:rPr sz="2000" b="1" i="1" spc="-3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general</a:t>
            </a:r>
            <a:r>
              <a:rPr sz="2000" b="1" i="1" spc="-2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intelligence</a:t>
            </a:r>
            <a:r>
              <a:rPr sz="2000" b="1" i="1" spc="-3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spc="5" dirty="0">
                <a:solidFill>
                  <a:srgbClr val="006FC0"/>
                </a:solidFill>
                <a:latin typeface="Palatino Linotype"/>
                <a:cs typeface="Palatino Linotype"/>
              </a:rPr>
              <a:t>(AGI)</a:t>
            </a:r>
            <a:r>
              <a:rPr sz="2000" spc="5" dirty="0">
                <a:latin typeface="Palatino Linotype"/>
                <a:cs typeface="Palatino Linotype"/>
              </a:rPr>
              <a:t>: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can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solve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variety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tasks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AGI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is </a:t>
            </a:r>
            <a:r>
              <a:rPr sz="1800" spc="-5" dirty="0">
                <a:latin typeface="Palatino Linotype"/>
                <a:cs typeface="Palatino Linotype"/>
              </a:rPr>
              <a:t>the </a:t>
            </a:r>
            <a:r>
              <a:rPr sz="1800" dirty="0">
                <a:latin typeface="Palatino Linotype"/>
                <a:cs typeface="Palatino Linotype"/>
              </a:rPr>
              <a:t>ability to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understand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or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learn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any </a:t>
            </a:r>
            <a:r>
              <a:rPr sz="1800" spc="-5" dirty="0">
                <a:latin typeface="Palatino Linotype"/>
                <a:cs typeface="Palatino Linotype"/>
              </a:rPr>
              <a:t>intellectual </a:t>
            </a:r>
            <a:r>
              <a:rPr sz="1800" dirty="0">
                <a:latin typeface="Palatino Linotype"/>
                <a:cs typeface="Palatino Linotype"/>
              </a:rPr>
              <a:t>task</a:t>
            </a:r>
            <a:r>
              <a:rPr sz="1800" spc="-5" dirty="0">
                <a:latin typeface="Palatino Linotype"/>
                <a:cs typeface="Palatino Linotype"/>
              </a:rPr>
              <a:t> that</a:t>
            </a:r>
            <a:r>
              <a:rPr sz="1800" dirty="0">
                <a:latin typeface="Palatino Linotype"/>
                <a:cs typeface="Palatino Linotype"/>
              </a:rPr>
              <a:t> a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human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being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can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2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10" dirty="0">
                <a:latin typeface="Palatino Linotype"/>
                <a:cs typeface="Palatino Linotype"/>
              </a:rPr>
              <a:t>AGI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performance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would </a:t>
            </a:r>
            <a:r>
              <a:rPr sz="1600" spc="-5" dirty="0">
                <a:latin typeface="Palatino Linotype"/>
                <a:cs typeface="Palatino Linotype"/>
              </a:rPr>
              <a:t>be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indistinguishable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from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that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of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humans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8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At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present,</a:t>
            </a:r>
            <a:r>
              <a:rPr sz="1800" spc="-7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AGI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systems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do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not</a:t>
            </a:r>
            <a:r>
              <a:rPr sz="1800" dirty="0">
                <a:latin typeface="Palatino Linotype"/>
                <a:cs typeface="Palatino Linotype"/>
              </a:rPr>
              <a:t> exist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150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Ho</a:t>
            </a:r>
            <a:r>
              <a:rPr sz="2000" dirty="0">
                <a:latin typeface="Palatino Linotype"/>
                <a:cs typeface="Palatino Linotype"/>
              </a:rPr>
              <a:t>w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</a:t>
            </a:r>
            <a:r>
              <a:rPr sz="2000" dirty="0">
                <a:latin typeface="Palatino Linotype"/>
                <a:cs typeface="Palatino Linotype"/>
              </a:rPr>
              <a:t>o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</a:t>
            </a:r>
            <a:r>
              <a:rPr sz="2000" spc="-55" dirty="0">
                <a:latin typeface="Palatino Linotype"/>
                <a:cs typeface="Palatino Linotype"/>
              </a:rPr>
              <a:t>v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5" dirty="0">
                <a:latin typeface="Palatino Linotype"/>
                <a:cs typeface="Palatino Linotype"/>
              </a:rPr>
              <a:t>l</a:t>
            </a:r>
            <a:r>
              <a:rPr sz="2000" spc="-5" dirty="0">
                <a:latin typeface="Palatino Linotype"/>
                <a:cs typeface="Palatino Linotype"/>
              </a:rPr>
              <a:t>u</a:t>
            </a:r>
            <a:r>
              <a:rPr sz="2000" spc="5" dirty="0">
                <a:latin typeface="Palatino Linotype"/>
                <a:cs typeface="Palatino Linotype"/>
              </a:rPr>
              <a:t>a</a:t>
            </a:r>
            <a:r>
              <a:rPr sz="2000" spc="-5" dirty="0">
                <a:latin typeface="Palatino Linotype"/>
                <a:cs typeface="Palatino Linotype"/>
              </a:rPr>
              <a:t>t</a:t>
            </a:r>
            <a:r>
              <a:rPr sz="2000" dirty="0">
                <a:latin typeface="Palatino Linotype"/>
                <a:cs typeface="Palatino Linotype"/>
              </a:rPr>
              <a:t>e</a:t>
            </a:r>
            <a:r>
              <a:rPr sz="2000" spc="-1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AI?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b="1" i="1" spc="-25" dirty="0">
                <a:solidFill>
                  <a:srgbClr val="006FC0"/>
                </a:solidFill>
                <a:latin typeface="Palatino Linotype"/>
                <a:cs typeface="Palatino Linotype"/>
              </a:rPr>
              <a:t>Turing</a:t>
            </a:r>
            <a:r>
              <a:rPr sz="18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 test</a:t>
            </a:r>
            <a:r>
              <a:rPr sz="1800" spc="-5" dirty="0">
                <a:latin typeface="Palatino Linotype"/>
                <a:cs typeface="Palatino Linotype"/>
              </a:rPr>
              <a:t>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proposed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by</a:t>
            </a:r>
            <a:r>
              <a:rPr sz="1800" spc="-7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Alan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spc="-25" dirty="0">
                <a:latin typeface="Palatino Linotype"/>
                <a:cs typeface="Palatino Linotype"/>
              </a:rPr>
              <a:t>Turing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dirty="0">
                <a:latin typeface="Palatino Linotype"/>
                <a:cs typeface="Palatino Linotype"/>
              </a:rPr>
              <a:t> 1950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1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120" dirty="0">
                <a:latin typeface="Palatino Linotype"/>
                <a:cs typeface="Palatino Linotype"/>
              </a:rPr>
              <a:t>“A</a:t>
            </a:r>
            <a:r>
              <a:rPr sz="1600" spc="-8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computer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would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deserve to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be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called</a:t>
            </a:r>
            <a:r>
              <a:rPr sz="1600" spc="-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intelligent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if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it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could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deceive </a:t>
            </a:r>
            <a:r>
              <a:rPr sz="1600" spc="-5" dirty="0">
                <a:latin typeface="Palatino Linotype"/>
                <a:cs typeface="Palatino Linotype"/>
              </a:rPr>
              <a:t>a</a:t>
            </a:r>
            <a:endParaRPr sz="1600">
              <a:latin typeface="Palatino Linotype"/>
              <a:cs typeface="Palatino Linotype"/>
            </a:endParaRPr>
          </a:p>
          <a:p>
            <a:pPr marL="926465">
              <a:lnSpc>
                <a:spcPct val="100000"/>
              </a:lnSpc>
            </a:pPr>
            <a:r>
              <a:rPr sz="1600" spc="-10" dirty="0">
                <a:latin typeface="Palatino Linotype"/>
                <a:cs typeface="Palatino Linotype"/>
              </a:rPr>
              <a:t>human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into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believing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that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it </a:t>
            </a:r>
            <a:r>
              <a:rPr sz="1600" spc="-25" dirty="0">
                <a:latin typeface="Palatino Linotype"/>
                <a:cs typeface="Palatino Linotype"/>
              </a:rPr>
              <a:t>was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human”</a:t>
            </a:r>
            <a:endParaRPr sz="1600">
              <a:latin typeface="Palatino Linotype"/>
              <a:cs typeface="Palatino Linotype"/>
            </a:endParaRPr>
          </a:p>
          <a:p>
            <a:pPr marL="926465" marR="2014855" lvl="2" indent="-173990">
              <a:lnSpc>
                <a:spcPct val="100000"/>
              </a:lnSpc>
              <a:spcBef>
                <a:spcPts val="30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25" dirty="0">
                <a:latin typeface="Palatino Linotype"/>
                <a:cs typeface="Palatino Linotype"/>
              </a:rPr>
              <a:t>Test:</a:t>
            </a:r>
            <a:r>
              <a:rPr sz="1600" spc="-5" dirty="0">
                <a:latin typeface="Palatino Linotype"/>
                <a:cs typeface="Palatino Linotype"/>
              </a:rPr>
              <a:t> a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human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interacts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with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other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humans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and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</a:t>
            </a:r>
            <a:r>
              <a:rPr sz="1600" spc="-4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AI</a:t>
            </a:r>
            <a:r>
              <a:rPr sz="1600" spc="3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agent;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test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is </a:t>
            </a:r>
            <a:r>
              <a:rPr sz="1600" spc="-38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passed if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human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cannot</a:t>
            </a:r>
            <a:r>
              <a:rPr sz="1600" spc="3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distinguish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-4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AI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agent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from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humans</a:t>
            </a:r>
            <a:endParaRPr sz="16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0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25" dirty="0">
                <a:latin typeface="Palatino Linotype"/>
                <a:cs typeface="Palatino Linotype"/>
              </a:rPr>
              <a:t>Turing</a:t>
            </a:r>
            <a:r>
              <a:rPr sz="1600" spc="-5" dirty="0">
                <a:latin typeface="Palatino Linotype"/>
                <a:cs typeface="Palatino Linotype"/>
              </a:rPr>
              <a:t> called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test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“Imitation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Game”</a:t>
            </a:r>
            <a:endParaRPr sz="16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0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The </a:t>
            </a:r>
            <a:r>
              <a:rPr sz="1600" spc="-10" dirty="0">
                <a:latin typeface="Palatino Linotype"/>
                <a:cs typeface="Palatino Linotype"/>
              </a:rPr>
              <a:t>test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has </a:t>
            </a:r>
            <a:r>
              <a:rPr sz="1600" spc="-10" dirty="0">
                <a:latin typeface="Palatino Linotype"/>
                <a:cs typeface="Palatino Linotype"/>
              </a:rPr>
              <a:t>not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been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passed </a:t>
            </a:r>
            <a:r>
              <a:rPr sz="1600" spc="-15" dirty="0">
                <a:latin typeface="Palatino Linotype"/>
                <a:cs typeface="Palatino Linotype"/>
              </a:rPr>
              <a:t>yet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by an</a:t>
            </a:r>
            <a:r>
              <a:rPr sz="1600" spc="-5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AI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system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AI</a:t>
            </a:r>
            <a:r>
              <a:rPr spc="-65" dirty="0"/>
              <a:t> </a:t>
            </a:r>
            <a:r>
              <a:rPr dirty="0"/>
              <a:t>Timeline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1665" y="1488694"/>
            <a:ext cx="9287510" cy="5212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15" dirty="0">
                <a:latin typeface="Palatino Linotype"/>
                <a:cs typeface="Palatino Linotype"/>
              </a:rPr>
              <a:t>Timeline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35915" indent="-290195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35915" algn="l"/>
                <a:tab pos="33655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1943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dirty="0">
                <a:latin typeface="Palatino Linotype"/>
                <a:cs typeface="Palatino Linotype"/>
              </a:rPr>
              <a:t> first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model of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 simple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artificial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neuron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proposed</a:t>
            </a:r>
            <a:endParaRPr sz="2000">
              <a:latin typeface="Palatino Linotype"/>
              <a:cs typeface="Palatino Linotype"/>
            </a:endParaRPr>
          </a:p>
          <a:p>
            <a:pPr marL="335915" indent="-290195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35915" algn="l"/>
                <a:tab pos="33655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1950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</a:t>
            </a:r>
            <a:r>
              <a:rPr sz="2000" spc="-8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Alan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Turing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introduced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Turing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test</a:t>
            </a:r>
            <a:endParaRPr sz="2000">
              <a:latin typeface="Palatino Linotype"/>
              <a:cs typeface="Palatino Linotype"/>
            </a:endParaRPr>
          </a:p>
          <a:p>
            <a:pPr marL="335915" indent="-290195">
              <a:lnSpc>
                <a:spcPct val="100000"/>
              </a:lnSpc>
              <a:spcBef>
                <a:spcPts val="695"/>
              </a:spcBef>
              <a:buClr>
                <a:srgbClr val="1F487C"/>
              </a:buClr>
              <a:buSzPct val="90000"/>
              <a:buChar char="•"/>
              <a:tabLst>
                <a:tab pos="335915" algn="l"/>
                <a:tab pos="33655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1955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</a:t>
            </a:r>
            <a:r>
              <a:rPr sz="2000" spc="-5" dirty="0">
                <a:latin typeface="Palatino Linotype"/>
                <a:cs typeface="Palatino Linotype"/>
              </a:rPr>
              <a:t> The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term</a:t>
            </a:r>
            <a:r>
              <a:rPr sz="2000" spc="-9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Artificial</a:t>
            </a:r>
            <a:r>
              <a:rPr sz="200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Intelligence</a:t>
            </a:r>
            <a:r>
              <a:rPr sz="2000" spc="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used</a:t>
            </a:r>
            <a:r>
              <a:rPr sz="2000" dirty="0">
                <a:latin typeface="Palatino Linotype"/>
                <a:cs typeface="Palatino Linotype"/>
              </a:rPr>
              <a:t> for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first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time</a:t>
            </a:r>
            <a:endParaRPr sz="2000">
              <a:latin typeface="Palatino Linotype"/>
              <a:cs typeface="Palatino Linotype"/>
            </a:endParaRPr>
          </a:p>
          <a:p>
            <a:pPr marL="335915" marR="5080" indent="-289560">
              <a:lnSpc>
                <a:spcPct val="100000"/>
              </a:lnSpc>
              <a:spcBef>
                <a:spcPts val="710"/>
              </a:spcBef>
              <a:buClr>
                <a:srgbClr val="1F487C"/>
              </a:buClr>
              <a:buSzPct val="90000"/>
              <a:buFont typeface="Palatino Linotype"/>
              <a:buChar char="•"/>
              <a:tabLst>
                <a:tab pos="335915" algn="l"/>
                <a:tab pos="336550" algn="l"/>
              </a:tabLst>
            </a:pPr>
            <a:r>
              <a:rPr sz="2000" b="1" i="1" spc="5" dirty="0">
                <a:solidFill>
                  <a:srgbClr val="006FC0"/>
                </a:solidFill>
                <a:latin typeface="Palatino Linotype"/>
                <a:cs typeface="Palatino Linotype"/>
              </a:rPr>
              <a:t>1956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– </a:t>
            </a:r>
            <a:r>
              <a:rPr sz="2000" b="1" i="1" spc="-20" dirty="0">
                <a:solidFill>
                  <a:srgbClr val="006FC0"/>
                </a:solidFill>
                <a:latin typeface="Palatino Linotype"/>
                <a:cs typeface="Palatino Linotype"/>
              </a:rPr>
              <a:t>Workshop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on AI held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in Dartmouth College</a:t>
            </a:r>
            <a:r>
              <a:rPr sz="2000" dirty="0">
                <a:latin typeface="Palatino Linotype"/>
                <a:cs typeface="Palatino Linotype"/>
              </a:rPr>
              <a:t>, </a:t>
            </a:r>
            <a:r>
              <a:rPr sz="2000" spc="-5" dirty="0">
                <a:latin typeface="Palatino Linotype"/>
                <a:cs typeface="Palatino Linotype"/>
              </a:rPr>
              <a:t>New </a:t>
            </a:r>
            <a:r>
              <a:rPr sz="2000" dirty="0">
                <a:latin typeface="Palatino Linotype"/>
                <a:cs typeface="Palatino Linotype"/>
              </a:rPr>
              <a:t>Hampshire, organized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by</a:t>
            </a:r>
            <a:r>
              <a:rPr sz="2000" dirty="0">
                <a:latin typeface="Palatino Linotype"/>
                <a:cs typeface="Palatino Linotype"/>
              </a:rPr>
              <a:t> John</a:t>
            </a:r>
            <a:r>
              <a:rPr sz="2000" spc="-25" dirty="0">
                <a:latin typeface="Palatino Linotype"/>
                <a:cs typeface="Palatino Linotype"/>
              </a:rPr>
              <a:t> McCarthy,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Marvin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30" dirty="0">
                <a:latin typeface="Palatino Linotype"/>
                <a:cs typeface="Palatino Linotype"/>
              </a:rPr>
              <a:t>Minsky,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Nathaniel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Rochester,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Claude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Shannon</a:t>
            </a:r>
            <a:endParaRPr sz="2000">
              <a:latin typeface="Palatino Linotype"/>
              <a:cs typeface="Palatino Linotype"/>
            </a:endParaRPr>
          </a:p>
          <a:p>
            <a:pPr marL="645160" marR="3264535" lvl="1" indent="-228600">
              <a:lnSpc>
                <a:spcPct val="100000"/>
              </a:lnSpc>
              <a:spcBef>
                <a:spcPts val="65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“Every </a:t>
            </a:r>
            <a:r>
              <a:rPr sz="1800" dirty="0">
                <a:latin typeface="Palatino Linotype"/>
                <a:cs typeface="Palatino Linotype"/>
              </a:rPr>
              <a:t>aspect of learning or any other </a:t>
            </a:r>
            <a:r>
              <a:rPr sz="1800" spc="-5" dirty="0">
                <a:latin typeface="Palatino Linotype"/>
                <a:cs typeface="Palatino Linotype"/>
              </a:rPr>
              <a:t>feature </a:t>
            </a:r>
            <a:r>
              <a:rPr sz="1800" dirty="0">
                <a:latin typeface="Palatino Linotype"/>
                <a:cs typeface="Palatino Linotype"/>
              </a:rPr>
              <a:t>of 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intelligence</a:t>
            </a:r>
            <a:r>
              <a:rPr sz="1800" dirty="0">
                <a:latin typeface="Palatino Linotype"/>
                <a:cs typeface="Palatino Linotype"/>
              </a:rPr>
              <a:t> can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principle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so</a:t>
            </a:r>
            <a:r>
              <a:rPr sz="1800" spc="-5" dirty="0">
                <a:latin typeface="Palatino Linotype"/>
                <a:cs typeface="Palatino Linotype"/>
              </a:rPr>
              <a:t> precisely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described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that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 </a:t>
            </a:r>
            <a:r>
              <a:rPr sz="1800" spc="-5" dirty="0">
                <a:latin typeface="Palatino Linotype"/>
                <a:cs typeface="Palatino Linotype"/>
              </a:rPr>
              <a:t>machine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can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made to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simulate </a:t>
            </a:r>
            <a:r>
              <a:rPr sz="1800" dirty="0">
                <a:latin typeface="Palatino Linotype"/>
                <a:cs typeface="Palatino Linotype"/>
              </a:rPr>
              <a:t>it."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Official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beginning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AI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as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academic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discipline</a:t>
            </a:r>
            <a:endParaRPr sz="18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1F487C"/>
              </a:buClr>
              <a:buFont typeface="Wingdings"/>
              <a:buChar char=""/>
            </a:pPr>
            <a:endParaRPr sz="2300">
              <a:latin typeface="Palatino Linotype"/>
              <a:cs typeface="Palatino Linotype"/>
            </a:endParaRPr>
          </a:p>
          <a:p>
            <a:pPr marL="302260" marR="4342130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1958 </a:t>
            </a:r>
            <a:r>
              <a:rPr sz="2000" dirty="0">
                <a:latin typeface="Palatino Linotype"/>
                <a:cs typeface="Palatino Linotype"/>
              </a:rPr>
              <a:t>– </a:t>
            </a:r>
            <a:r>
              <a:rPr sz="20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Perceptron </a:t>
            </a:r>
            <a:r>
              <a:rPr sz="2000" spc="-5" dirty="0">
                <a:latin typeface="Palatino Linotype"/>
                <a:cs typeface="Palatino Linotype"/>
              </a:rPr>
              <a:t>algorithm proposed by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Rosenblatt</a:t>
            </a:r>
            <a:endParaRPr sz="2000">
              <a:latin typeface="Palatino Linotype"/>
              <a:cs typeface="Palatino Linotype"/>
            </a:endParaRPr>
          </a:p>
          <a:p>
            <a:pPr marL="645160" marR="346202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Shown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is</a:t>
            </a:r>
            <a:r>
              <a:rPr sz="1800" spc="-5" dirty="0">
                <a:latin typeface="Palatino Linotype"/>
                <a:cs typeface="Palatino Linotype"/>
              </a:rPr>
              <a:t> the </a:t>
            </a:r>
            <a:r>
              <a:rPr sz="1800" dirty="0">
                <a:latin typeface="Palatino Linotype"/>
                <a:cs typeface="Palatino Linotype"/>
              </a:rPr>
              <a:t>Mark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 </a:t>
            </a:r>
            <a:r>
              <a:rPr sz="1800" spc="-10" dirty="0">
                <a:latin typeface="Palatino Linotype"/>
                <a:cs typeface="Palatino Linotype"/>
              </a:rPr>
              <a:t>Perceptron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15" dirty="0">
                <a:latin typeface="Palatino Linotype"/>
                <a:cs typeface="Palatino Linotype"/>
              </a:rPr>
              <a:t>computer,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used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for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implementing </a:t>
            </a:r>
            <a:r>
              <a:rPr sz="1800" spc="-5" dirty="0">
                <a:latin typeface="Palatino Linotype"/>
                <a:cs typeface="Palatino Linotype"/>
              </a:rPr>
              <a:t>the algorithm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9191" y="3860290"/>
            <a:ext cx="3083200" cy="378873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AI</a:t>
            </a:r>
            <a:r>
              <a:rPr spc="-65" dirty="0"/>
              <a:t> </a:t>
            </a:r>
            <a:r>
              <a:rPr dirty="0"/>
              <a:t>Timeline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7416" y="4317491"/>
            <a:ext cx="3209544" cy="2133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4408" y="1488694"/>
            <a:ext cx="8808085" cy="3554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15" dirty="0">
                <a:latin typeface="Palatino Linotype"/>
                <a:cs typeface="Palatino Linotype"/>
              </a:rPr>
              <a:t>Timeline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32740" indent="-290195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32740" algn="l"/>
                <a:tab pos="333375" algn="l"/>
              </a:tabLst>
            </a:pPr>
            <a:r>
              <a:rPr sz="2000" spc="5" dirty="0">
                <a:latin typeface="Palatino Linotype"/>
                <a:cs typeface="Palatino Linotype"/>
              </a:rPr>
              <a:t>1966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Palatino Linotype"/>
                <a:cs typeface="Palatino Linotype"/>
              </a:rPr>
              <a:t>Eliza</a:t>
            </a:r>
            <a:r>
              <a:rPr sz="2000" spc="5" dirty="0">
                <a:latin typeface="Palatino Linotype"/>
                <a:cs typeface="Palatino Linotype"/>
              </a:rPr>
              <a:t>,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 chatbot</a:t>
            </a:r>
            <a:r>
              <a:rPr sz="2000" spc="-5" dirty="0">
                <a:latin typeface="Palatino Linotype"/>
                <a:cs typeface="Palatino Linotype"/>
              </a:rPr>
              <a:t> that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simulates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conversations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with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 </a:t>
            </a:r>
            <a:r>
              <a:rPr sz="2000" spc="-5" dirty="0">
                <a:latin typeface="Palatino Linotype"/>
                <a:cs typeface="Palatino Linotype"/>
              </a:rPr>
              <a:t>psychotherapist</a:t>
            </a:r>
            <a:endParaRPr sz="2000">
              <a:latin typeface="Palatino Linotype"/>
              <a:cs typeface="Palatino Linotype"/>
            </a:endParaRPr>
          </a:p>
          <a:p>
            <a:pPr marL="332740" indent="-290195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32740" algn="l"/>
                <a:tab pos="333375" algn="l"/>
              </a:tabLst>
            </a:pPr>
            <a:r>
              <a:rPr sz="2000" dirty="0">
                <a:latin typeface="Palatino Linotype"/>
                <a:cs typeface="Palatino Linotype"/>
              </a:rPr>
              <a:t>1970-1980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 </a:t>
            </a:r>
            <a:r>
              <a:rPr sz="2000" spc="-5" dirty="0">
                <a:latin typeface="Palatino Linotype"/>
                <a:cs typeface="Palatino Linotype"/>
              </a:rPr>
              <a:t>First</a:t>
            </a:r>
            <a:r>
              <a:rPr sz="2000" spc="-9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winter,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agencies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reduced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funding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for</a:t>
            </a:r>
            <a:r>
              <a:rPr sz="2000" spc="-8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projects</a:t>
            </a:r>
            <a:r>
              <a:rPr sz="2000" dirty="0">
                <a:latin typeface="Palatino Linotype"/>
                <a:cs typeface="Palatino Linotype"/>
              </a:rPr>
              <a:t> due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</a:t>
            </a:r>
            <a:endParaRPr sz="2000">
              <a:latin typeface="Palatino Linotype"/>
              <a:cs typeface="Palatino Linotype"/>
            </a:endParaRPr>
          </a:p>
          <a:p>
            <a:pPr marL="332740">
              <a:lnSpc>
                <a:spcPct val="100000"/>
              </a:lnSpc>
            </a:pPr>
            <a:r>
              <a:rPr sz="2000" spc="-5" dirty="0">
                <a:latin typeface="Palatino Linotype"/>
                <a:cs typeface="Palatino Linotype"/>
              </a:rPr>
              <a:t>unsatisfactory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progress</a:t>
            </a:r>
            <a:endParaRPr sz="2000">
              <a:latin typeface="Palatino Linotype"/>
              <a:cs typeface="Palatino Linotype"/>
            </a:endParaRPr>
          </a:p>
          <a:p>
            <a:pPr marL="332740" indent="-290195">
              <a:lnSpc>
                <a:spcPct val="100000"/>
              </a:lnSpc>
              <a:spcBef>
                <a:spcPts val="695"/>
              </a:spcBef>
              <a:buClr>
                <a:srgbClr val="1F487C"/>
              </a:buClr>
              <a:buSzPct val="90000"/>
              <a:buChar char="•"/>
              <a:tabLst>
                <a:tab pos="332740" algn="l"/>
                <a:tab pos="333375" algn="l"/>
              </a:tabLst>
            </a:pPr>
            <a:r>
              <a:rPr sz="2000" spc="5" dirty="0">
                <a:latin typeface="Palatino Linotype"/>
                <a:cs typeface="Palatino Linotype"/>
              </a:rPr>
              <a:t>1982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expert systems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deployed</a:t>
            </a:r>
            <a:r>
              <a:rPr sz="2000" dirty="0">
                <a:latin typeface="Palatino Linotype"/>
                <a:cs typeface="Palatino Linotype"/>
              </a:rPr>
              <a:t> for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configuring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computer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orders</a:t>
            </a:r>
            <a:endParaRPr sz="2000">
              <a:latin typeface="Palatino Linotype"/>
              <a:cs typeface="Palatino Linotype"/>
            </a:endParaRPr>
          </a:p>
          <a:p>
            <a:pPr marL="332740" indent="-290195">
              <a:lnSpc>
                <a:spcPct val="100000"/>
              </a:lnSpc>
              <a:spcBef>
                <a:spcPts val="710"/>
              </a:spcBef>
              <a:buClr>
                <a:srgbClr val="1F487C"/>
              </a:buClr>
              <a:buSzPct val="90000"/>
              <a:buChar char="•"/>
              <a:tabLst>
                <a:tab pos="332740" algn="l"/>
                <a:tab pos="333375" algn="l"/>
              </a:tabLst>
            </a:pPr>
            <a:r>
              <a:rPr sz="2000" dirty="0">
                <a:latin typeface="Palatino Linotype"/>
                <a:cs typeface="Palatino Linotype"/>
              </a:rPr>
              <a:t>1987-1992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Second</a:t>
            </a:r>
            <a:r>
              <a:rPr sz="2000" spc="-95" dirty="0"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AI </a:t>
            </a:r>
            <a:r>
              <a:rPr sz="20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winter</a:t>
            </a:r>
            <a:r>
              <a:rPr sz="2000" spc="-10" dirty="0">
                <a:latin typeface="Palatino Linotype"/>
                <a:cs typeface="Palatino Linotype"/>
              </a:rPr>
              <a:t>,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DARPA</a:t>
            </a:r>
            <a:r>
              <a:rPr sz="2000" spc="-1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cut</a:t>
            </a:r>
            <a:r>
              <a:rPr sz="2000" spc="-8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funding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for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expert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systems</a:t>
            </a:r>
            <a:endParaRPr sz="2000">
              <a:latin typeface="Palatino Linotype"/>
              <a:cs typeface="Palatino Linotype"/>
            </a:endParaRPr>
          </a:p>
          <a:p>
            <a:pPr marL="332740" indent="-290195">
              <a:lnSpc>
                <a:spcPct val="100000"/>
              </a:lnSpc>
              <a:spcBef>
                <a:spcPts val="695"/>
              </a:spcBef>
              <a:buClr>
                <a:srgbClr val="1F487C"/>
              </a:buClr>
              <a:buSzPct val="90000"/>
              <a:buChar char="•"/>
              <a:tabLst>
                <a:tab pos="332740" algn="l"/>
                <a:tab pos="333375" algn="l"/>
              </a:tabLst>
            </a:pPr>
            <a:r>
              <a:rPr sz="2000" spc="5" dirty="0">
                <a:latin typeface="Palatino Linotype"/>
                <a:cs typeface="Palatino Linotype"/>
              </a:rPr>
              <a:t>1995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</a:t>
            </a:r>
            <a:r>
              <a:rPr sz="2000" spc="-5" dirty="0">
                <a:latin typeface="Palatino Linotype"/>
                <a:cs typeface="Palatino Linotype"/>
              </a:rPr>
              <a:t> The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advent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machine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learning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 </a:t>
            </a:r>
            <a:r>
              <a:rPr sz="2000" spc="-5" dirty="0">
                <a:latin typeface="Palatino Linotype"/>
                <a:cs typeface="Palatino Linotype"/>
              </a:rPr>
              <a:t>statistical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methods</a:t>
            </a:r>
            <a:endParaRPr sz="2000">
              <a:latin typeface="Palatino Linotype"/>
              <a:cs typeface="Palatino Linotype"/>
            </a:endParaRPr>
          </a:p>
          <a:p>
            <a:pPr marL="302260" marR="2664460" indent="-289560">
              <a:lnSpc>
                <a:spcPct val="100000"/>
              </a:lnSpc>
              <a:spcBef>
                <a:spcPts val="151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1997 </a:t>
            </a:r>
            <a:r>
              <a:rPr sz="2000" dirty="0">
                <a:latin typeface="Palatino Linotype"/>
                <a:cs typeface="Palatino Linotype"/>
              </a:rPr>
              <a:t>– </a:t>
            </a:r>
            <a:r>
              <a:rPr sz="2000" spc="-45" dirty="0">
                <a:latin typeface="Palatino Linotype"/>
                <a:cs typeface="Palatino Linotype"/>
              </a:rPr>
              <a:t>IBM’s </a:t>
            </a:r>
            <a:r>
              <a:rPr sz="2000" spc="-5" dirty="0">
                <a:latin typeface="Palatino Linotype"/>
                <a:cs typeface="Palatino Linotype"/>
              </a:rPr>
              <a:t>supercomputer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Deep Blue </a:t>
            </a:r>
            <a:r>
              <a:rPr sz="2000" spc="-15" dirty="0">
                <a:latin typeface="Palatino Linotype"/>
                <a:cs typeface="Palatino Linotype"/>
              </a:rPr>
              <a:t>won </a:t>
            </a:r>
            <a:r>
              <a:rPr sz="2000" dirty="0">
                <a:latin typeface="Palatino Linotype"/>
                <a:cs typeface="Palatino Linotype"/>
              </a:rPr>
              <a:t>against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world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chess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champion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Gary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Kasparov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AI</a:t>
            </a:r>
            <a:r>
              <a:rPr spc="-65" dirty="0"/>
              <a:t> </a:t>
            </a:r>
            <a:r>
              <a:rPr dirty="0"/>
              <a:t>Timeline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498" y="3903345"/>
            <a:ext cx="9202420" cy="3016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2012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Deep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Palatino Linotype"/>
                <a:cs typeface="Palatino Linotype"/>
              </a:rPr>
              <a:t>NN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 model</a:t>
            </a:r>
            <a:r>
              <a:rPr sz="2000" spc="-7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AlexNet </a:t>
            </a:r>
            <a:r>
              <a:rPr sz="2000" spc="-15" dirty="0">
                <a:latin typeface="Palatino Linotype"/>
                <a:cs typeface="Palatino Linotype"/>
              </a:rPr>
              <a:t>won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image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classification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contest </a:t>
            </a:r>
            <a:r>
              <a:rPr sz="2000" dirty="0">
                <a:latin typeface="Palatino Linotype"/>
                <a:cs typeface="Palatino Linotype"/>
              </a:rPr>
              <a:t>-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beginning</a:t>
            </a:r>
            <a:r>
              <a:rPr sz="2000" b="1" i="1" spc="-4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of </a:t>
            </a:r>
            <a:r>
              <a:rPr sz="2000" b="1" i="1" spc="-484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the</a:t>
            </a:r>
            <a:r>
              <a:rPr sz="2000" b="1" i="1" spc="-1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era</a:t>
            </a:r>
            <a:r>
              <a:rPr sz="2000" b="1" i="1" spc="-1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of</a:t>
            </a:r>
            <a:r>
              <a:rPr sz="2000" b="1" i="1" spc="-2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deep</a:t>
            </a:r>
            <a:r>
              <a:rPr sz="2000" b="1" i="1" spc="-1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learning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487C"/>
              </a:buClr>
              <a:buFont typeface="Palatino Linotype"/>
              <a:buChar char="•"/>
            </a:pPr>
            <a:endParaRPr sz="19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2015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GAN</a:t>
            </a:r>
            <a:r>
              <a:rPr sz="20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(Generative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Adversarial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Network)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introduced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487C"/>
              </a:buClr>
              <a:buFont typeface="Palatino Linotype"/>
              <a:buChar char="•"/>
            </a:pPr>
            <a:endParaRPr sz="1450">
              <a:latin typeface="Palatino Linotype"/>
              <a:cs typeface="Palatino Linotype"/>
            </a:endParaRPr>
          </a:p>
          <a:p>
            <a:pPr marL="302260" marR="3761104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2016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30" dirty="0">
                <a:latin typeface="Palatino Linotype"/>
                <a:cs typeface="Palatino Linotype"/>
              </a:rPr>
              <a:t>Google’s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DeepMind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program</a:t>
            </a:r>
            <a:r>
              <a:rPr sz="2000" spc="-100" dirty="0"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AlphaGo </a:t>
            </a:r>
            <a:r>
              <a:rPr sz="2000" spc="-484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defeated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dirty="0">
                <a:latin typeface="Palatino Linotype"/>
                <a:cs typeface="Palatino Linotype"/>
              </a:rPr>
              <a:t> Go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grandmaster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Lee</a:t>
            </a:r>
            <a:r>
              <a:rPr sz="2000" spc="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Sedol</a:t>
            </a:r>
            <a:endParaRPr sz="2000">
              <a:latin typeface="Palatino Linotype"/>
              <a:cs typeface="Palatino Linotype"/>
            </a:endParaRPr>
          </a:p>
          <a:p>
            <a:pPr marL="645160" marR="381254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The </a:t>
            </a:r>
            <a:r>
              <a:rPr sz="1800" spc="-5" dirty="0">
                <a:latin typeface="Palatino Linotype"/>
                <a:cs typeface="Palatino Linotype"/>
              </a:rPr>
              <a:t>game </a:t>
            </a:r>
            <a:r>
              <a:rPr sz="1800" dirty="0">
                <a:latin typeface="Palatino Linotype"/>
                <a:cs typeface="Palatino Linotype"/>
              </a:rPr>
              <a:t>of </a:t>
            </a:r>
            <a:r>
              <a:rPr sz="1800" spc="-5" dirty="0">
                <a:latin typeface="Palatino Linotype"/>
                <a:cs typeface="Palatino Linotype"/>
              </a:rPr>
              <a:t>Go </a:t>
            </a:r>
            <a:r>
              <a:rPr sz="1800" dirty="0">
                <a:latin typeface="Palatino Linotype"/>
                <a:cs typeface="Palatino Linotype"/>
              </a:rPr>
              <a:t>is </a:t>
            </a:r>
            <a:r>
              <a:rPr sz="1800" spc="-5" dirty="0">
                <a:latin typeface="Palatino Linotype"/>
                <a:cs typeface="Palatino Linotype"/>
              </a:rPr>
              <a:t>more </a:t>
            </a:r>
            <a:r>
              <a:rPr sz="1800" dirty="0">
                <a:latin typeface="Palatino Linotype"/>
                <a:cs typeface="Palatino Linotype"/>
              </a:rPr>
              <a:t>difficult </a:t>
            </a:r>
            <a:r>
              <a:rPr sz="1800" spc="-5" dirty="0">
                <a:latin typeface="Palatino Linotype"/>
                <a:cs typeface="Palatino Linotype"/>
              </a:rPr>
              <a:t>than </a:t>
            </a:r>
            <a:r>
              <a:rPr sz="1800" dirty="0">
                <a:latin typeface="Palatino Linotype"/>
                <a:cs typeface="Palatino Linotype"/>
              </a:rPr>
              <a:t>chess, 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because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number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possible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moves</a:t>
            </a:r>
            <a:r>
              <a:rPr sz="1800" dirty="0">
                <a:latin typeface="Palatino Linotype"/>
                <a:cs typeface="Palatino Linotype"/>
              </a:rPr>
              <a:t> is </a:t>
            </a:r>
            <a:r>
              <a:rPr sz="1800" spc="-10" dirty="0">
                <a:latin typeface="Palatino Linotype"/>
                <a:cs typeface="Palatino Linotype"/>
              </a:rPr>
              <a:t>much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greater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498" y="1488694"/>
            <a:ext cx="5890260" cy="1129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15" dirty="0">
                <a:latin typeface="Palatino Linotype"/>
                <a:cs typeface="Palatino Linotype"/>
              </a:rPr>
              <a:t>Timeline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Palatino Linotype"/>
              <a:cs typeface="Palatino Linotype"/>
            </a:endParaRPr>
          </a:p>
          <a:p>
            <a:pPr marL="366395" indent="-290195">
              <a:lnSpc>
                <a:spcPct val="100000"/>
              </a:lnSpc>
              <a:spcBef>
                <a:spcPts val="5"/>
              </a:spcBef>
              <a:buClr>
                <a:srgbClr val="1F487C"/>
              </a:buClr>
              <a:buSzPct val="90000"/>
              <a:buChar char="•"/>
              <a:tabLst>
                <a:tab pos="366395" algn="l"/>
                <a:tab pos="36703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2011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 </a:t>
            </a:r>
            <a:r>
              <a:rPr sz="2000" spc="-45" dirty="0">
                <a:latin typeface="Palatino Linotype"/>
                <a:cs typeface="Palatino Linotype"/>
              </a:rPr>
              <a:t>IBM’s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supercomputer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Watson </a:t>
            </a:r>
            <a:r>
              <a:rPr sz="2000" spc="-15" dirty="0">
                <a:latin typeface="Palatino Linotype"/>
                <a:cs typeface="Palatino Linotype"/>
              </a:rPr>
              <a:t>won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against</a:t>
            </a:r>
            <a:endParaRPr sz="2000">
              <a:latin typeface="Palatino Linotype"/>
              <a:cs typeface="Palatino Linotype"/>
            </a:endParaRPr>
          </a:p>
          <a:p>
            <a:pPr marL="366395">
              <a:lnSpc>
                <a:spcPct val="100000"/>
              </a:lnSpc>
            </a:pPr>
            <a:r>
              <a:rPr sz="2000" spc="-15" dirty="0">
                <a:latin typeface="Palatino Linotype"/>
                <a:cs typeface="Palatino Linotype"/>
              </a:rPr>
              <a:t>two </a:t>
            </a:r>
            <a:r>
              <a:rPr sz="2000" dirty="0">
                <a:latin typeface="Palatino Linotype"/>
                <a:cs typeface="Palatino Linotype"/>
              </a:rPr>
              <a:t>human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rivals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dirty="0">
                <a:latin typeface="Palatino Linotype"/>
                <a:cs typeface="Palatino Linotype"/>
              </a:rPr>
              <a:t> quiz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show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Jeopardy</a:t>
            </a:r>
            <a:endParaRPr sz="20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6564" y="5361432"/>
            <a:ext cx="3973067" cy="1981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7416" y="1973579"/>
            <a:ext cx="3052572" cy="184099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AI</a:t>
            </a:r>
            <a:r>
              <a:rPr spc="-65" dirty="0"/>
              <a:t> </a:t>
            </a:r>
            <a:r>
              <a:rPr dirty="0"/>
              <a:t>Timeline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162415" cy="4364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15" dirty="0">
                <a:latin typeface="Palatino Linotype"/>
                <a:cs typeface="Palatino Linotype"/>
              </a:rPr>
              <a:t>Timeline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marR="726440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2017 </a:t>
            </a:r>
            <a:r>
              <a:rPr sz="2000" dirty="0">
                <a:latin typeface="Palatino Linotype"/>
                <a:cs typeface="Palatino Linotype"/>
              </a:rPr>
              <a:t>– </a:t>
            </a:r>
            <a:r>
              <a:rPr sz="2000" spc="-15" dirty="0">
                <a:solidFill>
                  <a:srgbClr val="FF0000"/>
                </a:solidFill>
                <a:latin typeface="Palatino Linotype"/>
                <a:cs typeface="Palatino Linotype"/>
              </a:rPr>
              <a:t>Transformer </a:t>
            </a:r>
            <a:r>
              <a:rPr sz="2000" spc="-10" dirty="0">
                <a:latin typeface="Palatino Linotype"/>
                <a:cs typeface="Palatino Linotype"/>
              </a:rPr>
              <a:t>network </a:t>
            </a:r>
            <a:r>
              <a:rPr sz="2000" spc="-5" dirty="0">
                <a:latin typeface="Palatino Linotype"/>
                <a:cs typeface="Palatino Linotype"/>
              </a:rPr>
              <a:t>architecture </a:t>
            </a:r>
            <a:r>
              <a:rPr sz="2000" spc="-20" dirty="0">
                <a:latin typeface="Palatino Linotype"/>
                <a:cs typeface="Palatino Linotype"/>
              </a:rPr>
              <a:t>was </a:t>
            </a:r>
            <a:r>
              <a:rPr sz="2000" spc="-5" dirty="0">
                <a:latin typeface="Palatino Linotype"/>
                <a:cs typeface="Palatino Linotype"/>
              </a:rPr>
              <a:t>introduced in the paper by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30" dirty="0">
                <a:latin typeface="Palatino Linotype"/>
                <a:cs typeface="Palatino Linotype"/>
              </a:rPr>
              <a:t>Vaswani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al.</a:t>
            </a:r>
            <a:r>
              <a:rPr sz="2000" spc="480" dirty="0">
                <a:latin typeface="Palatino Linotype"/>
                <a:cs typeface="Palatino Linotype"/>
              </a:rPr>
              <a:t> </a:t>
            </a:r>
            <a:r>
              <a:rPr sz="2000" spc="-30" dirty="0">
                <a:latin typeface="Palatino Linotype"/>
                <a:cs typeface="Palatino Linotype"/>
              </a:rPr>
              <a:t>“Attention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Is</a:t>
            </a:r>
            <a:r>
              <a:rPr sz="2000" spc="-8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All </a:t>
            </a:r>
            <a:r>
              <a:rPr sz="2000" spc="-60" dirty="0">
                <a:latin typeface="Palatino Linotype"/>
                <a:cs typeface="Palatino Linotype"/>
              </a:rPr>
              <a:t>You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Need”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2020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 </a:t>
            </a:r>
            <a:r>
              <a:rPr sz="2000" spc="-30" dirty="0">
                <a:latin typeface="Palatino Linotype"/>
                <a:cs typeface="Palatino Linotype"/>
              </a:rPr>
              <a:t>OpenAI’s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GPT-3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is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first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large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language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model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with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175B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parameters,</a:t>
            </a:r>
            <a:endParaRPr sz="2000">
              <a:latin typeface="Palatino Linotype"/>
              <a:cs typeface="Palatino Linotype"/>
            </a:endParaRPr>
          </a:p>
          <a:p>
            <a:pPr marL="302260">
              <a:lnSpc>
                <a:spcPct val="100000"/>
              </a:lnSpc>
            </a:pPr>
            <a:r>
              <a:rPr sz="2000" spc="-5" dirty="0">
                <a:latin typeface="Palatino Linotype"/>
                <a:cs typeface="Palatino Linotype"/>
              </a:rPr>
              <a:t>performed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well</a:t>
            </a:r>
            <a:r>
              <a:rPr sz="2000" dirty="0">
                <a:latin typeface="Palatino Linotype"/>
                <a:cs typeface="Palatino Linotype"/>
              </a:rPr>
              <a:t> on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many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NLP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tasks</a:t>
            </a:r>
            <a:endParaRPr sz="2000">
              <a:latin typeface="Palatino Linotype"/>
              <a:cs typeface="Palatino Linotype"/>
            </a:endParaRPr>
          </a:p>
          <a:p>
            <a:pPr marL="302260" marR="571500" indent="-289560">
              <a:lnSpc>
                <a:spcPct val="100000"/>
              </a:lnSpc>
              <a:spcBef>
                <a:spcPts val="69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2021 </a:t>
            </a:r>
            <a:r>
              <a:rPr sz="2000" dirty="0">
                <a:latin typeface="Palatino Linotype"/>
                <a:cs typeface="Palatino Linotype"/>
              </a:rPr>
              <a:t>– </a:t>
            </a:r>
            <a:r>
              <a:rPr sz="2000" spc="-25" dirty="0">
                <a:latin typeface="Palatino Linotype"/>
                <a:cs typeface="Palatino Linotype"/>
              </a:rPr>
              <a:t>DeepMind’s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AlphaFold </a:t>
            </a:r>
            <a:r>
              <a:rPr sz="2000" spc="-5" dirty="0">
                <a:latin typeface="Palatino Linotype"/>
                <a:cs typeface="Palatino Linotype"/>
              </a:rPr>
              <a:t>achieved high </a:t>
            </a:r>
            <a:r>
              <a:rPr sz="2000" dirty="0">
                <a:latin typeface="Palatino Linotype"/>
                <a:cs typeface="Palatino Linotype"/>
              </a:rPr>
              <a:t>accuracy </a:t>
            </a:r>
            <a:r>
              <a:rPr sz="2000" spc="-5" dirty="0">
                <a:latin typeface="Palatino Linotype"/>
                <a:cs typeface="Palatino Linotype"/>
              </a:rPr>
              <a:t>in predicting the </a:t>
            </a:r>
            <a:r>
              <a:rPr sz="2000" spc="10" dirty="0">
                <a:latin typeface="Palatino Linotype"/>
                <a:cs typeface="Palatino Linotype"/>
              </a:rPr>
              <a:t>3-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dimensional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shape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5" dirty="0">
                <a:latin typeface="Palatino Linotype"/>
                <a:cs typeface="Palatino Linotype"/>
              </a:rPr>
              <a:t> proteins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1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  <a:tab pos="1127760" algn="l"/>
              </a:tabLst>
            </a:pPr>
            <a:r>
              <a:rPr sz="2000" dirty="0">
                <a:latin typeface="Palatino Linotype"/>
                <a:cs typeface="Palatino Linotype"/>
              </a:rPr>
              <a:t>2022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	</a:t>
            </a:r>
            <a:r>
              <a:rPr sz="2000" spc="-30" dirty="0">
                <a:latin typeface="Palatino Linotype"/>
                <a:cs typeface="Palatino Linotype"/>
              </a:rPr>
              <a:t>OpenAI’s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DALL·E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2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generated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photorealistic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images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with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remarkable</a:t>
            </a:r>
            <a:endParaRPr sz="2000">
              <a:latin typeface="Palatino Linotype"/>
              <a:cs typeface="Palatino Linotype"/>
            </a:endParaRPr>
          </a:p>
          <a:p>
            <a:pPr marL="302260">
              <a:lnSpc>
                <a:spcPct val="100000"/>
              </a:lnSpc>
            </a:pPr>
            <a:r>
              <a:rPr sz="2000" dirty="0">
                <a:latin typeface="Palatino Linotype"/>
                <a:cs typeface="Palatino Linotype"/>
              </a:rPr>
              <a:t>quality</a:t>
            </a:r>
            <a:endParaRPr sz="2000">
              <a:latin typeface="Palatino Linotype"/>
              <a:cs typeface="Palatino Linotype"/>
            </a:endParaRPr>
          </a:p>
          <a:p>
            <a:pPr marL="302260" marR="815340" indent="-289560">
              <a:lnSpc>
                <a:spcPct val="100000"/>
              </a:lnSpc>
              <a:spcBef>
                <a:spcPts val="69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2022 </a:t>
            </a:r>
            <a:r>
              <a:rPr sz="2000" dirty="0">
                <a:latin typeface="Palatino Linotype"/>
                <a:cs typeface="Palatino Linotype"/>
              </a:rPr>
              <a:t>– </a:t>
            </a:r>
            <a:r>
              <a:rPr sz="2000" spc="-25" dirty="0">
                <a:latin typeface="Palatino Linotype"/>
                <a:cs typeface="Palatino Linotype"/>
              </a:rPr>
              <a:t>Facebook’s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NLLB </a:t>
            </a:r>
            <a:r>
              <a:rPr sz="2000" dirty="0">
                <a:latin typeface="Palatino Linotype"/>
                <a:cs typeface="Palatino Linotype"/>
              </a:rPr>
              <a:t>(No Language Left Behind) model for machine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translation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between</a:t>
            </a:r>
            <a:r>
              <a:rPr sz="2000" spc="5" dirty="0">
                <a:latin typeface="Palatino Linotype"/>
                <a:cs typeface="Palatino Linotype"/>
              </a:rPr>
              <a:t> 200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languages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5" dirty="0">
                <a:latin typeface="Palatino Linotype"/>
                <a:cs typeface="Palatino Linotype"/>
              </a:rPr>
              <a:t>2022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–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Deep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Minds’</a:t>
            </a:r>
            <a:r>
              <a:rPr sz="2000" spc="-15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Gato</a:t>
            </a:r>
            <a:r>
              <a:rPr sz="2000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model </a:t>
            </a:r>
            <a:r>
              <a:rPr sz="2000" spc="-15" dirty="0">
                <a:latin typeface="Palatino Linotype"/>
                <a:cs typeface="Palatino Linotype"/>
              </a:rPr>
              <a:t>was </a:t>
            </a:r>
            <a:r>
              <a:rPr sz="2000" spc="-5" dirty="0">
                <a:latin typeface="Palatino Linotype"/>
                <a:cs typeface="Palatino Linotype"/>
              </a:rPr>
              <a:t>trained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to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perform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over </a:t>
            </a:r>
            <a:r>
              <a:rPr sz="2000" spc="5" dirty="0">
                <a:latin typeface="Palatino Linotype"/>
                <a:cs typeface="Palatino Linotype"/>
              </a:rPr>
              <a:t>450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tasks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0546" y="496900"/>
            <a:ext cx="7816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DL</a:t>
            </a:r>
            <a:r>
              <a:rPr spc="-185" dirty="0"/>
              <a:t> </a:t>
            </a:r>
            <a:r>
              <a:rPr dirty="0"/>
              <a:t>Success</a:t>
            </a:r>
            <a:r>
              <a:rPr spc="-4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Computer</a:t>
            </a:r>
            <a:r>
              <a:rPr spc="-10" dirty="0"/>
              <a:t> </a:t>
            </a:r>
            <a:r>
              <a:rPr spc="-25" dirty="0"/>
              <a:t>Vision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285605" cy="5725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67855" algn="ctr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DL</a:t>
            </a:r>
            <a:r>
              <a:rPr sz="1400" i="1" spc="-5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Success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in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Computer</a:t>
            </a:r>
            <a:r>
              <a:rPr sz="1400" i="1" spc="-35" dirty="0">
                <a:latin typeface="Palatino Linotype"/>
                <a:cs typeface="Palatino Linotype"/>
              </a:rPr>
              <a:t> </a:t>
            </a:r>
            <a:r>
              <a:rPr sz="1400" i="1" spc="-20" dirty="0">
                <a:latin typeface="Palatino Linotype"/>
                <a:cs typeface="Palatino Linotype"/>
              </a:rPr>
              <a:t>Vision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Computer</a:t>
            </a:r>
            <a:r>
              <a:rPr sz="2000" b="1" i="1" spc="-4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vision</a:t>
            </a:r>
            <a:r>
              <a:rPr sz="2000" b="1" i="1" spc="-4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tasks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Image and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video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recognition/classification,</a:t>
            </a:r>
            <a:r>
              <a:rPr sz="1800" spc="-5" dirty="0">
                <a:latin typeface="Palatino Linotype"/>
                <a:cs typeface="Palatino Linotype"/>
              </a:rPr>
              <a:t> segmentation,</a:t>
            </a:r>
            <a:r>
              <a:rPr sz="1800" dirty="0">
                <a:latin typeface="Palatino Linotype"/>
                <a:cs typeface="Palatino Linotype"/>
              </a:rPr>
              <a:t> object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detection,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image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synthesis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Important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architectures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AlexNet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–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2012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2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Convolutional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NNs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for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image</a:t>
            </a:r>
            <a:r>
              <a:rPr sz="1600" spc="-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recognition,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5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layers,</a:t>
            </a:r>
            <a:r>
              <a:rPr sz="1600" spc="-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GPU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for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parallel</a:t>
            </a:r>
            <a:r>
              <a:rPr sz="1600" spc="-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processing</a:t>
            </a:r>
            <a:endParaRPr sz="16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0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ImageNet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Large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Scale</a:t>
            </a:r>
            <a:r>
              <a:rPr sz="1600" spc="-10" dirty="0">
                <a:latin typeface="Palatino Linotype"/>
                <a:cs typeface="Palatino Linotype"/>
              </a:rPr>
              <a:t> Visual</a:t>
            </a:r>
            <a:r>
              <a:rPr sz="1600" spc="-5" dirty="0">
                <a:latin typeface="Palatino Linotype"/>
                <a:cs typeface="Palatino Linotype"/>
              </a:rPr>
              <a:t> Recognition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Challenge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(ILSVRC):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AlexNet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reduced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error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on</a:t>
            </a:r>
            <a:endParaRPr sz="1600">
              <a:latin typeface="Palatino Linotype"/>
              <a:cs typeface="Palatino Linotype"/>
            </a:endParaRPr>
          </a:p>
          <a:p>
            <a:pPr marL="926465">
              <a:lnSpc>
                <a:spcPct val="100000"/>
              </a:lnSpc>
            </a:pPr>
            <a:r>
              <a:rPr sz="1600" spc="-5" dirty="0">
                <a:latin typeface="Palatino Linotype"/>
                <a:cs typeface="Palatino Linotype"/>
              </a:rPr>
              <a:t>ImageNet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from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26%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by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traditional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ML</a:t>
            </a:r>
            <a:r>
              <a:rPr sz="1600" spc="-6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approaches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to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15%</a:t>
            </a:r>
            <a:endParaRPr sz="1600">
              <a:latin typeface="Palatino Linotype"/>
              <a:cs typeface="Palatino Linotype"/>
            </a:endParaRPr>
          </a:p>
          <a:p>
            <a:pPr marL="227965" marR="7016115" lvl="1" indent="-227965">
              <a:lnSpc>
                <a:spcPct val="100000"/>
              </a:lnSpc>
              <a:spcBef>
                <a:spcPts val="39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22796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VGG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–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2014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05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16 </a:t>
            </a:r>
            <a:r>
              <a:rPr sz="1600" spc="-10" dirty="0">
                <a:latin typeface="Palatino Linotype"/>
                <a:cs typeface="Palatino Linotype"/>
              </a:rPr>
              <a:t>layers</a:t>
            </a:r>
            <a:r>
              <a:rPr sz="1600" spc="-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CNN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architecture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Inception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–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2015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2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Stacked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1x1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convolutions,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22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convolutional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layers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7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ResNet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-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2015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25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Introduced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residual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connections,</a:t>
            </a:r>
            <a:r>
              <a:rPr sz="1600" spc="5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it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is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family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of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networks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with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18, 34, 50, 101,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and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152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layers</a:t>
            </a:r>
            <a:endParaRPr sz="16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0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10" dirty="0">
                <a:latin typeface="Palatino Linotype"/>
                <a:cs typeface="Palatino Linotype"/>
              </a:rPr>
              <a:t>Several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related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models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were</a:t>
            </a:r>
            <a:r>
              <a:rPr sz="1600" spc="-5" dirty="0">
                <a:latin typeface="Palatino Linotype"/>
                <a:cs typeface="Palatino Linotype"/>
              </a:rPr>
              <a:t> proposed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afterwards,</a:t>
            </a:r>
            <a:r>
              <a:rPr sz="1600" spc="3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e.g.,</a:t>
            </a:r>
            <a:r>
              <a:rPr sz="1600" spc="4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ResNeXt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(2017),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EfficientNet</a:t>
            </a:r>
            <a:r>
              <a:rPr sz="1600" spc="4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(2019)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8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10" dirty="0">
                <a:latin typeface="Palatino Linotype"/>
                <a:cs typeface="Palatino Linotype"/>
              </a:rPr>
              <a:t>Vision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15" dirty="0">
                <a:latin typeface="Palatino Linotype"/>
                <a:cs typeface="Palatino Linotype"/>
              </a:rPr>
              <a:t>Transformers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–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2020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1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Employ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attention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layers,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inspired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by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transformer</a:t>
            </a:r>
            <a:r>
              <a:rPr sz="1600" spc="3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models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used in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NLP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065" y="532256"/>
            <a:ext cx="9871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DL</a:t>
            </a:r>
            <a:r>
              <a:rPr sz="4000" spc="-150" dirty="0"/>
              <a:t> </a:t>
            </a:r>
            <a:r>
              <a:rPr sz="4000" spc="-5" dirty="0"/>
              <a:t>Success</a:t>
            </a:r>
            <a:r>
              <a:rPr sz="4000" spc="10" dirty="0"/>
              <a:t> </a:t>
            </a:r>
            <a:r>
              <a:rPr sz="4000" spc="-5" dirty="0"/>
              <a:t>in Natural</a:t>
            </a:r>
            <a:r>
              <a:rPr sz="4000" spc="-10" dirty="0"/>
              <a:t> </a:t>
            </a:r>
            <a:r>
              <a:rPr sz="4000" spc="-5" dirty="0"/>
              <a:t>Language</a:t>
            </a:r>
            <a:r>
              <a:rPr sz="4000" spc="-10" dirty="0"/>
              <a:t> </a:t>
            </a:r>
            <a:r>
              <a:rPr sz="4000" spc="-5" dirty="0"/>
              <a:t>Processing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416415" cy="2783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DL</a:t>
            </a:r>
            <a:r>
              <a:rPr sz="1400" i="1" spc="-4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Success</a:t>
            </a:r>
            <a:r>
              <a:rPr sz="1400" i="1" spc="-1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in</a:t>
            </a:r>
            <a:r>
              <a:rPr sz="1400" i="1" spc="-1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Natural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5" dirty="0">
                <a:latin typeface="Palatino Linotype"/>
                <a:cs typeface="Palatino Linotype"/>
              </a:rPr>
              <a:t>Language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5" dirty="0">
                <a:latin typeface="Palatino Linotype"/>
                <a:cs typeface="Palatino Linotype"/>
              </a:rPr>
              <a:t>Processing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Natural</a:t>
            </a:r>
            <a:r>
              <a:rPr sz="2000" b="1" i="1" spc="-5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Language</a:t>
            </a:r>
            <a:r>
              <a:rPr sz="2000" b="1" i="1" spc="-3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Processing</a:t>
            </a:r>
            <a:r>
              <a:rPr sz="2000" b="1" i="1" spc="-2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(NLP)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tasks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35" dirty="0">
                <a:latin typeface="Palatino Linotype"/>
                <a:cs typeface="Palatino Linotype"/>
              </a:rPr>
              <a:t>Text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classification,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text summarization,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speech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recognition,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machine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translation,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dialog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generation,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part-of-speech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tagging</a:t>
            </a:r>
            <a:endParaRPr sz="1800">
              <a:latin typeface="Palatino Linotype"/>
              <a:cs typeface="Palatino Linotype"/>
            </a:endParaRPr>
          </a:p>
          <a:p>
            <a:pPr marL="302260" marR="650875" indent="-289560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In </a:t>
            </a:r>
            <a:r>
              <a:rPr sz="2000" spc="-5" dirty="0">
                <a:latin typeface="Palatino Linotype"/>
                <a:cs typeface="Palatino Linotype"/>
              </a:rPr>
              <a:t>the </a:t>
            </a:r>
            <a:r>
              <a:rPr sz="2000" dirty="0">
                <a:latin typeface="Palatino Linotype"/>
                <a:cs typeface="Palatino Linotype"/>
              </a:rPr>
              <a:t>last 4 </a:t>
            </a:r>
            <a:r>
              <a:rPr sz="2000" spc="-10" dirty="0">
                <a:latin typeface="Palatino Linotype"/>
                <a:cs typeface="Palatino Linotype"/>
              </a:rPr>
              <a:t>years,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Language models (LMs) </a:t>
            </a:r>
            <a:r>
              <a:rPr sz="2000" spc="-10" dirty="0">
                <a:latin typeface="Palatino Linotype"/>
                <a:cs typeface="Palatino Linotype"/>
              </a:rPr>
              <a:t>powered </a:t>
            </a:r>
            <a:r>
              <a:rPr sz="2000" spc="-5" dirty="0">
                <a:latin typeface="Palatino Linotype"/>
                <a:cs typeface="Palatino Linotype"/>
              </a:rPr>
              <a:t>by </a:t>
            </a:r>
            <a:r>
              <a:rPr sz="2000" dirty="0">
                <a:latin typeface="Palatino Linotype"/>
                <a:cs typeface="Palatino Linotype"/>
              </a:rPr>
              <a:t>deep </a:t>
            </a:r>
            <a:r>
              <a:rPr sz="2000" spc="-5" dirty="0">
                <a:latin typeface="Palatino Linotype"/>
                <a:cs typeface="Palatino Linotype"/>
              </a:rPr>
              <a:t>NNs achieved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unprecedented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success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in</a:t>
            </a:r>
            <a:r>
              <a:rPr sz="2000" dirty="0">
                <a:latin typeface="Palatino Linotype"/>
                <a:cs typeface="Palatino Linotype"/>
              </a:rPr>
              <a:t> NLP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tasks</a:t>
            </a:r>
            <a:endParaRPr sz="2000">
              <a:latin typeface="Palatino Linotype"/>
              <a:cs typeface="Palatino Linotype"/>
            </a:endParaRPr>
          </a:p>
          <a:p>
            <a:pPr marL="645160" marR="838835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A side </a:t>
            </a:r>
            <a:r>
              <a:rPr sz="1800" spc="-5" dirty="0">
                <a:latin typeface="Palatino Linotype"/>
                <a:cs typeface="Palatino Linotype"/>
              </a:rPr>
              <a:t>note: compared to the human brain having </a:t>
            </a:r>
            <a:r>
              <a:rPr sz="1800" spc="-10" dirty="0">
                <a:latin typeface="Palatino Linotype"/>
                <a:cs typeface="Palatino Linotype"/>
              </a:rPr>
              <a:t>between </a:t>
            </a:r>
            <a:r>
              <a:rPr sz="1800" dirty="0">
                <a:latin typeface="Palatino Linotype"/>
                <a:cs typeface="Palatino Linotype"/>
              </a:rPr>
              <a:t>100 and 500 </a:t>
            </a:r>
            <a:r>
              <a:rPr sz="1800" spc="-5" dirty="0">
                <a:latin typeface="Palatino Linotype"/>
                <a:cs typeface="Palatino Linotype"/>
              </a:rPr>
              <a:t>trillion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synaptic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connections,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these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models</a:t>
            </a:r>
            <a:r>
              <a:rPr sz="1800" dirty="0">
                <a:latin typeface="Palatino Linotype"/>
                <a:cs typeface="Palatino Linotype"/>
              </a:rPr>
              <a:t> are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still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fairly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small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280" y="4359473"/>
            <a:ext cx="8535281" cy="33826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9861" y="496900"/>
            <a:ext cx="1599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GP</a:t>
            </a:r>
            <a:r>
              <a:rPr dirty="0"/>
              <a:t>T</a:t>
            </a:r>
            <a:r>
              <a:rPr spc="-5" dirty="0"/>
              <a:t>-</a:t>
            </a:r>
            <a:r>
              <a:rPr dirty="0"/>
              <a:t>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69872" y="4969509"/>
            <a:ext cx="223901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Input: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Input: </a:t>
            </a:r>
            <a:r>
              <a:rPr sz="1800" spc="-5" dirty="0">
                <a:latin typeface="Calibri"/>
                <a:cs typeface="Calibri"/>
              </a:rPr>
              <a:t>Marry had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little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Input:</a:t>
            </a:r>
            <a:r>
              <a:rPr sz="18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Nothing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8108" y="4969509"/>
            <a:ext cx="17983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Output: 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fox 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Output: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lamb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Output:</a:t>
            </a:r>
            <a:r>
              <a:rPr sz="18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impossible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358" y="5949164"/>
            <a:ext cx="8021955" cy="11944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Finite,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discrete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solution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space: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 next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word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must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from a finite </a:t>
            </a:r>
            <a:r>
              <a:rPr sz="1800" spc="-5" dirty="0">
                <a:latin typeface="Palatino Linotype"/>
                <a:cs typeface="Palatino Linotype"/>
              </a:rPr>
              <a:t>dictionary</a:t>
            </a:r>
            <a:endParaRPr sz="1800">
              <a:latin typeface="Palatino Linotype"/>
              <a:cs typeface="Palatino Linotype"/>
            </a:endParaRPr>
          </a:p>
          <a:p>
            <a:pPr marL="522605" lvl="1" indent="-173990">
              <a:lnSpc>
                <a:spcPct val="100000"/>
              </a:lnSpc>
              <a:spcBef>
                <a:spcPts val="320"/>
              </a:spcBef>
              <a:buClr>
                <a:srgbClr val="1F487C"/>
              </a:buClr>
              <a:buFont typeface="Courier New"/>
              <a:buChar char="o"/>
              <a:tabLst>
                <a:tab pos="52324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There are about 170,000</a:t>
            </a:r>
            <a:r>
              <a:rPr sz="1600" spc="-1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words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English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language</a:t>
            </a:r>
            <a:endParaRPr sz="1600">
              <a:latin typeface="Palatino Linotype"/>
              <a:cs typeface="Palatino Linotype"/>
            </a:endParaRPr>
          </a:p>
          <a:p>
            <a:pPr marL="522605" lvl="1" indent="-173990">
              <a:lnSpc>
                <a:spcPct val="100000"/>
              </a:lnSpc>
              <a:spcBef>
                <a:spcPts val="300"/>
              </a:spcBef>
              <a:buClr>
                <a:srgbClr val="1F487C"/>
              </a:buClr>
              <a:buFont typeface="Courier New"/>
              <a:buChar char="o"/>
              <a:tabLst>
                <a:tab pos="52324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A</a:t>
            </a:r>
            <a:r>
              <a:rPr sz="1600" spc="-8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person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on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average</a:t>
            </a:r>
            <a:r>
              <a:rPr sz="1600" spc="-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uses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20,000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to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30,000</a:t>
            </a:r>
            <a:r>
              <a:rPr sz="1600" spc="-1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words</a:t>
            </a:r>
            <a:endParaRPr sz="1600">
              <a:latin typeface="Palatino Linotype"/>
              <a:cs typeface="Palatino Linotype"/>
            </a:endParaRPr>
          </a:p>
          <a:p>
            <a:pPr marL="522605" lvl="1" indent="-173990">
              <a:lnSpc>
                <a:spcPct val="100000"/>
              </a:lnSpc>
              <a:spcBef>
                <a:spcPts val="300"/>
              </a:spcBef>
              <a:buClr>
                <a:srgbClr val="1F487C"/>
              </a:buClr>
              <a:buFont typeface="Courier New"/>
              <a:buChar char="o"/>
              <a:tabLst>
                <a:tab pos="52324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About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3,000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words</a:t>
            </a:r>
            <a:r>
              <a:rPr sz="1600" spc="-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cover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95% of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all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written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text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DL</a:t>
            </a:r>
            <a:r>
              <a:rPr spc="-45" dirty="0"/>
              <a:t> </a:t>
            </a:r>
            <a:r>
              <a:rPr dirty="0"/>
              <a:t>Success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Natural</a:t>
            </a:r>
            <a:r>
              <a:rPr spc="-25" dirty="0"/>
              <a:t> </a:t>
            </a:r>
            <a:r>
              <a:rPr spc="-5" dirty="0"/>
              <a:t>Language</a:t>
            </a:r>
            <a:r>
              <a:rPr spc="-25" dirty="0"/>
              <a:t> </a:t>
            </a:r>
            <a:r>
              <a:rPr spc="-5" dirty="0"/>
              <a:t>Processing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/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dirty="0">
                <a:solidFill>
                  <a:srgbClr val="006FC0"/>
                </a:solidFill>
                <a:latin typeface="Palatino Linotype"/>
                <a:cs typeface="Palatino Linotype"/>
              </a:rPr>
              <a:t>GPT-3</a:t>
            </a:r>
            <a:r>
              <a:rPr sz="2000" b="1" spc="-2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i="0" spc="-5" dirty="0">
                <a:latin typeface="Palatino Linotype"/>
                <a:cs typeface="Palatino Linotype"/>
              </a:rPr>
              <a:t>(Generative</a:t>
            </a:r>
            <a:r>
              <a:rPr sz="2000" i="0" spc="-15" dirty="0">
                <a:latin typeface="Palatino Linotype"/>
                <a:cs typeface="Palatino Linotype"/>
              </a:rPr>
              <a:t> </a:t>
            </a:r>
            <a:r>
              <a:rPr sz="2000" i="0" dirty="0">
                <a:latin typeface="Palatino Linotype"/>
                <a:cs typeface="Palatino Linotype"/>
              </a:rPr>
              <a:t>Pretrained</a:t>
            </a:r>
            <a:r>
              <a:rPr sz="2000" i="0" spc="-25" dirty="0">
                <a:latin typeface="Palatino Linotype"/>
                <a:cs typeface="Palatino Linotype"/>
              </a:rPr>
              <a:t> </a:t>
            </a:r>
            <a:r>
              <a:rPr sz="2000" i="0" spc="-15" dirty="0">
                <a:latin typeface="Palatino Linotype"/>
                <a:cs typeface="Palatino Linotype"/>
              </a:rPr>
              <a:t>Transformer</a:t>
            </a:r>
            <a:r>
              <a:rPr sz="2000" i="0" spc="-50" dirty="0">
                <a:latin typeface="Palatino Linotype"/>
                <a:cs typeface="Palatino Linotype"/>
              </a:rPr>
              <a:t> </a:t>
            </a:r>
            <a:r>
              <a:rPr sz="2000" i="0" dirty="0">
                <a:latin typeface="Palatino Linotype"/>
                <a:cs typeface="Palatino Linotype"/>
              </a:rPr>
              <a:t>3)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Number</a:t>
            </a:r>
            <a:r>
              <a:rPr sz="1800" dirty="0">
                <a:latin typeface="Palatino Linotype"/>
                <a:cs typeface="Palatino Linotype"/>
              </a:rPr>
              <a:t> of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parameters: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175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billion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20" dirty="0">
                <a:latin typeface="Palatino Linotype"/>
                <a:cs typeface="Palatino Linotype"/>
              </a:rPr>
              <a:t>Training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dataset: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45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TB of </a:t>
            </a:r>
            <a:r>
              <a:rPr sz="1800" spc="-5" dirty="0">
                <a:latin typeface="Palatino Linotype"/>
                <a:cs typeface="Palatino Linotype"/>
              </a:rPr>
              <a:t>text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(= a </a:t>
            </a:r>
            <a:r>
              <a:rPr sz="1800" spc="-5" dirty="0">
                <a:latin typeface="Palatino Linotype"/>
                <a:cs typeface="Palatino Linotype"/>
              </a:rPr>
              <a:t>large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portion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 all </a:t>
            </a:r>
            <a:r>
              <a:rPr sz="1800" spc="-5" dirty="0">
                <a:latin typeface="Palatino Linotype"/>
                <a:cs typeface="Palatino Linotype"/>
              </a:rPr>
              <a:t>text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available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on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web)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135" dirty="0">
                <a:latin typeface="Palatino Linotype"/>
                <a:cs typeface="Palatino Linotype"/>
              </a:rPr>
              <a:t>T</a:t>
            </a:r>
            <a:r>
              <a:rPr sz="1800" dirty="0">
                <a:latin typeface="Palatino Linotype"/>
                <a:cs typeface="Palatino Linotype"/>
              </a:rPr>
              <a:t>raining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</a:t>
            </a:r>
            <a:r>
              <a:rPr sz="1800" dirty="0">
                <a:latin typeface="Palatino Linotype"/>
                <a:cs typeface="Palatino Linotype"/>
              </a:rPr>
              <a:t>i</a:t>
            </a:r>
            <a:r>
              <a:rPr sz="1800" spc="-10" dirty="0">
                <a:latin typeface="Palatino Linotype"/>
                <a:cs typeface="Palatino Linotype"/>
              </a:rPr>
              <a:t>m</a:t>
            </a:r>
            <a:r>
              <a:rPr sz="1800" dirty="0">
                <a:latin typeface="Palatino Linotype"/>
                <a:cs typeface="Palatino Linotype"/>
              </a:rPr>
              <a:t>e a</a:t>
            </a:r>
            <a:r>
              <a:rPr sz="1800" spc="-10" dirty="0">
                <a:latin typeface="Palatino Linotype"/>
                <a:cs typeface="Palatino Linotype"/>
              </a:rPr>
              <a:t>n</a:t>
            </a:r>
            <a:r>
              <a:rPr sz="1800" dirty="0">
                <a:latin typeface="Palatino Linotype"/>
                <a:cs typeface="Palatino Linotype"/>
              </a:rPr>
              <a:t>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G</a:t>
            </a:r>
            <a:r>
              <a:rPr sz="1800" dirty="0">
                <a:latin typeface="Palatino Linotype"/>
                <a:cs typeface="Palatino Linotype"/>
              </a:rPr>
              <a:t>P</a:t>
            </a:r>
            <a:r>
              <a:rPr sz="1800" spc="5" dirty="0">
                <a:latin typeface="Palatino Linotype"/>
                <a:cs typeface="Palatino Linotype"/>
              </a:rPr>
              <a:t>U</a:t>
            </a:r>
            <a:r>
              <a:rPr sz="1800" dirty="0">
                <a:latin typeface="Palatino Linotype"/>
                <a:cs typeface="Palatino Linotype"/>
              </a:rPr>
              <a:t>s: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36 days with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1,024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NV</a:t>
            </a:r>
            <a:r>
              <a:rPr sz="1800" dirty="0">
                <a:latin typeface="Palatino Linotype"/>
                <a:cs typeface="Palatino Linotype"/>
              </a:rPr>
              <a:t>IDIA</a:t>
            </a:r>
            <a:r>
              <a:rPr sz="1800" spc="-15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A100 </a:t>
            </a:r>
            <a:r>
              <a:rPr sz="1800" spc="-10" dirty="0">
                <a:latin typeface="Palatino Linotype"/>
                <a:cs typeface="Palatino Linotype"/>
              </a:rPr>
              <a:t>G</a:t>
            </a:r>
            <a:r>
              <a:rPr sz="1800" dirty="0">
                <a:latin typeface="Palatino Linotype"/>
                <a:cs typeface="Palatino Linotype"/>
              </a:rPr>
              <a:t>P</a:t>
            </a:r>
            <a:r>
              <a:rPr sz="1800" spc="5" dirty="0">
                <a:latin typeface="Palatino Linotype"/>
                <a:cs typeface="Palatino Linotype"/>
              </a:rPr>
              <a:t>U</a:t>
            </a:r>
            <a:r>
              <a:rPr sz="1800" dirty="0">
                <a:latin typeface="Palatino Linotype"/>
                <a:cs typeface="Palatino Linotype"/>
              </a:rPr>
              <a:t>s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20" dirty="0">
                <a:latin typeface="Palatino Linotype"/>
                <a:cs typeface="Palatino Linotype"/>
              </a:rPr>
              <a:t>Training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cost: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$US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12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million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i="0" spc="-5" dirty="0">
                <a:latin typeface="Palatino Linotype"/>
                <a:cs typeface="Palatino Linotype"/>
              </a:rPr>
              <a:t>GPT-3</a:t>
            </a:r>
            <a:r>
              <a:rPr sz="2000" i="0" spc="-45" dirty="0">
                <a:latin typeface="Palatino Linotype"/>
                <a:cs typeface="Palatino Linotype"/>
              </a:rPr>
              <a:t> </a:t>
            </a:r>
            <a:r>
              <a:rPr sz="2000" i="0" spc="-5" dirty="0">
                <a:latin typeface="Palatino Linotype"/>
                <a:cs typeface="Palatino Linotype"/>
              </a:rPr>
              <a:t>training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Self-supervised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learning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– it is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 form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 unsupervised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learning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(from </a:t>
            </a:r>
            <a:r>
              <a:rPr sz="1800" dirty="0">
                <a:latin typeface="Palatino Linotype"/>
                <a:cs typeface="Palatino Linotype"/>
              </a:rPr>
              <a:t>unlabeled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data)</a:t>
            </a:r>
            <a:endParaRPr sz="1800">
              <a:latin typeface="Palatino Linotype"/>
              <a:cs typeface="Palatino Linotype"/>
            </a:endParaRPr>
          </a:p>
          <a:p>
            <a:pPr marL="645160" marR="802640" lvl="1" indent="-228600">
              <a:lnSpc>
                <a:spcPct val="100000"/>
              </a:lnSpc>
              <a:spcBef>
                <a:spcPts val="4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35" dirty="0">
                <a:latin typeface="Palatino Linotype"/>
                <a:cs typeface="Palatino Linotype"/>
              </a:rPr>
              <a:t>Very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simple approach: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predict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(assign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probability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to)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next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word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 </a:t>
            </a:r>
            <a:r>
              <a:rPr sz="1800" spc="-10" dirty="0">
                <a:latin typeface="Palatino Linotype"/>
                <a:cs typeface="Palatino Linotype"/>
              </a:rPr>
              <a:t>given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sequence</a:t>
            </a:r>
            <a:r>
              <a:rPr sz="1800" dirty="0">
                <a:latin typeface="Palatino Linotype"/>
                <a:cs typeface="Palatino Linotype"/>
              </a:rPr>
              <a:t> of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words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8157" y="496900"/>
            <a:ext cx="6022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Large</a:t>
            </a:r>
            <a:r>
              <a:rPr spc="-35" dirty="0"/>
              <a:t> </a:t>
            </a:r>
            <a:r>
              <a:rPr dirty="0"/>
              <a:t>Language</a:t>
            </a:r>
            <a:r>
              <a:rPr spc="-50" dirty="0"/>
              <a:t> </a:t>
            </a:r>
            <a:r>
              <a:rPr dirty="0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380855" cy="540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DL</a:t>
            </a:r>
            <a:r>
              <a:rPr sz="1400" i="1" spc="-4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Success</a:t>
            </a:r>
            <a:r>
              <a:rPr sz="1400" i="1" spc="-1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in</a:t>
            </a:r>
            <a:r>
              <a:rPr sz="1400" i="1" spc="-1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Natural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5" dirty="0">
                <a:latin typeface="Palatino Linotype"/>
                <a:cs typeface="Palatino Linotype"/>
              </a:rPr>
              <a:t>Language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5" dirty="0">
                <a:latin typeface="Palatino Linotype"/>
                <a:cs typeface="Palatino Linotype"/>
              </a:rPr>
              <a:t>Processing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indent="-289560" algn="just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2260" algn="l"/>
              </a:tabLst>
            </a:pP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Large</a:t>
            </a:r>
            <a:r>
              <a:rPr sz="2000" b="1" i="1" spc="-4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language</a:t>
            </a:r>
            <a:r>
              <a:rPr sz="2000" b="1" i="1" spc="-4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models</a:t>
            </a:r>
            <a:r>
              <a:rPr sz="2000" b="1" i="1" spc="-3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(LLMs)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 algn="just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The</a:t>
            </a:r>
            <a:r>
              <a:rPr sz="1800" spc="-5" dirty="0">
                <a:latin typeface="Palatino Linotype"/>
                <a:cs typeface="Palatino Linotype"/>
              </a:rPr>
              <a:t> architecture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 all LLMS is</a:t>
            </a:r>
            <a:r>
              <a:rPr sz="1800" spc="-5" dirty="0">
                <a:latin typeface="Palatino Linotype"/>
                <a:cs typeface="Palatino Linotype"/>
              </a:rPr>
              <a:t> based </a:t>
            </a:r>
            <a:r>
              <a:rPr sz="1800" dirty="0">
                <a:latin typeface="Palatino Linotype"/>
                <a:cs typeface="Palatino Linotype"/>
              </a:rPr>
              <a:t>on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transformer</a:t>
            </a:r>
            <a:r>
              <a:rPr sz="1800" spc="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networks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 algn="just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5160" algn="l"/>
              </a:tabLst>
            </a:pPr>
            <a:r>
              <a:rPr sz="1800" spc="-15" dirty="0">
                <a:latin typeface="Palatino Linotype"/>
                <a:cs typeface="Palatino Linotype"/>
              </a:rPr>
              <a:t>Transformers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employ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attention</a:t>
            </a:r>
            <a:r>
              <a:rPr sz="1800" spc="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mechanism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identify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10" dirty="0">
                <a:latin typeface="Palatino Linotype"/>
                <a:cs typeface="Palatino Linotype"/>
              </a:rPr>
              <a:t> words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sentence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that</a:t>
            </a:r>
            <a:endParaRPr sz="1800">
              <a:latin typeface="Palatino Linotype"/>
              <a:cs typeface="Palatino Linotype"/>
            </a:endParaRPr>
          </a:p>
          <a:p>
            <a:pPr marL="645160" algn="just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impact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meaning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other </a:t>
            </a:r>
            <a:r>
              <a:rPr sz="1800" spc="-10" dirty="0">
                <a:latin typeface="Palatino Linotype"/>
                <a:cs typeface="Palatino Linotype"/>
              </a:rPr>
              <a:t>words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 algn="just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I.e.,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important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characteristics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dirty="0">
                <a:latin typeface="Palatino Linotype"/>
                <a:cs typeface="Palatino Linotype"/>
              </a:rPr>
              <a:t> ability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for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modeling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words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based</a:t>
            </a:r>
            <a:r>
              <a:rPr sz="1800" dirty="0">
                <a:latin typeface="Palatino Linotype"/>
                <a:cs typeface="Palatino Linotype"/>
              </a:rPr>
              <a:t> on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context</a:t>
            </a:r>
            <a:endParaRPr sz="1800">
              <a:latin typeface="Palatino Linotype"/>
              <a:cs typeface="Palatino Linotype"/>
            </a:endParaRPr>
          </a:p>
          <a:p>
            <a:pPr marL="302260" marR="5080" indent="-289560" algn="just">
              <a:lnSpc>
                <a:spcPct val="100000"/>
              </a:lnSpc>
              <a:spcBef>
                <a:spcPts val="590"/>
              </a:spcBef>
              <a:buClr>
                <a:srgbClr val="1F487C"/>
              </a:buClr>
              <a:buSzPct val="90000"/>
              <a:buChar char="•"/>
              <a:tabLst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LLMs </a:t>
            </a:r>
            <a:r>
              <a:rPr sz="2000" spc="-10" dirty="0">
                <a:latin typeface="Palatino Linotype"/>
                <a:cs typeface="Palatino Linotype"/>
              </a:rPr>
              <a:t>work </a:t>
            </a:r>
            <a:r>
              <a:rPr sz="2000" dirty="0">
                <a:latin typeface="Palatino Linotype"/>
                <a:cs typeface="Palatino Linotype"/>
              </a:rPr>
              <a:t>with </a:t>
            </a:r>
            <a:r>
              <a:rPr sz="2000" spc="-5" dirty="0">
                <a:latin typeface="Palatino Linotype"/>
                <a:cs typeface="Palatino Linotype"/>
              </a:rPr>
              <a:t>projected </a:t>
            </a:r>
            <a:r>
              <a:rPr sz="2000" spc="-10" dirty="0">
                <a:latin typeface="Palatino Linotype"/>
                <a:cs typeface="Palatino Linotype"/>
              </a:rPr>
              <a:t>words </a:t>
            </a:r>
            <a:r>
              <a:rPr sz="2000" spc="-5" dirty="0">
                <a:latin typeface="Palatino Linotype"/>
                <a:cs typeface="Palatino Linotype"/>
              </a:rPr>
              <a:t>into </a:t>
            </a:r>
            <a:r>
              <a:rPr sz="2000" dirty="0">
                <a:latin typeface="Palatino Linotype"/>
                <a:cs typeface="Palatino Linotype"/>
              </a:rPr>
              <a:t>an </a:t>
            </a:r>
            <a:r>
              <a:rPr sz="2000" spc="-5" dirty="0">
                <a:latin typeface="Palatino Linotype"/>
                <a:cs typeface="Palatino Linotype"/>
              </a:rPr>
              <a:t>embeddings </a:t>
            </a:r>
            <a:r>
              <a:rPr sz="2000" dirty="0">
                <a:latin typeface="Palatino Linotype"/>
                <a:cs typeface="Palatino Linotype"/>
              </a:rPr>
              <a:t>space, where each </a:t>
            </a:r>
            <a:r>
              <a:rPr sz="2000" spc="-10" dirty="0">
                <a:latin typeface="Palatino Linotype"/>
                <a:cs typeface="Palatino Linotype"/>
              </a:rPr>
              <a:t>word </a:t>
            </a:r>
            <a:r>
              <a:rPr sz="2000" dirty="0">
                <a:latin typeface="Palatino Linotype"/>
                <a:cs typeface="Palatino Linotype"/>
              </a:rPr>
              <a:t>is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replaced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with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 numerical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Palatino Linotype"/>
                <a:cs typeface="Palatino Linotype"/>
              </a:rPr>
              <a:t>token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 algn="just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5160" algn="l"/>
              </a:tabLst>
            </a:pPr>
            <a:r>
              <a:rPr sz="1800" spc="-10" dirty="0">
                <a:latin typeface="Palatino Linotype"/>
                <a:cs typeface="Palatino Linotype"/>
              </a:rPr>
              <a:t>Given</a:t>
            </a:r>
            <a:r>
              <a:rPr sz="1800" dirty="0">
                <a:latin typeface="Palatino Linotype"/>
                <a:cs typeface="Palatino Linotype"/>
              </a:rPr>
              <a:t> a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sequence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tokens</a:t>
            </a:r>
            <a:r>
              <a:rPr sz="1800" dirty="0">
                <a:latin typeface="Palatino Linotype"/>
                <a:cs typeface="Palatino Linotype"/>
              </a:rPr>
              <a:t> from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dictionary,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training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objective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is</a:t>
            </a:r>
            <a:r>
              <a:rPr sz="1800" spc="-5" dirty="0">
                <a:latin typeface="Palatino Linotype"/>
                <a:cs typeface="Palatino Linotype"/>
              </a:rPr>
              <a:t> to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estimate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endParaRPr sz="1800">
              <a:latin typeface="Palatino Linotype"/>
              <a:cs typeface="Palatino Linotype"/>
            </a:endParaRPr>
          </a:p>
          <a:p>
            <a:pPr marL="64516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Palatino Linotype"/>
                <a:cs typeface="Palatino Linotype"/>
              </a:rPr>
              <a:t>probability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next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token</a:t>
            </a:r>
            <a:endParaRPr sz="1800">
              <a:latin typeface="Palatino Linotype"/>
              <a:cs typeface="Palatino Linotype"/>
            </a:endParaRPr>
          </a:p>
          <a:p>
            <a:pPr marL="302260" marR="561340" indent="-289560" algn="just">
              <a:lnSpc>
                <a:spcPct val="100000"/>
              </a:lnSpc>
              <a:spcBef>
                <a:spcPts val="590"/>
              </a:spcBef>
              <a:buClr>
                <a:srgbClr val="1F487C"/>
              </a:buClr>
              <a:buSzPct val="90000"/>
              <a:buChar char="•"/>
              <a:tabLst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The </a:t>
            </a:r>
            <a:r>
              <a:rPr sz="2000" dirty="0">
                <a:latin typeface="Palatino Linotype"/>
                <a:cs typeface="Palatino Linotype"/>
              </a:rPr>
              <a:t>quality of </a:t>
            </a:r>
            <a:r>
              <a:rPr sz="2000" spc="-5" dirty="0">
                <a:latin typeface="Palatino Linotype"/>
                <a:cs typeface="Palatino Linotype"/>
              </a:rPr>
              <a:t>generated text by </a:t>
            </a:r>
            <a:r>
              <a:rPr sz="2000" dirty="0">
                <a:latin typeface="Palatino Linotype"/>
                <a:cs typeface="Palatino Linotype"/>
              </a:rPr>
              <a:t>recent large LMs is often </a:t>
            </a:r>
            <a:r>
              <a:rPr sz="2000" spc="-5" dirty="0">
                <a:latin typeface="Palatino Linotype"/>
                <a:cs typeface="Palatino Linotype"/>
              </a:rPr>
              <a:t>undistinguishable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from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human-written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text</a:t>
            </a:r>
            <a:endParaRPr sz="2000">
              <a:latin typeface="Palatino Linotype"/>
              <a:cs typeface="Palatino Linotype"/>
            </a:endParaRPr>
          </a:p>
          <a:p>
            <a:pPr marL="302260" indent="-289560" algn="just">
              <a:lnSpc>
                <a:spcPct val="100000"/>
              </a:lnSpc>
              <a:spcBef>
                <a:spcPts val="695"/>
              </a:spcBef>
              <a:buClr>
                <a:srgbClr val="1F487C"/>
              </a:buClr>
              <a:buSzPct val="90000"/>
              <a:buChar char="•"/>
              <a:tabLst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Concerns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regarding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LLMs:</a:t>
            </a:r>
            <a:endParaRPr sz="2000">
              <a:latin typeface="Palatino Linotype"/>
              <a:cs typeface="Palatino Linotype"/>
            </a:endParaRPr>
          </a:p>
          <a:p>
            <a:pPr marL="645160" marR="446405" lvl="1" indent="-228600" algn="just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Misuse </a:t>
            </a:r>
            <a:r>
              <a:rPr sz="1800" dirty="0">
                <a:latin typeface="Palatino Linotype"/>
                <a:cs typeface="Palatino Linotype"/>
              </a:rPr>
              <a:t>and </a:t>
            </a:r>
            <a:r>
              <a:rPr sz="1800" spc="-5" dirty="0">
                <a:latin typeface="Palatino Linotype"/>
                <a:cs typeface="Palatino Linotype"/>
              </a:rPr>
              <a:t>unethical use </a:t>
            </a:r>
            <a:r>
              <a:rPr sz="1800" dirty="0">
                <a:latin typeface="Palatino Linotype"/>
                <a:cs typeface="Palatino Linotype"/>
              </a:rPr>
              <a:t>of AI, </a:t>
            </a:r>
            <a:r>
              <a:rPr sz="1800" spc="-5" dirty="0">
                <a:latin typeface="Palatino Linotype"/>
                <a:cs typeface="Palatino Linotype"/>
              </a:rPr>
              <a:t>amplifying disinformation, environmental impact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(high carbon emissions), </a:t>
            </a:r>
            <a:r>
              <a:rPr sz="1800" spc="-5" dirty="0">
                <a:latin typeface="Palatino Linotype"/>
                <a:cs typeface="Palatino Linotype"/>
              </a:rPr>
              <a:t>increasing economic </a:t>
            </a:r>
            <a:r>
              <a:rPr sz="1800" dirty="0">
                <a:latin typeface="Palatino Linotype"/>
                <a:cs typeface="Palatino Linotype"/>
              </a:rPr>
              <a:t>inequalities, </a:t>
            </a:r>
            <a:r>
              <a:rPr sz="1800" spc="-5" dirty="0">
                <a:latin typeface="Palatino Linotype"/>
                <a:cs typeface="Palatino Linotype"/>
              </a:rPr>
              <a:t>centralization </a:t>
            </a:r>
            <a:r>
              <a:rPr sz="1800" dirty="0">
                <a:latin typeface="Palatino Linotype"/>
                <a:cs typeface="Palatino Linotype"/>
              </a:rPr>
              <a:t>of </a:t>
            </a:r>
            <a:r>
              <a:rPr sz="1800" spc="-10" dirty="0">
                <a:latin typeface="Palatino Linotype"/>
                <a:cs typeface="Palatino Linotype"/>
              </a:rPr>
              <a:t>power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(e.g.,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affordable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only </a:t>
            </a:r>
            <a:r>
              <a:rPr sz="1800" spc="-5" dirty="0">
                <a:latin typeface="Palatino Linotype"/>
                <a:cs typeface="Palatino Linotype"/>
              </a:rPr>
              <a:t>by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largest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corporations)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8230" y="496900"/>
            <a:ext cx="8301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Generative</a:t>
            </a:r>
            <a:r>
              <a:rPr spc="-45" dirty="0"/>
              <a:t> </a:t>
            </a:r>
            <a:r>
              <a:rPr spc="-25" dirty="0"/>
              <a:t>Text-to-Image</a:t>
            </a:r>
            <a:r>
              <a:rPr spc="-20" dirty="0"/>
              <a:t> </a:t>
            </a:r>
            <a:r>
              <a:rPr dirty="0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367520" cy="5706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Generative</a:t>
            </a:r>
            <a:r>
              <a:rPr sz="1400" i="1" spc="-35" dirty="0">
                <a:latin typeface="Palatino Linotype"/>
                <a:cs typeface="Palatino Linotype"/>
              </a:rPr>
              <a:t> </a:t>
            </a:r>
            <a:r>
              <a:rPr sz="1400" i="1" spc="-15" dirty="0">
                <a:latin typeface="Palatino Linotype"/>
                <a:cs typeface="Palatino Linotype"/>
              </a:rPr>
              <a:t>Text-to-Image</a:t>
            </a:r>
            <a:r>
              <a:rPr sz="1400" i="1" spc="-4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Models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Generative</a:t>
            </a:r>
            <a:r>
              <a:rPr sz="2000" b="1" i="1" spc="-4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models</a:t>
            </a:r>
            <a:r>
              <a:rPr sz="2000" b="1" i="1" spc="-1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learn</a:t>
            </a:r>
            <a:r>
              <a:rPr sz="2000" spc="-5" dirty="0">
                <a:latin typeface="Palatino Linotype"/>
                <a:cs typeface="Palatino Linotype"/>
              </a:rPr>
              <a:t> to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generate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new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 instances,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given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 </a:t>
            </a:r>
            <a:r>
              <a:rPr sz="2000" spc="-5" dirty="0">
                <a:latin typeface="Palatino Linotype"/>
                <a:cs typeface="Palatino Linotype"/>
              </a:rPr>
              <a:t>training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set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The</a:t>
            </a:r>
            <a:r>
              <a:rPr sz="1800" spc="-5" dirty="0">
                <a:latin typeface="Palatino Linotype"/>
                <a:cs typeface="Palatino Linotype"/>
              </a:rPr>
              <a:t> family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 </a:t>
            </a:r>
            <a:r>
              <a:rPr sz="1800" spc="-5" dirty="0">
                <a:latin typeface="Palatino Linotype"/>
                <a:cs typeface="Palatino Linotype"/>
              </a:rPr>
              <a:t>GAN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models </a:t>
            </a:r>
            <a:r>
              <a:rPr sz="1800" dirty="0">
                <a:latin typeface="Palatino Linotype"/>
                <a:cs typeface="Palatino Linotype"/>
              </a:rPr>
              <a:t>(StyleGAN, CycleGAN,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SRGAN)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were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most</a:t>
            </a:r>
            <a:r>
              <a:rPr sz="1800" spc="-5" dirty="0">
                <a:latin typeface="Palatino Linotype"/>
                <a:cs typeface="Palatino Linotype"/>
              </a:rPr>
              <a:t> important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generative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models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recent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years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Latest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text-to-image</a:t>
            </a:r>
            <a:r>
              <a:rPr sz="2000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models</a:t>
            </a:r>
            <a:r>
              <a:rPr sz="2000" spc="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released</a:t>
            </a:r>
            <a:r>
              <a:rPr sz="2000" spc="-5" dirty="0">
                <a:latin typeface="Palatino Linotype"/>
                <a:cs typeface="Palatino Linotype"/>
              </a:rPr>
              <a:t> this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year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include: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4"/>
              </a:rPr>
              <a:t>DALL·E</a:t>
            </a:r>
            <a:r>
              <a:rPr sz="18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4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4"/>
              </a:rPr>
              <a:t>2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4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by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OpenAI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5"/>
              </a:rPr>
              <a:t>Imagen</a:t>
            </a:r>
            <a:r>
              <a:rPr sz="1800" spc="-20" dirty="0">
                <a:solidFill>
                  <a:srgbClr val="0000FF"/>
                </a:solidFill>
                <a:latin typeface="Palatino Linotype"/>
                <a:cs typeface="Palatino Linotype"/>
                <a:hlinkClick r:id="rId5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by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Google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6"/>
              </a:rPr>
              <a:t>Stable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6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6"/>
              </a:rPr>
              <a:t>Diffusion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6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by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Stability.ai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9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Remarks: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Significant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progress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has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been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made since</a:t>
            </a:r>
            <a:r>
              <a:rPr sz="1800" dirty="0">
                <a:latin typeface="Palatino Linotype"/>
                <a:cs typeface="Palatino Linotype"/>
              </a:rPr>
              <a:t> 2014 when </a:t>
            </a:r>
            <a:r>
              <a:rPr sz="1800" spc="-5" dirty="0">
                <a:latin typeface="Palatino Linotype"/>
                <a:cs typeface="Palatino Linotype"/>
              </a:rPr>
              <a:t>GAN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was</a:t>
            </a:r>
            <a:r>
              <a:rPr sz="1800" dirty="0">
                <a:latin typeface="Palatino Linotype"/>
                <a:cs typeface="Palatino Linotype"/>
              </a:rPr>
              <a:t> introduced</a:t>
            </a:r>
            <a:endParaRPr sz="1800">
              <a:latin typeface="Palatino Linotype"/>
              <a:cs typeface="Palatino Linotype"/>
            </a:endParaRPr>
          </a:p>
          <a:p>
            <a:pPr marL="645160" marR="41275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The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above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text-to-image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models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employ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text embeddings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from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pretrained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LLMs </a:t>
            </a:r>
            <a:r>
              <a:rPr sz="1800" spc="-5" dirty="0">
                <a:latin typeface="Palatino Linotype"/>
                <a:cs typeface="Palatino Linotype"/>
              </a:rPr>
              <a:t>(e.g.,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GPT-3 used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with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DALL·E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2)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Produce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images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with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remarkable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photorealism,</a:t>
            </a:r>
            <a:r>
              <a:rPr sz="1800" spc="3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accurate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fine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details,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15" dirty="0">
                <a:latin typeface="Palatino Linotype"/>
                <a:cs typeface="Palatino Linotype"/>
              </a:rPr>
              <a:t>compositionally,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</a:pPr>
            <a:r>
              <a:rPr sz="1800" dirty="0">
                <a:latin typeface="Palatino Linotype"/>
                <a:cs typeface="Palatino Linotype"/>
              </a:rPr>
              <a:t>spatial</a:t>
            </a:r>
            <a:r>
              <a:rPr sz="1800" spc="-5" dirty="0">
                <a:latin typeface="Palatino Linotype"/>
                <a:cs typeface="Palatino Linotype"/>
              </a:rPr>
              <a:t> relations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objects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in </a:t>
            </a:r>
            <a:r>
              <a:rPr sz="1800" spc="-5" dirty="0">
                <a:latin typeface="Palatino Linotype"/>
                <a:cs typeface="Palatino Linotype"/>
              </a:rPr>
              <a:t>images,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and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even</a:t>
            </a:r>
            <a:r>
              <a:rPr sz="1800" dirty="0">
                <a:latin typeface="Palatino Linotype"/>
                <a:cs typeface="Palatino Linotype"/>
              </a:rPr>
              <a:t> with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creativity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image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synthesis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They</a:t>
            </a:r>
            <a:r>
              <a:rPr sz="1800" spc="-5" dirty="0">
                <a:latin typeface="Palatino Linotype"/>
                <a:cs typeface="Palatino Linotype"/>
              </a:rPr>
              <a:t> employ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diffusion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 probabilistic</a:t>
            </a:r>
            <a:r>
              <a:rPr sz="1800" spc="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models</a:t>
            </a:r>
            <a:r>
              <a:rPr sz="1800" dirty="0">
                <a:latin typeface="Palatino Linotype"/>
                <a:cs typeface="Palatino Linotype"/>
              </a:rPr>
              <a:t>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which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outperformed</a:t>
            </a:r>
            <a:r>
              <a:rPr sz="1800" spc="3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GANs</a:t>
            </a:r>
            <a:endParaRPr sz="1800">
              <a:latin typeface="Palatino Linotype"/>
              <a:cs typeface="Palatino Linotype"/>
            </a:endParaRPr>
          </a:p>
          <a:p>
            <a:pPr marL="753110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solidFill>
                  <a:srgbClr val="1F487C"/>
                </a:solidFill>
                <a:latin typeface="Courier New"/>
                <a:cs typeface="Courier New"/>
              </a:rPr>
              <a:t>o</a:t>
            </a:r>
            <a:r>
              <a:rPr sz="1600" spc="-555" dirty="0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Diffusion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models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use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NNs</a:t>
            </a:r>
            <a:r>
              <a:rPr sz="1600" spc="-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to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learn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steps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of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adding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and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removing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noise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to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images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8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Can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create </a:t>
            </a:r>
            <a:r>
              <a:rPr sz="1800" spc="-5" dirty="0">
                <a:latin typeface="Palatino Linotype"/>
                <a:cs typeface="Palatino Linotype"/>
              </a:rPr>
              <a:t>new images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which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are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unlikely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5" dirty="0">
                <a:latin typeface="Palatino Linotype"/>
                <a:cs typeface="Palatino Linotype"/>
              </a:rPr>
              <a:t>have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been </a:t>
            </a:r>
            <a:r>
              <a:rPr sz="1800" dirty="0">
                <a:latin typeface="Palatino Linotype"/>
                <a:cs typeface="Palatino Linotype"/>
              </a:rPr>
              <a:t>seen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 </a:t>
            </a:r>
            <a:r>
              <a:rPr sz="1800" dirty="0">
                <a:latin typeface="Palatino Linotype"/>
                <a:cs typeface="Palatino Linotype"/>
              </a:rPr>
              <a:t>training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75" dirty="0"/>
              <a:t>L</a:t>
            </a:r>
            <a:r>
              <a:rPr spc="-180" dirty="0"/>
              <a:t>e</a:t>
            </a:r>
            <a:r>
              <a:rPr spc="-165" dirty="0"/>
              <a:t>c</a:t>
            </a:r>
            <a:r>
              <a:rPr spc="-155" dirty="0"/>
              <a:t>ture</a:t>
            </a:r>
            <a:r>
              <a:rPr spc="-195" dirty="0"/>
              <a:t> </a:t>
            </a:r>
            <a:r>
              <a:rPr spc="160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31316" y="3238245"/>
            <a:ext cx="85217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6589" marR="5080" indent="-191452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Palatino Linotype"/>
                <a:cs typeface="Palatino Linotype"/>
              </a:rPr>
              <a:t>A Short History</a:t>
            </a:r>
            <a:r>
              <a:rPr sz="4000" b="1" spc="35" dirty="0">
                <a:latin typeface="Palatino Linotype"/>
                <a:cs typeface="Palatino Linotype"/>
              </a:rPr>
              <a:t> </a:t>
            </a:r>
            <a:r>
              <a:rPr sz="4000" b="1" spc="-5" dirty="0">
                <a:latin typeface="Palatino Linotype"/>
                <a:cs typeface="Palatino Linotype"/>
              </a:rPr>
              <a:t>and</a:t>
            </a:r>
            <a:r>
              <a:rPr sz="4000" b="1" spc="-10" dirty="0">
                <a:latin typeface="Palatino Linotype"/>
                <a:cs typeface="Palatino Linotype"/>
              </a:rPr>
              <a:t> </a:t>
            </a:r>
            <a:r>
              <a:rPr sz="4000" b="1" spc="-5" dirty="0">
                <a:latin typeface="Palatino Linotype"/>
                <a:cs typeface="Palatino Linotype"/>
              </a:rPr>
              <a:t>Current</a:t>
            </a:r>
            <a:r>
              <a:rPr sz="4000" b="1" spc="20" dirty="0">
                <a:latin typeface="Palatino Linotype"/>
                <a:cs typeface="Palatino Linotype"/>
              </a:rPr>
              <a:t> </a:t>
            </a:r>
            <a:r>
              <a:rPr sz="4000" b="1" spc="-5" dirty="0">
                <a:latin typeface="Palatino Linotype"/>
                <a:cs typeface="Palatino Linotype"/>
              </a:rPr>
              <a:t>State </a:t>
            </a:r>
            <a:r>
              <a:rPr sz="4000" b="1" spc="-10" dirty="0">
                <a:latin typeface="Palatino Linotype"/>
                <a:cs typeface="Palatino Linotype"/>
              </a:rPr>
              <a:t>of </a:t>
            </a:r>
            <a:r>
              <a:rPr sz="4000" b="1" spc="-985" dirty="0">
                <a:latin typeface="Palatino Linotype"/>
                <a:cs typeface="Palatino Linotype"/>
              </a:rPr>
              <a:t> </a:t>
            </a:r>
            <a:r>
              <a:rPr sz="4000" b="1" dirty="0">
                <a:latin typeface="Palatino Linotype"/>
                <a:cs typeface="Palatino Linotype"/>
              </a:rPr>
              <a:t>Artificial</a:t>
            </a:r>
            <a:r>
              <a:rPr sz="4000" b="1" spc="25" dirty="0">
                <a:latin typeface="Palatino Linotype"/>
                <a:cs typeface="Palatino Linotype"/>
              </a:rPr>
              <a:t> </a:t>
            </a:r>
            <a:r>
              <a:rPr sz="4000" b="1" spc="-5" dirty="0">
                <a:latin typeface="Palatino Linotype"/>
                <a:cs typeface="Palatino Linotype"/>
              </a:rPr>
              <a:t>Intelligence</a:t>
            </a:r>
            <a:endParaRPr sz="4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1590" y="496900"/>
            <a:ext cx="7875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50105" algn="l"/>
              </a:tabLst>
            </a:pPr>
            <a:r>
              <a:rPr dirty="0"/>
              <a:t>Images</a:t>
            </a:r>
            <a:r>
              <a:rPr spc="10" dirty="0"/>
              <a:t> </a:t>
            </a:r>
            <a:r>
              <a:rPr spc="-5" dirty="0"/>
              <a:t>Generated	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DALL·E</a:t>
            </a:r>
            <a:r>
              <a:rPr spc="-60" dirty="0"/>
              <a:t> </a:t>
            </a:r>
            <a:r>
              <a:rPr dirty="0"/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8834755" cy="73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Generative</a:t>
            </a:r>
            <a:r>
              <a:rPr sz="1400" i="1" spc="-35" dirty="0">
                <a:latin typeface="Palatino Linotype"/>
                <a:cs typeface="Palatino Linotype"/>
              </a:rPr>
              <a:t> </a:t>
            </a:r>
            <a:r>
              <a:rPr sz="1400" i="1" spc="-15" dirty="0">
                <a:latin typeface="Palatino Linotype"/>
                <a:cs typeface="Palatino Linotype"/>
              </a:rPr>
              <a:t>Text-to-Image</a:t>
            </a:r>
            <a:r>
              <a:rPr sz="1400" i="1" spc="-4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Models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These are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 few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(cherry-picked)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examples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images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generated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by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DALL·E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2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84" y="2327910"/>
            <a:ext cx="65385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95"/>
              </a:spcBef>
              <a:tabLst>
                <a:tab pos="3370579" algn="l"/>
              </a:tabLst>
            </a:pPr>
            <a:r>
              <a:rPr sz="1000" spc="-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photo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quaint flower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shop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storefront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with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pastel	</a:t>
            </a:r>
            <a:r>
              <a:rPr sz="1000" spc="-10" dirty="0">
                <a:latin typeface="Calibri"/>
                <a:cs typeface="Calibri"/>
              </a:rPr>
              <a:t>Cat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sipping tea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 posting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twitter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while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sitting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 a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couch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green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clean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white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facade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open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door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big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window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168" y="2729483"/>
            <a:ext cx="2516124" cy="25161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46595" y="5106415"/>
            <a:ext cx="3468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Teddy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bears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working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new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AI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research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 the moon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 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1980s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52671" y="2529839"/>
            <a:ext cx="2505455" cy="250545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37996" y="5312790"/>
            <a:ext cx="1951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A lion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 hoodie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hacking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laptop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0986" y="2327910"/>
            <a:ext cx="2877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9125" marR="5080" indent="-60706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A rabbit detective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sitting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park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bench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reading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newspaper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victorian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setting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6995" y="2677667"/>
            <a:ext cx="2359152" cy="23591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28331" y="5294374"/>
            <a:ext cx="2409444" cy="240944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725671" y="5136896"/>
            <a:ext cx="2686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Teddy bears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shopping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for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groceries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in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ancient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Egypt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53255" y="5359906"/>
            <a:ext cx="2363724" cy="236677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5195" y="5497066"/>
            <a:ext cx="2310384" cy="220675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8845" y="496900"/>
            <a:ext cx="8821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Open-Source</a:t>
            </a:r>
            <a:r>
              <a:rPr spc="-60" dirty="0"/>
              <a:t> </a:t>
            </a:r>
            <a:r>
              <a:rPr spc="-25" dirty="0"/>
              <a:t>Text-to-Image</a:t>
            </a:r>
            <a:r>
              <a:rPr spc="-15" dirty="0"/>
              <a:t> </a:t>
            </a:r>
            <a:r>
              <a:rPr dirty="0"/>
              <a:t>Models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8785860" cy="1917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Generative</a:t>
            </a:r>
            <a:r>
              <a:rPr sz="1400" i="1" spc="-35" dirty="0">
                <a:latin typeface="Palatino Linotype"/>
                <a:cs typeface="Palatino Linotype"/>
              </a:rPr>
              <a:t> </a:t>
            </a:r>
            <a:r>
              <a:rPr sz="1400" i="1" spc="-15" dirty="0">
                <a:latin typeface="Palatino Linotype"/>
                <a:cs typeface="Palatino Linotype"/>
              </a:rPr>
              <a:t>Text-to-Image</a:t>
            </a:r>
            <a:r>
              <a:rPr sz="1400" i="1" spc="-4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Models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1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smaller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model called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Crayon</a:t>
            </a:r>
            <a:r>
              <a:rPr sz="2000" b="1" i="1" spc="-1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(a.k.a.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DALL·E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Mini</a:t>
            </a:r>
            <a:r>
              <a:rPr sz="2000" dirty="0">
                <a:latin typeface="Palatino Linotype"/>
                <a:cs typeface="Palatino Linotype"/>
              </a:rPr>
              <a:t>)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is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freely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available</a:t>
            </a:r>
            <a:r>
              <a:rPr sz="2000" spc="-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4"/>
              </a:rPr>
              <a:t>here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It</a:t>
            </a:r>
            <a:r>
              <a:rPr sz="1800" spc="-5" dirty="0">
                <a:latin typeface="Palatino Linotype"/>
                <a:cs typeface="Palatino Linotype"/>
              </a:rPr>
              <a:t> takes</a:t>
            </a:r>
            <a:r>
              <a:rPr sz="1800" dirty="0">
                <a:latin typeface="Palatino Linotype"/>
                <a:cs typeface="Palatino Linotype"/>
              </a:rPr>
              <a:t> about 2 </a:t>
            </a:r>
            <a:r>
              <a:rPr sz="1800" spc="-5" dirty="0">
                <a:latin typeface="Palatino Linotype"/>
                <a:cs typeface="Palatino Linotype"/>
              </a:rPr>
              <a:t>minutes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dirty="0">
                <a:latin typeface="Palatino Linotype"/>
                <a:cs typeface="Palatino Linotype"/>
              </a:rPr>
              <a:t> create 9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images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dirty="0">
                <a:latin typeface="Palatino Linotype"/>
                <a:cs typeface="Palatino Linotype"/>
              </a:rPr>
              <a:t> a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text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prompt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20" dirty="0">
                <a:latin typeface="Palatino Linotype"/>
                <a:cs typeface="Palatino Linotype"/>
              </a:rPr>
              <a:t>However,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it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is</a:t>
            </a:r>
            <a:r>
              <a:rPr sz="1800" dirty="0">
                <a:latin typeface="Palatino Linotype"/>
                <a:cs typeface="Palatino Linotype"/>
              </a:rPr>
              <a:t> less</a:t>
            </a:r>
            <a:r>
              <a:rPr sz="1800" spc="-10" dirty="0">
                <a:latin typeface="Palatino Linotype"/>
                <a:cs typeface="Palatino Linotype"/>
              </a:rPr>
              <a:t> powerful,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and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results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are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less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impressive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95"/>
              </a:spcBef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Stable</a:t>
            </a:r>
            <a:r>
              <a:rPr sz="2000" b="1" i="1" spc="-3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Diffusion</a:t>
            </a:r>
            <a:r>
              <a:rPr sz="2000" b="1" i="1" spc="-3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was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released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recently,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can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be</a:t>
            </a:r>
            <a:r>
              <a:rPr sz="2000" dirty="0">
                <a:latin typeface="Palatino Linotype"/>
                <a:cs typeface="Palatino Linotype"/>
              </a:rPr>
              <a:t> accessed</a:t>
            </a:r>
            <a:r>
              <a:rPr sz="200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5"/>
              </a:rPr>
              <a:t>here</a:t>
            </a:r>
            <a:endParaRPr sz="20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191" y="3454906"/>
            <a:ext cx="3966972" cy="42824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5608" y="3454906"/>
            <a:ext cx="3966972" cy="429767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8132" y="496900"/>
            <a:ext cx="4883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Foundation</a:t>
            </a:r>
            <a:r>
              <a:rPr spc="-75" dirty="0"/>
              <a:t> </a:t>
            </a:r>
            <a:r>
              <a:rPr dirty="0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235440" cy="5801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Foundation</a:t>
            </a:r>
            <a:r>
              <a:rPr sz="1400" i="1" spc="-7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Models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marR="8763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Foundation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models </a:t>
            </a:r>
            <a:r>
              <a:rPr sz="2000" dirty="0">
                <a:latin typeface="Palatino Linotype"/>
                <a:cs typeface="Palatino Linotype"/>
              </a:rPr>
              <a:t>are large NN models </a:t>
            </a:r>
            <a:r>
              <a:rPr sz="2000" spc="-5" dirty="0">
                <a:latin typeface="Palatino Linotype"/>
                <a:cs typeface="Palatino Linotype"/>
              </a:rPr>
              <a:t>trained </a:t>
            </a:r>
            <a:r>
              <a:rPr sz="2000" dirty="0">
                <a:latin typeface="Palatino Linotype"/>
                <a:cs typeface="Palatino Linotype"/>
              </a:rPr>
              <a:t>at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scale </a:t>
            </a:r>
            <a:r>
              <a:rPr sz="2000" dirty="0">
                <a:latin typeface="Palatino Linotype"/>
                <a:cs typeface="Palatino Linotype"/>
              </a:rPr>
              <a:t>with </a:t>
            </a:r>
            <a:r>
              <a:rPr sz="2000" spc="-5" dirty="0">
                <a:latin typeface="Palatino Linotype"/>
                <a:cs typeface="Palatino Linotype"/>
              </a:rPr>
              <a:t>high </a:t>
            </a:r>
            <a:r>
              <a:rPr sz="2000" dirty="0">
                <a:latin typeface="Palatino Linotype"/>
                <a:cs typeface="Palatino Linotype"/>
              </a:rPr>
              <a:t>capabilities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for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transfer</a:t>
            </a:r>
            <a:r>
              <a:rPr sz="200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learning</a:t>
            </a:r>
            <a:r>
              <a:rPr sz="20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many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other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applications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Early </a:t>
            </a:r>
            <a:r>
              <a:rPr sz="1800" spc="-5" dirty="0">
                <a:latin typeface="Palatino Linotype"/>
                <a:cs typeface="Palatino Linotype"/>
              </a:rPr>
              <a:t>examples</a:t>
            </a:r>
            <a:r>
              <a:rPr sz="1800" dirty="0">
                <a:latin typeface="Palatino Linotype"/>
                <a:cs typeface="Palatino Linotype"/>
              </a:rPr>
              <a:t> of foundation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models </a:t>
            </a:r>
            <a:r>
              <a:rPr sz="1800" spc="-5" dirty="0">
                <a:latin typeface="Palatino Linotype"/>
                <a:cs typeface="Palatino Linotype"/>
              </a:rPr>
              <a:t>are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dirty="0">
                <a:latin typeface="Palatino Linotype"/>
                <a:cs typeface="Palatino Linotype"/>
              </a:rPr>
              <a:t> LLMs,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such as </a:t>
            </a:r>
            <a:r>
              <a:rPr sz="1800" spc="-5" dirty="0">
                <a:latin typeface="Palatino Linotype"/>
                <a:cs typeface="Palatino Linotype"/>
              </a:rPr>
              <a:t>GPT-3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and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5" dirty="0">
                <a:latin typeface="Palatino Linotype"/>
                <a:cs typeface="Palatino Linotype"/>
              </a:rPr>
              <a:t>PaLM</a:t>
            </a:r>
            <a:endParaRPr sz="1800">
              <a:latin typeface="Palatino Linotype"/>
              <a:cs typeface="Palatino Linotype"/>
            </a:endParaRPr>
          </a:p>
          <a:p>
            <a:pPr marL="302260" marR="274320" indent="-289560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The </a:t>
            </a:r>
            <a:r>
              <a:rPr sz="2000" dirty="0">
                <a:latin typeface="Palatino Linotype"/>
                <a:cs typeface="Palatino Linotype"/>
              </a:rPr>
              <a:t>scale </a:t>
            </a:r>
            <a:r>
              <a:rPr sz="2000" spc="-5" dirty="0">
                <a:latin typeface="Palatino Linotype"/>
                <a:cs typeface="Palatino Linotype"/>
              </a:rPr>
              <a:t>of these </a:t>
            </a:r>
            <a:r>
              <a:rPr sz="2000" dirty="0">
                <a:latin typeface="Palatino Linotype"/>
                <a:cs typeface="Palatino Linotype"/>
              </a:rPr>
              <a:t>models results </a:t>
            </a:r>
            <a:r>
              <a:rPr sz="2000" spc="-5" dirty="0">
                <a:latin typeface="Palatino Linotype"/>
                <a:cs typeface="Palatino Linotype"/>
              </a:rPr>
              <a:t>in new </a:t>
            </a:r>
            <a:r>
              <a:rPr sz="2000" dirty="0">
                <a:solidFill>
                  <a:srgbClr val="00AF50"/>
                </a:solidFill>
                <a:latin typeface="Palatino Linotype"/>
                <a:cs typeface="Palatino Linotype"/>
              </a:rPr>
              <a:t>emergent capabilities </a:t>
            </a:r>
            <a:r>
              <a:rPr sz="2000" dirty="0">
                <a:latin typeface="Palatino Linotype"/>
                <a:cs typeface="Palatino Linotype"/>
              </a:rPr>
              <a:t>– e.g., </a:t>
            </a:r>
            <a:r>
              <a:rPr sz="2000" spc="-5" dirty="0">
                <a:latin typeface="Palatino Linotype"/>
                <a:cs typeface="Palatino Linotype"/>
              </a:rPr>
              <a:t>perform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well</a:t>
            </a:r>
            <a:r>
              <a:rPr sz="2000" dirty="0">
                <a:latin typeface="Palatino Linotype"/>
                <a:cs typeface="Palatino Linotype"/>
              </a:rPr>
              <a:t> on </a:t>
            </a:r>
            <a:r>
              <a:rPr sz="2000" spc="-5" dirty="0">
                <a:latin typeface="Palatino Linotype"/>
                <a:cs typeface="Palatino Linotype"/>
              </a:rPr>
              <a:t>tasks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which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they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were</a:t>
            </a:r>
            <a:r>
              <a:rPr sz="2000" spc="-5" dirty="0">
                <a:latin typeface="Palatino Linotype"/>
                <a:cs typeface="Palatino Linotype"/>
              </a:rPr>
              <a:t> not </a:t>
            </a:r>
            <a:r>
              <a:rPr sz="2000" dirty="0">
                <a:latin typeface="Palatino Linotype"/>
                <a:cs typeface="Palatino Linotype"/>
              </a:rPr>
              <a:t>explicitly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trained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to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do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“</a:t>
            </a:r>
            <a:r>
              <a:rPr sz="1800" spc="-5" dirty="0">
                <a:solidFill>
                  <a:srgbClr val="00AF50"/>
                </a:solidFill>
                <a:latin typeface="Palatino Linotype"/>
                <a:cs typeface="Palatino Linotype"/>
              </a:rPr>
              <a:t>Emergence</a:t>
            </a:r>
            <a:r>
              <a:rPr sz="1800" spc="1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when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quantitative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changes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system</a:t>
            </a:r>
            <a:r>
              <a:rPr sz="1800" spc="-5" dirty="0">
                <a:latin typeface="Palatino Linotype"/>
                <a:cs typeface="Palatino Linotype"/>
              </a:rPr>
              <a:t> result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qualitative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changes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</a:pPr>
            <a:r>
              <a:rPr sz="1800" spc="10" dirty="0">
                <a:latin typeface="Palatino Linotype"/>
                <a:cs typeface="Palatino Linotype"/>
              </a:rPr>
              <a:t>behavior”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This</a:t>
            </a:r>
            <a:r>
              <a:rPr sz="1800" dirty="0">
                <a:latin typeface="Palatino Linotype"/>
                <a:cs typeface="Palatino Linotype"/>
              </a:rPr>
              <a:t> allow</a:t>
            </a:r>
            <a:r>
              <a:rPr sz="1800" spc="-5" dirty="0">
                <a:latin typeface="Palatino Linotype"/>
                <a:cs typeface="Palatino Linotype"/>
              </a:rPr>
              <a:t> fine-tuning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 new </a:t>
            </a:r>
            <a:r>
              <a:rPr sz="1800" dirty="0">
                <a:latin typeface="Palatino Linotype"/>
                <a:cs typeface="Palatino Linotype"/>
              </a:rPr>
              <a:t>tasks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with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small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number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training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 instances</a:t>
            </a:r>
            <a:endParaRPr sz="1800">
              <a:latin typeface="Palatino Linotype"/>
              <a:cs typeface="Palatino Linotype"/>
            </a:endParaRPr>
          </a:p>
          <a:p>
            <a:pPr marL="753110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solidFill>
                  <a:srgbClr val="1F487C"/>
                </a:solidFill>
                <a:latin typeface="Courier New"/>
                <a:cs typeface="Courier New"/>
              </a:rPr>
              <a:t>o</a:t>
            </a:r>
            <a:r>
              <a:rPr sz="1600" spc="-550" dirty="0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E.g.,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F79546"/>
                </a:solidFill>
                <a:latin typeface="Palatino Linotype"/>
                <a:cs typeface="Palatino Linotype"/>
              </a:rPr>
              <a:t>few-shot</a:t>
            </a:r>
            <a:r>
              <a:rPr sz="1600" spc="35" dirty="0">
                <a:solidFill>
                  <a:srgbClr val="F79546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solidFill>
                  <a:srgbClr val="F79546"/>
                </a:solidFill>
                <a:latin typeface="Palatino Linotype"/>
                <a:cs typeface="Palatino Linotype"/>
              </a:rPr>
              <a:t>learning</a:t>
            </a:r>
            <a:r>
              <a:rPr sz="1600" spc="15" dirty="0">
                <a:solidFill>
                  <a:srgbClr val="F79546"/>
                </a:solidFill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refers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to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fine-tuning</a:t>
            </a:r>
            <a:r>
              <a:rPr sz="1600" spc="6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with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only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few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instances</a:t>
            </a:r>
            <a:endParaRPr sz="16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Notable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applications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pretrained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LLMs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include: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Programming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code </a:t>
            </a:r>
            <a:r>
              <a:rPr sz="1800" spc="-5" dirty="0">
                <a:latin typeface="Palatino Linotype"/>
                <a:cs typeface="Palatino Linotype"/>
              </a:rPr>
              <a:t>completion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models:</a:t>
            </a:r>
            <a:r>
              <a:rPr sz="1800" dirty="0">
                <a:latin typeface="Palatino Linotype"/>
                <a:cs typeface="Palatino Linotype"/>
              </a:rPr>
              <a:t> CoPilot,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AlphaCode,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Codex,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Codegen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15" dirty="0">
                <a:latin typeface="Palatino Linotype"/>
                <a:cs typeface="Palatino Linotype"/>
              </a:rPr>
              <a:t>Text-to-image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generative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models: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DALL·E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Imagen,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Stable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Diffusion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Protein sequence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prediction, solving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math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problems,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preparing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legal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documents</a:t>
            </a:r>
            <a:endParaRPr sz="1800">
              <a:latin typeface="Palatino Linotype"/>
              <a:cs typeface="Palatino Linotype"/>
            </a:endParaRPr>
          </a:p>
          <a:p>
            <a:pPr marL="47244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latin typeface="Palatino Linotype"/>
                <a:cs typeface="Palatino Linotype"/>
              </a:rPr>
              <a:t>(other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task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examples are listed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on</a:t>
            </a:r>
            <a:r>
              <a:rPr sz="1800" spc="-5" dirty="0">
                <a:latin typeface="Palatino Linotype"/>
                <a:cs typeface="Palatino Linotype"/>
              </a:rPr>
              <a:t> the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next page)</a:t>
            </a:r>
            <a:endParaRPr sz="1800">
              <a:latin typeface="Palatino Linotype"/>
              <a:cs typeface="Palatino Linotype"/>
            </a:endParaRPr>
          </a:p>
          <a:p>
            <a:pPr marL="302260" marR="166370" indent="-289560">
              <a:lnSpc>
                <a:spcPct val="100000"/>
              </a:lnSpc>
              <a:spcBef>
                <a:spcPts val="59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20" dirty="0">
                <a:latin typeface="Palatino Linotype"/>
                <a:cs typeface="Palatino Linotype"/>
              </a:rPr>
              <a:t>Transfer </a:t>
            </a:r>
            <a:r>
              <a:rPr sz="2000" dirty="0">
                <a:latin typeface="Palatino Linotype"/>
                <a:cs typeface="Palatino Linotype"/>
              </a:rPr>
              <a:t>learning is what makes foundation models </a:t>
            </a:r>
            <a:r>
              <a:rPr sz="2000" spc="-5" dirty="0">
                <a:latin typeface="Palatino Linotype"/>
                <a:cs typeface="Palatino Linotype"/>
              </a:rPr>
              <a:t>possible, but </a:t>
            </a:r>
            <a:r>
              <a:rPr sz="2000" dirty="0">
                <a:latin typeface="Palatino Linotype"/>
                <a:cs typeface="Palatino Linotype"/>
              </a:rPr>
              <a:t>scale </a:t>
            </a:r>
            <a:r>
              <a:rPr sz="2000" spc="-5" dirty="0">
                <a:latin typeface="Palatino Linotype"/>
                <a:cs typeface="Palatino Linotype"/>
              </a:rPr>
              <a:t>is </a:t>
            </a:r>
            <a:r>
              <a:rPr sz="2000" dirty="0">
                <a:latin typeface="Palatino Linotype"/>
                <a:cs typeface="Palatino Linotype"/>
              </a:rPr>
              <a:t>what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makes</a:t>
            </a:r>
            <a:r>
              <a:rPr sz="2000" spc="-5" dirty="0">
                <a:latin typeface="Palatino Linotype"/>
                <a:cs typeface="Palatino Linotype"/>
              </a:rPr>
              <a:t> them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powerful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8132" y="496900"/>
            <a:ext cx="4883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Foundation</a:t>
            </a:r>
            <a:r>
              <a:rPr spc="-75" dirty="0"/>
              <a:t> </a:t>
            </a:r>
            <a:r>
              <a:rPr dirty="0"/>
              <a:t>Models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084310" cy="1177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Foundation</a:t>
            </a:r>
            <a:r>
              <a:rPr sz="1400" i="1" spc="-7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Models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marR="5080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Examples of applications and downstream </a:t>
            </a:r>
            <a:r>
              <a:rPr sz="2000" spc="-5" dirty="0">
                <a:latin typeface="Palatino Linotype"/>
                <a:cs typeface="Palatino Linotype"/>
              </a:rPr>
              <a:t>tasks in </a:t>
            </a:r>
            <a:r>
              <a:rPr sz="2000" dirty="0">
                <a:latin typeface="Palatino Linotype"/>
                <a:cs typeface="Palatino Linotype"/>
              </a:rPr>
              <a:t>which </a:t>
            </a:r>
            <a:r>
              <a:rPr sz="2000" spc="-5" dirty="0">
                <a:latin typeface="Palatino Linotype"/>
                <a:cs typeface="Palatino Linotype"/>
              </a:rPr>
              <a:t>foundations </a:t>
            </a:r>
            <a:r>
              <a:rPr sz="2000" dirty="0">
                <a:latin typeface="Palatino Linotype"/>
                <a:cs typeface="Palatino Linotype"/>
              </a:rPr>
              <a:t>models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are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being</a:t>
            </a:r>
            <a:r>
              <a:rPr sz="2000" dirty="0">
                <a:latin typeface="Palatino Linotype"/>
                <a:cs typeface="Palatino Linotype"/>
              </a:rPr>
              <a:t> used</a:t>
            </a:r>
            <a:endParaRPr sz="20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0287" y="2823972"/>
            <a:ext cx="8712708" cy="463923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91080" y="496900"/>
            <a:ext cx="6475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Gato</a:t>
            </a:r>
            <a:r>
              <a:rPr spc="-10" dirty="0"/>
              <a:t> </a:t>
            </a:r>
            <a:r>
              <a:rPr dirty="0"/>
              <a:t>–</a:t>
            </a:r>
            <a:r>
              <a:rPr spc="-165" dirty="0"/>
              <a:t> </a:t>
            </a:r>
            <a:r>
              <a:rPr spc="5" dirty="0"/>
              <a:t>A</a:t>
            </a:r>
            <a:r>
              <a:rPr spc="-260" dirty="0"/>
              <a:t> </a:t>
            </a:r>
            <a:r>
              <a:rPr spc="-5" dirty="0"/>
              <a:t>Generalist</a:t>
            </a:r>
            <a:r>
              <a:rPr spc="-200" dirty="0"/>
              <a:t> </a:t>
            </a:r>
            <a:r>
              <a:rPr dirty="0"/>
              <a:t>Agent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313545" cy="3228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Foundation</a:t>
            </a:r>
            <a:r>
              <a:rPr sz="1400" i="1" spc="-7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Models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Gato</a:t>
            </a:r>
            <a:r>
              <a:rPr sz="2000" b="1" i="1" spc="-1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by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Deep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Mind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is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multi-modal,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multi-task,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multi-environment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network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dirty="0">
                <a:latin typeface="Palatino Linotype"/>
                <a:cs typeface="Palatino Linotype"/>
              </a:rPr>
              <a:t> same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model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with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the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same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weights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can: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play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games,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manipulate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robot,</a:t>
            </a:r>
            <a:endParaRPr sz="2000">
              <a:latin typeface="Palatino Linotype"/>
              <a:cs typeface="Palatino Linotype"/>
            </a:endParaRPr>
          </a:p>
          <a:p>
            <a:pPr marL="302260">
              <a:lnSpc>
                <a:spcPct val="100000"/>
              </a:lnSpc>
            </a:pPr>
            <a:r>
              <a:rPr sz="2000" dirty="0">
                <a:latin typeface="Palatino Linotype"/>
                <a:cs typeface="Palatino Linotype"/>
              </a:rPr>
              <a:t>caption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images,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generate </a:t>
            </a:r>
            <a:r>
              <a:rPr sz="2000" dirty="0">
                <a:latin typeface="Palatino Linotype"/>
                <a:cs typeface="Palatino Linotype"/>
              </a:rPr>
              <a:t>dialog,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navigate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3D,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many</a:t>
            </a:r>
            <a:r>
              <a:rPr sz="2000" spc="-5" dirty="0">
                <a:latin typeface="Palatino Linotype"/>
                <a:cs typeface="Palatino Linotype"/>
              </a:rPr>
              <a:t> other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tasks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Inputs: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text,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images,</a:t>
            </a:r>
            <a:r>
              <a:rPr sz="1800" dirty="0">
                <a:latin typeface="Palatino Linotype"/>
                <a:cs typeface="Palatino Linotype"/>
              </a:rPr>
              <a:t> robotic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joint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torques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(proprioception),</a:t>
            </a:r>
            <a:r>
              <a:rPr sz="1800" spc="3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button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presses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(for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games)</a:t>
            </a:r>
            <a:endParaRPr sz="1800">
              <a:latin typeface="Palatino Linotype"/>
              <a:cs typeface="Palatino Linotype"/>
            </a:endParaRPr>
          </a:p>
          <a:p>
            <a:pPr marL="645160" marR="113030" lvl="1" indent="-228600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10" dirty="0">
                <a:latin typeface="Palatino Linotype"/>
                <a:cs typeface="Palatino Linotype"/>
              </a:rPr>
              <a:t>Outputs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are</a:t>
            </a:r>
            <a:r>
              <a:rPr sz="1800" spc="-5" dirty="0">
                <a:latin typeface="Palatino Linotype"/>
                <a:cs typeface="Palatino Linotype"/>
              </a:rPr>
              <a:t> based</a:t>
            </a:r>
            <a:r>
              <a:rPr sz="1800" dirty="0">
                <a:latin typeface="Palatino Linotype"/>
                <a:cs typeface="Palatino Linotype"/>
              </a:rPr>
              <a:t> on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context: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text </a:t>
            </a:r>
            <a:r>
              <a:rPr sz="1800" dirty="0">
                <a:latin typeface="Palatino Linotype"/>
                <a:cs typeface="Palatino Linotype"/>
              </a:rPr>
              <a:t>(dialog, </a:t>
            </a:r>
            <a:r>
              <a:rPr sz="1800" spc="-5" dirty="0">
                <a:latin typeface="Palatino Linotype"/>
                <a:cs typeface="Palatino Linotype"/>
              </a:rPr>
              <a:t>translate,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summarize),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torque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powers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(for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actuators</a:t>
            </a:r>
            <a:r>
              <a:rPr sz="1800" dirty="0">
                <a:latin typeface="Palatino Linotype"/>
                <a:cs typeface="Palatino Linotype"/>
              </a:rPr>
              <a:t> of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robotic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arm),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button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presses</a:t>
            </a:r>
            <a:r>
              <a:rPr sz="1800" dirty="0">
                <a:latin typeface="Palatino Linotype"/>
                <a:cs typeface="Palatino Linotype"/>
              </a:rPr>
              <a:t> (to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play games),</a:t>
            </a:r>
            <a:r>
              <a:rPr sz="1800" dirty="0">
                <a:latin typeface="Palatino Linotype"/>
                <a:cs typeface="Palatino Linotype"/>
              </a:rPr>
              <a:t> etc.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9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Gato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demonstrates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versatility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adaptability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</a:t>
            </a:r>
            <a:r>
              <a:rPr sz="2000" dirty="0">
                <a:latin typeface="Palatino Linotype"/>
                <a:cs typeface="Palatino Linotype"/>
              </a:rPr>
              <a:t> many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tasks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(over </a:t>
            </a:r>
            <a:r>
              <a:rPr sz="2000" spc="5" dirty="0">
                <a:latin typeface="Palatino Linotype"/>
                <a:cs typeface="Palatino Linotype"/>
              </a:rPr>
              <a:t>450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tasks)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The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model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has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“only” 1.2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billion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parameters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6797" y="4750308"/>
            <a:ext cx="5946562" cy="28803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6370" y="496900"/>
            <a:ext cx="7586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AI</a:t>
            </a:r>
            <a:r>
              <a:rPr spc="-10" dirty="0"/>
              <a:t> </a:t>
            </a:r>
            <a:r>
              <a:rPr dirty="0"/>
              <a:t>Limitations</a:t>
            </a:r>
            <a:r>
              <a:rPr spc="-6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Challenges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159240" cy="2783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Limitations</a:t>
            </a:r>
            <a:r>
              <a:rPr sz="1400" i="1" spc="-5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and</a:t>
            </a:r>
            <a:r>
              <a:rPr sz="1400" i="1" spc="-3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Challenges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marR="8255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Despite excellent </a:t>
            </a:r>
            <a:r>
              <a:rPr sz="2000" spc="-5" dirty="0">
                <a:latin typeface="Palatino Linotype"/>
                <a:cs typeface="Palatino Linotype"/>
              </a:rPr>
              <a:t>pattern recognition </a:t>
            </a:r>
            <a:r>
              <a:rPr sz="2000" dirty="0">
                <a:latin typeface="Palatino Linotype"/>
                <a:cs typeface="Palatino Linotype"/>
              </a:rPr>
              <a:t>abilities, current DL models are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unable to </a:t>
            </a:r>
            <a:r>
              <a:rPr sz="2000" spc="-484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reason</a:t>
            </a:r>
            <a:r>
              <a:rPr sz="20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about</a:t>
            </a:r>
            <a:r>
              <a:rPr sz="20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the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objects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in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images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or</a:t>
            </a:r>
            <a:r>
              <a:rPr sz="2000" spc="-5" dirty="0">
                <a:latin typeface="Palatino Linotype"/>
                <a:cs typeface="Palatino Linotype"/>
              </a:rPr>
              <a:t> take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context</a:t>
            </a:r>
            <a:r>
              <a:rPr sz="2000" spc="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into</a:t>
            </a:r>
            <a:r>
              <a:rPr sz="20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consideration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E.g.,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predictions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by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DL</a:t>
            </a:r>
            <a:r>
              <a:rPr sz="2000" spc="-8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model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images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randomly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positioned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parts</a:t>
            </a:r>
            <a:endParaRPr sz="2000">
              <a:latin typeface="Palatino Linotype"/>
              <a:cs typeface="Palatino Linotype"/>
            </a:endParaRPr>
          </a:p>
          <a:p>
            <a:pPr marL="645160" marR="255904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The model</a:t>
            </a:r>
            <a:r>
              <a:rPr sz="1800" spc="-5" dirty="0">
                <a:latin typeface="Palatino Linotype"/>
                <a:cs typeface="Palatino Linotype"/>
              </a:rPr>
              <a:t> assigns </a:t>
            </a:r>
            <a:r>
              <a:rPr sz="1800" spc="-10" dirty="0">
                <a:latin typeface="Palatino Linotype"/>
                <a:cs typeface="Palatino Linotype"/>
              </a:rPr>
              <a:t>weights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dirty="0">
                <a:latin typeface="Palatino Linotype"/>
                <a:cs typeface="Palatino Linotype"/>
              </a:rPr>
              <a:t> different </a:t>
            </a:r>
            <a:r>
              <a:rPr sz="1800" spc="-5" dirty="0">
                <a:latin typeface="Palatino Linotype"/>
                <a:cs typeface="Palatino Linotype"/>
              </a:rPr>
              <a:t>features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images,</a:t>
            </a:r>
            <a:r>
              <a:rPr sz="1800" dirty="0">
                <a:latin typeface="Palatino Linotype"/>
                <a:cs typeface="Palatino Linotype"/>
              </a:rPr>
              <a:t> and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outputs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category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based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on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sum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weights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for all</a:t>
            </a:r>
            <a:r>
              <a:rPr sz="1800" spc="-5" dirty="0">
                <a:latin typeface="Palatino Linotype"/>
                <a:cs typeface="Palatino Linotype"/>
              </a:rPr>
              <a:t> features</a:t>
            </a:r>
            <a:endParaRPr sz="1800">
              <a:latin typeface="Palatino Linotype"/>
              <a:cs typeface="Palatino Linotype"/>
            </a:endParaRPr>
          </a:p>
          <a:p>
            <a:pPr marL="645160" marR="5080" lvl="1" indent="-228600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It does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not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take into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account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spatial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relations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between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features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making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prediction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9213" y="4501896"/>
            <a:ext cx="2195571" cy="26243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9941" y="4542253"/>
            <a:ext cx="4572176" cy="257939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05150" y="496900"/>
            <a:ext cx="3849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T</a:t>
            </a:r>
            <a:r>
              <a:rPr spc="-5" dirty="0"/>
              <a:t>rust</a:t>
            </a:r>
            <a:r>
              <a:rPr spc="-70" dirty="0"/>
              <a:t>w</a:t>
            </a:r>
            <a:r>
              <a:rPr dirty="0"/>
              <a:t>orthy</a:t>
            </a:r>
            <a:r>
              <a:rPr spc="-204" dirty="0"/>
              <a:t> </a:t>
            </a:r>
            <a:r>
              <a:rPr dirty="0"/>
              <a:t>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199245" cy="5961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Limitations</a:t>
            </a:r>
            <a:r>
              <a:rPr sz="1400" i="1" spc="-5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and</a:t>
            </a:r>
            <a:r>
              <a:rPr sz="1400" i="1" spc="-3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Challenges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marR="1651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spc="-15" dirty="0">
                <a:solidFill>
                  <a:srgbClr val="006FC0"/>
                </a:solidFill>
                <a:latin typeface="Palatino Linotype"/>
                <a:cs typeface="Palatino Linotype"/>
              </a:rPr>
              <a:t>Trustworthy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AI </a:t>
            </a:r>
            <a:r>
              <a:rPr sz="2000" dirty="0">
                <a:latin typeface="Palatino Linotype"/>
                <a:cs typeface="Palatino Linotype"/>
              </a:rPr>
              <a:t>– efforts </a:t>
            </a:r>
            <a:r>
              <a:rPr sz="2000" spc="-5" dirty="0">
                <a:latin typeface="Palatino Linotype"/>
                <a:cs typeface="Palatino Linotype"/>
              </a:rPr>
              <a:t>to </a:t>
            </a:r>
            <a:r>
              <a:rPr sz="2000" dirty="0">
                <a:latin typeface="Palatino Linotype"/>
                <a:cs typeface="Palatino Linotype"/>
              </a:rPr>
              <a:t>address </a:t>
            </a:r>
            <a:r>
              <a:rPr sz="2000" spc="-5" dirty="0">
                <a:latin typeface="Palatino Linotype"/>
                <a:cs typeface="Palatino Linotype"/>
              </a:rPr>
              <a:t>the limitations to </a:t>
            </a:r>
            <a:r>
              <a:rPr sz="2000" dirty="0">
                <a:latin typeface="Palatino Linotype"/>
                <a:cs typeface="Palatino Linotype"/>
              </a:rPr>
              <a:t>ensure </a:t>
            </a:r>
            <a:r>
              <a:rPr sz="2000" spc="-5" dirty="0">
                <a:latin typeface="Palatino Linotype"/>
                <a:cs typeface="Palatino Linotype"/>
              </a:rPr>
              <a:t>that </a:t>
            </a:r>
            <a:r>
              <a:rPr sz="2000" dirty="0">
                <a:latin typeface="Palatino Linotype"/>
                <a:cs typeface="Palatino Linotype"/>
              </a:rPr>
              <a:t>end-users can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trust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predictions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by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models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30" dirty="0">
                <a:latin typeface="Palatino Linotype"/>
                <a:cs typeface="Palatino Linotype"/>
              </a:rPr>
              <a:t>Topics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 </a:t>
            </a:r>
            <a:r>
              <a:rPr sz="2000" spc="-10" dirty="0">
                <a:latin typeface="Palatino Linotype"/>
                <a:cs typeface="Palatino Linotype"/>
              </a:rPr>
              <a:t>trustworthy</a:t>
            </a:r>
            <a:r>
              <a:rPr sz="2000" spc="-1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include: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Robustness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2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10" dirty="0">
                <a:latin typeface="Palatino Linotype"/>
                <a:cs typeface="Palatino Linotype"/>
              </a:rPr>
              <a:t>Even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unnoticeably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small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perturbations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can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impact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model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predictions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8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Generalization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2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OOD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(out-of-distribution)</a:t>
            </a:r>
            <a:r>
              <a:rPr sz="1600" spc="6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inputs;</a:t>
            </a:r>
            <a:r>
              <a:rPr sz="1600" spc="3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e.g.,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 model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trained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on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medical images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one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hospital</a:t>
            </a:r>
            <a:endParaRPr sz="1600">
              <a:latin typeface="Palatino Linotype"/>
              <a:cs typeface="Palatino Linotype"/>
            </a:endParaRPr>
          </a:p>
          <a:p>
            <a:pPr marL="926465">
              <a:lnSpc>
                <a:spcPct val="100000"/>
              </a:lnSpc>
            </a:pPr>
            <a:r>
              <a:rPr sz="1600" spc="-5" dirty="0">
                <a:latin typeface="Palatino Linotype"/>
                <a:cs typeface="Palatino Linotype"/>
              </a:rPr>
              <a:t>performs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poorly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on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images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another</a:t>
            </a:r>
            <a:r>
              <a:rPr sz="1600" spc="4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hospital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(due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to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different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equipment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of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settings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used)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Explainability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05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The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decision-making</a:t>
            </a:r>
            <a:r>
              <a:rPr sz="1600" spc="3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process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of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large models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is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non-transparent</a:t>
            </a:r>
            <a:r>
              <a:rPr sz="1600" spc="5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and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difficult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to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understand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Fairness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2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Predictions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can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show</a:t>
            </a:r>
            <a:r>
              <a:rPr sz="1600" spc="3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bias</a:t>
            </a:r>
            <a:r>
              <a:rPr sz="1600" spc="-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against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demographic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groups,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based on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15" dirty="0">
                <a:latin typeface="Palatino Linotype"/>
                <a:cs typeface="Palatino Linotype"/>
              </a:rPr>
              <a:t>gender,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age, culture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7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Privacy</a:t>
            </a:r>
            <a:r>
              <a:rPr sz="1800" spc="-3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protection</a:t>
            </a:r>
            <a:endParaRPr sz="1800">
              <a:latin typeface="Palatino Linotype"/>
              <a:cs typeface="Palatino Linotype"/>
            </a:endParaRPr>
          </a:p>
          <a:p>
            <a:pPr marL="926465" marR="591820" lvl="2" indent="-173990">
              <a:lnSpc>
                <a:spcPct val="100000"/>
              </a:lnSpc>
              <a:spcBef>
                <a:spcPts val="325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Models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can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memorize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and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reveal</a:t>
            </a:r>
            <a:r>
              <a:rPr sz="1600" spc="-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input</a:t>
            </a:r>
            <a:r>
              <a:rPr sz="1600" spc="3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data;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e.g.,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model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can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reveal</a:t>
            </a:r>
            <a:r>
              <a:rPr sz="1600" spc="-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sensitive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15" dirty="0">
                <a:latin typeface="Palatino Linotype"/>
                <a:cs typeface="Palatino Linotype"/>
              </a:rPr>
              <a:t>private </a:t>
            </a:r>
            <a:r>
              <a:rPr sz="1600" spc="-38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information</a:t>
            </a:r>
            <a:r>
              <a:rPr sz="1600" spc="4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in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medical records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used for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training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8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Ethics</a:t>
            </a:r>
            <a:endParaRPr sz="1800">
              <a:latin typeface="Palatino Linotype"/>
              <a:cs typeface="Palatino Linotype"/>
            </a:endParaRPr>
          </a:p>
          <a:p>
            <a:pPr marL="926465" marR="145415" lvl="2" indent="-173990">
              <a:lnSpc>
                <a:spcPct val="100000"/>
              </a:lnSpc>
              <a:spcBef>
                <a:spcPts val="31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The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models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should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produce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ethical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decisions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that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are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aligned with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our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human</a:t>
            </a:r>
            <a:r>
              <a:rPr sz="1600" spc="45" dirty="0">
                <a:latin typeface="Palatino Linotype"/>
                <a:cs typeface="Palatino Linotype"/>
              </a:rPr>
              <a:t> </a:t>
            </a:r>
            <a:r>
              <a:rPr sz="1600" spc="-15" dirty="0">
                <a:latin typeface="Palatino Linotype"/>
                <a:cs typeface="Palatino Linotype"/>
              </a:rPr>
              <a:t>values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(also </a:t>
            </a:r>
            <a:r>
              <a:rPr sz="1600" spc="-38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referred</a:t>
            </a:r>
            <a:r>
              <a:rPr sz="1600" spc="-10" dirty="0">
                <a:latin typeface="Palatino Linotype"/>
                <a:cs typeface="Palatino Linotype"/>
              </a:rPr>
              <a:t> to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as</a:t>
            </a:r>
            <a:r>
              <a:rPr sz="1600" spc="-5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974707"/>
                </a:solidFill>
                <a:latin typeface="Palatino Linotype"/>
                <a:cs typeface="Palatino Linotype"/>
              </a:rPr>
              <a:t>AI</a:t>
            </a:r>
            <a:r>
              <a:rPr sz="1600" spc="-50" dirty="0">
                <a:solidFill>
                  <a:srgbClr val="974707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974707"/>
                </a:solidFill>
                <a:latin typeface="Palatino Linotype"/>
                <a:cs typeface="Palatino Linotype"/>
              </a:rPr>
              <a:t>Alignment</a:t>
            </a:r>
            <a:r>
              <a:rPr sz="1600" spc="-10" dirty="0">
                <a:latin typeface="Palatino Linotype"/>
                <a:cs typeface="Palatino Linotype"/>
              </a:rPr>
              <a:t>)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9409" y="565784"/>
            <a:ext cx="894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Engineering</a:t>
            </a:r>
            <a:r>
              <a:rPr sz="3600" spc="-15" dirty="0"/>
              <a:t> </a:t>
            </a:r>
            <a:r>
              <a:rPr sz="3600" dirty="0"/>
              <a:t>vs Science</a:t>
            </a:r>
            <a:r>
              <a:rPr sz="3600" spc="10" dirty="0"/>
              <a:t> </a:t>
            </a:r>
            <a:r>
              <a:rPr sz="3600" dirty="0"/>
              <a:t>Phase of</a:t>
            </a:r>
            <a:r>
              <a:rPr sz="3600" spc="-5" dirty="0"/>
              <a:t> </a:t>
            </a:r>
            <a:r>
              <a:rPr sz="3600" spc="-30" dirty="0"/>
              <a:t>Technology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314815" cy="4582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Limitations</a:t>
            </a:r>
            <a:r>
              <a:rPr sz="1400" i="1" spc="-5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and</a:t>
            </a:r>
            <a:r>
              <a:rPr sz="1400" i="1" spc="-3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Challenges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Theoretical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guarantees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about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performance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are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currently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lacking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25" dirty="0">
                <a:latin typeface="Palatino Linotype"/>
                <a:cs typeface="Palatino Linotype"/>
              </a:rPr>
              <a:t>Currently,</a:t>
            </a:r>
            <a:r>
              <a:rPr sz="1800" spc="-5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AI is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Engineering </a:t>
            </a:r>
            <a:r>
              <a:rPr sz="18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phase</a:t>
            </a:r>
            <a:r>
              <a:rPr sz="1800" spc="-5" dirty="0">
                <a:latin typeface="Palatino Linotype"/>
                <a:cs typeface="Palatino Linotype"/>
              </a:rPr>
              <a:t>: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models</a:t>
            </a:r>
            <a:r>
              <a:rPr sz="1800" dirty="0">
                <a:latin typeface="Palatino Linotype"/>
                <a:cs typeface="Palatino Linotype"/>
              </a:rPr>
              <a:t> are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designed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solve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tasks,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are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integrated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into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new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products,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add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value</a:t>
            </a:r>
            <a:r>
              <a:rPr sz="1800" spc="-5" dirty="0">
                <a:latin typeface="Palatino Linotype"/>
                <a:cs typeface="Palatino Linotype"/>
              </a:rPr>
              <a:t> to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companies,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15" dirty="0">
                <a:latin typeface="Palatino Linotype"/>
                <a:cs typeface="Palatino Linotype"/>
              </a:rPr>
              <a:t>have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economic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impact</a:t>
            </a:r>
            <a:endParaRPr sz="1800">
              <a:latin typeface="Palatino Linotype"/>
              <a:cs typeface="Palatino Linotype"/>
            </a:endParaRPr>
          </a:p>
          <a:p>
            <a:pPr marL="645160" marR="480695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Science</a:t>
            </a:r>
            <a:r>
              <a:rPr sz="1800" b="1" i="1" spc="-1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18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phase</a:t>
            </a:r>
            <a:r>
              <a:rPr sz="1800" b="1" i="1" spc="2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-6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AI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is</a:t>
            </a:r>
            <a:r>
              <a:rPr sz="1800" spc="-5" dirty="0">
                <a:latin typeface="Palatino Linotype"/>
                <a:cs typeface="Palatino Linotype"/>
              </a:rPr>
              <a:t> to </a:t>
            </a:r>
            <a:r>
              <a:rPr sz="1800" dirty="0">
                <a:latin typeface="Palatino Linotype"/>
                <a:cs typeface="Palatino Linotype"/>
              </a:rPr>
              <a:t>follow: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develop theory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 guarantee</a:t>
            </a:r>
            <a:r>
              <a:rPr sz="1800" spc="3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convergence,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15" dirty="0">
                <a:latin typeface="Palatino Linotype"/>
                <a:cs typeface="Palatino Linotype"/>
              </a:rPr>
              <a:t>prove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stability, </a:t>
            </a:r>
            <a:r>
              <a:rPr sz="1800" spc="-5" dirty="0">
                <a:latin typeface="Palatino Linotype"/>
                <a:cs typeface="Palatino Linotype"/>
              </a:rPr>
              <a:t>interpret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 </a:t>
            </a:r>
            <a:r>
              <a:rPr sz="1800" dirty="0">
                <a:latin typeface="Palatino Linotype"/>
                <a:cs typeface="Palatino Linotype"/>
              </a:rPr>
              <a:t>decisions,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explain successes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failures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3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models</a:t>
            </a:r>
            <a:endParaRPr sz="1800">
              <a:latin typeface="Palatino Linotype"/>
              <a:cs typeface="Palatino Linotype"/>
            </a:endParaRPr>
          </a:p>
          <a:p>
            <a:pPr marL="302260" marR="5080" indent="-289560">
              <a:lnSpc>
                <a:spcPct val="100000"/>
              </a:lnSpc>
              <a:spcBef>
                <a:spcPts val="59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25" dirty="0">
                <a:latin typeface="Palatino Linotype"/>
                <a:cs typeface="Palatino Linotype"/>
              </a:rPr>
              <a:t>Various </a:t>
            </a:r>
            <a:r>
              <a:rPr sz="2000" spc="-5" dirty="0">
                <a:latin typeface="Palatino Linotype"/>
                <a:cs typeface="Palatino Linotype"/>
              </a:rPr>
              <a:t>technologies historically began </a:t>
            </a:r>
            <a:r>
              <a:rPr sz="2000" dirty="0">
                <a:latin typeface="Palatino Linotype"/>
                <a:cs typeface="Palatino Linotype"/>
              </a:rPr>
              <a:t>with an </a:t>
            </a:r>
            <a:r>
              <a:rPr sz="2000" spc="-5" dirty="0">
                <a:latin typeface="Palatino Linotype"/>
                <a:cs typeface="Palatino Linotype"/>
              </a:rPr>
              <a:t>engineering </a:t>
            </a:r>
            <a:r>
              <a:rPr sz="2000" dirty="0">
                <a:latin typeface="Palatino Linotype"/>
                <a:cs typeface="Palatino Linotype"/>
              </a:rPr>
              <a:t>phase </a:t>
            </a:r>
            <a:r>
              <a:rPr sz="2000" spc="-5" dirty="0">
                <a:latin typeface="Palatino Linotype"/>
                <a:cs typeface="Palatino Linotype"/>
              </a:rPr>
              <a:t>(inventions </a:t>
            </a:r>
            <a:r>
              <a:rPr sz="2000" dirty="0">
                <a:latin typeface="Palatino Linotype"/>
                <a:cs typeface="Palatino Linotype"/>
              </a:rPr>
              <a:t> made, </a:t>
            </a:r>
            <a:r>
              <a:rPr sz="2000" spc="-5" dirty="0">
                <a:latin typeface="Palatino Linotype"/>
                <a:cs typeface="Palatino Linotype"/>
              </a:rPr>
              <a:t>products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built)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 be</a:t>
            </a:r>
            <a:r>
              <a:rPr sz="2000" spc="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later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followed by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 science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phase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(theory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developed)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Steam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engines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were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used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paper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mills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and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factories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since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1776;</a:t>
            </a:r>
            <a:r>
              <a:rPr sz="1800" spc="-5" dirty="0">
                <a:latin typeface="Palatino Linotype"/>
                <a:cs typeface="Palatino Linotype"/>
              </a:rPr>
              <a:t> the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theory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Palatino Linotype"/>
                <a:cs typeface="Palatino Linotype"/>
              </a:rPr>
              <a:t>Thermodynamics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was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developed</a:t>
            </a:r>
            <a:r>
              <a:rPr sz="1800" spc="-10" dirty="0">
                <a:latin typeface="Palatino Linotype"/>
                <a:cs typeface="Palatino Linotype"/>
              </a:rPr>
              <a:t> between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1820s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1850s</a:t>
            </a:r>
            <a:endParaRPr sz="1800">
              <a:latin typeface="Palatino Linotype"/>
              <a:cs typeface="Palatino Linotype"/>
            </a:endParaRPr>
          </a:p>
          <a:p>
            <a:pPr marL="645160" marR="899794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Airplanes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were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constructed </a:t>
            </a:r>
            <a:r>
              <a:rPr sz="1800" dirty="0">
                <a:latin typeface="Palatino Linotype"/>
                <a:cs typeface="Palatino Linotype"/>
              </a:rPr>
              <a:t>and flown since 1904-1905;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 </a:t>
            </a:r>
            <a:r>
              <a:rPr sz="1800" dirty="0">
                <a:latin typeface="Palatino Linotype"/>
                <a:cs typeface="Palatino Linotype"/>
              </a:rPr>
              <a:t>modern</a:t>
            </a:r>
            <a:r>
              <a:rPr sz="1800" spc="-5" dirty="0">
                <a:latin typeface="Palatino Linotype"/>
                <a:cs typeface="Palatino Linotype"/>
              </a:rPr>
              <a:t> theory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Aerodynamics </a:t>
            </a:r>
            <a:r>
              <a:rPr sz="1800" spc="-20" dirty="0">
                <a:latin typeface="Palatino Linotype"/>
                <a:cs typeface="Palatino Linotype"/>
              </a:rPr>
              <a:t>was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developed in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1930s</a:t>
            </a:r>
            <a:endParaRPr sz="1800">
              <a:latin typeface="Palatino Linotype"/>
              <a:cs typeface="Palatino Linotype"/>
            </a:endParaRPr>
          </a:p>
          <a:p>
            <a:pPr marL="645160" marR="34163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Electric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circuits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were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discovered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around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1800;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theory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Electromagnetism </a:t>
            </a:r>
            <a:r>
              <a:rPr sz="1800" spc="-20" dirty="0">
                <a:latin typeface="Palatino Linotype"/>
                <a:cs typeface="Palatino Linotype"/>
              </a:rPr>
              <a:t>was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founded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between</a:t>
            </a:r>
            <a:r>
              <a:rPr sz="1800" dirty="0">
                <a:latin typeface="Palatino Linotype"/>
                <a:cs typeface="Palatino Linotype"/>
              </a:rPr>
              <a:t> 1820s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1830s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1597" y="496900"/>
            <a:ext cx="4319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Bitter</a:t>
            </a:r>
            <a:r>
              <a:rPr spc="-20" dirty="0"/>
              <a:t> </a:t>
            </a:r>
            <a:r>
              <a:rPr dirty="0"/>
              <a:t>Lesson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405620" cy="567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Limitations</a:t>
            </a:r>
            <a:r>
              <a:rPr sz="1400" i="1" spc="-5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and</a:t>
            </a:r>
            <a:r>
              <a:rPr sz="1400" i="1" spc="-3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Challenges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The</a:t>
            </a:r>
            <a:r>
              <a:rPr sz="2000" b="1" i="1" spc="-1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Bitter</a:t>
            </a:r>
            <a:r>
              <a:rPr sz="2000" b="1" i="1" spc="-2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Lesson </a:t>
            </a:r>
            <a:r>
              <a:rPr sz="2000" dirty="0">
                <a:latin typeface="Palatino Linotype"/>
                <a:cs typeface="Palatino Linotype"/>
              </a:rPr>
              <a:t>(2019)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is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short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paper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by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Rich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Sutton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alatino Linotype"/>
                <a:cs typeface="Palatino Linotype"/>
                <a:hlinkClick r:id="rId4"/>
              </a:rPr>
              <a:t>http://www.incompleteideas.net/IncIdeas/BitterLesson.html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Bitter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Lesson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is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based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his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observations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regarding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historical</a:t>
            </a:r>
            <a:endParaRPr sz="2000">
              <a:latin typeface="Palatino Linotype"/>
              <a:cs typeface="Palatino Linotype"/>
            </a:endParaRPr>
          </a:p>
          <a:p>
            <a:pPr marL="302260">
              <a:lnSpc>
                <a:spcPct val="100000"/>
              </a:lnSpc>
            </a:pPr>
            <a:r>
              <a:rPr sz="2000" spc="-5" dirty="0">
                <a:latin typeface="Palatino Linotype"/>
                <a:cs typeface="Palatino Linotype"/>
              </a:rPr>
              <a:t>development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8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methods, </a:t>
            </a:r>
            <a:r>
              <a:rPr sz="2000" dirty="0">
                <a:latin typeface="Palatino Linotype"/>
                <a:cs typeface="Palatino Linotype"/>
              </a:rPr>
              <a:t>which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can</a:t>
            </a:r>
            <a:r>
              <a:rPr sz="2000" spc="-5" dirty="0">
                <a:latin typeface="Palatino Linotype"/>
                <a:cs typeface="Palatino Linotype"/>
              </a:rPr>
              <a:t> be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characterized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with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three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phases:</a:t>
            </a:r>
            <a:endParaRPr sz="2000">
              <a:latin typeface="Palatino Linotype"/>
              <a:cs typeface="Palatino Linotype"/>
            </a:endParaRPr>
          </a:p>
          <a:p>
            <a:pPr marL="675005" marR="5080" lvl="1" indent="-285115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75005" algn="l"/>
                <a:tab pos="675640" algn="l"/>
              </a:tabLst>
            </a:pPr>
            <a:r>
              <a:rPr sz="1800" dirty="0">
                <a:latin typeface="Palatino Linotype"/>
                <a:cs typeface="Palatino Linotype"/>
              </a:rPr>
              <a:t>Phase 1 - AI researchers </a:t>
            </a:r>
            <a:r>
              <a:rPr sz="1800" spc="-5" dirty="0">
                <a:latin typeface="Palatino Linotype"/>
                <a:cs typeface="Palatino Linotype"/>
              </a:rPr>
              <a:t>incorporate human domain knowledge into their </a:t>
            </a:r>
            <a:r>
              <a:rPr sz="1800" dirty="0">
                <a:latin typeface="Palatino Linotype"/>
                <a:cs typeface="Palatino Linotype"/>
              </a:rPr>
              <a:t>AI </a:t>
            </a:r>
            <a:r>
              <a:rPr sz="1800" spc="-5" dirty="0">
                <a:latin typeface="Palatino Linotype"/>
                <a:cs typeface="Palatino Linotype"/>
              </a:rPr>
              <a:t>methods,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which </a:t>
            </a:r>
            <a:r>
              <a:rPr sz="1800" spc="-5" dirty="0">
                <a:latin typeface="Palatino Linotype"/>
                <a:cs typeface="Palatino Linotype"/>
              </a:rPr>
              <a:t>helps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short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term</a:t>
            </a:r>
            <a:endParaRPr sz="1800">
              <a:latin typeface="Palatino Linotype"/>
              <a:cs typeface="Palatino Linotype"/>
            </a:endParaRPr>
          </a:p>
          <a:p>
            <a:pPr marL="675640" lvl="1" indent="-285115">
              <a:lnSpc>
                <a:spcPct val="100000"/>
              </a:lnSpc>
              <a:spcBef>
                <a:spcPts val="40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75005" algn="l"/>
                <a:tab pos="675640" algn="l"/>
              </a:tabLst>
            </a:pPr>
            <a:r>
              <a:rPr sz="1800" dirty="0">
                <a:latin typeface="Palatino Linotype"/>
                <a:cs typeface="Palatino Linotype"/>
              </a:rPr>
              <a:t>Phase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2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-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In </a:t>
            </a:r>
            <a:r>
              <a:rPr sz="1800" spc="-5" dirty="0">
                <a:latin typeface="Palatino Linotype"/>
                <a:cs typeface="Palatino Linotype"/>
              </a:rPr>
              <a:t>the </a:t>
            </a:r>
            <a:r>
              <a:rPr sz="1800" dirty="0">
                <a:latin typeface="Palatino Linotype"/>
                <a:cs typeface="Palatino Linotype"/>
              </a:rPr>
              <a:t>long</a:t>
            </a:r>
            <a:r>
              <a:rPr sz="1800" spc="-5" dirty="0">
                <a:latin typeface="Palatino Linotype"/>
                <a:cs typeface="Palatino Linotype"/>
              </a:rPr>
              <a:t> term,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 performance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 such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models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plateaus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without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further</a:t>
            </a:r>
            <a:endParaRPr sz="1800">
              <a:latin typeface="Palatino Linotype"/>
              <a:cs typeface="Palatino Linotype"/>
            </a:endParaRPr>
          </a:p>
          <a:p>
            <a:pPr marL="675005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progress</a:t>
            </a:r>
            <a:endParaRPr sz="1800">
              <a:latin typeface="Palatino Linotype"/>
              <a:cs typeface="Palatino Linotype"/>
            </a:endParaRPr>
          </a:p>
          <a:p>
            <a:pPr marL="675005" marR="191770" lvl="1" indent="-285115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75005" algn="l"/>
                <a:tab pos="675640" algn="l"/>
              </a:tabLst>
            </a:pPr>
            <a:r>
              <a:rPr sz="1800" dirty="0">
                <a:latin typeface="Palatino Linotype"/>
                <a:cs typeface="Palatino Linotype"/>
              </a:rPr>
              <a:t>Phase 3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-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Progress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is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eventually </a:t>
            </a:r>
            <a:r>
              <a:rPr sz="1800" spc="-10" dirty="0">
                <a:latin typeface="Palatino Linotype"/>
                <a:cs typeface="Palatino Linotype"/>
              </a:rPr>
              <a:t>achieved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by general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methods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that </a:t>
            </a:r>
            <a:r>
              <a:rPr sz="1800" dirty="0">
                <a:latin typeface="Palatino Linotype"/>
                <a:cs typeface="Palatino Linotype"/>
              </a:rPr>
              <a:t>scale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computation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with search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learning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9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In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conclusion: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AI </a:t>
            </a:r>
            <a:r>
              <a:rPr sz="1800" spc="-5" dirty="0">
                <a:latin typeface="Palatino Linotype"/>
                <a:cs typeface="Palatino Linotype"/>
              </a:rPr>
              <a:t>methods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that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leverage</a:t>
            </a: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computation</a:t>
            </a:r>
            <a:r>
              <a:rPr sz="1800" spc="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and</a:t>
            </a:r>
            <a:r>
              <a:rPr sz="18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search at scale</a:t>
            </a:r>
            <a:r>
              <a:rPr sz="1800" spc="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are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 </a:t>
            </a:r>
            <a:r>
              <a:rPr sz="1800" dirty="0">
                <a:latin typeface="Palatino Linotype"/>
                <a:cs typeface="Palatino Linotype"/>
              </a:rPr>
              <a:t>most </a:t>
            </a:r>
            <a:r>
              <a:rPr sz="1800" spc="-5" dirty="0">
                <a:latin typeface="Palatino Linotype"/>
                <a:cs typeface="Palatino Linotype"/>
              </a:rPr>
              <a:t>effective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Human-centric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approaches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complicate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methods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and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make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them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less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suited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</a:pPr>
            <a:r>
              <a:rPr sz="1800" spc="-10" dirty="0">
                <a:latin typeface="Palatino Linotype"/>
                <a:cs typeface="Palatino Linotype"/>
              </a:rPr>
              <a:t>leveraging </a:t>
            </a:r>
            <a:r>
              <a:rPr sz="1800" spc="-5" dirty="0">
                <a:latin typeface="Palatino Linotype"/>
                <a:cs typeface="Palatino Linotype"/>
              </a:rPr>
              <a:t>computation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search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at scale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The search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for </a:t>
            </a:r>
            <a:r>
              <a:rPr sz="1800" spc="-5" dirty="0">
                <a:latin typeface="Palatino Linotype"/>
                <a:cs typeface="Palatino Linotype"/>
              </a:rPr>
              <a:t>solutions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should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done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by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our</a:t>
            </a:r>
            <a:r>
              <a:rPr sz="1800" spc="-5" dirty="0">
                <a:latin typeface="Palatino Linotype"/>
                <a:cs typeface="Palatino Linotype"/>
              </a:rPr>
              <a:t> methods, not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by </a:t>
            </a:r>
            <a:r>
              <a:rPr sz="1800" dirty="0">
                <a:latin typeface="Palatino Linotype"/>
                <a:cs typeface="Palatino Linotype"/>
              </a:rPr>
              <a:t>us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65" dirty="0">
                <a:latin typeface="Palatino Linotype"/>
                <a:cs typeface="Palatino Linotype"/>
              </a:rPr>
              <a:t>We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5" dirty="0">
                <a:latin typeface="Palatino Linotype"/>
                <a:cs typeface="Palatino Linotype"/>
              </a:rPr>
              <a:t>want</a:t>
            </a:r>
            <a:r>
              <a:rPr sz="1800" spc="-6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AI </a:t>
            </a:r>
            <a:r>
              <a:rPr sz="1800" spc="-5" dirty="0">
                <a:latin typeface="Palatino Linotype"/>
                <a:cs typeface="Palatino Linotype"/>
              </a:rPr>
              <a:t>methods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that </a:t>
            </a:r>
            <a:r>
              <a:rPr sz="1800" dirty="0">
                <a:latin typeface="Palatino Linotype"/>
                <a:cs typeface="Palatino Linotype"/>
              </a:rPr>
              <a:t>can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discover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like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us,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not </a:t>
            </a:r>
            <a:r>
              <a:rPr sz="1800" dirty="0">
                <a:latin typeface="Palatino Linotype"/>
                <a:cs typeface="Palatino Linotype"/>
              </a:rPr>
              <a:t>based on our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discoveries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77008" y="496900"/>
            <a:ext cx="6104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Prospective</a:t>
            </a:r>
            <a:r>
              <a:rPr spc="-50" dirty="0"/>
              <a:t> </a:t>
            </a:r>
            <a:r>
              <a:rPr spc="-55" dirty="0"/>
              <a:t>Trends</a:t>
            </a:r>
            <a:r>
              <a:rPr spc="-40" dirty="0"/>
              <a:t> </a:t>
            </a:r>
            <a:r>
              <a:rPr dirty="0"/>
              <a:t>in</a:t>
            </a:r>
            <a:r>
              <a:rPr spc="-180" dirty="0"/>
              <a:t> </a:t>
            </a:r>
            <a:r>
              <a:rPr dirty="0"/>
              <a:t>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361170" cy="583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Prospective</a:t>
            </a:r>
            <a:r>
              <a:rPr sz="1400" i="1" spc="-45" dirty="0">
                <a:latin typeface="Palatino Linotype"/>
                <a:cs typeface="Palatino Linotype"/>
              </a:rPr>
              <a:t> </a:t>
            </a:r>
            <a:r>
              <a:rPr sz="1400" i="1" spc="-25" dirty="0">
                <a:latin typeface="Palatino Linotype"/>
                <a:cs typeface="Palatino Linotype"/>
              </a:rPr>
              <a:t>Trends</a:t>
            </a:r>
            <a:r>
              <a:rPr sz="1400" i="1" spc="-1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in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spc="-5" dirty="0">
                <a:latin typeface="Palatino Linotype"/>
                <a:cs typeface="Palatino Linotype"/>
              </a:rPr>
              <a:t>AI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Unsupervised/self-supervised</a:t>
            </a:r>
            <a:r>
              <a:rPr sz="2000" i="1" spc="-7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learning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Increased</a:t>
            </a:r>
            <a:r>
              <a:rPr sz="1800" spc="-5" dirty="0">
                <a:latin typeface="Palatino Linotype"/>
                <a:cs typeface="Palatino Linotype"/>
              </a:rPr>
              <a:t> use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 </a:t>
            </a:r>
            <a:r>
              <a:rPr sz="1800" spc="-5" dirty="0">
                <a:latin typeface="Palatino Linotype"/>
                <a:cs typeface="Palatino Linotype"/>
              </a:rPr>
              <a:t>raw </a:t>
            </a:r>
            <a:r>
              <a:rPr sz="1800" dirty="0">
                <a:latin typeface="Palatino Linotype"/>
                <a:cs typeface="Palatino Linotype"/>
              </a:rPr>
              <a:t>data </a:t>
            </a:r>
            <a:r>
              <a:rPr sz="1800" spc="-5" dirty="0">
                <a:latin typeface="Palatino Linotype"/>
                <a:cs typeface="Palatino Linotype"/>
              </a:rPr>
              <a:t>without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annotations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or labels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i="1" dirty="0">
                <a:solidFill>
                  <a:srgbClr val="006FC0"/>
                </a:solidFill>
                <a:latin typeface="Palatino Linotype"/>
                <a:cs typeface="Palatino Linotype"/>
              </a:rPr>
              <a:t>Homogenization</a:t>
            </a:r>
            <a:endParaRPr sz="2000">
              <a:latin typeface="Palatino Linotype"/>
              <a:cs typeface="Palatino Linotype"/>
            </a:endParaRPr>
          </a:p>
          <a:p>
            <a:pPr marL="645160" marR="737235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Convergence </a:t>
            </a:r>
            <a:r>
              <a:rPr sz="1800" dirty="0">
                <a:latin typeface="Palatino Linotype"/>
                <a:cs typeface="Palatino Linotype"/>
              </a:rPr>
              <a:t>of </a:t>
            </a:r>
            <a:r>
              <a:rPr sz="1800" spc="-5" dirty="0">
                <a:latin typeface="Palatino Linotype"/>
                <a:cs typeface="Palatino Linotype"/>
              </a:rPr>
              <a:t>architectures </a:t>
            </a:r>
            <a:r>
              <a:rPr sz="1800" dirty="0">
                <a:latin typeface="Palatino Linotype"/>
                <a:cs typeface="Palatino Linotype"/>
              </a:rPr>
              <a:t>and </a:t>
            </a:r>
            <a:r>
              <a:rPr sz="1800" spc="-5" dirty="0">
                <a:latin typeface="Palatino Linotype"/>
                <a:cs typeface="Palatino Linotype"/>
              </a:rPr>
              <a:t>methodologies in building </a:t>
            </a:r>
            <a:r>
              <a:rPr sz="1800" dirty="0">
                <a:latin typeface="Palatino Linotype"/>
                <a:cs typeface="Palatino Linotype"/>
              </a:rPr>
              <a:t>AI systems across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different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applications</a:t>
            </a:r>
            <a:endParaRPr sz="1800">
              <a:latin typeface="Palatino Linotype"/>
              <a:cs typeface="Palatino Linotype"/>
            </a:endParaRPr>
          </a:p>
          <a:p>
            <a:pPr marL="645160" marR="671195" lvl="1" indent="-228600">
              <a:lnSpc>
                <a:spcPct val="100000"/>
              </a:lnSpc>
              <a:spcBef>
                <a:spcPts val="40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E.g.,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transformers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are</a:t>
            </a:r>
            <a:r>
              <a:rPr sz="1800" spc="-5" dirty="0">
                <a:latin typeface="Palatino Linotype"/>
                <a:cs typeface="Palatino Linotype"/>
              </a:rPr>
              <a:t> replacing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convolutional,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recurrent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networks,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are 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increasingly being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used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computer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vision, </a:t>
            </a:r>
            <a:r>
              <a:rPr sz="1800" spc="-60" dirty="0">
                <a:latin typeface="Palatino Linotype"/>
                <a:cs typeface="Palatino Linotype"/>
              </a:rPr>
              <a:t>NLP,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time-series,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tabular</a:t>
            </a:r>
            <a:r>
              <a:rPr sz="1800" dirty="0">
                <a:latin typeface="Palatino Linotype"/>
                <a:cs typeface="Palatino Linotype"/>
              </a:rPr>
              <a:t> data </a:t>
            </a:r>
            <a:r>
              <a:rPr sz="1800" spc="-5" dirty="0">
                <a:latin typeface="Palatino Linotype"/>
                <a:cs typeface="Palatino Linotype"/>
              </a:rPr>
              <a:t>tasks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i="1" spc="-30" dirty="0">
                <a:solidFill>
                  <a:srgbClr val="006FC0"/>
                </a:solidFill>
                <a:latin typeface="Palatino Linotype"/>
                <a:cs typeface="Palatino Linotype"/>
              </a:rPr>
              <a:t>Training</a:t>
            </a:r>
            <a:r>
              <a:rPr sz="2000" i="1" spc="-5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i="1" dirty="0">
                <a:solidFill>
                  <a:srgbClr val="006FC0"/>
                </a:solidFill>
                <a:latin typeface="Palatino Linotype"/>
                <a:cs typeface="Palatino Linotype"/>
              </a:rPr>
              <a:t>at</a:t>
            </a:r>
            <a:r>
              <a:rPr sz="2000" i="1" spc="-30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scale</a:t>
            </a:r>
            <a:endParaRPr sz="2000">
              <a:latin typeface="Palatino Linotype"/>
              <a:cs typeface="Palatino Linotype"/>
            </a:endParaRPr>
          </a:p>
          <a:p>
            <a:pPr marL="645160" marR="106680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65" dirty="0">
                <a:latin typeface="Palatino Linotype"/>
                <a:cs typeface="Palatino Linotype"/>
              </a:rPr>
              <a:t>We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can expect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dirty="0">
                <a:latin typeface="Palatino Linotype"/>
                <a:cs typeface="Palatino Linotype"/>
              </a:rPr>
              <a:t> see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further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scaling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along </a:t>
            </a:r>
            <a:r>
              <a:rPr sz="1800" spc="-5" dirty="0">
                <a:latin typeface="Palatino Linotype"/>
                <a:cs typeface="Palatino Linotype"/>
              </a:rPr>
              <a:t>the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three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main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factors: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amount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computation,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number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model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parameters,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training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dataset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size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90"/>
              </a:spcBef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Multi-modal</a:t>
            </a:r>
            <a:r>
              <a:rPr sz="2000" i="1" spc="-5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learning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Capacity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learn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from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multiple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simultaneous</a:t>
            </a:r>
            <a:r>
              <a:rPr sz="1800" spc="3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sources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information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(like </a:t>
            </a:r>
            <a:r>
              <a:rPr sz="1800" spc="-5" dirty="0">
                <a:latin typeface="Palatino Linotype"/>
                <a:cs typeface="Palatino Linotype"/>
              </a:rPr>
              <a:t>humans)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15" dirty="0">
                <a:latin typeface="Palatino Linotype"/>
                <a:cs typeface="Palatino Linotype"/>
              </a:rPr>
              <a:t>Task-specific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models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being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replaced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with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general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models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that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can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solve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multiple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tasks</a:t>
            </a:r>
            <a:endParaRPr sz="18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90"/>
              </a:spcBef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Causal</a:t>
            </a:r>
            <a:r>
              <a:rPr sz="2000" i="1" spc="-4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learning</a:t>
            </a:r>
            <a:endParaRPr sz="2000">
              <a:latin typeface="Palatino Linotype"/>
              <a:cs typeface="Palatino Linotype"/>
            </a:endParaRPr>
          </a:p>
          <a:p>
            <a:pPr marL="645160" marR="470534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Can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new </a:t>
            </a:r>
            <a:r>
              <a:rPr sz="1800" dirty="0">
                <a:latin typeface="Palatino Linotype"/>
                <a:cs typeface="Palatino Linotype"/>
              </a:rPr>
              <a:t>learning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algorithms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developed that </a:t>
            </a:r>
            <a:r>
              <a:rPr sz="1800" dirty="0">
                <a:latin typeface="Palatino Linotype"/>
                <a:cs typeface="Palatino Linotype"/>
              </a:rPr>
              <a:t>are capable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learning </a:t>
            </a:r>
            <a:r>
              <a:rPr sz="1800" dirty="0">
                <a:latin typeface="Palatino Linotype"/>
                <a:cs typeface="Palatino Linotype"/>
              </a:rPr>
              <a:t>cause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effect,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semantic</a:t>
            </a:r>
            <a:r>
              <a:rPr sz="1800" dirty="0">
                <a:latin typeface="Palatino Linotype"/>
                <a:cs typeface="Palatino Linotype"/>
              </a:rPr>
              <a:t> relationships?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9301" y="496900"/>
            <a:ext cx="4484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Lecture</a:t>
            </a:r>
            <a:r>
              <a:rPr spc="-4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942947"/>
            <a:ext cx="7045325" cy="32937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9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Artificial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Intelligence vs.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Machine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Learning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vs.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Science</a:t>
            </a:r>
          </a:p>
          <a:p>
            <a:pPr marL="302260" indent="-289560">
              <a:lnSpc>
                <a:spcPct val="100000"/>
              </a:lnSpc>
              <a:spcBef>
                <a:spcPts val="69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How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develop </a:t>
            </a:r>
            <a:r>
              <a:rPr sz="2000" dirty="0">
                <a:latin typeface="Palatino Linotype"/>
                <a:cs typeface="Palatino Linotype"/>
              </a:rPr>
              <a:t>intelligent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machines?</a:t>
            </a: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timeline</a:t>
            </a:r>
            <a:endParaRPr sz="2000" dirty="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DL</a:t>
            </a:r>
            <a:r>
              <a:rPr sz="1800" spc="-9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success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computer</a:t>
            </a:r>
            <a:r>
              <a:rPr sz="1800" dirty="0">
                <a:latin typeface="Palatino Linotype"/>
                <a:cs typeface="Palatino Linotype"/>
              </a:rPr>
              <a:t> vision</a:t>
            </a:r>
          </a:p>
          <a:p>
            <a:pPr marL="645160" lvl="1" indent="-228600">
              <a:lnSpc>
                <a:spcPct val="100000"/>
              </a:lnSpc>
              <a:spcBef>
                <a:spcPts val="4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DL</a:t>
            </a:r>
            <a:r>
              <a:rPr sz="1800" spc="-8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success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natural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language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processing</a:t>
            </a:r>
            <a:endParaRPr sz="1800" dirty="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Generative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text-to-image models</a:t>
            </a:r>
            <a:endParaRPr sz="1800" dirty="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Foundation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models</a:t>
            </a:r>
            <a:endParaRPr sz="1800" dirty="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59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limitations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challenges</a:t>
            </a:r>
          </a:p>
          <a:p>
            <a:pPr marL="302260" indent="-289560">
              <a:lnSpc>
                <a:spcPct val="100000"/>
              </a:lnSpc>
              <a:spcBef>
                <a:spcPts val="69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Prospective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trends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</a:t>
            </a:r>
            <a:r>
              <a:rPr sz="2000" spc="-9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8301" y="496900"/>
            <a:ext cx="5241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Artificial</a:t>
            </a:r>
            <a:r>
              <a:rPr spc="-110" dirty="0"/>
              <a:t> </a:t>
            </a:r>
            <a:r>
              <a:rPr dirty="0"/>
              <a:t>Intelligence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387840" cy="4559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 </a:t>
            </a:r>
            <a:r>
              <a:rPr sz="1400" i="1" dirty="0">
                <a:latin typeface="Palatino Linotype"/>
                <a:cs typeface="Palatino Linotype"/>
              </a:rPr>
              <a:t>vs.</a:t>
            </a:r>
            <a:r>
              <a:rPr sz="1400" i="1" spc="-5" dirty="0">
                <a:latin typeface="Palatino Linotype"/>
                <a:cs typeface="Palatino Linotype"/>
              </a:rPr>
              <a:t> Machine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Learning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vs.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Data </a:t>
            </a:r>
            <a:r>
              <a:rPr sz="1400" i="1" spc="-5" dirty="0">
                <a:latin typeface="Palatino Linotype"/>
                <a:cs typeface="Palatino Linotype"/>
              </a:rPr>
              <a:t>science</a:t>
            </a:r>
            <a:endParaRPr sz="1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Palatino Linotype"/>
              <a:cs typeface="Palatino Linotype"/>
            </a:endParaRPr>
          </a:p>
          <a:p>
            <a:pPr marL="302260" marR="508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Artificial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Intelligence (AI) </a:t>
            </a:r>
            <a:r>
              <a:rPr sz="2000" dirty="0">
                <a:latin typeface="Palatino Linotype"/>
                <a:cs typeface="Palatino Linotype"/>
              </a:rPr>
              <a:t>is a scientific field concerned with </a:t>
            </a:r>
            <a:r>
              <a:rPr sz="2000" spc="-5" dirty="0">
                <a:latin typeface="Palatino Linotype"/>
                <a:cs typeface="Palatino Linotype"/>
              </a:rPr>
              <a:t>the development </a:t>
            </a:r>
            <a:r>
              <a:rPr sz="2000" dirty="0">
                <a:latin typeface="Palatino Linotype"/>
                <a:cs typeface="Palatino Linotype"/>
              </a:rPr>
              <a:t>of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algorithms that </a:t>
            </a:r>
            <a:r>
              <a:rPr sz="2000" dirty="0">
                <a:latin typeface="Palatino Linotype"/>
                <a:cs typeface="Palatino Linotype"/>
              </a:rPr>
              <a:t>allow </a:t>
            </a:r>
            <a:r>
              <a:rPr sz="2000" spc="-5" dirty="0">
                <a:latin typeface="Palatino Linotype"/>
                <a:cs typeface="Palatino Linotype"/>
              </a:rPr>
              <a:t>computers to </a:t>
            </a:r>
            <a:r>
              <a:rPr sz="2000" dirty="0">
                <a:latin typeface="Palatino Linotype"/>
                <a:cs typeface="Palatino Linotype"/>
              </a:rPr>
              <a:t>reason or learn without </a:t>
            </a:r>
            <a:r>
              <a:rPr sz="2000" spc="-5" dirty="0">
                <a:latin typeface="Palatino Linotype"/>
                <a:cs typeface="Palatino Linotype"/>
              </a:rPr>
              <a:t>being </a:t>
            </a:r>
            <a:r>
              <a:rPr sz="2000" dirty="0">
                <a:latin typeface="Palatino Linotype"/>
                <a:cs typeface="Palatino Linotype"/>
              </a:rPr>
              <a:t>explicitly 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programmed</a:t>
            </a: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AI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is opposite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natural</a:t>
            </a:r>
            <a:r>
              <a:rPr sz="1800" spc="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intelligence</a:t>
            </a:r>
            <a:r>
              <a:rPr sz="1800" spc="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displayed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by humans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 animals</a:t>
            </a:r>
          </a:p>
          <a:p>
            <a:pPr marL="302260" indent="-289560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 academic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discipline </a:t>
            </a:r>
            <a:r>
              <a:rPr sz="2000" spc="-20" dirty="0">
                <a:latin typeface="Palatino Linotype"/>
                <a:cs typeface="Palatino Linotype"/>
              </a:rPr>
              <a:t>was </a:t>
            </a:r>
            <a:r>
              <a:rPr sz="2000" dirty="0">
                <a:latin typeface="Palatino Linotype"/>
                <a:cs typeface="Palatino Linotype"/>
              </a:rPr>
              <a:t>founded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in </a:t>
            </a:r>
            <a:r>
              <a:rPr sz="2000" spc="5" dirty="0">
                <a:latin typeface="Palatino Linotype"/>
                <a:cs typeface="Palatino Linotype"/>
              </a:rPr>
              <a:t>1956</a:t>
            </a:r>
            <a:endParaRPr sz="2000" dirty="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1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studies </a:t>
            </a:r>
            <a:r>
              <a:rPr sz="2000" spc="-5" dirty="0">
                <a:latin typeface="Palatino Linotype"/>
                <a:cs typeface="Palatino Linotype"/>
              </a:rPr>
              <a:t>theories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technologies</a:t>
            </a:r>
            <a:r>
              <a:rPr sz="2000" dirty="0">
                <a:latin typeface="Palatino Linotype"/>
                <a:cs typeface="Palatino Linotype"/>
              </a:rPr>
              <a:t> related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to:</a:t>
            </a:r>
            <a:endParaRPr sz="2000" dirty="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Planning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reasoning</a:t>
            </a:r>
          </a:p>
          <a:p>
            <a:pPr marL="645160" lvl="1" indent="-228600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Knowledge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representation</a:t>
            </a: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Machine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learning</a:t>
            </a:r>
            <a:endParaRPr sz="1800" dirty="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Natural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language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processing</a:t>
            </a:r>
            <a:endParaRPr sz="1800" dirty="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10" dirty="0">
                <a:latin typeface="Palatino Linotype"/>
                <a:cs typeface="Palatino Linotype"/>
              </a:rPr>
              <a:t>Perception</a:t>
            </a:r>
            <a:endParaRPr sz="1800" dirty="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Motion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manipulation</a:t>
            </a:r>
            <a:endParaRPr sz="1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9201" y="496900"/>
            <a:ext cx="4540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spc="-70" dirty="0"/>
              <a:t> </a:t>
            </a:r>
            <a:r>
              <a:rPr dirty="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326245" cy="3690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 </a:t>
            </a:r>
            <a:r>
              <a:rPr sz="1400" i="1" dirty="0">
                <a:latin typeface="Palatino Linotype"/>
                <a:cs typeface="Palatino Linotype"/>
              </a:rPr>
              <a:t>vs.</a:t>
            </a:r>
            <a:r>
              <a:rPr sz="1400" i="1" spc="-5" dirty="0">
                <a:latin typeface="Palatino Linotype"/>
                <a:cs typeface="Palatino Linotype"/>
              </a:rPr>
              <a:t> Machine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Learning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vs.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Data </a:t>
            </a:r>
            <a:r>
              <a:rPr sz="1400" i="1" spc="-5" dirty="0">
                <a:latin typeface="Palatino Linotype"/>
                <a:cs typeface="Palatino Linotype"/>
              </a:rPr>
              <a:t>science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marR="508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Machine</a:t>
            </a:r>
            <a:r>
              <a:rPr sz="2000" b="1" i="1" spc="-3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Learning</a:t>
            </a:r>
            <a:r>
              <a:rPr sz="2000" b="1" i="1" spc="-15" dirty="0">
                <a:solidFill>
                  <a:srgbClr val="006FC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is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 subfield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Artificial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Intelligence,</a:t>
            </a:r>
            <a:r>
              <a:rPr sz="2000" spc="-5" dirty="0">
                <a:latin typeface="Palatino Linotype"/>
                <a:cs typeface="Palatino Linotype"/>
              </a:rPr>
              <a:t> that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focuses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methods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that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learn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from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 </a:t>
            </a:r>
            <a:r>
              <a:rPr sz="2000" spc="-5" dirty="0">
                <a:latin typeface="Palatino Linotype"/>
                <a:cs typeface="Palatino Linotype"/>
              </a:rPr>
              <a:t>make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predictions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unseen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Categories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5" dirty="0">
                <a:latin typeface="Palatino Linotype"/>
                <a:cs typeface="Palatino Linotype"/>
              </a:rPr>
              <a:t>ML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approaches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Supervised</a:t>
            </a:r>
            <a:r>
              <a:rPr sz="18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learning</a:t>
            </a:r>
            <a:r>
              <a:rPr sz="1800" spc="-5" dirty="0">
                <a:latin typeface="Palatino Linotype"/>
                <a:cs typeface="Palatino Linotype"/>
              </a:rPr>
              <a:t>: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learning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with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AF50"/>
                </a:solidFill>
                <a:latin typeface="Palatino Linotype"/>
                <a:cs typeface="Palatino Linotype"/>
              </a:rPr>
              <a:t>labeled</a:t>
            </a:r>
            <a:r>
              <a:rPr sz="1800" spc="-5" dirty="0">
                <a:solidFill>
                  <a:srgbClr val="00AF5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AF50"/>
                </a:solidFill>
                <a:latin typeface="Palatino Linotype"/>
                <a:cs typeface="Palatino Linotype"/>
              </a:rPr>
              <a:t>data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2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Example: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image classification,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email</a:t>
            </a:r>
            <a:r>
              <a:rPr sz="1600" spc="-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classification</a:t>
            </a:r>
            <a:endParaRPr sz="16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0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Example: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regression</a:t>
            </a:r>
            <a:r>
              <a:rPr sz="160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for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predicting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real-valued outputs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8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Unsupervised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 learning</a:t>
            </a:r>
            <a:r>
              <a:rPr sz="1800" spc="-5" dirty="0">
                <a:latin typeface="Palatino Linotype"/>
                <a:cs typeface="Palatino Linotype"/>
              </a:rPr>
              <a:t>: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discover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patterns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Palatino Linotype"/>
                <a:cs typeface="Palatino Linotype"/>
              </a:rPr>
              <a:t>unlabeled</a:t>
            </a:r>
            <a:r>
              <a:rPr sz="1800" dirty="0">
                <a:solidFill>
                  <a:srgbClr val="00AF50"/>
                </a:solidFill>
                <a:latin typeface="Palatino Linotype"/>
                <a:cs typeface="Palatino Linotype"/>
              </a:rPr>
              <a:t> data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2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Example: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cluster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similar data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points</a:t>
            </a:r>
            <a:endParaRPr sz="16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solidFill>
                  <a:srgbClr val="FF0000"/>
                </a:solidFill>
                <a:latin typeface="Palatino Linotype"/>
                <a:cs typeface="Palatino Linotype"/>
              </a:rPr>
              <a:t>Reinforcement</a:t>
            </a:r>
            <a:r>
              <a:rPr sz="18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learning</a:t>
            </a:r>
            <a:r>
              <a:rPr sz="1800" spc="-5" dirty="0">
                <a:latin typeface="Palatino Linotype"/>
                <a:cs typeface="Palatino Linotype"/>
              </a:rPr>
              <a:t>: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learn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act</a:t>
            </a:r>
            <a:r>
              <a:rPr sz="1800" spc="-5" dirty="0">
                <a:latin typeface="Palatino Linotype"/>
                <a:cs typeface="Palatino Linotype"/>
              </a:rPr>
              <a:t> based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on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Palatino Linotype"/>
                <a:cs typeface="Palatino Linotype"/>
              </a:rPr>
              <a:t>feedback/reward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05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Example:</a:t>
            </a:r>
            <a:r>
              <a:rPr sz="1600" spc="-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learn</a:t>
            </a:r>
            <a:r>
              <a:rPr sz="1600" spc="-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to play</a:t>
            </a:r>
            <a:r>
              <a:rPr sz="1600" spc="-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Go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400" y="5699759"/>
            <a:ext cx="2714625" cy="1385570"/>
            <a:chOff x="533400" y="5699759"/>
            <a:chExt cx="2714625" cy="13855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5699759"/>
              <a:ext cx="1051366" cy="13853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0892" y="5794128"/>
              <a:ext cx="1156786" cy="4970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9904" y="5843028"/>
              <a:ext cx="778776" cy="4541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9027" y="5809487"/>
              <a:ext cx="1085088" cy="4251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29027" y="5809487"/>
              <a:ext cx="1085215" cy="425450"/>
            </a:xfrm>
            <a:custGeom>
              <a:avLst/>
              <a:gdLst/>
              <a:ahLst/>
              <a:cxnLst/>
              <a:rect l="l" t="t" r="r" b="b"/>
              <a:pathLst>
                <a:path w="1085214" h="425450">
                  <a:moveTo>
                    <a:pt x="0" y="425196"/>
                  </a:moveTo>
                  <a:lnTo>
                    <a:pt x="1085088" y="425196"/>
                  </a:lnTo>
                  <a:lnTo>
                    <a:pt x="1085088" y="0"/>
                  </a:lnTo>
                  <a:lnTo>
                    <a:pt x="0" y="0"/>
                  </a:lnTo>
                  <a:lnTo>
                    <a:pt x="0" y="425196"/>
                  </a:lnTo>
                  <a:close/>
                </a:path>
              </a:pathLst>
            </a:custGeom>
            <a:ln w="952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0892" y="6472321"/>
              <a:ext cx="1156786" cy="4970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2951" y="6519671"/>
              <a:ext cx="772668" cy="4541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9027" y="6487667"/>
              <a:ext cx="1085088" cy="4251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29027" y="6487667"/>
              <a:ext cx="1085215" cy="425450"/>
            </a:xfrm>
            <a:custGeom>
              <a:avLst/>
              <a:gdLst/>
              <a:ahLst/>
              <a:cxnLst/>
              <a:rect l="l" t="t" r="r" b="b"/>
              <a:pathLst>
                <a:path w="1085214" h="425450">
                  <a:moveTo>
                    <a:pt x="0" y="425195"/>
                  </a:moveTo>
                  <a:lnTo>
                    <a:pt x="1085088" y="425195"/>
                  </a:lnTo>
                  <a:lnTo>
                    <a:pt x="1085088" y="0"/>
                  </a:lnTo>
                  <a:lnTo>
                    <a:pt x="0" y="0"/>
                  </a:lnTo>
                  <a:lnTo>
                    <a:pt x="0" y="425195"/>
                  </a:lnTo>
                  <a:close/>
                </a:path>
              </a:pathLst>
            </a:custGeom>
            <a:ln w="9525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16810" y="5892165"/>
            <a:ext cx="509905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lass 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lass 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59052" y="6153911"/>
            <a:ext cx="681355" cy="421005"/>
            <a:chOff x="1559052" y="6153911"/>
            <a:chExt cx="681355" cy="42100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9052" y="6153911"/>
              <a:ext cx="681228" cy="4206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02486" y="6261119"/>
              <a:ext cx="430530" cy="171450"/>
            </a:xfrm>
            <a:custGeom>
              <a:avLst/>
              <a:gdLst/>
              <a:ahLst/>
              <a:cxnLst/>
              <a:rect l="l" t="t" r="r" b="b"/>
              <a:pathLst>
                <a:path w="430530" h="171450">
                  <a:moveTo>
                    <a:pt x="354729" y="85578"/>
                  </a:moveTo>
                  <a:lnTo>
                    <a:pt x="268731" y="135743"/>
                  </a:lnTo>
                  <a:lnTo>
                    <a:pt x="263124" y="140795"/>
                  </a:lnTo>
                  <a:lnTo>
                    <a:pt x="259968" y="147395"/>
                  </a:lnTo>
                  <a:lnTo>
                    <a:pt x="259480" y="154709"/>
                  </a:lnTo>
                  <a:lnTo>
                    <a:pt x="261874" y="161905"/>
                  </a:lnTo>
                  <a:lnTo>
                    <a:pt x="266924" y="167513"/>
                  </a:lnTo>
                  <a:lnTo>
                    <a:pt x="273510" y="170668"/>
                  </a:lnTo>
                  <a:lnTo>
                    <a:pt x="280787" y="171156"/>
                  </a:lnTo>
                  <a:lnTo>
                    <a:pt x="287908" y="168763"/>
                  </a:lnTo>
                  <a:lnTo>
                    <a:pt x="397868" y="104628"/>
                  </a:lnTo>
                  <a:lnTo>
                    <a:pt x="392683" y="104628"/>
                  </a:lnTo>
                  <a:lnTo>
                    <a:pt x="392683" y="102088"/>
                  </a:lnTo>
                  <a:lnTo>
                    <a:pt x="383031" y="102088"/>
                  </a:lnTo>
                  <a:lnTo>
                    <a:pt x="354729" y="85578"/>
                  </a:lnTo>
                  <a:close/>
                </a:path>
                <a:path w="430530" h="171450">
                  <a:moveTo>
                    <a:pt x="322071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322072" y="104628"/>
                  </a:lnTo>
                  <a:lnTo>
                    <a:pt x="354729" y="85578"/>
                  </a:lnTo>
                  <a:lnTo>
                    <a:pt x="322071" y="66528"/>
                  </a:lnTo>
                  <a:close/>
                </a:path>
                <a:path w="430530" h="171450">
                  <a:moveTo>
                    <a:pt x="397868" y="66528"/>
                  </a:moveTo>
                  <a:lnTo>
                    <a:pt x="392683" y="66528"/>
                  </a:lnTo>
                  <a:lnTo>
                    <a:pt x="392683" y="104628"/>
                  </a:lnTo>
                  <a:lnTo>
                    <a:pt x="397868" y="104628"/>
                  </a:lnTo>
                  <a:lnTo>
                    <a:pt x="430529" y="85578"/>
                  </a:lnTo>
                  <a:lnTo>
                    <a:pt x="397868" y="66528"/>
                  </a:lnTo>
                  <a:close/>
                </a:path>
                <a:path w="430530" h="171450">
                  <a:moveTo>
                    <a:pt x="383031" y="69068"/>
                  </a:moveTo>
                  <a:lnTo>
                    <a:pt x="354729" y="85578"/>
                  </a:lnTo>
                  <a:lnTo>
                    <a:pt x="383031" y="102088"/>
                  </a:lnTo>
                  <a:lnTo>
                    <a:pt x="383031" y="69068"/>
                  </a:lnTo>
                  <a:close/>
                </a:path>
                <a:path w="430530" h="171450">
                  <a:moveTo>
                    <a:pt x="392683" y="69068"/>
                  </a:moveTo>
                  <a:lnTo>
                    <a:pt x="383031" y="69068"/>
                  </a:lnTo>
                  <a:lnTo>
                    <a:pt x="383031" y="102088"/>
                  </a:lnTo>
                  <a:lnTo>
                    <a:pt x="392683" y="102088"/>
                  </a:lnTo>
                  <a:lnTo>
                    <a:pt x="392683" y="69068"/>
                  </a:lnTo>
                  <a:close/>
                </a:path>
                <a:path w="430530" h="171450">
                  <a:moveTo>
                    <a:pt x="280787" y="0"/>
                  </a:moveTo>
                  <a:lnTo>
                    <a:pt x="273510" y="488"/>
                  </a:lnTo>
                  <a:lnTo>
                    <a:pt x="266924" y="3643"/>
                  </a:lnTo>
                  <a:lnTo>
                    <a:pt x="261874" y="9251"/>
                  </a:lnTo>
                  <a:lnTo>
                    <a:pt x="259480" y="16446"/>
                  </a:lnTo>
                  <a:lnTo>
                    <a:pt x="259969" y="23760"/>
                  </a:lnTo>
                  <a:lnTo>
                    <a:pt x="263124" y="30360"/>
                  </a:lnTo>
                  <a:lnTo>
                    <a:pt x="268731" y="35413"/>
                  </a:lnTo>
                  <a:lnTo>
                    <a:pt x="354729" y="85578"/>
                  </a:lnTo>
                  <a:lnTo>
                    <a:pt x="383031" y="69068"/>
                  </a:lnTo>
                  <a:lnTo>
                    <a:pt x="392683" y="69068"/>
                  </a:lnTo>
                  <a:lnTo>
                    <a:pt x="392683" y="66528"/>
                  </a:lnTo>
                  <a:lnTo>
                    <a:pt x="397868" y="66528"/>
                  </a:lnTo>
                  <a:lnTo>
                    <a:pt x="287908" y="2393"/>
                  </a:lnTo>
                  <a:lnTo>
                    <a:pt x="2807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87323" y="7192771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Classification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73529" y="5852460"/>
            <a:ext cx="1737692" cy="11702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806308" y="7190638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Clustering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14442" y="7190638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65269" y="5470880"/>
            <a:ext cx="2032762" cy="1660728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2621" y="496900"/>
            <a:ext cx="3154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80" dirty="0"/>
              <a:t> </a:t>
            </a:r>
            <a:r>
              <a:rPr dirty="0"/>
              <a:t>Science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120505" cy="349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 </a:t>
            </a:r>
            <a:r>
              <a:rPr sz="1400" i="1" dirty="0">
                <a:latin typeface="Palatino Linotype"/>
                <a:cs typeface="Palatino Linotype"/>
              </a:rPr>
              <a:t>vs.</a:t>
            </a:r>
            <a:r>
              <a:rPr sz="1400" i="1" spc="-5" dirty="0">
                <a:latin typeface="Palatino Linotype"/>
                <a:cs typeface="Palatino Linotype"/>
              </a:rPr>
              <a:t> Machine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Learning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vs.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Data </a:t>
            </a:r>
            <a:r>
              <a:rPr sz="1400" i="1" spc="-5" dirty="0">
                <a:latin typeface="Palatino Linotype"/>
                <a:cs typeface="Palatino Linotype"/>
              </a:rPr>
              <a:t>science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marR="37465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Data </a:t>
            </a:r>
            <a:r>
              <a:rPr sz="2000" b="1" i="1" spc="-5" dirty="0">
                <a:solidFill>
                  <a:srgbClr val="006FC0"/>
                </a:solidFill>
                <a:latin typeface="Palatino Linotype"/>
                <a:cs typeface="Palatino Linotype"/>
              </a:rPr>
              <a:t>Science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(DS) </a:t>
            </a:r>
            <a:r>
              <a:rPr sz="2000" dirty="0">
                <a:latin typeface="Palatino Linotype"/>
                <a:cs typeface="Palatino Linotype"/>
              </a:rPr>
              <a:t>is an interdisciplinary field </a:t>
            </a:r>
            <a:r>
              <a:rPr sz="2000" spc="-5" dirty="0">
                <a:latin typeface="Palatino Linotype"/>
                <a:cs typeface="Palatino Linotype"/>
              </a:rPr>
              <a:t>that uses </a:t>
            </a:r>
            <a:r>
              <a:rPr sz="2000" dirty="0">
                <a:latin typeface="Palatino Linotype"/>
                <a:cs typeface="Palatino Linotype"/>
              </a:rPr>
              <a:t>scientific </a:t>
            </a:r>
            <a:r>
              <a:rPr sz="2000" spc="-5" dirty="0">
                <a:latin typeface="Palatino Linotype"/>
                <a:cs typeface="Palatino Linotype"/>
              </a:rPr>
              <a:t>methods </a:t>
            </a:r>
            <a:r>
              <a:rPr sz="2000" dirty="0">
                <a:latin typeface="Palatino Linotype"/>
                <a:cs typeface="Palatino Linotype"/>
              </a:rPr>
              <a:t>and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algorithms to </a:t>
            </a:r>
            <a:r>
              <a:rPr sz="2000" dirty="0">
                <a:latin typeface="Palatino Linotype"/>
                <a:cs typeface="Palatino Linotype"/>
              </a:rPr>
              <a:t>extract </a:t>
            </a:r>
            <a:r>
              <a:rPr sz="2000" spc="-5" dirty="0">
                <a:latin typeface="Palatino Linotype"/>
                <a:cs typeface="Palatino Linotype"/>
              </a:rPr>
              <a:t>knowledge </a:t>
            </a:r>
            <a:r>
              <a:rPr sz="2000" dirty="0">
                <a:latin typeface="Palatino Linotype"/>
                <a:cs typeface="Palatino Linotype"/>
              </a:rPr>
              <a:t>from data, and applies </a:t>
            </a:r>
            <a:r>
              <a:rPr sz="2000" spc="-5" dirty="0">
                <a:latin typeface="Palatino Linotype"/>
                <a:cs typeface="Palatino Linotype"/>
              </a:rPr>
              <a:t>the insights to </a:t>
            </a:r>
            <a:r>
              <a:rPr sz="2000" dirty="0">
                <a:latin typeface="Palatino Linotype"/>
                <a:cs typeface="Palatino Linotype"/>
              </a:rPr>
              <a:t> application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domains,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such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as</a:t>
            </a:r>
            <a:r>
              <a:rPr sz="2000" spc="-5" dirty="0">
                <a:latin typeface="Palatino Linotype"/>
                <a:cs typeface="Palatino Linotype"/>
              </a:rPr>
              <a:t> to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make </a:t>
            </a:r>
            <a:r>
              <a:rPr sz="2000" spc="-5" dirty="0">
                <a:latin typeface="Palatino Linotype"/>
                <a:cs typeface="Palatino Linotype"/>
              </a:rPr>
              <a:t>business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decisions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Data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Science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versus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Machine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Learning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DS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focuses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extracting</a:t>
            </a:r>
            <a:r>
              <a:rPr sz="1800" spc="-5" dirty="0">
                <a:latin typeface="Palatino Linotype"/>
                <a:cs typeface="Palatino Linotype"/>
              </a:rPr>
              <a:t> knowledge</a:t>
            </a:r>
            <a:r>
              <a:rPr sz="1800" dirty="0">
                <a:latin typeface="Palatino Linotype"/>
                <a:cs typeface="Palatino Linotype"/>
              </a:rPr>
              <a:t> and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insights</a:t>
            </a:r>
            <a:r>
              <a:rPr sz="1800" dirty="0">
                <a:latin typeface="Palatino Linotype"/>
                <a:cs typeface="Palatino Linotype"/>
              </a:rPr>
              <a:t> from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</a:t>
            </a:r>
            <a:endParaRPr sz="1800">
              <a:latin typeface="Palatino Linotype"/>
              <a:cs typeface="Palatino Linotype"/>
            </a:endParaRPr>
          </a:p>
          <a:p>
            <a:pPr marL="645160" marR="5080" lvl="1" indent="-228600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DS can rely on ML </a:t>
            </a:r>
            <a:r>
              <a:rPr sz="1800" spc="-5" dirty="0">
                <a:latin typeface="Palatino Linotype"/>
                <a:cs typeface="Palatino Linotype"/>
              </a:rPr>
              <a:t>approaches, but </a:t>
            </a:r>
            <a:r>
              <a:rPr sz="1800" dirty="0">
                <a:latin typeface="Palatino Linotype"/>
                <a:cs typeface="Palatino Linotype"/>
              </a:rPr>
              <a:t>it can also obtain </a:t>
            </a:r>
            <a:r>
              <a:rPr sz="1800" spc="-5" dirty="0">
                <a:latin typeface="Palatino Linotype"/>
                <a:cs typeface="Palatino Linotype"/>
              </a:rPr>
              <a:t>insights </a:t>
            </a:r>
            <a:r>
              <a:rPr sz="1800" dirty="0">
                <a:latin typeface="Palatino Linotype"/>
                <a:cs typeface="Palatino Linotype"/>
              </a:rPr>
              <a:t>via statistical analysis,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cleaning,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 visualization,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exploratory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analysis,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feature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engineering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Palatino Linotype"/>
              <a:cs typeface="Palatino Linotype"/>
            </a:endParaRPr>
          </a:p>
          <a:p>
            <a:pPr marR="65405" algn="ctr">
              <a:lnSpc>
                <a:spcPct val="100000"/>
              </a:lnSpc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AI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vs.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ML</a:t>
            </a:r>
            <a:r>
              <a:rPr sz="24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vs.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DS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4576" y="4966714"/>
            <a:ext cx="3930396" cy="276605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75254" y="496900"/>
            <a:ext cx="370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Deep</a:t>
            </a:r>
            <a:r>
              <a:rPr spc="-55" dirty="0"/>
              <a:t> </a:t>
            </a:r>
            <a:r>
              <a:rPr dirty="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051925" cy="211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Palatino Linotype"/>
                <a:cs typeface="Palatino Linotype"/>
              </a:rPr>
              <a:t>AI </a:t>
            </a:r>
            <a:r>
              <a:rPr sz="1400" i="1" dirty="0">
                <a:latin typeface="Palatino Linotype"/>
                <a:cs typeface="Palatino Linotype"/>
              </a:rPr>
              <a:t>vs.</a:t>
            </a:r>
            <a:r>
              <a:rPr sz="1400" i="1" spc="-5" dirty="0">
                <a:latin typeface="Palatino Linotype"/>
                <a:cs typeface="Palatino Linotype"/>
              </a:rPr>
              <a:t> Machine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Learning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vs.</a:t>
            </a:r>
            <a:r>
              <a:rPr sz="1400" i="1" spc="-2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Data </a:t>
            </a:r>
            <a:r>
              <a:rPr sz="1400" i="1" spc="-5" dirty="0">
                <a:latin typeface="Palatino Linotype"/>
                <a:cs typeface="Palatino Linotype"/>
              </a:rPr>
              <a:t>science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marR="5080" indent="-289560">
              <a:lnSpc>
                <a:spcPct val="100000"/>
              </a:lnSpc>
              <a:buClr>
                <a:srgbClr val="1F487C"/>
              </a:buClr>
              <a:buSzPct val="90000"/>
              <a:buFont typeface="Palatino Linotype"/>
              <a:buChar char="•"/>
              <a:tabLst>
                <a:tab pos="301625" algn="l"/>
                <a:tab pos="302260" algn="l"/>
              </a:tabLst>
            </a:pP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Deep Learning </a:t>
            </a:r>
            <a:r>
              <a:rPr sz="2000" dirty="0">
                <a:latin typeface="Palatino Linotype"/>
                <a:cs typeface="Palatino Linotype"/>
              </a:rPr>
              <a:t>(DL) </a:t>
            </a:r>
            <a:r>
              <a:rPr sz="2000" spc="-5" dirty="0">
                <a:latin typeface="Palatino Linotype"/>
                <a:cs typeface="Palatino Linotype"/>
              </a:rPr>
              <a:t>is </a:t>
            </a:r>
            <a:r>
              <a:rPr sz="2000" dirty="0">
                <a:latin typeface="Palatino Linotype"/>
                <a:cs typeface="Palatino Linotype"/>
              </a:rPr>
              <a:t>a subarea </a:t>
            </a:r>
            <a:r>
              <a:rPr sz="2000" spc="-5" dirty="0">
                <a:latin typeface="Palatino Linotype"/>
                <a:cs typeface="Palatino Linotype"/>
              </a:rPr>
              <a:t>in </a:t>
            </a:r>
            <a:r>
              <a:rPr sz="2000" dirty="0">
                <a:latin typeface="Palatino Linotype"/>
                <a:cs typeface="Palatino Linotype"/>
              </a:rPr>
              <a:t>machine learning </a:t>
            </a:r>
            <a:r>
              <a:rPr sz="2000" spc="-5" dirty="0">
                <a:latin typeface="Palatino Linotype"/>
                <a:cs typeface="Palatino Linotype"/>
              </a:rPr>
              <a:t>that </a:t>
            </a:r>
            <a:r>
              <a:rPr sz="2000" dirty="0">
                <a:latin typeface="Palatino Linotype"/>
                <a:cs typeface="Palatino Linotype"/>
              </a:rPr>
              <a:t>uses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artificial </a:t>
            </a:r>
            <a:r>
              <a:rPr sz="2000" spc="-5" dirty="0">
                <a:solidFill>
                  <a:srgbClr val="FF0000"/>
                </a:solidFill>
                <a:latin typeface="Palatino Linotype"/>
                <a:cs typeface="Palatino Linotype"/>
              </a:rPr>
              <a:t>neural </a:t>
            </a:r>
            <a:r>
              <a:rPr sz="2000" spc="-484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Palatino Linotype"/>
                <a:cs typeface="Palatino Linotype"/>
              </a:rPr>
              <a:t>networks</a:t>
            </a:r>
            <a:r>
              <a:rPr sz="2000" spc="-1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(ANNs)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with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multiple</a:t>
            </a:r>
            <a:r>
              <a:rPr sz="2000" spc="-5" dirty="0">
                <a:latin typeface="Palatino Linotype"/>
                <a:cs typeface="Palatino Linotype"/>
              </a:rPr>
              <a:t> layers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for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learning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representations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1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major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advantage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DL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is</a:t>
            </a:r>
            <a:r>
              <a:rPr sz="1800" spc="-5" dirty="0">
                <a:latin typeface="Palatino Linotype"/>
                <a:cs typeface="Palatino Linotype"/>
              </a:rPr>
              <a:t> the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ability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to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automatically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extract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features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 </a:t>
            </a:r>
            <a:r>
              <a:rPr sz="1800" dirty="0">
                <a:latin typeface="Palatino Linotype"/>
                <a:cs typeface="Palatino Linotype"/>
              </a:rPr>
              <a:t>data</a:t>
            </a:r>
            <a:endParaRPr sz="1800">
              <a:latin typeface="Palatino Linotype"/>
              <a:cs typeface="Palatino Linotype"/>
            </a:endParaRPr>
          </a:p>
          <a:p>
            <a:pPr marL="645160" marR="264795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The most </a:t>
            </a:r>
            <a:r>
              <a:rPr sz="1800" spc="-5" dirty="0">
                <a:latin typeface="Palatino Linotype"/>
                <a:cs typeface="Palatino Linotype"/>
              </a:rPr>
              <a:t>common architectures in </a:t>
            </a:r>
            <a:r>
              <a:rPr sz="1800" dirty="0">
                <a:latin typeface="Palatino Linotype"/>
                <a:cs typeface="Palatino Linotype"/>
              </a:rPr>
              <a:t>deep ANNs are: </a:t>
            </a:r>
            <a:r>
              <a:rPr sz="1800" spc="-5" dirty="0">
                <a:latin typeface="Palatino Linotype"/>
                <a:cs typeface="Palatino Linotype"/>
              </a:rPr>
              <a:t>multi-layer perceptron </a:t>
            </a:r>
            <a:r>
              <a:rPr sz="1800" dirty="0">
                <a:latin typeface="Palatino Linotype"/>
                <a:cs typeface="Palatino Linotype"/>
              </a:rPr>
              <a:t>NNs,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convolutional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NNs,</a:t>
            </a:r>
            <a:r>
              <a:rPr sz="1800" spc="-5" dirty="0">
                <a:latin typeface="Palatino Linotype"/>
                <a:cs typeface="Palatino Linotype"/>
              </a:rPr>
              <a:t> recurrent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NNs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(LSTM, </a:t>
            </a:r>
            <a:r>
              <a:rPr sz="1800" spc="-5" dirty="0">
                <a:latin typeface="Palatino Linotype"/>
                <a:cs typeface="Palatino Linotype"/>
              </a:rPr>
              <a:t>GRU),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graph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NNs,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transformer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NNs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5583" y="4066951"/>
            <a:ext cx="6495288" cy="31309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1829" y="496900"/>
            <a:ext cx="5174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-55" dirty="0"/>
              <a:t> </a:t>
            </a:r>
            <a:r>
              <a:rPr dirty="0"/>
              <a:t>Intelligence?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419590" cy="4961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How</a:t>
            </a:r>
            <a:r>
              <a:rPr sz="1400" i="1" spc="-1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to</a:t>
            </a:r>
            <a:r>
              <a:rPr sz="1400" i="1" spc="-1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Develop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5" dirty="0">
                <a:latin typeface="Palatino Linotype"/>
                <a:cs typeface="Palatino Linotype"/>
              </a:rPr>
              <a:t>Intelligent</a:t>
            </a:r>
            <a:r>
              <a:rPr sz="1400" i="1" spc="-5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Machines?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marR="611505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An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intelligent agent </a:t>
            </a:r>
            <a:r>
              <a:rPr sz="2000" dirty="0">
                <a:latin typeface="Palatino Linotype"/>
                <a:cs typeface="Palatino Linotype"/>
              </a:rPr>
              <a:t>is any system </a:t>
            </a:r>
            <a:r>
              <a:rPr sz="2000" spc="-5" dirty="0">
                <a:latin typeface="Palatino Linotype"/>
                <a:cs typeface="Palatino Linotype"/>
              </a:rPr>
              <a:t>that </a:t>
            </a:r>
            <a:r>
              <a:rPr sz="2000" spc="-10" dirty="0">
                <a:latin typeface="Palatino Linotype"/>
                <a:cs typeface="Palatino Linotype"/>
              </a:rPr>
              <a:t>perceives </a:t>
            </a:r>
            <a:r>
              <a:rPr sz="2000" spc="-5" dirty="0">
                <a:latin typeface="Palatino Linotype"/>
                <a:cs typeface="Palatino Linotype"/>
              </a:rPr>
              <a:t>the </a:t>
            </a:r>
            <a:r>
              <a:rPr sz="2000" dirty="0">
                <a:latin typeface="Palatino Linotype"/>
                <a:cs typeface="Palatino Linotype"/>
              </a:rPr>
              <a:t>environment and </a:t>
            </a:r>
            <a:r>
              <a:rPr sz="2000" spc="-5" dirty="0">
                <a:latin typeface="Palatino Linotype"/>
                <a:cs typeface="Palatino Linotype"/>
              </a:rPr>
              <a:t>takes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actions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maximize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chances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achieving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its</a:t>
            </a:r>
            <a:r>
              <a:rPr sz="2000" dirty="0">
                <a:latin typeface="Palatino Linotype"/>
                <a:cs typeface="Palatino Linotype"/>
              </a:rPr>
              <a:t> goals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Goals</a:t>
            </a:r>
            <a:r>
              <a:rPr sz="1800" dirty="0">
                <a:latin typeface="Palatino Linotype"/>
                <a:cs typeface="Palatino Linotype"/>
              </a:rPr>
              <a:t> can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0" dirty="0">
                <a:latin typeface="Palatino Linotype"/>
                <a:cs typeface="Palatino Linotype"/>
              </a:rPr>
              <a:t>vary,</a:t>
            </a:r>
            <a:r>
              <a:rPr sz="1800" dirty="0">
                <a:latin typeface="Palatino Linotype"/>
                <a:cs typeface="Palatino Linotype"/>
              </a:rPr>
              <a:t> e.g.,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human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goals</a:t>
            </a:r>
            <a:r>
              <a:rPr sz="1800" dirty="0">
                <a:latin typeface="Palatino Linotype"/>
                <a:cs typeface="Palatino Linotype"/>
              </a:rPr>
              <a:t> can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 to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make</a:t>
            </a:r>
            <a:r>
              <a:rPr sz="1800" dirty="0">
                <a:latin typeface="Palatino Linotype"/>
                <a:cs typeface="Palatino Linotype"/>
              </a:rPr>
              <a:t> a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coffee,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build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wall,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solve</a:t>
            </a:r>
            <a:r>
              <a:rPr sz="1800" dirty="0">
                <a:latin typeface="Palatino Linotype"/>
                <a:cs typeface="Palatino Linotype"/>
              </a:rPr>
              <a:t> a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math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problem,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drive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20" dirty="0">
                <a:latin typeface="Palatino Linotype"/>
                <a:cs typeface="Palatino Linotype"/>
              </a:rPr>
              <a:t> car,</a:t>
            </a:r>
            <a:r>
              <a:rPr sz="1800" dirty="0">
                <a:latin typeface="Palatino Linotype"/>
                <a:cs typeface="Palatino Linotype"/>
              </a:rPr>
              <a:t> cook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meal,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etc.</a:t>
            </a:r>
            <a:endParaRPr sz="1800">
              <a:latin typeface="Palatino Linotype"/>
              <a:cs typeface="Palatino Linotype"/>
            </a:endParaRPr>
          </a:p>
          <a:p>
            <a:pPr marL="302260" marR="399415" indent="-289560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5" dirty="0">
                <a:latin typeface="Palatino Linotype"/>
                <a:cs typeface="Palatino Linotype"/>
              </a:rPr>
              <a:t>Definition: </a:t>
            </a:r>
            <a:r>
              <a:rPr sz="2000" b="1" i="1" dirty="0">
                <a:solidFill>
                  <a:srgbClr val="006FC0"/>
                </a:solidFill>
                <a:latin typeface="Palatino Linotype"/>
                <a:cs typeface="Palatino Linotype"/>
              </a:rPr>
              <a:t>Intelligence </a:t>
            </a:r>
            <a:r>
              <a:rPr sz="2000" dirty="0">
                <a:latin typeface="Palatino Linotype"/>
                <a:cs typeface="Palatino Linotype"/>
              </a:rPr>
              <a:t>is an </a:t>
            </a:r>
            <a:r>
              <a:rPr sz="2000" spc="-35" dirty="0">
                <a:latin typeface="Palatino Linotype"/>
                <a:cs typeface="Palatino Linotype"/>
              </a:rPr>
              <a:t>agent’s </a:t>
            </a:r>
            <a:r>
              <a:rPr sz="2000" dirty="0">
                <a:latin typeface="Palatino Linotype"/>
                <a:cs typeface="Palatino Linotype"/>
              </a:rPr>
              <a:t>ability </a:t>
            </a:r>
            <a:r>
              <a:rPr sz="2000" spc="-5" dirty="0">
                <a:latin typeface="Palatino Linotype"/>
                <a:cs typeface="Palatino Linotype"/>
              </a:rPr>
              <a:t>to achieve goals in </a:t>
            </a:r>
            <a:r>
              <a:rPr sz="2000" dirty="0">
                <a:latin typeface="Palatino Linotype"/>
                <a:cs typeface="Palatino Linotype"/>
              </a:rPr>
              <a:t>a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wide range of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environments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1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Intelligent</a:t>
            </a:r>
            <a:r>
              <a:rPr sz="2000" spc="-5" dirty="0">
                <a:latin typeface="Palatino Linotype"/>
                <a:cs typeface="Palatino Linotype"/>
              </a:rPr>
              <a:t> agents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should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able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acquire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retain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knowledge,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use it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</a:t>
            </a:r>
            <a:endParaRPr sz="2000">
              <a:latin typeface="Palatino Linotype"/>
              <a:cs typeface="Palatino Linotype"/>
            </a:endParaRPr>
          </a:p>
          <a:p>
            <a:pPr marL="302260">
              <a:lnSpc>
                <a:spcPct val="100000"/>
              </a:lnSpc>
            </a:pPr>
            <a:r>
              <a:rPr sz="2000" dirty="0">
                <a:latin typeface="Palatino Linotype"/>
                <a:cs typeface="Palatino Linotype"/>
              </a:rPr>
              <a:t>respond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effectively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</a:t>
            </a:r>
            <a:r>
              <a:rPr sz="2000" dirty="0">
                <a:latin typeface="Palatino Linotype"/>
                <a:cs typeface="Palatino Linotype"/>
              </a:rPr>
              <a:t> new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tasks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act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new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situations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environments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E.g.,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more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intelligent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humans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should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</a:t>
            </a:r>
            <a:r>
              <a:rPr sz="1800" dirty="0">
                <a:latin typeface="Palatino Linotype"/>
                <a:cs typeface="Palatino Linotype"/>
              </a:rPr>
              <a:t> able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solve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many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physics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problems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that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they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</a:pPr>
            <a:r>
              <a:rPr sz="1800" spc="-25" dirty="0">
                <a:latin typeface="Palatino Linotype"/>
                <a:cs typeface="Palatino Linotype"/>
              </a:rPr>
              <a:t>haven’t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seen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before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(e.g.,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think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Einstein)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Intelligence </a:t>
            </a:r>
            <a:r>
              <a:rPr sz="1800" dirty="0">
                <a:latin typeface="Palatino Linotype"/>
                <a:cs typeface="Palatino Linotype"/>
              </a:rPr>
              <a:t>encompasses </a:t>
            </a:r>
            <a:r>
              <a:rPr sz="1800" spc="-5" dirty="0">
                <a:latin typeface="Palatino Linotype"/>
                <a:cs typeface="Palatino Linotype"/>
              </a:rPr>
              <a:t>many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related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abilities</a:t>
            </a:r>
            <a:r>
              <a:rPr sz="1800" spc="-2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for:</a:t>
            </a:r>
            <a:endParaRPr sz="18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2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Reasoning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and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rational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thinking,</a:t>
            </a:r>
            <a:r>
              <a:rPr sz="1600" spc="4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comprehend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ideas,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apply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planning,</a:t>
            </a:r>
            <a:r>
              <a:rPr sz="1600" spc="3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problem-solving</a:t>
            </a:r>
            <a:endParaRPr sz="16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0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Learning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and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adaptation,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deal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with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unexpected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situations</a:t>
            </a:r>
            <a:r>
              <a:rPr sz="1600" spc="2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and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uncertainties</a:t>
            </a:r>
            <a:endParaRPr sz="1600">
              <a:latin typeface="Palatino Linotype"/>
              <a:cs typeface="Palatino Linotype"/>
            </a:endParaRPr>
          </a:p>
          <a:p>
            <a:pPr marL="926465" lvl="2" indent="-173990">
              <a:lnSpc>
                <a:spcPct val="100000"/>
              </a:lnSpc>
              <a:spcBef>
                <a:spcPts val="300"/>
              </a:spcBef>
              <a:buClr>
                <a:srgbClr val="1F487C"/>
              </a:buClr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Palatino Linotype"/>
                <a:cs typeface="Palatino Linotype"/>
              </a:rPr>
              <a:t>Interacting</a:t>
            </a:r>
            <a:r>
              <a:rPr sz="1600" spc="3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with</a:t>
            </a:r>
            <a:r>
              <a:rPr sz="1600" spc="15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the</a:t>
            </a:r>
            <a:r>
              <a:rPr sz="1600" spc="2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real</a:t>
            </a:r>
            <a:r>
              <a:rPr sz="1600" spc="-10" dirty="0">
                <a:latin typeface="Palatino Linotype"/>
                <a:cs typeface="Palatino Linotype"/>
              </a:rPr>
              <a:t> world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to</a:t>
            </a:r>
            <a:r>
              <a:rPr sz="1600" spc="1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perceive,</a:t>
            </a:r>
            <a:r>
              <a:rPr sz="1600" spc="-1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understand,</a:t>
            </a:r>
            <a:r>
              <a:rPr sz="1600" spc="40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and</a:t>
            </a:r>
            <a:r>
              <a:rPr sz="1600" spc="5" dirty="0">
                <a:latin typeface="Palatino Linotype"/>
                <a:cs typeface="Palatino Linotype"/>
              </a:rPr>
              <a:t> </a:t>
            </a:r>
            <a:r>
              <a:rPr sz="1600" spc="-5" dirty="0">
                <a:latin typeface="Palatino Linotype"/>
                <a:cs typeface="Palatino Linotype"/>
              </a:rPr>
              <a:t>act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58" y="349377"/>
            <a:ext cx="9512300" cy="190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8129" y="1439417"/>
            <a:ext cx="9584690" cy="0"/>
          </a:xfrm>
          <a:custGeom>
            <a:avLst/>
            <a:gdLst/>
            <a:ahLst/>
            <a:cxnLst/>
            <a:rect l="l" t="t" r="r" b="b"/>
            <a:pathLst>
              <a:path w="9584690">
                <a:moveTo>
                  <a:pt x="0" y="0"/>
                </a:moveTo>
                <a:lnTo>
                  <a:pt x="9584309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" y="26111"/>
            <a:ext cx="210561" cy="406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4609" y="496900"/>
            <a:ext cx="9551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16125" algn="l"/>
              </a:tabLst>
            </a:pPr>
            <a:r>
              <a:rPr dirty="0"/>
              <a:t>How</a:t>
            </a:r>
            <a:r>
              <a:rPr spc="-15" dirty="0"/>
              <a:t> </a:t>
            </a:r>
            <a:r>
              <a:rPr dirty="0"/>
              <a:t>to	</a:t>
            </a:r>
            <a:r>
              <a:rPr spc="-10" dirty="0"/>
              <a:t>Develop</a:t>
            </a:r>
            <a:r>
              <a:rPr spc="-55" dirty="0"/>
              <a:t> </a:t>
            </a:r>
            <a:r>
              <a:rPr dirty="0"/>
              <a:t>Intelligent</a:t>
            </a:r>
            <a:r>
              <a:rPr spc="-60" dirty="0"/>
              <a:t> </a:t>
            </a:r>
            <a:r>
              <a:rPr dirty="0"/>
              <a:t>Machines?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5498" y="1488694"/>
            <a:ext cx="9384665" cy="594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Palatino Linotype"/>
                <a:cs typeface="Palatino Linotype"/>
              </a:rPr>
              <a:t>How</a:t>
            </a:r>
            <a:r>
              <a:rPr sz="1400" i="1" spc="-1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to</a:t>
            </a:r>
            <a:r>
              <a:rPr sz="1400" i="1" spc="-10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Develop</a:t>
            </a:r>
            <a:r>
              <a:rPr sz="1400" i="1" spc="-25" dirty="0">
                <a:latin typeface="Palatino Linotype"/>
                <a:cs typeface="Palatino Linotype"/>
              </a:rPr>
              <a:t> </a:t>
            </a:r>
            <a:r>
              <a:rPr sz="1400" i="1" spc="-5" dirty="0">
                <a:latin typeface="Palatino Linotype"/>
                <a:cs typeface="Palatino Linotype"/>
              </a:rPr>
              <a:t>Intelligent</a:t>
            </a:r>
            <a:r>
              <a:rPr sz="1400" i="1" spc="-55" dirty="0">
                <a:latin typeface="Palatino Linotype"/>
                <a:cs typeface="Palatino Linotype"/>
              </a:rPr>
              <a:t> </a:t>
            </a:r>
            <a:r>
              <a:rPr sz="1400" i="1" dirty="0">
                <a:latin typeface="Palatino Linotype"/>
                <a:cs typeface="Palatino Linotype"/>
              </a:rPr>
              <a:t>Machines?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Palatino Linotype"/>
              <a:cs typeface="Palatino Linotype"/>
            </a:endParaRPr>
          </a:p>
          <a:p>
            <a:pPr marL="302260" marR="225425" indent="-289560">
              <a:lnSpc>
                <a:spcPct val="100000"/>
              </a:lnSpc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AI scientists in </a:t>
            </a:r>
            <a:r>
              <a:rPr sz="2000" spc="5" dirty="0">
                <a:latin typeface="Palatino Linotype"/>
                <a:cs typeface="Palatino Linotype"/>
              </a:rPr>
              <a:t>1950s </a:t>
            </a:r>
            <a:r>
              <a:rPr sz="2000" spc="-10" dirty="0">
                <a:latin typeface="Palatino Linotype"/>
                <a:cs typeface="Palatino Linotype"/>
              </a:rPr>
              <a:t>believed </a:t>
            </a:r>
            <a:r>
              <a:rPr sz="2000" spc="-5" dirty="0">
                <a:latin typeface="Palatino Linotype"/>
                <a:cs typeface="Palatino Linotype"/>
              </a:rPr>
              <a:t>that </a:t>
            </a:r>
            <a:r>
              <a:rPr sz="2000" dirty="0">
                <a:latin typeface="Palatino Linotype"/>
                <a:cs typeface="Palatino Linotype"/>
              </a:rPr>
              <a:t>machines with </a:t>
            </a:r>
            <a:r>
              <a:rPr sz="2000" spc="-5" dirty="0">
                <a:latin typeface="Palatino Linotype"/>
                <a:cs typeface="Palatino Linotype"/>
              </a:rPr>
              <a:t>human-level </a:t>
            </a:r>
            <a:r>
              <a:rPr sz="2000" dirty="0">
                <a:latin typeface="Palatino Linotype"/>
                <a:cs typeface="Palatino Linotype"/>
              </a:rPr>
              <a:t>intelligence can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be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achieved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within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10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to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20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years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Initial</a:t>
            </a:r>
            <a:r>
              <a:rPr sz="2000" spc="-9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approaches</a:t>
            </a:r>
            <a:endParaRPr sz="20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509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Imitate step-by-step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reasoning that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humans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use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solve</a:t>
            </a:r>
            <a:r>
              <a:rPr sz="1800" dirty="0">
                <a:latin typeface="Palatino Linotype"/>
                <a:cs typeface="Palatino Linotype"/>
              </a:rPr>
              <a:t> a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problem</a:t>
            </a:r>
            <a:endParaRPr sz="1800">
              <a:latin typeface="Palatino Linotype"/>
              <a:cs typeface="Palatino Linotype"/>
            </a:endParaRPr>
          </a:p>
          <a:p>
            <a:pPr marL="645160" marR="222885" lvl="1" indent="-228600">
              <a:lnSpc>
                <a:spcPct val="100000"/>
              </a:lnSpc>
              <a:spcBef>
                <a:spcPts val="400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Create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knowledge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database </a:t>
            </a:r>
            <a:r>
              <a:rPr sz="1800" spc="-5" dirty="0">
                <a:latin typeface="Palatino Linotype"/>
                <a:cs typeface="Palatino Linotype"/>
              </a:rPr>
              <a:t>based</a:t>
            </a:r>
            <a:r>
              <a:rPr sz="1800" dirty="0">
                <a:latin typeface="Palatino Linotype"/>
                <a:cs typeface="Palatino Linotype"/>
              </a:rPr>
              <a:t> on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human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domain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knowledge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about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task, </a:t>
            </a:r>
            <a:r>
              <a:rPr sz="1800" dirty="0">
                <a:latin typeface="Palatino Linotype"/>
                <a:cs typeface="Palatino Linotype"/>
              </a:rPr>
              <a:t>and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develop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 </a:t>
            </a:r>
            <a:r>
              <a:rPr sz="1800" spc="-5" dirty="0">
                <a:latin typeface="Palatino Linotype"/>
                <a:cs typeface="Palatino Linotype"/>
              </a:rPr>
              <a:t>inference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engine</a:t>
            </a:r>
            <a:r>
              <a:rPr sz="1800" spc="1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 process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the states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make</a:t>
            </a:r>
            <a:r>
              <a:rPr sz="1800" dirty="0">
                <a:latin typeface="Palatino Linotype"/>
                <a:cs typeface="Palatino Linotype"/>
              </a:rPr>
              <a:t> decisions</a:t>
            </a:r>
            <a:endParaRPr sz="1800">
              <a:latin typeface="Palatino Linotype"/>
              <a:cs typeface="Palatino Linotype"/>
            </a:endParaRPr>
          </a:p>
          <a:p>
            <a:pPr marL="645160" lvl="1" indent="-228600">
              <a:lnSpc>
                <a:spcPct val="100000"/>
              </a:lnSpc>
              <a:spcBef>
                <a:spcPts val="40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Challenges: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handling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uncertainties,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combinatorial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explosion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(the</a:t>
            </a:r>
            <a:r>
              <a:rPr sz="1800" spc="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space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solutions</a:t>
            </a:r>
            <a:endParaRPr sz="1800">
              <a:latin typeface="Palatino Linotype"/>
              <a:cs typeface="Palatino Linotype"/>
            </a:endParaRPr>
          </a:p>
          <a:p>
            <a:pPr marL="645160">
              <a:lnSpc>
                <a:spcPct val="100000"/>
              </a:lnSpc>
            </a:pPr>
            <a:r>
              <a:rPr sz="1800" spc="-5" dirty="0">
                <a:latin typeface="Palatino Linotype"/>
                <a:cs typeface="Palatino Linotype"/>
              </a:rPr>
              <a:t>quickly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becomes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large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for</a:t>
            </a:r>
            <a:r>
              <a:rPr sz="1800" spc="2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most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problems)</a:t>
            </a:r>
            <a:endParaRPr sz="1800">
              <a:latin typeface="Palatino Linotype"/>
              <a:cs typeface="Palatino Linotype"/>
            </a:endParaRPr>
          </a:p>
          <a:p>
            <a:pPr marL="302260" marR="1120775" indent="-289560">
              <a:lnSpc>
                <a:spcPct val="100000"/>
              </a:lnSpc>
              <a:spcBef>
                <a:spcPts val="58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dirty="0">
                <a:latin typeface="Palatino Linotype"/>
                <a:cs typeface="Palatino Linotype"/>
              </a:rPr>
              <a:t>These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approaches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failed</a:t>
            </a:r>
            <a:r>
              <a:rPr sz="2000" spc="-5" dirty="0">
                <a:latin typeface="Palatino Linotype"/>
                <a:cs typeface="Palatino Linotype"/>
              </a:rPr>
              <a:t> to</a:t>
            </a:r>
            <a:r>
              <a:rPr sz="2000" spc="-15" dirty="0">
                <a:latin typeface="Palatino Linotype"/>
                <a:cs typeface="Palatino Linotype"/>
              </a:rPr>
              <a:t> deliver,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as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scientists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underestimated the </a:t>
            </a:r>
            <a:r>
              <a:rPr sz="2000" spc="-484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complexity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human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intelligence</a:t>
            </a:r>
            <a:endParaRPr sz="2000">
              <a:latin typeface="Palatino Linotype"/>
              <a:cs typeface="Palatino Linotype"/>
            </a:endParaRPr>
          </a:p>
          <a:p>
            <a:pPr marL="302260" indent="-289560">
              <a:lnSpc>
                <a:spcPct val="100000"/>
              </a:lnSpc>
              <a:spcBef>
                <a:spcPts val="705"/>
              </a:spcBef>
              <a:buClr>
                <a:srgbClr val="1F487C"/>
              </a:buClr>
              <a:buSzPct val="90000"/>
              <a:buChar char="•"/>
              <a:tabLst>
                <a:tab pos="301625" algn="l"/>
                <a:tab pos="302260" algn="l"/>
              </a:tabLst>
            </a:pPr>
            <a:r>
              <a:rPr sz="2000" spc="-25" dirty="0">
                <a:latin typeface="Palatino Linotype"/>
                <a:cs typeface="Palatino Linotype"/>
              </a:rPr>
              <a:t>Various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0000"/>
                </a:solidFill>
                <a:latin typeface="Palatino Linotype"/>
                <a:cs typeface="Palatino Linotype"/>
              </a:rPr>
              <a:t>misconceptions</a:t>
            </a:r>
            <a:r>
              <a:rPr sz="200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about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intelligence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has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perpetuated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in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AI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field</a:t>
            </a:r>
            <a:endParaRPr sz="2000">
              <a:latin typeface="Palatino Linotype"/>
              <a:cs typeface="Palatino Linotype"/>
            </a:endParaRPr>
          </a:p>
          <a:p>
            <a:pPr marL="645160" marR="895985" lvl="1" indent="-228600" algn="just">
              <a:lnSpc>
                <a:spcPct val="100000"/>
              </a:lnSpc>
              <a:spcBef>
                <a:spcPts val="51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5160" algn="l"/>
              </a:tabLst>
            </a:pPr>
            <a:r>
              <a:rPr sz="1800" dirty="0">
                <a:latin typeface="Palatino Linotype"/>
                <a:cs typeface="Palatino Linotype"/>
              </a:rPr>
              <a:t>E.g., </a:t>
            </a:r>
            <a:r>
              <a:rPr sz="1800" spc="-5" dirty="0">
                <a:latin typeface="Palatino Linotype"/>
                <a:cs typeface="Palatino Linotype"/>
              </a:rPr>
              <a:t>computers </a:t>
            </a:r>
            <a:r>
              <a:rPr sz="1800" dirty="0">
                <a:latin typeface="Palatino Linotype"/>
                <a:cs typeface="Palatino Linotype"/>
              </a:rPr>
              <a:t>can </a:t>
            </a:r>
            <a:r>
              <a:rPr sz="1800" spc="-5" dirty="0">
                <a:latin typeface="Palatino Linotype"/>
                <a:cs typeface="Palatino Linotype"/>
              </a:rPr>
              <a:t>process information </a:t>
            </a:r>
            <a:r>
              <a:rPr sz="1800" dirty="0">
                <a:latin typeface="Palatino Linotype"/>
                <a:cs typeface="Palatino Linotype"/>
              </a:rPr>
              <a:t>-&gt; </a:t>
            </a:r>
            <a:r>
              <a:rPr sz="1800" spc="-5" dirty="0">
                <a:latin typeface="Palatino Linotype"/>
                <a:cs typeface="Palatino Linotype"/>
              </a:rPr>
              <a:t>human thinking </a:t>
            </a:r>
            <a:r>
              <a:rPr sz="1800" dirty="0">
                <a:latin typeface="Palatino Linotype"/>
                <a:cs typeface="Palatino Linotype"/>
              </a:rPr>
              <a:t>is similar </a:t>
            </a:r>
            <a:r>
              <a:rPr sz="1800" spc="-5" dirty="0">
                <a:latin typeface="Palatino Linotype"/>
                <a:cs typeface="Palatino Linotype"/>
              </a:rPr>
              <a:t>to logic 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processing </a:t>
            </a:r>
            <a:r>
              <a:rPr sz="1800" dirty="0">
                <a:latin typeface="Palatino Linotype"/>
                <a:cs typeface="Palatino Linotype"/>
              </a:rPr>
              <a:t>-&gt; </a:t>
            </a:r>
            <a:r>
              <a:rPr sz="1800" spc="-5" dirty="0">
                <a:latin typeface="Palatino Linotype"/>
                <a:cs typeface="Palatino Linotype"/>
              </a:rPr>
              <a:t>encoding human thinking into </a:t>
            </a:r>
            <a:r>
              <a:rPr sz="1800" dirty="0">
                <a:latin typeface="Palatino Linotype"/>
                <a:cs typeface="Palatino Linotype"/>
              </a:rPr>
              <a:t>a </a:t>
            </a:r>
            <a:r>
              <a:rPr sz="1800" spc="-5" dirty="0">
                <a:latin typeface="Palatino Linotype"/>
                <a:cs typeface="Palatino Linotype"/>
              </a:rPr>
              <a:t>program </a:t>
            </a:r>
            <a:r>
              <a:rPr sz="1800" dirty="0">
                <a:latin typeface="Palatino Linotype"/>
                <a:cs typeface="Palatino Linotype"/>
              </a:rPr>
              <a:t>can lead </a:t>
            </a:r>
            <a:r>
              <a:rPr sz="1800" spc="-5" dirty="0">
                <a:latin typeface="Palatino Linotype"/>
                <a:cs typeface="Palatino Linotype"/>
              </a:rPr>
              <a:t>to intelligent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machines</a:t>
            </a:r>
            <a:endParaRPr sz="1800">
              <a:latin typeface="Palatino Linotype"/>
              <a:cs typeface="Palatino Linotype"/>
            </a:endParaRPr>
          </a:p>
          <a:p>
            <a:pPr marL="645160" marR="5080" lvl="1" indent="-228600">
              <a:lnSpc>
                <a:spcPct val="100000"/>
              </a:lnSpc>
              <a:spcBef>
                <a:spcPts val="395"/>
              </a:spcBef>
              <a:buClr>
                <a:srgbClr val="1F487C"/>
              </a:buClr>
              <a:buSzPct val="88888"/>
              <a:buFont typeface="Wingdings"/>
              <a:buChar char=""/>
              <a:tabLst>
                <a:tab pos="644525" algn="l"/>
                <a:tab pos="645160" algn="l"/>
              </a:tabLst>
            </a:pPr>
            <a:r>
              <a:rPr sz="1800" spc="-5" dirty="0">
                <a:latin typeface="Palatino Linotype"/>
                <a:cs typeface="Palatino Linotype"/>
              </a:rPr>
              <a:t>E.g.,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chess is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game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of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intellect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chess </a:t>
            </a:r>
            <a:r>
              <a:rPr sz="1800" spc="-10" dirty="0">
                <a:latin typeface="Palatino Linotype"/>
                <a:cs typeface="Palatino Linotype"/>
              </a:rPr>
              <a:t>players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are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very</a:t>
            </a:r>
            <a:r>
              <a:rPr sz="1800" spc="-5" dirty="0">
                <a:latin typeface="Palatino Linotype"/>
                <a:cs typeface="Palatino Linotype"/>
              </a:rPr>
              <a:t> intelligent people</a:t>
            </a:r>
            <a:r>
              <a:rPr sz="1800" spc="7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-&gt; 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developing</a:t>
            </a:r>
            <a:r>
              <a:rPr sz="180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computers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that </a:t>
            </a:r>
            <a:r>
              <a:rPr sz="1800" dirty="0">
                <a:latin typeface="Palatino Linotype"/>
                <a:cs typeface="Palatino Linotype"/>
              </a:rPr>
              <a:t>can</a:t>
            </a:r>
            <a:r>
              <a:rPr sz="1800" spc="-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reason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and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play chess</a:t>
            </a:r>
            <a:r>
              <a:rPr sz="1800" dirty="0">
                <a:latin typeface="Palatino Linotype"/>
                <a:cs typeface="Palatino Linotype"/>
              </a:rPr>
              <a:t> at a </a:t>
            </a:r>
            <a:r>
              <a:rPr sz="1800" spc="-5" dirty="0">
                <a:latin typeface="Palatino Linotype"/>
                <a:cs typeface="Palatino Linotype"/>
              </a:rPr>
              <a:t>human</a:t>
            </a:r>
            <a:r>
              <a:rPr sz="1800" spc="10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expert</a:t>
            </a:r>
            <a:r>
              <a:rPr sz="1800" spc="3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level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can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lead </a:t>
            </a:r>
            <a:r>
              <a:rPr sz="1800" spc="-434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to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machines</a:t>
            </a:r>
            <a:r>
              <a:rPr sz="1800" dirty="0">
                <a:latin typeface="Palatino Linotype"/>
                <a:cs typeface="Palatino Linotype"/>
              </a:rPr>
              <a:t> with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human-level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spc="-5" dirty="0">
                <a:latin typeface="Palatino Linotype"/>
                <a:cs typeface="Palatino Linotype"/>
              </a:rPr>
              <a:t>intelligence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</TotalTime>
  <Words>3271</Words>
  <Application>Microsoft Office PowerPoint</Application>
  <PresentationFormat>Custom</PresentationFormat>
  <Paragraphs>370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Palatino Linotype</vt:lpstr>
      <vt:lpstr>Wingdings</vt:lpstr>
      <vt:lpstr>Office Theme</vt:lpstr>
      <vt:lpstr>PowerPoint Presentation</vt:lpstr>
      <vt:lpstr>Lecture 1</vt:lpstr>
      <vt:lpstr>Lecture Overview</vt:lpstr>
      <vt:lpstr>Artificial Intelligence</vt:lpstr>
      <vt:lpstr>Machine Learning</vt:lpstr>
      <vt:lpstr>Data Science</vt:lpstr>
      <vt:lpstr>Deep Learning</vt:lpstr>
      <vt:lpstr>What is Intelligence?</vt:lpstr>
      <vt:lpstr>How to Develop Intelligent Machines?</vt:lpstr>
      <vt:lpstr>Weak vs. Strong AI</vt:lpstr>
      <vt:lpstr>AI Timeline</vt:lpstr>
      <vt:lpstr>AI Timeline</vt:lpstr>
      <vt:lpstr>AI Timeline</vt:lpstr>
      <vt:lpstr>AI Timeline</vt:lpstr>
      <vt:lpstr>DL Success in Computer Vision</vt:lpstr>
      <vt:lpstr>DL Success in Natural Language Processing</vt:lpstr>
      <vt:lpstr>GPT-3</vt:lpstr>
      <vt:lpstr>Large Language Models</vt:lpstr>
      <vt:lpstr>Generative Text-to-Image Models</vt:lpstr>
      <vt:lpstr>Images Generated by DALL·E 2</vt:lpstr>
      <vt:lpstr>Open-Source Text-to-Image Models</vt:lpstr>
      <vt:lpstr>Foundation Models</vt:lpstr>
      <vt:lpstr>Foundation Models</vt:lpstr>
      <vt:lpstr>Gato – A Generalist Agent</vt:lpstr>
      <vt:lpstr>AI Limitations and Challenges</vt:lpstr>
      <vt:lpstr>Trustworthy AI</vt:lpstr>
      <vt:lpstr>Engineering vs Science Phase of Technology</vt:lpstr>
      <vt:lpstr>The Bitter Lesson</vt:lpstr>
      <vt:lpstr>Prospective Trends in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Vakanski Aleksandar</dc:creator>
  <cp:lastModifiedBy>nashat1978@gmail.com</cp:lastModifiedBy>
  <cp:revision>1</cp:revision>
  <dcterms:created xsi:type="dcterms:W3CDTF">2023-08-27T19:11:38Z</dcterms:created>
  <dcterms:modified xsi:type="dcterms:W3CDTF">2023-08-27T19:19:01Z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2023-08-27T00:00:00Z</vt:filetime>
  </property>
</Properties>
</file>