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docx" ContentType="application/haansoftdocx"/>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32" r:id="rId2"/>
    <p:sldId id="333" r:id="rId3"/>
    <p:sldId id="334" r:id="rId4"/>
    <p:sldId id="339" r:id="rId5"/>
    <p:sldId id="369" r:id="rId6"/>
    <p:sldId id="338" r:id="rId7"/>
    <p:sldId id="342" r:id="rId8"/>
    <p:sldId id="371" r:id="rId9"/>
    <p:sldId id="372" r:id="rId10"/>
    <p:sldId id="373" r:id="rId11"/>
    <p:sldId id="374" r:id="rId12"/>
    <p:sldId id="370" r:id="rId13"/>
    <p:sldId id="358" r:id="rId14"/>
    <p:sldId id="359" r:id="rId15"/>
    <p:sldId id="360" r:id="rId16"/>
    <p:sldId id="361" r:id="rId17"/>
    <p:sldId id="362" r:id="rId18"/>
    <p:sldId id="363" r:id="rId19"/>
    <p:sldId id="364" r:id="rId20"/>
    <p:sldId id="365" r:id="rId21"/>
    <p:sldId id="366" r:id="rId22"/>
    <p:sldId id="379" r:id="rId23"/>
    <p:sldId id="375" r:id="rId24"/>
    <p:sldId id="376" r:id="rId25"/>
    <p:sldId id="377" r:id="rId26"/>
    <p:sldId id="378" r:id="rId27"/>
    <p:sldId id="380" r:id="rId28"/>
    <p:sldId id="381" r:id="rId29"/>
    <p:sldId id="382" r:id="rId30"/>
  </p:sldIdLst>
  <p:sldSz cx="12192000" cy="6858000"/>
  <p:notesSz cx="6858000" cy="99790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196" autoAdjust="0"/>
  </p:normalViewPr>
  <p:slideViewPr>
    <p:cSldViewPr snapToGrid="0">
      <p:cViewPr varScale="1">
        <p:scale>
          <a:sx n="86" d="100"/>
          <a:sy n="86" d="100"/>
        </p:scale>
        <p:origin x="92" y="7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50068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500685"/>
          </a:xfrm>
          <a:prstGeom prst="rect">
            <a:avLst/>
          </a:prstGeom>
        </p:spPr>
        <p:txBody>
          <a:bodyPr vert="horz" lIns="91440" tIns="45720" rIns="91440" bIns="45720" rtlCol="0"/>
          <a:lstStyle>
            <a:lvl1pPr algn="r">
              <a:defRPr sz="1200"/>
            </a:lvl1pPr>
          </a:lstStyle>
          <a:p>
            <a:fld id="{D15A79E6-85D2-428D-A47A-35CB70DC4D22}" type="datetimeFigureOut">
              <a:rPr lang="ko-KR" altLang="en-US" smtClean="0"/>
              <a:t>2017-06-16</a:t>
            </a:fld>
            <a:endParaRPr lang="ko-KR" altLang="en-US"/>
          </a:p>
        </p:txBody>
      </p:sp>
      <p:sp>
        <p:nvSpPr>
          <p:cNvPr id="4" name="슬라이드 이미지 개체 틀 3"/>
          <p:cNvSpPr>
            <a:spLocks noGrp="1" noRot="1" noChangeAspect="1"/>
          </p:cNvSpPr>
          <p:nvPr>
            <p:ph type="sldImg" idx="2"/>
          </p:nvPr>
        </p:nvSpPr>
        <p:spPr>
          <a:xfrm>
            <a:off x="434975" y="1247775"/>
            <a:ext cx="5988050" cy="33686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802406"/>
            <a:ext cx="5486400" cy="3929241"/>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78343"/>
            <a:ext cx="2971800" cy="50068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9478343"/>
            <a:ext cx="2971800" cy="500684"/>
          </a:xfrm>
          <a:prstGeom prst="rect">
            <a:avLst/>
          </a:prstGeom>
        </p:spPr>
        <p:txBody>
          <a:bodyPr vert="horz" lIns="91440" tIns="45720" rIns="91440" bIns="45720" rtlCol="0" anchor="b"/>
          <a:lstStyle>
            <a:lvl1pPr algn="r">
              <a:defRPr sz="1200"/>
            </a:lvl1pPr>
          </a:lstStyle>
          <a:p>
            <a:fld id="{327A8715-95F7-4589-8D18-16C389040FDA}" type="slidenum">
              <a:rPr lang="ko-KR" altLang="en-US" smtClean="0"/>
              <a:t>‹#›</a:t>
            </a:fld>
            <a:endParaRPr lang="ko-KR" altLang="en-US"/>
          </a:p>
        </p:txBody>
      </p:sp>
    </p:spTree>
    <p:extLst>
      <p:ext uri="{BB962C8B-B14F-4D97-AF65-F5344CB8AC3E}">
        <p14:creationId xmlns:p14="http://schemas.microsoft.com/office/powerpoint/2010/main" val="310243713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a:t>
            </a:fld>
            <a:endParaRPr lang="ko-KR" altLang="en-US"/>
          </a:p>
        </p:txBody>
      </p:sp>
    </p:spTree>
    <p:extLst>
      <p:ext uri="{BB962C8B-B14F-4D97-AF65-F5344CB8AC3E}">
        <p14:creationId xmlns:p14="http://schemas.microsoft.com/office/powerpoint/2010/main" val="196962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10</a:t>
            </a:fld>
            <a:endParaRPr lang="ko-KR" altLang="en-US"/>
          </a:p>
        </p:txBody>
      </p:sp>
    </p:spTree>
    <p:extLst>
      <p:ext uri="{BB962C8B-B14F-4D97-AF65-F5344CB8AC3E}">
        <p14:creationId xmlns:p14="http://schemas.microsoft.com/office/powerpoint/2010/main" val="1829596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11</a:t>
            </a:fld>
            <a:endParaRPr lang="ko-KR" altLang="en-US"/>
          </a:p>
        </p:txBody>
      </p:sp>
    </p:spTree>
    <p:extLst>
      <p:ext uri="{BB962C8B-B14F-4D97-AF65-F5344CB8AC3E}">
        <p14:creationId xmlns:p14="http://schemas.microsoft.com/office/powerpoint/2010/main" val="274296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with the total amount of long position = short </a:t>
            </a:r>
            <a:r>
              <a:rPr lang="en-US" altLang="ko-KR" dirty="0" err="1"/>
              <a:t>positiion</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12</a:t>
            </a:fld>
            <a:endParaRPr lang="ko-KR" altLang="en-US"/>
          </a:p>
        </p:txBody>
      </p:sp>
    </p:spTree>
    <p:extLst>
      <p:ext uri="{BB962C8B-B14F-4D97-AF65-F5344CB8AC3E}">
        <p14:creationId xmlns:p14="http://schemas.microsoft.com/office/powerpoint/2010/main" val="1813504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with the total amount of long position = short </a:t>
            </a:r>
            <a:r>
              <a:rPr lang="en-US" altLang="ko-KR" dirty="0" err="1"/>
              <a:t>positiion</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13</a:t>
            </a:fld>
            <a:endParaRPr lang="ko-KR" altLang="en-US"/>
          </a:p>
        </p:txBody>
      </p:sp>
    </p:spTree>
    <p:extLst>
      <p:ext uri="{BB962C8B-B14F-4D97-AF65-F5344CB8AC3E}">
        <p14:creationId xmlns:p14="http://schemas.microsoft.com/office/powerpoint/2010/main" val="1019648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with the total amount of long position = short </a:t>
            </a:r>
            <a:r>
              <a:rPr lang="en-US" altLang="ko-KR" dirty="0" err="1"/>
              <a:t>positiion</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14</a:t>
            </a:fld>
            <a:endParaRPr lang="ko-KR" altLang="en-US"/>
          </a:p>
        </p:txBody>
      </p:sp>
    </p:spTree>
    <p:extLst>
      <p:ext uri="{BB962C8B-B14F-4D97-AF65-F5344CB8AC3E}">
        <p14:creationId xmlns:p14="http://schemas.microsoft.com/office/powerpoint/2010/main" val="3942890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with the total amount of long position = short </a:t>
            </a:r>
            <a:r>
              <a:rPr lang="en-US" altLang="ko-KR" dirty="0" err="1"/>
              <a:t>positiion</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15</a:t>
            </a:fld>
            <a:endParaRPr lang="ko-KR" altLang="en-US"/>
          </a:p>
        </p:txBody>
      </p:sp>
    </p:spTree>
    <p:extLst>
      <p:ext uri="{BB962C8B-B14F-4D97-AF65-F5344CB8AC3E}">
        <p14:creationId xmlns:p14="http://schemas.microsoft.com/office/powerpoint/2010/main" val="1147106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with the total amount of long position = short </a:t>
            </a:r>
            <a:r>
              <a:rPr lang="en-US" altLang="ko-KR" dirty="0" err="1"/>
              <a:t>positiion</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16</a:t>
            </a:fld>
            <a:endParaRPr lang="ko-KR" altLang="en-US"/>
          </a:p>
        </p:txBody>
      </p:sp>
    </p:spTree>
    <p:extLst>
      <p:ext uri="{BB962C8B-B14F-4D97-AF65-F5344CB8AC3E}">
        <p14:creationId xmlns:p14="http://schemas.microsoft.com/office/powerpoint/2010/main" val="2836376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with the total amount of long position = short </a:t>
            </a:r>
            <a:r>
              <a:rPr lang="en-US" altLang="ko-KR" dirty="0" err="1"/>
              <a:t>positiion</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17</a:t>
            </a:fld>
            <a:endParaRPr lang="ko-KR" altLang="en-US"/>
          </a:p>
        </p:txBody>
      </p:sp>
    </p:spTree>
    <p:extLst>
      <p:ext uri="{BB962C8B-B14F-4D97-AF65-F5344CB8AC3E}">
        <p14:creationId xmlns:p14="http://schemas.microsoft.com/office/powerpoint/2010/main" val="3527351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with the total amount of long position = short </a:t>
            </a:r>
            <a:r>
              <a:rPr lang="en-US" altLang="ko-KR" dirty="0" err="1"/>
              <a:t>positiion</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18</a:t>
            </a:fld>
            <a:endParaRPr lang="ko-KR" altLang="en-US"/>
          </a:p>
        </p:txBody>
      </p:sp>
    </p:spTree>
    <p:extLst>
      <p:ext uri="{BB962C8B-B14F-4D97-AF65-F5344CB8AC3E}">
        <p14:creationId xmlns:p14="http://schemas.microsoft.com/office/powerpoint/2010/main" val="3512415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with the total amount of long position = short </a:t>
            </a:r>
            <a:r>
              <a:rPr lang="en-US" altLang="ko-KR" dirty="0" err="1"/>
              <a:t>positiion</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19</a:t>
            </a:fld>
            <a:endParaRPr lang="ko-KR" altLang="en-US"/>
          </a:p>
        </p:txBody>
      </p:sp>
    </p:spTree>
    <p:extLst>
      <p:ext uri="{BB962C8B-B14F-4D97-AF65-F5344CB8AC3E}">
        <p14:creationId xmlns:p14="http://schemas.microsoft.com/office/powerpoint/2010/main" val="263890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a:t>
            </a:fld>
            <a:endParaRPr lang="ko-KR" altLang="en-US"/>
          </a:p>
        </p:txBody>
      </p:sp>
    </p:spTree>
    <p:extLst>
      <p:ext uri="{BB962C8B-B14F-4D97-AF65-F5344CB8AC3E}">
        <p14:creationId xmlns:p14="http://schemas.microsoft.com/office/powerpoint/2010/main" val="484088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with the total amount of long position = short </a:t>
            </a:r>
            <a:r>
              <a:rPr lang="en-US" altLang="ko-KR" dirty="0" err="1"/>
              <a:t>positiion</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20</a:t>
            </a:fld>
            <a:endParaRPr lang="ko-KR" altLang="en-US"/>
          </a:p>
        </p:txBody>
      </p:sp>
    </p:spTree>
    <p:extLst>
      <p:ext uri="{BB962C8B-B14F-4D97-AF65-F5344CB8AC3E}">
        <p14:creationId xmlns:p14="http://schemas.microsoft.com/office/powerpoint/2010/main" val="4047083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21</a:t>
            </a:fld>
            <a:endParaRPr lang="ko-KR" altLang="en-US"/>
          </a:p>
        </p:txBody>
      </p:sp>
    </p:spTree>
    <p:extLst>
      <p:ext uri="{BB962C8B-B14F-4D97-AF65-F5344CB8AC3E}">
        <p14:creationId xmlns:p14="http://schemas.microsoft.com/office/powerpoint/2010/main" val="1809508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22</a:t>
            </a:fld>
            <a:endParaRPr lang="ko-KR" altLang="en-US"/>
          </a:p>
        </p:txBody>
      </p:sp>
    </p:spTree>
    <p:extLst>
      <p:ext uri="{BB962C8B-B14F-4D97-AF65-F5344CB8AC3E}">
        <p14:creationId xmlns:p14="http://schemas.microsoft.com/office/powerpoint/2010/main" val="148605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23</a:t>
            </a:fld>
            <a:endParaRPr lang="ko-KR" altLang="en-US"/>
          </a:p>
        </p:txBody>
      </p:sp>
    </p:spTree>
    <p:extLst>
      <p:ext uri="{BB962C8B-B14F-4D97-AF65-F5344CB8AC3E}">
        <p14:creationId xmlns:p14="http://schemas.microsoft.com/office/powerpoint/2010/main" val="1285354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24</a:t>
            </a:fld>
            <a:endParaRPr lang="ko-KR" altLang="en-US"/>
          </a:p>
        </p:txBody>
      </p:sp>
    </p:spTree>
    <p:extLst>
      <p:ext uri="{BB962C8B-B14F-4D97-AF65-F5344CB8AC3E}">
        <p14:creationId xmlns:p14="http://schemas.microsoft.com/office/powerpoint/2010/main" val="2941360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25</a:t>
            </a:fld>
            <a:endParaRPr lang="ko-KR" altLang="en-US"/>
          </a:p>
        </p:txBody>
      </p:sp>
    </p:spTree>
    <p:extLst>
      <p:ext uri="{BB962C8B-B14F-4D97-AF65-F5344CB8AC3E}">
        <p14:creationId xmlns:p14="http://schemas.microsoft.com/office/powerpoint/2010/main" val="921895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26</a:t>
            </a:fld>
            <a:endParaRPr lang="ko-KR" altLang="en-US"/>
          </a:p>
        </p:txBody>
      </p:sp>
    </p:spTree>
    <p:extLst>
      <p:ext uri="{BB962C8B-B14F-4D97-AF65-F5344CB8AC3E}">
        <p14:creationId xmlns:p14="http://schemas.microsoft.com/office/powerpoint/2010/main" val="259198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27</a:t>
            </a:fld>
            <a:endParaRPr lang="ko-KR" altLang="en-US"/>
          </a:p>
        </p:txBody>
      </p:sp>
    </p:spTree>
    <p:extLst>
      <p:ext uri="{BB962C8B-B14F-4D97-AF65-F5344CB8AC3E}">
        <p14:creationId xmlns:p14="http://schemas.microsoft.com/office/powerpoint/2010/main" val="2038777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28</a:t>
            </a:fld>
            <a:endParaRPr lang="ko-KR" altLang="en-US"/>
          </a:p>
        </p:txBody>
      </p:sp>
    </p:spTree>
    <p:extLst>
      <p:ext uri="{BB962C8B-B14F-4D97-AF65-F5344CB8AC3E}">
        <p14:creationId xmlns:p14="http://schemas.microsoft.com/office/powerpoint/2010/main" val="1545240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29</a:t>
            </a:fld>
            <a:endParaRPr lang="ko-KR" altLang="en-US"/>
          </a:p>
        </p:txBody>
      </p:sp>
    </p:spTree>
    <p:extLst>
      <p:ext uri="{BB962C8B-B14F-4D97-AF65-F5344CB8AC3E}">
        <p14:creationId xmlns:p14="http://schemas.microsoft.com/office/powerpoint/2010/main" val="396958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3</a:t>
            </a:fld>
            <a:endParaRPr lang="ko-KR" altLang="en-US"/>
          </a:p>
        </p:txBody>
      </p:sp>
    </p:spTree>
    <p:extLst>
      <p:ext uri="{BB962C8B-B14F-4D97-AF65-F5344CB8AC3E}">
        <p14:creationId xmlns:p14="http://schemas.microsoft.com/office/powerpoint/2010/main" val="112269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4</a:t>
            </a:fld>
            <a:endParaRPr lang="ko-KR" altLang="en-US"/>
          </a:p>
        </p:txBody>
      </p:sp>
    </p:spTree>
    <p:extLst>
      <p:ext uri="{BB962C8B-B14F-4D97-AF65-F5344CB8AC3E}">
        <p14:creationId xmlns:p14="http://schemas.microsoft.com/office/powerpoint/2010/main" val="253613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5</a:t>
            </a:fld>
            <a:endParaRPr lang="ko-KR" altLang="en-US"/>
          </a:p>
        </p:txBody>
      </p:sp>
    </p:spTree>
    <p:extLst>
      <p:ext uri="{BB962C8B-B14F-4D97-AF65-F5344CB8AC3E}">
        <p14:creationId xmlns:p14="http://schemas.microsoft.com/office/powerpoint/2010/main" val="2612436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6</a:t>
            </a:fld>
            <a:endParaRPr lang="ko-KR" altLang="en-US"/>
          </a:p>
        </p:txBody>
      </p:sp>
    </p:spTree>
    <p:extLst>
      <p:ext uri="{BB962C8B-B14F-4D97-AF65-F5344CB8AC3E}">
        <p14:creationId xmlns:p14="http://schemas.microsoft.com/office/powerpoint/2010/main" val="2522882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7</a:t>
            </a:fld>
            <a:endParaRPr lang="ko-KR" altLang="en-US"/>
          </a:p>
        </p:txBody>
      </p:sp>
    </p:spTree>
    <p:extLst>
      <p:ext uri="{BB962C8B-B14F-4D97-AF65-F5344CB8AC3E}">
        <p14:creationId xmlns:p14="http://schemas.microsoft.com/office/powerpoint/2010/main" val="171544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8</a:t>
            </a:fld>
            <a:endParaRPr lang="ko-KR" altLang="en-US"/>
          </a:p>
        </p:txBody>
      </p:sp>
    </p:spTree>
    <p:extLst>
      <p:ext uri="{BB962C8B-B14F-4D97-AF65-F5344CB8AC3E}">
        <p14:creationId xmlns:p14="http://schemas.microsoft.com/office/powerpoint/2010/main" val="1106804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27A8715-95F7-4589-8D18-16C389040FDA}" type="slidenum">
              <a:rPr lang="ko-KR" altLang="en-US" smtClean="0"/>
              <a:t>9</a:t>
            </a:fld>
            <a:endParaRPr lang="ko-KR" altLang="en-US"/>
          </a:p>
        </p:txBody>
      </p:sp>
    </p:spTree>
    <p:extLst>
      <p:ext uri="{BB962C8B-B14F-4D97-AF65-F5344CB8AC3E}">
        <p14:creationId xmlns:p14="http://schemas.microsoft.com/office/powerpoint/2010/main" val="166977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1756793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46221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290118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179117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106279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145977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215187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338678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196773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2660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41D39A3-0CE4-45A8-BA6A-0816E148C14B}" type="datetimeFigureOut">
              <a:rPr lang="ko-KR" altLang="en-US" smtClean="0"/>
              <a:t>2017-06-16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269366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D39A3-0CE4-45A8-BA6A-0816E148C14B}" type="datetimeFigureOut">
              <a:rPr lang="ko-KR" altLang="en-US" smtClean="0"/>
              <a:t>2017-06-16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BB25C-95B2-47B4-9D88-D4DAE5E97CCE}" type="slidenum">
              <a:rPr lang="ko-KR" altLang="en-US" smtClean="0"/>
              <a:t>‹#›</a:t>
            </a:fld>
            <a:endParaRPr lang="ko-KR" altLang="en-US"/>
          </a:p>
        </p:txBody>
      </p:sp>
    </p:spTree>
    <p:extLst>
      <p:ext uri="{BB962C8B-B14F-4D97-AF65-F5344CB8AC3E}">
        <p14:creationId xmlns:p14="http://schemas.microsoft.com/office/powerpoint/2010/main" val="160832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Word___13.docx"/><Relationship Id="rId3" Type="http://schemas.openxmlformats.org/officeDocument/2006/relationships/notesSlide" Target="../notesSlides/notesSlide13.xml"/><Relationship Id="rId7"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Word___2.docx"/><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1.e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3.e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7.e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6.emf"/><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310309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313881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317452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6760" y="2205599"/>
            <a:ext cx="11168064" cy="1077218"/>
          </a:xfrm>
          <a:prstGeom prst="rect">
            <a:avLst/>
          </a:prstGeom>
          <a:noFill/>
        </p:spPr>
        <p:txBody>
          <a:bodyPr wrap="square" rtlCol="0" anchor="ctr">
            <a:spAutoFit/>
          </a:bodyPr>
          <a:lstStyle/>
          <a:p>
            <a:pPr algn="ctr"/>
            <a:r>
              <a:rPr lang="en-US" altLang="ko-KR" sz="3200" dirty="0" smtClean="0"/>
              <a:t>Limits to Arbitrage and stock market anomalies in the Korean Stock Market</a:t>
            </a:r>
            <a:endParaRPr lang="ko-KR" altLang="en-US" sz="3200" dirty="0"/>
          </a:p>
        </p:txBody>
      </p:sp>
      <p:sp>
        <p:nvSpPr>
          <p:cNvPr id="14" name="TextBox 13"/>
          <p:cNvSpPr txBox="1"/>
          <p:nvPr/>
        </p:nvSpPr>
        <p:spPr>
          <a:xfrm>
            <a:off x="940593" y="4202941"/>
            <a:ext cx="10500888" cy="1015663"/>
          </a:xfrm>
          <a:prstGeom prst="rect">
            <a:avLst/>
          </a:prstGeom>
          <a:noFill/>
        </p:spPr>
        <p:txBody>
          <a:bodyPr wrap="square" rtlCol="0" anchor="ctr">
            <a:spAutoFit/>
          </a:bodyPr>
          <a:lstStyle/>
          <a:p>
            <a:pPr algn="r"/>
            <a:r>
              <a:rPr lang="en-US" altLang="ko-KR" sz="2400" dirty="0" err="1" smtClean="0"/>
              <a:t>Kyoung</a:t>
            </a:r>
            <a:r>
              <a:rPr lang="en-US" altLang="ko-KR" sz="2400" dirty="0" err="1" smtClean="0"/>
              <a:t>jin</a:t>
            </a:r>
            <a:r>
              <a:rPr lang="en-US" altLang="ko-KR" sz="2400" dirty="0" smtClean="0"/>
              <a:t> Choi</a:t>
            </a:r>
          </a:p>
          <a:p>
            <a:pPr algn="r"/>
            <a:endParaRPr lang="en-US" altLang="ko-KR" dirty="0" smtClean="0"/>
          </a:p>
          <a:p>
            <a:pPr algn="r"/>
            <a:r>
              <a:rPr lang="en-US" altLang="ko-KR" dirty="0" smtClean="0"/>
              <a:t>June 16</a:t>
            </a:r>
            <a:r>
              <a:rPr lang="en-US" altLang="ko-KR" baseline="30000" dirty="0" smtClean="0"/>
              <a:t>th</a:t>
            </a:r>
            <a:r>
              <a:rPr lang="en-US" altLang="ko-KR" dirty="0" smtClean="0"/>
              <a:t>. 2017</a:t>
            </a:r>
            <a:endParaRPr lang="ko-KR" altLang="en-US" dirty="0"/>
          </a:p>
        </p:txBody>
      </p:sp>
    </p:spTree>
    <p:extLst>
      <p:ext uri="{BB962C8B-B14F-4D97-AF65-F5344CB8AC3E}">
        <p14:creationId xmlns:p14="http://schemas.microsoft.com/office/powerpoint/2010/main" val="357027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pPr lvl="0"/>
            <a:r>
              <a:rPr lang="en-US" altLang="ko-KR">
                <a:solidFill>
                  <a:prstClr val="black"/>
                </a:solidFill>
              </a:rPr>
              <a:t>Limit to arbitrage proxy variables</a:t>
            </a:r>
            <a:endParaRPr lang="en-US" altLang="ko-KR" dirty="0">
              <a:solidFill>
                <a:prstClr val="black"/>
              </a:solidFill>
            </a:endParaRPr>
          </a:p>
        </p:txBody>
      </p:sp>
      <p:sp>
        <p:nvSpPr>
          <p:cNvPr id="25" name="TextBox 24"/>
          <p:cNvSpPr txBox="1"/>
          <p:nvPr/>
        </p:nvSpPr>
        <p:spPr>
          <a:xfrm>
            <a:off x="356760" y="881510"/>
            <a:ext cx="11424423" cy="4154984"/>
          </a:xfrm>
          <a:prstGeom prst="rect">
            <a:avLst/>
          </a:prstGeom>
          <a:noFill/>
        </p:spPr>
        <p:txBody>
          <a:bodyPr wrap="square" rtlCol="0">
            <a:spAutoFit/>
          </a:bodyPr>
          <a:lstStyle/>
          <a:p>
            <a:r>
              <a:rPr lang="en-US" altLang="ko-KR" sz="2400" u="sng" dirty="0"/>
              <a:t>Limit to arbitrage proxy variables</a:t>
            </a:r>
          </a:p>
          <a:p>
            <a:endParaRPr lang="en-US" altLang="ko-KR" sz="2400" u="sng" dirty="0"/>
          </a:p>
          <a:p>
            <a:r>
              <a:rPr lang="en-US" altLang="ko-KR" sz="2400" dirty="0"/>
              <a:t>	c. Recent Price</a:t>
            </a:r>
          </a:p>
          <a:p>
            <a:endParaRPr lang="en-US" altLang="ko-KR" sz="2400" dirty="0"/>
          </a:p>
          <a:p>
            <a:r>
              <a:rPr lang="en-US" altLang="ko-KR" sz="2400" dirty="0"/>
              <a:t>- Mean of daily price in past 1month.</a:t>
            </a:r>
          </a:p>
          <a:p>
            <a:endParaRPr lang="en-US" altLang="ko-KR" sz="2400" dirty="0"/>
          </a:p>
          <a:p>
            <a:endParaRPr lang="en-US" altLang="ko-KR" sz="2400" dirty="0"/>
          </a:p>
          <a:p>
            <a:r>
              <a:rPr lang="en-US" altLang="ko-KR" sz="2400" dirty="0"/>
              <a:t>	d. Zero frequency</a:t>
            </a:r>
          </a:p>
          <a:p>
            <a:pPr marL="342900" indent="-342900">
              <a:buAutoNum type="arabicPeriod"/>
            </a:pPr>
            <a:endParaRPr lang="en-US" altLang="ko-KR" sz="2400" dirty="0"/>
          </a:p>
          <a:p>
            <a:r>
              <a:rPr lang="en-US" altLang="ko-KR" sz="2400" dirty="0"/>
              <a:t>- The number of firms whose daily return is zero(0%)</a:t>
            </a:r>
          </a:p>
          <a:p>
            <a:endParaRPr lang="en-US" altLang="ko-KR" sz="2400" dirty="0"/>
          </a:p>
        </p:txBody>
      </p:sp>
    </p:spTree>
    <p:extLst>
      <p:ext uri="{BB962C8B-B14F-4D97-AF65-F5344CB8AC3E}">
        <p14:creationId xmlns:p14="http://schemas.microsoft.com/office/powerpoint/2010/main" val="1291240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pPr lvl="0"/>
            <a:r>
              <a:rPr lang="en-US" altLang="ko-KR">
                <a:solidFill>
                  <a:prstClr val="black"/>
                </a:solidFill>
              </a:rPr>
              <a:t>Limit to arbitrage proxy variables</a:t>
            </a:r>
            <a:endParaRPr lang="en-US" altLang="ko-KR" dirty="0">
              <a:solidFill>
                <a:prstClr val="black"/>
              </a:solidFill>
            </a:endParaRPr>
          </a:p>
        </p:txBody>
      </p:sp>
      <p:sp>
        <p:nvSpPr>
          <p:cNvPr id="25" name="TextBox 24"/>
          <p:cNvSpPr txBox="1"/>
          <p:nvPr/>
        </p:nvSpPr>
        <p:spPr>
          <a:xfrm>
            <a:off x="356760" y="881510"/>
            <a:ext cx="11424423" cy="4524315"/>
          </a:xfrm>
          <a:prstGeom prst="rect">
            <a:avLst/>
          </a:prstGeom>
          <a:noFill/>
        </p:spPr>
        <p:txBody>
          <a:bodyPr wrap="square" rtlCol="0">
            <a:spAutoFit/>
          </a:bodyPr>
          <a:lstStyle/>
          <a:p>
            <a:r>
              <a:rPr lang="en-US" altLang="ko-KR" sz="2400" u="sng" dirty="0"/>
              <a:t>Limit to arbitrage proxy variables</a:t>
            </a:r>
          </a:p>
          <a:p>
            <a:endParaRPr lang="en-US" altLang="ko-KR" sz="2400" u="sng" dirty="0"/>
          </a:p>
          <a:p>
            <a:r>
              <a:rPr lang="en-US" altLang="ko-KR" sz="2400" dirty="0"/>
              <a:t>3. Information Uncertainty</a:t>
            </a:r>
          </a:p>
          <a:p>
            <a:r>
              <a:rPr lang="en-US" altLang="ko-KR" sz="2400" dirty="0"/>
              <a:t>	a. Numbers of Analysts follow</a:t>
            </a:r>
          </a:p>
          <a:p>
            <a:endParaRPr lang="en-US" altLang="ko-KR" sz="2400" dirty="0"/>
          </a:p>
          <a:p>
            <a:pPr marL="342900" indent="-342900">
              <a:buFontTx/>
              <a:buChar char="-"/>
            </a:pPr>
            <a:r>
              <a:rPr lang="en-US" altLang="ko-KR" sz="2400" dirty="0"/>
              <a:t>The number of analysts’ coverage. </a:t>
            </a:r>
          </a:p>
          <a:p>
            <a:endParaRPr lang="en-US" altLang="ko-KR" sz="2400" dirty="0"/>
          </a:p>
          <a:p>
            <a:endParaRPr lang="en-US" altLang="ko-KR" sz="2400" dirty="0"/>
          </a:p>
          <a:p>
            <a:r>
              <a:rPr lang="en-US" altLang="ko-KR" sz="2400" dirty="0"/>
              <a:t>	b. Cash-flow volatility</a:t>
            </a:r>
          </a:p>
          <a:p>
            <a:endParaRPr lang="en-US" altLang="ko-KR" sz="2400" dirty="0"/>
          </a:p>
          <a:p>
            <a:pPr marL="342900" indent="-342900">
              <a:buFontTx/>
              <a:buChar char="-"/>
            </a:pPr>
            <a:r>
              <a:rPr lang="en-US" altLang="ko-KR" sz="2400" dirty="0"/>
              <a:t>Cash flow volatility in past 4 years (using annual report). </a:t>
            </a:r>
          </a:p>
          <a:p>
            <a:r>
              <a:rPr lang="en-US" altLang="ko-KR" sz="2400" dirty="0"/>
              <a:t> </a:t>
            </a:r>
          </a:p>
        </p:txBody>
      </p:sp>
    </p:spTree>
    <p:extLst>
      <p:ext uri="{BB962C8B-B14F-4D97-AF65-F5344CB8AC3E}">
        <p14:creationId xmlns:p14="http://schemas.microsoft.com/office/powerpoint/2010/main" val="1158946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smtClean="0"/>
              <a:t>Data Sample (KOSPI, 2001-2015)</a:t>
            </a:r>
            <a:endParaRPr lang="ko-KR" altLang="en-US" dirty="0"/>
          </a:p>
        </p:txBody>
      </p:sp>
      <p:graphicFrame>
        <p:nvGraphicFramePr>
          <p:cNvPr id="4" name="표 3"/>
          <p:cNvGraphicFramePr>
            <a:graphicFrameLocks noGrp="1"/>
          </p:cNvGraphicFramePr>
          <p:nvPr>
            <p:extLst/>
          </p:nvPr>
        </p:nvGraphicFramePr>
        <p:xfrm>
          <a:off x="1017374" y="743582"/>
          <a:ext cx="10356870" cy="2492733"/>
        </p:xfrm>
        <a:graphic>
          <a:graphicData uri="http://schemas.openxmlformats.org/drawingml/2006/table">
            <a:tbl>
              <a:tblPr firstRow="1" firstCol="1" bandRow="1"/>
              <a:tblGrid>
                <a:gridCol w="163671">
                  <a:extLst>
                    <a:ext uri="{9D8B030D-6E8A-4147-A177-3AD203B41FA5}">
                      <a16:colId xmlns:a16="http://schemas.microsoft.com/office/drawing/2014/main" val="20000"/>
                    </a:ext>
                  </a:extLst>
                </a:gridCol>
                <a:gridCol w="3698143">
                  <a:extLst>
                    <a:ext uri="{9D8B030D-6E8A-4147-A177-3AD203B41FA5}">
                      <a16:colId xmlns:a16="http://schemas.microsoft.com/office/drawing/2014/main" val="20001"/>
                    </a:ext>
                  </a:extLst>
                </a:gridCol>
                <a:gridCol w="1247216">
                  <a:extLst>
                    <a:ext uri="{9D8B030D-6E8A-4147-A177-3AD203B41FA5}">
                      <a16:colId xmlns:a16="http://schemas.microsoft.com/office/drawing/2014/main" val="20002"/>
                    </a:ext>
                  </a:extLst>
                </a:gridCol>
                <a:gridCol w="915731">
                  <a:extLst>
                    <a:ext uri="{9D8B030D-6E8A-4147-A177-3AD203B41FA5}">
                      <a16:colId xmlns:a16="http://schemas.microsoft.com/office/drawing/2014/main" val="20003"/>
                    </a:ext>
                  </a:extLst>
                </a:gridCol>
                <a:gridCol w="1054540">
                  <a:extLst>
                    <a:ext uri="{9D8B030D-6E8A-4147-A177-3AD203B41FA5}">
                      <a16:colId xmlns:a16="http://schemas.microsoft.com/office/drawing/2014/main" val="20004"/>
                    </a:ext>
                  </a:extLst>
                </a:gridCol>
                <a:gridCol w="919874">
                  <a:extLst>
                    <a:ext uri="{9D8B030D-6E8A-4147-A177-3AD203B41FA5}">
                      <a16:colId xmlns:a16="http://schemas.microsoft.com/office/drawing/2014/main" val="20005"/>
                    </a:ext>
                  </a:extLst>
                </a:gridCol>
                <a:gridCol w="1245145">
                  <a:extLst>
                    <a:ext uri="{9D8B030D-6E8A-4147-A177-3AD203B41FA5}">
                      <a16:colId xmlns:a16="http://schemas.microsoft.com/office/drawing/2014/main" val="20006"/>
                    </a:ext>
                  </a:extLst>
                </a:gridCol>
                <a:gridCol w="1112550">
                  <a:extLst>
                    <a:ext uri="{9D8B030D-6E8A-4147-A177-3AD203B41FA5}">
                      <a16:colId xmlns:a16="http://schemas.microsoft.com/office/drawing/2014/main" val="20007"/>
                    </a:ext>
                  </a:extLst>
                </a:gridCol>
              </a:tblGrid>
              <a:tr h="209633">
                <a:tc gridSpan="2">
                  <a:txBody>
                    <a:bodyPr/>
                    <a:lstStyle/>
                    <a:p>
                      <a:pPr algn="ctr" latinLnBrk="0">
                        <a:lnSpc>
                          <a:spcPct val="107000"/>
                        </a:lnSpc>
                        <a:spcAft>
                          <a:spcPts val="0"/>
                        </a:spcAft>
                      </a:pPr>
                      <a:r>
                        <a:rPr lang="en-US" altLang="ko-KR" sz="1200" b="1" kern="100" dirty="0" smtClean="0">
                          <a:effectLst/>
                          <a:latin typeface="바탕" panose="02030600000101010101" pitchFamily="18" charset="-127"/>
                          <a:ea typeface="바탕" panose="02030600000101010101" pitchFamily="18" charset="-127"/>
                          <a:cs typeface="Times New Roman" panose="02020603050405020304" pitchFamily="18" charset="0"/>
                        </a:rPr>
                        <a:t>Proxies</a:t>
                      </a:r>
                      <a:r>
                        <a:rPr lang="en-US" altLang="ko-KR" sz="1200" b="1" kern="100" baseline="0" dirty="0" smtClean="0">
                          <a:effectLst/>
                          <a:latin typeface="바탕" panose="02030600000101010101" pitchFamily="18" charset="-127"/>
                          <a:ea typeface="바탕" panose="02030600000101010101" pitchFamily="18" charset="-127"/>
                          <a:cs typeface="Times New Roman" panose="02020603050405020304" pitchFamily="18" charset="0"/>
                        </a:rPr>
                        <a:t> for limit to arbitrage</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latinLnBrk="0">
                        <a:lnSpc>
                          <a:spcPct val="107000"/>
                        </a:lnSpc>
                        <a:spcAft>
                          <a:spcPts val="0"/>
                        </a:spcAft>
                      </a:pPr>
                      <a:r>
                        <a:rPr lang="en-US" sz="1100"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Mean</a:t>
                      </a:r>
                      <a:endParaRPr lang="ko-KR" sz="1000"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100"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Min</a:t>
                      </a:r>
                      <a:endParaRPr lang="ko-KR" sz="1000"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100"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1Q</a:t>
                      </a:r>
                      <a:endParaRPr lang="ko-KR" sz="1000"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100"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Median</a:t>
                      </a:r>
                      <a:endParaRPr lang="ko-KR" sz="1000"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100"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3Q</a:t>
                      </a:r>
                      <a:endParaRPr lang="ko-KR" sz="1000"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100"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Max</a:t>
                      </a:r>
                      <a:endParaRPr lang="ko-KR" sz="1000"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373">
                <a:tc gridSpan="2">
                  <a:txBody>
                    <a:bodyPr/>
                    <a:lstStyle/>
                    <a:p>
                      <a:pPr algn="l" latinLnBrk="0">
                        <a:lnSpc>
                          <a:spcPct val="107000"/>
                        </a:lnSpc>
                        <a:spcAft>
                          <a:spcPts val="0"/>
                        </a:spcAft>
                      </a:pPr>
                      <a:r>
                        <a:rPr lang="ko-KR"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차익거래 위험</a:t>
                      </a:r>
                      <a:r>
                        <a:rPr lang="en-US"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(Arbitrage risk)</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just">
                        <a:lnSpc>
                          <a:spcPct val="107000"/>
                        </a:lnSpc>
                      </a:pP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13063">
                <a:tc>
                  <a:txBody>
                    <a:bodyPr/>
                    <a:lstStyle/>
                    <a:p>
                      <a:pPr algn="just">
                        <a:lnSpc>
                          <a:spcPct val="107000"/>
                        </a:lnSpc>
                      </a:pPr>
                      <a:endParaRPr lang="ko-KR" sz="1000" kern="100">
                        <a:effectLst/>
                        <a:latin typeface="바탕" panose="02030600000101010101" pitchFamily="18" charset="-127"/>
                        <a:ea typeface="바탕" panose="02030600000101010101" pitchFamily="18" charset="-127"/>
                      </a:endParaRPr>
                    </a:p>
                  </a:txBody>
                  <a:tcPr marL="62865" marR="62865" marT="0" marB="0" anchor="ctr">
                    <a:lnL>
                      <a:noFill/>
                    </a:lnL>
                    <a:lnR>
                      <a:noFill/>
                    </a:lnR>
                    <a:lnT>
                      <a:noFill/>
                    </a:lnT>
                    <a:lnB>
                      <a:noFill/>
                    </a:lnB>
                  </a:tcPr>
                </a:tc>
                <a:tc>
                  <a:txBody>
                    <a:bodyPr/>
                    <a:lstStyle/>
                    <a:p>
                      <a:pPr algn="l" latinLnBrk="0">
                        <a:lnSpc>
                          <a:spcPct val="107000"/>
                        </a:lnSpc>
                        <a:spcAft>
                          <a:spcPts val="0"/>
                        </a:spcAft>
                      </a:pPr>
                      <a:r>
                        <a:rPr lang="ko-KR"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기업고유 변동성</a:t>
                      </a:r>
                      <a:r>
                        <a:rPr lang="en-US"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(Idiosyncratic volatility)</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0.107</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0.039</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0.079</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0.097</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0.122</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1.089</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extLst>
                  <a:ext uri="{0D108BD9-81ED-4DB2-BD59-A6C34878D82A}">
                    <a16:rowId xmlns:a16="http://schemas.microsoft.com/office/drawing/2014/main" val="10002"/>
                  </a:ext>
                </a:extLst>
              </a:tr>
              <a:tr h="228373">
                <a:tc gridSpan="2">
                  <a:txBody>
                    <a:bodyPr/>
                    <a:lstStyle/>
                    <a:p>
                      <a:pPr algn="l" latinLnBrk="0">
                        <a:lnSpc>
                          <a:spcPct val="107000"/>
                        </a:lnSpc>
                        <a:spcAft>
                          <a:spcPts val="0"/>
                        </a:spcAft>
                      </a:pPr>
                      <a:r>
                        <a:rPr lang="ko-KR" altLang="en-US"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거래비용</a:t>
                      </a:r>
                      <a:r>
                        <a:rPr lang="en-US" altLang="ko-KR"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a:t>
                      </a:r>
                      <a:r>
                        <a:rPr lang="en-US"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Transaction costs)</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a:noFill/>
                    </a:lnB>
                  </a:tcPr>
                </a:tc>
                <a:tc hMerge="1">
                  <a:txBody>
                    <a:bodyPr/>
                    <a:lstStyle/>
                    <a:p>
                      <a:pPr latinLnBrk="1"/>
                      <a:endParaRPr lang="ko-KR" altLang="en-US"/>
                    </a:p>
                  </a:txBody>
                  <a:tcPr/>
                </a:tc>
                <a:tc>
                  <a:txBody>
                    <a:bodyPr/>
                    <a:lstStyle/>
                    <a:p>
                      <a:pPr algn="just">
                        <a:lnSpc>
                          <a:spcPct val="107000"/>
                        </a:lnSpc>
                      </a:pP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extLst>
                  <a:ext uri="{0D108BD9-81ED-4DB2-BD59-A6C34878D82A}">
                    <a16:rowId xmlns:a16="http://schemas.microsoft.com/office/drawing/2014/main" val="10003"/>
                  </a:ext>
                </a:extLst>
              </a:tr>
              <a:tr h="213063">
                <a:tc>
                  <a:txBody>
                    <a:bodyPr/>
                    <a:lstStyle/>
                    <a:p>
                      <a:pPr algn="just">
                        <a:lnSpc>
                          <a:spcPct val="107000"/>
                        </a:lnSpc>
                      </a:pPr>
                      <a:endParaRPr lang="ko-KR" sz="1000" kern="100">
                        <a:effectLst/>
                        <a:latin typeface="바탕" panose="02030600000101010101" pitchFamily="18" charset="-127"/>
                        <a:ea typeface="바탕" panose="02030600000101010101" pitchFamily="18" charset="-127"/>
                      </a:endParaRPr>
                    </a:p>
                  </a:txBody>
                  <a:tcPr marL="62865" marR="62865" marT="0" marB="0" anchor="ctr">
                    <a:lnL>
                      <a:noFill/>
                    </a:lnL>
                    <a:lnR>
                      <a:noFill/>
                    </a:lnR>
                    <a:lnT>
                      <a:noFill/>
                    </a:lnT>
                    <a:lnB>
                      <a:noFill/>
                    </a:lnB>
                  </a:tcPr>
                </a:tc>
                <a:tc>
                  <a:txBody>
                    <a:bodyPr/>
                    <a:lstStyle/>
                    <a:p>
                      <a:pPr algn="l" latinLnBrk="0">
                        <a:lnSpc>
                          <a:spcPct val="107000"/>
                        </a:lnSpc>
                        <a:spcAft>
                          <a:spcPts val="0"/>
                        </a:spcAft>
                      </a:pPr>
                      <a:r>
                        <a:rPr lang="ko-KR"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거래대금</a:t>
                      </a:r>
                      <a:r>
                        <a:rPr lang="en-US"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(Trading volume</a:t>
                      </a:r>
                      <a:r>
                        <a:rPr lang="en-US"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)(\1,000,000)</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5,177,072</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3,930</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475,284</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1,730,149</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5,430,824</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102,438,680</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extLst>
                  <a:ext uri="{0D108BD9-81ED-4DB2-BD59-A6C34878D82A}">
                    <a16:rowId xmlns:a16="http://schemas.microsoft.com/office/drawing/2014/main" val="10004"/>
                  </a:ext>
                </a:extLst>
              </a:tr>
              <a:tr h="213063">
                <a:tc>
                  <a:txBody>
                    <a:bodyPr/>
                    <a:lstStyle/>
                    <a:p>
                      <a:pPr algn="just">
                        <a:lnSpc>
                          <a:spcPct val="107000"/>
                        </a:lnSpc>
                      </a:pPr>
                      <a:endParaRPr lang="ko-KR" sz="1000" kern="100">
                        <a:effectLst/>
                        <a:latin typeface="바탕" panose="02030600000101010101" pitchFamily="18" charset="-127"/>
                        <a:ea typeface="바탕" panose="02030600000101010101" pitchFamily="18" charset="-127"/>
                      </a:endParaRPr>
                    </a:p>
                  </a:txBody>
                  <a:tcPr marL="62865" marR="62865" marT="0" marB="0" anchor="ctr">
                    <a:lnL>
                      <a:noFill/>
                    </a:lnL>
                    <a:lnR>
                      <a:noFill/>
                    </a:lnR>
                    <a:lnT>
                      <a:noFill/>
                    </a:lnT>
                    <a:lnB>
                      <a:noFill/>
                    </a:lnB>
                  </a:tcPr>
                </a:tc>
                <a:tc>
                  <a:txBody>
                    <a:bodyPr/>
                    <a:lstStyle/>
                    <a:p>
                      <a:pPr algn="l" latinLnBrk="0">
                        <a:lnSpc>
                          <a:spcPct val="107000"/>
                        </a:lnSpc>
                        <a:spcAft>
                          <a:spcPts val="0"/>
                        </a:spcAft>
                      </a:pPr>
                      <a:r>
                        <a:rPr lang="ko-KR"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유동성</a:t>
                      </a:r>
                      <a:r>
                        <a:rPr lang="en-US"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(illiquidity)</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0.010</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0.000</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0.000</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0.000</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0.001</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53.523</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extLst>
                  <a:ext uri="{0D108BD9-81ED-4DB2-BD59-A6C34878D82A}">
                    <a16:rowId xmlns:a16="http://schemas.microsoft.com/office/drawing/2014/main" val="10005"/>
                  </a:ext>
                </a:extLst>
              </a:tr>
              <a:tr h="213063">
                <a:tc>
                  <a:txBody>
                    <a:bodyPr/>
                    <a:lstStyle/>
                    <a:p>
                      <a:pPr algn="just">
                        <a:lnSpc>
                          <a:spcPct val="107000"/>
                        </a:lnSpc>
                      </a:pPr>
                      <a:endParaRPr lang="ko-KR" sz="1000" kern="100">
                        <a:effectLst/>
                        <a:latin typeface="바탕" panose="02030600000101010101" pitchFamily="18" charset="-127"/>
                        <a:ea typeface="바탕" panose="02030600000101010101" pitchFamily="18" charset="-127"/>
                      </a:endParaRPr>
                    </a:p>
                  </a:txBody>
                  <a:tcPr marL="62865" marR="62865" marT="0" marB="0" anchor="ctr">
                    <a:lnL>
                      <a:noFill/>
                    </a:lnL>
                    <a:lnR>
                      <a:noFill/>
                    </a:lnR>
                    <a:lnT>
                      <a:noFill/>
                    </a:lnT>
                    <a:lnB>
                      <a:noFill/>
                    </a:lnB>
                  </a:tcPr>
                </a:tc>
                <a:tc>
                  <a:txBody>
                    <a:bodyPr/>
                    <a:lstStyle/>
                    <a:p>
                      <a:pPr algn="l" latinLnBrk="0">
                        <a:lnSpc>
                          <a:spcPct val="107000"/>
                        </a:lnSpc>
                        <a:spcAft>
                          <a:spcPts val="0"/>
                        </a:spcAft>
                      </a:pPr>
                      <a:r>
                        <a:rPr lang="ko-KR"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가격</a:t>
                      </a:r>
                      <a:r>
                        <a:rPr lang="en-US"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(price)</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smtClea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117,590</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smtClea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1,004</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smtClea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17,519</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smtClea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41,071</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smtClea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99,434</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smtClea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3,643,818</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extLst>
                  <a:ext uri="{0D108BD9-81ED-4DB2-BD59-A6C34878D82A}">
                    <a16:rowId xmlns:a16="http://schemas.microsoft.com/office/drawing/2014/main" val="10006"/>
                  </a:ext>
                </a:extLst>
              </a:tr>
              <a:tr h="213063">
                <a:tc>
                  <a:txBody>
                    <a:bodyPr/>
                    <a:lstStyle/>
                    <a:p>
                      <a:pPr algn="just">
                        <a:lnSpc>
                          <a:spcPct val="107000"/>
                        </a:lnSpc>
                      </a:pPr>
                      <a:endParaRPr lang="ko-KR" sz="1000" kern="100">
                        <a:effectLst/>
                        <a:latin typeface="바탕" panose="02030600000101010101" pitchFamily="18" charset="-127"/>
                        <a:ea typeface="바탕" panose="02030600000101010101" pitchFamily="18" charset="-127"/>
                      </a:endParaRPr>
                    </a:p>
                  </a:txBody>
                  <a:tcPr marL="62865" marR="62865" marT="0" marB="0" anchor="ctr">
                    <a:lnL>
                      <a:noFill/>
                    </a:lnL>
                    <a:lnR>
                      <a:noFill/>
                    </a:lnR>
                    <a:lnT>
                      <a:noFill/>
                    </a:lnT>
                    <a:lnB>
                      <a:noFill/>
                    </a:lnB>
                  </a:tcPr>
                </a:tc>
                <a:tc>
                  <a:txBody>
                    <a:bodyPr/>
                    <a:lstStyle/>
                    <a:p>
                      <a:pPr algn="l" latinLnBrk="0">
                        <a:lnSpc>
                          <a:spcPct val="107000"/>
                        </a:lnSpc>
                        <a:spcAft>
                          <a:spcPts val="0"/>
                        </a:spcAft>
                      </a:pPr>
                      <a:r>
                        <a:rPr lang="ko-KR"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영</a:t>
                      </a:r>
                      <a:r>
                        <a:rPr lang="en-US"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(0) </a:t>
                      </a:r>
                      <a:r>
                        <a:rPr lang="ko-KR"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수익률</a:t>
                      </a:r>
                      <a:r>
                        <a:rPr lang="en-US"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a:t>
                      </a:r>
                      <a:r>
                        <a:rPr lang="en-US"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zero</a:t>
                      </a:r>
                      <a:r>
                        <a:rPr lang="en-US" sz="1200" b="1" kern="0" baseline="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 frequency</a:t>
                      </a:r>
                      <a:r>
                        <a:rPr lang="en-US"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15.935</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10</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14</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20</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246</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extLst>
                  <a:ext uri="{0D108BD9-81ED-4DB2-BD59-A6C34878D82A}">
                    <a16:rowId xmlns:a16="http://schemas.microsoft.com/office/drawing/2014/main" val="10007"/>
                  </a:ext>
                </a:extLst>
              </a:tr>
              <a:tr h="228373">
                <a:tc gridSpan="2">
                  <a:txBody>
                    <a:bodyPr/>
                    <a:lstStyle/>
                    <a:p>
                      <a:pPr algn="l" latinLnBrk="0">
                        <a:lnSpc>
                          <a:spcPct val="107000"/>
                        </a:lnSpc>
                        <a:spcAft>
                          <a:spcPts val="0"/>
                        </a:spcAft>
                      </a:pPr>
                      <a:r>
                        <a:rPr lang="ko-KR" altLang="en-US"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정보 불확실성</a:t>
                      </a:r>
                      <a:r>
                        <a:rPr lang="en-US" altLang="ko-KR"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a:t>
                      </a:r>
                      <a:r>
                        <a:rPr lang="en-US"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Information uncertainty)</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a:noFill/>
                    </a:lnB>
                  </a:tcPr>
                </a:tc>
                <a:tc hMerge="1">
                  <a:txBody>
                    <a:bodyPr/>
                    <a:lstStyle/>
                    <a:p>
                      <a:pPr latinLnBrk="1"/>
                      <a:endParaRPr lang="ko-KR" altLang="en-US"/>
                    </a:p>
                  </a:txBody>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tc>
                  <a:txBody>
                    <a:bodyPr/>
                    <a:lstStyle/>
                    <a:p>
                      <a:pPr algn="just">
                        <a:lnSpc>
                          <a:spcPct val="107000"/>
                        </a:lnSpc>
                      </a:pP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ctr">
                    <a:lnL>
                      <a:noFill/>
                    </a:lnL>
                    <a:lnR>
                      <a:noFill/>
                    </a:lnR>
                    <a:lnT>
                      <a:noFill/>
                    </a:lnT>
                    <a:lnB>
                      <a:noFill/>
                    </a:lnB>
                  </a:tcPr>
                </a:tc>
                <a:extLst>
                  <a:ext uri="{0D108BD9-81ED-4DB2-BD59-A6C34878D82A}">
                    <a16:rowId xmlns:a16="http://schemas.microsoft.com/office/drawing/2014/main" val="10008"/>
                  </a:ext>
                </a:extLst>
              </a:tr>
              <a:tr h="213063">
                <a:tc>
                  <a:txBody>
                    <a:bodyPr/>
                    <a:lstStyle/>
                    <a:p>
                      <a:pPr algn="just">
                        <a:lnSpc>
                          <a:spcPct val="107000"/>
                        </a:lnSpc>
                      </a:pPr>
                      <a:endParaRPr lang="ko-KR" sz="1000" kern="100">
                        <a:effectLst/>
                        <a:latin typeface="바탕" panose="02030600000101010101" pitchFamily="18" charset="-127"/>
                        <a:ea typeface="바탕" panose="02030600000101010101" pitchFamily="18" charset="-127"/>
                      </a:endParaRPr>
                    </a:p>
                  </a:txBody>
                  <a:tcPr marL="62865" marR="62865" marT="0" marB="0" anchor="ctr">
                    <a:lnL>
                      <a:noFill/>
                    </a:lnL>
                    <a:lnR>
                      <a:noFill/>
                    </a:lnR>
                    <a:lnT>
                      <a:noFill/>
                    </a:lnT>
                    <a:lnB>
                      <a:noFill/>
                    </a:lnB>
                  </a:tcPr>
                </a:tc>
                <a:tc>
                  <a:txBody>
                    <a:bodyPr/>
                    <a:lstStyle/>
                    <a:p>
                      <a:pPr algn="l" latinLnBrk="0">
                        <a:lnSpc>
                          <a:spcPct val="107000"/>
                        </a:lnSpc>
                        <a:spcAft>
                          <a:spcPts val="0"/>
                        </a:spcAft>
                      </a:pPr>
                      <a:r>
                        <a:rPr lang="ko-KR" sz="1200" b="1" kern="0" dirty="0" err="1">
                          <a:solidFill>
                            <a:srgbClr val="000000"/>
                          </a:solidFill>
                          <a:effectLst/>
                          <a:latin typeface="바탕" panose="02030600000101010101" pitchFamily="18" charset="-127"/>
                          <a:ea typeface="바탕" panose="02030600000101010101" pitchFamily="18" charset="-127"/>
                          <a:cs typeface="굴림" panose="020B0600000101010101" pitchFamily="50" charset="-127"/>
                        </a:rPr>
                        <a:t>애널리스트</a:t>
                      </a:r>
                      <a:r>
                        <a:rPr lang="ko-KR"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 수</a:t>
                      </a:r>
                      <a:r>
                        <a:rPr lang="en-US"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(Number of </a:t>
                      </a:r>
                      <a:r>
                        <a:rPr lang="en-US" sz="1200" b="1" kern="0" dirty="0" smtClean="0">
                          <a:solidFill>
                            <a:srgbClr val="000000"/>
                          </a:solidFill>
                          <a:effectLst/>
                          <a:latin typeface="바탕" panose="02030600000101010101" pitchFamily="18" charset="-127"/>
                          <a:ea typeface="바탕" panose="02030600000101010101" pitchFamily="18" charset="-127"/>
                          <a:cs typeface="굴림" panose="020B0600000101010101" pitchFamily="50" charset="-127"/>
                        </a:rPr>
                        <a:t>Analysts Following)</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10.019</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2</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9</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17</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33</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a:noFill/>
                    </a:lnB>
                  </a:tcPr>
                </a:tc>
                <a:extLst>
                  <a:ext uri="{0D108BD9-81ED-4DB2-BD59-A6C34878D82A}">
                    <a16:rowId xmlns:a16="http://schemas.microsoft.com/office/drawing/2014/main" val="10009"/>
                  </a:ext>
                </a:extLst>
              </a:tr>
              <a:tr h="213063">
                <a:tc>
                  <a:txBody>
                    <a:bodyPr/>
                    <a:lstStyle/>
                    <a:p>
                      <a:pPr algn="l" latinLnBrk="0">
                        <a:lnSpc>
                          <a:spcPct val="107000"/>
                        </a:lnSpc>
                        <a:spcAft>
                          <a:spcPts val="0"/>
                        </a:spcAft>
                      </a:pPr>
                      <a:r>
                        <a:rPr lang="ko-KR" sz="1100" kern="0">
                          <a:solidFill>
                            <a:srgbClr val="000000"/>
                          </a:solidFill>
                          <a:effectLst/>
                          <a:latin typeface="바탕" panose="02030600000101010101" pitchFamily="18" charset="-127"/>
                          <a:ea typeface="바탕" panose="02030600000101010101" pitchFamily="18" charset="-127"/>
                          <a:cs typeface="굴림" panose="020B0600000101010101" pitchFamily="50" charset="-127"/>
                        </a:rPr>
                        <a:t>　</a:t>
                      </a:r>
                      <a:endParaRPr lang="ko-KR" sz="1000" kern="10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latinLnBrk="0">
                        <a:lnSpc>
                          <a:spcPct val="107000"/>
                        </a:lnSpc>
                        <a:spcAft>
                          <a:spcPts val="0"/>
                        </a:spcAft>
                      </a:pPr>
                      <a:r>
                        <a:rPr lang="ko-KR"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현금흐름 변동성</a:t>
                      </a:r>
                      <a:r>
                        <a:rPr lang="en-US" sz="1200" b="1" kern="0" dirty="0">
                          <a:solidFill>
                            <a:srgbClr val="000000"/>
                          </a:solidFill>
                          <a:effectLst/>
                          <a:latin typeface="바탕" panose="02030600000101010101" pitchFamily="18" charset="-127"/>
                          <a:ea typeface="바탕" panose="02030600000101010101" pitchFamily="18" charset="-127"/>
                          <a:cs typeface="굴림" panose="020B0600000101010101" pitchFamily="50" charset="-127"/>
                        </a:rPr>
                        <a:t>(Cash flow volatility)</a:t>
                      </a:r>
                      <a:endParaRPr lang="ko-KR" sz="1200" b="1" kern="100" dirty="0">
                        <a:effectLst/>
                        <a:latin typeface="바탕" panose="02030600000101010101" pitchFamily="18" charset="-127"/>
                        <a:ea typeface="바탕" panose="02030600000101010101" pitchFamily="18" charset="-127"/>
                        <a:cs typeface="Times New Roman" panose="02020603050405020304" pitchFamily="18" charset="0"/>
                      </a:endParaRPr>
                    </a:p>
                  </a:txBody>
                  <a:tcPr marL="62865" marR="6286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2.318</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0.015</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400" b="1" kern="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0.313</a:t>
                      </a:r>
                      <a:endParaRPr lang="ko-KR" sz="1400" b="1" kern="10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0.557</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1.116</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latinLnBrk="0">
                        <a:lnSpc>
                          <a:spcPct val="107000"/>
                        </a:lnSpc>
                        <a:spcAft>
                          <a:spcPts val="0"/>
                        </a:spcAft>
                      </a:pPr>
                      <a:r>
                        <a:rPr lang="en-US" sz="1400" b="1" kern="0" dirty="0">
                          <a:solidFill>
                            <a:srgbClr val="000000"/>
                          </a:solidFill>
                          <a:effectLst/>
                          <a:latin typeface="Times New Roman Uni" panose="02020603050405020304" pitchFamily="18" charset="-127"/>
                          <a:ea typeface="Times New Roman Uni" panose="02020603050405020304" pitchFamily="18" charset="-127"/>
                          <a:cs typeface="Times New Roman Uni" panose="02020603050405020304" pitchFamily="18" charset="-127"/>
                        </a:rPr>
                        <a:t>753.636</a:t>
                      </a:r>
                      <a:endParaRPr lang="ko-KR" sz="1400" b="1" kern="100" dirty="0">
                        <a:effectLst/>
                        <a:latin typeface="Times New Roman Uni" panose="02020603050405020304" pitchFamily="18" charset="-127"/>
                        <a:ea typeface="Times New Roman Uni" panose="02020603050405020304" pitchFamily="18" charset="-127"/>
                        <a:cs typeface="Times New Roman Uni" panose="02020603050405020304" pitchFamily="18" charset="-127"/>
                      </a:endParaRPr>
                    </a:p>
                  </a:txBody>
                  <a:tcPr marL="62865" marR="62865"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 name="표 1"/>
          <p:cNvGraphicFramePr>
            <a:graphicFrameLocks noGrp="1"/>
          </p:cNvGraphicFramePr>
          <p:nvPr/>
        </p:nvGraphicFramePr>
        <p:xfrm>
          <a:off x="1017377" y="3494048"/>
          <a:ext cx="10356868" cy="2780376"/>
        </p:xfrm>
        <a:graphic>
          <a:graphicData uri="http://schemas.openxmlformats.org/drawingml/2006/table">
            <a:tbl>
              <a:tblPr/>
              <a:tblGrid>
                <a:gridCol w="2071374">
                  <a:extLst>
                    <a:ext uri="{9D8B030D-6E8A-4147-A177-3AD203B41FA5}">
                      <a16:colId xmlns:a16="http://schemas.microsoft.com/office/drawing/2014/main" val="2091223924"/>
                    </a:ext>
                  </a:extLst>
                </a:gridCol>
                <a:gridCol w="1183642">
                  <a:extLst>
                    <a:ext uri="{9D8B030D-6E8A-4147-A177-3AD203B41FA5}">
                      <a16:colId xmlns:a16="http://schemas.microsoft.com/office/drawing/2014/main" val="849741743"/>
                    </a:ext>
                  </a:extLst>
                </a:gridCol>
                <a:gridCol w="1183642">
                  <a:extLst>
                    <a:ext uri="{9D8B030D-6E8A-4147-A177-3AD203B41FA5}">
                      <a16:colId xmlns:a16="http://schemas.microsoft.com/office/drawing/2014/main" val="4199321575"/>
                    </a:ext>
                  </a:extLst>
                </a:gridCol>
                <a:gridCol w="1183642">
                  <a:extLst>
                    <a:ext uri="{9D8B030D-6E8A-4147-A177-3AD203B41FA5}">
                      <a16:colId xmlns:a16="http://schemas.microsoft.com/office/drawing/2014/main" val="2141500512"/>
                    </a:ext>
                  </a:extLst>
                </a:gridCol>
                <a:gridCol w="1183642">
                  <a:extLst>
                    <a:ext uri="{9D8B030D-6E8A-4147-A177-3AD203B41FA5}">
                      <a16:colId xmlns:a16="http://schemas.microsoft.com/office/drawing/2014/main" val="540341888"/>
                    </a:ext>
                  </a:extLst>
                </a:gridCol>
                <a:gridCol w="1183642">
                  <a:extLst>
                    <a:ext uri="{9D8B030D-6E8A-4147-A177-3AD203B41FA5}">
                      <a16:colId xmlns:a16="http://schemas.microsoft.com/office/drawing/2014/main" val="4066217934"/>
                    </a:ext>
                  </a:extLst>
                </a:gridCol>
                <a:gridCol w="1183642">
                  <a:extLst>
                    <a:ext uri="{9D8B030D-6E8A-4147-A177-3AD203B41FA5}">
                      <a16:colId xmlns:a16="http://schemas.microsoft.com/office/drawing/2014/main" val="2899410835"/>
                    </a:ext>
                  </a:extLst>
                </a:gridCol>
                <a:gridCol w="1183642">
                  <a:extLst>
                    <a:ext uri="{9D8B030D-6E8A-4147-A177-3AD203B41FA5}">
                      <a16:colId xmlns:a16="http://schemas.microsoft.com/office/drawing/2014/main" val="2012850575"/>
                    </a:ext>
                  </a:extLst>
                </a:gridCol>
              </a:tblGrid>
              <a:tr h="347547">
                <a:tc>
                  <a:txBody>
                    <a:bodyPr/>
                    <a:lstStyle/>
                    <a:p>
                      <a:pPr algn="l" fontAlgn="b"/>
                      <a:r>
                        <a:rPr lang="en-US" sz="1200" b="1" i="0" u="none" strike="noStrike" dirty="0">
                          <a:solidFill>
                            <a:srgbClr val="000000"/>
                          </a:solidFill>
                          <a:effectLst/>
                          <a:latin typeface="맑은 고딕" panose="020B0503020000020004" pitchFamily="50" charset="-127"/>
                          <a:ea typeface="맑은 고딕" panose="020B0503020000020004" pitchFamily="50" charset="-127"/>
                        </a:rPr>
                        <a:t>Pearson // Spearman</a:t>
                      </a:r>
                    </a:p>
                  </a:txBody>
                  <a:tcPr marL="6350" marR="6350" marT="6350"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err="1">
                          <a:solidFill>
                            <a:srgbClr val="000000"/>
                          </a:solidFill>
                          <a:effectLst/>
                          <a:latin typeface="맑은 고딕" panose="020B0503020000020004" pitchFamily="50" charset="-127"/>
                          <a:ea typeface="맑은 고딕" panose="020B0503020000020004" pitchFamily="50" charset="-127"/>
                        </a:rPr>
                        <a:t>ivol</a:t>
                      </a:r>
                      <a:endParaRPr 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err="1">
                          <a:solidFill>
                            <a:srgbClr val="000000"/>
                          </a:solidFill>
                          <a:effectLst/>
                          <a:latin typeface="맑은 고딕" panose="020B0503020000020004" pitchFamily="50" charset="-127"/>
                          <a:ea typeface="맑은 고딕" panose="020B0503020000020004" pitchFamily="50" charset="-127"/>
                        </a:rPr>
                        <a:t>prc</a:t>
                      </a:r>
                      <a:endParaRPr 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err="1">
                          <a:solidFill>
                            <a:srgbClr val="000000"/>
                          </a:solidFill>
                          <a:effectLst/>
                          <a:latin typeface="맑은 고딕" panose="020B0503020000020004" pitchFamily="50" charset="-127"/>
                          <a:ea typeface="맑은 고딕" panose="020B0503020000020004" pitchFamily="50" charset="-127"/>
                        </a:rPr>
                        <a:t>amihud</a:t>
                      </a:r>
                      <a:endParaRPr 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맑은 고딕" panose="020B0503020000020004" pitchFamily="50" charset="-127"/>
                          <a:ea typeface="맑은 고딕" panose="020B0503020000020004" pitchFamily="50" charset="-127"/>
                        </a:rPr>
                        <a:t>trading</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맑은 고딕" panose="020B0503020000020004" pitchFamily="50" charset="-127"/>
                          <a:ea typeface="맑은 고딕" panose="020B0503020000020004" pitchFamily="50" charset="-127"/>
                        </a:rPr>
                        <a:t>nfollow</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맑은 고딕" panose="020B0503020000020004" pitchFamily="50" charset="-127"/>
                          <a:ea typeface="맑은 고딕" panose="020B0503020000020004" pitchFamily="50" charset="-127"/>
                        </a:rPr>
                        <a:t>zero</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err="1">
                          <a:solidFill>
                            <a:srgbClr val="000000"/>
                          </a:solidFill>
                          <a:effectLst/>
                          <a:latin typeface="맑은 고딕" panose="020B0503020000020004" pitchFamily="50" charset="-127"/>
                          <a:ea typeface="맑은 고딕" panose="020B0503020000020004" pitchFamily="50" charset="-127"/>
                        </a:rPr>
                        <a:t>cfvol</a:t>
                      </a:r>
                      <a:endParaRPr 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4072855358"/>
                  </a:ext>
                </a:extLst>
              </a:tr>
              <a:tr h="347547">
                <a:tc>
                  <a:txBody>
                    <a:bodyPr/>
                    <a:lstStyle/>
                    <a:p>
                      <a:pPr algn="l" fontAlgn="b"/>
                      <a:r>
                        <a:rPr lang="en-US" sz="1400" b="1" i="0" u="none" strike="noStrike" dirty="0" err="1">
                          <a:solidFill>
                            <a:srgbClr val="000000"/>
                          </a:solidFill>
                          <a:effectLst/>
                          <a:latin typeface="맑은 고딕" panose="020B0503020000020004" pitchFamily="50" charset="-127"/>
                          <a:ea typeface="맑은 고딕" panose="020B0503020000020004" pitchFamily="50" charset="-127"/>
                        </a:rPr>
                        <a:t>ivol</a:t>
                      </a:r>
                      <a:endParaRPr 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b"/>
                      <a:endParaRPr lang="ko-KR" alt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altLang="ko-KR" sz="1400" b="1" i="0" u="none" strike="noStrike" dirty="0">
                          <a:solidFill>
                            <a:srgbClr val="000000"/>
                          </a:solidFill>
                          <a:effectLst/>
                          <a:latin typeface="맑은 고딕" panose="020B0503020000020004" pitchFamily="50" charset="-127"/>
                          <a:ea typeface="맑은 고딕" panose="020B0503020000020004" pitchFamily="50" charset="-127"/>
                        </a:rPr>
                        <a:t>-0.383</a:t>
                      </a:r>
                    </a:p>
                  </a:txBody>
                  <a:tcPr marL="6350" marR="6350" marT="635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0.285</a:t>
                      </a:r>
                    </a:p>
                  </a:txBody>
                  <a:tcPr marL="6350" marR="6350" marT="635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-0.168</a:t>
                      </a:r>
                    </a:p>
                  </a:txBody>
                  <a:tcPr marL="6350" marR="6350" marT="635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-0.333</a:t>
                      </a:r>
                    </a:p>
                  </a:txBody>
                  <a:tcPr marL="6350" marR="6350" marT="635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altLang="ko-KR" sz="1400" b="1" i="0" u="none" strike="noStrike" dirty="0">
                          <a:solidFill>
                            <a:srgbClr val="000000"/>
                          </a:solidFill>
                          <a:effectLst/>
                          <a:latin typeface="맑은 고딕" panose="020B0503020000020004" pitchFamily="50" charset="-127"/>
                          <a:ea typeface="맑은 고딕" panose="020B0503020000020004" pitchFamily="50" charset="-127"/>
                        </a:rPr>
                        <a:t>-0.132</a:t>
                      </a:r>
                    </a:p>
                  </a:txBody>
                  <a:tcPr marL="6350" marR="6350" marT="635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altLang="ko-KR" sz="1400" b="1" i="0" u="none" strike="noStrike" dirty="0">
                          <a:solidFill>
                            <a:srgbClr val="000000"/>
                          </a:solidFill>
                          <a:effectLst/>
                          <a:latin typeface="맑은 고딕" panose="020B0503020000020004" pitchFamily="50" charset="-127"/>
                          <a:ea typeface="맑은 고딕" panose="020B0503020000020004" pitchFamily="50" charset="-127"/>
                        </a:rPr>
                        <a:t>-0.268</a:t>
                      </a:r>
                    </a:p>
                  </a:txBody>
                  <a:tcPr marL="6350" marR="6350" marT="6350" marB="0" anchor="b">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24311496"/>
                  </a:ext>
                </a:extLst>
              </a:tr>
              <a:tr h="347547">
                <a:tc>
                  <a:txBody>
                    <a:bodyPr/>
                    <a:lstStyle/>
                    <a:p>
                      <a:pPr algn="l" fontAlgn="b"/>
                      <a:r>
                        <a:rPr lang="en-US" sz="1400" b="1" i="0" u="none" strike="noStrike" dirty="0" err="1">
                          <a:solidFill>
                            <a:srgbClr val="000000"/>
                          </a:solidFill>
                          <a:effectLst/>
                          <a:latin typeface="맑은 고딕" panose="020B0503020000020004" pitchFamily="50" charset="-127"/>
                          <a:ea typeface="맑은 고딕" panose="020B0503020000020004" pitchFamily="50" charset="-127"/>
                        </a:rPr>
                        <a:t>prc</a:t>
                      </a:r>
                      <a:endParaRPr 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ko-KR" sz="1400" b="1" i="0" u="none" strike="noStrike" dirty="0">
                          <a:solidFill>
                            <a:srgbClr val="000000"/>
                          </a:solidFill>
                          <a:effectLst/>
                          <a:latin typeface="맑은 고딕" panose="020B0503020000020004" pitchFamily="50" charset="-127"/>
                          <a:ea typeface="맑은 고딕" panose="020B0503020000020004" pitchFamily="50" charset="-127"/>
                        </a:rPr>
                        <a:t>-0.170</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ko-KR" alt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-0.461</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0.412</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0.435</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-0.075</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0.319</a:t>
                      </a:r>
                    </a:p>
                  </a:txBody>
                  <a:tcPr marL="6350" marR="6350" marT="6350" marB="0" anchor="b">
                    <a:lnL>
                      <a:noFill/>
                    </a:lnL>
                    <a:lnR>
                      <a:noFill/>
                    </a:lnR>
                    <a:lnT>
                      <a:noFill/>
                    </a:lnT>
                    <a:lnB>
                      <a:noFill/>
                    </a:lnB>
                  </a:tcPr>
                </a:tc>
                <a:extLst>
                  <a:ext uri="{0D108BD9-81ED-4DB2-BD59-A6C34878D82A}">
                    <a16:rowId xmlns:a16="http://schemas.microsoft.com/office/drawing/2014/main" val="1528943465"/>
                  </a:ext>
                </a:extLst>
              </a:tr>
              <a:tr h="347547">
                <a:tc>
                  <a:txBody>
                    <a:bodyPr/>
                    <a:lstStyle/>
                    <a:p>
                      <a:pPr algn="l" fontAlgn="b"/>
                      <a:r>
                        <a:rPr lang="en-US" sz="1400" b="1" i="0" u="none" strike="noStrike" dirty="0" err="1">
                          <a:solidFill>
                            <a:srgbClr val="000000"/>
                          </a:solidFill>
                          <a:effectLst/>
                          <a:latin typeface="맑은 고딕" panose="020B0503020000020004" pitchFamily="50" charset="-127"/>
                          <a:ea typeface="맑은 고딕" panose="020B0503020000020004" pitchFamily="50" charset="-127"/>
                        </a:rPr>
                        <a:t>amihud</a:t>
                      </a:r>
                      <a:endParaRPr 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0.007</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altLang="ko-KR" sz="1400" b="1" i="0" u="none" strike="noStrike" dirty="0">
                          <a:solidFill>
                            <a:srgbClr val="000000"/>
                          </a:solidFill>
                          <a:effectLst/>
                          <a:latin typeface="맑은 고딕" panose="020B0503020000020004" pitchFamily="50" charset="-127"/>
                          <a:ea typeface="맑은 고딕" panose="020B0503020000020004" pitchFamily="50" charset="-127"/>
                        </a:rPr>
                        <a:t>-0.008</a:t>
                      </a:r>
                    </a:p>
                  </a:txBody>
                  <a:tcPr marL="6350" marR="6350" marT="6350" marB="0" anchor="b">
                    <a:lnL>
                      <a:noFill/>
                    </a:lnL>
                    <a:lnR>
                      <a:noFill/>
                    </a:lnR>
                    <a:lnT>
                      <a:noFill/>
                    </a:lnT>
                    <a:lnB>
                      <a:noFill/>
                    </a:lnB>
                  </a:tcPr>
                </a:tc>
                <a:tc>
                  <a:txBody>
                    <a:bodyPr/>
                    <a:lstStyle/>
                    <a:p>
                      <a:pPr algn="ctr" fontAlgn="b"/>
                      <a:endParaRPr lang="ko-KR" altLang="en-US" sz="14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-0.959</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-0.751</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0.333</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-0.487</a:t>
                      </a:r>
                    </a:p>
                  </a:txBody>
                  <a:tcPr marL="6350" marR="6350" marT="6350" marB="0" anchor="b">
                    <a:lnL>
                      <a:noFill/>
                    </a:lnL>
                    <a:lnR>
                      <a:noFill/>
                    </a:lnR>
                    <a:lnT>
                      <a:noFill/>
                    </a:lnT>
                    <a:lnB>
                      <a:noFill/>
                    </a:lnB>
                  </a:tcPr>
                </a:tc>
                <a:extLst>
                  <a:ext uri="{0D108BD9-81ED-4DB2-BD59-A6C34878D82A}">
                    <a16:rowId xmlns:a16="http://schemas.microsoft.com/office/drawing/2014/main" val="521233752"/>
                  </a:ext>
                </a:extLst>
              </a:tr>
              <a:tr h="347547">
                <a:tc>
                  <a:txBody>
                    <a:bodyPr/>
                    <a:lstStyle/>
                    <a:p>
                      <a:pPr algn="l" fontAlgn="b"/>
                      <a:r>
                        <a:rPr lang="en-US" sz="1400" b="1" i="0" u="none" strike="noStrike" dirty="0">
                          <a:solidFill>
                            <a:srgbClr val="000000"/>
                          </a:solidFill>
                          <a:effectLst/>
                          <a:latin typeface="맑은 고딕" panose="020B0503020000020004" pitchFamily="50" charset="-127"/>
                          <a:ea typeface="맑은 고딕" panose="020B0503020000020004" pitchFamily="50" charset="-127"/>
                        </a:rPr>
                        <a:t>trading</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-0.065</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altLang="ko-KR" sz="1400" b="1" i="0" u="none" strike="noStrike" dirty="0">
                          <a:solidFill>
                            <a:srgbClr val="000000"/>
                          </a:solidFill>
                          <a:effectLst/>
                          <a:latin typeface="맑은 고딕" panose="020B0503020000020004" pitchFamily="50" charset="-127"/>
                          <a:ea typeface="맑은 고딕" panose="020B0503020000020004" pitchFamily="50" charset="-127"/>
                        </a:rPr>
                        <a:t>0.226</a:t>
                      </a:r>
                    </a:p>
                  </a:txBody>
                  <a:tcPr marL="6350" marR="6350" marT="6350" marB="0" anchor="b">
                    <a:lnL>
                      <a:noFill/>
                    </a:lnL>
                    <a:lnR>
                      <a:noFill/>
                    </a:lnR>
                    <a:lnT>
                      <a:noFill/>
                    </a:lnT>
                    <a:lnB>
                      <a:noFill/>
                    </a:lnB>
                  </a:tcPr>
                </a:tc>
                <a:tc>
                  <a:txBody>
                    <a:bodyPr/>
                    <a:lstStyle/>
                    <a:p>
                      <a:pPr algn="ctr" fontAlgn="b"/>
                      <a:r>
                        <a:rPr lang="en-US" altLang="ko-KR" sz="1400" b="1" i="0" u="none" strike="noStrike" dirty="0">
                          <a:solidFill>
                            <a:srgbClr val="000000"/>
                          </a:solidFill>
                          <a:effectLst/>
                          <a:latin typeface="맑은 고딕" panose="020B0503020000020004" pitchFamily="50" charset="-127"/>
                          <a:ea typeface="맑은 고딕" panose="020B0503020000020004" pitchFamily="50" charset="-127"/>
                        </a:rPr>
                        <a:t>-0.012</a:t>
                      </a:r>
                    </a:p>
                  </a:txBody>
                  <a:tcPr marL="6350" marR="6350" marT="6350" marB="0" anchor="b">
                    <a:lnL>
                      <a:noFill/>
                    </a:lnL>
                    <a:lnR>
                      <a:noFill/>
                    </a:lnR>
                    <a:lnT>
                      <a:noFill/>
                    </a:lnT>
                    <a:lnB>
                      <a:noFill/>
                    </a:lnB>
                  </a:tcPr>
                </a:tc>
                <a:tc>
                  <a:txBody>
                    <a:bodyPr/>
                    <a:lstStyle/>
                    <a:p>
                      <a:pPr algn="ctr" fontAlgn="b"/>
                      <a:endParaRPr lang="ko-KR" alt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0.714</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-0.372</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0.455</a:t>
                      </a:r>
                    </a:p>
                  </a:txBody>
                  <a:tcPr marL="6350" marR="6350" marT="6350" marB="0" anchor="b">
                    <a:lnL>
                      <a:noFill/>
                    </a:lnL>
                    <a:lnR>
                      <a:noFill/>
                    </a:lnR>
                    <a:lnT>
                      <a:noFill/>
                    </a:lnT>
                    <a:lnB>
                      <a:noFill/>
                    </a:lnB>
                  </a:tcPr>
                </a:tc>
                <a:extLst>
                  <a:ext uri="{0D108BD9-81ED-4DB2-BD59-A6C34878D82A}">
                    <a16:rowId xmlns:a16="http://schemas.microsoft.com/office/drawing/2014/main" val="3787284099"/>
                  </a:ext>
                </a:extLst>
              </a:tr>
              <a:tr h="347547">
                <a:tc>
                  <a:txBody>
                    <a:bodyPr/>
                    <a:lstStyle/>
                    <a:p>
                      <a:pPr algn="l" fontAlgn="b"/>
                      <a:r>
                        <a:rPr lang="en-US" sz="1400" b="1" i="0" u="none" strike="noStrike" dirty="0" err="1">
                          <a:solidFill>
                            <a:srgbClr val="000000"/>
                          </a:solidFill>
                          <a:effectLst/>
                          <a:latin typeface="맑은 고딕" panose="020B0503020000020004" pitchFamily="50" charset="-127"/>
                          <a:ea typeface="맑은 고딕" panose="020B0503020000020004" pitchFamily="50" charset="-127"/>
                        </a:rPr>
                        <a:t>nfollow</a:t>
                      </a:r>
                      <a:endParaRPr 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-0.290</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0.137</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-0.030</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0.481</a:t>
                      </a:r>
                    </a:p>
                  </a:txBody>
                  <a:tcPr marL="6350" marR="6350" marT="6350" marB="0" anchor="b">
                    <a:lnL>
                      <a:noFill/>
                    </a:lnL>
                    <a:lnR>
                      <a:noFill/>
                    </a:lnR>
                    <a:lnT>
                      <a:noFill/>
                    </a:lnT>
                    <a:lnB>
                      <a:noFill/>
                    </a:lnB>
                  </a:tcPr>
                </a:tc>
                <a:tc>
                  <a:txBody>
                    <a:bodyPr/>
                    <a:lstStyle/>
                    <a:p>
                      <a:pPr algn="ctr" fontAlgn="b"/>
                      <a:endParaRPr lang="ko-KR" altLang="en-US" sz="14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-0.234</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0.526</a:t>
                      </a:r>
                    </a:p>
                  </a:txBody>
                  <a:tcPr marL="6350" marR="6350" marT="6350" marB="0" anchor="b">
                    <a:lnL>
                      <a:noFill/>
                    </a:lnL>
                    <a:lnR>
                      <a:noFill/>
                    </a:lnR>
                    <a:lnT>
                      <a:noFill/>
                    </a:lnT>
                    <a:lnB>
                      <a:noFill/>
                    </a:lnB>
                  </a:tcPr>
                </a:tc>
                <a:extLst>
                  <a:ext uri="{0D108BD9-81ED-4DB2-BD59-A6C34878D82A}">
                    <a16:rowId xmlns:a16="http://schemas.microsoft.com/office/drawing/2014/main" val="2973502514"/>
                  </a:ext>
                </a:extLst>
              </a:tr>
              <a:tr h="347547">
                <a:tc>
                  <a:txBody>
                    <a:bodyPr/>
                    <a:lstStyle/>
                    <a:p>
                      <a:pPr algn="l" fontAlgn="b"/>
                      <a:r>
                        <a:rPr lang="en-US" sz="1400" b="1" i="0" u="none" strike="noStrike" dirty="0">
                          <a:solidFill>
                            <a:srgbClr val="000000"/>
                          </a:solidFill>
                          <a:effectLst/>
                          <a:latin typeface="맑은 고딕" panose="020B0503020000020004" pitchFamily="50" charset="-127"/>
                          <a:ea typeface="맑은 고딕" panose="020B0503020000020004" pitchFamily="50" charset="-127"/>
                        </a:rPr>
                        <a:t>zero</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-0.069</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-0.089</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0.080</a:t>
                      </a: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-0.197</a:t>
                      </a:r>
                    </a:p>
                  </a:txBody>
                  <a:tcPr marL="6350" marR="6350" marT="6350" marB="0" anchor="b">
                    <a:lnL>
                      <a:noFill/>
                    </a:lnL>
                    <a:lnR>
                      <a:noFill/>
                    </a:lnR>
                    <a:lnT>
                      <a:noFill/>
                    </a:lnT>
                    <a:lnB>
                      <a:noFill/>
                    </a:lnB>
                  </a:tcPr>
                </a:tc>
                <a:tc>
                  <a:txBody>
                    <a:bodyPr/>
                    <a:lstStyle/>
                    <a:p>
                      <a:pPr algn="ctr" fontAlgn="b"/>
                      <a:r>
                        <a:rPr lang="en-US" altLang="ko-KR" sz="1400" b="1" i="0" u="none" strike="noStrike" dirty="0">
                          <a:solidFill>
                            <a:srgbClr val="000000"/>
                          </a:solidFill>
                          <a:effectLst/>
                          <a:latin typeface="맑은 고딕" panose="020B0503020000020004" pitchFamily="50" charset="-127"/>
                          <a:ea typeface="맑은 고딕" panose="020B0503020000020004" pitchFamily="50" charset="-127"/>
                        </a:rPr>
                        <a:t>-0.244</a:t>
                      </a:r>
                    </a:p>
                  </a:txBody>
                  <a:tcPr marL="6350" marR="6350" marT="6350" marB="0" anchor="b">
                    <a:lnL>
                      <a:noFill/>
                    </a:lnL>
                    <a:lnR>
                      <a:noFill/>
                    </a:lnR>
                    <a:lnT>
                      <a:noFill/>
                    </a:lnT>
                    <a:lnB>
                      <a:noFill/>
                    </a:lnB>
                  </a:tcPr>
                </a:tc>
                <a:tc>
                  <a:txBody>
                    <a:bodyPr/>
                    <a:lstStyle/>
                    <a:p>
                      <a:pPr algn="ctr" fontAlgn="b"/>
                      <a:endParaRPr lang="ko-KR" alt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a:noFill/>
                    </a:lnR>
                    <a:lnT>
                      <a:noFill/>
                    </a:lnT>
                    <a:lnB>
                      <a:noFill/>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-0.131</a:t>
                      </a:r>
                    </a:p>
                  </a:txBody>
                  <a:tcPr marL="6350" marR="6350" marT="6350" marB="0" anchor="b">
                    <a:lnL>
                      <a:noFill/>
                    </a:lnL>
                    <a:lnR>
                      <a:noFill/>
                    </a:lnR>
                    <a:lnT>
                      <a:noFill/>
                    </a:lnT>
                    <a:lnB>
                      <a:noFill/>
                    </a:lnB>
                  </a:tcPr>
                </a:tc>
                <a:extLst>
                  <a:ext uri="{0D108BD9-81ED-4DB2-BD59-A6C34878D82A}">
                    <a16:rowId xmlns:a16="http://schemas.microsoft.com/office/drawing/2014/main" val="4263406537"/>
                  </a:ext>
                </a:extLst>
              </a:tr>
              <a:tr h="347547">
                <a:tc>
                  <a:txBody>
                    <a:bodyPr/>
                    <a:lstStyle/>
                    <a:p>
                      <a:pPr algn="l" fontAlgn="b"/>
                      <a:r>
                        <a:rPr lang="en-US" sz="1400" b="1" i="0" u="none" strike="noStrike" dirty="0" err="1">
                          <a:solidFill>
                            <a:srgbClr val="000000"/>
                          </a:solidFill>
                          <a:effectLst/>
                          <a:latin typeface="맑은 고딕" panose="020B0503020000020004" pitchFamily="50" charset="-127"/>
                          <a:ea typeface="맑은 고딕" panose="020B0503020000020004" pitchFamily="50" charset="-127"/>
                        </a:rPr>
                        <a:t>cfvol</a:t>
                      </a:r>
                      <a:endParaRPr lang="en-US" sz="14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-0.126</a:t>
                      </a: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0.255</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-0.005</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0.604</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0.302</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400" b="1" i="0" u="none" strike="noStrike">
                          <a:solidFill>
                            <a:srgbClr val="000000"/>
                          </a:solidFill>
                          <a:effectLst/>
                          <a:latin typeface="맑은 고딕" panose="020B0503020000020004" pitchFamily="50" charset="-127"/>
                          <a:ea typeface="맑은 고딕" panose="020B0503020000020004" pitchFamily="50" charset="-127"/>
                        </a:rPr>
                        <a:t>-0.077</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ko-KR" altLang="en-US" sz="1400" b="1"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5620780"/>
                  </a:ext>
                </a:extLst>
              </a:tr>
            </a:tbl>
          </a:graphicData>
        </a:graphic>
      </p:graphicFrame>
    </p:spTree>
    <p:extLst>
      <p:ext uri="{BB962C8B-B14F-4D97-AF65-F5344CB8AC3E}">
        <p14:creationId xmlns:p14="http://schemas.microsoft.com/office/powerpoint/2010/main" val="2359574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직사각형 22"/>
          <p:cNvSpPr/>
          <p:nvPr/>
        </p:nvSpPr>
        <p:spPr>
          <a:xfrm>
            <a:off x="11216273" y="1846127"/>
            <a:ext cx="809041" cy="56572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직사각형 21"/>
          <p:cNvSpPr/>
          <p:nvPr/>
        </p:nvSpPr>
        <p:spPr>
          <a:xfrm>
            <a:off x="5473229" y="4243446"/>
            <a:ext cx="809041" cy="56572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직사각형 20"/>
          <p:cNvSpPr/>
          <p:nvPr/>
        </p:nvSpPr>
        <p:spPr>
          <a:xfrm>
            <a:off x="5481694" y="2584655"/>
            <a:ext cx="809041" cy="56572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직사각형 13"/>
          <p:cNvSpPr/>
          <p:nvPr/>
        </p:nvSpPr>
        <p:spPr>
          <a:xfrm>
            <a:off x="5481694" y="1745679"/>
            <a:ext cx="809041" cy="56572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a:t>Empirical test _ Single sorting(SUE)</a:t>
            </a:r>
            <a:endParaRPr lang="ko-KR" altLang="en-US" dirty="0"/>
          </a:p>
        </p:txBody>
      </p:sp>
      <p:graphicFrame>
        <p:nvGraphicFramePr>
          <p:cNvPr id="18" name="개체 17"/>
          <p:cNvGraphicFramePr>
            <a:graphicFrameLocks noChangeAspect="1"/>
          </p:cNvGraphicFramePr>
          <p:nvPr>
            <p:extLst/>
          </p:nvPr>
        </p:nvGraphicFramePr>
        <p:xfrm>
          <a:off x="497304" y="885804"/>
          <a:ext cx="5904664" cy="6162803"/>
        </p:xfrm>
        <a:graphic>
          <a:graphicData uri="http://schemas.openxmlformats.org/presentationml/2006/ole">
            <mc:AlternateContent xmlns:mc="http://schemas.openxmlformats.org/markup-compatibility/2006">
              <mc:Choice xmlns:v="urn:schemas-microsoft-com:vml" Requires="v">
                <p:oleObj spid="_x0000_s16397" name="문서" r:id="rId4" imgW="4488651" imgH="4697560" progId="Word.Document.12">
                  <p:embed/>
                </p:oleObj>
              </mc:Choice>
              <mc:Fallback>
                <p:oleObj name="문서" r:id="rId4" imgW="4488651" imgH="4697560" progId="Word.Document.12">
                  <p:embed/>
                  <p:pic>
                    <p:nvPicPr>
                      <p:cNvPr id="18" name="개체 17"/>
                      <p:cNvPicPr/>
                      <p:nvPr/>
                    </p:nvPicPr>
                    <p:blipFill>
                      <a:blip r:embed="rId5"/>
                      <a:stretch>
                        <a:fillRect/>
                      </a:stretch>
                    </p:blipFill>
                    <p:spPr>
                      <a:xfrm>
                        <a:off x="497304" y="885804"/>
                        <a:ext cx="5904664" cy="6162803"/>
                      </a:xfrm>
                      <a:prstGeom prst="rect">
                        <a:avLst/>
                      </a:prstGeom>
                    </p:spPr>
                  </p:pic>
                </p:oleObj>
              </mc:Fallback>
            </mc:AlternateContent>
          </a:graphicData>
        </a:graphic>
      </p:graphicFrame>
      <p:grpSp>
        <p:nvGrpSpPr>
          <p:cNvPr id="10" name="그룹 9"/>
          <p:cNvGrpSpPr/>
          <p:nvPr/>
        </p:nvGrpSpPr>
        <p:grpSpPr>
          <a:xfrm>
            <a:off x="6401968" y="892817"/>
            <a:ext cx="5739468" cy="5209690"/>
            <a:chOff x="6302585" y="1117002"/>
            <a:chExt cx="5398824" cy="4263666"/>
          </a:xfrm>
        </p:grpSpPr>
        <p:graphicFrame>
          <p:nvGraphicFramePr>
            <p:cNvPr id="11" name="개체 10"/>
            <p:cNvGraphicFramePr>
              <a:graphicFrameLocks noChangeAspect="1"/>
            </p:cNvGraphicFramePr>
            <p:nvPr>
              <p:extLst/>
            </p:nvPr>
          </p:nvGraphicFramePr>
          <p:xfrm>
            <a:off x="6302585" y="1580538"/>
            <a:ext cx="5385098" cy="3800130"/>
          </p:xfrm>
          <a:graphic>
            <a:graphicData uri="http://schemas.openxmlformats.org/presentationml/2006/ole">
              <mc:AlternateContent xmlns:mc="http://schemas.openxmlformats.org/markup-compatibility/2006">
                <mc:Choice xmlns:v="urn:schemas-microsoft-com:vml" Requires="v">
                  <p:oleObj spid="_x0000_s16398" name="문서" r:id="rId6" imgW="4504073" imgH="3177689" progId="Word.Document.12">
                    <p:embed/>
                  </p:oleObj>
                </mc:Choice>
                <mc:Fallback>
                  <p:oleObj name="문서" r:id="rId6" imgW="4504073" imgH="3177689" progId="Word.Document.12">
                    <p:embed/>
                    <p:pic>
                      <p:nvPicPr>
                        <p:cNvPr id="11" name="개체 10"/>
                        <p:cNvPicPr/>
                        <p:nvPr/>
                      </p:nvPicPr>
                      <p:blipFill>
                        <a:blip r:embed="rId7"/>
                        <a:stretch>
                          <a:fillRect/>
                        </a:stretch>
                      </p:blipFill>
                      <p:spPr>
                        <a:xfrm>
                          <a:off x="6302585" y="1580538"/>
                          <a:ext cx="5385098" cy="3800130"/>
                        </a:xfrm>
                        <a:prstGeom prst="rect">
                          <a:avLst/>
                        </a:prstGeom>
                      </p:spPr>
                    </p:pic>
                  </p:oleObj>
                </mc:Fallback>
              </mc:AlternateContent>
            </a:graphicData>
          </a:graphic>
        </p:graphicFrame>
        <p:graphicFrame>
          <p:nvGraphicFramePr>
            <p:cNvPr id="13" name="개체 12"/>
            <p:cNvGraphicFramePr>
              <a:graphicFrameLocks noChangeAspect="1"/>
            </p:cNvGraphicFramePr>
            <p:nvPr>
              <p:extLst/>
            </p:nvPr>
          </p:nvGraphicFramePr>
          <p:xfrm>
            <a:off x="6302585" y="1117002"/>
            <a:ext cx="5398824" cy="704921"/>
          </p:xfrm>
          <a:graphic>
            <a:graphicData uri="http://schemas.openxmlformats.org/presentationml/2006/ole">
              <mc:AlternateContent xmlns:mc="http://schemas.openxmlformats.org/markup-compatibility/2006">
                <mc:Choice xmlns:v="urn:schemas-microsoft-com:vml" Requires="v">
                  <p:oleObj spid="_x0000_s16399" name="문서" r:id="rId8" imgW="4504073" imgH="657490" progId="Word.Document.12">
                    <p:embed/>
                  </p:oleObj>
                </mc:Choice>
                <mc:Fallback>
                  <p:oleObj name="문서" r:id="rId8" imgW="4504073" imgH="657490" progId="Word.Document.12">
                    <p:embed/>
                    <p:pic>
                      <p:nvPicPr>
                        <p:cNvPr id="13" name="개체 12"/>
                        <p:cNvPicPr/>
                        <p:nvPr/>
                      </p:nvPicPr>
                      <p:blipFill>
                        <a:blip r:embed="rId9"/>
                        <a:stretch>
                          <a:fillRect/>
                        </a:stretch>
                      </p:blipFill>
                      <p:spPr>
                        <a:xfrm>
                          <a:off x="6302585" y="1117002"/>
                          <a:ext cx="5398824" cy="704921"/>
                        </a:xfrm>
                        <a:prstGeom prst="rect">
                          <a:avLst/>
                        </a:prstGeom>
                      </p:spPr>
                    </p:pic>
                  </p:oleObj>
                </mc:Fallback>
              </mc:AlternateContent>
            </a:graphicData>
          </a:graphic>
        </p:graphicFrame>
      </p:grpSp>
      <p:sp>
        <p:nvSpPr>
          <p:cNvPr id="2" name="직사각형 1"/>
          <p:cNvSpPr/>
          <p:nvPr/>
        </p:nvSpPr>
        <p:spPr>
          <a:xfrm>
            <a:off x="1634068" y="1754146"/>
            <a:ext cx="4666370" cy="557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직사각형 15"/>
          <p:cNvSpPr/>
          <p:nvPr/>
        </p:nvSpPr>
        <p:spPr>
          <a:xfrm>
            <a:off x="1634068" y="2594424"/>
            <a:ext cx="4666370" cy="555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직사각형 18"/>
          <p:cNvSpPr/>
          <p:nvPr/>
        </p:nvSpPr>
        <p:spPr>
          <a:xfrm>
            <a:off x="1634068" y="4243446"/>
            <a:ext cx="4648202" cy="561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p:cNvSpPr/>
          <p:nvPr/>
        </p:nvSpPr>
        <p:spPr>
          <a:xfrm>
            <a:off x="7453314" y="1836994"/>
            <a:ext cx="4572000" cy="557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0051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그룹 36"/>
          <p:cNvGrpSpPr/>
          <p:nvPr/>
        </p:nvGrpSpPr>
        <p:grpSpPr>
          <a:xfrm>
            <a:off x="10005001" y="1243213"/>
            <a:ext cx="595423" cy="2060816"/>
            <a:chOff x="4437321" y="1412986"/>
            <a:chExt cx="595423" cy="2060816"/>
          </a:xfrm>
        </p:grpSpPr>
        <p:sp>
          <p:nvSpPr>
            <p:cNvPr id="38" name="직사각형 37"/>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직사각형 38"/>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그룹 33"/>
          <p:cNvGrpSpPr/>
          <p:nvPr/>
        </p:nvGrpSpPr>
        <p:grpSpPr>
          <a:xfrm>
            <a:off x="10005001" y="4093447"/>
            <a:ext cx="595423" cy="2060816"/>
            <a:chOff x="4437321" y="1412986"/>
            <a:chExt cx="595423" cy="2060816"/>
          </a:xfrm>
        </p:grpSpPr>
        <p:sp>
          <p:nvSpPr>
            <p:cNvPr id="35" name="직사각형 34"/>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직사각형 35"/>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그룹 5"/>
          <p:cNvGrpSpPr/>
          <p:nvPr/>
        </p:nvGrpSpPr>
        <p:grpSpPr>
          <a:xfrm>
            <a:off x="4284921" y="4083287"/>
            <a:ext cx="595423" cy="2060816"/>
            <a:chOff x="4437321" y="1412986"/>
            <a:chExt cx="595423" cy="2060816"/>
          </a:xfrm>
        </p:grpSpPr>
        <p:sp>
          <p:nvSpPr>
            <p:cNvPr id="32" name="직사각형 31"/>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직사각형 32"/>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직사각형 17"/>
          <p:cNvSpPr/>
          <p:nvPr/>
        </p:nvSpPr>
        <p:spPr>
          <a:xfrm>
            <a:off x="4286961" y="29514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직사각형 18"/>
          <p:cNvSpPr/>
          <p:nvPr/>
        </p:nvSpPr>
        <p:spPr>
          <a:xfrm>
            <a:off x="4284921" y="12605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a:t>Empirical test _ two way sorting (SUE and IVOL)</a:t>
            </a:r>
            <a:endParaRPr lang="ko-KR" altLang="en-US" dirty="0"/>
          </a:p>
        </p:txBody>
      </p:sp>
      <p:graphicFrame>
        <p:nvGraphicFramePr>
          <p:cNvPr id="2" name="개체 1"/>
          <p:cNvGraphicFramePr>
            <a:graphicFrameLocks noChangeAspect="1"/>
          </p:cNvGraphicFramePr>
          <p:nvPr>
            <p:extLst>
              <p:ext uri="{D42A27DB-BD31-4B8C-83A1-F6EECF244321}">
                <p14:modId xmlns:p14="http://schemas.microsoft.com/office/powerpoint/2010/main" val="3670886120"/>
              </p:ext>
            </p:extLst>
          </p:nvPr>
        </p:nvGraphicFramePr>
        <p:xfrm>
          <a:off x="862013" y="839788"/>
          <a:ext cx="4787900" cy="5888037"/>
        </p:xfrm>
        <a:graphic>
          <a:graphicData uri="http://schemas.openxmlformats.org/presentationml/2006/ole">
            <mc:AlternateContent xmlns:mc="http://schemas.openxmlformats.org/markup-compatibility/2006">
              <mc:Choice xmlns:v="urn:schemas-microsoft-com:vml" Requires="v">
                <p:oleObj spid="_x0000_s15371" name="문서" r:id="rId4" imgW="4510679" imgH="5526995" progId="Word.Document.12">
                  <p:embed/>
                </p:oleObj>
              </mc:Choice>
              <mc:Fallback>
                <p:oleObj name="문서" r:id="rId4" imgW="4510679" imgH="5526995" progId="Word.Document.12">
                  <p:embed/>
                  <p:pic>
                    <p:nvPicPr>
                      <p:cNvPr id="2" name="개체 1"/>
                      <p:cNvPicPr/>
                      <p:nvPr/>
                    </p:nvPicPr>
                    <p:blipFill>
                      <a:blip r:embed="rId5"/>
                      <a:stretch>
                        <a:fillRect/>
                      </a:stretch>
                    </p:blipFill>
                    <p:spPr>
                      <a:xfrm>
                        <a:off x="862013" y="839788"/>
                        <a:ext cx="4787900" cy="5888037"/>
                      </a:xfrm>
                      <a:prstGeom prst="rect">
                        <a:avLst/>
                      </a:prstGeom>
                    </p:spPr>
                  </p:pic>
                </p:oleObj>
              </mc:Fallback>
            </mc:AlternateContent>
          </a:graphicData>
        </a:graphic>
      </p:graphicFrame>
      <p:graphicFrame>
        <p:nvGraphicFramePr>
          <p:cNvPr id="3" name="개체 2"/>
          <p:cNvGraphicFramePr>
            <a:graphicFrameLocks noChangeAspect="1"/>
          </p:cNvGraphicFramePr>
          <p:nvPr>
            <p:extLst>
              <p:ext uri="{D42A27DB-BD31-4B8C-83A1-F6EECF244321}">
                <p14:modId xmlns:p14="http://schemas.microsoft.com/office/powerpoint/2010/main" val="414490625"/>
              </p:ext>
            </p:extLst>
          </p:nvPr>
        </p:nvGraphicFramePr>
        <p:xfrm>
          <a:off x="6572250" y="809625"/>
          <a:ext cx="4787900" cy="5881688"/>
        </p:xfrm>
        <a:graphic>
          <a:graphicData uri="http://schemas.openxmlformats.org/presentationml/2006/ole">
            <mc:AlternateContent xmlns:mc="http://schemas.openxmlformats.org/markup-compatibility/2006">
              <mc:Choice xmlns:v="urn:schemas-microsoft-com:vml" Requires="v">
                <p:oleObj spid="_x0000_s15372" name="문서" r:id="rId6" imgW="4510679" imgH="5517639" progId="Word.Document.12">
                  <p:embed/>
                </p:oleObj>
              </mc:Choice>
              <mc:Fallback>
                <p:oleObj name="문서" r:id="rId6" imgW="4510679" imgH="5517639" progId="Word.Document.12">
                  <p:embed/>
                  <p:pic>
                    <p:nvPicPr>
                      <p:cNvPr id="3" name="개체 2"/>
                      <p:cNvPicPr/>
                      <p:nvPr/>
                    </p:nvPicPr>
                    <p:blipFill>
                      <a:blip r:embed="rId7"/>
                      <a:stretch>
                        <a:fillRect/>
                      </a:stretch>
                    </p:blipFill>
                    <p:spPr>
                      <a:xfrm>
                        <a:off x="6572250" y="809625"/>
                        <a:ext cx="4787900" cy="5881688"/>
                      </a:xfrm>
                      <a:prstGeom prst="rect">
                        <a:avLst/>
                      </a:prstGeom>
                    </p:spPr>
                  </p:pic>
                </p:oleObj>
              </mc:Fallback>
            </mc:AlternateContent>
          </a:graphicData>
        </a:graphic>
      </p:graphicFrame>
    </p:spTree>
    <p:extLst>
      <p:ext uri="{BB962C8B-B14F-4D97-AF65-F5344CB8AC3E}">
        <p14:creationId xmlns:p14="http://schemas.microsoft.com/office/powerpoint/2010/main" val="3422189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p:cNvGrpSpPr/>
          <p:nvPr/>
        </p:nvGrpSpPr>
        <p:grpSpPr>
          <a:xfrm>
            <a:off x="9964361" y="1283853"/>
            <a:ext cx="595423" cy="2060816"/>
            <a:chOff x="4437321" y="1412986"/>
            <a:chExt cx="595423" cy="2060816"/>
          </a:xfrm>
        </p:grpSpPr>
        <p:sp>
          <p:nvSpPr>
            <p:cNvPr id="28" name="직사각형 27"/>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직사각형 28"/>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그룹 29"/>
          <p:cNvGrpSpPr/>
          <p:nvPr/>
        </p:nvGrpSpPr>
        <p:grpSpPr>
          <a:xfrm>
            <a:off x="9964361" y="4134087"/>
            <a:ext cx="595423" cy="2060816"/>
            <a:chOff x="4437321" y="1412986"/>
            <a:chExt cx="595423" cy="2060816"/>
          </a:xfrm>
        </p:grpSpPr>
        <p:sp>
          <p:nvSpPr>
            <p:cNvPr id="31" name="직사각형 30"/>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직사각형 31"/>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그룹 32"/>
          <p:cNvGrpSpPr/>
          <p:nvPr/>
        </p:nvGrpSpPr>
        <p:grpSpPr>
          <a:xfrm>
            <a:off x="4244281" y="4123927"/>
            <a:ext cx="595423" cy="2060816"/>
            <a:chOff x="4437321" y="1412986"/>
            <a:chExt cx="595423" cy="2060816"/>
          </a:xfrm>
        </p:grpSpPr>
        <p:sp>
          <p:nvSpPr>
            <p:cNvPr id="34" name="직사각형 33"/>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직사각형 34"/>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직사각형 35"/>
          <p:cNvSpPr/>
          <p:nvPr/>
        </p:nvSpPr>
        <p:spPr>
          <a:xfrm>
            <a:off x="4246321" y="299212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직사각형 36"/>
          <p:cNvSpPr/>
          <p:nvPr/>
        </p:nvSpPr>
        <p:spPr>
          <a:xfrm>
            <a:off x="4244281" y="130122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7976"/>
            <a:ext cx="6369160" cy="369332"/>
          </a:xfrm>
          <a:prstGeom prst="rect">
            <a:avLst/>
          </a:prstGeom>
          <a:noFill/>
        </p:spPr>
        <p:txBody>
          <a:bodyPr wrap="square" rtlCol="0" anchor="ctr">
            <a:spAutoFit/>
          </a:bodyPr>
          <a:lstStyle/>
          <a:p>
            <a:r>
              <a:rPr lang="en-US" altLang="ko-KR" dirty="0"/>
              <a:t>Empirical test _ two way sorting (SUE and Recent price)</a:t>
            </a:r>
            <a:endParaRPr lang="ko-KR" altLang="en-US" dirty="0"/>
          </a:p>
        </p:txBody>
      </p:sp>
      <p:graphicFrame>
        <p:nvGraphicFramePr>
          <p:cNvPr id="6" name="개체 5"/>
          <p:cNvGraphicFramePr>
            <a:graphicFrameLocks noChangeAspect="1"/>
          </p:cNvGraphicFramePr>
          <p:nvPr>
            <p:extLst>
              <p:ext uri="{D42A27DB-BD31-4B8C-83A1-F6EECF244321}">
                <p14:modId xmlns:p14="http://schemas.microsoft.com/office/powerpoint/2010/main" val="3622861364"/>
              </p:ext>
            </p:extLst>
          </p:nvPr>
        </p:nvGraphicFramePr>
        <p:xfrm>
          <a:off x="803275" y="884238"/>
          <a:ext cx="4787900" cy="5880100"/>
        </p:xfrm>
        <a:graphic>
          <a:graphicData uri="http://schemas.openxmlformats.org/presentationml/2006/ole">
            <mc:AlternateContent xmlns:mc="http://schemas.openxmlformats.org/markup-compatibility/2006">
              <mc:Choice xmlns:v="urn:schemas-microsoft-com:vml" Requires="v">
                <p:oleObj spid="_x0000_s14347" name="문서" r:id="rId4" imgW="4510679" imgH="5517639" progId="Word.Document.12">
                  <p:embed/>
                </p:oleObj>
              </mc:Choice>
              <mc:Fallback>
                <p:oleObj name="문서" r:id="rId4" imgW="4510679" imgH="5517639" progId="Word.Document.12">
                  <p:embed/>
                  <p:pic>
                    <p:nvPicPr>
                      <p:cNvPr id="6" name="개체 5"/>
                      <p:cNvPicPr/>
                      <p:nvPr/>
                    </p:nvPicPr>
                    <p:blipFill>
                      <a:blip r:embed="rId5"/>
                      <a:stretch>
                        <a:fillRect/>
                      </a:stretch>
                    </p:blipFill>
                    <p:spPr>
                      <a:xfrm>
                        <a:off x="803275" y="884238"/>
                        <a:ext cx="4787900" cy="5880100"/>
                      </a:xfrm>
                      <a:prstGeom prst="rect">
                        <a:avLst/>
                      </a:prstGeom>
                    </p:spPr>
                  </p:pic>
                </p:oleObj>
              </mc:Fallback>
            </mc:AlternateContent>
          </a:graphicData>
        </a:graphic>
      </p:graphicFrame>
      <p:graphicFrame>
        <p:nvGraphicFramePr>
          <p:cNvPr id="8" name="개체 7"/>
          <p:cNvGraphicFramePr>
            <a:graphicFrameLocks noChangeAspect="1"/>
          </p:cNvGraphicFramePr>
          <p:nvPr>
            <p:extLst>
              <p:ext uri="{D42A27DB-BD31-4B8C-83A1-F6EECF244321}">
                <p14:modId xmlns:p14="http://schemas.microsoft.com/office/powerpoint/2010/main" val="1062649772"/>
              </p:ext>
            </p:extLst>
          </p:nvPr>
        </p:nvGraphicFramePr>
        <p:xfrm>
          <a:off x="6572250" y="884238"/>
          <a:ext cx="4787900" cy="5888037"/>
        </p:xfrm>
        <a:graphic>
          <a:graphicData uri="http://schemas.openxmlformats.org/presentationml/2006/ole">
            <mc:AlternateContent xmlns:mc="http://schemas.openxmlformats.org/markup-compatibility/2006">
              <mc:Choice xmlns:v="urn:schemas-microsoft-com:vml" Requires="v">
                <p:oleObj spid="_x0000_s14348" name="문서" r:id="rId6" imgW="4510679" imgH="5526995" progId="Word.Document.12">
                  <p:embed/>
                </p:oleObj>
              </mc:Choice>
              <mc:Fallback>
                <p:oleObj name="문서" r:id="rId6" imgW="4510679" imgH="5526995" progId="Word.Document.12">
                  <p:embed/>
                  <p:pic>
                    <p:nvPicPr>
                      <p:cNvPr id="8" name="개체 7"/>
                      <p:cNvPicPr/>
                      <p:nvPr/>
                    </p:nvPicPr>
                    <p:blipFill>
                      <a:blip r:embed="rId7"/>
                      <a:stretch>
                        <a:fillRect/>
                      </a:stretch>
                    </p:blipFill>
                    <p:spPr>
                      <a:xfrm>
                        <a:off x="6572250" y="884238"/>
                        <a:ext cx="4787900" cy="5888037"/>
                      </a:xfrm>
                      <a:prstGeom prst="rect">
                        <a:avLst/>
                      </a:prstGeom>
                    </p:spPr>
                  </p:pic>
                </p:oleObj>
              </mc:Fallback>
            </mc:AlternateContent>
          </a:graphicData>
        </a:graphic>
      </p:graphicFrame>
    </p:spTree>
    <p:extLst>
      <p:ext uri="{BB962C8B-B14F-4D97-AF65-F5344CB8AC3E}">
        <p14:creationId xmlns:p14="http://schemas.microsoft.com/office/powerpoint/2010/main" val="2762537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p:cNvGrpSpPr/>
          <p:nvPr/>
        </p:nvGrpSpPr>
        <p:grpSpPr>
          <a:xfrm>
            <a:off x="9994841" y="1294013"/>
            <a:ext cx="595423" cy="2060816"/>
            <a:chOff x="4437321" y="1412986"/>
            <a:chExt cx="595423" cy="2060816"/>
          </a:xfrm>
        </p:grpSpPr>
        <p:sp>
          <p:nvSpPr>
            <p:cNvPr id="14" name="직사각형 13"/>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직사각형 15"/>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그룹 17"/>
          <p:cNvGrpSpPr/>
          <p:nvPr/>
        </p:nvGrpSpPr>
        <p:grpSpPr>
          <a:xfrm>
            <a:off x="9994841" y="4144247"/>
            <a:ext cx="595423" cy="2060816"/>
            <a:chOff x="4437321" y="1412986"/>
            <a:chExt cx="595423" cy="2060816"/>
          </a:xfrm>
        </p:grpSpPr>
        <p:sp>
          <p:nvSpPr>
            <p:cNvPr id="19" name="직사각형 18"/>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그룹 20"/>
          <p:cNvGrpSpPr/>
          <p:nvPr/>
        </p:nvGrpSpPr>
        <p:grpSpPr>
          <a:xfrm>
            <a:off x="4274761" y="4134087"/>
            <a:ext cx="595423" cy="2060816"/>
            <a:chOff x="4437321" y="1412986"/>
            <a:chExt cx="595423" cy="2060816"/>
          </a:xfrm>
        </p:grpSpPr>
        <p:sp>
          <p:nvSpPr>
            <p:cNvPr id="22" name="직사각형 21"/>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직사각형 22"/>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직사각형 23"/>
          <p:cNvSpPr/>
          <p:nvPr/>
        </p:nvSpPr>
        <p:spPr>
          <a:xfrm>
            <a:off x="4276801" y="30022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직사각형 24"/>
          <p:cNvSpPr/>
          <p:nvPr/>
        </p:nvSpPr>
        <p:spPr>
          <a:xfrm>
            <a:off x="4274761" y="13113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52258"/>
            <a:ext cx="7304949" cy="369332"/>
          </a:xfrm>
          <a:prstGeom prst="rect">
            <a:avLst/>
          </a:prstGeom>
          <a:noFill/>
        </p:spPr>
        <p:txBody>
          <a:bodyPr wrap="square" rtlCol="0" anchor="ctr">
            <a:spAutoFit/>
          </a:bodyPr>
          <a:lstStyle/>
          <a:p>
            <a:r>
              <a:rPr lang="en-US" altLang="ko-KR" dirty="0"/>
              <a:t>Empirical test _ two way sorting (SUE and </a:t>
            </a:r>
            <a:r>
              <a:rPr lang="en-US" altLang="ko-KR" dirty="0" err="1"/>
              <a:t>Amihud</a:t>
            </a:r>
            <a:r>
              <a:rPr lang="en-US" altLang="ko-KR" dirty="0"/>
              <a:t>)</a:t>
            </a:r>
            <a:endParaRPr lang="ko-KR" altLang="en-US" dirty="0"/>
          </a:p>
        </p:txBody>
      </p:sp>
      <p:graphicFrame>
        <p:nvGraphicFramePr>
          <p:cNvPr id="2" name="개체 1"/>
          <p:cNvGraphicFramePr>
            <a:graphicFrameLocks noChangeAspect="1"/>
          </p:cNvGraphicFramePr>
          <p:nvPr>
            <p:extLst>
              <p:ext uri="{D42A27DB-BD31-4B8C-83A1-F6EECF244321}">
                <p14:modId xmlns:p14="http://schemas.microsoft.com/office/powerpoint/2010/main" val="4164548182"/>
              </p:ext>
            </p:extLst>
          </p:nvPr>
        </p:nvGraphicFramePr>
        <p:xfrm>
          <a:off x="817563" y="884238"/>
          <a:ext cx="4787900" cy="5880100"/>
        </p:xfrm>
        <a:graphic>
          <a:graphicData uri="http://schemas.openxmlformats.org/presentationml/2006/ole">
            <mc:AlternateContent xmlns:mc="http://schemas.openxmlformats.org/markup-compatibility/2006">
              <mc:Choice xmlns:v="urn:schemas-microsoft-com:vml" Requires="v">
                <p:oleObj spid="_x0000_s13323" name="문서" r:id="rId4" imgW="4510679" imgH="5517639" progId="Word.Document.12">
                  <p:embed/>
                </p:oleObj>
              </mc:Choice>
              <mc:Fallback>
                <p:oleObj name="문서" r:id="rId4" imgW="4510679" imgH="5517639" progId="Word.Document.12">
                  <p:embed/>
                  <p:pic>
                    <p:nvPicPr>
                      <p:cNvPr id="2" name="개체 1"/>
                      <p:cNvPicPr/>
                      <p:nvPr/>
                    </p:nvPicPr>
                    <p:blipFill>
                      <a:blip r:embed="rId5"/>
                      <a:stretch>
                        <a:fillRect/>
                      </a:stretch>
                    </p:blipFill>
                    <p:spPr>
                      <a:xfrm>
                        <a:off x="817563" y="884238"/>
                        <a:ext cx="4787900" cy="5880100"/>
                      </a:xfrm>
                      <a:prstGeom prst="rect">
                        <a:avLst/>
                      </a:prstGeom>
                    </p:spPr>
                  </p:pic>
                </p:oleObj>
              </mc:Fallback>
            </mc:AlternateContent>
          </a:graphicData>
        </a:graphic>
      </p:graphicFrame>
      <p:graphicFrame>
        <p:nvGraphicFramePr>
          <p:cNvPr id="3" name="개체 2"/>
          <p:cNvGraphicFramePr>
            <a:graphicFrameLocks noChangeAspect="1"/>
          </p:cNvGraphicFramePr>
          <p:nvPr>
            <p:extLst>
              <p:ext uri="{D42A27DB-BD31-4B8C-83A1-F6EECF244321}">
                <p14:modId xmlns:p14="http://schemas.microsoft.com/office/powerpoint/2010/main" val="2669556057"/>
              </p:ext>
            </p:extLst>
          </p:nvPr>
        </p:nvGraphicFramePr>
        <p:xfrm>
          <a:off x="6519863" y="884238"/>
          <a:ext cx="4787900" cy="5880100"/>
        </p:xfrm>
        <a:graphic>
          <a:graphicData uri="http://schemas.openxmlformats.org/presentationml/2006/ole">
            <mc:AlternateContent xmlns:mc="http://schemas.openxmlformats.org/markup-compatibility/2006">
              <mc:Choice xmlns:v="urn:schemas-microsoft-com:vml" Requires="v">
                <p:oleObj spid="_x0000_s13324" name="문서" r:id="rId6" imgW="4510679" imgH="5517639" progId="Word.Document.12">
                  <p:embed/>
                </p:oleObj>
              </mc:Choice>
              <mc:Fallback>
                <p:oleObj name="문서" r:id="rId6" imgW="4510679" imgH="5517639" progId="Word.Document.12">
                  <p:embed/>
                  <p:pic>
                    <p:nvPicPr>
                      <p:cNvPr id="3" name="개체 2"/>
                      <p:cNvPicPr/>
                      <p:nvPr/>
                    </p:nvPicPr>
                    <p:blipFill>
                      <a:blip r:embed="rId7"/>
                      <a:stretch>
                        <a:fillRect/>
                      </a:stretch>
                    </p:blipFill>
                    <p:spPr>
                      <a:xfrm>
                        <a:off x="6519863" y="884238"/>
                        <a:ext cx="4787900" cy="5880100"/>
                      </a:xfrm>
                      <a:prstGeom prst="rect">
                        <a:avLst/>
                      </a:prstGeom>
                    </p:spPr>
                  </p:pic>
                </p:oleObj>
              </mc:Fallback>
            </mc:AlternateContent>
          </a:graphicData>
        </a:graphic>
      </p:graphicFrame>
    </p:spTree>
    <p:extLst>
      <p:ext uri="{BB962C8B-B14F-4D97-AF65-F5344CB8AC3E}">
        <p14:creationId xmlns:p14="http://schemas.microsoft.com/office/powerpoint/2010/main" val="904886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p:cNvGrpSpPr/>
          <p:nvPr/>
        </p:nvGrpSpPr>
        <p:grpSpPr>
          <a:xfrm>
            <a:off x="10065961" y="1354973"/>
            <a:ext cx="595423" cy="2060816"/>
            <a:chOff x="4437321" y="1412986"/>
            <a:chExt cx="595423" cy="2060816"/>
          </a:xfrm>
        </p:grpSpPr>
        <p:sp>
          <p:nvSpPr>
            <p:cNvPr id="14" name="직사각형 13"/>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직사각형 15"/>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그룹 17"/>
          <p:cNvGrpSpPr/>
          <p:nvPr/>
        </p:nvGrpSpPr>
        <p:grpSpPr>
          <a:xfrm>
            <a:off x="10065961" y="4205207"/>
            <a:ext cx="595423" cy="2060816"/>
            <a:chOff x="4437321" y="1412986"/>
            <a:chExt cx="595423" cy="2060816"/>
          </a:xfrm>
        </p:grpSpPr>
        <p:sp>
          <p:nvSpPr>
            <p:cNvPr id="19" name="직사각형 18"/>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그룹 20"/>
          <p:cNvGrpSpPr/>
          <p:nvPr/>
        </p:nvGrpSpPr>
        <p:grpSpPr>
          <a:xfrm>
            <a:off x="4345881" y="4195047"/>
            <a:ext cx="595423" cy="2060816"/>
            <a:chOff x="4437321" y="1412986"/>
            <a:chExt cx="595423" cy="2060816"/>
          </a:xfrm>
        </p:grpSpPr>
        <p:sp>
          <p:nvSpPr>
            <p:cNvPr id="22" name="직사각형 21"/>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직사각형 22"/>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직사각형 23"/>
          <p:cNvSpPr/>
          <p:nvPr/>
        </p:nvSpPr>
        <p:spPr>
          <a:xfrm>
            <a:off x="4347921" y="306324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직사각형 24"/>
          <p:cNvSpPr/>
          <p:nvPr/>
        </p:nvSpPr>
        <p:spPr>
          <a:xfrm>
            <a:off x="4345881" y="137234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7976"/>
            <a:ext cx="6186280" cy="369332"/>
          </a:xfrm>
          <a:prstGeom prst="rect">
            <a:avLst/>
          </a:prstGeom>
          <a:noFill/>
        </p:spPr>
        <p:txBody>
          <a:bodyPr wrap="square" rtlCol="0" anchor="ctr">
            <a:spAutoFit/>
          </a:bodyPr>
          <a:lstStyle/>
          <a:p>
            <a:r>
              <a:rPr lang="en-US" altLang="ko-KR" dirty="0"/>
              <a:t>Empirical test _ two way sorting (SUE and Trading)</a:t>
            </a:r>
            <a:endParaRPr lang="ko-KR" altLang="en-US" dirty="0"/>
          </a:p>
        </p:txBody>
      </p:sp>
      <p:graphicFrame>
        <p:nvGraphicFramePr>
          <p:cNvPr id="3" name="개체 2"/>
          <p:cNvGraphicFramePr>
            <a:graphicFrameLocks noChangeAspect="1"/>
          </p:cNvGraphicFramePr>
          <p:nvPr>
            <p:extLst>
              <p:ext uri="{D42A27DB-BD31-4B8C-83A1-F6EECF244321}">
                <p14:modId xmlns:p14="http://schemas.microsoft.com/office/powerpoint/2010/main" val="1121550852"/>
              </p:ext>
            </p:extLst>
          </p:nvPr>
        </p:nvGraphicFramePr>
        <p:xfrm>
          <a:off x="877888" y="944563"/>
          <a:ext cx="4786312" cy="5880100"/>
        </p:xfrm>
        <a:graphic>
          <a:graphicData uri="http://schemas.openxmlformats.org/presentationml/2006/ole">
            <mc:AlternateContent xmlns:mc="http://schemas.openxmlformats.org/markup-compatibility/2006">
              <mc:Choice xmlns:v="urn:schemas-microsoft-com:vml" Requires="v">
                <p:oleObj spid="_x0000_s12299" name="문서" r:id="rId4" imgW="4510679" imgH="5517639" progId="Word.Document.12">
                  <p:embed/>
                </p:oleObj>
              </mc:Choice>
              <mc:Fallback>
                <p:oleObj name="문서" r:id="rId4" imgW="4510679" imgH="5517639" progId="Word.Document.12">
                  <p:embed/>
                  <p:pic>
                    <p:nvPicPr>
                      <p:cNvPr id="3" name="개체 2"/>
                      <p:cNvPicPr/>
                      <p:nvPr/>
                    </p:nvPicPr>
                    <p:blipFill>
                      <a:blip r:embed="rId5"/>
                      <a:stretch>
                        <a:fillRect/>
                      </a:stretch>
                    </p:blipFill>
                    <p:spPr>
                      <a:xfrm>
                        <a:off x="877888" y="944563"/>
                        <a:ext cx="4786312" cy="5880100"/>
                      </a:xfrm>
                      <a:prstGeom prst="rect">
                        <a:avLst/>
                      </a:prstGeom>
                    </p:spPr>
                  </p:pic>
                </p:oleObj>
              </mc:Fallback>
            </mc:AlternateContent>
          </a:graphicData>
        </a:graphic>
      </p:graphicFrame>
      <p:graphicFrame>
        <p:nvGraphicFramePr>
          <p:cNvPr id="4" name="개체 3"/>
          <p:cNvGraphicFramePr>
            <a:graphicFrameLocks noChangeAspect="1"/>
          </p:cNvGraphicFramePr>
          <p:nvPr>
            <p:extLst>
              <p:ext uri="{D42A27DB-BD31-4B8C-83A1-F6EECF244321}">
                <p14:modId xmlns:p14="http://schemas.microsoft.com/office/powerpoint/2010/main" val="3997724227"/>
              </p:ext>
            </p:extLst>
          </p:nvPr>
        </p:nvGraphicFramePr>
        <p:xfrm>
          <a:off x="6608763" y="944563"/>
          <a:ext cx="4787900" cy="5880100"/>
        </p:xfrm>
        <a:graphic>
          <a:graphicData uri="http://schemas.openxmlformats.org/presentationml/2006/ole">
            <mc:AlternateContent xmlns:mc="http://schemas.openxmlformats.org/markup-compatibility/2006">
              <mc:Choice xmlns:v="urn:schemas-microsoft-com:vml" Requires="v">
                <p:oleObj spid="_x0000_s12300" name="문서" r:id="rId6" imgW="4510679" imgH="5517639" progId="Word.Document.12">
                  <p:embed/>
                </p:oleObj>
              </mc:Choice>
              <mc:Fallback>
                <p:oleObj name="문서" r:id="rId6" imgW="4510679" imgH="5517639" progId="Word.Document.12">
                  <p:embed/>
                  <p:pic>
                    <p:nvPicPr>
                      <p:cNvPr id="4" name="개체 3"/>
                      <p:cNvPicPr/>
                      <p:nvPr/>
                    </p:nvPicPr>
                    <p:blipFill>
                      <a:blip r:embed="rId7"/>
                      <a:stretch>
                        <a:fillRect/>
                      </a:stretch>
                    </p:blipFill>
                    <p:spPr>
                      <a:xfrm>
                        <a:off x="6608763" y="944563"/>
                        <a:ext cx="4787900" cy="5880100"/>
                      </a:xfrm>
                      <a:prstGeom prst="rect">
                        <a:avLst/>
                      </a:prstGeom>
                    </p:spPr>
                  </p:pic>
                </p:oleObj>
              </mc:Fallback>
            </mc:AlternateContent>
          </a:graphicData>
        </a:graphic>
      </p:graphicFrame>
    </p:spTree>
    <p:extLst>
      <p:ext uri="{BB962C8B-B14F-4D97-AF65-F5344CB8AC3E}">
        <p14:creationId xmlns:p14="http://schemas.microsoft.com/office/powerpoint/2010/main" val="3631199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p:cNvGrpSpPr/>
          <p:nvPr/>
        </p:nvGrpSpPr>
        <p:grpSpPr>
          <a:xfrm>
            <a:off x="10005001" y="1243213"/>
            <a:ext cx="595423" cy="2060816"/>
            <a:chOff x="4437321" y="1412986"/>
            <a:chExt cx="595423" cy="2060816"/>
          </a:xfrm>
        </p:grpSpPr>
        <p:sp>
          <p:nvSpPr>
            <p:cNvPr id="14" name="직사각형 13"/>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직사각형 15"/>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그룹 17"/>
          <p:cNvGrpSpPr/>
          <p:nvPr/>
        </p:nvGrpSpPr>
        <p:grpSpPr>
          <a:xfrm>
            <a:off x="10005001" y="4093447"/>
            <a:ext cx="595423" cy="2060816"/>
            <a:chOff x="4437321" y="1412986"/>
            <a:chExt cx="595423" cy="2060816"/>
          </a:xfrm>
        </p:grpSpPr>
        <p:sp>
          <p:nvSpPr>
            <p:cNvPr id="19" name="직사각형 18"/>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그룹 20"/>
          <p:cNvGrpSpPr/>
          <p:nvPr/>
        </p:nvGrpSpPr>
        <p:grpSpPr>
          <a:xfrm>
            <a:off x="4284921" y="4083287"/>
            <a:ext cx="595423" cy="2060816"/>
            <a:chOff x="4437321" y="1412986"/>
            <a:chExt cx="595423" cy="2060816"/>
          </a:xfrm>
        </p:grpSpPr>
        <p:sp>
          <p:nvSpPr>
            <p:cNvPr id="22" name="직사각형 21"/>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직사각형 22"/>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직사각형 23"/>
          <p:cNvSpPr/>
          <p:nvPr/>
        </p:nvSpPr>
        <p:spPr>
          <a:xfrm>
            <a:off x="4286961" y="29514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직사각형 24"/>
          <p:cNvSpPr/>
          <p:nvPr/>
        </p:nvSpPr>
        <p:spPr>
          <a:xfrm>
            <a:off x="4284921" y="12605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52258"/>
            <a:ext cx="8482440" cy="369332"/>
          </a:xfrm>
          <a:prstGeom prst="rect">
            <a:avLst/>
          </a:prstGeom>
          <a:noFill/>
        </p:spPr>
        <p:txBody>
          <a:bodyPr wrap="square" rtlCol="0" anchor="ctr">
            <a:spAutoFit/>
          </a:bodyPr>
          <a:lstStyle/>
          <a:p>
            <a:r>
              <a:rPr lang="en-US" altLang="ko-KR" dirty="0"/>
              <a:t>Empirical test _ two way sorting (SUE and Numbers of Analysts following)</a:t>
            </a:r>
            <a:endParaRPr lang="ko-KR" altLang="en-US" dirty="0"/>
          </a:p>
        </p:txBody>
      </p:sp>
      <p:graphicFrame>
        <p:nvGraphicFramePr>
          <p:cNvPr id="3" name="개체 2"/>
          <p:cNvGraphicFramePr>
            <a:graphicFrameLocks noChangeAspect="1"/>
          </p:cNvGraphicFramePr>
          <p:nvPr>
            <p:extLst>
              <p:ext uri="{D42A27DB-BD31-4B8C-83A1-F6EECF244321}">
                <p14:modId xmlns:p14="http://schemas.microsoft.com/office/powerpoint/2010/main" val="2110688154"/>
              </p:ext>
            </p:extLst>
          </p:nvPr>
        </p:nvGraphicFramePr>
        <p:xfrm>
          <a:off x="809625" y="831850"/>
          <a:ext cx="4787900" cy="5881688"/>
        </p:xfrm>
        <a:graphic>
          <a:graphicData uri="http://schemas.openxmlformats.org/presentationml/2006/ole">
            <mc:AlternateContent xmlns:mc="http://schemas.openxmlformats.org/markup-compatibility/2006">
              <mc:Choice xmlns:v="urn:schemas-microsoft-com:vml" Requires="v">
                <p:oleObj spid="_x0000_s11275" name="문서" r:id="rId4" imgW="4510679" imgH="5517639" progId="Word.Document.12">
                  <p:embed/>
                </p:oleObj>
              </mc:Choice>
              <mc:Fallback>
                <p:oleObj name="문서" r:id="rId4" imgW="4510679" imgH="5517639" progId="Word.Document.12">
                  <p:embed/>
                  <p:pic>
                    <p:nvPicPr>
                      <p:cNvPr id="3" name="개체 2"/>
                      <p:cNvPicPr/>
                      <p:nvPr/>
                    </p:nvPicPr>
                    <p:blipFill>
                      <a:blip r:embed="rId5"/>
                      <a:stretch>
                        <a:fillRect/>
                      </a:stretch>
                    </p:blipFill>
                    <p:spPr>
                      <a:xfrm>
                        <a:off x="809625" y="831850"/>
                        <a:ext cx="4787900" cy="5881688"/>
                      </a:xfrm>
                      <a:prstGeom prst="rect">
                        <a:avLst/>
                      </a:prstGeom>
                    </p:spPr>
                  </p:pic>
                </p:oleObj>
              </mc:Fallback>
            </mc:AlternateContent>
          </a:graphicData>
        </a:graphic>
      </p:graphicFrame>
      <p:graphicFrame>
        <p:nvGraphicFramePr>
          <p:cNvPr id="4" name="개체 3"/>
          <p:cNvGraphicFramePr>
            <a:graphicFrameLocks noChangeAspect="1"/>
          </p:cNvGraphicFramePr>
          <p:nvPr>
            <p:extLst>
              <p:ext uri="{D42A27DB-BD31-4B8C-83A1-F6EECF244321}">
                <p14:modId xmlns:p14="http://schemas.microsoft.com/office/powerpoint/2010/main" val="1668208417"/>
              </p:ext>
            </p:extLst>
          </p:nvPr>
        </p:nvGraphicFramePr>
        <p:xfrm>
          <a:off x="6572250" y="817563"/>
          <a:ext cx="4787900" cy="5880100"/>
        </p:xfrm>
        <a:graphic>
          <a:graphicData uri="http://schemas.openxmlformats.org/presentationml/2006/ole">
            <mc:AlternateContent xmlns:mc="http://schemas.openxmlformats.org/markup-compatibility/2006">
              <mc:Choice xmlns:v="urn:schemas-microsoft-com:vml" Requires="v">
                <p:oleObj spid="_x0000_s11276" name="문서" r:id="rId6" imgW="4510679" imgH="5517639" progId="Word.Document.12">
                  <p:embed/>
                </p:oleObj>
              </mc:Choice>
              <mc:Fallback>
                <p:oleObj name="문서" r:id="rId6" imgW="4510679" imgH="5517639" progId="Word.Document.12">
                  <p:embed/>
                  <p:pic>
                    <p:nvPicPr>
                      <p:cNvPr id="4" name="개체 3"/>
                      <p:cNvPicPr/>
                      <p:nvPr/>
                    </p:nvPicPr>
                    <p:blipFill>
                      <a:blip r:embed="rId7"/>
                      <a:stretch>
                        <a:fillRect/>
                      </a:stretch>
                    </p:blipFill>
                    <p:spPr>
                      <a:xfrm>
                        <a:off x="6572250" y="817563"/>
                        <a:ext cx="4787900" cy="5880100"/>
                      </a:xfrm>
                      <a:prstGeom prst="rect">
                        <a:avLst/>
                      </a:prstGeom>
                    </p:spPr>
                  </p:pic>
                </p:oleObj>
              </mc:Fallback>
            </mc:AlternateContent>
          </a:graphicData>
        </a:graphic>
      </p:graphicFrame>
    </p:spTree>
    <p:extLst>
      <p:ext uri="{BB962C8B-B14F-4D97-AF65-F5344CB8AC3E}">
        <p14:creationId xmlns:p14="http://schemas.microsoft.com/office/powerpoint/2010/main" val="3218443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p:cNvGrpSpPr/>
          <p:nvPr/>
        </p:nvGrpSpPr>
        <p:grpSpPr>
          <a:xfrm>
            <a:off x="10005001" y="1243213"/>
            <a:ext cx="595423" cy="2060816"/>
            <a:chOff x="4437321" y="1412986"/>
            <a:chExt cx="595423" cy="2060816"/>
          </a:xfrm>
        </p:grpSpPr>
        <p:sp>
          <p:nvSpPr>
            <p:cNvPr id="14" name="직사각형 13"/>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직사각형 15"/>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그룹 17"/>
          <p:cNvGrpSpPr/>
          <p:nvPr/>
        </p:nvGrpSpPr>
        <p:grpSpPr>
          <a:xfrm>
            <a:off x="10005001" y="4093447"/>
            <a:ext cx="595423" cy="2060816"/>
            <a:chOff x="4437321" y="1412986"/>
            <a:chExt cx="595423" cy="2060816"/>
          </a:xfrm>
        </p:grpSpPr>
        <p:sp>
          <p:nvSpPr>
            <p:cNvPr id="19" name="직사각형 18"/>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그룹 20"/>
          <p:cNvGrpSpPr/>
          <p:nvPr/>
        </p:nvGrpSpPr>
        <p:grpSpPr>
          <a:xfrm>
            <a:off x="4284921" y="4083287"/>
            <a:ext cx="595423" cy="2060816"/>
            <a:chOff x="4437321" y="1412986"/>
            <a:chExt cx="595423" cy="2060816"/>
          </a:xfrm>
        </p:grpSpPr>
        <p:sp>
          <p:nvSpPr>
            <p:cNvPr id="22" name="직사각형 21"/>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직사각형 22"/>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직사각형 23"/>
          <p:cNvSpPr/>
          <p:nvPr/>
        </p:nvSpPr>
        <p:spPr>
          <a:xfrm>
            <a:off x="4286961" y="29514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직사각형 24"/>
          <p:cNvSpPr/>
          <p:nvPr/>
        </p:nvSpPr>
        <p:spPr>
          <a:xfrm>
            <a:off x="4284921" y="12605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7976"/>
            <a:ext cx="7486760" cy="369332"/>
          </a:xfrm>
          <a:prstGeom prst="rect">
            <a:avLst/>
          </a:prstGeom>
          <a:noFill/>
        </p:spPr>
        <p:txBody>
          <a:bodyPr wrap="square" rtlCol="0" anchor="ctr">
            <a:spAutoFit/>
          </a:bodyPr>
          <a:lstStyle/>
          <a:p>
            <a:r>
              <a:rPr lang="en-US" altLang="ko-KR" dirty="0"/>
              <a:t>Empirical test _ two way sorting (SUE and Zero Frequency)</a:t>
            </a:r>
            <a:endParaRPr lang="ko-KR" altLang="en-US" dirty="0"/>
          </a:p>
        </p:txBody>
      </p:sp>
      <p:graphicFrame>
        <p:nvGraphicFramePr>
          <p:cNvPr id="3" name="개체 2"/>
          <p:cNvGraphicFramePr>
            <a:graphicFrameLocks noChangeAspect="1"/>
          </p:cNvGraphicFramePr>
          <p:nvPr>
            <p:extLst>
              <p:ext uri="{D42A27DB-BD31-4B8C-83A1-F6EECF244321}">
                <p14:modId xmlns:p14="http://schemas.microsoft.com/office/powerpoint/2010/main" val="761811808"/>
              </p:ext>
            </p:extLst>
          </p:nvPr>
        </p:nvGraphicFramePr>
        <p:xfrm>
          <a:off x="839788" y="831850"/>
          <a:ext cx="4787900" cy="5918200"/>
        </p:xfrm>
        <a:graphic>
          <a:graphicData uri="http://schemas.openxmlformats.org/presentationml/2006/ole">
            <mc:AlternateContent xmlns:mc="http://schemas.openxmlformats.org/markup-compatibility/2006">
              <mc:Choice xmlns:v="urn:schemas-microsoft-com:vml" Requires="v">
                <p:oleObj spid="_x0000_s10251" name="문서" r:id="rId4" imgW="4510679" imgH="5553984" progId="Word.Document.12">
                  <p:embed/>
                </p:oleObj>
              </mc:Choice>
              <mc:Fallback>
                <p:oleObj name="문서" r:id="rId4" imgW="4510679" imgH="5553984" progId="Word.Document.12">
                  <p:embed/>
                  <p:pic>
                    <p:nvPicPr>
                      <p:cNvPr id="3" name="개체 2"/>
                      <p:cNvPicPr/>
                      <p:nvPr/>
                    </p:nvPicPr>
                    <p:blipFill>
                      <a:blip r:embed="rId5"/>
                      <a:stretch>
                        <a:fillRect/>
                      </a:stretch>
                    </p:blipFill>
                    <p:spPr>
                      <a:xfrm>
                        <a:off x="839788" y="831850"/>
                        <a:ext cx="4787900" cy="5918200"/>
                      </a:xfrm>
                      <a:prstGeom prst="rect">
                        <a:avLst/>
                      </a:prstGeom>
                    </p:spPr>
                  </p:pic>
                </p:oleObj>
              </mc:Fallback>
            </mc:AlternateContent>
          </a:graphicData>
        </a:graphic>
      </p:graphicFrame>
      <p:graphicFrame>
        <p:nvGraphicFramePr>
          <p:cNvPr id="4" name="개체 3"/>
          <p:cNvGraphicFramePr>
            <a:graphicFrameLocks noChangeAspect="1"/>
          </p:cNvGraphicFramePr>
          <p:nvPr>
            <p:extLst>
              <p:ext uri="{D42A27DB-BD31-4B8C-83A1-F6EECF244321}">
                <p14:modId xmlns:p14="http://schemas.microsoft.com/office/powerpoint/2010/main" val="979225457"/>
              </p:ext>
            </p:extLst>
          </p:nvPr>
        </p:nvGraphicFramePr>
        <p:xfrm>
          <a:off x="6556375" y="831850"/>
          <a:ext cx="4787900" cy="5881688"/>
        </p:xfrm>
        <a:graphic>
          <a:graphicData uri="http://schemas.openxmlformats.org/presentationml/2006/ole">
            <mc:AlternateContent xmlns:mc="http://schemas.openxmlformats.org/markup-compatibility/2006">
              <mc:Choice xmlns:v="urn:schemas-microsoft-com:vml" Requires="v">
                <p:oleObj spid="_x0000_s10252" name="문서" r:id="rId6" imgW="4510679" imgH="5517639" progId="Word.Document.12">
                  <p:embed/>
                </p:oleObj>
              </mc:Choice>
              <mc:Fallback>
                <p:oleObj name="문서" r:id="rId6" imgW="4510679" imgH="5517639" progId="Word.Document.12">
                  <p:embed/>
                  <p:pic>
                    <p:nvPicPr>
                      <p:cNvPr id="4" name="개체 3"/>
                      <p:cNvPicPr/>
                      <p:nvPr/>
                    </p:nvPicPr>
                    <p:blipFill>
                      <a:blip r:embed="rId7"/>
                      <a:stretch>
                        <a:fillRect/>
                      </a:stretch>
                    </p:blipFill>
                    <p:spPr>
                      <a:xfrm>
                        <a:off x="6556375" y="831850"/>
                        <a:ext cx="4787900" cy="5881688"/>
                      </a:xfrm>
                      <a:prstGeom prst="rect">
                        <a:avLst/>
                      </a:prstGeom>
                    </p:spPr>
                  </p:pic>
                </p:oleObj>
              </mc:Fallback>
            </mc:AlternateContent>
          </a:graphicData>
        </a:graphic>
      </p:graphicFrame>
    </p:spTree>
    <p:extLst>
      <p:ext uri="{BB962C8B-B14F-4D97-AF65-F5344CB8AC3E}">
        <p14:creationId xmlns:p14="http://schemas.microsoft.com/office/powerpoint/2010/main" val="2528957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a:t>Overview</a:t>
            </a:r>
          </a:p>
        </p:txBody>
      </p:sp>
      <p:sp>
        <p:nvSpPr>
          <p:cNvPr id="25" name="TextBox 24"/>
          <p:cNvSpPr txBox="1"/>
          <p:nvPr/>
        </p:nvSpPr>
        <p:spPr>
          <a:xfrm>
            <a:off x="1425905" y="1905921"/>
            <a:ext cx="3300840" cy="3693319"/>
          </a:xfrm>
          <a:prstGeom prst="rect">
            <a:avLst/>
          </a:prstGeom>
          <a:noFill/>
        </p:spPr>
        <p:txBody>
          <a:bodyPr wrap="square" rtlCol="0">
            <a:spAutoFit/>
          </a:bodyPr>
          <a:lstStyle/>
          <a:p>
            <a:pPr marL="342900" indent="-342900">
              <a:buAutoNum type="arabicPeriod"/>
            </a:pPr>
            <a:r>
              <a:rPr lang="en-US" altLang="ko-KR" dirty="0"/>
              <a:t>Motivation</a:t>
            </a:r>
          </a:p>
          <a:p>
            <a:pPr marL="342900" indent="-342900">
              <a:buAutoNum type="arabicPeriod"/>
            </a:pPr>
            <a:endParaRPr lang="en-US" altLang="ko-KR" dirty="0"/>
          </a:p>
          <a:p>
            <a:pPr marL="342900" indent="-342900">
              <a:buAutoNum type="arabicPeriod"/>
            </a:pPr>
            <a:r>
              <a:rPr lang="en-US" altLang="ko-KR" dirty="0"/>
              <a:t>Previous studies</a:t>
            </a:r>
          </a:p>
          <a:p>
            <a:pPr marL="342900" indent="-342900">
              <a:buAutoNum type="arabicPeriod"/>
            </a:pPr>
            <a:endParaRPr lang="en-US" altLang="ko-KR" dirty="0">
              <a:latin typeface="+mj-ea"/>
              <a:ea typeface="+mj-ea"/>
            </a:endParaRPr>
          </a:p>
          <a:p>
            <a:pPr marL="342900" indent="-342900">
              <a:buAutoNum type="arabicPeriod"/>
            </a:pPr>
            <a:r>
              <a:rPr lang="en-US" altLang="ko-KR" dirty="0">
                <a:latin typeface="+mj-ea"/>
                <a:ea typeface="+mj-ea"/>
              </a:rPr>
              <a:t>Sample</a:t>
            </a:r>
          </a:p>
          <a:p>
            <a:pPr marL="342900" indent="-342900">
              <a:buAutoNum type="arabicPeriod"/>
            </a:pPr>
            <a:endParaRPr lang="en-US" altLang="ko-KR" dirty="0">
              <a:latin typeface="+mj-ea"/>
              <a:ea typeface="+mj-ea"/>
            </a:endParaRPr>
          </a:p>
          <a:p>
            <a:pPr marL="342900" indent="-342900">
              <a:buAutoNum type="arabicPeriod"/>
            </a:pPr>
            <a:r>
              <a:rPr lang="en-US" altLang="ko-KR" dirty="0">
                <a:latin typeface="+mj-ea"/>
                <a:ea typeface="+mj-ea"/>
              </a:rPr>
              <a:t>Empirical result</a:t>
            </a:r>
          </a:p>
          <a:p>
            <a:pPr marL="342900" indent="-342900">
              <a:buAutoNum type="arabicPeriod"/>
            </a:pPr>
            <a:endParaRPr lang="en-US" altLang="ko-KR" dirty="0">
              <a:latin typeface="+mj-ea"/>
              <a:ea typeface="+mj-ea"/>
            </a:endParaRPr>
          </a:p>
          <a:p>
            <a:pPr marL="342900" indent="-342900">
              <a:buAutoNum type="arabicPeriod"/>
            </a:pPr>
            <a:r>
              <a:rPr lang="en-US" altLang="ko-KR" dirty="0">
                <a:latin typeface="+mj-ea"/>
                <a:ea typeface="+mj-ea"/>
              </a:rPr>
              <a:t>Conclusion</a:t>
            </a:r>
          </a:p>
          <a:p>
            <a:pPr marL="342900" indent="-342900">
              <a:buAutoNum type="arabicPeriod"/>
            </a:pPr>
            <a:endParaRPr lang="en-US" altLang="ko-KR" dirty="0">
              <a:latin typeface="+mj-ea"/>
              <a:ea typeface="+mj-ea"/>
            </a:endParaRPr>
          </a:p>
          <a:p>
            <a:pPr marL="342900" indent="-342900">
              <a:buAutoNum type="arabicPeriod"/>
            </a:pPr>
            <a:r>
              <a:rPr lang="en-US" altLang="ko-KR" dirty="0">
                <a:latin typeface="+mj-ea"/>
                <a:ea typeface="+mj-ea"/>
              </a:rPr>
              <a:t>Further studies</a:t>
            </a:r>
          </a:p>
          <a:p>
            <a:pPr marL="342900" indent="-342900">
              <a:buAutoNum type="arabicPeriod"/>
            </a:pPr>
            <a:endParaRPr lang="en-US" altLang="ko-KR" dirty="0">
              <a:latin typeface="+mj-ea"/>
              <a:ea typeface="+mj-ea"/>
            </a:endParaRPr>
          </a:p>
          <a:p>
            <a:pPr marL="342900" indent="-342900">
              <a:buAutoNum type="arabicPeriod"/>
            </a:pPr>
            <a:r>
              <a:rPr lang="en-US" altLang="ko-KR" dirty="0">
                <a:latin typeface="+mj-ea"/>
                <a:ea typeface="+mj-ea"/>
              </a:rPr>
              <a:t>Q &amp; A</a:t>
            </a:r>
          </a:p>
        </p:txBody>
      </p:sp>
    </p:spTree>
    <p:extLst>
      <p:ext uri="{BB962C8B-B14F-4D97-AF65-F5344CB8AC3E}">
        <p14:creationId xmlns:p14="http://schemas.microsoft.com/office/powerpoint/2010/main" val="33856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p:cNvGrpSpPr/>
          <p:nvPr/>
        </p:nvGrpSpPr>
        <p:grpSpPr>
          <a:xfrm>
            <a:off x="10005001" y="1243213"/>
            <a:ext cx="595423" cy="2060816"/>
            <a:chOff x="4437321" y="1412986"/>
            <a:chExt cx="595423" cy="2060816"/>
          </a:xfrm>
        </p:grpSpPr>
        <p:sp>
          <p:nvSpPr>
            <p:cNvPr id="14" name="직사각형 13"/>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직사각형 15"/>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그룹 17"/>
          <p:cNvGrpSpPr/>
          <p:nvPr/>
        </p:nvGrpSpPr>
        <p:grpSpPr>
          <a:xfrm>
            <a:off x="10005001" y="4069594"/>
            <a:ext cx="595423" cy="2060816"/>
            <a:chOff x="4437321" y="1412986"/>
            <a:chExt cx="595423" cy="2060816"/>
          </a:xfrm>
        </p:grpSpPr>
        <p:sp>
          <p:nvSpPr>
            <p:cNvPr id="19" name="직사각형 18"/>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그룹 20"/>
          <p:cNvGrpSpPr/>
          <p:nvPr/>
        </p:nvGrpSpPr>
        <p:grpSpPr>
          <a:xfrm>
            <a:off x="4284921" y="4059434"/>
            <a:ext cx="595423" cy="2060816"/>
            <a:chOff x="4437321" y="1412986"/>
            <a:chExt cx="595423" cy="2060816"/>
          </a:xfrm>
        </p:grpSpPr>
        <p:sp>
          <p:nvSpPr>
            <p:cNvPr id="22" name="직사각형 21"/>
            <p:cNvSpPr/>
            <p:nvPr/>
          </p:nvSpPr>
          <p:spPr>
            <a:xfrm>
              <a:off x="4439361" y="31038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직사각형 22"/>
            <p:cNvSpPr/>
            <p:nvPr/>
          </p:nvSpPr>
          <p:spPr>
            <a:xfrm>
              <a:off x="4437321" y="14129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직사각형 23"/>
          <p:cNvSpPr/>
          <p:nvPr/>
        </p:nvSpPr>
        <p:spPr>
          <a:xfrm>
            <a:off x="4286961" y="2951484"/>
            <a:ext cx="593383" cy="3699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직사각형 24"/>
          <p:cNvSpPr/>
          <p:nvPr/>
        </p:nvSpPr>
        <p:spPr>
          <a:xfrm>
            <a:off x="4284921" y="1260586"/>
            <a:ext cx="595423" cy="2060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7976"/>
            <a:ext cx="7466440" cy="369332"/>
          </a:xfrm>
          <a:prstGeom prst="rect">
            <a:avLst/>
          </a:prstGeom>
          <a:noFill/>
        </p:spPr>
        <p:txBody>
          <a:bodyPr wrap="square" rtlCol="0" anchor="ctr">
            <a:spAutoFit/>
          </a:bodyPr>
          <a:lstStyle/>
          <a:p>
            <a:r>
              <a:rPr lang="en-US" altLang="ko-KR" dirty="0"/>
              <a:t>Empirical test _ two way sorting (SUE and Cashflow Volatility)</a:t>
            </a:r>
            <a:endParaRPr lang="ko-KR" altLang="en-US" dirty="0"/>
          </a:p>
        </p:txBody>
      </p:sp>
      <p:graphicFrame>
        <p:nvGraphicFramePr>
          <p:cNvPr id="3" name="개체 2"/>
          <p:cNvGraphicFramePr>
            <a:graphicFrameLocks noChangeAspect="1"/>
          </p:cNvGraphicFramePr>
          <p:nvPr>
            <p:extLst>
              <p:ext uri="{D42A27DB-BD31-4B8C-83A1-F6EECF244321}">
                <p14:modId xmlns:p14="http://schemas.microsoft.com/office/powerpoint/2010/main" val="3269759523"/>
              </p:ext>
            </p:extLst>
          </p:nvPr>
        </p:nvGraphicFramePr>
        <p:xfrm>
          <a:off x="862013" y="839788"/>
          <a:ext cx="4787900" cy="5888037"/>
        </p:xfrm>
        <a:graphic>
          <a:graphicData uri="http://schemas.openxmlformats.org/presentationml/2006/ole">
            <mc:AlternateContent xmlns:mc="http://schemas.openxmlformats.org/markup-compatibility/2006">
              <mc:Choice xmlns:v="urn:schemas-microsoft-com:vml" Requires="v">
                <p:oleObj spid="_x0000_s9227" name="문서" r:id="rId4" imgW="4510679" imgH="5526995" progId="Word.Document.12">
                  <p:embed/>
                </p:oleObj>
              </mc:Choice>
              <mc:Fallback>
                <p:oleObj name="문서" r:id="rId4" imgW="4510679" imgH="5526995" progId="Word.Document.12">
                  <p:embed/>
                  <p:pic>
                    <p:nvPicPr>
                      <p:cNvPr id="3" name="개체 2"/>
                      <p:cNvPicPr/>
                      <p:nvPr/>
                    </p:nvPicPr>
                    <p:blipFill>
                      <a:blip r:embed="rId5"/>
                      <a:stretch>
                        <a:fillRect/>
                      </a:stretch>
                    </p:blipFill>
                    <p:spPr>
                      <a:xfrm>
                        <a:off x="862013" y="839788"/>
                        <a:ext cx="4787900" cy="5888037"/>
                      </a:xfrm>
                      <a:prstGeom prst="rect">
                        <a:avLst/>
                      </a:prstGeom>
                    </p:spPr>
                  </p:pic>
                </p:oleObj>
              </mc:Fallback>
            </mc:AlternateContent>
          </a:graphicData>
        </a:graphic>
      </p:graphicFrame>
      <p:graphicFrame>
        <p:nvGraphicFramePr>
          <p:cNvPr id="4" name="개체 3"/>
          <p:cNvGraphicFramePr>
            <a:graphicFrameLocks noChangeAspect="1"/>
          </p:cNvGraphicFramePr>
          <p:nvPr>
            <p:extLst>
              <p:ext uri="{D42A27DB-BD31-4B8C-83A1-F6EECF244321}">
                <p14:modId xmlns:p14="http://schemas.microsoft.com/office/powerpoint/2010/main" val="4217922898"/>
              </p:ext>
            </p:extLst>
          </p:nvPr>
        </p:nvGraphicFramePr>
        <p:xfrm>
          <a:off x="6572250" y="839788"/>
          <a:ext cx="4787900" cy="5888037"/>
        </p:xfrm>
        <a:graphic>
          <a:graphicData uri="http://schemas.openxmlformats.org/presentationml/2006/ole">
            <mc:AlternateContent xmlns:mc="http://schemas.openxmlformats.org/markup-compatibility/2006">
              <mc:Choice xmlns:v="urn:schemas-microsoft-com:vml" Requires="v">
                <p:oleObj spid="_x0000_s9228" name="문서" r:id="rId6" imgW="4510679" imgH="5526995" progId="Word.Document.12">
                  <p:embed/>
                </p:oleObj>
              </mc:Choice>
              <mc:Fallback>
                <p:oleObj name="문서" r:id="rId6" imgW="4510679" imgH="5526995" progId="Word.Document.12">
                  <p:embed/>
                  <p:pic>
                    <p:nvPicPr>
                      <p:cNvPr id="4" name="개체 3"/>
                      <p:cNvPicPr/>
                      <p:nvPr/>
                    </p:nvPicPr>
                    <p:blipFill>
                      <a:blip r:embed="rId7"/>
                      <a:stretch>
                        <a:fillRect/>
                      </a:stretch>
                    </p:blipFill>
                    <p:spPr>
                      <a:xfrm>
                        <a:off x="6572250" y="839788"/>
                        <a:ext cx="4787900" cy="5888037"/>
                      </a:xfrm>
                      <a:prstGeom prst="rect">
                        <a:avLst/>
                      </a:prstGeom>
                    </p:spPr>
                  </p:pic>
                </p:oleObj>
              </mc:Fallback>
            </mc:AlternateContent>
          </a:graphicData>
        </a:graphic>
      </p:graphicFrame>
    </p:spTree>
    <p:extLst>
      <p:ext uri="{BB962C8B-B14F-4D97-AF65-F5344CB8AC3E}">
        <p14:creationId xmlns:p14="http://schemas.microsoft.com/office/powerpoint/2010/main" val="1595640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a:t>Empirical Results _ sue</a:t>
            </a:r>
            <a:endParaRPr lang="ko-KR" altLang="en-US" dirty="0"/>
          </a:p>
        </p:txBody>
      </p:sp>
      <p:sp>
        <p:nvSpPr>
          <p:cNvPr id="3" name="TextBox 2"/>
          <p:cNvSpPr txBox="1"/>
          <p:nvPr/>
        </p:nvSpPr>
        <p:spPr>
          <a:xfrm>
            <a:off x="356760" y="1768099"/>
            <a:ext cx="11517744" cy="2308324"/>
          </a:xfrm>
          <a:prstGeom prst="rect">
            <a:avLst/>
          </a:prstGeom>
          <a:noFill/>
        </p:spPr>
        <p:txBody>
          <a:bodyPr wrap="square" rtlCol="0">
            <a:spAutoFit/>
          </a:bodyPr>
          <a:lstStyle/>
          <a:p>
            <a:pPr marL="285750" indent="-285750">
              <a:buFontTx/>
              <a:buChar char="-"/>
            </a:pPr>
            <a:r>
              <a:rPr lang="en-US" altLang="ko-KR" dirty="0"/>
              <a:t>Risk adjusted returns (ex, CAPM, </a:t>
            </a:r>
            <a:r>
              <a:rPr lang="en-US" altLang="ko-KR" dirty="0" err="1"/>
              <a:t>Fama</a:t>
            </a:r>
            <a:r>
              <a:rPr lang="en-US" altLang="ko-KR" dirty="0"/>
              <a:t>-French 3 factor model, </a:t>
            </a:r>
            <a:r>
              <a:rPr lang="en-US" altLang="ko-KR" dirty="0" err="1"/>
              <a:t>Fama</a:t>
            </a:r>
            <a:r>
              <a:rPr lang="en-US" altLang="ko-KR" dirty="0"/>
              <a:t>-French 5 factor model) are statistically significant. </a:t>
            </a:r>
          </a:p>
          <a:p>
            <a:pPr marL="285750" indent="-285750">
              <a:buFontTx/>
              <a:buChar char="-"/>
            </a:pPr>
            <a:endParaRPr lang="en-US" altLang="ko-KR" dirty="0"/>
          </a:p>
          <a:p>
            <a:pPr marL="285750" indent="-285750">
              <a:buFontTx/>
              <a:buChar char="-"/>
            </a:pPr>
            <a:r>
              <a:rPr lang="en-US" altLang="ko-KR" dirty="0"/>
              <a:t>It means that CAPM, </a:t>
            </a:r>
            <a:r>
              <a:rPr lang="en-US" altLang="ko-KR" dirty="0" err="1"/>
              <a:t>Fama</a:t>
            </a:r>
            <a:r>
              <a:rPr lang="en-US" altLang="ko-KR" dirty="0"/>
              <a:t>-French 3 factor model, and </a:t>
            </a:r>
            <a:r>
              <a:rPr lang="en-US" altLang="ko-KR" dirty="0" err="1"/>
              <a:t>Fama</a:t>
            </a:r>
            <a:r>
              <a:rPr lang="en-US" altLang="ko-KR" dirty="0"/>
              <a:t>-French 5 factor model cannot explain the SUE anomaly. </a:t>
            </a:r>
          </a:p>
          <a:p>
            <a:pPr marL="285750" indent="-285750">
              <a:buFontTx/>
              <a:buChar char="-"/>
            </a:pPr>
            <a:endParaRPr lang="en-US" altLang="ko-KR" dirty="0"/>
          </a:p>
          <a:p>
            <a:pPr marL="285750" indent="-285750">
              <a:buFontTx/>
              <a:buChar char="-"/>
            </a:pPr>
            <a:r>
              <a:rPr lang="en-US" altLang="ko-KR" dirty="0"/>
              <a:t>Thus, this paper investigate whether the SUE effect is more stronger when the limit to arbitrage is most severe. </a:t>
            </a:r>
            <a:endParaRPr lang="ko-KR" altLang="en-US" dirty="0"/>
          </a:p>
        </p:txBody>
      </p:sp>
    </p:spTree>
    <p:extLst>
      <p:ext uri="{BB962C8B-B14F-4D97-AF65-F5344CB8AC3E}">
        <p14:creationId xmlns:p14="http://schemas.microsoft.com/office/powerpoint/2010/main" val="2488834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smtClean="0"/>
              <a:t>Momentum formation</a:t>
            </a:r>
            <a:endParaRPr lang="en-US" altLang="ko-KR" dirty="0" smtClean="0"/>
          </a:p>
        </p:txBody>
      </p:sp>
      <p:sp>
        <p:nvSpPr>
          <p:cNvPr id="8" name="TextBox 7"/>
          <p:cNvSpPr txBox="1"/>
          <p:nvPr/>
        </p:nvSpPr>
        <p:spPr>
          <a:xfrm>
            <a:off x="356760" y="1768099"/>
            <a:ext cx="11517744" cy="1754326"/>
          </a:xfrm>
          <a:prstGeom prst="rect">
            <a:avLst/>
          </a:prstGeom>
          <a:noFill/>
        </p:spPr>
        <p:txBody>
          <a:bodyPr wrap="square" rtlCol="0">
            <a:spAutoFit/>
          </a:bodyPr>
          <a:lstStyle/>
          <a:p>
            <a:pPr marL="285750" indent="-285750">
              <a:buFontTx/>
              <a:buChar char="-"/>
            </a:pPr>
            <a:r>
              <a:rPr lang="en-US" altLang="ko-KR" dirty="0" smtClean="0"/>
              <a:t>Following </a:t>
            </a:r>
            <a:r>
              <a:rPr lang="en-US" altLang="ko-KR" dirty="0" err="1" smtClean="0"/>
              <a:t>Jegadeesh</a:t>
            </a:r>
            <a:r>
              <a:rPr lang="en-US" altLang="ko-KR" dirty="0" smtClean="0"/>
              <a:t> and Titman(1993), we form portfolios based on past monthly returns for 3, 6, 9, 12 months and hold the portfolio for 3, 6, 9, 12 months allowing overlaps</a:t>
            </a:r>
          </a:p>
          <a:p>
            <a:pPr marL="285750" indent="-285750">
              <a:buFontTx/>
              <a:buChar char="-"/>
            </a:pPr>
            <a:endParaRPr lang="en-US" altLang="ko-KR" dirty="0"/>
          </a:p>
          <a:p>
            <a:pPr marL="285750" indent="-285750">
              <a:buFontTx/>
              <a:buChar char="-"/>
            </a:pPr>
            <a:endParaRPr lang="en-US" altLang="ko-KR" dirty="0" smtClean="0"/>
          </a:p>
          <a:p>
            <a:pPr marL="285750" indent="-285750">
              <a:buFontTx/>
              <a:buChar char="-"/>
            </a:pPr>
            <a:r>
              <a:rPr lang="en-US" altLang="ko-KR" dirty="0" smtClean="0"/>
              <a:t>In order to lessen the bias of market micro structure we skip 1 month between formation and </a:t>
            </a:r>
            <a:r>
              <a:rPr lang="en-US" altLang="ko-KR" dirty="0" err="1" smtClean="0"/>
              <a:t>hodling</a:t>
            </a:r>
            <a:r>
              <a:rPr lang="en-US" altLang="ko-KR" dirty="0" smtClean="0"/>
              <a:t> periods.</a:t>
            </a:r>
            <a:endParaRPr lang="ko-KR" altLang="en-US" dirty="0"/>
          </a:p>
        </p:txBody>
      </p:sp>
    </p:spTree>
    <p:extLst>
      <p:ext uri="{BB962C8B-B14F-4D97-AF65-F5344CB8AC3E}">
        <p14:creationId xmlns:p14="http://schemas.microsoft.com/office/powerpoint/2010/main" val="346903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486479" cy="369332"/>
          </a:xfrm>
          <a:prstGeom prst="rect">
            <a:avLst/>
          </a:prstGeom>
          <a:noFill/>
        </p:spPr>
        <p:txBody>
          <a:bodyPr wrap="square" rtlCol="0" anchor="ctr">
            <a:spAutoFit/>
          </a:bodyPr>
          <a:lstStyle/>
          <a:p>
            <a:r>
              <a:rPr lang="en-US" altLang="ko-KR" dirty="0" smtClean="0"/>
              <a:t>Momentum Portfolio Returns (KOSPI, 1981-2015)</a:t>
            </a:r>
            <a:endParaRPr lang="ko-KR" altLang="en-US" dirty="0"/>
          </a:p>
        </p:txBody>
      </p:sp>
      <p:graphicFrame>
        <p:nvGraphicFramePr>
          <p:cNvPr id="2" name="표 1"/>
          <p:cNvGraphicFramePr>
            <a:graphicFrameLocks noGrp="1"/>
          </p:cNvGraphicFramePr>
          <p:nvPr>
            <p:extLst/>
          </p:nvPr>
        </p:nvGraphicFramePr>
        <p:xfrm>
          <a:off x="356758" y="765714"/>
          <a:ext cx="11456100" cy="5701992"/>
        </p:xfrm>
        <a:graphic>
          <a:graphicData uri="http://schemas.openxmlformats.org/drawingml/2006/table">
            <a:tbl>
              <a:tblPr/>
              <a:tblGrid>
                <a:gridCol w="954675">
                  <a:extLst>
                    <a:ext uri="{9D8B030D-6E8A-4147-A177-3AD203B41FA5}">
                      <a16:colId xmlns:a16="http://schemas.microsoft.com/office/drawing/2014/main" val="1704841094"/>
                    </a:ext>
                  </a:extLst>
                </a:gridCol>
                <a:gridCol w="954675">
                  <a:extLst>
                    <a:ext uri="{9D8B030D-6E8A-4147-A177-3AD203B41FA5}">
                      <a16:colId xmlns:a16="http://schemas.microsoft.com/office/drawing/2014/main" val="1646553107"/>
                    </a:ext>
                  </a:extLst>
                </a:gridCol>
                <a:gridCol w="954675">
                  <a:extLst>
                    <a:ext uri="{9D8B030D-6E8A-4147-A177-3AD203B41FA5}">
                      <a16:colId xmlns:a16="http://schemas.microsoft.com/office/drawing/2014/main" val="1455357865"/>
                    </a:ext>
                  </a:extLst>
                </a:gridCol>
                <a:gridCol w="954675">
                  <a:extLst>
                    <a:ext uri="{9D8B030D-6E8A-4147-A177-3AD203B41FA5}">
                      <a16:colId xmlns:a16="http://schemas.microsoft.com/office/drawing/2014/main" val="4259899327"/>
                    </a:ext>
                  </a:extLst>
                </a:gridCol>
                <a:gridCol w="954675">
                  <a:extLst>
                    <a:ext uri="{9D8B030D-6E8A-4147-A177-3AD203B41FA5}">
                      <a16:colId xmlns:a16="http://schemas.microsoft.com/office/drawing/2014/main" val="899006603"/>
                    </a:ext>
                  </a:extLst>
                </a:gridCol>
                <a:gridCol w="954675">
                  <a:extLst>
                    <a:ext uri="{9D8B030D-6E8A-4147-A177-3AD203B41FA5}">
                      <a16:colId xmlns:a16="http://schemas.microsoft.com/office/drawing/2014/main" val="98423755"/>
                    </a:ext>
                  </a:extLst>
                </a:gridCol>
                <a:gridCol w="954675">
                  <a:extLst>
                    <a:ext uri="{9D8B030D-6E8A-4147-A177-3AD203B41FA5}">
                      <a16:colId xmlns:a16="http://schemas.microsoft.com/office/drawing/2014/main" val="2476812239"/>
                    </a:ext>
                  </a:extLst>
                </a:gridCol>
                <a:gridCol w="954675">
                  <a:extLst>
                    <a:ext uri="{9D8B030D-6E8A-4147-A177-3AD203B41FA5}">
                      <a16:colId xmlns:a16="http://schemas.microsoft.com/office/drawing/2014/main" val="450109342"/>
                    </a:ext>
                  </a:extLst>
                </a:gridCol>
                <a:gridCol w="954675">
                  <a:extLst>
                    <a:ext uri="{9D8B030D-6E8A-4147-A177-3AD203B41FA5}">
                      <a16:colId xmlns:a16="http://schemas.microsoft.com/office/drawing/2014/main" val="3052029086"/>
                    </a:ext>
                  </a:extLst>
                </a:gridCol>
                <a:gridCol w="954675">
                  <a:extLst>
                    <a:ext uri="{9D8B030D-6E8A-4147-A177-3AD203B41FA5}">
                      <a16:colId xmlns:a16="http://schemas.microsoft.com/office/drawing/2014/main" val="137489838"/>
                    </a:ext>
                  </a:extLst>
                </a:gridCol>
                <a:gridCol w="954675">
                  <a:extLst>
                    <a:ext uri="{9D8B030D-6E8A-4147-A177-3AD203B41FA5}">
                      <a16:colId xmlns:a16="http://schemas.microsoft.com/office/drawing/2014/main" val="4006086091"/>
                    </a:ext>
                  </a:extLst>
                </a:gridCol>
                <a:gridCol w="954675">
                  <a:extLst>
                    <a:ext uri="{9D8B030D-6E8A-4147-A177-3AD203B41FA5}">
                      <a16:colId xmlns:a16="http://schemas.microsoft.com/office/drawing/2014/main" val="2826532911"/>
                    </a:ext>
                  </a:extLst>
                </a:gridCol>
              </a:tblGrid>
              <a:tr h="294632">
                <a:tc rowSpan="2">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Formation</a:t>
                      </a:r>
                      <a:br>
                        <a:rPr lang="en-US" sz="1100" b="0" i="0" u="none" strike="noStrike">
                          <a:solidFill>
                            <a:srgbClr val="000000"/>
                          </a:solidFill>
                          <a:effectLst/>
                          <a:latin typeface="Times New Roman" panose="02020603050405020304" pitchFamily="18" charset="0"/>
                          <a:ea typeface="맑은 고딕" panose="020B0503020000020004" pitchFamily="50" charset="-127"/>
                        </a:rPr>
                      </a:br>
                      <a:r>
                        <a:rPr lang="en-US" sz="1100" b="0" i="0" u="none" strike="noStrike">
                          <a:solidFill>
                            <a:srgbClr val="000000"/>
                          </a:solidFill>
                          <a:effectLst/>
                          <a:latin typeface="Times New Roman" panose="02020603050405020304" pitchFamily="18" charset="0"/>
                          <a:ea typeface="맑은 고딕" panose="020B0503020000020004" pitchFamily="50" charset="-127"/>
                        </a:rPr>
                        <a:t>Periods</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2">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prtf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4">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Holding Periods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Formation</a:t>
                      </a:r>
                      <a:br>
                        <a:rPr lang="en-US" sz="1100" b="0" i="0" u="none" strike="noStrike">
                          <a:solidFill>
                            <a:srgbClr val="000000"/>
                          </a:solidFill>
                          <a:effectLst/>
                          <a:latin typeface="Times New Roman" panose="02020603050405020304" pitchFamily="18" charset="0"/>
                          <a:ea typeface="맑은 고딕" panose="020B0503020000020004" pitchFamily="50" charset="-127"/>
                        </a:rPr>
                      </a:br>
                      <a:r>
                        <a:rPr lang="en-US" sz="1100" b="0" i="0" u="none" strike="noStrike">
                          <a:solidFill>
                            <a:srgbClr val="000000"/>
                          </a:solidFill>
                          <a:effectLst/>
                          <a:latin typeface="Times New Roman" panose="02020603050405020304" pitchFamily="18" charset="0"/>
                          <a:ea typeface="맑은 고딕" panose="020B0503020000020004" pitchFamily="50" charset="-127"/>
                        </a:rPr>
                        <a:t>Periods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2">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prtf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4">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Holding Periods</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82540982"/>
                  </a:ext>
                </a:extLst>
              </a:tr>
              <a:tr h="303297">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6</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12</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6</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12</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599356839"/>
                  </a:ext>
                </a:extLst>
              </a:tr>
              <a:tr h="372622">
                <a:tc rowSpan="7">
                  <a:txBody>
                    <a:bodyPr/>
                    <a:lstStyle/>
                    <a:p>
                      <a:pPr algn="ctr" rtl="0" fontAlgn="ctr"/>
                      <a:r>
                        <a:rPr lang="en-US" altLang="ko-KR" sz="16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Loser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1.357</a:t>
                      </a:r>
                    </a:p>
                  </a:txBody>
                  <a:tcPr marL="6350" marR="6350" marT="635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1.298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1.149</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1.235</a:t>
                      </a:r>
                    </a:p>
                  </a:txBody>
                  <a:tcPr marL="6350" marR="6350" marT="635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rowSpan="7">
                  <a:txBody>
                    <a:bodyPr/>
                    <a:lstStyle/>
                    <a:p>
                      <a:pPr algn="ctr" rtl="0" fontAlgn="ctr"/>
                      <a:r>
                        <a:rPr lang="en-US" altLang="ko-KR" sz="1600" b="0" i="0" u="none" strike="noStrike">
                          <a:solidFill>
                            <a:srgbClr val="000000"/>
                          </a:solidFill>
                          <a:effectLst/>
                          <a:latin typeface="Times New Roman" panose="02020603050405020304" pitchFamily="18" charset="0"/>
                          <a:ea typeface="맑은 고딕" panose="020B0503020000020004" pitchFamily="50" charset="-127"/>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Loser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1.155</a:t>
                      </a:r>
                    </a:p>
                  </a:txBody>
                  <a:tcPr marL="6350" marR="6350" marT="635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1.216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1.261</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1.431</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83321956"/>
                  </a:ext>
                </a:extLst>
              </a:tr>
              <a:tr h="363957">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1.368</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1.33</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1.275</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1.275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1.215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1.201</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1.311</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1.347</a:t>
                      </a:r>
                    </a:p>
                  </a:txBody>
                  <a:tcPr marL="6350" marR="6350" marT="6350" marB="0" anchor="ctr">
                    <a:lnL>
                      <a:noFill/>
                    </a:lnL>
                    <a:lnR>
                      <a:noFill/>
                    </a:lnR>
                    <a:lnT>
                      <a:noFill/>
                    </a:lnT>
                    <a:lnB>
                      <a:noFill/>
                    </a:lnB>
                  </a:tcPr>
                </a:tc>
                <a:extLst>
                  <a:ext uri="{0D108BD9-81ED-4DB2-BD59-A6C34878D82A}">
                    <a16:rowId xmlns:a16="http://schemas.microsoft.com/office/drawing/2014/main" val="2902720177"/>
                  </a:ext>
                </a:extLst>
              </a:tr>
              <a:tr h="363957">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0.998</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1.201</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1.231</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1.246</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1.098</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1.267</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1.313</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1.281</a:t>
                      </a:r>
                    </a:p>
                  </a:txBody>
                  <a:tcPr marL="6350" marR="6350" marT="6350" marB="0" anchor="ctr">
                    <a:lnL>
                      <a:noFill/>
                    </a:lnL>
                    <a:lnR>
                      <a:noFill/>
                    </a:lnR>
                    <a:lnT>
                      <a:noFill/>
                    </a:lnT>
                    <a:lnB>
                      <a:noFill/>
                    </a:lnB>
                  </a:tcPr>
                </a:tc>
                <a:extLst>
                  <a:ext uri="{0D108BD9-81ED-4DB2-BD59-A6C34878D82A}">
                    <a16:rowId xmlns:a16="http://schemas.microsoft.com/office/drawing/2014/main" val="1916548244"/>
                  </a:ext>
                </a:extLst>
              </a:tr>
              <a:tr h="363957">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1.345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1.307</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1.423</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1.392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1.543</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1.569</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1.492</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1.398</a:t>
                      </a:r>
                    </a:p>
                  </a:txBody>
                  <a:tcPr marL="6350" marR="6350" marT="6350" marB="0" anchor="ctr">
                    <a:lnL>
                      <a:noFill/>
                    </a:lnL>
                    <a:lnR>
                      <a:noFill/>
                    </a:lnR>
                    <a:lnT>
                      <a:noFill/>
                    </a:lnT>
                    <a:lnB>
                      <a:noFill/>
                    </a:lnB>
                  </a:tcPr>
                </a:tc>
                <a:extLst>
                  <a:ext uri="{0D108BD9-81ED-4DB2-BD59-A6C34878D82A}">
                    <a16:rowId xmlns:a16="http://schemas.microsoft.com/office/drawing/2014/main" val="1267594754"/>
                  </a:ext>
                </a:extLst>
              </a:tr>
              <a:tr h="363957">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Winner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1.491</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1.399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1.403</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1.31</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Winner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1.401</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1.268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1.198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956816"/>
                  </a:ext>
                </a:extLst>
              </a:tr>
              <a:tr h="363957">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WML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0.134</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0.101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0.254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0.075</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WML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0.246</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0.124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0.007</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-0.233</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45643254"/>
                  </a:ext>
                </a:extLst>
              </a:tr>
              <a:tr h="363957">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[0.39]</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[0.38]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[0.39]</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[0.62]</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[0.35]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[0.02]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532240"/>
                  </a:ext>
                </a:extLst>
              </a:tr>
              <a:tr h="363957">
                <a:tc rowSpan="7">
                  <a:txBody>
                    <a:bodyPr/>
                    <a:lstStyle/>
                    <a:p>
                      <a:pPr algn="ctr" rtl="0" fontAlgn="ctr"/>
                      <a:r>
                        <a:rPr lang="en-US" altLang="ko-KR" sz="1600" b="0" i="0" u="none" strike="noStrike">
                          <a:solidFill>
                            <a:srgbClr val="000000"/>
                          </a:solidFill>
                          <a:effectLst/>
                          <a:latin typeface="Times New Roman" panose="02020603050405020304" pitchFamily="18" charset="0"/>
                          <a:ea typeface="맑은 고딕" panose="020B0503020000020004" pitchFamily="50" charset="-127"/>
                        </a:rPr>
                        <a:t>6</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Loser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1.431</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1.144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1.165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1.335</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7">
                  <a:txBody>
                    <a:bodyPr/>
                    <a:lstStyle/>
                    <a:p>
                      <a:pPr algn="ctr" rtl="0" fontAlgn="ctr"/>
                      <a:r>
                        <a:rPr lang="en-US" altLang="ko-KR" sz="1600" b="0" i="0" u="none" strike="noStrike">
                          <a:solidFill>
                            <a:srgbClr val="000000"/>
                          </a:solidFill>
                          <a:effectLst/>
                          <a:latin typeface="Times New Roman" panose="02020603050405020304" pitchFamily="18" charset="0"/>
                          <a:ea typeface="맑은 고딕" panose="020B0503020000020004" pitchFamily="50" charset="-127"/>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Loser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1.195</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1.388</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1.485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01290101"/>
                  </a:ext>
                </a:extLst>
              </a:tr>
              <a:tr h="363957">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1.261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1.324</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1.303</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1.386</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1.346</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1.354</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1.345</a:t>
                      </a:r>
                    </a:p>
                  </a:txBody>
                  <a:tcPr marL="6350" marR="6350" marT="6350" marB="0" anchor="ctr">
                    <a:lnL>
                      <a:noFill/>
                    </a:lnL>
                    <a:lnR>
                      <a:noFill/>
                    </a:lnR>
                    <a:lnT>
                      <a:noFill/>
                    </a:lnT>
                    <a:lnB>
                      <a:noFill/>
                    </a:lnB>
                  </a:tcPr>
                </a:tc>
                <a:extLst>
                  <a:ext uri="{0D108BD9-81ED-4DB2-BD59-A6C34878D82A}">
                    <a16:rowId xmlns:a16="http://schemas.microsoft.com/office/drawing/2014/main" val="3346237765"/>
                  </a:ext>
                </a:extLst>
              </a:tr>
              <a:tr h="363957">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1.026</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1.077</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1.195</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1.187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1.344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1.456</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1.467</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1.415</a:t>
                      </a:r>
                    </a:p>
                  </a:txBody>
                  <a:tcPr marL="6350" marR="6350" marT="6350" marB="0" anchor="ctr">
                    <a:lnL>
                      <a:noFill/>
                    </a:lnL>
                    <a:lnR>
                      <a:noFill/>
                    </a:lnR>
                    <a:lnT>
                      <a:noFill/>
                    </a:lnT>
                    <a:lnB>
                      <a:noFill/>
                    </a:lnB>
                  </a:tcPr>
                </a:tc>
                <a:extLst>
                  <a:ext uri="{0D108BD9-81ED-4DB2-BD59-A6C34878D82A}">
                    <a16:rowId xmlns:a16="http://schemas.microsoft.com/office/drawing/2014/main" val="2559720256"/>
                  </a:ext>
                </a:extLst>
              </a:tr>
              <a:tr h="363957">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1.266</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1.451</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1.451</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1.396</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1.514</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1.426</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1.406</a:t>
                      </a:r>
                    </a:p>
                  </a:txBody>
                  <a:tcPr marL="6350" marR="6350" marT="6350" marB="0" anchor="ctr">
                    <a:lnL>
                      <a:noFill/>
                    </a:lnL>
                    <a:lnR>
                      <a:noFill/>
                    </a:lnR>
                    <a:lnT>
                      <a:noFill/>
                    </a:lnT>
                    <a:lnB>
                      <a:noFill/>
                    </a:lnB>
                  </a:tcPr>
                </a:tc>
                <a:extLst>
                  <a:ext uri="{0D108BD9-81ED-4DB2-BD59-A6C34878D82A}">
                    <a16:rowId xmlns:a16="http://schemas.microsoft.com/office/drawing/2014/main" val="3645694345"/>
                  </a:ext>
                </a:extLst>
              </a:tr>
              <a:tr h="363957">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Winner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1.367</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1.416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1.355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1.256</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Winner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1.436</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1.251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1.074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7233686"/>
                  </a:ext>
                </a:extLst>
              </a:tr>
              <a:tr h="363957">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WML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-0.064</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0.272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0.19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-0.078</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WML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0.241</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-0.044</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-0.248</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-0.411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92999645"/>
                  </a:ext>
                </a:extLst>
              </a:tr>
              <a:tr h="363957">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[-0.17]</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[0.83]</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[0.67]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[-0.32]</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[0.6]</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[-0.76]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[-1.37]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026560"/>
                  </a:ext>
                </a:extLst>
              </a:tr>
            </a:tbl>
          </a:graphicData>
        </a:graphic>
      </p:graphicFrame>
    </p:spTree>
    <p:extLst>
      <p:ext uri="{BB962C8B-B14F-4D97-AF65-F5344CB8AC3E}">
        <p14:creationId xmlns:p14="http://schemas.microsoft.com/office/powerpoint/2010/main" val="1214850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486479" cy="369332"/>
          </a:xfrm>
          <a:prstGeom prst="rect">
            <a:avLst/>
          </a:prstGeom>
          <a:noFill/>
        </p:spPr>
        <p:txBody>
          <a:bodyPr wrap="square" rtlCol="0" anchor="ctr">
            <a:spAutoFit/>
          </a:bodyPr>
          <a:lstStyle/>
          <a:p>
            <a:r>
              <a:rPr lang="en-US" altLang="ko-KR" dirty="0" smtClean="0"/>
              <a:t>Momentum Portfolio Returns (KOSPI, 2001-2015)</a:t>
            </a:r>
            <a:endParaRPr lang="ko-KR" altLang="en-US" dirty="0"/>
          </a:p>
        </p:txBody>
      </p:sp>
      <p:graphicFrame>
        <p:nvGraphicFramePr>
          <p:cNvPr id="3" name="표 2"/>
          <p:cNvGraphicFramePr>
            <a:graphicFrameLocks noGrp="1"/>
          </p:cNvGraphicFramePr>
          <p:nvPr>
            <p:extLst/>
          </p:nvPr>
        </p:nvGraphicFramePr>
        <p:xfrm>
          <a:off x="431184" y="832618"/>
          <a:ext cx="11344500" cy="5642522"/>
        </p:xfrm>
        <a:graphic>
          <a:graphicData uri="http://schemas.openxmlformats.org/drawingml/2006/table">
            <a:tbl>
              <a:tblPr/>
              <a:tblGrid>
                <a:gridCol w="945375">
                  <a:extLst>
                    <a:ext uri="{9D8B030D-6E8A-4147-A177-3AD203B41FA5}">
                      <a16:colId xmlns:a16="http://schemas.microsoft.com/office/drawing/2014/main" val="2615028938"/>
                    </a:ext>
                  </a:extLst>
                </a:gridCol>
                <a:gridCol w="945375">
                  <a:extLst>
                    <a:ext uri="{9D8B030D-6E8A-4147-A177-3AD203B41FA5}">
                      <a16:colId xmlns:a16="http://schemas.microsoft.com/office/drawing/2014/main" val="1867390621"/>
                    </a:ext>
                  </a:extLst>
                </a:gridCol>
                <a:gridCol w="945375">
                  <a:extLst>
                    <a:ext uri="{9D8B030D-6E8A-4147-A177-3AD203B41FA5}">
                      <a16:colId xmlns:a16="http://schemas.microsoft.com/office/drawing/2014/main" val="1681625958"/>
                    </a:ext>
                  </a:extLst>
                </a:gridCol>
                <a:gridCol w="945375">
                  <a:extLst>
                    <a:ext uri="{9D8B030D-6E8A-4147-A177-3AD203B41FA5}">
                      <a16:colId xmlns:a16="http://schemas.microsoft.com/office/drawing/2014/main" val="1044375915"/>
                    </a:ext>
                  </a:extLst>
                </a:gridCol>
                <a:gridCol w="945375">
                  <a:extLst>
                    <a:ext uri="{9D8B030D-6E8A-4147-A177-3AD203B41FA5}">
                      <a16:colId xmlns:a16="http://schemas.microsoft.com/office/drawing/2014/main" val="106362660"/>
                    </a:ext>
                  </a:extLst>
                </a:gridCol>
                <a:gridCol w="945375">
                  <a:extLst>
                    <a:ext uri="{9D8B030D-6E8A-4147-A177-3AD203B41FA5}">
                      <a16:colId xmlns:a16="http://schemas.microsoft.com/office/drawing/2014/main" val="1083170205"/>
                    </a:ext>
                  </a:extLst>
                </a:gridCol>
                <a:gridCol w="945375">
                  <a:extLst>
                    <a:ext uri="{9D8B030D-6E8A-4147-A177-3AD203B41FA5}">
                      <a16:colId xmlns:a16="http://schemas.microsoft.com/office/drawing/2014/main" val="2626287355"/>
                    </a:ext>
                  </a:extLst>
                </a:gridCol>
                <a:gridCol w="945375">
                  <a:extLst>
                    <a:ext uri="{9D8B030D-6E8A-4147-A177-3AD203B41FA5}">
                      <a16:colId xmlns:a16="http://schemas.microsoft.com/office/drawing/2014/main" val="3665868199"/>
                    </a:ext>
                  </a:extLst>
                </a:gridCol>
                <a:gridCol w="945375">
                  <a:extLst>
                    <a:ext uri="{9D8B030D-6E8A-4147-A177-3AD203B41FA5}">
                      <a16:colId xmlns:a16="http://schemas.microsoft.com/office/drawing/2014/main" val="2815652395"/>
                    </a:ext>
                  </a:extLst>
                </a:gridCol>
                <a:gridCol w="945375">
                  <a:extLst>
                    <a:ext uri="{9D8B030D-6E8A-4147-A177-3AD203B41FA5}">
                      <a16:colId xmlns:a16="http://schemas.microsoft.com/office/drawing/2014/main" val="3729686037"/>
                    </a:ext>
                  </a:extLst>
                </a:gridCol>
                <a:gridCol w="945375">
                  <a:extLst>
                    <a:ext uri="{9D8B030D-6E8A-4147-A177-3AD203B41FA5}">
                      <a16:colId xmlns:a16="http://schemas.microsoft.com/office/drawing/2014/main" val="1859639585"/>
                    </a:ext>
                  </a:extLst>
                </a:gridCol>
                <a:gridCol w="945375">
                  <a:extLst>
                    <a:ext uri="{9D8B030D-6E8A-4147-A177-3AD203B41FA5}">
                      <a16:colId xmlns:a16="http://schemas.microsoft.com/office/drawing/2014/main" val="570714532"/>
                    </a:ext>
                  </a:extLst>
                </a:gridCol>
              </a:tblGrid>
              <a:tr h="291559">
                <a:tc rowSpan="2">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Formation</a:t>
                      </a:r>
                      <a:br>
                        <a:rPr lang="en-US" sz="1100" b="0" i="0" u="none" strike="noStrike">
                          <a:solidFill>
                            <a:srgbClr val="000000"/>
                          </a:solidFill>
                          <a:effectLst/>
                          <a:latin typeface="Times New Roman" panose="02020603050405020304" pitchFamily="18" charset="0"/>
                          <a:ea typeface="맑은 고딕" panose="020B0503020000020004" pitchFamily="50" charset="-127"/>
                        </a:rPr>
                      </a:br>
                      <a:r>
                        <a:rPr lang="en-US" sz="1100" b="0" i="0" u="none" strike="noStrike">
                          <a:solidFill>
                            <a:srgbClr val="000000"/>
                          </a:solidFill>
                          <a:effectLst/>
                          <a:latin typeface="Times New Roman" panose="02020603050405020304" pitchFamily="18" charset="0"/>
                          <a:ea typeface="맑은 고딕" panose="020B0503020000020004" pitchFamily="50" charset="-127"/>
                        </a:rPr>
                        <a:t>Periods</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2">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prtf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4">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Holding Periods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Formation</a:t>
                      </a:r>
                      <a:br>
                        <a:rPr lang="en-US" sz="1100" b="0" i="0" u="none" strike="noStrike">
                          <a:solidFill>
                            <a:srgbClr val="000000"/>
                          </a:solidFill>
                          <a:effectLst/>
                          <a:latin typeface="Times New Roman" panose="02020603050405020304" pitchFamily="18" charset="0"/>
                          <a:ea typeface="맑은 고딕" panose="020B0503020000020004" pitchFamily="50" charset="-127"/>
                        </a:rPr>
                      </a:br>
                      <a:r>
                        <a:rPr lang="en-US" sz="1100" b="0" i="0" u="none" strike="noStrike">
                          <a:solidFill>
                            <a:srgbClr val="000000"/>
                          </a:solidFill>
                          <a:effectLst/>
                          <a:latin typeface="Times New Roman" panose="02020603050405020304" pitchFamily="18" charset="0"/>
                          <a:ea typeface="맑은 고딕" panose="020B0503020000020004" pitchFamily="50" charset="-127"/>
                        </a:rPr>
                        <a:t>Periods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2">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prtf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4">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Holding Periods</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3340556"/>
                  </a:ext>
                </a:extLst>
              </a:tr>
              <a:tr h="300134">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6</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12</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6</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12</a:t>
                      </a:r>
                    </a:p>
                  </a:txBody>
                  <a:tcPr marL="6350" marR="6350" marT="635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744579567"/>
                  </a:ext>
                </a:extLst>
              </a:tr>
              <a:tr h="368736">
                <a:tc rowSpan="7">
                  <a:txBody>
                    <a:bodyPr/>
                    <a:lstStyle/>
                    <a:p>
                      <a:pPr algn="ctr" rtl="0" fontAlgn="ctr"/>
                      <a:r>
                        <a:rPr lang="en-US" altLang="ko-KR" sz="16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Loser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1.455</a:t>
                      </a:r>
                    </a:p>
                  </a:txBody>
                  <a:tcPr marL="6350" marR="6350" marT="635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1.182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0.957</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1.007</a:t>
                      </a:r>
                    </a:p>
                  </a:txBody>
                  <a:tcPr marL="6350" marR="6350" marT="635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rowSpan="7">
                  <a:txBody>
                    <a:bodyPr/>
                    <a:lstStyle/>
                    <a:p>
                      <a:pPr algn="ctr" rtl="0" fontAlgn="ctr"/>
                      <a:r>
                        <a:rPr lang="en-US" altLang="ko-KR" sz="1600" b="0" i="0" u="none" strike="noStrike">
                          <a:solidFill>
                            <a:srgbClr val="000000"/>
                          </a:solidFill>
                          <a:effectLst/>
                          <a:latin typeface="Times New Roman" panose="02020603050405020304" pitchFamily="18" charset="0"/>
                          <a:ea typeface="맑은 고딕" panose="020B0503020000020004" pitchFamily="50" charset="-127"/>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Loser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0.732</a:t>
                      </a:r>
                    </a:p>
                  </a:txBody>
                  <a:tcPr marL="6350" marR="6350" marT="635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0.764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0.885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1.043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36992478"/>
                  </a:ext>
                </a:extLst>
              </a:tr>
              <a:tr h="360161">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1.398</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1.197</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1.125</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1.129</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0.978</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0.811</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0.99</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1.028</a:t>
                      </a:r>
                    </a:p>
                  </a:txBody>
                  <a:tcPr marL="6350" marR="6350" marT="6350" marB="0" anchor="ctr">
                    <a:lnL>
                      <a:noFill/>
                    </a:lnL>
                    <a:lnR>
                      <a:noFill/>
                    </a:lnR>
                    <a:lnT>
                      <a:noFill/>
                    </a:lnT>
                    <a:lnB>
                      <a:noFill/>
                    </a:lnB>
                  </a:tcPr>
                </a:tc>
                <a:extLst>
                  <a:ext uri="{0D108BD9-81ED-4DB2-BD59-A6C34878D82A}">
                    <a16:rowId xmlns:a16="http://schemas.microsoft.com/office/drawing/2014/main" val="4176121471"/>
                  </a:ext>
                </a:extLst>
              </a:tr>
              <a:tr h="360161">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0.981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1.066</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1.036</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1.024</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1.039</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1.056</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1.023</a:t>
                      </a:r>
                    </a:p>
                  </a:txBody>
                  <a:tcPr marL="6350" marR="6350" marT="6350" marB="0" anchor="ctr">
                    <a:lnL>
                      <a:noFill/>
                    </a:lnL>
                    <a:lnR>
                      <a:noFill/>
                    </a:lnR>
                    <a:lnT>
                      <a:noFill/>
                    </a:lnT>
                    <a:lnB>
                      <a:noFill/>
                    </a:lnB>
                  </a:tcPr>
                </a:tc>
                <a:extLst>
                  <a:ext uri="{0D108BD9-81ED-4DB2-BD59-A6C34878D82A}">
                    <a16:rowId xmlns:a16="http://schemas.microsoft.com/office/drawing/2014/main" val="2650204106"/>
                  </a:ext>
                </a:extLst>
              </a:tr>
              <a:tr h="360161">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1.187</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1.166</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1.285</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1.281</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1.583</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1.443</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1.325</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1.31</a:t>
                      </a:r>
                    </a:p>
                  </a:txBody>
                  <a:tcPr marL="6350" marR="6350" marT="6350" marB="0" anchor="ctr">
                    <a:lnL>
                      <a:noFill/>
                    </a:lnL>
                    <a:lnR>
                      <a:noFill/>
                    </a:lnR>
                    <a:lnT>
                      <a:noFill/>
                    </a:lnT>
                    <a:lnB>
                      <a:noFill/>
                    </a:lnB>
                  </a:tcPr>
                </a:tc>
                <a:extLst>
                  <a:ext uri="{0D108BD9-81ED-4DB2-BD59-A6C34878D82A}">
                    <a16:rowId xmlns:a16="http://schemas.microsoft.com/office/drawing/2014/main" val="3347938577"/>
                  </a:ext>
                </a:extLst>
              </a:tr>
              <a:tr h="360161">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Winner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1.404</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1.558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1.648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1.596</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Winner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1.885</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1.925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1.826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1.746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21849"/>
                  </a:ext>
                </a:extLst>
              </a:tr>
              <a:tr h="360161">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WML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-0.051</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0.376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0.691**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0.589**</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WML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1.154**</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1.162**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0.941**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0.702*</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4282427"/>
                  </a:ext>
                </a:extLst>
              </a:tr>
              <a:tr h="360161">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[2.37]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[2.21]</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[2.17]</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[2.35]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[2.09]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[1.78]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41754"/>
                  </a:ext>
                </a:extLst>
              </a:tr>
              <a:tr h="360161">
                <a:tc rowSpan="7">
                  <a:txBody>
                    <a:bodyPr/>
                    <a:lstStyle/>
                    <a:p>
                      <a:pPr algn="ctr" rtl="0" fontAlgn="ctr"/>
                      <a:r>
                        <a:rPr lang="en-US" altLang="ko-KR" sz="1600" b="0" i="0" u="none" strike="noStrike">
                          <a:solidFill>
                            <a:srgbClr val="000000"/>
                          </a:solidFill>
                          <a:effectLst/>
                          <a:latin typeface="Times New Roman" panose="02020603050405020304" pitchFamily="18" charset="0"/>
                          <a:ea typeface="맑은 고딕" panose="020B0503020000020004" pitchFamily="50" charset="-127"/>
                        </a:rPr>
                        <a:t>6</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Loser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1.198</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0.83</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0.871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1.108</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7">
                  <a:txBody>
                    <a:bodyPr/>
                    <a:lstStyle/>
                    <a:p>
                      <a:pPr algn="ctr" rtl="0" fontAlgn="ctr"/>
                      <a:r>
                        <a:rPr lang="en-US" altLang="ko-KR" sz="1600" b="0" i="0" u="none" strike="noStrike">
                          <a:solidFill>
                            <a:srgbClr val="000000"/>
                          </a:solidFill>
                          <a:effectLst/>
                          <a:latin typeface="Times New Roman" panose="02020603050405020304" pitchFamily="18" charset="0"/>
                          <a:ea typeface="맑은 고딕" panose="020B0503020000020004" pitchFamily="50" charset="-127"/>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Loser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0.901</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0.958</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1.021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1.166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9264797"/>
                  </a:ext>
                </a:extLst>
              </a:tr>
              <a:tr h="360161">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1.036</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0.962</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0.891</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0.945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0.791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0.827</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0.875</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0.87</a:t>
                      </a:r>
                    </a:p>
                  </a:txBody>
                  <a:tcPr marL="6350" marR="6350" marT="6350" marB="0" anchor="ctr">
                    <a:lnL>
                      <a:noFill/>
                    </a:lnL>
                    <a:lnR>
                      <a:noFill/>
                    </a:lnR>
                    <a:lnT>
                      <a:noFill/>
                    </a:lnT>
                    <a:lnB>
                      <a:noFill/>
                    </a:lnB>
                  </a:tcPr>
                </a:tc>
                <a:extLst>
                  <a:ext uri="{0D108BD9-81ED-4DB2-BD59-A6C34878D82A}">
                    <a16:rowId xmlns:a16="http://schemas.microsoft.com/office/drawing/2014/main" val="29461016"/>
                  </a:ext>
                </a:extLst>
              </a:tr>
              <a:tr h="360161">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1.138</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1.063</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1.106</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1.084</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1.197</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1.15</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1.068</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1.04</a:t>
                      </a:r>
                    </a:p>
                  </a:txBody>
                  <a:tcPr marL="6350" marR="6350" marT="6350" marB="0" anchor="ctr">
                    <a:lnL>
                      <a:noFill/>
                    </a:lnL>
                    <a:lnR>
                      <a:noFill/>
                    </a:lnR>
                    <a:lnT>
                      <a:noFill/>
                    </a:lnT>
                    <a:lnB>
                      <a:noFill/>
                    </a:lnB>
                  </a:tcPr>
                </a:tc>
                <a:extLst>
                  <a:ext uri="{0D108BD9-81ED-4DB2-BD59-A6C34878D82A}">
                    <a16:rowId xmlns:a16="http://schemas.microsoft.com/office/drawing/2014/main" val="2359033818"/>
                  </a:ext>
                </a:extLst>
              </a:tr>
              <a:tr h="360161">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1.147</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1.291</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1.319</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latinLnBrk="1"/>
                      <a:endParaRPr lang="ko-KR" altLang="en-US"/>
                    </a:p>
                  </a:txBody>
                  <a:tcPr/>
                </a:tc>
                <a:tc>
                  <a:txBody>
                    <a:bodyPr/>
                    <a:lstStyle/>
                    <a:p>
                      <a:pPr algn="ctr" rtl="0" fontAlgn="ctr"/>
                      <a:r>
                        <a:rPr lang="en-US" altLang="ko-KR" sz="1100" b="0" i="0" u="none" strike="noStrike">
                          <a:solidFill>
                            <a:srgbClr val="000000"/>
                          </a:solidFill>
                          <a:effectLst/>
                          <a:latin typeface="Times New Roman" panose="02020603050405020304" pitchFamily="18" charset="0"/>
                          <a:ea typeface="맑은 고딕" panose="020B0503020000020004" pitchFamily="50" charset="-127"/>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1.43</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1.396</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1.408</a:t>
                      </a:r>
                    </a:p>
                  </a:txBody>
                  <a:tcPr marL="6350" marR="6350" marT="6350" marB="0" anchor="ctr">
                    <a:lnL>
                      <a:noFill/>
                    </a:lnL>
                    <a:lnR>
                      <a:noFill/>
                    </a:lnR>
                    <a:lnT>
                      <a:noFill/>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1.423</a:t>
                      </a:r>
                    </a:p>
                  </a:txBody>
                  <a:tcPr marL="6350" marR="6350" marT="6350" marB="0" anchor="ctr">
                    <a:lnL>
                      <a:noFill/>
                    </a:lnL>
                    <a:lnR>
                      <a:noFill/>
                    </a:lnR>
                    <a:lnT>
                      <a:noFill/>
                    </a:lnT>
                    <a:lnB>
                      <a:noFill/>
                    </a:lnB>
                  </a:tcPr>
                </a:tc>
                <a:extLst>
                  <a:ext uri="{0D108BD9-81ED-4DB2-BD59-A6C34878D82A}">
                    <a16:rowId xmlns:a16="http://schemas.microsoft.com/office/drawing/2014/main" val="2547572340"/>
                  </a:ext>
                </a:extLst>
              </a:tr>
              <a:tr h="360161">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Winner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1.651</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1.87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1.811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1.666</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Winner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1.892</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1.807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1.702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1.634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159750"/>
                  </a:ext>
                </a:extLst>
              </a:tr>
              <a:tr h="360161">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WML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0.453</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1.040**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0.940**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0.558</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WML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0.991*</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0.849*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0.681</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0.468</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74752767"/>
                  </a:ext>
                </a:extLst>
              </a:tr>
              <a:tr h="360161">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[0.93]</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[2.28]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[2.29]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[1.54]</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ctr" rtl="0" fontAlgn="ctr"/>
                      <a:r>
                        <a:rPr lang="en-US" sz="1100" b="0" i="0" u="none" strike="noStrike">
                          <a:solidFill>
                            <a:srgbClr val="000000"/>
                          </a:solidFill>
                          <a:effectLst/>
                          <a:latin typeface="Times New Roman" panose="02020603050405020304" pitchFamily="18" charset="0"/>
                          <a:ea typeface="맑은 고딕" panose="020B0503020000020004" pitchFamily="50" charset="-127"/>
                        </a:rPr>
                        <a:t>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[1.84]</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[1.73]</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[1.53]</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[1.16]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8880918"/>
                  </a:ext>
                </a:extLst>
              </a:tr>
            </a:tbl>
          </a:graphicData>
        </a:graphic>
      </p:graphicFrame>
    </p:spTree>
    <p:extLst>
      <p:ext uri="{BB962C8B-B14F-4D97-AF65-F5344CB8AC3E}">
        <p14:creationId xmlns:p14="http://schemas.microsoft.com/office/powerpoint/2010/main" val="4134169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smtClean="0"/>
              <a:t>Two way sort</a:t>
            </a:r>
          </a:p>
        </p:txBody>
      </p:sp>
      <p:graphicFrame>
        <p:nvGraphicFramePr>
          <p:cNvPr id="6" name="표 5"/>
          <p:cNvGraphicFramePr>
            <a:graphicFrameLocks noGrp="1"/>
          </p:cNvGraphicFramePr>
          <p:nvPr>
            <p:extLst/>
          </p:nvPr>
        </p:nvGraphicFramePr>
        <p:xfrm>
          <a:off x="542692" y="735983"/>
          <a:ext cx="11173523" cy="5649953"/>
        </p:xfrm>
        <a:graphic>
          <a:graphicData uri="http://schemas.openxmlformats.org/drawingml/2006/table">
            <a:tbl>
              <a:tblPr/>
              <a:tblGrid>
                <a:gridCol w="1295753">
                  <a:extLst>
                    <a:ext uri="{9D8B030D-6E8A-4147-A177-3AD203B41FA5}">
                      <a16:colId xmlns:a16="http://schemas.microsoft.com/office/drawing/2014/main" val="3114786411"/>
                    </a:ext>
                  </a:extLst>
                </a:gridCol>
                <a:gridCol w="610318">
                  <a:extLst>
                    <a:ext uri="{9D8B030D-6E8A-4147-A177-3AD203B41FA5}">
                      <a16:colId xmlns:a16="http://schemas.microsoft.com/office/drawing/2014/main" val="1408533744"/>
                    </a:ext>
                  </a:extLst>
                </a:gridCol>
                <a:gridCol w="638487">
                  <a:extLst>
                    <a:ext uri="{9D8B030D-6E8A-4147-A177-3AD203B41FA5}">
                      <a16:colId xmlns:a16="http://schemas.microsoft.com/office/drawing/2014/main" val="1595015936"/>
                    </a:ext>
                  </a:extLst>
                </a:gridCol>
                <a:gridCol w="638487">
                  <a:extLst>
                    <a:ext uri="{9D8B030D-6E8A-4147-A177-3AD203B41FA5}">
                      <a16:colId xmlns:a16="http://schemas.microsoft.com/office/drawing/2014/main" val="191642102"/>
                    </a:ext>
                  </a:extLst>
                </a:gridCol>
                <a:gridCol w="610318">
                  <a:extLst>
                    <a:ext uri="{9D8B030D-6E8A-4147-A177-3AD203B41FA5}">
                      <a16:colId xmlns:a16="http://schemas.microsoft.com/office/drawing/2014/main" val="908282823"/>
                    </a:ext>
                  </a:extLst>
                </a:gridCol>
                <a:gridCol w="1784008">
                  <a:extLst>
                    <a:ext uri="{9D8B030D-6E8A-4147-A177-3AD203B41FA5}">
                      <a16:colId xmlns:a16="http://schemas.microsoft.com/office/drawing/2014/main" val="85329623"/>
                    </a:ext>
                  </a:extLst>
                </a:gridCol>
                <a:gridCol w="244128">
                  <a:extLst>
                    <a:ext uri="{9D8B030D-6E8A-4147-A177-3AD203B41FA5}">
                      <a16:colId xmlns:a16="http://schemas.microsoft.com/office/drawing/2014/main" val="3457909245"/>
                    </a:ext>
                  </a:extLst>
                </a:gridCol>
                <a:gridCol w="1314531">
                  <a:extLst>
                    <a:ext uri="{9D8B030D-6E8A-4147-A177-3AD203B41FA5}">
                      <a16:colId xmlns:a16="http://schemas.microsoft.com/office/drawing/2014/main" val="1849719115"/>
                    </a:ext>
                  </a:extLst>
                </a:gridCol>
                <a:gridCol w="563372">
                  <a:extLst>
                    <a:ext uri="{9D8B030D-6E8A-4147-A177-3AD203B41FA5}">
                      <a16:colId xmlns:a16="http://schemas.microsoft.com/office/drawing/2014/main" val="2215414406"/>
                    </a:ext>
                  </a:extLst>
                </a:gridCol>
                <a:gridCol w="638487">
                  <a:extLst>
                    <a:ext uri="{9D8B030D-6E8A-4147-A177-3AD203B41FA5}">
                      <a16:colId xmlns:a16="http://schemas.microsoft.com/office/drawing/2014/main" val="3418023617"/>
                    </a:ext>
                  </a:extLst>
                </a:gridCol>
                <a:gridCol w="591541">
                  <a:extLst>
                    <a:ext uri="{9D8B030D-6E8A-4147-A177-3AD203B41FA5}">
                      <a16:colId xmlns:a16="http://schemas.microsoft.com/office/drawing/2014/main" val="2384188454"/>
                    </a:ext>
                  </a:extLst>
                </a:gridCol>
                <a:gridCol w="610318">
                  <a:extLst>
                    <a:ext uri="{9D8B030D-6E8A-4147-A177-3AD203B41FA5}">
                      <a16:colId xmlns:a16="http://schemas.microsoft.com/office/drawing/2014/main" val="3344053138"/>
                    </a:ext>
                  </a:extLst>
                </a:gridCol>
                <a:gridCol w="1633775">
                  <a:extLst>
                    <a:ext uri="{9D8B030D-6E8A-4147-A177-3AD203B41FA5}">
                      <a16:colId xmlns:a16="http://schemas.microsoft.com/office/drawing/2014/main" val="558672338"/>
                    </a:ext>
                  </a:extLst>
                </a:gridCol>
              </a:tblGrid>
              <a:tr h="267324">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Mom</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Mom</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284663"/>
                  </a:ext>
                </a:extLst>
              </a:tr>
              <a:tr h="275184">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Ivol</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Prc</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93215257"/>
                  </a:ext>
                </a:extLst>
              </a:tr>
              <a:tr h="422999">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0.653</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0.764*</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0.898*</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1.502***</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0.849*   [1.775]</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0.581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0.521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0.725</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1.379***</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0.798*   [1.726]</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40553648"/>
                  </a:ext>
                </a:extLst>
              </a:tr>
              <a:tr h="422999">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1.142**</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1.177**</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1.355**</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1.763***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0.621    [1.432]</a:t>
                      </a: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1.044</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1.203**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1.308**</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1.622**</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0.578    [1.158]</a:t>
                      </a:r>
                    </a:p>
                  </a:txBody>
                  <a:tcPr marL="6055" marR="6055" marT="6055" marB="0" anchor="ctr">
                    <a:lnL>
                      <a:noFill/>
                    </a:lnL>
                    <a:lnR>
                      <a:noFill/>
                    </a:lnR>
                    <a:lnT>
                      <a:noFill/>
                    </a:lnT>
                    <a:lnB>
                      <a:noFill/>
                    </a:lnB>
                  </a:tcPr>
                </a:tc>
                <a:extLst>
                  <a:ext uri="{0D108BD9-81ED-4DB2-BD59-A6C34878D82A}">
                    <a16:rowId xmlns:a16="http://schemas.microsoft.com/office/drawing/2014/main" val="1992914561"/>
                  </a:ext>
                </a:extLst>
              </a:tr>
              <a:tr h="422999">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0.75</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0.918</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0.83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1.527**</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0.777*   [1.666]</a:t>
                      </a: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0.607</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1.227**</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1.655***</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1.600**</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0.993**  [2.164]</a:t>
                      </a:r>
                    </a:p>
                  </a:txBody>
                  <a:tcPr marL="6055" marR="6055" marT="6055" marB="0" anchor="ctr">
                    <a:lnL>
                      <a:noFill/>
                    </a:lnL>
                    <a:lnR>
                      <a:noFill/>
                    </a:lnR>
                    <a:lnT>
                      <a:noFill/>
                    </a:lnT>
                    <a:lnB>
                      <a:noFill/>
                    </a:lnB>
                  </a:tcPr>
                </a:tc>
                <a:extLst>
                  <a:ext uri="{0D108BD9-81ED-4DB2-BD59-A6C34878D82A}">
                    <a16:rowId xmlns:a16="http://schemas.microsoft.com/office/drawing/2014/main" val="1020204443"/>
                  </a:ext>
                </a:extLst>
              </a:tr>
              <a:tr h="26732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-0.303</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0.991</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0.797</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1.144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1.446**  [2.260]</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0.376</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1.654***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1.372**</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1.213*</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0.837**  [2.016]</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963949"/>
                  </a:ext>
                </a:extLst>
              </a:tr>
              <a:tr h="267324">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-0.956</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0.227</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-0.101</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-0.358</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0.597    [0.874]</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-0.205</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1.134**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0.647</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-0.166</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0.039    [0.072]</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6928775"/>
                  </a:ext>
                </a:extLst>
              </a:tr>
              <a:tr h="267324">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[-1.541]</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[0.469]</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[-0.225]</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[-0.673]</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[-0.401]</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[2.413]</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[1.414]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[-0.289]</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701105"/>
                  </a:ext>
                </a:extLst>
              </a:tr>
              <a:tr h="267324">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228554"/>
                  </a:ext>
                </a:extLst>
              </a:tr>
              <a:tr h="267324">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Mom</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Mom</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481494"/>
                  </a:ext>
                </a:extLst>
              </a:tr>
              <a:tr h="275184">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Amihud</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Trading</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665283944"/>
                  </a:ext>
                </a:extLst>
              </a:tr>
              <a:tr h="422999">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0.362</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0.484</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0.805</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1.310**</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0.948**  [2.086]</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0.473</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0.603</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0.826*</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1.466***</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0.993**  [2.221]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5232112"/>
                  </a:ext>
                </a:extLst>
              </a:tr>
              <a:tr h="422999">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0.964*</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1.229**</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1.460***</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1.981***</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1.017**  [2.119]</a:t>
                      </a:r>
                    </a:p>
                  </a:txBody>
                  <a:tcPr marL="6055" marR="6055" marT="6055" marB="0" anchor="ctr">
                    <a:lnL>
                      <a:noFill/>
                    </a:lnL>
                    <a:lnR>
                      <a:noFill/>
                    </a:lnR>
                    <a:lnT>
                      <a:noFill/>
                    </a:lnT>
                    <a:lnB>
                      <a:noFill/>
                    </a:lnB>
                  </a:tcPr>
                </a:tc>
                <a:tc>
                  <a:txBody>
                    <a:bodyPr/>
                    <a:lstStyle/>
                    <a:p>
                      <a:pPr algn="ctr" fontAlgn="ct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1.143*</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1.316**</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1.513***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1.789***</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0.646    [1.308]</a:t>
                      </a:r>
                    </a:p>
                  </a:txBody>
                  <a:tcPr marL="6055" marR="6055" marT="6055" marB="0" anchor="ctr">
                    <a:lnL>
                      <a:noFill/>
                    </a:lnL>
                    <a:lnR>
                      <a:noFill/>
                    </a:lnR>
                    <a:lnT>
                      <a:noFill/>
                    </a:lnT>
                    <a:lnB>
                      <a:noFill/>
                    </a:lnB>
                  </a:tcPr>
                </a:tc>
                <a:extLst>
                  <a:ext uri="{0D108BD9-81ED-4DB2-BD59-A6C34878D82A}">
                    <a16:rowId xmlns:a16="http://schemas.microsoft.com/office/drawing/2014/main" val="122626344"/>
                  </a:ext>
                </a:extLst>
              </a:tr>
              <a:tr h="422999">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1.622***</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1.470***</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1.550***</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2.050***</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0.428    [0.936]</a:t>
                      </a: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1.362*</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1.421***</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1.545***</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1.866***</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0.504    [1.045]</a:t>
                      </a:r>
                    </a:p>
                  </a:txBody>
                  <a:tcPr marL="6055" marR="6055" marT="6055" marB="0" anchor="ctr">
                    <a:lnL>
                      <a:noFill/>
                    </a:lnL>
                    <a:lnR>
                      <a:noFill/>
                    </a:lnR>
                    <a:lnT>
                      <a:noFill/>
                    </a:lnT>
                    <a:lnB>
                      <a:noFill/>
                    </a:lnB>
                  </a:tcPr>
                </a:tc>
                <a:extLst>
                  <a:ext uri="{0D108BD9-81ED-4DB2-BD59-A6C34878D82A}">
                    <a16:rowId xmlns:a16="http://schemas.microsoft.com/office/drawing/2014/main" val="1183235016"/>
                  </a:ext>
                </a:extLst>
              </a:tr>
              <a:tr h="422999">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2.334***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1.872***</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2.056***</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2.443***</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0.109    [0.144]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0.967*</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1.608***</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1.719***</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1.993***</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1.026*** [3.229]</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045747"/>
                  </a:ext>
                </a:extLst>
              </a:tr>
              <a:tr h="267324">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1.972**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1.388***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1.251***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1.133**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-0.839  [-1.047]</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0.494</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1.005***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0.894**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0.527</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0.033    [0.069]</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92467562"/>
                  </a:ext>
                </a:extLst>
              </a:tr>
              <a:tr h="267324">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[2.574]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[3.037]</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[2.912]</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[2.246]</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[1.208]</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[2.749]</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[2.478]</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[1.135]</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083381"/>
                  </a:ext>
                </a:extLst>
              </a:tr>
            </a:tbl>
          </a:graphicData>
        </a:graphic>
      </p:graphicFrame>
    </p:spTree>
    <p:extLst>
      <p:ext uri="{BB962C8B-B14F-4D97-AF65-F5344CB8AC3E}">
        <p14:creationId xmlns:p14="http://schemas.microsoft.com/office/powerpoint/2010/main" val="1728938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smtClean="0"/>
              <a:t>Two way sort</a:t>
            </a:r>
          </a:p>
        </p:txBody>
      </p:sp>
      <p:graphicFrame>
        <p:nvGraphicFramePr>
          <p:cNvPr id="2" name="표 1"/>
          <p:cNvGraphicFramePr>
            <a:graphicFrameLocks noGrp="1"/>
          </p:cNvGraphicFramePr>
          <p:nvPr>
            <p:extLst/>
          </p:nvPr>
        </p:nvGraphicFramePr>
        <p:xfrm>
          <a:off x="520390" y="780588"/>
          <a:ext cx="11091744" cy="5605340"/>
        </p:xfrm>
        <a:graphic>
          <a:graphicData uri="http://schemas.openxmlformats.org/drawingml/2006/table">
            <a:tbl>
              <a:tblPr/>
              <a:tblGrid>
                <a:gridCol w="1286269">
                  <a:extLst>
                    <a:ext uri="{9D8B030D-6E8A-4147-A177-3AD203B41FA5}">
                      <a16:colId xmlns:a16="http://schemas.microsoft.com/office/drawing/2014/main" val="3494217254"/>
                    </a:ext>
                  </a:extLst>
                </a:gridCol>
                <a:gridCol w="605851">
                  <a:extLst>
                    <a:ext uri="{9D8B030D-6E8A-4147-A177-3AD203B41FA5}">
                      <a16:colId xmlns:a16="http://schemas.microsoft.com/office/drawing/2014/main" val="2933451436"/>
                    </a:ext>
                  </a:extLst>
                </a:gridCol>
                <a:gridCol w="633814">
                  <a:extLst>
                    <a:ext uri="{9D8B030D-6E8A-4147-A177-3AD203B41FA5}">
                      <a16:colId xmlns:a16="http://schemas.microsoft.com/office/drawing/2014/main" val="2412989701"/>
                    </a:ext>
                  </a:extLst>
                </a:gridCol>
                <a:gridCol w="633814">
                  <a:extLst>
                    <a:ext uri="{9D8B030D-6E8A-4147-A177-3AD203B41FA5}">
                      <a16:colId xmlns:a16="http://schemas.microsoft.com/office/drawing/2014/main" val="1117442191"/>
                    </a:ext>
                  </a:extLst>
                </a:gridCol>
                <a:gridCol w="605851">
                  <a:extLst>
                    <a:ext uri="{9D8B030D-6E8A-4147-A177-3AD203B41FA5}">
                      <a16:colId xmlns:a16="http://schemas.microsoft.com/office/drawing/2014/main" val="1568572914"/>
                    </a:ext>
                  </a:extLst>
                </a:gridCol>
                <a:gridCol w="1770952">
                  <a:extLst>
                    <a:ext uri="{9D8B030D-6E8A-4147-A177-3AD203B41FA5}">
                      <a16:colId xmlns:a16="http://schemas.microsoft.com/office/drawing/2014/main" val="270556622"/>
                    </a:ext>
                  </a:extLst>
                </a:gridCol>
                <a:gridCol w="242340">
                  <a:extLst>
                    <a:ext uri="{9D8B030D-6E8A-4147-A177-3AD203B41FA5}">
                      <a16:colId xmlns:a16="http://schemas.microsoft.com/office/drawing/2014/main" val="2299200533"/>
                    </a:ext>
                  </a:extLst>
                </a:gridCol>
                <a:gridCol w="1304911">
                  <a:extLst>
                    <a:ext uri="{9D8B030D-6E8A-4147-A177-3AD203B41FA5}">
                      <a16:colId xmlns:a16="http://schemas.microsoft.com/office/drawing/2014/main" val="315911897"/>
                    </a:ext>
                  </a:extLst>
                </a:gridCol>
                <a:gridCol w="559248">
                  <a:extLst>
                    <a:ext uri="{9D8B030D-6E8A-4147-A177-3AD203B41FA5}">
                      <a16:colId xmlns:a16="http://schemas.microsoft.com/office/drawing/2014/main" val="1916931091"/>
                    </a:ext>
                  </a:extLst>
                </a:gridCol>
                <a:gridCol w="633814">
                  <a:extLst>
                    <a:ext uri="{9D8B030D-6E8A-4147-A177-3AD203B41FA5}">
                      <a16:colId xmlns:a16="http://schemas.microsoft.com/office/drawing/2014/main" val="3754362511"/>
                    </a:ext>
                  </a:extLst>
                </a:gridCol>
                <a:gridCol w="587211">
                  <a:extLst>
                    <a:ext uri="{9D8B030D-6E8A-4147-A177-3AD203B41FA5}">
                      <a16:colId xmlns:a16="http://schemas.microsoft.com/office/drawing/2014/main" val="4035929740"/>
                    </a:ext>
                  </a:extLst>
                </a:gridCol>
                <a:gridCol w="605851">
                  <a:extLst>
                    <a:ext uri="{9D8B030D-6E8A-4147-A177-3AD203B41FA5}">
                      <a16:colId xmlns:a16="http://schemas.microsoft.com/office/drawing/2014/main" val="3106733195"/>
                    </a:ext>
                  </a:extLst>
                </a:gridCol>
                <a:gridCol w="1621818">
                  <a:extLst>
                    <a:ext uri="{9D8B030D-6E8A-4147-A177-3AD203B41FA5}">
                      <a16:colId xmlns:a16="http://schemas.microsoft.com/office/drawing/2014/main" val="912798894"/>
                    </a:ext>
                  </a:extLst>
                </a:gridCol>
              </a:tblGrid>
              <a:tr h="265212">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Mom</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Mom</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1136014"/>
                  </a:ext>
                </a:extLst>
              </a:tr>
              <a:tr h="273012">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Nfollow</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Zero</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388187655"/>
                  </a:ext>
                </a:extLst>
              </a:tr>
              <a:tr h="419660">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0.526</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0.577</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0.792*</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1.496***</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0.970**  [2.175]</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0.451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0.716</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0.793</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1.454**</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1.003** [2.063]</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47488647"/>
                  </a:ext>
                </a:extLst>
              </a:tr>
              <a:tr h="419660">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1.047</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1.022*</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1.220**</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1.840***</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0.792*   [1.704]</a:t>
                      </a: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0.722</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0.909*</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1.175**</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1.535***</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0.812*  [1.708]</a:t>
                      </a:r>
                    </a:p>
                  </a:txBody>
                  <a:tcPr marL="6055" marR="6055" marT="6055" marB="0" anchor="ctr">
                    <a:lnL>
                      <a:noFill/>
                    </a:lnL>
                    <a:lnR>
                      <a:noFill/>
                    </a:lnR>
                    <a:lnT>
                      <a:noFill/>
                    </a:lnT>
                    <a:lnB>
                      <a:noFill/>
                    </a:lnB>
                  </a:tcPr>
                </a:tc>
                <a:extLst>
                  <a:ext uri="{0D108BD9-81ED-4DB2-BD59-A6C34878D82A}">
                    <a16:rowId xmlns:a16="http://schemas.microsoft.com/office/drawing/2014/main" val="3538053662"/>
                  </a:ext>
                </a:extLst>
              </a:tr>
              <a:tr h="419660">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0.879</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1.188**</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1.455***</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1.694***</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0.815*   [1.833]</a:t>
                      </a: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0.623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0.767*</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0.948**</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1.757***</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1.134** [2.392]</a:t>
                      </a:r>
                    </a:p>
                  </a:txBody>
                  <a:tcPr marL="6055" marR="6055" marT="6055" marB="0" anchor="ctr">
                    <a:lnL>
                      <a:noFill/>
                    </a:lnL>
                    <a:lnR>
                      <a:noFill/>
                    </a:lnR>
                    <a:lnT>
                      <a:noFill/>
                    </a:lnT>
                    <a:lnB>
                      <a:noFill/>
                    </a:lnB>
                  </a:tcPr>
                </a:tc>
                <a:extLst>
                  <a:ext uri="{0D108BD9-81ED-4DB2-BD59-A6C34878D82A}">
                    <a16:rowId xmlns:a16="http://schemas.microsoft.com/office/drawing/2014/main" val="1409551701"/>
                  </a:ext>
                </a:extLst>
              </a:tr>
              <a:tr h="419660">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0.266</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1.156**</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1.157**</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0.731</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0.465    [1.052]</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0.981</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1.220***</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1.106***</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1.191**</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0.210   [0.387]</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643819"/>
                  </a:ext>
                </a:extLst>
              </a:tr>
              <a:tr h="265212">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-0.261</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0.58</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0.365</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-0.765*</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-0.504   [-0.928]</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0.53</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0.504</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0.312</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-0.263</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-0.793  [-1.240]</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83684230"/>
                  </a:ext>
                </a:extLst>
              </a:tr>
              <a:tr h="265212">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[-0.53]</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[1.556]</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[1.02]</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[-1.696]</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[0.929]</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[1.424]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[0.785]</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[-0.582]</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2234682"/>
                  </a:ext>
                </a:extLst>
              </a:tr>
              <a:tr h="265212">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43404144"/>
                  </a:ext>
                </a:extLst>
              </a:tr>
              <a:tr h="265212">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Mom</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extLst>
                  <a:ext uri="{0D108BD9-81ED-4DB2-BD59-A6C34878D82A}">
                    <a16:rowId xmlns:a16="http://schemas.microsoft.com/office/drawing/2014/main" val="1886930628"/>
                  </a:ext>
                </a:extLst>
              </a:tr>
              <a:tr h="273012">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Cfvol</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extLst>
                  <a:ext uri="{0D108BD9-81ED-4DB2-BD59-A6C34878D82A}">
                    <a16:rowId xmlns:a16="http://schemas.microsoft.com/office/drawing/2014/main" val="2358211202"/>
                  </a:ext>
                </a:extLst>
              </a:tr>
              <a:tr h="419660">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0.697</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0.759</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1.317**</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2.047***</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1.350**   [2.210]</a:t>
                      </a:r>
                    </a:p>
                  </a:txBody>
                  <a:tcPr marL="6055" marR="6055" marT="605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extLst>
                  <a:ext uri="{0D108BD9-81ED-4DB2-BD59-A6C34878D82A}">
                    <a16:rowId xmlns:a16="http://schemas.microsoft.com/office/drawing/2014/main" val="2655940938"/>
                  </a:ext>
                </a:extLst>
              </a:tr>
              <a:tr h="419660">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1.156*</a:t>
                      </a:r>
                    </a:p>
                  </a:txBody>
                  <a:tcPr marL="6055" marR="6055" marT="6055"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1.516***</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1.617***</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1.754***</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0.598     [1.143]</a:t>
                      </a: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extLst>
                  <a:ext uri="{0D108BD9-81ED-4DB2-BD59-A6C34878D82A}">
                    <a16:rowId xmlns:a16="http://schemas.microsoft.com/office/drawing/2014/main" val="2584611620"/>
                  </a:ext>
                </a:extLst>
              </a:tr>
              <a:tr h="419660">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1.615**</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1.216**</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1.223**</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1.827***</a:t>
                      </a:r>
                    </a:p>
                  </a:txBody>
                  <a:tcPr marL="6055" marR="6055" marT="6055"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0.213     [0.392]</a:t>
                      </a: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extLst>
                  <a:ext uri="{0D108BD9-81ED-4DB2-BD59-A6C34878D82A}">
                    <a16:rowId xmlns:a16="http://schemas.microsoft.com/office/drawing/2014/main" val="705025379"/>
                  </a:ext>
                </a:extLst>
              </a:tr>
              <a:tr h="265212">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0.553</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0.554</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0.861*</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1.377**</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0.824*    [1.740]</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extLst>
                  <a:ext uri="{0D108BD9-81ED-4DB2-BD59-A6C34878D82A}">
                    <a16:rowId xmlns:a16="http://schemas.microsoft.com/office/drawing/2014/main" val="1015659437"/>
                  </a:ext>
                </a:extLst>
              </a:tr>
              <a:tr h="265212">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P4 - P1</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-0.144</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-0.205</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-0.457</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-0.67</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-0.527    [-0.900]</a:t>
                      </a:r>
                    </a:p>
                  </a:txBody>
                  <a:tcPr marL="6055" marR="6055" marT="605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extLst>
                  <a:ext uri="{0D108BD9-81ED-4DB2-BD59-A6C34878D82A}">
                    <a16:rowId xmlns:a16="http://schemas.microsoft.com/office/drawing/2014/main" val="1584100214"/>
                  </a:ext>
                </a:extLst>
              </a:tr>
              <a:tr h="265212">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[-0.347]</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[-0.563]</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[-1.135]</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[-1.449]</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055" marR="6055" marT="605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ctr"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tc>
                  <a:txBody>
                    <a:bodyPr/>
                    <a:lstStyle/>
                    <a:p>
                      <a:pPr algn="l" fontAlgn="ct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055" marR="6055" marT="6055" marB="0" anchor="ctr">
                    <a:lnL>
                      <a:noFill/>
                    </a:lnL>
                    <a:lnR>
                      <a:noFill/>
                    </a:lnR>
                    <a:lnT>
                      <a:noFill/>
                    </a:lnT>
                    <a:lnB>
                      <a:noFill/>
                    </a:lnB>
                  </a:tcPr>
                </a:tc>
                <a:extLst>
                  <a:ext uri="{0D108BD9-81ED-4DB2-BD59-A6C34878D82A}">
                    <a16:rowId xmlns:a16="http://schemas.microsoft.com/office/drawing/2014/main" val="3690894359"/>
                  </a:ext>
                </a:extLst>
              </a:tr>
            </a:tbl>
          </a:graphicData>
        </a:graphic>
      </p:graphicFrame>
    </p:spTree>
    <p:extLst>
      <p:ext uri="{BB962C8B-B14F-4D97-AF65-F5344CB8AC3E}">
        <p14:creationId xmlns:p14="http://schemas.microsoft.com/office/powerpoint/2010/main" val="303269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smtClean="0"/>
              <a:t>Momentum Factor Loadings</a:t>
            </a:r>
            <a:endParaRPr lang="ko-KR" altLang="en-US" dirty="0"/>
          </a:p>
        </p:txBody>
      </p:sp>
      <p:graphicFrame>
        <p:nvGraphicFramePr>
          <p:cNvPr id="10" name="표 9"/>
          <p:cNvGraphicFramePr>
            <a:graphicFrameLocks noGrp="1"/>
          </p:cNvGraphicFramePr>
          <p:nvPr>
            <p:extLst/>
          </p:nvPr>
        </p:nvGraphicFramePr>
        <p:xfrm>
          <a:off x="527821" y="802886"/>
          <a:ext cx="10668002" cy="5545874"/>
        </p:xfrm>
        <a:graphic>
          <a:graphicData uri="http://schemas.openxmlformats.org/drawingml/2006/table">
            <a:tbl>
              <a:tblPr/>
              <a:tblGrid>
                <a:gridCol w="1299442">
                  <a:extLst>
                    <a:ext uri="{9D8B030D-6E8A-4147-A177-3AD203B41FA5}">
                      <a16:colId xmlns:a16="http://schemas.microsoft.com/office/drawing/2014/main" val="1240394410"/>
                    </a:ext>
                  </a:extLst>
                </a:gridCol>
                <a:gridCol w="1089854">
                  <a:extLst>
                    <a:ext uri="{9D8B030D-6E8A-4147-A177-3AD203B41FA5}">
                      <a16:colId xmlns:a16="http://schemas.microsoft.com/office/drawing/2014/main" val="3435175351"/>
                    </a:ext>
                  </a:extLst>
                </a:gridCol>
                <a:gridCol w="723077">
                  <a:extLst>
                    <a:ext uri="{9D8B030D-6E8A-4147-A177-3AD203B41FA5}">
                      <a16:colId xmlns:a16="http://schemas.microsoft.com/office/drawing/2014/main" val="506465217"/>
                    </a:ext>
                  </a:extLst>
                </a:gridCol>
                <a:gridCol w="723077">
                  <a:extLst>
                    <a:ext uri="{9D8B030D-6E8A-4147-A177-3AD203B41FA5}">
                      <a16:colId xmlns:a16="http://schemas.microsoft.com/office/drawing/2014/main" val="1038068471"/>
                    </a:ext>
                  </a:extLst>
                </a:gridCol>
                <a:gridCol w="723077">
                  <a:extLst>
                    <a:ext uri="{9D8B030D-6E8A-4147-A177-3AD203B41FA5}">
                      <a16:colId xmlns:a16="http://schemas.microsoft.com/office/drawing/2014/main" val="1853511807"/>
                    </a:ext>
                  </a:extLst>
                </a:gridCol>
                <a:gridCol w="723077">
                  <a:extLst>
                    <a:ext uri="{9D8B030D-6E8A-4147-A177-3AD203B41FA5}">
                      <a16:colId xmlns:a16="http://schemas.microsoft.com/office/drawing/2014/main" val="2298729343"/>
                    </a:ext>
                  </a:extLst>
                </a:gridCol>
                <a:gridCol w="1278484">
                  <a:extLst>
                    <a:ext uri="{9D8B030D-6E8A-4147-A177-3AD203B41FA5}">
                      <a16:colId xmlns:a16="http://schemas.microsoft.com/office/drawing/2014/main" val="4257656142"/>
                    </a:ext>
                  </a:extLst>
                </a:gridCol>
                <a:gridCol w="1215606">
                  <a:extLst>
                    <a:ext uri="{9D8B030D-6E8A-4147-A177-3AD203B41FA5}">
                      <a16:colId xmlns:a16="http://schemas.microsoft.com/office/drawing/2014/main" val="3981847131"/>
                    </a:ext>
                  </a:extLst>
                </a:gridCol>
                <a:gridCol w="723077">
                  <a:extLst>
                    <a:ext uri="{9D8B030D-6E8A-4147-A177-3AD203B41FA5}">
                      <a16:colId xmlns:a16="http://schemas.microsoft.com/office/drawing/2014/main" val="3353380382"/>
                    </a:ext>
                  </a:extLst>
                </a:gridCol>
                <a:gridCol w="723077">
                  <a:extLst>
                    <a:ext uri="{9D8B030D-6E8A-4147-A177-3AD203B41FA5}">
                      <a16:colId xmlns:a16="http://schemas.microsoft.com/office/drawing/2014/main" val="4037275636"/>
                    </a:ext>
                  </a:extLst>
                </a:gridCol>
                <a:gridCol w="723077">
                  <a:extLst>
                    <a:ext uri="{9D8B030D-6E8A-4147-A177-3AD203B41FA5}">
                      <a16:colId xmlns:a16="http://schemas.microsoft.com/office/drawing/2014/main" val="2839851276"/>
                    </a:ext>
                  </a:extLst>
                </a:gridCol>
                <a:gridCol w="723077">
                  <a:extLst>
                    <a:ext uri="{9D8B030D-6E8A-4147-A177-3AD203B41FA5}">
                      <a16:colId xmlns:a16="http://schemas.microsoft.com/office/drawing/2014/main" val="393385318"/>
                    </a:ext>
                  </a:extLst>
                </a:gridCol>
              </a:tblGrid>
              <a:tr h="251413">
                <a:tc rowSpan="2">
                  <a:txBody>
                    <a:bodyPr/>
                    <a:lstStyle/>
                    <a:p>
                      <a:pPr algn="l"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Formation</a:t>
                      </a:r>
                      <a:br>
                        <a:rPr lang="en-US" sz="1000" b="0" i="0" u="none" strike="noStrike" dirty="0">
                          <a:solidFill>
                            <a:srgbClr val="000000"/>
                          </a:solidFill>
                          <a:effectLst/>
                          <a:latin typeface="맑은 고딕" panose="020B0503020000020004" pitchFamily="50" charset="-127"/>
                          <a:ea typeface="맑은 고딕" panose="020B0503020000020004" pitchFamily="50" charset="-127"/>
                        </a:rPr>
                      </a:br>
                      <a:r>
                        <a:rPr lang="en-US" sz="1000" b="0" i="0" u="none" strike="noStrike" dirty="0">
                          <a:solidFill>
                            <a:srgbClr val="000000"/>
                          </a:solidFill>
                          <a:effectLst/>
                          <a:latin typeface="맑은 고딕" panose="020B0503020000020004" pitchFamily="50" charset="-127"/>
                          <a:ea typeface="맑은 고딕" panose="020B0503020000020004" pitchFamily="50" charset="-127"/>
                        </a:rPr>
                        <a:t>Periods</a:t>
                      </a:r>
                    </a:p>
                  </a:txBody>
                  <a:tcPr marL="5802" marR="5802" marT="5802"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Holding Periods, WML</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algn="l"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Formation</a:t>
                      </a:r>
                      <a:br>
                        <a:rPr lang="en-US" sz="1000" b="0" i="0" u="none" strike="noStrike" dirty="0">
                          <a:solidFill>
                            <a:srgbClr val="000000"/>
                          </a:solidFill>
                          <a:effectLst/>
                          <a:latin typeface="맑은 고딕" panose="020B0503020000020004" pitchFamily="50" charset="-127"/>
                          <a:ea typeface="맑은 고딕" panose="020B0503020000020004" pitchFamily="50" charset="-127"/>
                        </a:rPr>
                      </a:br>
                      <a:r>
                        <a:rPr lang="en-US" sz="1000" b="0" i="0" u="none" strike="noStrike" dirty="0">
                          <a:solidFill>
                            <a:srgbClr val="000000"/>
                          </a:solidFill>
                          <a:effectLst/>
                          <a:latin typeface="맑은 고딕" panose="020B0503020000020004" pitchFamily="50" charset="-127"/>
                          <a:ea typeface="맑은 고딕" panose="020B0503020000020004" pitchFamily="50" charset="-127"/>
                        </a:rPr>
                        <a:t>Periods</a:t>
                      </a:r>
                    </a:p>
                  </a:txBody>
                  <a:tcPr marL="5802" marR="5802" marT="5802"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Hodling Periods, WML</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974917979"/>
                  </a:ext>
                </a:extLst>
              </a:tr>
              <a:tr h="258807">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12</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12</a:t>
                      </a:r>
                    </a:p>
                  </a:txBody>
                  <a:tcPr marL="5802" marR="5802" marT="5802" marB="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200040261"/>
                  </a:ext>
                </a:extLst>
              </a:tr>
              <a:tr h="258807">
                <a:tc rowSpan="20">
                  <a:txBody>
                    <a:bodyPr/>
                    <a:lstStyle/>
                    <a:p>
                      <a:pPr algn="ctr" fontAlgn="ctr"/>
                      <a:r>
                        <a:rPr lang="en-US" altLang="ko-KR" sz="15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5802" marR="5802" marT="5802"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ExRet</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-0.051</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0.376</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0.691**</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0.589**</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tc rowSpan="20">
                  <a:txBody>
                    <a:bodyPr/>
                    <a:lstStyle/>
                    <a:p>
                      <a:pPr algn="ctr" fontAlgn="ctr"/>
                      <a:r>
                        <a:rPr lang="en-US" altLang="ko-KR" sz="15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5802" marR="5802" marT="5802"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ExRet</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0.453</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1.040**</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0.940**</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0.558</a:t>
                      </a:r>
                    </a:p>
                  </a:txBody>
                  <a:tcPr marL="5802" marR="5802" marT="5802"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01154799"/>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[-0.14]</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[1.15]</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[2.37]</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[2.21]</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[0.93]</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[2.28]</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[2.29]</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[1.54]</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9032"/>
                  </a:ext>
                </a:extLst>
              </a:tr>
              <a:tr h="251413">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814351"/>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CAPM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-0.005</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0.403</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0.692**</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0.592**</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CAPM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0.483</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1.037**</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0.941**</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0.562</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2835029"/>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[1.22]</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[2.36]</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[2.21]</a:t>
                      </a:r>
                    </a:p>
                  </a:txBody>
                  <a:tcPr marL="5802" marR="5802" marT="5802"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[0.98]</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[2.25]</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[2.27]</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[1.54]</a:t>
                      </a:r>
                    </a:p>
                  </a:txBody>
                  <a:tcPr marL="5802" marR="5802" marT="5802" marB="0" anchor="ctr">
                    <a:lnL>
                      <a:noFill/>
                    </a:lnL>
                    <a:lnR>
                      <a:noFill/>
                    </a:lnR>
                    <a:lnT>
                      <a:noFill/>
                    </a:lnT>
                    <a:lnB>
                      <a:noFill/>
                    </a:lnB>
                  </a:tcPr>
                </a:tc>
                <a:extLst>
                  <a:ext uri="{0D108BD9-81ED-4DB2-BD59-A6C34878D82A}">
                    <a16:rowId xmlns:a16="http://schemas.microsoft.com/office/drawing/2014/main" val="2802817250"/>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-0.074</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-0.042</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-0.001</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-0.005</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-0.047</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0.005</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-0.002</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-0.007</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089324"/>
                  </a:ext>
                </a:extLst>
              </a:tr>
              <a:tr h="251413">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9784114"/>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FF3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-0.157</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0.202</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0.540*</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0.399</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FF3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0.116</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0.749</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0.673</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0.322</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29008759"/>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[-0.38]</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[0.57]</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[1.71]</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[1.38]</a:t>
                      </a:r>
                    </a:p>
                  </a:txBody>
                  <a:tcPr marL="5802" marR="5802" marT="5802"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[0.22]</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[1.52]</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[1.51]</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[0.82]</a:t>
                      </a:r>
                    </a:p>
                  </a:txBody>
                  <a:tcPr marL="5802" marR="5802" marT="5802" marB="0" anchor="ctr">
                    <a:lnL>
                      <a:noFill/>
                    </a:lnL>
                    <a:lnR>
                      <a:noFill/>
                    </a:lnR>
                    <a:lnT>
                      <a:noFill/>
                    </a:lnT>
                    <a:lnB>
                      <a:noFill/>
                    </a:lnB>
                  </a:tcPr>
                </a:tc>
                <a:extLst>
                  <a:ext uri="{0D108BD9-81ED-4DB2-BD59-A6C34878D82A}">
                    <a16:rowId xmlns:a16="http://schemas.microsoft.com/office/drawing/2014/main" val="2486023809"/>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-0.08</a:t>
                      </a:r>
                    </a:p>
                  </a:txBody>
                  <a:tcPr marL="5802" marR="5802" marT="5802"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-0.044</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-0.002</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-0.004</a:t>
                      </a:r>
                    </a:p>
                  </a:txBody>
                  <a:tcPr marL="5802" marR="5802" marT="5802"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-0.051</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0.001</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-0.001</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-0.006</a:t>
                      </a:r>
                    </a:p>
                  </a:txBody>
                  <a:tcPr marL="5802" marR="5802" marT="5802" marB="0" anchor="ctr">
                    <a:lnL>
                      <a:noFill/>
                    </a:lnL>
                    <a:lnR>
                      <a:noFill/>
                    </a:lnR>
                    <a:lnT>
                      <a:noFill/>
                    </a:lnT>
                    <a:lnB>
                      <a:noFill/>
                    </a:lnB>
                  </a:tcPr>
                </a:tc>
                <a:extLst>
                  <a:ext uri="{0D108BD9-81ED-4DB2-BD59-A6C34878D82A}">
                    <a16:rowId xmlns:a16="http://schemas.microsoft.com/office/drawing/2014/main" val="1875857842"/>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smb</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-0.122</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-0.079</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-0.059</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-0.033</a:t>
                      </a:r>
                    </a:p>
                  </a:txBody>
                  <a:tcPr marL="5802" marR="5802" marT="5802"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smb</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-0.142</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-0.126</a:t>
                      </a:r>
                    </a:p>
                  </a:txBody>
                  <a:tcPr marL="5802" marR="5802" marT="5802"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-0.062</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-0.047</a:t>
                      </a:r>
                    </a:p>
                  </a:txBody>
                  <a:tcPr marL="5802" marR="5802" marT="5802" marB="0" anchor="ctr">
                    <a:lnL>
                      <a:noFill/>
                    </a:lnL>
                    <a:lnR>
                      <a:noFill/>
                    </a:lnR>
                    <a:lnT>
                      <a:noFill/>
                    </a:lnT>
                    <a:lnB>
                      <a:noFill/>
                    </a:lnB>
                  </a:tcPr>
                </a:tc>
                <a:extLst>
                  <a:ext uri="{0D108BD9-81ED-4DB2-BD59-A6C34878D82A}">
                    <a16:rowId xmlns:a16="http://schemas.microsoft.com/office/drawing/2014/main" val="4225059805"/>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hml</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0.092</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0.123</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0.093</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0.119*</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hml</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0.224*</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0.175</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0.164</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0.147</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4990072"/>
                  </a:ext>
                </a:extLst>
              </a:tr>
              <a:tr h="251413">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802" marR="5802" marT="580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864793"/>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FF5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-0.28</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0.073</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0.443</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0.262</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FF5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-0.076</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0.624</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0.533</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0.182</a:t>
                      </a:r>
                    </a:p>
                  </a:txBody>
                  <a:tcPr marL="5802" marR="5802" marT="5802"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35839797"/>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[-0.67]</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[1.38]</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[0.9]</a:t>
                      </a:r>
                    </a:p>
                  </a:txBody>
                  <a:tcPr marL="5802" marR="5802" marT="5802"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[-0.14]</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[1.24]</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[1.17]</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[0.46]</a:t>
                      </a:r>
                    </a:p>
                  </a:txBody>
                  <a:tcPr marL="5802" marR="5802" marT="5802" marB="0" anchor="ctr">
                    <a:lnL>
                      <a:noFill/>
                    </a:lnL>
                    <a:lnR>
                      <a:noFill/>
                    </a:lnR>
                    <a:lnT>
                      <a:noFill/>
                    </a:lnT>
                    <a:lnB>
                      <a:noFill/>
                    </a:lnB>
                  </a:tcPr>
                </a:tc>
                <a:extLst>
                  <a:ext uri="{0D108BD9-81ED-4DB2-BD59-A6C34878D82A}">
                    <a16:rowId xmlns:a16="http://schemas.microsoft.com/office/drawing/2014/main" val="1079354704"/>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-0.043</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-0.004</a:t>
                      </a:r>
                    </a:p>
                  </a:txBody>
                  <a:tcPr marL="5802" marR="5802" marT="5802"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0.027</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0.033</a:t>
                      </a:r>
                    </a:p>
                  </a:txBody>
                  <a:tcPr marL="5802" marR="5802" marT="5802"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0.007</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0.043</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0.041</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0.037</a:t>
                      </a:r>
                    </a:p>
                  </a:txBody>
                  <a:tcPr marL="5802" marR="5802" marT="5802" marB="0" anchor="ctr">
                    <a:lnL>
                      <a:noFill/>
                    </a:lnL>
                    <a:lnR>
                      <a:noFill/>
                    </a:lnR>
                    <a:lnT>
                      <a:noFill/>
                    </a:lnT>
                    <a:lnB>
                      <a:noFill/>
                    </a:lnB>
                  </a:tcPr>
                </a:tc>
                <a:extLst>
                  <a:ext uri="{0D108BD9-81ED-4DB2-BD59-A6C34878D82A}">
                    <a16:rowId xmlns:a16="http://schemas.microsoft.com/office/drawing/2014/main" val="249620237"/>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smb</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-0.092</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-0.049</a:t>
                      </a:r>
                    </a:p>
                  </a:txBody>
                  <a:tcPr marL="5802" marR="5802" marT="5802"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-0.035</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0.005</a:t>
                      </a:r>
                    </a:p>
                  </a:txBody>
                  <a:tcPr marL="5802" marR="5802" marT="5802"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smb</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-0.095</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-0.028</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-0.013</a:t>
                      </a:r>
                    </a:p>
                  </a:txBody>
                  <a:tcPr marL="5802" marR="5802" marT="5802" marB="0" anchor="ctr">
                    <a:lnL>
                      <a:noFill/>
                    </a:lnL>
                    <a:lnR>
                      <a:noFill/>
                    </a:lnR>
                    <a:lnT>
                      <a:noFill/>
                    </a:lnT>
                    <a:lnB>
                      <a:noFill/>
                    </a:lnB>
                  </a:tcPr>
                </a:tc>
                <a:extLst>
                  <a:ext uri="{0D108BD9-81ED-4DB2-BD59-A6C34878D82A}">
                    <a16:rowId xmlns:a16="http://schemas.microsoft.com/office/drawing/2014/main" val="1741005829"/>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hml</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0.069</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0.094</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0.076</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0.108</a:t>
                      </a:r>
                    </a:p>
                  </a:txBody>
                  <a:tcPr marL="5802" marR="5802" marT="5802"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hml</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0.188</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0.137</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0.139</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0.119</a:t>
                      </a:r>
                    </a:p>
                  </a:txBody>
                  <a:tcPr marL="5802" marR="5802" marT="5802" marB="0" anchor="ctr">
                    <a:lnL>
                      <a:noFill/>
                    </a:lnL>
                    <a:lnR>
                      <a:noFill/>
                    </a:lnR>
                    <a:lnT>
                      <a:noFill/>
                    </a:lnT>
                    <a:lnB>
                      <a:noFill/>
                    </a:lnB>
                  </a:tcPr>
                </a:tc>
                <a:extLst>
                  <a:ext uri="{0D108BD9-81ED-4DB2-BD59-A6C34878D82A}">
                    <a16:rowId xmlns:a16="http://schemas.microsoft.com/office/drawing/2014/main" val="1582100683"/>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rmw</a:t>
                      </a:r>
                    </a:p>
                  </a:txBody>
                  <a:tcPr marL="5802" marR="5802" marT="5802"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0.286*</a:t>
                      </a:r>
                    </a:p>
                  </a:txBody>
                  <a:tcPr marL="5802" marR="5802" marT="5802"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0.310**</a:t>
                      </a:r>
                    </a:p>
                  </a:txBody>
                  <a:tcPr marL="5802" marR="5802" marT="5802"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0.222*</a:t>
                      </a:r>
                    </a:p>
                  </a:txBody>
                  <a:tcPr marL="5802" marR="5802" marT="5802"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0.285**</a:t>
                      </a:r>
                    </a:p>
                  </a:txBody>
                  <a:tcPr marL="5802" marR="5802" marT="5802"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rmw</a:t>
                      </a:r>
                    </a:p>
                  </a:txBody>
                  <a:tcPr marL="5802" marR="5802" marT="5802"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0.447**</a:t>
                      </a:r>
                    </a:p>
                  </a:txBody>
                  <a:tcPr marL="5802" marR="5802" marT="5802"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0.323</a:t>
                      </a:r>
                    </a:p>
                  </a:txBody>
                  <a:tcPr marL="5802" marR="5802" marT="5802"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0.325*</a:t>
                      </a:r>
                    </a:p>
                  </a:txBody>
                  <a:tcPr marL="5802" marR="5802" marT="5802" marB="0" anchor="ctr">
                    <a:lnL>
                      <a:noFill/>
                    </a:lnL>
                    <a:lnR>
                      <a:noFill/>
                    </a:lnR>
                    <a:lnT>
                      <a:noFill/>
                    </a:lnT>
                    <a:lnB>
                      <a:noFill/>
                    </a:lnB>
                  </a:tcPr>
                </a:tc>
                <a:tc>
                  <a:txBody>
                    <a:bodyPr/>
                    <a:lstStyle/>
                    <a:p>
                      <a:pPr algn="ctr" fontAlgn="ctr"/>
                      <a:r>
                        <a:rPr lang="en-US" altLang="ko-KR" sz="1200" b="1" i="0" u="none" strike="noStrike" dirty="0">
                          <a:solidFill>
                            <a:srgbClr val="000000"/>
                          </a:solidFill>
                          <a:effectLst/>
                          <a:latin typeface="맑은 고딕" panose="020B0503020000020004" pitchFamily="50" charset="-127"/>
                          <a:ea typeface="맑은 고딕" panose="020B0503020000020004" pitchFamily="50" charset="-127"/>
                        </a:rPr>
                        <a:t>0.330**</a:t>
                      </a:r>
                    </a:p>
                  </a:txBody>
                  <a:tcPr marL="5802" marR="5802" marT="5802" marB="0" anchor="ctr">
                    <a:lnL>
                      <a:noFill/>
                    </a:lnL>
                    <a:lnR>
                      <a:noFill/>
                    </a:lnR>
                    <a:lnT>
                      <a:noFill/>
                    </a:lnT>
                    <a:lnB>
                      <a:noFill/>
                    </a:lnB>
                  </a:tcPr>
                </a:tc>
                <a:extLst>
                  <a:ext uri="{0D108BD9-81ED-4DB2-BD59-A6C34878D82A}">
                    <a16:rowId xmlns:a16="http://schemas.microsoft.com/office/drawing/2014/main" val="78447761"/>
                  </a:ext>
                </a:extLst>
              </a:tr>
              <a:tr h="251413">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cma</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0.262*</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0.308**</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0.194*</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dirty="0">
                          <a:solidFill>
                            <a:srgbClr val="000000"/>
                          </a:solidFill>
                          <a:effectLst/>
                          <a:latin typeface="맑은 고딕" panose="020B0503020000020004" pitchFamily="50" charset="-127"/>
                          <a:ea typeface="맑은 고딕" panose="020B0503020000020004" pitchFamily="50" charset="-127"/>
                        </a:rPr>
                        <a:t>0.181*</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cma</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0.410**</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0.370**</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0.292*</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dirty="0">
                          <a:solidFill>
                            <a:srgbClr val="000000"/>
                          </a:solidFill>
                          <a:effectLst/>
                          <a:latin typeface="맑은 고딕" panose="020B0503020000020004" pitchFamily="50" charset="-127"/>
                          <a:ea typeface="맑은 고딕" panose="020B0503020000020004" pitchFamily="50" charset="-127"/>
                        </a:rPr>
                        <a:t>0.308**</a:t>
                      </a:r>
                    </a:p>
                  </a:txBody>
                  <a:tcPr marL="5802" marR="5802" marT="5802"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368247"/>
                  </a:ext>
                </a:extLst>
              </a:tr>
            </a:tbl>
          </a:graphicData>
        </a:graphic>
      </p:graphicFrame>
    </p:spTree>
    <p:extLst>
      <p:ext uri="{BB962C8B-B14F-4D97-AF65-F5344CB8AC3E}">
        <p14:creationId xmlns:p14="http://schemas.microsoft.com/office/powerpoint/2010/main" val="1942933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smtClean="0"/>
              <a:t>Momentum Factor Loadings</a:t>
            </a:r>
            <a:endParaRPr lang="ko-KR" altLang="en-US" dirty="0"/>
          </a:p>
        </p:txBody>
      </p:sp>
      <p:graphicFrame>
        <p:nvGraphicFramePr>
          <p:cNvPr id="8" name="표 7"/>
          <p:cNvGraphicFramePr>
            <a:graphicFrameLocks noGrp="1"/>
          </p:cNvGraphicFramePr>
          <p:nvPr>
            <p:extLst/>
          </p:nvPr>
        </p:nvGraphicFramePr>
        <p:xfrm>
          <a:off x="356761" y="780601"/>
          <a:ext cx="10853931" cy="5590460"/>
        </p:xfrm>
        <a:graphic>
          <a:graphicData uri="http://schemas.openxmlformats.org/drawingml/2006/table">
            <a:tbl>
              <a:tblPr/>
              <a:tblGrid>
                <a:gridCol w="1322091">
                  <a:extLst>
                    <a:ext uri="{9D8B030D-6E8A-4147-A177-3AD203B41FA5}">
                      <a16:colId xmlns:a16="http://schemas.microsoft.com/office/drawing/2014/main" val="899251206"/>
                    </a:ext>
                  </a:extLst>
                </a:gridCol>
                <a:gridCol w="1108849">
                  <a:extLst>
                    <a:ext uri="{9D8B030D-6E8A-4147-A177-3AD203B41FA5}">
                      <a16:colId xmlns:a16="http://schemas.microsoft.com/office/drawing/2014/main" val="4148783970"/>
                    </a:ext>
                  </a:extLst>
                </a:gridCol>
                <a:gridCol w="735679">
                  <a:extLst>
                    <a:ext uri="{9D8B030D-6E8A-4147-A177-3AD203B41FA5}">
                      <a16:colId xmlns:a16="http://schemas.microsoft.com/office/drawing/2014/main" val="2685440924"/>
                    </a:ext>
                  </a:extLst>
                </a:gridCol>
                <a:gridCol w="735679">
                  <a:extLst>
                    <a:ext uri="{9D8B030D-6E8A-4147-A177-3AD203B41FA5}">
                      <a16:colId xmlns:a16="http://schemas.microsoft.com/office/drawing/2014/main" val="288760582"/>
                    </a:ext>
                  </a:extLst>
                </a:gridCol>
                <a:gridCol w="735679">
                  <a:extLst>
                    <a:ext uri="{9D8B030D-6E8A-4147-A177-3AD203B41FA5}">
                      <a16:colId xmlns:a16="http://schemas.microsoft.com/office/drawing/2014/main" val="2997980795"/>
                    </a:ext>
                  </a:extLst>
                </a:gridCol>
                <a:gridCol w="735679">
                  <a:extLst>
                    <a:ext uri="{9D8B030D-6E8A-4147-A177-3AD203B41FA5}">
                      <a16:colId xmlns:a16="http://schemas.microsoft.com/office/drawing/2014/main" val="865301006"/>
                    </a:ext>
                  </a:extLst>
                </a:gridCol>
                <a:gridCol w="1300766">
                  <a:extLst>
                    <a:ext uri="{9D8B030D-6E8A-4147-A177-3AD203B41FA5}">
                      <a16:colId xmlns:a16="http://schemas.microsoft.com/office/drawing/2014/main" val="342903090"/>
                    </a:ext>
                  </a:extLst>
                </a:gridCol>
                <a:gridCol w="1236793">
                  <a:extLst>
                    <a:ext uri="{9D8B030D-6E8A-4147-A177-3AD203B41FA5}">
                      <a16:colId xmlns:a16="http://schemas.microsoft.com/office/drawing/2014/main" val="1784875475"/>
                    </a:ext>
                  </a:extLst>
                </a:gridCol>
                <a:gridCol w="735679">
                  <a:extLst>
                    <a:ext uri="{9D8B030D-6E8A-4147-A177-3AD203B41FA5}">
                      <a16:colId xmlns:a16="http://schemas.microsoft.com/office/drawing/2014/main" val="3564095479"/>
                    </a:ext>
                  </a:extLst>
                </a:gridCol>
                <a:gridCol w="735679">
                  <a:extLst>
                    <a:ext uri="{9D8B030D-6E8A-4147-A177-3AD203B41FA5}">
                      <a16:colId xmlns:a16="http://schemas.microsoft.com/office/drawing/2014/main" val="4026509321"/>
                    </a:ext>
                  </a:extLst>
                </a:gridCol>
                <a:gridCol w="735679">
                  <a:extLst>
                    <a:ext uri="{9D8B030D-6E8A-4147-A177-3AD203B41FA5}">
                      <a16:colId xmlns:a16="http://schemas.microsoft.com/office/drawing/2014/main" val="2922617243"/>
                    </a:ext>
                  </a:extLst>
                </a:gridCol>
                <a:gridCol w="735679">
                  <a:extLst>
                    <a:ext uri="{9D8B030D-6E8A-4147-A177-3AD203B41FA5}">
                      <a16:colId xmlns:a16="http://schemas.microsoft.com/office/drawing/2014/main" val="3032084872"/>
                    </a:ext>
                  </a:extLst>
                </a:gridCol>
              </a:tblGrid>
              <a:tr h="246556">
                <a:tc rowSpan="2">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Formation</a:t>
                      </a:r>
                      <a:br>
                        <a:rPr lang="en-US" sz="1000" b="0" i="0" u="none" strike="noStrike">
                          <a:solidFill>
                            <a:srgbClr val="000000"/>
                          </a:solidFill>
                          <a:effectLst/>
                          <a:latin typeface="맑은 고딕" panose="020B0503020000020004" pitchFamily="50" charset="-127"/>
                          <a:ea typeface="맑은 고딕" panose="020B0503020000020004" pitchFamily="50" charset="-127"/>
                        </a:rPr>
                      </a:br>
                      <a:r>
                        <a:rPr lang="en-US" sz="1000" b="0" i="0" u="none" strike="noStrike">
                          <a:solidFill>
                            <a:srgbClr val="000000"/>
                          </a:solidFill>
                          <a:effectLst/>
                          <a:latin typeface="맑은 고딕" panose="020B0503020000020004" pitchFamily="50" charset="-127"/>
                          <a:ea typeface="맑은 고딕" panose="020B0503020000020004" pitchFamily="50" charset="-127"/>
                        </a:rPr>
                        <a:t>Periods</a:t>
                      </a:r>
                    </a:p>
                  </a:txBody>
                  <a:tcPr marL="5653" marR="5653" marT="5653"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Holding Periods, WML</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Formation</a:t>
                      </a:r>
                      <a:br>
                        <a:rPr lang="en-US" sz="1000" b="0" i="0" u="none" strike="noStrike">
                          <a:solidFill>
                            <a:srgbClr val="000000"/>
                          </a:solidFill>
                          <a:effectLst/>
                          <a:latin typeface="맑은 고딕" panose="020B0503020000020004" pitchFamily="50" charset="-127"/>
                          <a:ea typeface="맑은 고딕" panose="020B0503020000020004" pitchFamily="50" charset="-127"/>
                        </a:rPr>
                      </a:br>
                      <a:r>
                        <a:rPr lang="en-US" sz="1000" b="0" i="0" u="none" strike="noStrike">
                          <a:solidFill>
                            <a:srgbClr val="000000"/>
                          </a:solidFill>
                          <a:effectLst/>
                          <a:latin typeface="맑은 고딕" panose="020B0503020000020004" pitchFamily="50" charset="-127"/>
                          <a:ea typeface="맑은 고딕" panose="020B0503020000020004" pitchFamily="50" charset="-127"/>
                        </a:rPr>
                        <a:t>Periods</a:t>
                      </a:r>
                    </a:p>
                  </a:txBody>
                  <a:tcPr marL="5653" marR="5653" marT="5653"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gridSpan="4">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Holding Periods, WML</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37438472"/>
                  </a:ext>
                </a:extLst>
              </a:tr>
              <a:tr h="253808">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12</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12</a:t>
                      </a:r>
                    </a:p>
                  </a:txBody>
                  <a:tcPr marL="5653" marR="5653" marT="5653" marB="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938876065"/>
                  </a:ext>
                </a:extLst>
              </a:tr>
              <a:tr h="253808">
                <a:tc rowSpan="20">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9</a:t>
                      </a:r>
                    </a:p>
                  </a:txBody>
                  <a:tcPr marL="5653" marR="5653" marT="5653"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ExRet</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dirty="0">
                          <a:solidFill>
                            <a:srgbClr val="000000"/>
                          </a:solidFill>
                          <a:effectLst/>
                          <a:latin typeface="맑은 고딕" panose="020B0503020000020004" pitchFamily="50" charset="-127"/>
                          <a:ea typeface="맑은 고딕" panose="020B0503020000020004" pitchFamily="50" charset="-127"/>
                        </a:rPr>
                        <a:t>1.154**</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1.162**</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0.941**</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0.702*</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tc rowSpan="20">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12</a:t>
                      </a:r>
                    </a:p>
                  </a:txBody>
                  <a:tcPr marL="5653" marR="5653" marT="5653"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ExRet</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dirty="0">
                          <a:solidFill>
                            <a:srgbClr val="000000"/>
                          </a:solidFill>
                          <a:effectLst/>
                          <a:latin typeface="맑은 고딕" panose="020B0503020000020004" pitchFamily="50" charset="-127"/>
                          <a:ea typeface="맑은 고딕" panose="020B0503020000020004" pitchFamily="50" charset="-127"/>
                        </a:rPr>
                        <a:t>0.991*</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0.849*</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0.681</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0.468</a:t>
                      </a:r>
                    </a:p>
                  </a:txBody>
                  <a:tcPr marL="5653" marR="5653" marT="5653"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08549116"/>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[2.17]</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[2.35]</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[2.09]</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[1.78]</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[1.84]</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[1.73]</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[1.53]</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[1.16]</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283"/>
                  </a:ext>
                </a:extLst>
              </a:tr>
              <a:tr h="246556">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574493"/>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CAPM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dirty="0">
                          <a:solidFill>
                            <a:srgbClr val="000000"/>
                          </a:solidFill>
                          <a:effectLst/>
                          <a:latin typeface="맑은 고딕" panose="020B0503020000020004" pitchFamily="50" charset="-127"/>
                          <a:ea typeface="맑은 고딕" panose="020B0503020000020004" pitchFamily="50" charset="-127"/>
                        </a:rPr>
                        <a:t>1.158**</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1.186**</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0.960**</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0.716*</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CAPM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1.046*</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0.913*</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0.726</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98601641"/>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[2.16]</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[2.38]</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[2.12]</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[1.8]</a:t>
                      </a:r>
                    </a:p>
                  </a:txBody>
                  <a:tcPr marL="5653" marR="5653" marT="5653"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[1.93]</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[1.86]</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[1.63]</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[1.23]</a:t>
                      </a:r>
                    </a:p>
                  </a:txBody>
                  <a:tcPr marL="5653" marR="5653" marT="5653" marB="0" anchor="ctr">
                    <a:lnL>
                      <a:noFill/>
                    </a:lnL>
                    <a:lnR>
                      <a:noFill/>
                    </a:lnR>
                    <a:lnT>
                      <a:noFill/>
                    </a:lnT>
                    <a:lnB>
                      <a:noFill/>
                    </a:lnB>
                  </a:tcPr>
                </a:tc>
                <a:extLst>
                  <a:ext uri="{0D108BD9-81ED-4DB2-BD59-A6C34878D82A}">
                    <a16:rowId xmlns:a16="http://schemas.microsoft.com/office/drawing/2014/main" val="1172653488"/>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-0.007</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-0.038</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-0.021</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-0.088</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-0.103</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-0.072</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-0.051</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366799"/>
                  </a:ext>
                </a:extLst>
              </a:tr>
              <a:tr h="246556">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77485"/>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FF3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0.833</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0.816</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0.701</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0.461</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FF3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0.621</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0.59</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0.491</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0.288</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13891414"/>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[1.45]</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[1.53]</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[1.43]</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[1.08]</a:t>
                      </a:r>
                    </a:p>
                  </a:txBody>
                  <a:tcPr marL="5653" marR="5653" marT="5653"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[1.07]</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[1.11]</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[1.02]</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[0.65]</a:t>
                      </a:r>
                    </a:p>
                  </a:txBody>
                  <a:tcPr marL="5653" marR="5653" marT="5653" marB="0" anchor="ctr">
                    <a:lnL>
                      <a:noFill/>
                    </a:lnL>
                    <a:lnR>
                      <a:noFill/>
                    </a:lnR>
                    <a:lnT>
                      <a:noFill/>
                    </a:lnT>
                    <a:lnB>
                      <a:noFill/>
                    </a:lnB>
                  </a:tcPr>
                </a:tc>
                <a:extLst>
                  <a:ext uri="{0D108BD9-81ED-4DB2-BD59-A6C34878D82A}">
                    <a16:rowId xmlns:a16="http://schemas.microsoft.com/office/drawing/2014/main" val="2402267141"/>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-0.015</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-0.038</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-0.031</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-0.022</a:t>
                      </a:r>
                    </a:p>
                  </a:txBody>
                  <a:tcPr marL="5653" marR="5653" marT="5653"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-0.091</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-0.103</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-0.072</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-0.052</a:t>
                      </a:r>
                    </a:p>
                  </a:txBody>
                  <a:tcPr marL="5653" marR="5653" marT="5653" marB="0" anchor="ctr">
                    <a:lnL>
                      <a:noFill/>
                    </a:lnL>
                    <a:lnR>
                      <a:noFill/>
                    </a:lnR>
                    <a:lnT>
                      <a:noFill/>
                    </a:lnT>
                    <a:lnB>
                      <a:noFill/>
                    </a:lnB>
                  </a:tcPr>
                </a:tc>
                <a:extLst>
                  <a:ext uri="{0D108BD9-81ED-4DB2-BD59-A6C34878D82A}">
                    <a16:rowId xmlns:a16="http://schemas.microsoft.com/office/drawing/2014/main" val="2463064404"/>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smb</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-0.188</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-0.094</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-0.076</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-0.074</a:t>
                      </a:r>
                    </a:p>
                  </a:txBody>
                  <a:tcPr marL="5653" marR="5653" marT="5653"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smb</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-0.141</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-0.079</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-0.065</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-0.062</a:t>
                      </a:r>
                    </a:p>
                  </a:txBody>
                  <a:tcPr marL="5653" marR="5653" marT="5653" marB="0" anchor="ctr">
                    <a:lnL>
                      <a:noFill/>
                    </a:lnL>
                    <a:lnR>
                      <a:noFill/>
                    </a:lnR>
                    <a:lnT>
                      <a:noFill/>
                    </a:lnT>
                    <a:lnB>
                      <a:noFill/>
                    </a:lnB>
                  </a:tcPr>
                </a:tc>
                <a:extLst>
                  <a:ext uri="{0D108BD9-81ED-4DB2-BD59-A6C34878D82A}">
                    <a16:rowId xmlns:a16="http://schemas.microsoft.com/office/drawing/2014/main" val="1941301439"/>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hml</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0.198</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0.227*</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0.159</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0.156</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hml</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0.260*</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0.198</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0.144</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0.13</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109698"/>
                  </a:ext>
                </a:extLst>
              </a:tr>
              <a:tr h="246556">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200" b="0" i="0" u="none" strike="noStrike">
                          <a:solidFill>
                            <a:srgbClr val="000000"/>
                          </a:solidFill>
                          <a:effectLst/>
                          <a:latin typeface="맑은 고딕" panose="020B0503020000020004" pitchFamily="50" charset="-127"/>
                          <a:ea typeface="맑은 고딕" panose="020B0503020000020004" pitchFamily="50" charset="-127"/>
                        </a:rPr>
                        <a:t>　</a:t>
                      </a:r>
                    </a:p>
                  </a:txBody>
                  <a:tcPr marL="5653" marR="5653" marT="56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4889164"/>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FF5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0.607</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0.594</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0.488</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0.249</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FF5 </a:t>
                      </a:r>
                      <a:r>
                        <a:rPr lang="el-GR" sz="1000" b="0" i="0" u="none" strike="noStrike">
                          <a:solidFill>
                            <a:srgbClr val="000000"/>
                          </a:solidFill>
                          <a:effectLst/>
                          <a:latin typeface="맑은 고딕" panose="020B0503020000020004" pitchFamily="50" charset="-127"/>
                          <a:ea typeface="맑은 고딕" panose="020B0503020000020004" pitchFamily="50" charset="-127"/>
                        </a:rPr>
                        <a:t>α</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0.316</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0.321</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0.211</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a:t>
                      </a:r>
                    </a:p>
                  </a:txBody>
                  <a:tcPr marL="5653" marR="5653" marT="5653"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12782955"/>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[1.04]</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[0.98]</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[0.58]</a:t>
                      </a:r>
                    </a:p>
                  </a:txBody>
                  <a:tcPr marL="5653" marR="5653" marT="5653"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t-value</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[0.54]</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[0.6]</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[0.43]</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[-0.02]</a:t>
                      </a:r>
                    </a:p>
                  </a:txBody>
                  <a:tcPr marL="5653" marR="5653" marT="5653" marB="0" anchor="ctr">
                    <a:lnL>
                      <a:noFill/>
                    </a:lnL>
                    <a:lnR>
                      <a:noFill/>
                    </a:lnR>
                    <a:lnT>
                      <a:noFill/>
                    </a:lnT>
                    <a:lnB>
                      <a:noFill/>
                    </a:lnB>
                  </a:tcPr>
                </a:tc>
                <a:extLst>
                  <a:ext uri="{0D108BD9-81ED-4DB2-BD59-A6C34878D82A}">
                    <a16:rowId xmlns:a16="http://schemas.microsoft.com/office/drawing/2014/main" val="3630317542"/>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0.045</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0.023</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0.026</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0.033</a:t>
                      </a:r>
                    </a:p>
                  </a:txBody>
                  <a:tcPr marL="5653" marR="5653" marT="5653"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mkt</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-0.011</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-0.033</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-0.003</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0.02</a:t>
                      </a:r>
                    </a:p>
                  </a:txBody>
                  <a:tcPr marL="5653" marR="5653" marT="5653" marB="0" anchor="ctr">
                    <a:lnL>
                      <a:noFill/>
                    </a:lnL>
                    <a:lnR>
                      <a:noFill/>
                    </a:lnR>
                    <a:lnT>
                      <a:noFill/>
                    </a:lnT>
                    <a:lnB>
                      <a:noFill/>
                    </a:lnB>
                  </a:tcPr>
                </a:tc>
                <a:extLst>
                  <a:ext uri="{0D108BD9-81ED-4DB2-BD59-A6C34878D82A}">
                    <a16:rowId xmlns:a16="http://schemas.microsoft.com/office/drawing/2014/main" val="1284253760"/>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smb</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-0.123</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-0.032</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-0.015</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-0.013</a:t>
                      </a:r>
                    </a:p>
                  </a:txBody>
                  <a:tcPr marL="5653" marR="5653" marT="5653"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smb</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-0.052</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0.021</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0.032</a:t>
                      </a:r>
                    </a:p>
                  </a:txBody>
                  <a:tcPr marL="5653" marR="5653" marT="5653" marB="0" anchor="ctr">
                    <a:lnL>
                      <a:noFill/>
                    </a:lnL>
                    <a:lnR>
                      <a:noFill/>
                    </a:lnR>
                    <a:lnT>
                      <a:noFill/>
                    </a:lnT>
                    <a:lnB>
                      <a:noFill/>
                    </a:lnB>
                  </a:tcPr>
                </a:tc>
                <a:extLst>
                  <a:ext uri="{0D108BD9-81ED-4DB2-BD59-A6C34878D82A}">
                    <a16:rowId xmlns:a16="http://schemas.microsoft.com/office/drawing/2014/main" val="3424458037"/>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hml</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0.187</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0.209</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0.148</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0.148</a:t>
                      </a:r>
                    </a:p>
                  </a:txBody>
                  <a:tcPr marL="5653" marR="5653" marT="5653"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hml</a:t>
                      </a:r>
                    </a:p>
                  </a:txBody>
                  <a:tcPr marL="5653" marR="5653" marT="5653"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0.251*</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0.189</a:t>
                      </a:r>
                    </a:p>
                  </a:txBody>
                  <a:tcPr marL="5653" marR="5653" marT="5653" marB="0" anchor="ctr">
                    <a:lnL>
                      <a:noFill/>
                    </a:lnL>
                    <a:lnR>
                      <a:noFill/>
                    </a:lnR>
                    <a:lnT>
                      <a:noFill/>
                    </a:lnT>
                    <a:lnB>
                      <a:noFill/>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0.149</a:t>
                      </a:r>
                    </a:p>
                  </a:txBody>
                  <a:tcPr marL="5653" marR="5653" marT="5653" marB="0" anchor="ctr">
                    <a:lnL>
                      <a:noFill/>
                    </a:lnL>
                    <a:lnR>
                      <a:noFill/>
                    </a:lnR>
                    <a:lnT>
                      <a:noFill/>
                    </a:lnT>
                    <a:lnB>
                      <a:noFill/>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0.142</a:t>
                      </a:r>
                    </a:p>
                  </a:txBody>
                  <a:tcPr marL="5653" marR="5653" marT="5653" marB="0" anchor="ctr">
                    <a:lnL>
                      <a:noFill/>
                    </a:lnL>
                    <a:lnR>
                      <a:noFill/>
                    </a:lnR>
                    <a:lnT>
                      <a:noFill/>
                    </a:lnT>
                    <a:lnB>
                      <a:noFill/>
                    </a:lnB>
                  </a:tcPr>
                </a:tc>
                <a:extLst>
                  <a:ext uri="{0D108BD9-81ED-4DB2-BD59-A6C34878D82A}">
                    <a16:rowId xmlns:a16="http://schemas.microsoft.com/office/drawing/2014/main" val="4138905552"/>
                  </a:ext>
                </a:extLst>
              </a:tr>
              <a:tr h="398280">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rmw</a:t>
                      </a:r>
                    </a:p>
                  </a:txBody>
                  <a:tcPr marL="5653" marR="5653" marT="5653"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0.457**</a:t>
                      </a:r>
                    </a:p>
                  </a:txBody>
                  <a:tcPr marL="5653" marR="5653" marT="5653"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0.465**</a:t>
                      </a:r>
                    </a:p>
                  </a:txBody>
                  <a:tcPr marL="5653" marR="5653" marT="5653"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0.433**</a:t>
                      </a:r>
                    </a:p>
                  </a:txBody>
                  <a:tcPr marL="5653" marR="5653" marT="5653" marB="0" anchor="ctr">
                    <a:lnL>
                      <a:noFill/>
                    </a:lnL>
                    <a:lnR>
                      <a:noFill/>
                    </a:lnR>
                    <a:lnT>
                      <a:noFill/>
                    </a:lnT>
                    <a:lnB>
                      <a:noFill/>
                    </a:lnB>
                  </a:tcPr>
                </a:tc>
                <a:tc>
                  <a:txBody>
                    <a:bodyPr/>
                    <a:lstStyle/>
                    <a:p>
                      <a:pPr algn="ctr" fontAlgn="ctr"/>
                      <a:r>
                        <a:rPr lang="en-US" altLang="ko-KR" sz="1200" b="1" i="0" u="none" strike="noStrike" dirty="0">
                          <a:solidFill>
                            <a:srgbClr val="000000"/>
                          </a:solidFill>
                          <a:effectLst/>
                          <a:latin typeface="맑은 고딕" panose="020B0503020000020004" pitchFamily="50" charset="-127"/>
                          <a:ea typeface="맑은 고딕" panose="020B0503020000020004" pitchFamily="50" charset="-127"/>
                        </a:rPr>
                        <a:t>0.423**</a:t>
                      </a:r>
                    </a:p>
                  </a:txBody>
                  <a:tcPr marL="5653" marR="5653" marT="5653" marB="0" anchor="ctr">
                    <a:lnL>
                      <a:noFill/>
                    </a:lnL>
                    <a:lnR>
                      <a:noFill/>
                    </a:lnR>
                    <a:lnT>
                      <a:noFill/>
                    </a:lnT>
                    <a:lnB>
                      <a:noFill/>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rmw</a:t>
                      </a:r>
                    </a:p>
                  </a:txBody>
                  <a:tcPr marL="5653" marR="5653" marT="5653"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0.605***</a:t>
                      </a:r>
                    </a:p>
                  </a:txBody>
                  <a:tcPr marL="5653" marR="5653" marT="5653"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0.537**</a:t>
                      </a:r>
                    </a:p>
                  </a:txBody>
                  <a:tcPr marL="5653" marR="5653" marT="5653" marB="0" anchor="ctr">
                    <a:lnL>
                      <a:noFill/>
                    </a:lnL>
                    <a:lnR>
                      <a:noFill/>
                    </a:lnR>
                    <a:lnT>
                      <a:noFill/>
                    </a:lnT>
                    <a:lnB>
                      <a:noFill/>
                    </a:lnB>
                  </a:tcPr>
                </a:tc>
                <a:tc>
                  <a:txBody>
                    <a:bodyPr/>
                    <a:lstStyle/>
                    <a:p>
                      <a:pPr algn="ctr" fontAlgn="ctr"/>
                      <a:r>
                        <a:rPr lang="en-US" altLang="ko-KR" sz="1200" b="1" i="0" u="none" strike="noStrike">
                          <a:solidFill>
                            <a:srgbClr val="000000"/>
                          </a:solidFill>
                          <a:effectLst/>
                          <a:latin typeface="맑은 고딕" panose="020B0503020000020004" pitchFamily="50" charset="-127"/>
                          <a:ea typeface="맑은 고딕" panose="020B0503020000020004" pitchFamily="50" charset="-127"/>
                        </a:rPr>
                        <a:t>0.528***</a:t>
                      </a:r>
                    </a:p>
                  </a:txBody>
                  <a:tcPr marL="5653" marR="5653" marT="5653" marB="0" anchor="ctr">
                    <a:lnL>
                      <a:noFill/>
                    </a:lnL>
                    <a:lnR>
                      <a:noFill/>
                    </a:lnR>
                    <a:lnT>
                      <a:noFill/>
                    </a:lnT>
                    <a:lnB>
                      <a:noFill/>
                    </a:lnB>
                  </a:tcPr>
                </a:tc>
                <a:tc>
                  <a:txBody>
                    <a:bodyPr/>
                    <a:lstStyle/>
                    <a:p>
                      <a:pPr algn="ctr" fontAlgn="ctr"/>
                      <a:r>
                        <a:rPr lang="en-US" altLang="ko-KR" sz="1200" b="1" i="0" u="none" strike="noStrike" dirty="0">
                          <a:solidFill>
                            <a:srgbClr val="000000"/>
                          </a:solidFill>
                          <a:effectLst/>
                          <a:latin typeface="맑은 고딕" panose="020B0503020000020004" pitchFamily="50" charset="-127"/>
                          <a:ea typeface="맑은 고딕" panose="020B0503020000020004" pitchFamily="50" charset="-127"/>
                        </a:rPr>
                        <a:t>0.545***</a:t>
                      </a:r>
                    </a:p>
                  </a:txBody>
                  <a:tcPr marL="5653" marR="5653" marT="5653" marB="0" anchor="ctr">
                    <a:lnL>
                      <a:noFill/>
                    </a:lnL>
                    <a:lnR>
                      <a:noFill/>
                    </a:lnR>
                    <a:lnT>
                      <a:noFill/>
                    </a:lnT>
                    <a:lnB>
                      <a:noFill/>
                    </a:lnB>
                  </a:tcPr>
                </a:tc>
                <a:extLst>
                  <a:ext uri="{0D108BD9-81ED-4DB2-BD59-A6C34878D82A}">
                    <a16:rowId xmlns:a16="http://schemas.microsoft.com/office/drawing/2014/main" val="640516319"/>
                  </a:ext>
                </a:extLst>
              </a:tr>
              <a:tr h="246556">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cma</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0.245</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0.296</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0.241</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0.214</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c>
                  <a:txBody>
                    <a:bodyPr/>
                    <a:lstStyle/>
                    <a:p>
                      <a:pPr algn="l"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cma</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0.295</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0.268</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0.176</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0.135</a:t>
                      </a:r>
                    </a:p>
                  </a:txBody>
                  <a:tcPr marL="5653" marR="5653" marT="565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853911"/>
                  </a:ext>
                </a:extLst>
              </a:tr>
            </a:tbl>
          </a:graphicData>
        </a:graphic>
      </p:graphicFrame>
    </p:spTree>
    <p:extLst>
      <p:ext uri="{BB962C8B-B14F-4D97-AF65-F5344CB8AC3E}">
        <p14:creationId xmlns:p14="http://schemas.microsoft.com/office/powerpoint/2010/main" val="2707379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smtClean="0"/>
              <a:t>Conclusions </a:t>
            </a:r>
            <a:endParaRPr lang="en-US" altLang="ko-KR" dirty="0" smtClean="0"/>
          </a:p>
        </p:txBody>
      </p:sp>
      <p:sp>
        <p:nvSpPr>
          <p:cNvPr id="6" name="TextBox 5"/>
          <p:cNvSpPr txBox="1"/>
          <p:nvPr/>
        </p:nvSpPr>
        <p:spPr>
          <a:xfrm>
            <a:off x="356760" y="1768099"/>
            <a:ext cx="11517744" cy="1200329"/>
          </a:xfrm>
          <a:prstGeom prst="rect">
            <a:avLst/>
          </a:prstGeom>
          <a:noFill/>
        </p:spPr>
        <p:txBody>
          <a:bodyPr wrap="square" rtlCol="0">
            <a:spAutoFit/>
          </a:bodyPr>
          <a:lstStyle/>
          <a:p>
            <a:pPr marL="285750" indent="-285750">
              <a:buFontTx/>
              <a:buChar char="-"/>
            </a:pPr>
            <a:r>
              <a:rPr lang="en-US" altLang="ko-KR" dirty="0" smtClean="0"/>
              <a:t>SUE and Momentum effects are prominent in the Korean stock market for the period of 2001-2015</a:t>
            </a:r>
          </a:p>
          <a:p>
            <a:pPr marL="285750" indent="-285750">
              <a:buFontTx/>
              <a:buChar char="-"/>
            </a:pPr>
            <a:endParaRPr lang="en-US" altLang="ko-KR" dirty="0"/>
          </a:p>
          <a:p>
            <a:pPr marL="285750" indent="-285750">
              <a:buFontTx/>
              <a:buChar char="-"/>
            </a:pPr>
            <a:r>
              <a:rPr lang="en-US" altLang="ko-KR" dirty="0" smtClean="0"/>
              <a:t>While momentum effects can be well explained by FF5 factor model, SUE effects are likely to be related to limit to arbitrage, especially trading costs.</a:t>
            </a:r>
            <a:endParaRPr lang="ko-KR" altLang="en-US" dirty="0"/>
          </a:p>
        </p:txBody>
      </p:sp>
    </p:spTree>
    <p:extLst>
      <p:ext uri="{BB962C8B-B14F-4D97-AF65-F5344CB8AC3E}">
        <p14:creationId xmlns:p14="http://schemas.microsoft.com/office/powerpoint/2010/main" val="303249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a:t>Motivation</a:t>
            </a:r>
          </a:p>
        </p:txBody>
      </p:sp>
      <p:sp>
        <p:nvSpPr>
          <p:cNvPr id="25" name="TextBox 24"/>
          <p:cNvSpPr txBox="1"/>
          <p:nvPr/>
        </p:nvSpPr>
        <p:spPr>
          <a:xfrm>
            <a:off x="356760" y="832430"/>
            <a:ext cx="11668554" cy="7017306"/>
          </a:xfrm>
          <a:prstGeom prst="rect">
            <a:avLst/>
          </a:prstGeom>
          <a:noFill/>
        </p:spPr>
        <p:txBody>
          <a:bodyPr wrap="square" rtlCol="0">
            <a:spAutoFit/>
          </a:bodyPr>
          <a:lstStyle/>
          <a:p>
            <a:endParaRPr lang="en-US" altLang="ko-KR" dirty="0" smtClean="0"/>
          </a:p>
          <a:p>
            <a:r>
              <a:rPr lang="en-US" altLang="ko-KR" dirty="0" smtClean="0"/>
              <a:t>Inspired by Ali, Hwang, and </a:t>
            </a:r>
            <a:r>
              <a:rPr lang="en-US" altLang="ko-KR" dirty="0" err="1" smtClean="0"/>
              <a:t>Trombley</a:t>
            </a:r>
            <a:r>
              <a:rPr lang="en-US" altLang="ko-KR" dirty="0" smtClean="0"/>
              <a:t>(2003) which asserts that B/M effect is better explained by persistent market-mispricing rather than by compensation for the systematic risk, we are interested in whether it is possible to expand the story to other well-known stock market anomalies.</a:t>
            </a:r>
          </a:p>
          <a:p>
            <a:endParaRPr lang="en-US" altLang="ko-KR" dirty="0" smtClean="0"/>
          </a:p>
          <a:p>
            <a:endParaRPr lang="en-US" altLang="ko-KR" dirty="0"/>
          </a:p>
          <a:p>
            <a:endParaRPr lang="en-US" altLang="ko-KR" dirty="0"/>
          </a:p>
          <a:p>
            <a:r>
              <a:rPr lang="en-US" altLang="ko-KR" dirty="0" smtClean="0"/>
              <a:t>If B/M effect, which fueled the development of the famous </a:t>
            </a:r>
            <a:r>
              <a:rPr lang="en-US" altLang="ko-KR" dirty="0" err="1" smtClean="0"/>
              <a:t>Fama</a:t>
            </a:r>
            <a:r>
              <a:rPr lang="en-US" altLang="ko-KR" dirty="0" smtClean="0"/>
              <a:t>-French 3 factor model, can be thought of as market-mispricing, what about momentum effects and standardized unexpected earnings(SUE) which have been suspected by quite a few scholars as delayed response phenomena?</a:t>
            </a:r>
          </a:p>
          <a:p>
            <a:endParaRPr lang="en-US" altLang="ko-KR" dirty="0"/>
          </a:p>
          <a:p>
            <a:r>
              <a:rPr lang="en-US" altLang="ko-KR" dirty="0" smtClean="0"/>
              <a:t> </a:t>
            </a:r>
          </a:p>
          <a:p>
            <a:endParaRPr lang="en-US" altLang="ko-KR" dirty="0"/>
          </a:p>
          <a:p>
            <a:r>
              <a:rPr lang="en-US" altLang="ko-KR" dirty="0" smtClean="0"/>
              <a:t>On the other hand, if risk-based explanations are good enough for these effects, what risk factors might be behind them? (Although some what bold at this point, we postulate that if these anomalies can be explained by any classical risk factors, profitability(RMW) in the </a:t>
            </a:r>
            <a:r>
              <a:rPr lang="en-US" altLang="ko-KR" dirty="0" err="1" smtClean="0"/>
              <a:t>Fama</a:t>
            </a:r>
            <a:r>
              <a:rPr lang="en-US" altLang="ko-KR" dirty="0" smtClean="0"/>
              <a:t>-French 5 factor model should be the first candidate.)</a:t>
            </a:r>
          </a:p>
          <a:p>
            <a:r>
              <a:rPr lang="en-US" altLang="ko-KR" dirty="0" smtClean="0"/>
              <a:t> </a:t>
            </a:r>
            <a:endParaRPr lang="en-US" altLang="ko-KR" dirty="0"/>
          </a:p>
          <a:p>
            <a:endParaRPr lang="en-US" altLang="ko-KR" dirty="0" smtClean="0"/>
          </a:p>
          <a:p>
            <a:endParaRPr lang="en-US" altLang="ko-KR" dirty="0" smtClean="0"/>
          </a:p>
          <a:p>
            <a:r>
              <a:rPr lang="en-US" altLang="ko-KR" dirty="0"/>
              <a:t> </a:t>
            </a:r>
            <a:r>
              <a:rPr lang="en-US" altLang="ko-KR" dirty="0" smtClean="0"/>
              <a:t> </a:t>
            </a:r>
          </a:p>
          <a:p>
            <a:endParaRPr lang="en-US" altLang="ko-KR" dirty="0"/>
          </a:p>
          <a:p>
            <a:endParaRPr lang="en-US" altLang="ko-KR" dirty="0" smtClean="0"/>
          </a:p>
          <a:p>
            <a:endParaRPr lang="en-US" altLang="ko-KR" dirty="0"/>
          </a:p>
          <a:p>
            <a:endParaRPr lang="en-US" altLang="ko-KR" dirty="0" smtClean="0"/>
          </a:p>
        </p:txBody>
      </p:sp>
    </p:spTree>
    <p:extLst>
      <p:ext uri="{BB962C8B-B14F-4D97-AF65-F5344CB8AC3E}">
        <p14:creationId xmlns:p14="http://schemas.microsoft.com/office/powerpoint/2010/main" val="1892612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a:t>Research Question</a:t>
            </a:r>
            <a:endParaRPr lang="ko-KR" altLang="en-US" dirty="0"/>
          </a:p>
        </p:txBody>
      </p:sp>
      <p:sp>
        <p:nvSpPr>
          <p:cNvPr id="25" name="TextBox 24"/>
          <p:cNvSpPr txBox="1"/>
          <p:nvPr/>
        </p:nvSpPr>
        <p:spPr>
          <a:xfrm>
            <a:off x="356760" y="1174401"/>
            <a:ext cx="11668554" cy="4247317"/>
          </a:xfrm>
          <a:prstGeom prst="rect">
            <a:avLst/>
          </a:prstGeom>
          <a:noFill/>
        </p:spPr>
        <p:txBody>
          <a:bodyPr wrap="square" rtlCol="0">
            <a:spAutoFit/>
          </a:bodyPr>
          <a:lstStyle/>
          <a:p>
            <a:r>
              <a:rPr lang="en-US" altLang="ko-KR" dirty="0"/>
              <a:t>[Research Question]</a:t>
            </a:r>
          </a:p>
          <a:p>
            <a:endParaRPr lang="en-US" altLang="ko-KR" dirty="0">
              <a:latin typeface="+mj-ea"/>
              <a:ea typeface="+mj-ea"/>
            </a:endParaRPr>
          </a:p>
          <a:p>
            <a:r>
              <a:rPr lang="en-US" altLang="ko-KR" b="1" dirty="0">
                <a:latin typeface="+mj-ea"/>
                <a:ea typeface="+mj-ea"/>
              </a:rPr>
              <a:t>Which one is better explanation </a:t>
            </a:r>
            <a:r>
              <a:rPr lang="en-US" altLang="ko-KR" dirty="0">
                <a:latin typeface="+mj-ea"/>
                <a:ea typeface="+mj-ea"/>
              </a:rPr>
              <a:t>for post earnings announcement drift and Momentum? </a:t>
            </a:r>
          </a:p>
          <a:p>
            <a:endParaRPr lang="en-US" altLang="ko-KR" dirty="0">
              <a:latin typeface="+mj-ea"/>
              <a:ea typeface="+mj-ea"/>
            </a:endParaRPr>
          </a:p>
          <a:p>
            <a:r>
              <a:rPr lang="en-US" altLang="ko-KR" dirty="0">
                <a:latin typeface="+mj-ea"/>
                <a:ea typeface="+mj-ea"/>
              </a:rPr>
              <a:t>A1) Risk factor </a:t>
            </a:r>
          </a:p>
          <a:p>
            <a:r>
              <a:rPr lang="en-US" altLang="ko-KR" dirty="0">
                <a:latin typeface="+mj-ea"/>
                <a:ea typeface="+mj-ea"/>
              </a:rPr>
              <a:t>	→ test using CAPM, FF3, FF5.</a:t>
            </a:r>
          </a:p>
          <a:p>
            <a:endParaRPr lang="en-US" altLang="ko-KR" dirty="0" smtClean="0">
              <a:latin typeface="+mj-ea"/>
              <a:ea typeface="+mj-ea"/>
            </a:endParaRPr>
          </a:p>
          <a:p>
            <a:endParaRPr lang="en-US" altLang="ko-KR" dirty="0">
              <a:latin typeface="+mj-ea"/>
              <a:ea typeface="+mj-ea"/>
            </a:endParaRPr>
          </a:p>
          <a:p>
            <a:endParaRPr lang="en-US" altLang="ko-KR" dirty="0">
              <a:latin typeface="+mj-ea"/>
              <a:ea typeface="+mj-ea"/>
            </a:endParaRPr>
          </a:p>
          <a:p>
            <a:r>
              <a:rPr lang="en-US" altLang="ko-KR" dirty="0">
                <a:latin typeface="+mj-ea"/>
                <a:ea typeface="+mj-ea"/>
              </a:rPr>
              <a:t>A2) </a:t>
            </a:r>
            <a:r>
              <a:rPr lang="en-US" altLang="ko-KR" b="1" dirty="0">
                <a:latin typeface="+mj-ea"/>
                <a:ea typeface="+mj-ea"/>
              </a:rPr>
              <a:t>Limit to arbitrage</a:t>
            </a:r>
            <a:endParaRPr lang="en-US" altLang="ko-KR" dirty="0">
              <a:latin typeface="+mj-ea"/>
              <a:ea typeface="+mj-ea"/>
            </a:endParaRPr>
          </a:p>
          <a:p>
            <a:r>
              <a:rPr lang="en-US" altLang="ko-KR" dirty="0">
                <a:latin typeface="+mj-ea"/>
              </a:rPr>
              <a:t>	→ </a:t>
            </a:r>
            <a:r>
              <a:rPr lang="en-US" altLang="ko-KR" dirty="0">
                <a:latin typeface="+mj-ea"/>
                <a:ea typeface="+mj-ea"/>
              </a:rPr>
              <a:t>test using two way sort</a:t>
            </a:r>
            <a:r>
              <a:rPr lang="en-US" altLang="ko-KR" dirty="0" smtClean="0">
                <a:latin typeface="+mj-ea"/>
                <a:ea typeface="+mj-ea"/>
              </a:rPr>
              <a:t>. </a:t>
            </a:r>
          </a:p>
          <a:p>
            <a:endParaRPr lang="en-US" altLang="ko-KR" dirty="0" smtClean="0">
              <a:latin typeface="+mj-ea"/>
              <a:ea typeface="+mj-ea"/>
            </a:endParaRPr>
          </a:p>
          <a:p>
            <a:r>
              <a:rPr lang="en-US" altLang="ko-KR" dirty="0" smtClean="0">
                <a:latin typeface="+mj-ea"/>
                <a:ea typeface="+mj-ea"/>
              </a:rPr>
              <a:t>  If the anomaly is due to mispricing, the effects will be more prominent </a:t>
            </a:r>
            <a:r>
              <a:rPr lang="en-US" altLang="ko-KR" dirty="0" smtClean="0">
                <a:latin typeface="+mj-ea"/>
                <a:ea typeface="+mj-ea"/>
              </a:rPr>
              <a:t>when the limit to </a:t>
            </a:r>
          </a:p>
          <a:p>
            <a:r>
              <a:rPr lang="en-US" altLang="ko-KR" dirty="0">
                <a:latin typeface="+mj-ea"/>
                <a:ea typeface="+mj-ea"/>
              </a:rPr>
              <a:t> </a:t>
            </a:r>
            <a:r>
              <a:rPr lang="en-US" altLang="ko-KR" dirty="0" smtClean="0">
                <a:latin typeface="+mj-ea"/>
                <a:ea typeface="+mj-ea"/>
              </a:rPr>
              <a:t> arbitrage is  greater</a:t>
            </a:r>
            <a:r>
              <a:rPr lang="en-US" altLang="ko-KR" dirty="0">
                <a:latin typeface="+mj-ea"/>
                <a:ea typeface="+mj-ea"/>
              </a:rPr>
              <a:t>.</a:t>
            </a:r>
            <a:endParaRPr lang="en-US" altLang="ko-KR" dirty="0">
              <a:latin typeface="+mj-ea"/>
              <a:ea typeface="+mj-ea"/>
            </a:endParaRPr>
          </a:p>
          <a:p>
            <a:endParaRPr lang="en-US" altLang="ko-KR" dirty="0">
              <a:latin typeface="+mj-ea"/>
              <a:ea typeface="+mj-ea"/>
            </a:endParaRPr>
          </a:p>
        </p:txBody>
      </p:sp>
    </p:spTree>
    <p:extLst>
      <p:ext uri="{BB962C8B-B14F-4D97-AF65-F5344CB8AC3E}">
        <p14:creationId xmlns:p14="http://schemas.microsoft.com/office/powerpoint/2010/main" val="1090816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a:t>Previous studies</a:t>
            </a:r>
          </a:p>
        </p:txBody>
      </p:sp>
      <p:sp>
        <p:nvSpPr>
          <p:cNvPr id="25" name="TextBox 24"/>
          <p:cNvSpPr txBox="1"/>
          <p:nvPr/>
        </p:nvSpPr>
        <p:spPr>
          <a:xfrm>
            <a:off x="356760" y="1174401"/>
            <a:ext cx="11668554" cy="7294305"/>
          </a:xfrm>
          <a:prstGeom prst="rect">
            <a:avLst/>
          </a:prstGeom>
          <a:noFill/>
        </p:spPr>
        <p:txBody>
          <a:bodyPr wrap="square" rtlCol="0">
            <a:spAutoFit/>
          </a:bodyPr>
          <a:lstStyle/>
          <a:p>
            <a:pPr marL="285750" indent="-285750">
              <a:buFontTx/>
              <a:buChar char="-"/>
            </a:pPr>
            <a:r>
              <a:rPr lang="en-US" altLang="ko-KR" dirty="0"/>
              <a:t>Ball</a:t>
            </a:r>
            <a:r>
              <a:rPr lang="ko-KR" altLang="en-US" dirty="0"/>
              <a:t> </a:t>
            </a:r>
            <a:r>
              <a:rPr lang="en-US" altLang="ko-KR" dirty="0"/>
              <a:t>and</a:t>
            </a:r>
            <a:r>
              <a:rPr lang="ko-KR" altLang="en-US" dirty="0"/>
              <a:t> </a:t>
            </a:r>
            <a:r>
              <a:rPr lang="en-US" altLang="ko-KR" dirty="0"/>
              <a:t>Brown</a:t>
            </a:r>
            <a:r>
              <a:rPr lang="ko-KR" altLang="en-US" dirty="0"/>
              <a:t> </a:t>
            </a:r>
            <a:r>
              <a:rPr lang="en-US" altLang="ko-KR" dirty="0"/>
              <a:t>(1968),</a:t>
            </a:r>
            <a:r>
              <a:rPr lang="ko-KR" altLang="en-US" dirty="0"/>
              <a:t> </a:t>
            </a:r>
            <a:r>
              <a:rPr lang="en-US" altLang="ko-KR" dirty="0"/>
              <a:t>Foster</a:t>
            </a:r>
            <a:r>
              <a:rPr lang="ko-KR" altLang="en-US" dirty="0"/>
              <a:t> </a:t>
            </a:r>
            <a:r>
              <a:rPr lang="en-US" altLang="ko-KR" dirty="0"/>
              <a:t>et</a:t>
            </a:r>
            <a:r>
              <a:rPr lang="ko-KR" altLang="en-US" dirty="0"/>
              <a:t> </a:t>
            </a:r>
            <a:r>
              <a:rPr lang="en-US" altLang="ko-KR" dirty="0"/>
              <a:t>al.</a:t>
            </a:r>
            <a:r>
              <a:rPr lang="ko-KR" altLang="en-US" dirty="0"/>
              <a:t> </a:t>
            </a:r>
            <a:r>
              <a:rPr lang="en-US" altLang="ko-KR" dirty="0"/>
              <a:t>(1984),</a:t>
            </a:r>
            <a:r>
              <a:rPr lang="ko-KR" altLang="en-US" dirty="0"/>
              <a:t> </a:t>
            </a:r>
            <a:r>
              <a:rPr lang="en-US" altLang="ko-KR" dirty="0"/>
              <a:t>Bernard and Thomas (1989) finds that it takes a number of days for market prices to fully reflect the information provided in the earnings announcement which is </a:t>
            </a:r>
            <a:r>
              <a:rPr lang="en-US" altLang="ko-KR" dirty="0" smtClean="0"/>
              <a:t>referred </a:t>
            </a:r>
            <a:r>
              <a:rPr lang="en-US" altLang="ko-KR" dirty="0"/>
              <a:t>to post earnings announcement drift (PEAD).  </a:t>
            </a:r>
            <a:endParaRPr lang="en-US" altLang="ko-KR" dirty="0" smtClean="0"/>
          </a:p>
          <a:p>
            <a:pPr marL="285750" indent="-285750">
              <a:buFontTx/>
              <a:buChar char="-"/>
            </a:pPr>
            <a:endParaRPr lang="en-US" altLang="ko-KR" dirty="0"/>
          </a:p>
          <a:p>
            <a:pPr marL="285750" indent="-285750">
              <a:buFontTx/>
              <a:buChar char="-"/>
            </a:pPr>
            <a:r>
              <a:rPr lang="en-US" altLang="ko-KR" dirty="0" smtClean="0"/>
              <a:t>Using various formation and holding periods, </a:t>
            </a:r>
            <a:r>
              <a:rPr lang="en-US" altLang="ko-KR" dirty="0" err="1" smtClean="0"/>
              <a:t>Jegadeesh</a:t>
            </a:r>
            <a:r>
              <a:rPr lang="en-US" altLang="ko-KR" dirty="0" smtClean="0"/>
              <a:t> and Titman(1993) reports that past returns affect the following stock returns.</a:t>
            </a:r>
          </a:p>
          <a:p>
            <a:pPr marL="285750" indent="-285750">
              <a:buFontTx/>
              <a:buChar char="-"/>
            </a:pPr>
            <a:endParaRPr lang="en-US" altLang="ko-KR" dirty="0"/>
          </a:p>
          <a:p>
            <a:pPr marL="285750" indent="-285750">
              <a:buFontTx/>
              <a:buChar char="-"/>
            </a:pPr>
            <a:r>
              <a:rPr lang="en-US" altLang="ko-KR" dirty="0" smtClean="0"/>
              <a:t>Gradual information diffusion model by Hong and Stein(1999) explains momentum effects.</a:t>
            </a:r>
          </a:p>
          <a:p>
            <a:pPr marL="285750" indent="-285750">
              <a:buFontTx/>
              <a:buChar char="-"/>
            </a:pPr>
            <a:endParaRPr lang="en-US" altLang="ko-KR" dirty="0"/>
          </a:p>
          <a:p>
            <a:pPr marL="285750" indent="-285750">
              <a:buFontTx/>
              <a:buChar char="-"/>
            </a:pPr>
            <a:r>
              <a:rPr lang="en-US" altLang="ko-KR" dirty="0" smtClean="0"/>
              <a:t>Momentum effects are global (</a:t>
            </a:r>
            <a:r>
              <a:rPr lang="en-US" altLang="ko-KR" dirty="0" err="1" smtClean="0"/>
              <a:t>Rouwenhorst</a:t>
            </a:r>
            <a:r>
              <a:rPr lang="en-US" altLang="ko-KR" dirty="0" smtClean="0"/>
              <a:t>(1998), Griffin et al(2003)) but Chui et al(2010) shows that it is not found in the Asian markets.</a:t>
            </a:r>
          </a:p>
          <a:p>
            <a:pPr marL="285750" indent="-285750">
              <a:buFontTx/>
              <a:buChar char="-"/>
            </a:pPr>
            <a:endParaRPr lang="en-US" altLang="ko-KR" dirty="0"/>
          </a:p>
          <a:p>
            <a:pPr marL="285750" indent="-285750">
              <a:buFontTx/>
              <a:buChar char="-"/>
            </a:pPr>
            <a:r>
              <a:rPr lang="ko-KR" altLang="en-US" dirty="0">
                <a:latin typeface="+mj-ea"/>
              </a:rPr>
              <a:t>김형규</a:t>
            </a:r>
            <a:r>
              <a:rPr lang="en-US" altLang="ko-KR" dirty="0">
                <a:latin typeface="+mj-ea"/>
              </a:rPr>
              <a:t> </a:t>
            </a:r>
            <a:r>
              <a:rPr lang="ko-KR" altLang="en-US" dirty="0">
                <a:latin typeface="+mj-ea"/>
              </a:rPr>
              <a:t>신용재</a:t>
            </a:r>
            <a:r>
              <a:rPr lang="en-US" altLang="ko-KR" dirty="0">
                <a:latin typeface="+mj-ea"/>
              </a:rPr>
              <a:t>(2011), </a:t>
            </a:r>
            <a:r>
              <a:rPr lang="ko-KR" altLang="en-US" dirty="0" err="1">
                <a:latin typeface="+mj-ea"/>
              </a:rPr>
              <a:t>박지희</a:t>
            </a:r>
            <a:r>
              <a:rPr lang="ko-KR" altLang="en-US" dirty="0">
                <a:latin typeface="+mj-ea"/>
              </a:rPr>
              <a:t> </a:t>
            </a:r>
            <a:r>
              <a:rPr lang="ko-KR" altLang="en-US" dirty="0" err="1">
                <a:latin typeface="+mj-ea"/>
              </a:rPr>
              <a:t>손삼호</a:t>
            </a:r>
            <a:r>
              <a:rPr lang="en-US" altLang="ko-KR" dirty="0">
                <a:latin typeface="+mj-ea"/>
              </a:rPr>
              <a:t>(2013), </a:t>
            </a:r>
            <a:r>
              <a:rPr lang="ko-KR" altLang="en-US" dirty="0" err="1">
                <a:latin typeface="+mj-ea"/>
              </a:rPr>
              <a:t>윤정선</a:t>
            </a:r>
            <a:r>
              <a:rPr lang="ko-KR" altLang="en-US" dirty="0">
                <a:latin typeface="+mj-ea"/>
              </a:rPr>
              <a:t> </a:t>
            </a:r>
            <a:r>
              <a:rPr lang="en-US" altLang="ko-KR" dirty="0">
                <a:latin typeface="+mj-ea"/>
              </a:rPr>
              <a:t>et al.(2008</a:t>
            </a:r>
            <a:r>
              <a:rPr lang="en-US" altLang="ko-KR" dirty="0" smtClean="0">
                <a:latin typeface="+mj-ea"/>
              </a:rPr>
              <a:t>) confirms the above results in the Korean stock market.</a:t>
            </a:r>
            <a:endParaRPr lang="en-US" altLang="ko-KR" dirty="0" smtClean="0"/>
          </a:p>
          <a:p>
            <a:pPr marL="285750" indent="-285750">
              <a:buFontTx/>
              <a:buChar char="-"/>
            </a:pPr>
            <a:endParaRPr lang="en-US" altLang="ko-KR" dirty="0" smtClean="0"/>
          </a:p>
          <a:p>
            <a:pPr marL="285750" indent="-285750">
              <a:buFontTx/>
              <a:buChar char="-"/>
            </a:pPr>
            <a:r>
              <a:rPr lang="en-US" altLang="ko-KR" dirty="0" smtClean="0"/>
              <a:t>However, </a:t>
            </a:r>
            <a:r>
              <a:rPr lang="ko-KR" altLang="en-US" dirty="0" err="1" smtClean="0"/>
              <a:t>엄윤성</a:t>
            </a:r>
            <a:r>
              <a:rPr lang="en-US" altLang="ko-KR" dirty="0" smtClean="0"/>
              <a:t>(2013) finds that momentum effects can be found in the Korean stock market especially for the firms with foreign investors.</a:t>
            </a:r>
          </a:p>
          <a:p>
            <a:endParaRPr lang="en-US" altLang="ko-KR" dirty="0"/>
          </a:p>
          <a:p>
            <a:pPr marL="285750" indent="-285750">
              <a:buFontTx/>
              <a:buChar char="-"/>
            </a:pPr>
            <a:endParaRPr lang="en-US" altLang="ko-KR" dirty="0"/>
          </a:p>
          <a:p>
            <a:pPr marL="285750" indent="-285750">
              <a:buFontTx/>
              <a:buChar char="-"/>
            </a:pPr>
            <a:endParaRPr lang="en-US" altLang="ko-KR" dirty="0" smtClean="0"/>
          </a:p>
          <a:p>
            <a:pPr marL="285750" indent="-285750">
              <a:buFontTx/>
              <a:buChar char="-"/>
            </a:pPr>
            <a:endParaRPr lang="en-US" altLang="ko-KR" dirty="0" smtClean="0"/>
          </a:p>
          <a:p>
            <a:pPr marL="285750" indent="-285750">
              <a:buFontTx/>
              <a:buChar char="-"/>
            </a:pPr>
            <a:endParaRPr lang="en-US" altLang="ko-KR" dirty="0"/>
          </a:p>
          <a:p>
            <a:pPr marL="285750" indent="-285750">
              <a:buFontTx/>
              <a:buChar char="-"/>
            </a:pPr>
            <a:endParaRPr lang="en-US" altLang="ko-KR" dirty="0" smtClean="0"/>
          </a:p>
          <a:p>
            <a:pPr marL="285750" indent="-285750">
              <a:buFontTx/>
              <a:buChar char="-"/>
            </a:pPr>
            <a:endParaRPr lang="en-US" altLang="ko-KR" dirty="0"/>
          </a:p>
          <a:p>
            <a:pPr marL="285750" indent="-285750">
              <a:buFontTx/>
              <a:buChar char="-"/>
            </a:pPr>
            <a:endParaRPr lang="en-US" altLang="ko-KR" dirty="0">
              <a:latin typeface="+mj-ea"/>
              <a:ea typeface="+mj-ea"/>
            </a:endParaRPr>
          </a:p>
          <a:p>
            <a:pPr marL="285750" indent="-285750">
              <a:buFontTx/>
              <a:buChar char="-"/>
            </a:pPr>
            <a:endParaRPr lang="en-US" altLang="ko-KR" dirty="0">
              <a:latin typeface="+mj-ea"/>
              <a:ea typeface="+mj-ea"/>
            </a:endParaRPr>
          </a:p>
        </p:txBody>
      </p:sp>
    </p:spTree>
    <p:extLst>
      <p:ext uri="{BB962C8B-B14F-4D97-AF65-F5344CB8AC3E}">
        <p14:creationId xmlns:p14="http://schemas.microsoft.com/office/powerpoint/2010/main" val="2337996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a:t>Previous studies</a:t>
            </a:r>
          </a:p>
        </p:txBody>
      </p:sp>
      <p:sp>
        <p:nvSpPr>
          <p:cNvPr id="25" name="TextBox 24"/>
          <p:cNvSpPr txBox="1"/>
          <p:nvPr/>
        </p:nvSpPr>
        <p:spPr>
          <a:xfrm>
            <a:off x="356760" y="1174401"/>
            <a:ext cx="11668554" cy="5632311"/>
          </a:xfrm>
          <a:prstGeom prst="rect">
            <a:avLst/>
          </a:prstGeom>
          <a:noFill/>
        </p:spPr>
        <p:txBody>
          <a:bodyPr wrap="square" rtlCol="0">
            <a:spAutoFit/>
          </a:bodyPr>
          <a:lstStyle/>
          <a:p>
            <a:pPr marL="285750" indent="-285750">
              <a:buFontTx/>
              <a:buChar char="-"/>
            </a:pPr>
            <a:r>
              <a:rPr lang="en-US" altLang="ko-KR" dirty="0" smtClean="0"/>
              <a:t>Ali, Hwang and </a:t>
            </a:r>
            <a:r>
              <a:rPr lang="en-US" altLang="ko-KR" dirty="0" err="1" smtClean="0"/>
              <a:t>Trombley</a:t>
            </a:r>
            <a:r>
              <a:rPr lang="en-US" altLang="ko-KR" dirty="0" smtClean="0"/>
              <a:t>(2003) suggests the following causes for the systematic market mispricing</a:t>
            </a:r>
          </a:p>
          <a:p>
            <a:endParaRPr lang="en-US" altLang="ko-KR" dirty="0" smtClean="0"/>
          </a:p>
          <a:p>
            <a:r>
              <a:rPr lang="en-US" altLang="ko-KR" dirty="0"/>
              <a:t> </a:t>
            </a:r>
            <a:r>
              <a:rPr lang="en-US" altLang="ko-KR" dirty="0" smtClean="0"/>
              <a:t> 1) Arbitrage Risk</a:t>
            </a:r>
          </a:p>
          <a:p>
            <a:r>
              <a:rPr lang="en-US" altLang="ko-KR" dirty="0"/>
              <a:t> </a:t>
            </a:r>
            <a:r>
              <a:rPr lang="en-US" altLang="ko-KR" dirty="0" smtClean="0"/>
              <a:t>     Arbitrage resources are concentrated in a few specialized and poorly diversified traders</a:t>
            </a:r>
          </a:p>
          <a:p>
            <a:r>
              <a:rPr lang="en-US" altLang="ko-KR" dirty="0"/>
              <a:t> </a:t>
            </a:r>
            <a:r>
              <a:rPr lang="en-US" altLang="ko-KR" dirty="0" smtClean="0"/>
              <a:t>     </a:t>
            </a:r>
            <a:r>
              <a:rPr lang="en-US" altLang="ko-KR" dirty="0" smtClean="0"/>
              <a:t>-&gt; They are concerned about </a:t>
            </a:r>
            <a:r>
              <a:rPr lang="en-US" altLang="ko-KR" b="1" dirty="0" smtClean="0"/>
              <a:t>the idiosyncratic risk </a:t>
            </a:r>
            <a:r>
              <a:rPr lang="en-US" altLang="ko-KR" dirty="0" smtClean="0"/>
              <a:t>of their portfolios</a:t>
            </a:r>
            <a:endParaRPr lang="en-US" altLang="ko-KR" dirty="0"/>
          </a:p>
          <a:p>
            <a:endParaRPr lang="en-US" altLang="ko-KR" dirty="0" smtClean="0"/>
          </a:p>
          <a:p>
            <a:r>
              <a:rPr lang="en-US" altLang="ko-KR" dirty="0"/>
              <a:t> </a:t>
            </a:r>
            <a:r>
              <a:rPr lang="en-US" altLang="ko-KR" dirty="0" smtClean="0"/>
              <a:t> 2) Transaction Costs</a:t>
            </a:r>
          </a:p>
          <a:p>
            <a:r>
              <a:rPr lang="en-US" altLang="ko-KR" dirty="0"/>
              <a:t> </a:t>
            </a:r>
            <a:r>
              <a:rPr lang="en-US" altLang="ko-KR" dirty="0" smtClean="0"/>
              <a:t>    * Direct transaction costs (</a:t>
            </a:r>
            <a:r>
              <a:rPr lang="en-US" altLang="ko-KR" b="1" dirty="0" smtClean="0"/>
              <a:t>bid-ask spreads and brokerage commissions</a:t>
            </a:r>
            <a:r>
              <a:rPr lang="en-US" altLang="ko-KR" dirty="0" smtClean="0"/>
              <a:t>)</a:t>
            </a:r>
          </a:p>
          <a:p>
            <a:r>
              <a:rPr lang="en-US" altLang="ko-KR" dirty="0"/>
              <a:t> </a:t>
            </a:r>
            <a:r>
              <a:rPr lang="en-US" altLang="ko-KR" dirty="0" smtClean="0"/>
              <a:t>    * Indirect transaction costs(Adverse </a:t>
            </a:r>
            <a:r>
              <a:rPr lang="en-US" altLang="ko-KR" b="1" dirty="0" smtClean="0"/>
              <a:t>price effects </a:t>
            </a:r>
            <a:r>
              <a:rPr lang="en-US" altLang="ko-KR" dirty="0" smtClean="0"/>
              <a:t>and delay in processing the transaction</a:t>
            </a:r>
          </a:p>
          <a:p>
            <a:r>
              <a:rPr lang="en-US" altLang="ko-KR" dirty="0"/>
              <a:t> </a:t>
            </a:r>
            <a:r>
              <a:rPr lang="en-US" altLang="ko-KR" dirty="0" smtClean="0"/>
              <a:t>      </a:t>
            </a:r>
            <a:r>
              <a:rPr lang="en-US" altLang="ko-KR" dirty="0" smtClean="0"/>
              <a:t>(</a:t>
            </a:r>
            <a:r>
              <a:rPr lang="en-US" altLang="ko-KR" b="1" dirty="0" smtClean="0"/>
              <a:t>dollar-trading volume</a:t>
            </a:r>
            <a:r>
              <a:rPr lang="en-US" altLang="ko-KR" dirty="0" smtClean="0"/>
              <a:t>)</a:t>
            </a:r>
          </a:p>
          <a:p>
            <a:r>
              <a:rPr lang="en-US" altLang="ko-KR" dirty="0"/>
              <a:t> </a:t>
            </a:r>
            <a:r>
              <a:rPr lang="en-US" altLang="ko-KR" dirty="0" smtClean="0"/>
              <a:t>    * Short Selling </a:t>
            </a:r>
            <a:r>
              <a:rPr lang="en-US" altLang="ko-KR" b="1" dirty="0" smtClean="0"/>
              <a:t>(% of institutional Ownership</a:t>
            </a:r>
            <a:r>
              <a:rPr lang="en-US" altLang="ko-KR" dirty="0" smtClean="0"/>
              <a:t>)</a:t>
            </a:r>
          </a:p>
          <a:p>
            <a:r>
              <a:rPr lang="en-US" altLang="ko-KR" dirty="0"/>
              <a:t> </a:t>
            </a:r>
            <a:r>
              <a:rPr lang="en-US" altLang="ko-KR" dirty="0" smtClean="0"/>
              <a:t>    * Comprehensive measure (</a:t>
            </a:r>
            <a:r>
              <a:rPr lang="en-US" altLang="ko-KR" b="1" dirty="0" smtClean="0"/>
              <a:t>Frequency of zero daily returns</a:t>
            </a:r>
            <a:r>
              <a:rPr lang="en-US" altLang="ko-KR" dirty="0" smtClean="0"/>
              <a:t>)</a:t>
            </a:r>
          </a:p>
          <a:p>
            <a:r>
              <a:rPr lang="en-US" altLang="ko-KR" dirty="0"/>
              <a:t> </a:t>
            </a:r>
            <a:r>
              <a:rPr lang="en-US" altLang="ko-KR" dirty="0" smtClean="0"/>
              <a:t>    * </a:t>
            </a:r>
            <a:r>
              <a:rPr lang="en-US" altLang="ko-KR" b="1" dirty="0" smtClean="0"/>
              <a:t>Illiquidity</a:t>
            </a:r>
            <a:endParaRPr lang="en-US" altLang="ko-KR" b="1" dirty="0" smtClean="0"/>
          </a:p>
          <a:p>
            <a:endParaRPr lang="en-US" altLang="ko-KR" dirty="0"/>
          </a:p>
          <a:p>
            <a:r>
              <a:rPr lang="en-US" altLang="ko-KR" dirty="0" smtClean="0"/>
              <a:t>  3) Investor Sophistication and information uncertainty</a:t>
            </a:r>
          </a:p>
          <a:p>
            <a:r>
              <a:rPr lang="en-US" altLang="ko-KR" dirty="0"/>
              <a:t> </a:t>
            </a:r>
            <a:r>
              <a:rPr lang="en-US" altLang="ko-KR" dirty="0" smtClean="0"/>
              <a:t>     </a:t>
            </a:r>
            <a:r>
              <a:rPr lang="en-US" altLang="ko-KR" b="1" dirty="0" smtClean="0"/>
              <a:t>Number of analysts following</a:t>
            </a:r>
          </a:p>
          <a:p>
            <a:r>
              <a:rPr lang="en-US" altLang="ko-KR" b="1" dirty="0"/>
              <a:t> </a:t>
            </a:r>
            <a:r>
              <a:rPr lang="en-US" altLang="ko-KR" b="1" dirty="0" smtClean="0"/>
              <a:t>     </a:t>
            </a:r>
            <a:r>
              <a:rPr lang="en-US" altLang="ko-KR" b="1" dirty="0" err="1" smtClean="0"/>
              <a:t>Cashflow</a:t>
            </a:r>
            <a:r>
              <a:rPr lang="en-US" altLang="ko-KR" b="1" dirty="0" smtClean="0"/>
              <a:t> volatility</a:t>
            </a:r>
          </a:p>
          <a:p>
            <a:endParaRPr lang="en-US" altLang="ko-KR" dirty="0" smtClean="0"/>
          </a:p>
          <a:p>
            <a:endParaRPr lang="en-US" altLang="ko-KR" dirty="0"/>
          </a:p>
          <a:p>
            <a:r>
              <a:rPr lang="en-US" altLang="ko-KR" dirty="0" smtClean="0"/>
              <a:t> </a:t>
            </a:r>
            <a:endParaRPr lang="en-US" altLang="ko-KR" dirty="0">
              <a:latin typeface="+mj-ea"/>
              <a:ea typeface="+mj-ea"/>
            </a:endParaRPr>
          </a:p>
        </p:txBody>
      </p:sp>
    </p:spTree>
    <p:extLst>
      <p:ext uri="{BB962C8B-B14F-4D97-AF65-F5344CB8AC3E}">
        <p14:creationId xmlns:p14="http://schemas.microsoft.com/office/powerpoint/2010/main" val="3308788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r>
              <a:rPr lang="en-US" altLang="ko-KR" dirty="0" smtClean="0"/>
              <a:t>SUE Formation</a:t>
            </a:r>
            <a:endParaRPr lang="ko-KR" altLang="en-US" dirty="0"/>
          </a:p>
        </p:txBody>
      </p:sp>
      <mc:AlternateContent xmlns:mc="http://schemas.openxmlformats.org/markup-compatibility/2006" xmlns:a14="http://schemas.microsoft.com/office/drawing/2010/main">
        <mc:Choice Requires="a14">
          <p:sp>
            <p:nvSpPr>
              <p:cNvPr id="25" name="TextBox 24"/>
              <p:cNvSpPr txBox="1"/>
              <p:nvPr/>
            </p:nvSpPr>
            <p:spPr>
              <a:xfrm>
                <a:off x="356760" y="881510"/>
                <a:ext cx="11424423" cy="5072030"/>
              </a:xfrm>
              <a:prstGeom prst="rect">
                <a:avLst/>
              </a:prstGeom>
              <a:noFill/>
            </p:spPr>
            <p:txBody>
              <a:bodyPr wrap="square" rtlCol="0">
                <a:spAutoFit/>
              </a:bodyPr>
              <a:lstStyle/>
              <a:p>
                <a:r>
                  <a:rPr lang="en-US" altLang="ko-KR" u="sng" dirty="0"/>
                  <a:t>[Estimation SUE (standardized unexpected earnings)]</a:t>
                </a:r>
                <a:endParaRPr lang="ko-KR" altLang="ko-KR" u="sng" dirty="0"/>
              </a:p>
              <a:p>
                <a:r>
                  <a:rPr lang="en-US" altLang="ko-KR" i="1" dirty="0"/>
                  <a:t>Following methodology of </a:t>
                </a:r>
                <a:r>
                  <a:rPr lang="en-US" altLang="ko-KR" b="1" i="1" dirty="0"/>
                  <a:t>Foster, Olsen and </a:t>
                </a:r>
                <a:r>
                  <a:rPr lang="en-US" altLang="ko-KR" b="1" i="1" dirty="0" err="1"/>
                  <a:t>Shevlin</a:t>
                </a:r>
                <a:r>
                  <a:rPr lang="en-US" altLang="ko-KR" b="1" i="1" dirty="0"/>
                  <a:t>(FOS) (1984). </a:t>
                </a:r>
                <a:endParaRPr lang="ko-KR" altLang="ko-KR" sz="1400" b="1" dirty="0"/>
              </a:p>
              <a:p>
                <a:endParaRPr lang="en-US" altLang="ko-KR" u="sng" dirty="0"/>
              </a:p>
              <a:p>
                <a:pPr marL="285750" indent="-285750">
                  <a:buFontTx/>
                  <a:buChar char="-"/>
                </a:pPr>
                <a:r>
                  <a:rPr lang="en-US" altLang="ko-KR" dirty="0"/>
                  <a:t>Scale </a:t>
                </a:r>
                <a:r>
                  <a:rPr lang="en-US" altLang="ko-KR" b="1" dirty="0"/>
                  <a:t>unexpected earnings </a:t>
                </a:r>
                <a:r>
                  <a:rPr lang="en-US" altLang="ko-KR" dirty="0"/>
                  <a:t>by </a:t>
                </a:r>
                <a:r>
                  <a:rPr lang="en-US" altLang="ko-KR" b="1" dirty="0"/>
                  <a:t>standard deviation of forecast errors </a:t>
                </a:r>
                <a:r>
                  <a:rPr lang="en-US" altLang="ko-KR" dirty="0"/>
                  <a:t>over estimation period. </a:t>
                </a:r>
                <a:br>
                  <a:rPr lang="en-US" altLang="ko-KR" dirty="0"/>
                </a:br>
                <a:r>
                  <a:rPr lang="en-US" altLang="ko-KR" i="1" dirty="0" err="1"/>
                  <a:t>SUE</a:t>
                </a:r>
                <a:r>
                  <a:rPr lang="en-US" altLang="ko-KR" i="1" baseline="-25000" dirty="0" err="1"/>
                  <a:t>t</a:t>
                </a:r>
                <a:r>
                  <a:rPr lang="en-US" altLang="ko-KR" i="1" dirty="0"/>
                  <a:t> = </a:t>
                </a:r>
                <a14:m>
                  <m:oMath xmlns:m="http://schemas.openxmlformats.org/officeDocument/2006/math">
                    <m:f>
                      <m:fPr>
                        <m:ctrlPr>
                          <a:rPr lang="en-US" altLang="ko-KR" i="1">
                            <a:latin typeface="Cambria Math" panose="02040503050406030204" pitchFamily="18" charset="0"/>
                          </a:rPr>
                        </m:ctrlPr>
                      </m:fPr>
                      <m:num>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𝑡</m:t>
                            </m:r>
                          </m:sub>
                        </m:sSub>
                        <m:r>
                          <a:rPr lang="en-US" altLang="ko-KR" i="1">
                            <a:latin typeface="Cambria Math" panose="02040503050406030204" pitchFamily="18" charset="0"/>
                          </a:rPr>
                          <m:t>−</m:t>
                        </m:r>
                        <m:r>
                          <a:rPr lang="en-US" altLang="ko-KR" i="1">
                            <a:latin typeface="Cambria Math" panose="02040503050406030204" pitchFamily="18" charset="0"/>
                          </a:rPr>
                          <m:t>𝐸</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𝑡</m:t>
                                </m:r>
                              </m:sub>
                            </m:sSub>
                          </m:e>
                        </m:d>
                      </m:num>
                      <m:den>
                        <m:r>
                          <m:rPr>
                            <m:sty m:val="p"/>
                          </m:rPr>
                          <a:rPr lang="en-US" altLang="ko-KR">
                            <a:latin typeface="Cambria Math" panose="02040503050406030204" pitchFamily="18" charset="0"/>
                          </a:rPr>
                          <m:t>σ</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𝑡</m:t>
                                </m:r>
                              </m:sub>
                            </m:sSub>
                            <m:r>
                              <a:rPr lang="en-US" altLang="ko-KR" i="1">
                                <a:latin typeface="Cambria Math" panose="02040503050406030204" pitchFamily="18" charset="0"/>
                              </a:rPr>
                              <m:t>−</m:t>
                            </m:r>
                            <m:r>
                              <a:rPr lang="en-US" altLang="ko-KR" i="1">
                                <a:latin typeface="Cambria Math" panose="02040503050406030204" pitchFamily="18" charset="0"/>
                              </a:rPr>
                              <m:t>𝐸</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𝑡</m:t>
                                    </m:r>
                                  </m:sub>
                                </m:sSub>
                              </m:e>
                            </m:d>
                          </m:e>
                        </m:d>
                      </m:den>
                    </m:f>
                  </m:oMath>
                </a14:m>
                <a:r>
                  <a:rPr lang="en-US" altLang="ko-KR" dirty="0"/>
                  <a:t>.</a:t>
                </a:r>
              </a:p>
              <a:p>
                <a:pPr marL="285750" indent="-285750">
                  <a:buFontTx/>
                  <a:buChar char="-"/>
                </a:pPr>
                <a:r>
                  <a:rPr lang="en-US" altLang="ko-KR" dirty="0"/>
                  <a:t>SUE is proxy for good news or bad news.</a:t>
                </a:r>
              </a:p>
              <a:p>
                <a:pPr marL="285750" indent="-285750">
                  <a:buFontTx/>
                  <a:buChar char="-"/>
                </a:pPr>
                <a:endParaRPr lang="en-US" altLang="ko-KR" dirty="0"/>
              </a:p>
              <a:p>
                <a:pPr marL="285750" indent="-285750">
                  <a:buFontTx/>
                  <a:buChar char="-"/>
                </a:pPr>
                <a:r>
                  <a:rPr lang="en-US" altLang="ko-KR" dirty="0"/>
                  <a:t>Assume expected earnings follow a first-order autoregressive progress in seasonal differences. </a:t>
                </a:r>
              </a:p>
              <a:p>
                <a:pPr marL="285750" lvl="0" indent="-285750">
                  <a:buFontTx/>
                  <a:buChar char="-"/>
                </a:pPr>
                <a:r>
                  <a:rPr lang="en-US" altLang="ko-KR" dirty="0"/>
                  <a:t>Forecast expected earnings. </a:t>
                </a:r>
                <a14:m>
                  <m:oMath xmlns:m="http://schemas.openxmlformats.org/officeDocument/2006/math">
                    <m:r>
                      <a:rPr lang="en-US" altLang="ko-KR" i="1">
                        <a:latin typeface="Cambria Math" panose="02040503050406030204" pitchFamily="18" charset="0"/>
                      </a:rPr>
                      <m:t>𝐸</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𝑖𝑡</m:t>
                            </m:r>
                          </m:sub>
                        </m:sSub>
                      </m:e>
                    </m:d>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𝑡</m:t>
                        </m:r>
                        <m:r>
                          <a:rPr lang="en-US" altLang="ko-KR" i="1">
                            <a:latin typeface="Cambria Math" panose="02040503050406030204" pitchFamily="18" charset="0"/>
                          </a:rPr>
                          <m:t>−4</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𝜙</m:t>
                        </m:r>
                      </m:e>
                      <m:sub>
                        <m:r>
                          <a:rPr lang="en-US" altLang="ko-KR" i="1">
                            <a:latin typeface="Cambria Math" panose="02040503050406030204" pitchFamily="18" charset="0"/>
                          </a:rPr>
                          <m:t>𝑖</m:t>
                        </m:r>
                      </m:sub>
                    </m:sSub>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𝑡</m:t>
                            </m:r>
                            <m:r>
                              <a:rPr lang="en-US" altLang="ko-KR" i="1">
                                <a:latin typeface="Cambria Math" panose="02040503050406030204" pitchFamily="18" charset="0"/>
                              </a:rPr>
                              <m:t>−1</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𝑡</m:t>
                            </m:r>
                            <m:r>
                              <a:rPr lang="en-US" altLang="ko-KR" i="1">
                                <a:latin typeface="Cambria Math" panose="02040503050406030204" pitchFamily="18" charset="0"/>
                              </a:rPr>
                              <m:t>−5</m:t>
                            </m:r>
                          </m:sub>
                        </m:sSub>
                      </m:e>
                    </m:d>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𝛿</m:t>
                        </m:r>
                      </m:e>
                      <m:sub>
                        <m:r>
                          <a:rPr lang="en-US" altLang="ko-KR" i="1">
                            <a:latin typeface="Cambria Math" panose="02040503050406030204" pitchFamily="18" charset="0"/>
                          </a:rPr>
                          <m:t>𝑖</m:t>
                        </m:r>
                      </m:sub>
                    </m:sSub>
                  </m:oMath>
                </a14:m>
                <a:endParaRPr lang="en-US" altLang="ko-KR" i="1" baseline="-25000" dirty="0"/>
              </a:p>
              <a:p>
                <a:pPr marL="285750" lvl="0" indent="-285750">
                  <a:buFontTx/>
                  <a:buChar char="-"/>
                </a:pPr>
                <a:r>
                  <a:rPr lang="en-US" altLang="ko-KR" dirty="0"/>
                  <a:t>Compute unexpected earnings.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𝑡</m:t>
                        </m:r>
                      </m:sub>
                    </m:sSub>
                    <m:r>
                      <a:rPr lang="en-US" altLang="ko-KR" i="1">
                        <a:latin typeface="Cambria Math" panose="02040503050406030204" pitchFamily="18" charset="0"/>
                      </a:rPr>
                      <m:t>−</m:t>
                    </m:r>
                    <m:r>
                      <a:rPr lang="en-US" altLang="ko-KR" i="1">
                        <a:latin typeface="Cambria Math" panose="02040503050406030204" pitchFamily="18" charset="0"/>
                      </a:rPr>
                      <m:t>𝐸</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𝑡</m:t>
                        </m:r>
                      </m:sub>
                    </m:sSub>
                    <m:r>
                      <a:rPr lang="en-US" altLang="ko-KR" i="1">
                        <a:latin typeface="Cambria Math" panose="02040503050406030204" pitchFamily="18" charset="0"/>
                      </a:rPr>
                      <m:t>)</m:t>
                    </m:r>
                  </m:oMath>
                </a14:m>
                <a:r>
                  <a:rPr lang="en-US" altLang="ko-KR" dirty="0"/>
                  <a:t> </a:t>
                </a:r>
              </a:p>
              <a:p>
                <a:endParaRPr lang="en-US" altLang="ko-KR" u="sng" dirty="0"/>
              </a:p>
              <a:p>
                <a:r>
                  <a:rPr lang="en-US" altLang="ko-KR" u="sng" dirty="0"/>
                  <a:t>[Portfolio assignment from FOS]</a:t>
                </a:r>
              </a:p>
              <a:p>
                <a:endParaRPr lang="ko-KR" altLang="ko-KR" sz="1400" dirty="0"/>
              </a:p>
              <a:p>
                <a:pPr marL="285750" lvl="0" indent="-285750">
                  <a:buFontTx/>
                  <a:buChar char="-"/>
                </a:pPr>
                <a:r>
                  <a:rPr lang="en-US" altLang="ko-KR" dirty="0"/>
                  <a:t>Assign firms into 4 PF based on SUE in the prior quarter. </a:t>
                </a:r>
              </a:p>
              <a:p>
                <a:pPr marL="285750" lvl="0" indent="-285750">
                  <a:buFontTx/>
                  <a:buChar char="-"/>
                </a:pPr>
                <a:endParaRPr lang="en-US" altLang="ko-KR" dirty="0"/>
              </a:p>
              <a:p>
                <a:pPr lvl="0"/>
                <a:r>
                  <a:rPr lang="en-US" altLang="ko-KR" dirty="0"/>
                  <a:t>-&gt; PF 1: firms with lowest SUE ranking (Bad news firms)</a:t>
                </a:r>
                <a:r>
                  <a:rPr lang="en-US" altLang="ko-KR" sz="1400" dirty="0"/>
                  <a:t>. </a:t>
                </a:r>
              </a:p>
              <a:p>
                <a:pPr lvl="0"/>
                <a:r>
                  <a:rPr lang="en-US" altLang="ko-KR" dirty="0"/>
                  <a:t>-&gt; PF 4: firms with highest SUE ranking (Good news firms) </a:t>
                </a:r>
                <a:endParaRPr lang="ko-KR" altLang="ko-KR" sz="1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356760" y="881510"/>
                <a:ext cx="11424423" cy="5072030"/>
              </a:xfrm>
              <a:prstGeom prst="rect">
                <a:avLst/>
              </a:prstGeom>
              <a:blipFill rotWithShape="0">
                <a:blip r:embed="rId3"/>
                <a:stretch>
                  <a:fillRect l="-587" t="-721" b="-96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1535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78693"/>
            <a:ext cx="5120115" cy="400110"/>
          </a:xfrm>
          <a:prstGeom prst="rect">
            <a:avLst/>
          </a:prstGeom>
          <a:noFill/>
        </p:spPr>
        <p:txBody>
          <a:bodyPr wrap="square" rtlCol="0" anchor="ctr">
            <a:spAutoFit/>
          </a:bodyPr>
          <a:lstStyle/>
          <a:p>
            <a:pPr lvl="0"/>
            <a:r>
              <a:rPr lang="en-US" altLang="ko-KR" sz="2000" dirty="0">
                <a:solidFill>
                  <a:prstClr val="black"/>
                </a:solidFill>
              </a:rPr>
              <a:t>Limit to arbitrage proxy variables</a:t>
            </a:r>
            <a:endParaRPr lang="en-US" altLang="ko-KR" sz="2000" dirty="0">
              <a:solidFill>
                <a:prstClr val="black"/>
              </a:solidFill>
            </a:endParaRPr>
          </a:p>
        </p:txBody>
      </p:sp>
      <p:sp>
        <p:nvSpPr>
          <p:cNvPr id="25" name="TextBox 24"/>
          <p:cNvSpPr txBox="1"/>
          <p:nvPr/>
        </p:nvSpPr>
        <p:spPr>
          <a:xfrm>
            <a:off x="356760" y="881510"/>
            <a:ext cx="11424423" cy="4001095"/>
          </a:xfrm>
          <a:prstGeom prst="rect">
            <a:avLst/>
          </a:prstGeom>
          <a:noFill/>
        </p:spPr>
        <p:txBody>
          <a:bodyPr wrap="square" rtlCol="0">
            <a:spAutoFit/>
          </a:bodyPr>
          <a:lstStyle/>
          <a:p>
            <a:endParaRPr lang="en-US" altLang="ko-KR" sz="2000" u="sng" dirty="0"/>
          </a:p>
          <a:p>
            <a:pPr marL="342900" indent="-342900">
              <a:lnSpc>
                <a:spcPct val="150000"/>
              </a:lnSpc>
              <a:buAutoNum type="arabicPeriod"/>
            </a:pPr>
            <a:r>
              <a:rPr lang="en-US" altLang="ko-KR" sz="2000" dirty="0"/>
              <a:t>Arbitrage risk</a:t>
            </a:r>
          </a:p>
          <a:p>
            <a:r>
              <a:rPr lang="en-US" altLang="ko-KR" sz="2000" dirty="0"/>
              <a:t>	a. Idiosyncratic volatility</a:t>
            </a:r>
          </a:p>
          <a:p>
            <a:endParaRPr lang="en-US" altLang="ko-KR" sz="2000" dirty="0"/>
          </a:p>
          <a:p>
            <a:pPr marL="342900" indent="-342900">
              <a:buFontTx/>
              <a:buChar char="-"/>
            </a:pPr>
            <a:r>
              <a:rPr lang="en-US" altLang="ko-KR" sz="2000" dirty="0"/>
              <a:t>Pontiff (2006) demonstrates that arbitrageurs prefer to hold less of stocks with higher idiosyncratic stock return volatility. </a:t>
            </a:r>
          </a:p>
          <a:p>
            <a:pPr marL="342900" indent="-342900">
              <a:buFontTx/>
              <a:buChar char="-"/>
            </a:pPr>
            <a:r>
              <a:rPr lang="en-US" altLang="ko-KR" sz="2000" dirty="0"/>
              <a:t>In this paper, idiosyncratic volatility is used as a proxy for arbitrage costs. </a:t>
            </a:r>
          </a:p>
          <a:p>
            <a:endParaRPr lang="en-US" altLang="ko-KR" sz="2000" dirty="0"/>
          </a:p>
          <a:p>
            <a:pPr marL="342900" indent="-342900">
              <a:buFontTx/>
              <a:buChar char="-"/>
            </a:pPr>
            <a:r>
              <a:rPr lang="en-US" altLang="ko-KR" sz="2000" dirty="0">
                <a:ea typeface="바탕" panose="02030600000101010101" pitchFamily="18" charset="-127"/>
                <a:cs typeface="Times New Roman" panose="02020603050405020304" pitchFamily="18" charset="0"/>
              </a:rPr>
              <a:t>Idiosyncratic volatility is obtained by regressing monthly return of individual stock on market(KOSPI) portfolio over 36 months, and then computing the standard deviation of the residuals.  </a:t>
            </a:r>
            <a:endParaRPr lang="en-US" altLang="ko-KR" sz="2000" dirty="0"/>
          </a:p>
          <a:p>
            <a:endParaRPr lang="en-US" altLang="ko-KR" sz="2400" dirty="0"/>
          </a:p>
        </p:txBody>
      </p:sp>
      <mc:AlternateContent xmlns:mc="http://schemas.openxmlformats.org/markup-compatibility/2006" xmlns:a14="http://schemas.microsoft.com/office/drawing/2010/main">
        <mc:Choice Requires="a14">
          <p:graphicFrame>
            <p:nvGraphicFramePr>
              <p:cNvPr id="4" name="표 3"/>
              <p:cNvGraphicFramePr>
                <a:graphicFrameLocks noGrp="1"/>
              </p:cNvGraphicFramePr>
              <p:nvPr>
                <p:extLst/>
              </p:nvPr>
            </p:nvGraphicFramePr>
            <p:xfrm>
              <a:off x="2069265" y="4419980"/>
              <a:ext cx="7999412" cy="2438020"/>
            </p:xfrm>
            <a:graphic>
              <a:graphicData uri="http://schemas.openxmlformats.org/drawingml/2006/table">
                <a:tbl>
                  <a:tblPr firstRow="1" firstCol="1" bandRow="1"/>
                  <a:tblGrid>
                    <a:gridCol w="7395449">
                      <a:extLst>
                        <a:ext uri="{9D8B030D-6E8A-4147-A177-3AD203B41FA5}">
                          <a16:colId xmlns:a16="http://schemas.microsoft.com/office/drawing/2014/main" val="51178509"/>
                        </a:ext>
                      </a:extLst>
                    </a:gridCol>
                    <a:gridCol w="603963">
                      <a:extLst>
                        <a:ext uri="{9D8B030D-6E8A-4147-A177-3AD203B41FA5}">
                          <a16:colId xmlns:a16="http://schemas.microsoft.com/office/drawing/2014/main" val="3575107288"/>
                        </a:ext>
                      </a:extLst>
                    </a:gridCol>
                  </a:tblGrid>
                  <a:tr h="339387">
                    <a:tc>
                      <a:txBody>
                        <a:bodyPr/>
                        <a:lstStyle/>
                        <a:p>
                          <a:pPr algn="just" latinLnBrk="0">
                            <a:lnSpc>
                              <a:spcPct val="180000"/>
                            </a:lnSpc>
                            <a:spcAft>
                              <a:spcPts val="0"/>
                            </a:spcAft>
                          </a:pPr>
                          <a14:m>
                            <m:oMathPara xmlns:m="http://schemas.openxmlformats.org/officeDocument/2006/math">
                              <m:oMathParaPr>
                                <m:jc m:val="centerGroup"/>
                              </m:oMathParaPr>
                              <m:oMath xmlns:m="http://schemas.openxmlformats.org/officeDocument/2006/math">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   </m:t>
                                </m:r>
                                <m:sSubSup>
                                  <m:sSubSup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𝑟</m:t>
                                    </m:r>
                                  </m:e>
                                  <m:sub>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t</m:t>
                                    </m:r>
                                  </m:sub>
                                  <m:sup>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𝑖</m:t>
                                    </m:r>
                                  </m:sup>
                                </m:sSubSup>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m:t>
                                </m:r>
                                <m:sSubSup>
                                  <m:sSubSup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𝛼</m:t>
                                    </m:r>
                                  </m:e>
                                  <m: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𝑡</m:t>
                                    </m:r>
                                  </m:sub>
                                  <m:sup>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𝑖</m:t>
                                    </m:r>
                                  </m:sup>
                                </m:sSubSup>
                                <m: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m:t>
                                </m:r>
                                <m:sSubSup>
                                  <m:sSubSup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β</m:t>
                                    </m:r>
                                  </m:e>
                                  <m:sub>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t</m:t>
                                    </m:r>
                                  </m:sub>
                                  <m:sup>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i</m:t>
                                    </m:r>
                                  </m:sup>
                                </m:sSubSup>
                                <m:sSubSup>
                                  <m:sSubSup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𝑟</m:t>
                                    </m:r>
                                  </m:e>
                                  <m: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𝑡</m:t>
                                    </m:r>
                                  </m:sub>
                                  <m:sup>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𝑚</m:t>
                                    </m:r>
                                  </m:sup>
                                </m:sSubSup>
                                <m: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m:t>
                                </m:r>
                                <m:sSubSup>
                                  <m:sSubSup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ϵ</m:t>
                                    </m:r>
                                  </m:e>
                                  <m:sub>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t</m:t>
                                    </m:r>
                                  </m:sub>
                                  <m:sup>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i</m:t>
                                    </m:r>
                                  </m:sup>
                                </m:sSubSup>
                              </m:oMath>
                            </m:oMathPara>
                          </a14:m>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just" latinLnBrk="0">
                            <a:lnSpc>
                              <a:spcPct val="150000"/>
                            </a:lnSpc>
                            <a:spcAft>
                              <a:spcPts val="0"/>
                            </a:spcAft>
                          </a:pPr>
                          <a:r>
                            <a:rPr lang="en-US" sz="1800" kern="0" spc="-30" dirty="0">
                              <a:effectLst/>
                              <a:latin typeface="바탕" panose="02030600000101010101" pitchFamily="18" charset="-127"/>
                              <a:ea typeface="맑은 고딕" panose="020B0503020000020004" pitchFamily="50" charset="-127"/>
                              <a:cs typeface="Times New Roman" panose="02020603050405020304" pitchFamily="18" charset="0"/>
                            </a:rPr>
                            <a:t>(1)</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409427749"/>
                      </a:ext>
                    </a:extLst>
                  </a:tr>
                  <a:tr h="1260813">
                    <a:tc>
                      <a:txBody>
                        <a:bodyPr/>
                        <a:lstStyle/>
                        <a:p>
                          <a:pPr algn="just" latinLnBrk="0">
                            <a:lnSpc>
                              <a:spcPct val="180000"/>
                            </a:lnSpc>
                            <a:spcAft>
                              <a:spcPts val="0"/>
                            </a:spcAft>
                          </a:pPr>
                          <a14:m>
                            <m:oMathPara xmlns:m="http://schemas.openxmlformats.org/officeDocument/2006/math">
                              <m:oMathParaPr>
                                <m:jc m:val="centerGroup"/>
                              </m:oMathParaPr>
                              <m:oMath xmlns:m="http://schemas.openxmlformats.org/officeDocument/2006/math">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   </m:t>
                                </m:r>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𝐼𝑉𝑂</m:t>
                                </m:r>
                                <m:sSubSup>
                                  <m:sSubSup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𝐿</m:t>
                                    </m:r>
                                  </m:e>
                                  <m: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𝑡</m:t>
                                    </m:r>
                                  </m:sub>
                                  <m:sup>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𝑖</m:t>
                                    </m:r>
                                  </m:sup>
                                </m:sSubSup>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m:t>
                                </m:r>
                                <m:rad>
                                  <m:radPr>
                                    <m:degHide m:val="on"/>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1</m:t>
                                        </m:r>
                                      </m:num>
                                      <m:den>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36</m:t>
                                        </m:r>
                                      </m:den>
                                    </m:f>
                                    <m:nary>
                                      <m:naryPr>
                                        <m:chr m:val="∑"/>
                                        <m:limLoc m:val="undOv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𝑡</m:t>
                                        </m:r>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=−36</m:t>
                                        </m:r>
                                      </m:sub>
                                      <m:sup>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−1</m:t>
                                        </m:r>
                                      </m:sup>
                                      <m:e>
                                        <m:sSup>
                                          <m:sSup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ϵ</m:t>
                                                    </m:r>
                                                  </m:e>
                                                  <m:sub>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t</m:t>
                                                    </m:r>
                                                  </m:sub>
                                                  <m:sup>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i</m:t>
                                                    </m:r>
                                                  </m:sup>
                                                </m:sSubSup>
                                              </m:e>
                                            </m:d>
                                          </m:e>
                                          <m:sup>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2</m:t>
                                            </m:r>
                                          </m:sup>
                                        </m:sSup>
                                      </m:e>
                                    </m:nary>
                                  </m:e>
                                </m:rad>
                              </m:oMath>
                            </m:oMathPara>
                          </a14:m>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just" latinLnBrk="0">
                            <a:lnSpc>
                              <a:spcPct val="180000"/>
                            </a:lnSpc>
                            <a:spcAft>
                              <a:spcPts val="0"/>
                            </a:spcAft>
                          </a:pPr>
                          <a:r>
                            <a:rPr lang="en-US" sz="1800" kern="0" spc="-30" dirty="0">
                              <a:effectLst/>
                              <a:latin typeface="바탕" panose="02030600000101010101" pitchFamily="18" charset="-127"/>
                              <a:ea typeface="맑은 고딕" panose="020B0503020000020004" pitchFamily="50" charset="-127"/>
                              <a:cs typeface="Times New Roman" panose="02020603050405020304" pitchFamily="18" charset="0"/>
                            </a:rPr>
                            <a:t>(2)</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319977902"/>
                      </a:ext>
                    </a:extLst>
                  </a:tr>
                </a:tbl>
              </a:graphicData>
            </a:graphic>
          </p:graphicFrame>
        </mc:Choice>
        <mc:Fallback xmlns="">
          <p:graphicFrame>
            <p:nvGraphicFramePr>
              <p:cNvPr id="4" name="표 3"/>
              <p:cNvGraphicFramePr>
                <a:graphicFrameLocks noGrp="1"/>
              </p:cNvGraphicFramePr>
              <p:nvPr>
                <p:extLst>
                  <p:ext uri="{D42A27DB-BD31-4B8C-83A1-F6EECF244321}">
                    <p14:modId xmlns:p14="http://schemas.microsoft.com/office/powerpoint/2010/main" val="2801969195"/>
                  </p:ext>
                </p:extLst>
              </p:nvPr>
            </p:nvGraphicFramePr>
            <p:xfrm>
              <a:off x="2069265" y="4419980"/>
              <a:ext cx="7999412" cy="2438020"/>
            </p:xfrm>
            <a:graphic>
              <a:graphicData uri="http://schemas.openxmlformats.org/drawingml/2006/table">
                <a:tbl>
                  <a:tblPr firstRow="1" firstCol="1" bandRow="1"/>
                  <a:tblGrid>
                    <a:gridCol w="7395449">
                      <a:extLst>
                        <a:ext uri="{9D8B030D-6E8A-4147-A177-3AD203B41FA5}">
                          <a16:colId xmlns:a16="http://schemas.microsoft.com/office/drawing/2014/main" val="51178509"/>
                        </a:ext>
                      </a:extLst>
                    </a:gridCol>
                    <a:gridCol w="603963">
                      <a:extLst>
                        <a:ext uri="{9D8B030D-6E8A-4147-A177-3AD203B41FA5}">
                          <a16:colId xmlns:a16="http://schemas.microsoft.com/office/drawing/2014/main" val="3575107288"/>
                        </a:ext>
                      </a:extLst>
                    </a:gridCol>
                  </a:tblGrid>
                  <a:tr h="517081">
                    <a:tc>
                      <a:txBody>
                        <a:bodyPr/>
                        <a:lstStyle/>
                        <a:p>
                          <a:endParaRPr lang="en-US"/>
                        </a:p>
                      </a:txBody>
                      <a:tcPr marL="68580" marR="68580" marT="0" marB="0" anchor="ctr">
                        <a:lnL>
                          <a:noFill/>
                        </a:lnL>
                        <a:lnR>
                          <a:noFill/>
                        </a:lnR>
                        <a:lnT>
                          <a:noFill/>
                        </a:lnT>
                        <a:lnB>
                          <a:noFill/>
                        </a:lnB>
                        <a:blipFill>
                          <a:blip r:embed="rId3"/>
                          <a:stretch>
                            <a:fillRect r="-8155" b="-370588"/>
                          </a:stretch>
                        </a:blipFill>
                      </a:tcPr>
                    </a:tc>
                    <a:tc>
                      <a:txBody>
                        <a:bodyPr/>
                        <a:lstStyle/>
                        <a:p>
                          <a:pPr algn="just" latinLnBrk="0">
                            <a:lnSpc>
                              <a:spcPct val="150000"/>
                            </a:lnSpc>
                            <a:spcAft>
                              <a:spcPts val="0"/>
                            </a:spcAft>
                          </a:pPr>
                          <a:r>
                            <a:rPr lang="en-US" sz="1800" kern="0" spc="-30" dirty="0">
                              <a:effectLst/>
                              <a:latin typeface="바탕" panose="02030600000101010101" pitchFamily="18" charset="-127"/>
                              <a:ea typeface="맑은 고딕" panose="020B0503020000020004" pitchFamily="50" charset="-127"/>
                              <a:cs typeface="Times New Roman" panose="02020603050405020304" pitchFamily="18" charset="0"/>
                            </a:rPr>
                            <a:t>(1)</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409427749"/>
                      </a:ext>
                    </a:extLst>
                  </a:tr>
                  <a:tr h="1920939">
                    <a:tc>
                      <a:txBody>
                        <a:bodyPr/>
                        <a:lstStyle/>
                        <a:p>
                          <a:endParaRPr lang="en-US"/>
                        </a:p>
                      </a:txBody>
                      <a:tcPr marL="68580" marR="68580" marT="0" marB="0" anchor="ctr">
                        <a:lnL>
                          <a:noFill/>
                        </a:lnL>
                        <a:lnR>
                          <a:noFill/>
                        </a:lnR>
                        <a:lnT>
                          <a:noFill/>
                        </a:lnT>
                        <a:lnB>
                          <a:noFill/>
                        </a:lnB>
                        <a:blipFill>
                          <a:blip r:embed="rId3"/>
                          <a:stretch>
                            <a:fillRect t="-26984" r="-8155"/>
                          </a:stretch>
                        </a:blipFill>
                      </a:tcPr>
                    </a:tc>
                    <a:tc>
                      <a:txBody>
                        <a:bodyPr/>
                        <a:lstStyle/>
                        <a:p>
                          <a:pPr algn="just" latinLnBrk="0">
                            <a:lnSpc>
                              <a:spcPct val="180000"/>
                            </a:lnSpc>
                            <a:spcAft>
                              <a:spcPts val="0"/>
                            </a:spcAft>
                          </a:pPr>
                          <a:r>
                            <a:rPr lang="en-US" sz="1800" kern="0" spc="-30" dirty="0">
                              <a:effectLst/>
                              <a:latin typeface="바탕" panose="02030600000101010101" pitchFamily="18" charset="-127"/>
                              <a:ea typeface="맑은 고딕" panose="020B0503020000020004" pitchFamily="50" charset="-127"/>
                              <a:cs typeface="Times New Roman" panose="02020603050405020304" pitchFamily="18" charset="0"/>
                            </a:rPr>
                            <a:t>(2)</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319977902"/>
                      </a:ext>
                    </a:extLst>
                  </a:tr>
                </a:tbl>
              </a:graphicData>
            </a:graphic>
          </p:graphicFrame>
        </mc:Fallback>
      </mc:AlternateContent>
    </p:spTree>
    <p:extLst>
      <p:ext uri="{BB962C8B-B14F-4D97-AF65-F5344CB8AC3E}">
        <p14:creationId xmlns:p14="http://schemas.microsoft.com/office/powerpoint/2010/main" val="767792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flipV="1">
            <a:off x="358346" y="531341"/>
            <a:ext cx="11833654" cy="0"/>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356760" y="567060"/>
            <a:ext cx="11668554"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58350" y="602779"/>
            <a:ext cx="11516154"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6760" y="81004"/>
            <a:ext cx="5120115" cy="369332"/>
          </a:xfrm>
          <a:prstGeom prst="rect">
            <a:avLst/>
          </a:prstGeom>
          <a:noFill/>
        </p:spPr>
        <p:txBody>
          <a:bodyPr wrap="square" rtlCol="0" anchor="ctr">
            <a:spAutoFit/>
          </a:bodyPr>
          <a:lstStyle/>
          <a:p>
            <a:pPr lvl="0"/>
            <a:r>
              <a:rPr lang="en-US" altLang="ko-KR">
                <a:solidFill>
                  <a:prstClr val="black"/>
                </a:solidFill>
              </a:rPr>
              <a:t>Limit to arbitrage proxy variables</a:t>
            </a:r>
            <a:endParaRPr lang="en-US" altLang="ko-KR" dirty="0">
              <a:solidFill>
                <a:prstClr val="black"/>
              </a:solidFill>
            </a:endParaRPr>
          </a:p>
        </p:txBody>
      </p:sp>
      <mc:AlternateContent xmlns:mc="http://schemas.openxmlformats.org/markup-compatibility/2006" xmlns:a14="http://schemas.microsoft.com/office/drawing/2010/main">
        <mc:Choice Requires="a14">
          <p:sp>
            <p:nvSpPr>
              <p:cNvPr id="25" name="TextBox 24"/>
              <p:cNvSpPr txBox="1"/>
              <p:nvPr/>
            </p:nvSpPr>
            <p:spPr>
              <a:xfrm>
                <a:off x="356760" y="881510"/>
                <a:ext cx="11424423" cy="4093428"/>
              </a:xfrm>
              <a:prstGeom prst="rect">
                <a:avLst/>
              </a:prstGeom>
              <a:noFill/>
            </p:spPr>
            <p:txBody>
              <a:bodyPr wrap="square" rtlCol="0">
                <a:spAutoFit/>
              </a:bodyPr>
              <a:lstStyle/>
              <a:p>
                <a:r>
                  <a:rPr lang="en-US" altLang="ko-KR" sz="2000" u="sng" dirty="0"/>
                  <a:t>Limit to arbitrage proxy variables</a:t>
                </a:r>
              </a:p>
              <a:p>
                <a:endParaRPr lang="en-US" altLang="ko-KR" sz="2000" u="sng" dirty="0"/>
              </a:p>
              <a:p>
                <a:r>
                  <a:rPr lang="en-US" altLang="ko-KR" sz="2000" dirty="0"/>
                  <a:t>2. Transaction cost</a:t>
                </a:r>
              </a:p>
              <a:p>
                <a:r>
                  <a:rPr lang="en-US" altLang="ko-KR" sz="2000" dirty="0"/>
                  <a:t>	a. Trading Volume</a:t>
                </a:r>
              </a:p>
              <a:p>
                <a:endParaRPr lang="en-US" altLang="ko-KR" sz="2000" dirty="0"/>
              </a:p>
              <a:p>
                <a:pPr marL="342900" indent="-342900">
                  <a:buFontTx/>
                  <a:buChar char="-"/>
                </a:pPr>
                <a:r>
                  <a:rPr lang="en-US" altLang="ko-KR" sz="2000" dirty="0"/>
                  <a:t>Sum of past 12-month trading volume. (Ali et al. (2003))</a:t>
                </a:r>
              </a:p>
              <a:p>
                <a:endParaRPr lang="en-US" altLang="ko-KR" sz="2000" dirty="0"/>
              </a:p>
              <a:p>
                <a:endParaRPr lang="en-US" altLang="ko-KR" sz="2000" dirty="0"/>
              </a:p>
              <a:p>
                <a:r>
                  <a:rPr lang="en-US" altLang="ko-KR" sz="2000" dirty="0"/>
                  <a:t>	b. </a:t>
                </a:r>
                <a:r>
                  <a:rPr lang="en-US" altLang="ko-KR" sz="2000" dirty="0" err="1"/>
                  <a:t>Amihud</a:t>
                </a:r>
                <a:r>
                  <a:rPr lang="en-US" altLang="ko-KR" sz="2000" dirty="0"/>
                  <a:t> Ratio(liquidity)</a:t>
                </a:r>
              </a:p>
              <a:p>
                <a:pPr marL="342900" indent="-342900">
                  <a:buFontTx/>
                  <a:buChar char="-"/>
                </a:pPr>
                <a:r>
                  <a:rPr lang="en-US" altLang="ko-KR" sz="2000" dirty="0">
                    <a:ea typeface="바탕" panose="02030600000101010101" pitchFamily="18" charset="-127"/>
                    <a:cs typeface="Times New Roman" panose="02020603050405020304" pitchFamily="18" charset="0"/>
                  </a:rPr>
                  <a:t>To measure the degree of liquidity, </a:t>
                </a:r>
                <a:r>
                  <a:rPr lang="en-US" altLang="ko-KR" sz="2000" dirty="0" err="1">
                    <a:ea typeface="바탕" panose="02030600000101010101" pitchFamily="18" charset="-127"/>
                    <a:cs typeface="Times New Roman" panose="02020603050405020304" pitchFamily="18" charset="0"/>
                  </a:rPr>
                  <a:t>Amihud</a:t>
                </a:r>
                <a:r>
                  <a:rPr lang="en-US" altLang="ko-KR" sz="2000" dirty="0">
                    <a:ea typeface="바탕" panose="02030600000101010101" pitchFamily="18" charset="-127"/>
                    <a:cs typeface="Times New Roman" panose="02020603050405020304" pitchFamily="18" charset="0"/>
                  </a:rPr>
                  <a:t> Ratio is used.    </a:t>
                </a:r>
              </a:p>
              <a:p>
                <a:pPr marL="342900" indent="-342900">
                  <a:buFontTx/>
                  <a:buChar char="-"/>
                </a:pPr>
                <a:r>
                  <a:rPr lang="en-US" altLang="ko-KR" sz="2000" dirty="0" err="1">
                    <a:ea typeface="바탕" panose="02030600000101010101" pitchFamily="18" charset="-127"/>
                    <a:cs typeface="Times New Roman" panose="02020603050405020304" pitchFamily="18" charset="0"/>
                  </a:rPr>
                  <a:t>Amihud</a:t>
                </a:r>
                <a:r>
                  <a:rPr lang="en-US" altLang="ko-KR" sz="2000" dirty="0">
                    <a:ea typeface="바탕" panose="02030600000101010101" pitchFamily="18" charset="-127"/>
                    <a:cs typeface="Times New Roman" panose="02020603050405020304" pitchFamily="18" charset="0"/>
                  </a:rPr>
                  <a:t> ration is computed by daily return for individual firms(</a:t>
                </a:r>
                <a14:m>
                  <m:oMath xmlns:m="http://schemas.openxmlformats.org/officeDocument/2006/math">
                    <m:sSub>
                      <m:sSubPr>
                        <m:ctrlPr>
                          <a:rPr lang="en-US" altLang="ko-KR" sz="2000" b="0" i="1" smtClean="0">
                            <a:latin typeface="Cambria Math" panose="02040503050406030204" pitchFamily="18" charset="0"/>
                            <a:ea typeface="바탕" panose="02030600000101010101" pitchFamily="18" charset="-127"/>
                            <a:cs typeface="Times New Roman" panose="02020603050405020304" pitchFamily="18" charset="0"/>
                          </a:rPr>
                        </m:ctrlPr>
                      </m:sSubPr>
                      <m:e>
                        <m:r>
                          <a:rPr lang="en-US" altLang="ko-KR" sz="2000" b="0" i="1" smtClean="0">
                            <a:latin typeface="Cambria Math" panose="02040503050406030204" pitchFamily="18" charset="0"/>
                            <a:ea typeface="바탕" panose="02030600000101010101" pitchFamily="18" charset="-127"/>
                            <a:cs typeface="Times New Roman" panose="02020603050405020304" pitchFamily="18" charset="0"/>
                          </a:rPr>
                          <m:t>𝑅</m:t>
                        </m:r>
                      </m:e>
                      <m:sub>
                        <m:r>
                          <a:rPr lang="en-US" altLang="ko-KR" sz="2000" b="0" i="1" smtClean="0">
                            <a:latin typeface="Cambria Math" panose="02040503050406030204" pitchFamily="18" charset="0"/>
                            <a:ea typeface="바탕" panose="02030600000101010101" pitchFamily="18" charset="-127"/>
                            <a:cs typeface="Times New Roman" panose="02020603050405020304" pitchFamily="18" charset="0"/>
                          </a:rPr>
                          <m:t>𝑖𝑚𝑑</m:t>
                        </m:r>
                      </m:sub>
                    </m:sSub>
                  </m:oMath>
                </a14:m>
                <a:r>
                  <a:rPr lang="en-US" altLang="ko-KR" sz="2000" dirty="0">
                    <a:ea typeface="바탕" panose="02030600000101010101" pitchFamily="18" charset="-127"/>
                    <a:cs typeface="Times New Roman" panose="02020603050405020304" pitchFamily="18" charset="0"/>
                  </a:rPr>
                  <a:t>),absolute value of trading volume(</a:t>
                </a:r>
                <a14:m>
                  <m:oMath xmlns:m="http://schemas.openxmlformats.org/officeDocument/2006/math">
                    <m:sSub>
                      <m:sSubPr>
                        <m:ctrlPr>
                          <a:rPr lang="en-US" altLang="ko-KR" sz="2000" i="1">
                            <a:latin typeface="Cambria Math" panose="02040503050406030204" pitchFamily="18" charset="0"/>
                            <a:ea typeface="바탕" panose="02030600000101010101" pitchFamily="18" charset="-127"/>
                            <a:cs typeface="Times New Roman" panose="02020603050405020304" pitchFamily="18" charset="0"/>
                          </a:rPr>
                        </m:ctrlPr>
                      </m:sSubPr>
                      <m:e>
                        <m:r>
                          <a:rPr lang="en-US" altLang="ko-KR" sz="2000" b="0" i="1" smtClean="0">
                            <a:latin typeface="Cambria Math" panose="02040503050406030204" pitchFamily="18" charset="0"/>
                            <a:ea typeface="바탕" panose="02030600000101010101" pitchFamily="18" charset="-127"/>
                            <a:cs typeface="Times New Roman" panose="02020603050405020304" pitchFamily="18" charset="0"/>
                          </a:rPr>
                          <m:t>𝑉𝑂𝐿𝐷</m:t>
                        </m:r>
                      </m:e>
                      <m:sub>
                        <m:r>
                          <a:rPr lang="en-US" altLang="ko-KR" sz="2000" i="1">
                            <a:latin typeface="Cambria Math" panose="02040503050406030204" pitchFamily="18" charset="0"/>
                            <a:ea typeface="바탕" panose="02030600000101010101" pitchFamily="18" charset="-127"/>
                            <a:cs typeface="Times New Roman" panose="02020603050405020304" pitchFamily="18" charset="0"/>
                          </a:rPr>
                          <m:t>𝑖𝑚𝑑</m:t>
                        </m:r>
                      </m:sub>
                    </m:sSub>
                  </m:oMath>
                </a14:m>
                <a:r>
                  <a:rPr lang="en-US" altLang="ko-KR" sz="2000" dirty="0">
                    <a:ea typeface="바탕" panose="02030600000101010101" pitchFamily="18" charset="-127"/>
                    <a:cs typeface="Times New Roman" panose="02020603050405020304" pitchFamily="18" charset="0"/>
                  </a:rPr>
                  <a:t>)(\), and the number of business day(</a:t>
                </a:r>
                <a14:m>
                  <m:oMath xmlns:m="http://schemas.openxmlformats.org/officeDocument/2006/math">
                    <m:sSub>
                      <m:sSubPr>
                        <m:ctrlPr>
                          <a:rPr lang="en-US" altLang="ko-KR" sz="2000" i="1" smtClean="0">
                            <a:latin typeface="Cambria Math" panose="02040503050406030204" pitchFamily="18" charset="0"/>
                            <a:ea typeface="바탕" panose="02030600000101010101" pitchFamily="18" charset="-127"/>
                            <a:cs typeface="Times New Roman" panose="02020603050405020304" pitchFamily="18" charset="0"/>
                          </a:rPr>
                        </m:ctrlPr>
                      </m:sSubPr>
                      <m:e>
                        <m:r>
                          <a:rPr lang="en-US" altLang="ko-KR" sz="2000" b="0" i="1" smtClean="0">
                            <a:latin typeface="Cambria Math" panose="02040503050406030204" pitchFamily="18" charset="0"/>
                            <a:ea typeface="바탕" panose="02030600000101010101" pitchFamily="18" charset="-127"/>
                            <a:cs typeface="Times New Roman" panose="02020603050405020304" pitchFamily="18" charset="0"/>
                          </a:rPr>
                          <m:t>𝐷</m:t>
                        </m:r>
                      </m:e>
                      <m:sub>
                        <m:r>
                          <a:rPr lang="en-US" altLang="ko-KR" sz="2000" i="1">
                            <a:latin typeface="Cambria Math" panose="02040503050406030204" pitchFamily="18" charset="0"/>
                            <a:ea typeface="바탕" panose="02030600000101010101" pitchFamily="18" charset="-127"/>
                            <a:cs typeface="Times New Roman" panose="02020603050405020304" pitchFamily="18" charset="0"/>
                          </a:rPr>
                          <m:t>𝑖𝑚𝑑</m:t>
                        </m:r>
                      </m:sub>
                    </m:sSub>
                  </m:oMath>
                </a14:m>
                <a:r>
                  <a:rPr lang="en-US" altLang="ko-KR" sz="2000" dirty="0">
                    <a:ea typeface="바탕" panose="02030600000101010101" pitchFamily="18" charset="-127"/>
                    <a:cs typeface="Times New Roman" panose="02020603050405020304" pitchFamily="18" charset="0"/>
                  </a:rPr>
                  <a:t>). </a:t>
                </a:r>
                <a:endParaRPr lang="en-US" altLang="ko-KR" sz="2000" dirty="0"/>
              </a:p>
              <a:p>
                <a:pPr lvl="0" indent="184150" eaLnBrk="0" fontAlgn="base" latinLnBrk="0" hangingPunct="0">
                  <a:spcBef>
                    <a:spcPct val="0"/>
                  </a:spcBef>
                  <a:spcAft>
                    <a:spcPct val="0"/>
                  </a:spcAft>
                </a:pPr>
                <a:endParaRPr lang="en-US" altLang="ko-KR"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356760" y="881510"/>
                <a:ext cx="11424423" cy="4093428"/>
              </a:xfrm>
              <a:prstGeom prst="rect">
                <a:avLst/>
              </a:prstGeom>
              <a:blipFill>
                <a:blip r:embed="rId3"/>
                <a:stretch>
                  <a:fillRect l="-747" t="-894" r="-5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표 3"/>
              <p:cNvGraphicFramePr>
                <a:graphicFrameLocks noGrp="1"/>
              </p:cNvGraphicFramePr>
              <p:nvPr>
                <p:extLst/>
              </p:nvPr>
            </p:nvGraphicFramePr>
            <p:xfrm>
              <a:off x="2177437" y="4704190"/>
              <a:ext cx="7877980" cy="1388428"/>
            </p:xfrm>
            <a:graphic>
              <a:graphicData uri="http://schemas.openxmlformats.org/drawingml/2006/table">
                <a:tbl>
                  <a:tblPr firstRow="1" firstCol="1" bandRow="1"/>
                  <a:tblGrid>
                    <a:gridCol w="7405301">
                      <a:extLst>
                        <a:ext uri="{9D8B030D-6E8A-4147-A177-3AD203B41FA5}">
                          <a16:colId xmlns:a16="http://schemas.microsoft.com/office/drawing/2014/main" val="643641318"/>
                        </a:ext>
                      </a:extLst>
                    </a:gridCol>
                    <a:gridCol w="472679">
                      <a:extLst>
                        <a:ext uri="{9D8B030D-6E8A-4147-A177-3AD203B41FA5}">
                          <a16:colId xmlns:a16="http://schemas.microsoft.com/office/drawing/2014/main" val="927276723"/>
                        </a:ext>
                      </a:extLst>
                    </a:gridCol>
                  </a:tblGrid>
                  <a:tr h="0">
                    <a:tc>
                      <a:txBody>
                        <a:bodyPr/>
                        <a:lstStyle/>
                        <a:p>
                          <a:pPr algn="just" latinLnBrk="0">
                            <a:lnSpc>
                              <a:spcPct val="180000"/>
                            </a:lnSpc>
                            <a:spcAft>
                              <a:spcPts val="0"/>
                            </a:spcAft>
                          </a:pPr>
                          <a14:m>
                            <m:oMathPara xmlns:m="http://schemas.openxmlformats.org/officeDocument/2006/math">
                              <m:oMathParaPr>
                                <m:jc m:val="centerGroup"/>
                              </m:oMathParaPr>
                              <m:oMath xmlns:m="http://schemas.openxmlformats.org/officeDocument/2006/math">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   </m:t>
                                </m:r>
                                <m:sSub>
                                  <m:sSub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ILLIQ</m:t>
                                    </m:r>
                                  </m:e>
                                  <m:sub>
                                    <m:r>
                                      <m:rPr>
                                        <m:sty m:val="p"/>
                                      </m:rPr>
                                      <a:rPr lang="en-US" sz="1800" kern="0" spc="-30">
                                        <a:effectLst/>
                                        <a:latin typeface="Cambria Math" panose="02040503050406030204" pitchFamily="18" charset="0"/>
                                        <a:ea typeface="바탕" panose="02030600000101010101" pitchFamily="18" charset="-127"/>
                                        <a:cs typeface="Times New Roman" panose="02020603050405020304" pitchFamily="18" charset="0"/>
                                      </a:rPr>
                                      <m:t>im</m:t>
                                    </m:r>
                                  </m:sub>
                                </m:s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=1/</m:t>
                                </m:r>
                                <m:sSub>
                                  <m:sSubPr>
                                    <m:ctrlPr>
                                      <a:rPr lang="ko-KR" sz="1800" i="1" kern="100" spc="-3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𝐷</m:t>
                                    </m:r>
                                  </m:e>
                                  <m: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𝑖𝑚</m:t>
                                    </m:r>
                                  </m:sub>
                                </m:s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m:t>
                                </m:r>
                                <m:nary>
                                  <m:naryPr>
                                    <m:chr m:val="∑"/>
                                    <m:limLoc m:val="undOv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𝑡</m:t>
                                    </m:r>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=1</m:t>
                                    </m:r>
                                  </m:sub>
                                  <m:sup>
                                    <m:sSub>
                                      <m:sSub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𝐷</m:t>
                                        </m:r>
                                      </m:e>
                                      <m: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𝑖𝑚</m:t>
                                        </m:r>
                                      </m:sub>
                                    </m:sSub>
                                  </m:sup>
                                  <m:e>
                                    <m:f>
                                      <m:f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fPr>
                                      <m:num>
                                        <m:d>
                                          <m:dPr>
                                            <m:begChr m:val="|"/>
                                            <m:endChr m:val="|"/>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𝑅</m:t>
                                                </m:r>
                                              </m:e>
                                              <m: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𝑖𝑚𝑑</m:t>
                                                </m:r>
                                              </m:sub>
                                            </m:sSub>
                                          </m:e>
                                        </m:d>
                                      </m:num>
                                      <m:den>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𝑉𝑂𝐿</m:t>
                                        </m:r>
                                        <m:sSub>
                                          <m:sSubPr>
                                            <m:ctrlPr>
                                              <a:rPr lang="ko-KR" sz="1800" i="1" kern="100" spc="-3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𝐷</m:t>
                                            </m:r>
                                          </m:e>
                                          <m:sub>
                                            <m:r>
                                              <a:rPr lang="en-US" sz="1800" i="1" kern="0" spc="-30">
                                                <a:effectLst/>
                                                <a:latin typeface="Cambria Math" panose="02040503050406030204" pitchFamily="18" charset="0"/>
                                                <a:ea typeface="바탕" panose="02030600000101010101" pitchFamily="18" charset="-127"/>
                                                <a:cs typeface="Times New Roman" panose="02020603050405020304" pitchFamily="18" charset="0"/>
                                              </a:rPr>
                                              <m:t>𝑖𝑚𝑑</m:t>
                                            </m:r>
                                          </m:sub>
                                        </m:sSub>
                                      </m:den>
                                    </m:f>
                                  </m:e>
                                </m:nary>
                              </m:oMath>
                            </m:oMathPara>
                          </a14:m>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just" latinLnBrk="0">
                            <a:lnSpc>
                              <a:spcPct val="180000"/>
                            </a:lnSpc>
                            <a:spcAft>
                              <a:spcPts val="0"/>
                            </a:spcAft>
                          </a:pPr>
                          <a:r>
                            <a:rPr lang="en-US" sz="1800" kern="0" spc="-30" dirty="0">
                              <a:effectLst/>
                              <a:latin typeface="바탕" panose="02030600000101010101" pitchFamily="18" charset="-127"/>
                              <a:ea typeface="맑은 고딕" panose="020B0503020000020004" pitchFamily="50" charset="-127"/>
                              <a:cs typeface="Times New Roman" panose="02020603050405020304" pitchFamily="18" charset="0"/>
                            </a:rPr>
                            <a:t>(3)</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83225649"/>
                      </a:ext>
                    </a:extLst>
                  </a:tr>
                </a:tbl>
              </a:graphicData>
            </a:graphic>
          </p:graphicFrame>
        </mc:Choice>
        <mc:Fallback xmlns="">
          <p:graphicFrame>
            <p:nvGraphicFramePr>
              <p:cNvPr id="4" name="표 3"/>
              <p:cNvGraphicFramePr>
                <a:graphicFrameLocks noGrp="1"/>
              </p:cNvGraphicFramePr>
              <p:nvPr>
                <p:extLst>
                  <p:ext uri="{D42A27DB-BD31-4B8C-83A1-F6EECF244321}">
                    <p14:modId xmlns:p14="http://schemas.microsoft.com/office/powerpoint/2010/main" val="432607340"/>
                  </p:ext>
                </p:extLst>
              </p:nvPr>
            </p:nvGraphicFramePr>
            <p:xfrm>
              <a:off x="2177437" y="4704190"/>
              <a:ext cx="7877980" cy="1388428"/>
            </p:xfrm>
            <a:graphic>
              <a:graphicData uri="http://schemas.openxmlformats.org/drawingml/2006/table">
                <a:tbl>
                  <a:tblPr firstRow="1" firstCol="1" bandRow="1"/>
                  <a:tblGrid>
                    <a:gridCol w="7405301">
                      <a:extLst>
                        <a:ext uri="{9D8B030D-6E8A-4147-A177-3AD203B41FA5}">
                          <a16:colId xmlns:a16="http://schemas.microsoft.com/office/drawing/2014/main" val="643641318"/>
                        </a:ext>
                      </a:extLst>
                    </a:gridCol>
                    <a:gridCol w="472679">
                      <a:extLst>
                        <a:ext uri="{9D8B030D-6E8A-4147-A177-3AD203B41FA5}">
                          <a16:colId xmlns:a16="http://schemas.microsoft.com/office/drawing/2014/main" val="927276723"/>
                        </a:ext>
                      </a:extLst>
                    </a:gridCol>
                  </a:tblGrid>
                  <a:tr h="1388428">
                    <a:tc>
                      <a:txBody>
                        <a:bodyPr/>
                        <a:lstStyle/>
                        <a:p>
                          <a:endParaRPr lang="en-US"/>
                        </a:p>
                      </a:txBody>
                      <a:tcPr marL="68580" marR="68580" marT="0" marB="0" anchor="ctr">
                        <a:lnL>
                          <a:noFill/>
                        </a:lnL>
                        <a:lnR>
                          <a:noFill/>
                        </a:lnR>
                        <a:lnT>
                          <a:noFill/>
                        </a:lnT>
                        <a:lnB>
                          <a:noFill/>
                        </a:lnB>
                        <a:blipFill>
                          <a:blip r:embed="rId4"/>
                          <a:stretch>
                            <a:fillRect r="-6420"/>
                          </a:stretch>
                        </a:blipFill>
                      </a:tcPr>
                    </a:tc>
                    <a:tc>
                      <a:txBody>
                        <a:bodyPr/>
                        <a:lstStyle/>
                        <a:p>
                          <a:pPr algn="just" latinLnBrk="0">
                            <a:lnSpc>
                              <a:spcPct val="180000"/>
                            </a:lnSpc>
                            <a:spcAft>
                              <a:spcPts val="0"/>
                            </a:spcAft>
                          </a:pPr>
                          <a:r>
                            <a:rPr lang="en-US" sz="1800" kern="0" spc="-30" dirty="0">
                              <a:effectLst/>
                              <a:latin typeface="바탕" panose="02030600000101010101" pitchFamily="18" charset="-127"/>
                              <a:ea typeface="맑은 고딕" panose="020B0503020000020004" pitchFamily="50" charset="-127"/>
                              <a:cs typeface="Times New Roman" panose="02020603050405020304" pitchFamily="18" charset="0"/>
                            </a:rPr>
                            <a:t>(3)</a:t>
                          </a:r>
                          <a:endParaRPr 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83225649"/>
                      </a:ext>
                    </a:extLst>
                  </a:tr>
                </a:tbl>
              </a:graphicData>
            </a:graphic>
          </p:graphicFrame>
        </mc:Fallback>
      </mc:AlternateContent>
    </p:spTree>
    <p:extLst>
      <p:ext uri="{BB962C8B-B14F-4D97-AF65-F5344CB8AC3E}">
        <p14:creationId xmlns:p14="http://schemas.microsoft.com/office/powerpoint/2010/main" val="1047897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10014</TotalTime>
  <Words>2875</Words>
  <Application>Microsoft Office PowerPoint</Application>
  <PresentationFormat>와이드스크린</PresentationFormat>
  <Paragraphs>1435</Paragraphs>
  <Slides>29</Slides>
  <Notes>29</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포함된 OLE 서버</vt:lpstr>
      </vt:variant>
      <vt:variant>
        <vt:i4>2</vt:i4>
      </vt:variant>
      <vt:variant>
        <vt:lpstr>슬라이드 제목</vt:lpstr>
      </vt:variant>
      <vt:variant>
        <vt:i4>29</vt:i4>
      </vt:variant>
    </vt:vector>
  </HeadingPairs>
  <TitlesOfParts>
    <vt:vector size="39" baseType="lpstr">
      <vt:lpstr>Times New Roman Uni</vt:lpstr>
      <vt:lpstr>굴림</vt:lpstr>
      <vt:lpstr>맑은 고딕</vt:lpstr>
      <vt:lpstr>바탕</vt:lpstr>
      <vt:lpstr>Arial</vt:lpstr>
      <vt:lpstr>Cambria Math</vt:lpstr>
      <vt:lpstr>Times New Roman</vt:lpstr>
      <vt:lpstr>Office 테마</vt:lpstr>
      <vt:lpstr>문서</vt:lpstr>
      <vt:lpstr>Microsoft Word 문서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bjlee</dc:creator>
  <cp:lastModifiedBy>Kenjin Che</cp:lastModifiedBy>
  <cp:revision>347</cp:revision>
  <cp:lastPrinted>2016-11-01T21:56:00Z</cp:lastPrinted>
  <dcterms:created xsi:type="dcterms:W3CDTF">2015-09-18T14:44:06Z</dcterms:created>
  <dcterms:modified xsi:type="dcterms:W3CDTF">2017-06-16T01:09:35Z</dcterms:modified>
</cp:coreProperties>
</file>