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haansoftdocx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315" r:id="rId4"/>
    <p:sldId id="317" r:id="rId5"/>
    <p:sldId id="321" r:id="rId6"/>
    <p:sldId id="322" r:id="rId7"/>
    <p:sldId id="324" r:id="rId8"/>
    <p:sldId id="323" r:id="rId9"/>
    <p:sldId id="291" r:id="rId10"/>
    <p:sldId id="318" r:id="rId11"/>
    <p:sldId id="293" r:id="rId12"/>
    <p:sldId id="296" r:id="rId13"/>
    <p:sldId id="316" r:id="rId14"/>
    <p:sldId id="325" r:id="rId15"/>
    <p:sldId id="326" r:id="rId16"/>
    <p:sldId id="329" r:id="rId17"/>
    <p:sldId id="330" r:id="rId18"/>
    <p:sldId id="331" r:id="rId19"/>
    <p:sldId id="327" r:id="rId20"/>
    <p:sldId id="328" r:id="rId21"/>
    <p:sldId id="319" r:id="rId22"/>
    <p:sldId id="313" r:id="rId23"/>
    <p:sldId id="320" r:id="rId24"/>
    <p:sldId id="300" r:id="rId25"/>
    <p:sldId id="305" r:id="rId26"/>
    <p:sldId id="289" r:id="rId27"/>
    <p:sldId id="314" r:id="rId28"/>
  </p:sldIdLst>
  <p:sldSz cx="12192000" cy="6858000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196" autoAdjust="0"/>
  </p:normalViewPr>
  <p:slideViewPr>
    <p:cSldViewPr snapToGrid="0">
      <p:cViewPr varScale="1">
        <p:scale>
          <a:sx n="86" d="100"/>
          <a:sy n="86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A79E6-85D2-428D-A47A-35CB70DC4D2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02406"/>
            <a:ext cx="5486400" cy="39292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3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78343"/>
            <a:ext cx="2971800" cy="5006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8715-95F7-4589-8D18-16C389040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9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4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5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98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1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8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0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79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5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22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1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with the total amount of long position = short </a:t>
            </a:r>
            <a:r>
              <a:rPr lang="en-US" altLang="ko-KR" dirty="0" err="1"/>
              <a:t>positiion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66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0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48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70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4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7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9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3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715-95F7-4589-8D18-16C389040F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9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9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39A3-0CE4-45A8-BA6A-0816E148C14B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B25C-95B2-47B4-9D88-D4DAE5E97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.docx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310309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313881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317452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760" y="2451820"/>
            <a:ext cx="111680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 smtClean="0"/>
              <a:t>Essays of  Two Anomalies in the Korean Stock Market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40593" y="4202941"/>
            <a:ext cx="105008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 smtClean="0"/>
              <a:t>Kyoung</a:t>
            </a:r>
            <a:r>
              <a:rPr lang="en-US" altLang="ko-KR" sz="2400" dirty="0" err="1" smtClean="0"/>
              <a:t>jin</a:t>
            </a:r>
            <a:r>
              <a:rPr lang="en-US" altLang="ko-KR" sz="2400" dirty="0" smtClean="0"/>
              <a:t> Choi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June 16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.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Limit to arbitrage proxy variable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219557"/>
            <a:ext cx="1166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Limit to arbitrage proxy variables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6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320174"/>
            <a:ext cx="1166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Sample period: 2001. 01 ~ 2015. 12</a:t>
            </a:r>
          </a:p>
        </p:txBody>
      </p:sp>
    </p:spTree>
    <p:extLst>
      <p:ext uri="{BB962C8B-B14F-4D97-AF65-F5344CB8AC3E}">
        <p14:creationId xmlns:p14="http://schemas.microsoft.com/office/powerpoint/2010/main" val="30741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6760" y="881510"/>
                <a:ext cx="11424423" cy="5072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u="sng" dirty="0"/>
                  <a:t>[Estimation SUE (standardized unexpected earnings)]</a:t>
                </a:r>
                <a:endParaRPr lang="ko-KR" altLang="ko-KR" u="sng" dirty="0"/>
              </a:p>
              <a:p>
                <a:r>
                  <a:rPr lang="en-US" altLang="ko-KR" i="1" dirty="0"/>
                  <a:t>Following methodology of </a:t>
                </a:r>
                <a:r>
                  <a:rPr lang="en-US" altLang="ko-KR" b="1" i="1" dirty="0"/>
                  <a:t>Foster, Olsen and </a:t>
                </a:r>
                <a:r>
                  <a:rPr lang="en-US" altLang="ko-KR" b="1" i="1" dirty="0" err="1"/>
                  <a:t>Shevlin</a:t>
                </a:r>
                <a:r>
                  <a:rPr lang="en-US" altLang="ko-KR" b="1" i="1" dirty="0"/>
                  <a:t>(FOS) (1984). </a:t>
                </a:r>
                <a:endParaRPr lang="ko-KR" altLang="ko-KR" sz="1400" b="1" dirty="0"/>
              </a:p>
              <a:p>
                <a:endParaRPr lang="en-US" altLang="ko-KR" u="sng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Scale </a:t>
                </a:r>
                <a:r>
                  <a:rPr lang="en-US" altLang="ko-KR" b="1" dirty="0"/>
                  <a:t>unexpected earnings </a:t>
                </a:r>
                <a:r>
                  <a:rPr lang="en-US" altLang="ko-KR" dirty="0"/>
                  <a:t>by </a:t>
                </a:r>
                <a:r>
                  <a:rPr lang="en-US" altLang="ko-KR" b="1" dirty="0"/>
                  <a:t>standard deviation of forecast errors </a:t>
                </a:r>
                <a:r>
                  <a:rPr lang="en-US" altLang="ko-KR" dirty="0"/>
                  <a:t>over estimation period. </a:t>
                </a:r>
                <a:br>
                  <a:rPr lang="en-US" altLang="ko-KR" dirty="0"/>
                </a:br>
                <a:r>
                  <a:rPr lang="en-US" altLang="ko-KR" i="1" dirty="0" err="1"/>
                  <a:t>SUE</a:t>
                </a:r>
                <a:r>
                  <a:rPr lang="en-US" altLang="ko-KR" i="1" baseline="-25000" dirty="0" err="1"/>
                  <a:t>t</a:t>
                </a:r>
                <a:r>
                  <a:rPr lang="en-US" altLang="ko-KR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SUE is proxy for good news or bad news.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Assume expected earnings follow a first-order autoregressive progress in seasonal differences. 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Forecast expected earnings.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i="1" baseline="-25000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Compute unexpected earnings.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u="sng" dirty="0"/>
              </a:p>
              <a:p>
                <a:r>
                  <a:rPr lang="en-US" altLang="ko-KR" u="sng" dirty="0"/>
                  <a:t>[Portfolio assignment from FOS]</a:t>
                </a:r>
              </a:p>
              <a:p>
                <a:endParaRPr lang="ko-KR" altLang="ko-KR" sz="1400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dirty="0"/>
                  <a:t>Assign firms into 4 PF based on SUE in the prior quarter. </a:t>
                </a:r>
              </a:p>
              <a:p>
                <a:pPr marL="285750" lvl="0" indent="-285750">
                  <a:buFontTx/>
                  <a:buChar char="-"/>
                </a:pPr>
                <a:endParaRPr lang="en-US" altLang="ko-KR" dirty="0"/>
              </a:p>
              <a:p>
                <a:pPr lvl="0"/>
                <a:r>
                  <a:rPr lang="en-US" altLang="ko-KR" dirty="0"/>
                  <a:t>-&gt; PF 1: firms with lowest SUE ranking (Bad news firms)</a:t>
                </a:r>
                <a:r>
                  <a:rPr lang="en-US" altLang="ko-KR" sz="1400" dirty="0"/>
                  <a:t>. </a:t>
                </a:r>
              </a:p>
              <a:p>
                <a:pPr lvl="0"/>
                <a:r>
                  <a:rPr lang="en-US" altLang="ko-KR" dirty="0"/>
                  <a:t>-&gt; PF 4: firms with highest SUE ranking (Good news firms) 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0" y="881510"/>
                <a:ext cx="11424423" cy="5072030"/>
              </a:xfrm>
              <a:prstGeom prst="rect">
                <a:avLst/>
              </a:prstGeom>
              <a:blipFill rotWithShape="0">
                <a:blip r:embed="rId3"/>
                <a:stretch>
                  <a:fillRect l="-587" t="-721"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2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881510"/>
            <a:ext cx="11424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Limit to arbitrage proxy variables</a:t>
            </a:r>
          </a:p>
          <a:p>
            <a:endParaRPr lang="en-US" altLang="ko-KR" sz="2400" u="sng" dirty="0"/>
          </a:p>
          <a:p>
            <a:pPr marL="342900" indent="-342900">
              <a:buAutoNum type="arabicPeriod"/>
            </a:pPr>
            <a:r>
              <a:rPr lang="en-US" altLang="ko-KR" sz="2400" dirty="0"/>
              <a:t>Arbitrage risk</a:t>
            </a:r>
          </a:p>
          <a:p>
            <a:r>
              <a:rPr lang="en-US" altLang="ko-KR" sz="2400" dirty="0"/>
              <a:t>	a. Idiosyncratic </a:t>
            </a:r>
            <a:r>
              <a:rPr lang="en-US" altLang="ko-KR" sz="2400" dirty="0" err="1"/>
              <a:t>volatilility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Transaction cost</a:t>
            </a:r>
          </a:p>
          <a:p>
            <a:r>
              <a:rPr lang="en-US" altLang="ko-KR" sz="2400" dirty="0"/>
              <a:t>	a. Trading Volume</a:t>
            </a:r>
          </a:p>
          <a:p>
            <a:r>
              <a:rPr lang="en-US" altLang="ko-KR" sz="2400" dirty="0"/>
              <a:t>	b. </a:t>
            </a:r>
            <a:r>
              <a:rPr lang="en-US" altLang="ko-KR" sz="2400" dirty="0" err="1"/>
              <a:t>Amihud</a:t>
            </a:r>
            <a:r>
              <a:rPr lang="en-US" altLang="ko-KR" sz="2400" dirty="0"/>
              <a:t> Ratio(liquidity)</a:t>
            </a:r>
          </a:p>
          <a:p>
            <a:r>
              <a:rPr lang="en-US" altLang="ko-KR" sz="2400" dirty="0"/>
              <a:t>	c. Recent Price</a:t>
            </a:r>
          </a:p>
          <a:p>
            <a:r>
              <a:rPr lang="en-US" altLang="ko-KR" sz="2400" dirty="0"/>
              <a:t>	d. Zero frequency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3. Information Uncertainty</a:t>
            </a:r>
          </a:p>
          <a:p>
            <a:r>
              <a:rPr lang="en-US" altLang="ko-KR" sz="2400" dirty="0"/>
              <a:t>	a. Numbers of Analysts follow</a:t>
            </a:r>
          </a:p>
          <a:p>
            <a:r>
              <a:rPr lang="en-US" altLang="ko-KR" sz="2400" dirty="0"/>
              <a:t>	b. Cash-flow volatility</a:t>
            </a:r>
          </a:p>
        </p:txBody>
      </p:sp>
    </p:spTree>
    <p:extLst>
      <p:ext uri="{BB962C8B-B14F-4D97-AF65-F5344CB8AC3E}">
        <p14:creationId xmlns:p14="http://schemas.microsoft.com/office/powerpoint/2010/main" val="408244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486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Momentum Portfolio Returns (KOSPI, 1981-2015)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17428"/>
              </p:ext>
            </p:extLst>
          </p:nvPr>
        </p:nvGraphicFramePr>
        <p:xfrm>
          <a:off x="356758" y="765714"/>
          <a:ext cx="11456100" cy="5701992"/>
        </p:xfrm>
        <a:graphic>
          <a:graphicData uri="http://schemas.openxmlformats.org/drawingml/2006/table">
            <a:tbl>
              <a:tblPr/>
              <a:tblGrid>
                <a:gridCol w="954675">
                  <a:extLst>
                    <a:ext uri="{9D8B030D-6E8A-4147-A177-3AD203B41FA5}">
                      <a16:colId xmlns:a16="http://schemas.microsoft.com/office/drawing/2014/main" val="1704841094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1646553107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1455357865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4259899327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899006603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98423755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2476812239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450109342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3052029086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137489838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4006086091"/>
                    </a:ext>
                  </a:extLst>
                </a:gridCol>
                <a:gridCol w="954675">
                  <a:extLst>
                    <a:ext uri="{9D8B030D-6E8A-4147-A177-3AD203B41FA5}">
                      <a16:colId xmlns:a16="http://schemas.microsoft.com/office/drawing/2014/main" val="2826532911"/>
                    </a:ext>
                  </a:extLst>
                </a:gridCol>
              </a:tblGrid>
              <a:tr h="2946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prtf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Holding 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prtf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Holding 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40982"/>
                  </a:ext>
                </a:extLst>
              </a:tr>
              <a:tr h="303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56839"/>
                  </a:ext>
                </a:extLst>
              </a:tr>
              <a:tr h="372622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21956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20177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548244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94754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56816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643254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[0.39]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[0.38]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[1.14]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[0.39]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[0.62]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[0.35]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[0.02]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[-0.84]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32240"/>
                  </a:ext>
                </a:extLst>
              </a:tr>
              <a:tr h="36395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290101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237765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20256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694345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33686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99645"/>
                  </a:ext>
                </a:extLst>
              </a:tr>
              <a:tr h="36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[-0.17]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[0.83]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[0.67]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[-0.32]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[0.6]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[-0.12]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[-0.76]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[-1.37]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2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0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486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Momentum Portfolio Returns (KOSPI, 2001-2015)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73504"/>
              </p:ext>
            </p:extLst>
          </p:nvPr>
        </p:nvGraphicFramePr>
        <p:xfrm>
          <a:off x="431184" y="832618"/>
          <a:ext cx="11344500" cy="5642522"/>
        </p:xfrm>
        <a:graphic>
          <a:graphicData uri="http://schemas.openxmlformats.org/drawingml/2006/table">
            <a:tbl>
              <a:tblPr/>
              <a:tblGrid>
                <a:gridCol w="945375">
                  <a:extLst>
                    <a:ext uri="{9D8B030D-6E8A-4147-A177-3AD203B41FA5}">
                      <a16:colId xmlns:a16="http://schemas.microsoft.com/office/drawing/2014/main" val="2615028938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867390621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681625958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044375915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06362660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083170205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2626287355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3665868199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2815652395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3729686037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1859639585"/>
                    </a:ext>
                  </a:extLst>
                </a:gridCol>
                <a:gridCol w="945375">
                  <a:extLst>
                    <a:ext uri="{9D8B030D-6E8A-4147-A177-3AD203B41FA5}">
                      <a16:colId xmlns:a16="http://schemas.microsoft.com/office/drawing/2014/main" val="570714532"/>
                    </a:ext>
                  </a:extLst>
                </a:gridCol>
              </a:tblGrid>
              <a:tr h="2915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prtf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Holding 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prtf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Holding Periods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0556"/>
                  </a:ext>
                </a:extLst>
              </a:tr>
              <a:tr h="3001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79567"/>
                  </a:ext>
                </a:extLst>
              </a:tr>
              <a:tr h="368736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992478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121471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204106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938577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1849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0.691**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0.589**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1.154**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1.162**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0.702*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82427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[-0.14]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[1.15]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[2.37]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[2.21]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[2.17]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[2.35]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[2.09]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[1.78]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41754"/>
                  </a:ext>
                </a:extLst>
              </a:tr>
              <a:tr h="36016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4797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1016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33818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572340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Winner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159750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1.040**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0.940**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WML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0.991*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0.849*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52767"/>
                  </a:ext>
                </a:extLst>
              </a:tr>
              <a:tr h="360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[0.93]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[2.28]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[2.29]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[1.54]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[1.84]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[1.73]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[1.53]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[1.16]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8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59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Two way sort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10415"/>
              </p:ext>
            </p:extLst>
          </p:nvPr>
        </p:nvGraphicFramePr>
        <p:xfrm>
          <a:off x="542692" y="735983"/>
          <a:ext cx="11173523" cy="5649953"/>
        </p:xfrm>
        <a:graphic>
          <a:graphicData uri="http://schemas.openxmlformats.org/drawingml/2006/table">
            <a:tbl>
              <a:tblPr/>
              <a:tblGrid>
                <a:gridCol w="1295753">
                  <a:extLst>
                    <a:ext uri="{9D8B030D-6E8A-4147-A177-3AD203B41FA5}">
                      <a16:colId xmlns:a16="http://schemas.microsoft.com/office/drawing/2014/main" val="3114786411"/>
                    </a:ext>
                  </a:extLst>
                </a:gridCol>
                <a:gridCol w="610318">
                  <a:extLst>
                    <a:ext uri="{9D8B030D-6E8A-4147-A177-3AD203B41FA5}">
                      <a16:colId xmlns:a16="http://schemas.microsoft.com/office/drawing/2014/main" val="1408533744"/>
                    </a:ext>
                  </a:extLst>
                </a:gridCol>
                <a:gridCol w="638487">
                  <a:extLst>
                    <a:ext uri="{9D8B030D-6E8A-4147-A177-3AD203B41FA5}">
                      <a16:colId xmlns:a16="http://schemas.microsoft.com/office/drawing/2014/main" val="1595015936"/>
                    </a:ext>
                  </a:extLst>
                </a:gridCol>
                <a:gridCol w="638487">
                  <a:extLst>
                    <a:ext uri="{9D8B030D-6E8A-4147-A177-3AD203B41FA5}">
                      <a16:colId xmlns:a16="http://schemas.microsoft.com/office/drawing/2014/main" val="191642102"/>
                    </a:ext>
                  </a:extLst>
                </a:gridCol>
                <a:gridCol w="610318">
                  <a:extLst>
                    <a:ext uri="{9D8B030D-6E8A-4147-A177-3AD203B41FA5}">
                      <a16:colId xmlns:a16="http://schemas.microsoft.com/office/drawing/2014/main" val="908282823"/>
                    </a:ext>
                  </a:extLst>
                </a:gridCol>
                <a:gridCol w="1784008">
                  <a:extLst>
                    <a:ext uri="{9D8B030D-6E8A-4147-A177-3AD203B41FA5}">
                      <a16:colId xmlns:a16="http://schemas.microsoft.com/office/drawing/2014/main" val="85329623"/>
                    </a:ext>
                  </a:extLst>
                </a:gridCol>
                <a:gridCol w="244128">
                  <a:extLst>
                    <a:ext uri="{9D8B030D-6E8A-4147-A177-3AD203B41FA5}">
                      <a16:colId xmlns:a16="http://schemas.microsoft.com/office/drawing/2014/main" val="3457909245"/>
                    </a:ext>
                  </a:extLst>
                </a:gridCol>
                <a:gridCol w="1314531">
                  <a:extLst>
                    <a:ext uri="{9D8B030D-6E8A-4147-A177-3AD203B41FA5}">
                      <a16:colId xmlns:a16="http://schemas.microsoft.com/office/drawing/2014/main" val="1849719115"/>
                    </a:ext>
                  </a:extLst>
                </a:gridCol>
                <a:gridCol w="563372">
                  <a:extLst>
                    <a:ext uri="{9D8B030D-6E8A-4147-A177-3AD203B41FA5}">
                      <a16:colId xmlns:a16="http://schemas.microsoft.com/office/drawing/2014/main" val="2215414406"/>
                    </a:ext>
                  </a:extLst>
                </a:gridCol>
                <a:gridCol w="638487">
                  <a:extLst>
                    <a:ext uri="{9D8B030D-6E8A-4147-A177-3AD203B41FA5}">
                      <a16:colId xmlns:a16="http://schemas.microsoft.com/office/drawing/2014/main" val="3418023617"/>
                    </a:ext>
                  </a:extLst>
                </a:gridCol>
                <a:gridCol w="591541">
                  <a:extLst>
                    <a:ext uri="{9D8B030D-6E8A-4147-A177-3AD203B41FA5}">
                      <a16:colId xmlns:a16="http://schemas.microsoft.com/office/drawing/2014/main" val="2384188454"/>
                    </a:ext>
                  </a:extLst>
                </a:gridCol>
                <a:gridCol w="610318">
                  <a:extLst>
                    <a:ext uri="{9D8B030D-6E8A-4147-A177-3AD203B41FA5}">
                      <a16:colId xmlns:a16="http://schemas.microsoft.com/office/drawing/2014/main" val="3344053138"/>
                    </a:ext>
                  </a:extLst>
                </a:gridCol>
                <a:gridCol w="1633775">
                  <a:extLst>
                    <a:ext uri="{9D8B030D-6E8A-4147-A177-3AD203B41FA5}">
                      <a16:colId xmlns:a16="http://schemas.microsoft.com/office/drawing/2014/main" val="558672338"/>
                    </a:ext>
                  </a:extLst>
                </a:gridCol>
              </a:tblGrid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84663"/>
                  </a:ext>
                </a:extLst>
              </a:tr>
              <a:tr h="275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Ivol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Prc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5257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0.764*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0.898*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1.502***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0.849*   [1.775]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1.379***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0.798*   [1.726]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553648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1.142**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1.355**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1.763***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0.621    [1.432]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1.203**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1.308**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1.622**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0.578    [1.158]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914561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0.918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1.527**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0.777*   [1.666]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1.655***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1.600**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0.993**  [2.164]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20444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-0.303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1.446**  [2.260]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1.654***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1.372**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0.837**  [2.016]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639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-0.956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-0.358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0.597    [0.874]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1.134**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0.039    [0.072]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2877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[-1.541]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[0.469]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[-0.225]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[-0.673]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[-0.401]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[2.413]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[1.414]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[-0.289]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0110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2285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81494"/>
                  </a:ext>
                </a:extLst>
              </a:tr>
              <a:tr h="275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Amihud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Trading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283944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1.310**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0.948**  [2.086]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0.993**  [2.221]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32112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0.964*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1.229**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1.981***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1.017**  [2.119]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1.143*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1.316**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1.513***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1.789***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0.646    [1.308]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26344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1.622***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1.470***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1.550***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2.050***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0.428    [0.936]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1.362*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1.421***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1.545***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1.866***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0.504    [1.045]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235016"/>
                  </a:ext>
                </a:extLst>
              </a:tr>
              <a:tr h="42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2.334***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1.872***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2.056***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2.443***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0.109    [0.144]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0.967*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1.608***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1.719***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1.993***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1.026*** [3.229]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4574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1.972**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1.388***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1.251***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1.133**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-0.839  [-1.047]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1.005***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0.894** 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    [0.069]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6756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[2.574]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[3.037]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[2.912]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[2.246]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[1.208]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[2.749]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[2.478]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[1.135]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8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73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Two way sort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20910"/>
              </p:ext>
            </p:extLst>
          </p:nvPr>
        </p:nvGraphicFramePr>
        <p:xfrm>
          <a:off x="520390" y="780588"/>
          <a:ext cx="11091744" cy="5605340"/>
        </p:xfrm>
        <a:graphic>
          <a:graphicData uri="http://schemas.openxmlformats.org/drawingml/2006/table">
            <a:tbl>
              <a:tblPr/>
              <a:tblGrid>
                <a:gridCol w="1286269">
                  <a:extLst>
                    <a:ext uri="{9D8B030D-6E8A-4147-A177-3AD203B41FA5}">
                      <a16:colId xmlns:a16="http://schemas.microsoft.com/office/drawing/2014/main" val="3494217254"/>
                    </a:ext>
                  </a:extLst>
                </a:gridCol>
                <a:gridCol w="605851">
                  <a:extLst>
                    <a:ext uri="{9D8B030D-6E8A-4147-A177-3AD203B41FA5}">
                      <a16:colId xmlns:a16="http://schemas.microsoft.com/office/drawing/2014/main" val="2933451436"/>
                    </a:ext>
                  </a:extLst>
                </a:gridCol>
                <a:gridCol w="633814">
                  <a:extLst>
                    <a:ext uri="{9D8B030D-6E8A-4147-A177-3AD203B41FA5}">
                      <a16:colId xmlns:a16="http://schemas.microsoft.com/office/drawing/2014/main" val="2412989701"/>
                    </a:ext>
                  </a:extLst>
                </a:gridCol>
                <a:gridCol w="633814">
                  <a:extLst>
                    <a:ext uri="{9D8B030D-6E8A-4147-A177-3AD203B41FA5}">
                      <a16:colId xmlns:a16="http://schemas.microsoft.com/office/drawing/2014/main" val="1117442191"/>
                    </a:ext>
                  </a:extLst>
                </a:gridCol>
                <a:gridCol w="605851">
                  <a:extLst>
                    <a:ext uri="{9D8B030D-6E8A-4147-A177-3AD203B41FA5}">
                      <a16:colId xmlns:a16="http://schemas.microsoft.com/office/drawing/2014/main" val="1568572914"/>
                    </a:ext>
                  </a:extLst>
                </a:gridCol>
                <a:gridCol w="1770952">
                  <a:extLst>
                    <a:ext uri="{9D8B030D-6E8A-4147-A177-3AD203B41FA5}">
                      <a16:colId xmlns:a16="http://schemas.microsoft.com/office/drawing/2014/main" val="270556622"/>
                    </a:ext>
                  </a:extLst>
                </a:gridCol>
                <a:gridCol w="242340">
                  <a:extLst>
                    <a:ext uri="{9D8B030D-6E8A-4147-A177-3AD203B41FA5}">
                      <a16:colId xmlns:a16="http://schemas.microsoft.com/office/drawing/2014/main" val="2299200533"/>
                    </a:ext>
                  </a:extLst>
                </a:gridCol>
                <a:gridCol w="1304911">
                  <a:extLst>
                    <a:ext uri="{9D8B030D-6E8A-4147-A177-3AD203B41FA5}">
                      <a16:colId xmlns:a16="http://schemas.microsoft.com/office/drawing/2014/main" val="315911897"/>
                    </a:ext>
                  </a:extLst>
                </a:gridCol>
                <a:gridCol w="559248">
                  <a:extLst>
                    <a:ext uri="{9D8B030D-6E8A-4147-A177-3AD203B41FA5}">
                      <a16:colId xmlns:a16="http://schemas.microsoft.com/office/drawing/2014/main" val="1916931091"/>
                    </a:ext>
                  </a:extLst>
                </a:gridCol>
                <a:gridCol w="633814">
                  <a:extLst>
                    <a:ext uri="{9D8B030D-6E8A-4147-A177-3AD203B41FA5}">
                      <a16:colId xmlns:a16="http://schemas.microsoft.com/office/drawing/2014/main" val="3754362511"/>
                    </a:ext>
                  </a:extLst>
                </a:gridCol>
                <a:gridCol w="587211">
                  <a:extLst>
                    <a:ext uri="{9D8B030D-6E8A-4147-A177-3AD203B41FA5}">
                      <a16:colId xmlns:a16="http://schemas.microsoft.com/office/drawing/2014/main" val="4035929740"/>
                    </a:ext>
                  </a:extLst>
                </a:gridCol>
                <a:gridCol w="605851">
                  <a:extLst>
                    <a:ext uri="{9D8B030D-6E8A-4147-A177-3AD203B41FA5}">
                      <a16:colId xmlns:a16="http://schemas.microsoft.com/office/drawing/2014/main" val="3106733195"/>
                    </a:ext>
                  </a:extLst>
                </a:gridCol>
                <a:gridCol w="1621818">
                  <a:extLst>
                    <a:ext uri="{9D8B030D-6E8A-4147-A177-3AD203B41FA5}">
                      <a16:colId xmlns:a16="http://schemas.microsoft.com/office/drawing/2014/main" val="912798894"/>
                    </a:ext>
                  </a:extLst>
                </a:gridCol>
              </a:tblGrid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136014"/>
                  </a:ext>
                </a:extLst>
              </a:tr>
              <a:tr h="273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Nfollow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87655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0.970**  [2.175]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1.454**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1.003** [2.063]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8647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1.022*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1.220**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1.840***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0.792*   [1.704]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0.909*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1.175**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1.535***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0.812*  [1.708]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53662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0.879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1.188**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1.455***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1.694***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0.815*   [1.833]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0.767*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0.948**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1.757***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1.134** [2.392]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551701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0.266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1.156**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0.465    [1.052]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1.220***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1.191**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0.210   [0.387]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43819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-0.261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-0.765*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-0.504   [-0.928]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-0.263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-0.793  [-1.240]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684230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[-0.53]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[1.556]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[1.02]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[-1.696]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[0.929]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[1.424]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[0.785]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[-0.582]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34682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04144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30628"/>
                  </a:ext>
                </a:extLst>
              </a:tr>
              <a:tr h="273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Cfvol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211202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0.759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2.047***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1.350**   [2.210]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940938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1.156*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1.516***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1.617***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1.754***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0.598     [1.143]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611620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1.615**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1.216**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1.223**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1.827***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0.213     [0.392]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025379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0.553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0.861*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1.377**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0.824*    [1.740]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59437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P4 - P1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-0.144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-0.205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-0.457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-0.67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-0.527    [-0.900]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100214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[-0.347]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[-0.563]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[-1.135]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[-1.449]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9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89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Two way sort</a:t>
            </a:r>
          </a:p>
        </p:txBody>
      </p:sp>
    </p:spTree>
    <p:extLst>
      <p:ext uri="{BB962C8B-B14F-4D97-AF65-F5344CB8AC3E}">
        <p14:creationId xmlns:p14="http://schemas.microsoft.com/office/powerpoint/2010/main" val="238216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Momentum Factor Loadings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2356"/>
              </p:ext>
            </p:extLst>
          </p:nvPr>
        </p:nvGraphicFramePr>
        <p:xfrm>
          <a:off x="527821" y="802886"/>
          <a:ext cx="10668002" cy="5545874"/>
        </p:xfrm>
        <a:graphic>
          <a:graphicData uri="http://schemas.openxmlformats.org/drawingml/2006/table">
            <a:tbl>
              <a:tblPr/>
              <a:tblGrid>
                <a:gridCol w="1299442">
                  <a:extLst>
                    <a:ext uri="{9D8B030D-6E8A-4147-A177-3AD203B41FA5}">
                      <a16:colId xmlns:a16="http://schemas.microsoft.com/office/drawing/2014/main" val="1240394410"/>
                    </a:ext>
                  </a:extLst>
                </a:gridCol>
                <a:gridCol w="1089854">
                  <a:extLst>
                    <a:ext uri="{9D8B030D-6E8A-4147-A177-3AD203B41FA5}">
                      <a16:colId xmlns:a16="http://schemas.microsoft.com/office/drawing/2014/main" val="3435175351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506465217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1038068471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1853511807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2298729343"/>
                    </a:ext>
                  </a:extLst>
                </a:gridCol>
                <a:gridCol w="1278484">
                  <a:extLst>
                    <a:ext uri="{9D8B030D-6E8A-4147-A177-3AD203B41FA5}">
                      <a16:colId xmlns:a16="http://schemas.microsoft.com/office/drawing/2014/main" val="4257656142"/>
                    </a:ext>
                  </a:extLst>
                </a:gridCol>
                <a:gridCol w="1215606">
                  <a:extLst>
                    <a:ext uri="{9D8B030D-6E8A-4147-A177-3AD203B41FA5}">
                      <a16:colId xmlns:a16="http://schemas.microsoft.com/office/drawing/2014/main" val="3981847131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3353380382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4037275636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2839851276"/>
                    </a:ext>
                  </a:extLst>
                </a:gridCol>
                <a:gridCol w="723077">
                  <a:extLst>
                    <a:ext uri="{9D8B030D-6E8A-4147-A177-3AD203B41FA5}">
                      <a16:colId xmlns:a16="http://schemas.microsoft.com/office/drawing/2014/main" val="393385318"/>
                    </a:ext>
                  </a:extLst>
                </a:gridCol>
              </a:tblGrid>
              <a:tr h="2514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Holding Periods, WML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Hodling Periods, WML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17979"/>
                  </a:ext>
                </a:extLst>
              </a:tr>
              <a:tr h="258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040261"/>
                  </a:ext>
                </a:extLst>
              </a:tr>
              <a:tr h="25880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ExRet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0.691**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0.589**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ExRet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154799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[-0.14]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[1.15]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[2.37]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[2.21]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[0.93]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[2.28]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[2.29]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[1.54]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32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14351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CAPM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0.692**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0.592**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CAPM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1.037**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835029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[-0.01]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[1.22]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[2.36]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[2.21]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[0.98]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[2.25]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[2.27]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[1.54]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817250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89324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84114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0.540*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08759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[-0.38]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[0.57]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[1.71]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[1.38]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[0.22]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[1.52]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[1.51]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[0.82]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23809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857842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59805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0.119*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0.224*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90072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4793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FF5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FF5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39797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[-0.67]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[0.2]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[1.38]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[-0.14]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[1.24]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[1.17]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[0.46]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54704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0237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-0.092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-0.095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05829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0.094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0.188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0.137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0.119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00683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rmw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0.286*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0.222*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0.285**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rmw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0.447**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0.323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0.325*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7761"/>
                  </a:ext>
                </a:extLst>
              </a:tr>
              <a:tr h="251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cma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0.262*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0.194*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0.181*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cma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0.370**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0.308**</a:t>
                      </a:r>
                    </a:p>
                  </a:txBody>
                  <a:tcPr marL="5802" marR="5802" marT="5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2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Overview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5905" y="1905921"/>
            <a:ext cx="330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Motivation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Previous studies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Sample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Empirical result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Conclusion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Further studies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228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/>
              <a:t>Momentum Factor Loadings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13837"/>
              </p:ext>
            </p:extLst>
          </p:nvPr>
        </p:nvGraphicFramePr>
        <p:xfrm>
          <a:off x="356761" y="780601"/>
          <a:ext cx="10853931" cy="5590460"/>
        </p:xfrm>
        <a:graphic>
          <a:graphicData uri="http://schemas.openxmlformats.org/drawingml/2006/table">
            <a:tbl>
              <a:tblPr/>
              <a:tblGrid>
                <a:gridCol w="1322091">
                  <a:extLst>
                    <a:ext uri="{9D8B030D-6E8A-4147-A177-3AD203B41FA5}">
                      <a16:colId xmlns:a16="http://schemas.microsoft.com/office/drawing/2014/main" val="899251206"/>
                    </a:ext>
                  </a:extLst>
                </a:gridCol>
                <a:gridCol w="1108849">
                  <a:extLst>
                    <a:ext uri="{9D8B030D-6E8A-4147-A177-3AD203B41FA5}">
                      <a16:colId xmlns:a16="http://schemas.microsoft.com/office/drawing/2014/main" val="4148783970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2685440924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288760582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2997980795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865301006"/>
                    </a:ext>
                  </a:extLst>
                </a:gridCol>
                <a:gridCol w="1300766">
                  <a:extLst>
                    <a:ext uri="{9D8B030D-6E8A-4147-A177-3AD203B41FA5}">
                      <a16:colId xmlns:a16="http://schemas.microsoft.com/office/drawing/2014/main" val="342903090"/>
                    </a:ext>
                  </a:extLst>
                </a:gridCol>
                <a:gridCol w="1236793">
                  <a:extLst>
                    <a:ext uri="{9D8B030D-6E8A-4147-A177-3AD203B41FA5}">
                      <a16:colId xmlns:a16="http://schemas.microsoft.com/office/drawing/2014/main" val="1784875475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3564095479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4026509321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2922617243"/>
                    </a:ext>
                  </a:extLst>
                </a:gridCol>
                <a:gridCol w="735679">
                  <a:extLst>
                    <a:ext uri="{9D8B030D-6E8A-4147-A177-3AD203B41FA5}">
                      <a16:colId xmlns:a16="http://schemas.microsoft.com/office/drawing/2014/main" val="3032084872"/>
                    </a:ext>
                  </a:extLst>
                </a:gridCol>
              </a:tblGrid>
              <a:tr h="2465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Holding Periods, WML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Formation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Holding Periods, WML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8472"/>
                  </a:ext>
                </a:extLst>
              </a:tr>
              <a:tr h="253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6065"/>
                  </a:ext>
                </a:extLst>
              </a:tr>
              <a:tr h="253808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ExRet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1.154**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1.162**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0.702*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ExRet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0.991*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49116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[2.17]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[2.35]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[2.09]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[1.78]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[1.84]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[1.73]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[1.16]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83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74493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CAPM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1.158**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1.186**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0.716*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CAPM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1.046*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0.913*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01641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[2.16]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[2.38]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[2.12]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[1.93]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[1.86]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[1.63]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[1.23]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53488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6799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7485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91414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[1.45]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[1.53]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[1.43]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[1.08]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[1.07]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[1.11]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[1.02]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[0.65]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67141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64404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-0.094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-0.074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301439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0.227*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0.260*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0.144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109698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889164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FF5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0.607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0.594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FF5 </a:t>
                      </a:r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782955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[1.04]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[1.1]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[0.98]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[0.58]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t-value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[0.54]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[0.6]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[0.43]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[-0.02]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317542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253760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smb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58037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0.187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hml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0.251*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0.149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0.142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905552"/>
                  </a:ext>
                </a:extLst>
              </a:tr>
              <a:tr h="39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rmw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0.457**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0.465**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0.433**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0.423**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rmw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0.605***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0.537**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0.528***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0.545***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516319"/>
                  </a:ext>
                </a:extLst>
              </a:tr>
              <a:tr h="24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cma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0.241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0.214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cma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0.268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0.176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0.135</a:t>
                      </a:r>
                    </a:p>
                  </a:txBody>
                  <a:tcPr marL="5653" marR="5653" marT="56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83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760" y="2780649"/>
            <a:ext cx="11424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/>
              <a:t>Empirical Test </a:t>
            </a:r>
          </a:p>
          <a:p>
            <a:pPr algn="r"/>
            <a:r>
              <a:rPr lang="en-US" altLang="ko-KR" sz="4000" dirty="0" smtClean="0"/>
              <a:t>SUE</a:t>
            </a:r>
          </a:p>
        </p:txBody>
      </p:sp>
    </p:spTree>
    <p:extLst>
      <p:ext uri="{BB962C8B-B14F-4D97-AF65-F5344CB8AC3E}">
        <p14:creationId xmlns:p14="http://schemas.microsoft.com/office/powerpoint/2010/main" val="33687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216273" y="1846127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473229" y="4243446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5481694" y="2584655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5481694" y="1745679"/>
            <a:ext cx="809041" cy="56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</a:t>
            </a:r>
            <a:endParaRPr lang="ko-KR" altLang="en-US" dirty="0"/>
          </a:p>
        </p:txBody>
      </p:sp>
      <p:sp>
        <p:nvSpPr>
          <p:cNvPr id="15" name="Rounded Rectangle 4"/>
          <p:cNvSpPr/>
          <p:nvPr/>
        </p:nvSpPr>
        <p:spPr>
          <a:xfrm>
            <a:off x="497304" y="8439424"/>
            <a:ext cx="7501617" cy="145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4"/>
          <p:cNvSpPr/>
          <p:nvPr/>
        </p:nvSpPr>
        <p:spPr>
          <a:xfrm>
            <a:off x="1726066" y="7442099"/>
            <a:ext cx="7501617" cy="145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05323"/>
              </p:ext>
            </p:extLst>
          </p:nvPr>
        </p:nvGraphicFramePr>
        <p:xfrm>
          <a:off x="497304" y="885804"/>
          <a:ext cx="5904664" cy="616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문서" r:id="rId4" imgW="4488651" imgH="4697560" progId="Word.Document.12">
                  <p:embed/>
                </p:oleObj>
              </mc:Choice>
              <mc:Fallback>
                <p:oleObj name="문서" r:id="rId4" imgW="4488651" imgH="4697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304" y="885804"/>
                        <a:ext cx="5904664" cy="616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401968" y="892817"/>
            <a:ext cx="5739468" cy="5209690"/>
            <a:chOff x="6302585" y="1117002"/>
            <a:chExt cx="5398824" cy="4263666"/>
          </a:xfrm>
        </p:grpSpPr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346148"/>
                </p:ext>
              </p:extLst>
            </p:nvPr>
          </p:nvGraphicFramePr>
          <p:xfrm>
            <a:off x="6302585" y="1580538"/>
            <a:ext cx="5385098" cy="3800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문서" r:id="rId6" imgW="4504073" imgH="3177689" progId="Word.Document.12">
                    <p:embed/>
                  </p:oleObj>
                </mc:Choice>
                <mc:Fallback>
                  <p:oleObj name="문서" r:id="rId6" imgW="4504073" imgH="3177689" progId="Word.Document.12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02585" y="1580538"/>
                          <a:ext cx="5385098" cy="3800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588995"/>
                </p:ext>
              </p:extLst>
            </p:nvPr>
          </p:nvGraphicFramePr>
          <p:xfrm>
            <a:off x="6302585" y="1117002"/>
            <a:ext cx="5398824" cy="704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문서" r:id="rId8" imgW="4504073" imgH="657490" progId="Word.Document.12">
                    <p:embed/>
                  </p:oleObj>
                </mc:Choice>
                <mc:Fallback>
                  <p:oleObj name="문서" r:id="rId8" imgW="4504073" imgH="657490" progId="Word.Document.12">
                    <p:embed/>
                    <p:pic>
                      <p:nvPicPr>
                        <p:cNvPr id="14" name="개체 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02585" y="1117002"/>
                          <a:ext cx="5398824" cy="704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직사각형 1"/>
          <p:cNvSpPr/>
          <p:nvPr/>
        </p:nvSpPr>
        <p:spPr>
          <a:xfrm>
            <a:off x="1634068" y="1754146"/>
            <a:ext cx="457200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634068" y="2594424"/>
            <a:ext cx="457200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1634068" y="4247680"/>
            <a:ext cx="457200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7453314" y="1836994"/>
            <a:ext cx="4572000" cy="55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test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49389" y="1251034"/>
            <a:ext cx="37251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This table….</a:t>
            </a:r>
            <a:endParaRPr lang="ko-KR" altLang="ko-KR" dirty="0"/>
          </a:p>
        </p:txBody>
      </p:sp>
      <p:sp>
        <p:nvSpPr>
          <p:cNvPr id="15" name="Rounded Rectangle 4"/>
          <p:cNvSpPr/>
          <p:nvPr/>
        </p:nvSpPr>
        <p:spPr>
          <a:xfrm>
            <a:off x="497304" y="8439424"/>
            <a:ext cx="7501617" cy="145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4"/>
          <p:cNvSpPr/>
          <p:nvPr/>
        </p:nvSpPr>
        <p:spPr>
          <a:xfrm>
            <a:off x="1726066" y="7442099"/>
            <a:ext cx="7501617" cy="145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760" y="1768099"/>
            <a:ext cx="1151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Therefore, </a:t>
            </a:r>
          </a:p>
          <a:p>
            <a:endParaRPr lang="en-US" altLang="ko-KR" dirty="0"/>
          </a:p>
          <a:p>
            <a:r>
              <a:rPr lang="en-US" altLang="ko-KR" dirty="0"/>
              <a:t>The observed post-announcement drift </a:t>
            </a:r>
            <a:r>
              <a:rPr lang="en-US" altLang="ko-KR" b="1" dirty="0">
                <a:solidFill>
                  <a:srgbClr val="FF0000"/>
                </a:solidFill>
              </a:rPr>
              <a:t>cannot be explained </a:t>
            </a:r>
            <a:r>
              <a:rPr lang="en-US" altLang="ko-KR" dirty="0"/>
              <a:t>as a risk premium needed to compensate investors for risk factors. 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760" y="3757127"/>
            <a:ext cx="1151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next, </a:t>
            </a:r>
          </a:p>
          <a:p>
            <a:endParaRPr lang="en-US" altLang="ko-KR" dirty="0"/>
          </a:p>
          <a:p>
            <a:r>
              <a:rPr lang="en-US" altLang="ko-KR" dirty="0"/>
              <a:t>They test the possibility that </a:t>
            </a:r>
            <a:r>
              <a:rPr lang="en-US" altLang="ko-KR" b="1" dirty="0">
                <a:solidFill>
                  <a:srgbClr val="FF0000"/>
                </a:solidFill>
              </a:rPr>
              <a:t>the drift occurs </a:t>
            </a:r>
            <a:r>
              <a:rPr lang="en-US" altLang="ko-KR" dirty="0"/>
              <a:t>because transactions costs create sufficient </a:t>
            </a:r>
            <a:r>
              <a:rPr lang="en-US" altLang="ko-KR" b="1" dirty="0">
                <a:solidFill>
                  <a:srgbClr val="FF0000"/>
                </a:solidFill>
              </a:rPr>
              <a:t>impediments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to trading to prevent a </a:t>
            </a:r>
            <a:r>
              <a:rPr lang="en-US" altLang="ko-KR" b="1" dirty="0">
                <a:solidFill>
                  <a:srgbClr val="FF0000"/>
                </a:solidFill>
              </a:rPr>
              <a:t>complete and immediate response </a:t>
            </a:r>
            <a:r>
              <a:rPr lang="en-US" altLang="ko-KR" dirty="0"/>
              <a:t>to earnings announcements.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760" y="2092226"/>
            <a:ext cx="11668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[Test of transaction Costs]</a:t>
            </a:r>
          </a:p>
          <a:p>
            <a:endParaRPr lang="en-US" altLang="ko-KR" u="sng" dirty="0"/>
          </a:p>
          <a:p>
            <a:endParaRPr lang="en-US" altLang="ko-KR" u="sng" dirty="0"/>
          </a:p>
          <a:p>
            <a:pPr marL="342900" indent="-342900">
              <a:buAutoNum type="arabicParenR"/>
            </a:pPr>
            <a:r>
              <a:rPr lang="en-US" altLang="ko-KR" dirty="0"/>
              <a:t>Is the drift “constrained” by an upper bound?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Are abnormal returns for short positions greater than those for long positions?</a:t>
            </a:r>
          </a:p>
        </p:txBody>
      </p:sp>
    </p:spTree>
    <p:extLst>
      <p:ext uri="{BB962C8B-B14F-4D97-AF65-F5344CB8AC3E}">
        <p14:creationId xmlns:p14="http://schemas.microsoft.com/office/powerpoint/2010/main" val="329985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Conclusion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760" y="677099"/>
            <a:ext cx="11668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Which one is better explanation </a:t>
            </a:r>
            <a:r>
              <a:rPr lang="en-US" altLang="ko-KR" dirty="0">
                <a:latin typeface="+mj-ea"/>
                <a:ea typeface="+mj-ea"/>
              </a:rPr>
              <a:t>for post earnings announcement drift?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A1) </a:t>
            </a:r>
            <a:r>
              <a:rPr lang="en-US" altLang="ko-KR" b="1" dirty="0">
                <a:latin typeface="+mj-ea"/>
                <a:ea typeface="+mj-ea"/>
              </a:rPr>
              <a:t>CAPM misspecification</a:t>
            </a:r>
            <a:r>
              <a:rPr lang="en-US" altLang="ko-KR" dirty="0">
                <a:latin typeface="+mj-ea"/>
                <a:ea typeface="+mj-ea"/>
              </a:rPr>
              <a:t>, because of: </a:t>
            </a:r>
          </a:p>
          <a:p>
            <a:r>
              <a:rPr lang="en-US" altLang="ko-KR" dirty="0">
                <a:latin typeface="+mj-ea"/>
                <a:ea typeface="+mj-ea"/>
              </a:rPr>
              <a:t>	→ </a:t>
            </a:r>
            <a:r>
              <a:rPr lang="en-US" altLang="ko-KR" dirty="0" err="1">
                <a:latin typeface="+mj-ea"/>
                <a:ea typeface="+mj-ea"/>
              </a:rPr>
              <a:t>mis</a:t>
            </a:r>
            <a:r>
              <a:rPr lang="en-US" altLang="ko-KR" dirty="0">
                <a:latin typeface="+mj-ea"/>
                <a:ea typeface="+mj-ea"/>
              </a:rPr>
              <a:t>-measurement of beta (systematic risk);</a:t>
            </a: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exclusion of risk factors other than systematic risk; or</a:t>
            </a: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market imperfections such as tax differences on dividends versus capital gains.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A2) </a:t>
            </a:r>
            <a:r>
              <a:rPr lang="en-US" altLang="ko-KR" b="1" dirty="0">
                <a:latin typeface="+mj-ea"/>
                <a:ea typeface="+mj-ea"/>
              </a:rPr>
              <a:t>Delayed price response</a:t>
            </a:r>
            <a:r>
              <a:rPr lang="en-US" altLang="ko-KR" dirty="0">
                <a:latin typeface="+mj-ea"/>
                <a:ea typeface="+mj-ea"/>
              </a:rPr>
              <a:t>, because of:</a:t>
            </a: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Transaction costs create impediments to trading </a:t>
            </a: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Failure of the market to recognize the implications of current earnings for future earnings.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Therefore, Authors do not find support for the first alternative and </a:t>
            </a:r>
            <a:r>
              <a:rPr lang="en-US" altLang="ko-KR" b="1" dirty="0">
                <a:solidFill>
                  <a:srgbClr val="FF0000"/>
                </a:solidFill>
              </a:rPr>
              <a:t>do find support for the second alternative.</a:t>
            </a:r>
            <a:endParaRPr lang="ko-KR" altLang="ko-KR" b="1" dirty="0">
              <a:solidFill>
                <a:srgbClr val="FF0000"/>
              </a:solidFill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곱하기 기호 1"/>
          <p:cNvSpPr/>
          <p:nvPr/>
        </p:nvSpPr>
        <p:spPr>
          <a:xfrm>
            <a:off x="10880034" y="1768820"/>
            <a:ext cx="1344061" cy="13089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: 비어 있음 2"/>
          <p:cNvSpPr/>
          <p:nvPr/>
        </p:nvSpPr>
        <p:spPr>
          <a:xfrm>
            <a:off x="11057905" y="3253064"/>
            <a:ext cx="967409" cy="96740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760" y="5311452"/>
            <a:ext cx="1166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&lt;Further studies..&gt;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Can the PEAD be explained by short sale constraint?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528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+mj-ea"/>
              </a:rPr>
              <a:t>Q &amp; A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150" y="3068607"/>
            <a:ext cx="11668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+mj-ea"/>
                <a:ea typeface="+mj-ea"/>
              </a:rPr>
              <a:t>감사합니다</a:t>
            </a:r>
            <a:endParaRPr lang="en-US" altLang="ko-KR" sz="6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8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832430"/>
            <a:ext cx="1166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Among the following proxies of stock market anomalies known to have existed: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 attempt to figure out which ones stand out in the Korean stock market and furthermore, what lies behind those phenomena.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Risk Factors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smtClean="0"/>
              <a:t>      or</a:t>
            </a:r>
          </a:p>
          <a:p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 - Persistent mispricing due to limit to arbitrage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62656"/>
              </p:ext>
            </p:extLst>
          </p:nvPr>
        </p:nvGraphicFramePr>
        <p:xfrm>
          <a:off x="1079345" y="1179707"/>
          <a:ext cx="9315450" cy="235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725">
                  <a:extLst>
                    <a:ext uri="{9D8B030D-6E8A-4147-A177-3AD203B41FA5}">
                      <a16:colId xmlns:a16="http://schemas.microsoft.com/office/drawing/2014/main" val="3706219883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2061295971"/>
                    </a:ext>
                  </a:extLst>
                </a:gridCol>
              </a:tblGrid>
              <a:tr h="391166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Accruals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Investment to Asset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2119"/>
                  </a:ext>
                </a:extLst>
              </a:tr>
              <a:tr h="39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Asset Growth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Net</a:t>
                      </a:r>
                      <a:r>
                        <a:rPr lang="en-US" altLang="ko-KR" baseline="0" dirty="0" smtClean="0"/>
                        <a:t> Stock Issues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95887"/>
                  </a:ext>
                </a:extLst>
              </a:tr>
              <a:tr h="39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Financial</a:t>
                      </a:r>
                      <a:r>
                        <a:rPr lang="en-US" altLang="ko-KR" baseline="0" dirty="0" smtClean="0"/>
                        <a:t> Distress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Firm 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221510"/>
                  </a:ext>
                </a:extLst>
              </a:tr>
              <a:tr h="39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Book to Market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Stock Return Momentum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008003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Growth Profitability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Standardized</a:t>
                      </a:r>
                      <a:r>
                        <a:rPr lang="en-US" altLang="ko-KR" baseline="0" dirty="0" smtClean="0"/>
                        <a:t> Unexpected Earnings(SUE)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61025"/>
                  </a:ext>
                </a:extLst>
              </a:tr>
              <a:tr h="39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ROE,</a:t>
                      </a:r>
                      <a:r>
                        <a:rPr lang="en-US" altLang="ko-KR" baseline="0" dirty="0" smtClean="0"/>
                        <a:t> ROA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Bernard and Thomas (1984) finds that,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87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Bernard and Thomas (1984) finds that,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35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</p:spTree>
    <p:extLst>
      <p:ext uri="{BB962C8B-B14F-4D97-AF65-F5344CB8AC3E}">
        <p14:creationId xmlns:p14="http://schemas.microsoft.com/office/powerpoint/2010/main" val="33118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Jegadeesh</a:t>
            </a:r>
            <a:r>
              <a:rPr lang="en-US" altLang="ko-KR" dirty="0"/>
              <a:t> and Titman (1993) </a:t>
            </a:r>
            <a:r>
              <a:rPr lang="ko-KR" altLang="ko-KR" dirty="0"/>
              <a:t>등은 자산의 과거수익률이 이후의 수익률에 영향을 준다는 모멘텀</a:t>
            </a:r>
            <a:r>
              <a:rPr lang="en-US" altLang="ko-KR" dirty="0"/>
              <a:t>(Momentum) </a:t>
            </a:r>
            <a:r>
              <a:rPr lang="ko-KR" altLang="ko-KR" dirty="0"/>
              <a:t>효과를 제시하</a:t>
            </a:r>
            <a:r>
              <a:rPr lang="ko-KR" altLang="en-US" dirty="0"/>
              <a:t>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Hong and Stein (1999)</a:t>
            </a:r>
            <a:r>
              <a:rPr lang="ko-KR" altLang="ko-KR" dirty="0"/>
              <a:t>의 정보지연반응 모형</a:t>
            </a:r>
            <a:r>
              <a:rPr lang="en-US" altLang="ko-KR" dirty="0"/>
              <a:t>(Gradual-information-diffusion Model)</a:t>
            </a:r>
            <a:r>
              <a:rPr lang="ko-KR" altLang="ko-KR" dirty="0"/>
              <a:t>에 의하면</a:t>
            </a:r>
            <a:r>
              <a:rPr lang="en-US" altLang="ko-KR" dirty="0"/>
              <a:t>, </a:t>
            </a:r>
            <a:r>
              <a:rPr lang="ko-KR" altLang="ko-KR" dirty="0"/>
              <a:t>기업고유의 정보가 투자자들에게 동시에 전달되지 않기 때문에 모멘텀 현상이 발생할 수 있다고 해석한다</a:t>
            </a:r>
            <a:r>
              <a:rPr lang="en-US" altLang="ko-KR" dirty="0"/>
              <a:t>. </a:t>
            </a:r>
            <a:r>
              <a:rPr lang="ko-KR" altLang="ko-KR" dirty="0"/>
              <a:t>특히 정보의 전달이 </a:t>
            </a:r>
            <a:r>
              <a:rPr lang="ko-KR" altLang="ko-KR" dirty="0" err="1"/>
              <a:t>느려질수록</a:t>
            </a:r>
            <a:r>
              <a:rPr lang="ko-KR" altLang="ko-KR" dirty="0"/>
              <a:t> 주식시장에서의 모멘텀 현상이 더 크게 나타날 것이라 예상할 수 있다</a:t>
            </a:r>
            <a:r>
              <a:rPr lang="en-US" altLang="ko-KR" dirty="0"/>
              <a:t>.  </a:t>
            </a:r>
            <a:r>
              <a:rPr lang="ko-KR" altLang="ko-KR" dirty="0"/>
              <a:t>모멘텀 현상은 미국 주식시장은 물론이고</a:t>
            </a:r>
            <a:r>
              <a:rPr lang="en-US" altLang="ko-KR" dirty="0"/>
              <a:t>, </a:t>
            </a:r>
            <a:r>
              <a:rPr lang="ko-KR" altLang="ko-KR" dirty="0"/>
              <a:t>유럽 </a:t>
            </a:r>
            <a:r>
              <a:rPr lang="en-US" altLang="ko-KR" dirty="0"/>
              <a:t>12</a:t>
            </a:r>
            <a:r>
              <a:rPr lang="ko-KR" altLang="ko-KR" dirty="0"/>
              <a:t>개국의 주식시장</a:t>
            </a:r>
            <a:r>
              <a:rPr lang="en-US" altLang="ko-KR" dirty="0"/>
              <a:t>(</a:t>
            </a:r>
            <a:r>
              <a:rPr lang="en-US" altLang="ko-KR" dirty="0" err="1"/>
              <a:t>Rouwenhorst</a:t>
            </a:r>
            <a:r>
              <a:rPr lang="en-US" altLang="ko-KR" dirty="0"/>
              <a:t>, 1998) </a:t>
            </a:r>
            <a:r>
              <a:rPr lang="ko-KR" altLang="ko-KR" dirty="0"/>
              <a:t>전세계 주식시장에서도</a:t>
            </a:r>
            <a:r>
              <a:rPr lang="en-US" altLang="ko-KR" dirty="0"/>
              <a:t>(Griffin et al., 2003) </a:t>
            </a:r>
            <a:r>
              <a:rPr lang="ko-KR" altLang="ko-KR" dirty="0"/>
              <a:t>일반적인 현상으로 여겨지고 있다</a:t>
            </a:r>
            <a:r>
              <a:rPr lang="en-US" altLang="ko-KR" dirty="0"/>
              <a:t>. </a:t>
            </a:r>
            <a:r>
              <a:rPr lang="ko-KR" altLang="ko-KR" dirty="0"/>
              <a:t>또한 미국시장의 다른 기간에서도 모멘텀 현상은 존재하며 </a:t>
            </a:r>
            <a:r>
              <a:rPr lang="en-US" altLang="ko-KR" dirty="0"/>
              <a:t>(</a:t>
            </a:r>
            <a:r>
              <a:rPr lang="en-US" altLang="ko-KR" dirty="0" err="1"/>
              <a:t>Jegadeesh</a:t>
            </a:r>
            <a:r>
              <a:rPr lang="en-US" altLang="ko-KR" dirty="0"/>
              <a:t> and Titman, 2001), </a:t>
            </a:r>
            <a:r>
              <a:rPr lang="ko-KR" altLang="ko-KR" dirty="0"/>
              <a:t>산업별 포트폴리오 </a:t>
            </a:r>
            <a:r>
              <a:rPr lang="en-US" altLang="ko-KR" dirty="0"/>
              <a:t>(Moskowitz and </a:t>
            </a:r>
            <a:r>
              <a:rPr lang="en-US" altLang="ko-KR" dirty="0" err="1"/>
              <a:t>Grinblatt</a:t>
            </a:r>
            <a:r>
              <a:rPr lang="en-US" altLang="ko-KR" dirty="0"/>
              <a:t>, 1999), </a:t>
            </a:r>
            <a:r>
              <a:rPr lang="ko-KR" altLang="ko-KR" dirty="0"/>
              <a:t>기업규모와</a:t>
            </a:r>
            <a:r>
              <a:rPr lang="en-US" altLang="ko-KR" dirty="0"/>
              <a:t> BE/ME</a:t>
            </a:r>
            <a:r>
              <a:rPr lang="ko-KR" altLang="ko-KR" dirty="0"/>
              <a:t>를 기준으로 구성한 포트폴리오 </a:t>
            </a:r>
            <a:r>
              <a:rPr lang="en-US" altLang="ko-KR" dirty="0"/>
              <a:t>(Lewellen, 2002), </a:t>
            </a:r>
            <a:r>
              <a:rPr lang="ko-KR" altLang="ko-KR" dirty="0"/>
              <a:t>주가지수</a:t>
            </a:r>
            <a:r>
              <a:rPr lang="en-US" altLang="ko-KR" dirty="0"/>
              <a:t>, </a:t>
            </a:r>
            <a:r>
              <a:rPr lang="ko-KR" altLang="ko-KR" dirty="0"/>
              <a:t>통화</a:t>
            </a:r>
            <a:r>
              <a:rPr lang="en-US" altLang="ko-KR" dirty="0"/>
              <a:t>, </a:t>
            </a:r>
            <a:r>
              <a:rPr lang="ko-KR" altLang="ko-KR" dirty="0"/>
              <a:t>상품</a:t>
            </a:r>
            <a:r>
              <a:rPr lang="en-US" altLang="ko-KR" dirty="0"/>
              <a:t>, </a:t>
            </a:r>
            <a:r>
              <a:rPr lang="ko-KR" altLang="ko-KR" dirty="0"/>
              <a:t>채권 선물 시장에서 </a:t>
            </a:r>
            <a:r>
              <a:rPr lang="en-US" altLang="ko-KR" dirty="0"/>
              <a:t>(</a:t>
            </a:r>
            <a:r>
              <a:rPr lang="en-US" altLang="ko-KR" dirty="0" err="1"/>
              <a:t>Asness</a:t>
            </a:r>
            <a:r>
              <a:rPr lang="en-US" altLang="ko-KR" dirty="0"/>
              <a:t> et al., 2013; Moskowitz et al., 2012) </a:t>
            </a:r>
            <a:r>
              <a:rPr lang="ko-KR" altLang="ko-KR" dirty="0"/>
              <a:t>모멘텀 현상이 관찰되었다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/>
              <a:t>그러나 </a:t>
            </a:r>
            <a:r>
              <a:rPr lang="en-US" altLang="ko-KR" dirty="0"/>
              <a:t>Chui et al. (2010)</a:t>
            </a:r>
            <a:r>
              <a:rPr lang="ko-KR" altLang="ko-KR" dirty="0"/>
              <a:t>은 선진국 시장에서 모멘텀 현상이 관찰됨에도 불구하고 몇몇 아시아 국가에서는 모멘텀 현상이 없거나 음의 모멘텀 현상</a:t>
            </a:r>
            <a:r>
              <a:rPr lang="en-US" altLang="ko-KR" dirty="0"/>
              <a:t>(negative momentum profit)</a:t>
            </a:r>
            <a:r>
              <a:rPr lang="ko-KR" altLang="ko-KR" dirty="0"/>
              <a:t>이 존재함을 밝혔다</a:t>
            </a:r>
            <a:r>
              <a:rPr lang="en-US" altLang="ko-KR" dirty="0"/>
              <a:t>.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j-ea"/>
                <a:ea typeface="+mj-ea"/>
              </a:rPr>
              <a:t>엄윤성</a:t>
            </a:r>
            <a:r>
              <a:rPr lang="en-US" altLang="ko-KR" dirty="0" smtClean="0">
                <a:latin typeface="+mj-ea"/>
                <a:ea typeface="+mj-ea"/>
              </a:rPr>
              <a:t>(2013)</a:t>
            </a:r>
            <a:r>
              <a:rPr lang="ko-KR" altLang="en-US" dirty="0" smtClean="0">
                <a:latin typeface="+mj-ea"/>
                <a:ea typeface="+mj-ea"/>
              </a:rPr>
              <a:t>은 전체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smtClean="0">
                <a:latin typeface="+mj-ea"/>
                <a:ea typeface="+mj-ea"/>
              </a:rPr>
              <a:t>1980-2009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기간에 대해서는 모멘텀 포트폴리오의 수익률이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positive significant </a:t>
            </a:r>
            <a:r>
              <a:rPr lang="ko-KR" altLang="en-US" dirty="0" smtClean="0">
                <a:latin typeface="+mj-ea"/>
                <a:ea typeface="+mj-ea"/>
              </a:rPr>
              <a:t>하지 않으나 외환위기 이후 </a:t>
            </a:r>
            <a:r>
              <a:rPr lang="en-US" altLang="ko-KR" dirty="0" smtClean="0">
                <a:latin typeface="+mj-ea"/>
                <a:ea typeface="+mj-ea"/>
              </a:rPr>
              <a:t>(1998-2009) </a:t>
            </a:r>
            <a:r>
              <a:rPr lang="ko-KR" altLang="en-US" dirty="0" smtClean="0">
                <a:latin typeface="+mj-ea"/>
                <a:ea typeface="+mj-ea"/>
              </a:rPr>
              <a:t>에 대해서는 </a:t>
            </a:r>
            <a:r>
              <a:rPr lang="en-US" altLang="ko-KR" dirty="0" smtClean="0">
                <a:latin typeface="+mj-ea"/>
                <a:ea typeface="+mj-ea"/>
              </a:rPr>
              <a:t>holding period 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formation period </a:t>
            </a:r>
            <a:r>
              <a:rPr lang="ko-KR" altLang="en-US" dirty="0" smtClean="0">
                <a:latin typeface="+mj-ea"/>
                <a:ea typeface="+mj-ea"/>
              </a:rPr>
              <a:t>가 각각 </a:t>
            </a:r>
            <a:r>
              <a:rPr lang="en-US" altLang="ko-KR" dirty="0" smtClean="0">
                <a:latin typeface="+mj-ea"/>
                <a:ea typeface="+mj-ea"/>
              </a:rPr>
              <a:t>9</a:t>
            </a:r>
            <a:r>
              <a:rPr lang="ko-KR" altLang="en-US" dirty="0" smtClean="0">
                <a:latin typeface="+mj-ea"/>
                <a:ea typeface="+mj-ea"/>
              </a:rPr>
              <a:t>개월 이상인 경우에 대해 양의 </a:t>
            </a:r>
            <a:r>
              <a:rPr lang="ko-KR" altLang="en-US" dirty="0" err="1" smtClean="0">
                <a:latin typeface="+mj-ea"/>
                <a:ea typeface="+mj-ea"/>
              </a:rPr>
              <a:t>수익율을</a:t>
            </a:r>
            <a:r>
              <a:rPr lang="ko-KR" altLang="en-US" dirty="0" smtClean="0">
                <a:latin typeface="+mj-ea"/>
                <a:ea typeface="+mj-ea"/>
              </a:rPr>
              <a:t> 보인다는 사실을 밝힘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흥미로운 점은 외국인 투자자의 비중이 높을 수록 모멘텀 효과가 두드러지는데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이는 외환위기 이후의 샘플에 대해 모멘텀 효과가 나타난다는 사실과 무관하지 않은 것으로 추정됨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그 외 김형규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신용재</a:t>
            </a:r>
            <a:r>
              <a:rPr lang="en-US" altLang="ko-KR" dirty="0" smtClean="0">
                <a:latin typeface="+mj-ea"/>
                <a:ea typeface="+mj-ea"/>
              </a:rPr>
              <a:t>(2011), </a:t>
            </a:r>
            <a:r>
              <a:rPr lang="ko-KR" altLang="en-US" dirty="0" err="1" smtClean="0">
                <a:latin typeface="+mj-ea"/>
                <a:ea typeface="+mj-ea"/>
              </a:rPr>
              <a:t>박지희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손삼호</a:t>
            </a:r>
            <a:r>
              <a:rPr lang="en-US" altLang="ko-KR" dirty="0" smtClean="0">
                <a:latin typeface="+mj-ea"/>
                <a:ea typeface="+mj-ea"/>
              </a:rPr>
              <a:t>(2013), </a:t>
            </a:r>
            <a:r>
              <a:rPr lang="ko-KR" altLang="en-US" dirty="0" err="1" smtClean="0">
                <a:latin typeface="+mj-ea"/>
                <a:ea typeface="+mj-ea"/>
              </a:rPr>
              <a:t>윤정선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et al.(2008)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등은 국내 주식시장에 모멘텀 효과가 없거나 오히려 </a:t>
            </a:r>
            <a:r>
              <a:rPr lang="en-US" altLang="ko-KR" dirty="0" smtClean="0">
                <a:latin typeface="+mj-ea"/>
                <a:ea typeface="+mj-ea"/>
              </a:rPr>
              <a:t>negative </a:t>
            </a:r>
            <a:r>
              <a:rPr lang="ko-KR" altLang="en-US" dirty="0" smtClean="0">
                <a:latin typeface="+mj-ea"/>
                <a:ea typeface="+mj-ea"/>
              </a:rPr>
              <a:t>라고 보고함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5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Previous studies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Bernard and Thomas (1984) finds that,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88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358346" y="531341"/>
            <a:ext cx="11833654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6760" y="567060"/>
            <a:ext cx="1166855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8350" y="602779"/>
            <a:ext cx="11516154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760" y="81004"/>
            <a:ext cx="51201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Research Question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60" y="1174401"/>
            <a:ext cx="11668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[Research Question]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Which one is better explanation </a:t>
            </a:r>
            <a:r>
              <a:rPr lang="en-US" altLang="ko-KR" dirty="0">
                <a:latin typeface="+mj-ea"/>
                <a:ea typeface="+mj-ea"/>
              </a:rPr>
              <a:t>for post earnings announcement drift and Momentum?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A1) Risk factor </a:t>
            </a:r>
          </a:p>
          <a:p>
            <a:r>
              <a:rPr lang="en-US" altLang="ko-KR" dirty="0">
                <a:latin typeface="+mj-ea"/>
                <a:ea typeface="+mj-ea"/>
              </a:rPr>
              <a:t>	→ test using CAPM, FF3, FF5.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A2) </a:t>
            </a:r>
            <a:r>
              <a:rPr lang="en-US" altLang="ko-KR" b="1" dirty="0">
                <a:latin typeface="+mj-ea"/>
                <a:ea typeface="+mj-ea"/>
              </a:rPr>
              <a:t>Limit to arbitrage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</a:rPr>
              <a:t>	→ </a:t>
            </a:r>
            <a:r>
              <a:rPr lang="en-US" altLang="ko-KR" dirty="0">
                <a:latin typeface="+mj-ea"/>
                <a:ea typeface="+mj-ea"/>
              </a:rPr>
              <a:t>test using two way sort.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922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10620</TotalTime>
  <Words>2397</Words>
  <Application>Microsoft Office PowerPoint</Application>
  <PresentationFormat>와이드스크린</PresentationFormat>
  <Paragraphs>1281</Paragraphs>
  <Slides>27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宋体</vt:lpstr>
      <vt:lpstr>맑은 고딕</vt:lpstr>
      <vt:lpstr>Arial</vt:lpstr>
      <vt:lpstr>Cambria Math</vt:lpstr>
      <vt:lpstr>Times New Roman</vt:lpstr>
      <vt:lpstr>Office 테마</vt:lpstr>
      <vt:lpstr>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bjlee</dc:creator>
  <cp:lastModifiedBy>Kenjin Che</cp:lastModifiedBy>
  <cp:revision>344</cp:revision>
  <cp:lastPrinted>2016-11-01T21:56:00Z</cp:lastPrinted>
  <dcterms:created xsi:type="dcterms:W3CDTF">2015-09-18T14:44:06Z</dcterms:created>
  <dcterms:modified xsi:type="dcterms:W3CDTF">2017-06-15T13:10:03Z</dcterms:modified>
</cp:coreProperties>
</file>