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docx" ContentType="application/haansoftdocx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90" r:id="rId3"/>
    <p:sldId id="315" r:id="rId4"/>
    <p:sldId id="317" r:id="rId5"/>
    <p:sldId id="321" r:id="rId6"/>
    <p:sldId id="291" r:id="rId7"/>
    <p:sldId id="318" r:id="rId8"/>
    <p:sldId id="293" r:id="rId9"/>
    <p:sldId id="296" r:id="rId10"/>
    <p:sldId id="316" r:id="rId11"/>
    <p:sldId id="328" r:id="rId12"/>
    <p:sldId id="329" r:id="rId13"/>
    <p:sldId id="330" r:id="rId14"/>
    <p:sldId id="332" r:id="rId15"/>
    <p:sldId id="319" r:id="rId16"/>
    <p:sldId id="333" r:id="rId17"/>
    <p:sldId id="313" r:id="rId18"/>
    <p:sldId id="320" r:id="rId19"/>
    <p:sldId id="322" r:id="rId20"/>
    <p:sldId id="323" r:id="rId21"/>
    <p:sldId id="326" r:id="rId22"/>
    <p:sldId id="324" r:id="rId23"/>
    <p:sldId id="325" r:id="rId24"/>
    <p:sldId id="327" r:id="rId25"/>
    <p:sldId id="300" r:id="rId26"/>
    <p:sldId id="289" r:id="rId27"/>
    <p:sldId id="314" r:id="rId28"/>
  </p:sldIdLst>
  <p:sldSz cx="12192000" cy="6858000"/>
  <p:notesSz cx="6858000" cy="99790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9" autoAdjust="0"/>
    <p:restoredTop sz="94196" autoAdjust="0"/>
  </p:normalViewPr>
  <p:slideViewPr>
    <p:cSldViewPr snapToGrid="0">
      <p:cViewPr varScale="1">
        <p:scale>
          <a:sx n="120" d="100"/>
          <a:sy n="120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50068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50068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A79E6-85D2-428D-A47A-35CB70DC4D22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47775"/>
            <a:ext cx="5988050" cy="3368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802406"/>
            <a:ext cx="5486400" cy="39292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78343"/>
            <a:ext cx="2971800" cy="5006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9478343"/>
            <a:ext cx="2971800" cy="5006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7A8715-95F7-4589-8D18-16C389040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437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A8715-95F7-4589-8D18-16C389040FD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1591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A8715-95F7-4589-8D18-16C389040FD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954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A8715-95F7-4589-8D18-16C389040FD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236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A8715-95F7-4589-8D18-16C389040FD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6633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A8715-95F7-4589-8D18-16C389040FD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2227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A8715-95F7-4589-8D18-16C389040FD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436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A8715-95F7-4589-8D18-16C389040FD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6223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and with the total amount of long position = short </a:t>
            </a:r>
            <a:r>
              <a:rPr lang="en-US" altLang="ko-KR" dirty="0" err="1"/>
              <a:t>positiion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A8715-95F7-4589-8D18-16C389040FD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508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and with the total amount of long position = short </a:t>
            </a:r>
            <a:r>
              <a:rPr lang="en-US" altLang="ko-KR" dirty="0" err="1"/>
              <a:t>positiion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A8715-95F7-4589-8D18-16C389040FD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1177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and with the total amount of long position = short </a:t>
            </a:r>
            <a:r>
              <a:rPr lang="en-US" altLang="ko-KR" dirty="0" err="1"/>
              <a:t>positiion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A8715-95F7-4589-8D18-16C389040FD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6667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and with the total amount of long position = short </a:t>
            </a:r>
            <a:r>
              <a:rPr lang="en-US" altLang="ko-KR" dirty="0" err="1"/>
              <a:t>positiion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A8715-95F7-4589-8D18-16C389040FD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1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A8715-95F7-4589-8D18-16C389040FD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8060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and with the total amount of long position = short </a:t>
            </a:r>
            <a:r>
              <a:rPr lang="en-US" altLang="ko-KR" dirty="0" err="1"/>
              <a:t>positiion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A8715-95F7-4589-8D18-16C389040FD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528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and with the total amount of long position = short </a:t>
            </a:r>
            <a:r>
              <a:rPr lang="en-US" altLang="ko-KR" dirty="0" err="1"/>
              <a:t>positiion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A8715-95F7-4589-8D18-16C389040FD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341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and with the total amount of long position = short </a:t>
            </a:r>
            <a:r>
              <a:rPr lang="en-US" altLang="ko-KR" dirty="0" err="1"/>
              <a:t>positiion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A8715-95F7-4589-8D18-16C389040FD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6322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and with the total amount of long position = short </a:t>
            </a:r>
            <a:r>
              <a:rPr lang="en-US" altLang="ko-KR" dirty="0" err="1"/>
              <a:t>positiion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A8715-95F7-4589-8D18-16C389040FD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9852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and with the total amount of long position = short </a:t>
            </a:r>
            <a:r>
              <a:rPr lang="en-US" altLang="ko-KR" dirty="0" err="1"/>
              <a:t>positiion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A8715-95F7-4589-8D18-16C389040FD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8852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A8715-95F7-4589-8D18-16C389040FDA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3003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A8715-95F7-4589-8D18-16C389040FDA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3700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A8715-95F7-4589-8D18-16C389040FDA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873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A8715-95F7-4589-8D18-16C389040FD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346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A8715-95F7-4589-8D18-16C389040FD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232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A8715-95F7-4589-8D18-16C389040FD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72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A8715-95F7-4589-8D18-16C389040FD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997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A8715-95F7-4589-8D18-16C389040FD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196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A8715-95F7-4589-8D18-16C389040FD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540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A8715-95F7-4589-8D18-16C389040FD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491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39A3-0CE4-45A8-BA6A-0816E148C14B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B25C-95B2-47B4-9D88-D4DAE5E97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793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39A3-0CE4-45A8-BA6A-0816E148C14B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B25C-95B2-47B4-9D88-D4DAE5E97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212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39A3-0CE4-45A8-BA6A-0816E148C14B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B25C-95B2-47B4-9D88-D4DAE5E97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184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39A3-0CE4-45A8-BA6A-0816E148C14B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B25C-95B2-47B4-9D88-D4DAE5E97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178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39A3-0CE4-45A8-BA6A-0816E148C14B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B25C-95B2-47B4-9D88-D4DAE5E97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791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39A3-0CE4-45A8-BA6A-0816E148C14B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B25C-95B2-47B4-9D88-D4DAE5E97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77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39A3-0CE4-45A8-BA6A-0816E148C14B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B25C-95B2-47B4-9D88-D4DAE5E97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871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39A3-0CE4-45A8-BA6A-0816E148C14B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B25C-95B2-47B4-9D88-D4DAE5E97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8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39A3-0CE4-45A8-BA6A-0816E148C14B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B25C-95B2-47B4-9D88-D4DAE5E97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73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39A3-0CE4-45A8-BA6A-0816E148C14B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B25C-95B2-47B4-9D88-D4DAE5E97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3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39A3-0CE4-45A8-BA6A-0816E148C14B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B25C-95B2-47B4-9D88-D4DAE5E97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662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D39A3-0CE4-45A8-BA6A-0816E148C14B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BB25C-95B2-47B4-9D88-D4DAE5E97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328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__13.docx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package" Target="../embeddings/Microsoft_Word___2.docx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5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9.emf"/><Relationship Id="rId4" Type="http://schemas.openxmlformats.org/officeDocument/2006/relationships/oleObject" Target="../embeddings/oleObject7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1.emf"/><Relationship Id="rId4" Type="http://schemas.openxmlformats.org/officeDocument/2006/relationships/oleObject" Target="../embeddings/oleObject9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14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1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16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3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18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5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V="1">
            <a:off x="358346" y="3103091"/>
            <a:ext cx="11833654" cy="0"/>
          </a:xfrm>
          <a:prstGeom prst="line">
            <a:avLst/>
          </a:prstGeom>
          <a:ln w="349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356760" y="3138810"/>
            <a:ext cx="11668554" cy="0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358350" y="3174529"/>
            <a:ext cx="11516154" cy="0"/>
          </a:xfrm>
          <a:prstGeom prst="line">
            <a:avLst/>
          </a:prstGeom>
          <a:ln w="349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6760" y="2559541"/>
            <a:ext cx="1116806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dirty="0"/>
              <a:t>Proposal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24729" y="4474066"/>
            <a:ext cx="1050088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dirty="0"/>
              <a:t>박사과정</a:t>
            </a:r>
            <a:r>
              <a:rPr lang="en-US" altLang="ko-KR" dirty="0"/>
              <a:t> </a:t>
            </a:r>
            <a:r>
              <a:rPr lang="ko-KR" altLang="en-US" dirty="0"/>
              <a:t>최경진</a:t>
            </a:r>
          </a:p>
        </p:txBody>
      </p:sp>
    </p:spTree>
    <p:extLst>
      <p:ext uri="{BB962C8B-B14F-4D97-AF65-F5344CB8AC3E}">
        <p14:creationId xmlns:p14="http://schemas.microsoft.com/office/powerpoint/2010/main" val="234645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V="1">
            <a:off x="358346" y="531341"/>
            <a:ext cx="11833654" cy="0"/>
          </a:xfrm>
          <a:prstGeom prst="line">
            <a:avLst/>
          </a:prstGeom>
          <a:ln w="349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356760" y="567060"/>
            <a:ext cx="11668554" cy="0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358350" y="602779"/>
            <a:ext cx="11516154" cy="0"/>
          </a:xfrm>
          <a:prstGeom prst="line">
            <a:avLst/>
          </a:prstGeom>
          <a:ln w="349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6760" y="81004"/>
            <a:ext cx="51201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/>
              <a:t>Sample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56760" y="881510"/>
            <a:ext cx="1142442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u="sng" dirty="0"/>
              <a:t>Limit to arbitrage proxy variables</a:t>
            </a:r>
          </a:p>
          <a:p>
            <a:endParaRPr lang="en-US" altLang="ko-KR" sz="2400" u="sng" dirty="0"/>
          </a:p>
          <a:p>
            <a:pPr marL="342900" indent="-342900">
              <a:buAutoNum type="arabicPeriod"/>
            </a:pPr>
            <a:r>
              <a:rPr lang="en-US" altLang="ko-KR" sz="2400" dirty="0"/>
              <a:t>Arbitrage risk</a:t>
            </a:r>
          </a:p>
          <a:p>
            <a:r>
              <a:rPr lang="en-US" altLang="ko-KR" sz="2400" dirty="0"/>
              <a:t>	a. Idiosyncratic volatility</a:t>
            </a:r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r>
              <a:rPr lang="en-US" altLang="ko-KR" sz="2400" dirty="0"/>
              <a:t>2. Transaction cost</a:t>
            </a:r>
          </a:p>
          <a:p>
            <a:r>
              <a:rPr lang="en-US" altLang="ko-KR" sz="2400" dirty="0"/>
              <a:t>	a. Trading Volume</a:t>
            </a:r>
          </a:p>
          <a:p>
            <a:r>
              <a:rPr lang="en-US" altLang="ko-KR" sz="2400" dirty="0"/>
              <a:t>	b. </a:t>
            </a:r>
            <a:r>
              <a:rPr lang="en-US" altLang="ko-KR" sz="2400" dirty="0" err="1"/>
              <a:t>Amihud</a:t>
            </a:r>
            <a:r>
              <a:rPr lang="en-US" altLang="ko-KR" sz="2400" dirty="0"/>
              <a:t> illiquidity</a:t>
            </a:r>
          </a:p>
          <a:p>
            <a:r>
              <a:rPr lang="en-US" altLang="ko-KR" sz="2400" dirty="0"/>
              <a:t>	c. Recent Price</a:t>
            </a:r>
          </a:p>
          <a:p>
            <a:r>
              <a:rPr lang="en-US" altLang="ko-KR" sz="2400" dirty="0"/>
              <a:t>	d. Zero frequency</a:t>
            </a:r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r>
              <a:rPr lang="en-US" altLang="ko-KR" sz="2400" dirty="0"/>
              <a:t>3. Information Uncertainty</a:t>
            </a:r>
          </a:p>
          <a:p>
            <a:r>
              <a:rPr lang="en-US" altLang="ko-KR" sz="2400" dirty="0"/>
              <a:t>	a. Numbers of Analysts follow</a:t>
            </a:r>
          </a:p>
          <a:p>
            <a:r>
              <a:rPr lang="en-US" altLang="ko-KR" sz="2400" dirty="0"/>
              <a:t>	b. Cash-flow volatility</a:t>
            </a:r>
          </a:p>
        </p:txBody>
      </p:sp>
    </p:spTree>
    <p:extLst>
      <p:ext uri="{BB962C8B-B14F-4D97-AF65-F5344CB8AC3E}">
        <p14:creationId xmlns:p14="http://schemas.microsoft.com/office/powerpoint/2010/main" val="4082440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V="1">
            <a:off x="358346" y="531341"/>
            <a:ext cx="11833654" cy="0"/>
          </a:xfrm>
          <a:prstGeom prst="line">
            <a:avLst/>
          </a:prstGeom>
          <a:ln w="349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356760" y="567060"/>
            <a:ext cx="11668554" cy="0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358350" y="602779"/>
            <a:ext cx="11516154" cy="0"/>
          </a:xfrm>
          <a:prstGeom prst="line">
            <a:avLst/>
          </a:prstGeom>
          <a:ln w="349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6760" y="81004"/>
            <a:ext cx="51201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/>
              <a:t>Sample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56760" y="881510"/>
            <a:ext cx="11424423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u="sng" dirty="0"/>
              <a:t>Limit to arbitrage proxy variables</a:t>
            </a:r>
          </a:p>
          <a:p>
            <a:endParaRPr lang="en-US" altLang="ko-KR" sz="2000" u="sng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000" dirty="0"/>
              <a:t>Arbitrage risk</a:t>
            </a:r>
          </a:p>
          <a:p>
            <a:r>
              <a:rPr lang="en-US" altLang="ko-KR" sz="2000" dirty="0"/>
              <a:t>	a. Idiosyncratic volatility</a:t>
            </a:r>
          </a:p>
          <a:p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en-US" altLang="ko-KR" sz="2000" dirty="0"/>
              <a:t>Pontiff (2006) demonstrates that arbitrageurs prefer to hold less of stocks with higher idiosyncratic stock return volatility. 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/>
              <a:t>In this paper, idiosyncratic volatility is used as a proxy for arbitrage costs. </a:t>
            </a:r>
          </a:p>
          <a:p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en-US" altLang="ko-KR" sz="2000" dirty="0">
                <a:ea typeface="바탕" panose="02030600000101010101" pitchFamily="18" charset="-127"/>
                <a:cs typeface="Times New Roman" panose="02020603050405020304" pitchFamily="18" charset="0"/>
              </a:rPr>
              <a:t>Idiosyncratic volatility is obtained by regressing monthly return of individual stock on market(KOSPI) portfolio over 36 months, and then computing the standard deviation of the residuals.  </a:t>
            </a:r>
            <a:endParaRPr lang="en-US" altLang="ko-KR" sz="2000" dirty="0"/>
          </a:p>
          <a:p>
            <a:endParaRPr lang="en-US" altLang="ko-KR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1969195"/>
                  </p:ext>
                </p:extLst>
              </p:nvPr>
            </p:nvGraphicFramePr>
            <p:xfrm>
              <a:off x="2069265" y="4419980"/>
              <a:ext cx="7999412" cy="243802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7395449">
                      <a:extLst>
                        <a:ext uri="{9D8B030D-6E8A-4147-A177-3AD203B41FA5}">
                          <a16:colId xmlns:a16="http://schemas.microsoft.com/office/drawing/2014/main" val="51178509"/>
                        </a:ext>
                      </a:extLst>
                    </a:gridCol>
                    <a:gridCol w="603963">
                      <a:extLst>
                        <a:ext uri="{9D8B030D-6E8A-4147-A177-3AD203B41FA5}">
                          <a16:colId xmlns:a16="http://schemas.microsoft.com/office/drawing/2014/main" val="3575107288"/>
                        </a:ext>
                      </a:extLst>
                    </a:gridCol>
                  </a:tblGrid>
                  <a:tr h="339387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8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kern="0" spc="-30">
                                    <a:effectLst/>
                                    <a:latin typeface="Cambria Math" panose="02040503050406030204" pitchFamily="18" charset="0"/>
                                    <a:ea typeface="바탕" panose="02030600000101010101" pitchFamily="18" charset="-127"/>
                                    <a:cs typeface="Times New Roman" panose="02020603050405020304" pitchFamily="18" charset="0"/>
                                  </a:rPr>
                                  <m:t>   </m:t>
                                </m:r>
                                <m:sSubSup>
                                  <m:sSubSupPr>
                                    <m:ctrlPr>
                                      <a:rPr lang="ko-KR" sz="1800" i="1" kern="100" spc="-3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 kern="0" spc="-30">
                                        <a:effectLst/>
                                        <a:latin typeface="Cambria Math" panose="02040503050406030204" pitchFamily="18" charset="0"/>
                                        <a:ea typeface="바탕" panose="02030600000101010101" pitchFamily="18" charset="-127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800" kern="0" spc="-30">
                                        <a:effectLst/>
                                        <a:latin typeface="Cambria Math" panose="02040503050406030204" pitchFamily="18" charset="0"/>
                                        <a:ea typeface="바탕" panose="02030600000101010101" pitchFamily="18" charset="-127"/>
                                        <a:cs typeface="Times New Roman" panose="02020603050405020304" pitchFamily="18" charset="0"/>
                                      </a:rPr>
                                      <m:t>t</m:t>
                                    </m:r>
                                  </m:sub>
                                  <m:sup>
                                    <m:r>
                                      <a:rPr lang="en-US" sz="1800" i="1" kern="0" spc="-30">
                                        <a:effectLst/>
                                        <a:latin typeface="Cambria Math" panose="02040503050406030204" pitchFamily="18" charset="0"/>
                                        <a:ea typeface="바탕" panose="02030600000101010101" pitchFamily="18" charset="-127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  <m:r>
                                  <a:rPr lang="en-US" sz="1800" i="1" kern="0" spc="-30">
                                    <a:effectLst/>
                                    <a:latin typeface="Cambria Math" panose="02040503050406030204" pitchFamily="18" charset="0"/>
                                    <a:ea typeface="바탕" panose="02030600000101010101" pitchFamily="18" charset="-127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ko-KR" sz="1800" i="1" kern="100" spc="-3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 kern="0" spc="-30">
                                        <a:effectLst/>
                                        <a:latin typeface="Cambria Math" panose="02040503050406030204" pitchFamily="18" charset="0"/>
                                        <a:ea typeface="바탕" panose="02030600000101010101" pitchFamily="18" charset="-127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1800" i="1" kern="0" spc="-30">
                                        <a:effectLst/>
                                        <a:latin typeface="Cambria Math" panose="02040503050406030204" pitchFamily="18" charset="0"/>
                                        <a:ea typeface="바탕" panose="02030600000101010101" pitchFamily="18" charset="-127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1800" i="1" kern="0" spc="-30">
                                        <a:effectLst/>
                                        <a:latin typeface="Cambria Math" panose="02040503050406030204" pitchFamily="18" charset="0"/>
                                        <a:ea typeface="바탕" panose="02030600000101010101" pitchFamily="18" charset="-127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  <m:r>
                                  <a:rPr lang="en-US" sz="1800" kern="0" spc="-30">
                                    <a:effectLst/>
                                    <a:latin typeface="Cambria Math" panose="02040503050406030204" pitchFamily="18" charset="0"/>
                                    <a:ea typeface="바탕" panose="02030600000101010101" pitchFamily="18" charset="-127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ko-KR" sz="1800" i="1" kern="100" spc="-3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kern="0" spc="-30">
                                        <a:effectLst/>
                                        <a:latin typeface="Cambria Math" panose="02040503050406030204" pitchFamily="18" charset="0"/>
                                        <a:ea typeface="바탕" panose="02030600000101010101" pitchFamily="18" charset="-127"/>
                                        <a:cs typeface="Times New Roman" panose="02020603050405020304" pitchFamily="18" charset="0"/>
                                      </a:rPr>
                                      <m:t>β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800" kern="0" spc="-30">
                                        <a:effectLst/>
                                        <a:latin typeface="Cambria Math" panose="02040503050406030204" pitchFamily="18" charset="0"/>
                                        <a:ea typeface="바탕" panose="02030600000101010101" pitchFamily="18" charset="-127"/>
                                        <a:cs typeface="Times New Roman" panose="02020603050405020304" pitchFamily="18" charset="0"/>
                                      </a:rPr>
                                      <m:t>t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1800" kern="0" spc="-30">
                                        <a:effectLst/>
                                        <a:latin typeface="Cambria Math" panose="02040503050406030204" pitchFamily="18" charset="0"/>
                                        <a:ea typeface="바탕" panose="02030600000101010101" pitchFamily="18" charset="-127"/>
                                        <a:cs typeface="Times New Roman" panose="02020603050405020304" pitchFamily="18" charset="0"/>
                                      </a:rPr>
                                      <m:t>i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ko-KR" sz="1800" i="1" kern="100" spc="-3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 kern="0" spc="-30">
                                        <a:effectLst/>
                                        <a:latin typeface="Cambria Math" panose="02040503050406030204" pitchFamily="18" charset="0"/>
                                        <a:ea typeface="바탕" panose="02030600000101010101" pitchFamily="18" charset="-127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800" i="1" kern="0" spc="-30">
                                        <a:effectLst/>
                                        <a:latin typeface="Cambria Math" panose="02040503050406030204" pitchFamily="18" charset="0"/>
                                        <a:ea typeface="바탕" panose="02030600000101010101" pitchFamily="18" charset="-127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1800" i="1" kern="0" spc="-30">
                                        <a:effectLst/>
                                        <a:latin typeface="Cambria Math" panose="02040503050406030204" pitchFamily="18" charset="0"/>
                                        <a:ea typeface="바탕" panose="02030600000101010101" pitchFamily="18" charset="-127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sup>
                                </m:sSubSup>
                                <m:r>
                                  <a:rPr lang="en-US" sz="1800" kern="0" spc="-30">
                                    <a:effectLst/>
                                    <a:latin typeface="Cambria Math" panose="02040503050406030204" pitchFamily="18" charset="0"/>
                                    <a:ea typeface="바탕" panose="02030600000101010101" pitchFamily="18" charset="-127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ko-KR" sz="1800" i="1" kern="100" spc="-3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kern="0" spc="-30">
                                        <a:effectLst/>
                                        <a:latin typeface="Cambria Math" panose="02040503050406030204" pitchFamily="18" charset="0"/>
                                        <a:ea typeface="바탕" panose="02030600000101010101" pitchFamily="18" charset="-127"/>
                                        <a:cs typeface="Times New Roman" panose="02020603050405020304" pitchFamily="18" charset="0"/>
                                      </a:rPr>
                                      <m:t>ϵ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800" kern="0" spc="-30">
                                        <a:effectLst/>
                                        <a:latin typeface="Cambria Math" panose="02040503050406030204" pitchFamily="18" charset="0"/>
                                        <a:ea typeface="바탕" panose="02030600000101010101" pitchFamily="18" charset="-127"/>
                                        <a:cs typeface="Times New Roman" panose="02020603050405020304" pitchFamily="18" charset="0"/>
                                      </a:rPr>
                                      <m:t>t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1800" kern="0" spc="-30">
                                        <a:effectLst/>
                                        <a:latin typeface="Cambria Math" panose="02040503050406030204" pitchFamily="18" charset="0"/>
                                        <a:ea typeface="바탕" panose="02030600000101010101" pitchFamily="18" charset="-127"/>
                                        <a:cs typeface="Times New Roman" panose="02020603050405020304" pitchFamily="18" charset="0"/>
                                      </a:rPr>
                                      <m:t>i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sz="18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0" spc="-30" dirty="0">
                              <a:effectLst/>
                              <a:latin typeface="바탕" panose="02030600000101010101" pitchFamily="18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(1)</a:t>
                          </a:r>
                          <a:endParaRPr lang="ko-KR" sz="18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09427749"/>
                      </a:ext>
                    </a:extLst>
                  </a:tr>
                  <a:tr h="1260813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8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kern="0" spc="-30">
                                    <a:effectLst/>
                                    <a:latin typeface="Cambria Math" panose="02040503050406030204" pitchFamily="18" charset="0"/>
                                    <a:ea typeface="바탕" panose="02030600000101010101" pitchFamily="18" charset="-127"/>
                                    <a:cs typeface="Times New Roman" panose="02020603050405020304" pitchFamily="18" charset="0"/>
                                  </a:rPr>
                                  <m:t>   </m:t>
                                </m:r>
                                <m:r>
                                  <a:rPr lang="en-US" sz="1800" i="1" kern="0" spc="-30">
                                    <a:effectLst/>
                                    <a:latin typeface="Cambria Math" panose="02040503050406030204" pitchFamily="18" charset="0"/>
                                    <a:ea typeface="바탕" panose="02030600000101010101" pitchFamily="18" charset="-127"/>
                                    <a:cs typeface="Times New Roman" panose="02020603050405020304" pitchFamily="18" charset="0"/>
                                  </a:rPr>
                                  <m:t>𝐼𝑉𝑂</m:t>
                                </m:r>
                                <m:sSubSup>
                                  <m:sSubSupPr>
                                    <m:ctrlPr>
                                      <a:rPr lang="ko-KR" sz="1800" i="1" kern="100" spc="-3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 kern="0" spc="-30">
                                        <a:effectLst/>
                                        <a:latin typeface="Cambria Math" panose="02040503050406030204" pitchFamily="18" charset="0"/>
                                        <a:ea typeface="바탕" panose="02030600000101010101" pitchFamily="18" charset="-127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1800" i="1" kern="0" spc="-30">
                                        <a:effectLst/>
                                        <a:latin typeface="Cambria Math" panose="02040503050406030204" pitchFamily="18" charset="0"/>
                                        <a:ea typeface="바탕" panose="02030600000101010101" pitchFamily="18" charset="-127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1800" i="1" kern="0" spc="-30">
                                        <a:effectLst/>
                                        <a:latin typeface="Cambria Math" panose="02040503050406030204" pitchFamily="18" charset="0"/>
                                        <a:ea typeface="바탕" panose="02030600000101010101" pitchFamily="18" charset="-127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  <m:r>
                                  <a:rPr lang="en-US" sz="1800" i="1" kern="0" spc="-30">
                                    <a:effectLst/>
                                    <a:latin typeface="Cambria Math" panose="02040503050406030204" pitchFamily="18" charset="0"/>
                                    <a:ea typeface="바탕" panose="02030600000101010101" pitchFamily="18" charset="-127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ko-KR" sz="1800" i="1" kern="100" spc="-3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ko-KR" sz="1800" i="1" kern="100" spc="-3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i="1" kern="0" spc="-30">
                                            <a:effectLst/>
                                            <a:latin typeface="Cambria Math" panose="02040503050406030204" pitchFamily="18" charset="0"/>
                                            <a:ea typeface="바탕" panose="02030600000101010101" pitchFamily="18" charset="-127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800" i="1" kern="0" spc="-30">
                                            <a:effectLst/>
                                            <a:latin typeface="Cambria Math" panose="02040503050406030204" pitchFamily="18" charset="0"/>
                                            <a:ea typeface="바탕" panose="02030600000101010101" pitchFamily="18" charset="-127"/>
                                            <a:cs typeface="Times New Roman" panose="02020603050405020304" pitchFamily="18" charset="0"/>
                                          </a:rPr>
                                          <m:t>36</m:t>
                                        </m:r>
                                      </m:den>
                                    </m:f>
                                    <m:nary>
                                      <m:naryPr>
                                        <m:chr m:val="∑"/>
                                        <m:limLoc m:val="undOvr"/>
                                        <m:ctrlPr>
                                          <a:rPr lang="ko-KR" sz="1800" i="1" kern="100" spc="-3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1800" i="1" kern="0" spc="-30">
                                            <a:effectLst/>
                                            <a:latin typeface="Cambria Math" panose="02040503050406030204" pitchFamily="18" charset="0"/>
                                            <a:ea typeface="바탕" panose="02030600000101010101" pitchFamily="18" charset="-127"/>
                                            <a:cs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1800" i="1" kern="0" spc="-30">
                                            <a:effectLst/>
                                            <a:latin typeface="Cambria Math" panose="02040503050406030204" pitchFamily="18" charset="0"/>
                                            <a:ea typeface="바탕" panose="02030600000101010101" pitchFamily="18" charset="-127"/>
                                            <a:cs typeface="Times New Roman" panose="02020603050405020304" pitchFamily="18" charset="0"/>
                                          </a:rPr>
                                          <m:t>=−36</m:t>
                                        </m:r>
                                      </m:sub>
                                      <m:sup>
                                        <m:r>
                                          <a:rPr lang="en-US" sz="1800" i="1" kern="0" spc="-30">
                                            <a:effectLst/>
                                            <a:latin typeface="Cambria Math" panose="02040503050406030204" pitchFamily="18" charset="0"/>
                                            <a:ea typeface="바탕" panose="02030600000101010101" pitchFamily="18" charset="-127"/>
                                            <a:cs typeface="Times New Roman" panose="02020603050405020304" pitchFamily="18" charset="0"/>
                                          </a:rPr>
                                          <m:t>−1</m:t>
                                        </m:r>
                                      </m:sup>
                                      <m:e>
                                        <m:sSup>
                                          <m:sSupPr>
                                            <m:ctrlPr>
                                              <a:rPr lang="ko-KR" sz="1800" i="1" kern="100" spc="-30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ko-KR" sz="1800" i="1" kern="100" spc="-3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Sup>
                                                  <m:sSubSupPr>
                                                    <m:ctrlPr>
                                                      <a:rPr lang="ko-KR" sz="1800" i="1" kern="100" spc="-3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a:rPr lang="en-US" sz="1800" kern="0" spc="-3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바탕" panose="02030600000101010101" pitchFamily="18" charset="-127"/>
                                                        <a:cs typeface="Times New Roman" panose="02020603050405020304" pitchFamily="18" charset="0"/>
                                                      </a:rPr>
                                                      <m:t>ϵ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a:rPr lang="en-US" sz="1800" kern="0" spc="-3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바탕" panose="02030600000101010101" pitchFamily="18" charset="-127"/>
                                                        <a:cs typeface="Times New Roman" panose="02020603050405020304" pitchFamily="18" charset="0"/>
                                                      </a:rPr>
                                                      <m:t>t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a:rPr lang="en-US" sz="1800" kern="0" spc="-3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바탕" panose="02030600000101010101" pitchFamily="18" charset="-127"/>
                                                        <a:cs typeface="Times New Roman" panose="02020603050405020304" pitchFamily="18" charset="0"/>
                                                      </a:rPr>
                                                      <m:t>i</m:t>
                                                    </m:r>
                                                  </m:sup>
                                                </m:sSubSup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sz="1800" i="1" kern="0" spc="-30">
                                                <a:effectLst/>
                                                <a:latin typeface="Cambria Math" panose="02040503050406030204" pitchFamily="18" charset="0"/>
                                                <a:ea typeface="바탕" panose="02030600000101010101" pitchFamily="18" charset="-127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e>
                                </m:rad>
                              </m:oMath>
                            </m:oMathPara>
                          </a14:m>
                          <a:endParaRPr lang="ko-KR" sz="18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8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0" spc="-30" dirty="0">
                              <a:effectLst/>
                              <a:latin typeface="바탕" panose="02030600000101010101" pitchFamily="18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(2)</a:t>
                          </a:r>
                          <a:endParaRPr lang="ko-KR" sz="18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199779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1969195"/>
                  </p:ext>
                </p:extLst>
              </p:nvPr>
            </p:nvGraphicFramePr>
            <p:xfrm>
              <a:off x="2069265" y="4419980"/>
              <a:ext cx="7999412" cy="243802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7395449">
                      <a:extLst>
                        <a:ext uri="{9D8B030D-6E8A-4147-A177-3AD203B41FA5}">
                          <a16:colId xmlns:a16="http://schemas.microsoft.com/office/drawing/2014/main" val="51178509"/>
                        </a:ext>
                      </a:extLst>
                    </a:gridCol>
                    <a:gridCol w="603963">
                      <a:extLst>
                        <a:ext uri="{9D8B030D-6E8A-4147-A177-3AD203B41FA5}">
                          <a16:colId xmlns:a16="http://schemas.microsoft.com/office/drawing/2014/main" val="3575107288"/>
                        </a:ext>
                      </a:extLst>
                    </a:gridCol>
                  </a:tblGrid>
                  <a:tr h="51708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r="-8155" b="-37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0" spc="-30" dirty="0">
                              <a:effectLst/>
                              <a:latin typeface="바탕" panose="02030600000101010101" pitchFamily="18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(1)</a:t>
                          </a:r>
                          <a:endParaRPr lang="ko-KR" sz="18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09427749"/>
                      </a:ext>
                    </a:extLst>
                  </a:tr>
                  <a:tr h="19209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t="-26984" r="-81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8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0" spc="-30" dirty="0">
                              <a:effectLst/>
                              <a:latin typeface="바탕" panose="02030600000101010101" pitchFamily="18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(2)</a:t>
                          </a:r>
                          <a:endParaRPr lang="ko-KR" sz="18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199779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30185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V="1">
            <a:off x="358346" y="531341"/>
            <a:ext cx="11833654" cy="0"/>
          </a:xfrm>
          <a:prstGeom prst="line">
            <a:avLst/>
          </a:prstGeom>
          <a:ln w="349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356760" y="567060"/>
            <a:ext cx="11668554" cy="0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358350" y="602779"/>
            <a:ext cx="11516154" cy="0"/>
          </a:xfrm>
          <a:prstGeom prst="line">
            <a:avLst/>
          </a:prstGeom>
          <a:ln w="349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6760" y="81004"/>
            <a:ext cx="51201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/>
              <a:t>Sample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56760" y="881510"/>
                <a:ext cx="11424423" cy="409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u="sng" dirty="0"/>
                  <a:t>Limit to arbitrage proxy variables</a:t>
                </a:r>
              </a:p>
              <a:p>
                <a:endParaRPr lang="en-US" altLang="ko-KR" sz="2000" u="sng" dirty="0"/>
              </a:p>
              <a:p>
                <a:r>
                  <a:rPr lang="en-US" altLang="ko-KR" sz="2000" dirty="0"/>
                  <a:t>2. Transaction cost</a:t>
                </a:r>
              </a:p>
              <a:p>
                <a:r>
                  <a:rPr lang="en-US" altLang="ko-KR" sz="2000" dirty="0"/>
                  <a:t>	a. Trading Volume</a:t>
                </a:r>
              </a:p>
              <a:p>
                <a:endParaRPr lang="en-US" altLang="ko-KR" sz="2000" dirty="0"/>
              </a:p>
              <a:p>
                <a:pPr marL="342900" indent="-342900">
                  <a:buFontTx/>
                  <a:buChar char="-"/>
                </a:pPr>
                <a:r>
                  <a:rPr lang="en-US" altLang="ko-KR" sz="2000" dirty="0"/>
                  <a:t>Sum of past 12-month trading volume. (Ali et al. (2003))</a:t>
                </a:r>
              </a:p>
              <a:p>
                <a:endParaRPr lang="en-US" altLang="ko-KR" sz="2000" dirty="0"/>
              </a:p>
              <a:p>
                <a:endParaRPr lang="en-US" altLang="ko-KR" sz="2000" dirty="0"/>
              </a:p>
              <a:p>
                <a:r>
                  <a:rPr lang="en-US" altLang="ko-KR" sz="2000" dirty="0"/>
                  <a:t>	b. </a:t>
                </a:r>
                <a:r>
                  <a:rPr lang="en-US" altLang="ko-KR" sz="2000" dirty="0" err="1"/>
                  <a:t>Amihud</a:t>
                </a:r>
                <a:r>
                  <a:rPr lang="en-US" altLang="ko-KR" sz="2000" dirty="0"/>
                  <a:t> Ratio(liquidity)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altLang="ko-KR" sz="2000" dirty="0">
                    <a:ea typeface="바탕" panose="02030600000101010101" pitchFamily="18" charset="-127"/>
                    <a:cs typeface="Times New Roman" panose="02020603050405020304" pitchFamily="18" charset="0"/>
                  </a:rPr>
                  <a:t>To measure the degree of liquidity, </a:t>
                </a:r>
                <a:r>
                  <a:rPr lang="en-US" altLang="ko-KR" sz="2000" dirty="0" err="1">
                    <a:ea typeface="바탕" panose="02030600000101010101" pitchFamily="18" charset="-127"/>
                    <a:cs typeface="Times New Roman" panose="02020603050405020304" pitchFamily="18" charset="0"/>
                  </a:rPr>
                  <a:t>Amihud</a:t>
                </a:r>
                <a:r>
                  <a:rPr lang="en-US" altLang="ko-KR" sz="2000" dirty="0">
                    <a:ea typeface="바탕" panose="02030600000101010101" pitchFamily="18" charset="-127"/>
                    <a:cs typeface="Times New Roman" panose="02020603050405020304" pitchFamily="18" charset="0"/>
                  </a:rPr>
                  <a:t> Ratio is used.    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altLang="ko-KR" sz="2000" dirty="0" err="1">
                    <a:ea typeface="바탕" panose="02030600000101010101" pitchFamily="18" charset="-127"/>
                    <a:cs typeface="Times New Roman" panose="02020603050405020304" pitchFamily="18" charset="0"/>
                  </a:rPr>
                  <a:t>Amihud</a:t>
                </a:r>
                <a:r>
                  <a:rPr lang="en-US" altLang="ko-KR" sz="2000" dirty="0">
                    <a:ea typeface="바탕" panose="02030600000101010101" pitchFamily="18" charset="-127"/>
                    <a:cs typeface="Times New Roman" panose="02020603050405020304" pitchFamily="18" charset="0"/>
                  </a:rPr>
                  <a:t> ration is computed by daily return for individual firms(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Times New Roman" panose="02020603050405020304" pitchFamily="18" charset="0"/>
                          </a:rPr>
                          <m:t>𝑖𝑚𝑑</m:t>
                        </m:r>
                      </m:sub>
                    </m:sSub>
                  </m:oMath>
                </a14:m>
                <a:r>
                  <a:rPr lang="en-US" altLang="ko-KR" sz="2000" dirty="0">
                    <a:ea typeface="바탕" panose="02030600000101010101" pitchFamily="18" charset="-127"/>
                    <a:cs typeface="Times New Roman" panose="02020603050405020304" pitchFamily="18" charset="0"/>
                  </a:rPr>
                  <a:t>),absolute value of trading volume(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Times New Roman" panose="02020603050405020304" pitchFamily="18" charset="0"/>
                          </a:rPr>
                          <m:t>𝑉𝑂𝐿𝐷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Times New Roman" panose="02020603050405020304" pitchFamily="18" charset="0"/>
                          </a:rPr>
                          <m:t>𝑖𝑚𝑑</m:t>
                        </m:r>
                      </m:sub>
                    </m:sSub>
                  </m:oMath>
                </a14:m>
                <a:r>
                  <a:rPr lang="en-US" altLang="ko-KR" sz="2000" dirty="0">
                    <a:ea typeface="바탕" panose="02030600000101010101" pitchFamily="18" charset="-127"/>
                    <a:cs typeface="Times New Roman" panose="02020603050405020304" pitchFamily="18" charset="0"/>
                  </a:rPr>
                  <a:t>)(\), and the number of business day(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Times New Roman" panose="02020603050405020304" pitchFamily="18" charset="0"/>
                          </a:rPr>
                          <m:t>𝑖𝑚𝑑</m:t>
                        </m:r>
                      </m:sub>
                    </m:sSub>
                  </m:oMath>
                </a14:m>
                <a:r>
                  <a:rPr lang="en-US" altLang="ko-KR" sz="2000" dirty="0">
                    <a:ea typeface="바탕" panose="02030600000101010101" pitchFamily="18" charset="-127"/>
                    <a:cs typeface="Times New Roman" panose="02020603050405020304" pitchFamily="18" charset="0"/>
                  </a:rPr>
                  <a:t>). </a:t>
                </a:r>
                <a:endParaRPr lang="en-US" altLang="ko-KR" sz="2000" dirty="0"/>
              </a:p>
              <a:p>
                <a:pPr lvl="0" indent="184150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ko-KR" sz="20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760" y="881510"/>
                <a:ext cx="11424423" cy="4093428"/>
              </a:xfrm>
              <a:prstGeom prst="rect">
                <a:avLst/>
              </a:prstGeom>
              <a:blipFill>
                <a:blip r:embed="rId3"/>
                <a:stretch>
                  <a:fillRect l="-747" t="-894" r="-5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2607340"/>
                  </p:ext>
                </p:extLst>
              </p:nvPr>
            </p:nvGraphicFramePr>
            <p:xfrm>
              <a:off x="2177437" y="4704190"/>
              <a:ext cx="7877980" cy="1388428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7405301">
                      <a:extLst>
                        <a:ext uri="{9D8B030D-6E8A-4147-A177-3AD203B41FA5}">
                          <a16:colId xmlns:a16="http://schemas.microsoft.com/office/drawing/2014/main" val="643641318"/>
                        </a:ext>
                      </a:extLst>
                    </a:gridCol>
                    <a:gridCol w="472679">
                      <a:extLst>
                        <a:ext uri="{9D8B030D-6E8A-4147-A177-3AD203B41FA5}">
                          <a16:colId xmlns:a16="http://schemas.microsoft.com/office/drawing/2014/main" val="92727672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8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kern="0" spc="-30">
                                    <a:effectLst/>
                                    <a:latin typeface="Cambria Math" panose="02040503050406030204" pitchFamily="18" charset="0"/>
                                    <a:ea typeface="바탕" panose="02030600000101010101" pitchFamily="18" charset="-127"/>
                                    <a:cs typeface="Times New Roman" panose="02020603050405020304" pitchFamily="18" charset="0"/>
                                  </a:rPr>
                                  <m:t>   </m:t>
                                </m:r>
                                <m:sSub>
                                  <m:sSubPr>
                                    <m:ctrlPr>
                                      <a:rPr lang="ko-KR" sz="1800" i="1" kern="100" spc="-3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kern="0" spc="-30">
                                        <a:effectLst/>
                                        <a:latin typeface="Cambria Math" panose="02040503050406030204" pitchFamily="18" charset="0"/>
                                        <a:ea typeface="바탕" panose="02030600000101010101" pitchFamily="18" charset="-127"/>
                                        <a:cs typeface="Times New Roman" panose="02020603050405020304" pitchFamily="18" charset="0"/>
                                      </a:rPr>
                                      <m:t>ILLIQ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800" kern="0" spc="-30">
                                        <a:effectLst/>
                                        <a:latin typeface="Cambria Math" panose="02040503050406030204" pitchFamily="18" charset="0"/>
                                        <a:ea typeface="바탕" panose="02030600000101010101" pitchFamily="18" charset="-127"/>
                                        <a:cs typeface="Times New Roman" panose="02020603050405020304" pitchFamily="18" charset="0"/>
                                      </a:rPr>
                                      <m:t>im</m:t>
                                    </m:r>
                                  </m:sub>
                                </m:sSub>
                                <m:r>
                                  <a:rPr lang="en-US" sz="1800" i="1" kern="0" spc="-30">
                                    <a:effectLst/>
                                    <a:latin typeface="Cambria Math" panose="02040503050406030204" pitchFamily="18" charset="0"/>
                                    <a:ea typeface="바탕" panose="02030600000101010101" pitchFamily="18" charset="-127"/>
                                    <a:cs typeface="Times New Roman" panose="02020603050405020304" pitchFamily="18" charset="0"/>
                                  </a:rPr>
                                  <m:t>=1/</m:t>
                                </m:r>
                                <m:sSub>
                                  <m:sSubPr>
                                    <m:ctrlPr>
                                      <a:rPr lang="ko-KR" sz="1800" i="1" kern="100" spc="-30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0" spc="-30">
                                        <a:effectLst/>
                                        <a:latin typeface="Cambria Math" panose="02040503050406030204" pitchFamily="18" charset="0"/>
                                        <a:ea typeface="바탕" panose="02030600000101010101" pitchFamily="18" charset="-127"/>
                                        <a:cs typeface="Times New Roman" panose="020206030504050203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800" i="1" kern="0" spc="-30">
                                        <a:effectLst/>
                                        <a:latin typeface="Cambria Math" panose="02040503050406030204" pitchFamily="18" charset="0"/>
                                        <a:ea typeface="바탕" panose="02030600000101010101" pitchFamily="18" charset="-127"/>
                                        <a:cs typeface="Times New Roman" panose="02020603050405020304" pitchFamily="18" charset="0"/>
                                      </a:rPr>
                                      <m:t>𝑖𝑚</m:t>
                                    </m:r>
                                  </m:sub>
                                </m:sSub>
                                <m:r>
                                  <a:rPr lang="en-US" sz="1800" i="1" kern="0" spc="-30">
                                    <a:effectLst/>
                                    <a:latin typeface="Cambria Math" panose="02040503050406030204" pitchFamily="18" charset="0"/>
                                    <a:ea typeface="바탕" panose="02030600000101010101" pitchFamily="18" charset="-127"/>
                                    <a:cs typeface="Times New Roman" panose="02020603050405020304" pitchFamily="18" charset="0"/>
                                  </a:rPr>
                                  <m:t>×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ko-KR" sz="1800" i="1" kern="100" spc="-3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800" i="1" kern="0" spc="-30">
                                        <a:effectLst/>
                                        <a:latin typeface="Cambria Math" panose="02040503050406030204" pitchFamily="18" charset="0"/>
                                        <a:ea typeface="바탕" panose="02030600000101010101" pitchFamily="18" charset="-127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800" i="1" kern="0" spc="-30">
                                        <a:effectLst/>
                                        <a:latin typeface="Cambria Math" panose="02040503050406030204" pitchFamily="18" charset="0"/>
                                        <a:ea typeface="바탕" panose="02030600000101010101" pitchFamily="18" charset="-127"/>
                                        <a:cs typeface="Times New Roman" panose="020206030504050203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ko-KR" sz="1800" i="1" kern="100" spc="-3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 kern="0" spc="-30">
                                            <a:effectLst/>
                                            <a:latin typeface="Cambria Math" panose="02040503050406030204" pitchFamily="18" charset="0"/>
                                            <a:ea typeface="바탕" panose="02030600000101010101" pitchFamily="18" charset="-127"/>
                                            <a:cs typeface="Times New Roman" panose="020206030504050203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en-US" sz="1800" i="1" kern="0" spc="-30">
                                            <a:effectLst/>
                                            <a:latin typeface="Cambria Math" panose="02040503050406030204" pitchFamily="18" charset="0"/>
                                            <a:ea typeface="바탕" panose="02030600000101010101" pitchFamily="18" charset="-127"/>
                                            <a:cs typeface="Times New Roman" panose="02020603050405020304" pitchFamily="18" charset="0"/>
                                          </a:rPr>
                                          <m:t>𝑖𝑚</m:t>
                                        </m:r>
                                      </m:sub>
                                    </m:sSub>
                                  </m:sup>
                                  <m:e>
                                    <m:f>
                                      <m:fPr>
                                        <m:ctrlPr>
                                          <a:rPr lang="ko-KR" sz="1800" i="1" kern="100" spc="-3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ko-KR" sz="1800" i="1" kern="100" spc="-30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ko-KR" sz="1800" i="1" kern="100" spc="-3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800" i="1" kern="0" spc="-3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바탕" panose="02030600000101010101" pitchFamily="18" charset="-127"/>
                                                    <a:cs typeface="Times New Roman" panose="02020603050405020304" pitchFamily="18" charset="0"/>
                                                  </a:rPr>
                                                  <m:t>𝑅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800" i="1" kern="0" spc="-3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바탕" panose="02030600000101010101" pitchFamily="18" charset="-127"/>
                                                    <a:cs typeface="Times New Roman" panose="02020603050405020304" pitchFamily="18" charset="0"/>
                                                  </a:rPr>
                                                  <m:t>𝑖𝑚𝑑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sz="1800" i="1" kern="0" spc="-30">
                                            <a:effectLst/>
                                            <a:latin typeface="Cambria Math" panose="02040503050406030204" pitchFamily="18" charset="0"/>
                                            <a:ea typeface="바탕" panose="02030600000101010101" pitchFamily="18" charset="-127"/>
                                            <a:cs typeface="Times New Roman" panose="02020603050405020304" pitchFamily="18" charset="0"/>
                                          </a:rPr>
                                          <m:t>𝑉𝑂𝐿</m:t>
                                        </m:r>
                                        <m:sSub>
                                          <m:sSubPr>
                                            <m:ctrlPr>
                                              <a:rPr lang="ko-KR" sz="1800" i="1" kern="100" spc="-30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 kern="0" spc="-30">
                                                <a:effectLst/>
                                                <a:latin typeface="Cambria Math" panose="02040503050406030204" pitchFamily="18" charset="0"/>
                                                <a:ea typeface="바탕" panose="02030600000101010101" pitchFamily="18" charset="-127"/>
                                                <a:cs typeface="Times New Roman" panose="020206030504050203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 kern="0" spc="-30">
                                                <a:effectLst/>
                                                <a:latin typeface="Cambria Math" panose="02040503050406030204" pitchFamily="18" charset="0"/>
                                                <a:ea typeface="바탕" panose="02030600000101010101" pitchFamily="18" charset="-127"/>
                                                <a:cs typeface="Times New Roman" panose="02020603050405020304" pitchFamily="18" charset="0"/>
                                              </a:rPr>
                                              <m:t>𝑖𝑚𝑑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nary>
                              </m:oMath>
                            </m:oMathPara>
                          </a14:m>
                          <a:endParaRPr lang="ko-KR" sz="18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8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0" spc="-30" dirty="0">
                              <a:effectLst/>
                              <a:latin typeface="바탕" panose="02030600000101010101" pitchFamily="18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(3)</a:t>
                          </a:r>
                          <a:endParaRPr lang="ko-KR" sz="18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832256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2607340"/>
                  </p:ext>
                </p:extLst>
              </p:nvPr>
            </p:nvGraphicFramePr>
            <p:xfrm>
              <a:off x="2177437" y="4704190"/>
              <a:ext cx="7877980" cy="1388428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7405301">
                      <a:extLst>
                        <a:ext uri="{9D8B030D-6E8A-4147-A177-3AD203B41FA5}">
                          <a16:colId xmlns:a16="http://schemas.microsoft.com/office/drawing/2014/main" val="643641318"/>
                        </a:ext>
                      </a:extLst>
                    </a:gridCol>
                    <a:gridCol w="472679">
                      <a:extLst>
                        <a:ext uri="{9D8B030D-6E8A-4147-A177-3AD203B41FA5}">
                          <a16:colId xmlns:a16="http://schemas.microsoft.com/office/drawing/2014/main" val="927276723"/>
                        </a:ext>
                      </a:extLst>
                    </a:gridCol>
                  </a:tblGrid>
                  <a:tr h="13884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r="-64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8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0" spc="-30" dirty="0">
                              <a:effectLst/>
                              <a:latin typeface="바탕" panose="02030600000101010101" pitchFamily="18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(3)</a:t>
                          </a:r>
                          <a:endParaRPr lang="ko-KR" sz="18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8322564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13189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V="1">
            <a:off x="358346" y="531341"/>
            <a:ext cx="11833654" cy="0"/>
          </a:xfrm>
          <a:prstGeom prst="line">
            <a:avLst/>
          </a:prstGeom>
          <a:ln w="349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356760" y="567060"/>
            <a:ext cx="11668554" cy="0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358350" y="602779"/>
            <a:ext cx="11516154" cy="0"/>
          </a:xfrm>
          <a:prstGeom prst="line">
            <a:avLst/>
          </a:prstGeom>
          <a:ln w="349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6760" y="81004"/>
            <a:ext cx="51201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/>
              <a:t>Sample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56760" y="881510"/>
            <a:ext cx="1142442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u="sng" dirty="0"/>
              <a:t>Limit to arbitrage proxy variables</a:t>
            </a:r>
          </a:p>
          <a:p>
            <a:endParaRPr lang="en-US" altLang="ko-KR" sz="2400" u="sng" dirty="0"/>
          </a:p>
          <a:p>
            <a:r>
              <a:rPr lang="en-US" altLang="ko-KR" sz="2400" dirty="0"/>
              <a:t>	c. Recent Price</a:t>
            </a:r>
          </a:p>
          <a:p>
            <a:endParaRPr lang="en-US" altLang="ko-KR" sz="2400" dirty="0"/>
          </a:p>
          <a:p>
            <a:r>
              <a:rPr lang="en-US" altLang="ko-KR" sz="2400" dirty="0"/>
              <a:t>- Mean of daily price in past 1month.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	d. Zero frequency</a:t>
            </a:r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r>
              <a:rPr lang="en-US" altLang="ko-KR" sz="2400" dirty="0"/>
              <a:t>- The number of firms whose daily return is zero(0%)</a:t>
            </a:r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294710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V="1">
            <a:off x="358346" y="531341"/>
            <a:ext cx="11833654" cy="0"/>
          </a:xfrm>
          <a:prstGeom prst="line">
            <a:avLst/>
          </a:prstGeom>
          <a:ln w="349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356760" y="567060"/>
            <a:ext cx="11668554" cy="0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358350" y="602779"/>
            <a:ext cx="11516154" cy="0"/>
          </a:xfrm>
          <a:prstGeom prst="line">
            <a:avLst/>
          </a:prstGeom>
          <a:ln w="349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6760" y="81004"/>
            <a:ext cx="51201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/>
              <a:t>Sample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56760" y="881510"/>
            <a:ext cx="114244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u="sng" dirty="0"/>
              <a:t>Limit to arbitrage proxy variables</a:t>
            </a:r>
          </a:p>
          <a:p>
            <a:endParaRPr lang="en-US" altLang="ko-KR" sz="2400" u="sng" dirty="0"/>
          </a:p>
          <a:p>
            <a:r>
              <a:rPr lang="en-US" altLang="ko-KR" sz="2400" dirty="0"/>
              <a:t>3. Information Uncertainty</a:t>
            </a:r>
          </a:p>
          <a:p>
            <a:r>
              <a:rPr lang="en-US" altLang="ko-KR" sz="2400" dirty="0"/>
              <a:t>	a. Numbers of Analysts follow</a:t>
            </a:r>
          </a:p>
          <a:p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en-US" altLang="ko-KR" sz="2400" dirty="0"/>
              <a:t>The number of analysts’ coverage. 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	b. Cash-flow volatility</a:t>
            </a:r>
          </a:p>
          <a:p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en-US" altLang="ko-KR" sz="2400" dirty="0"/>
              <a:t>Cash flow volatility in past 4 years (using annual report). </a:t>
            </a:r>
          </a:p>
          <a:p>
            <a:r>
              <a:rPr lang="en-US" altLang="ko-KR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0815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V="1">
            <a:off x="358346" y="531341"/>
            <a:ext cx="11833654" cy="0"/>
          </a:xfrm>
          <a:prstGeom prst="line">
            <a:avLst/>
          </a:prstGeom>
          <a:ln w="349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356760" y="567060"/>
            <a:ext cx="11668554" cy="0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358350" y="602779"/>
            <a:ext cx="11516154" cy="0"/>
          </a:xfrm>
          <a:prstGeom prst="line">
            <a:avLst/>
          </a:prstGeom>
          <a:ln w="349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56760" y="2780649"/>
            <a:ext cx="114244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dirty="0"/>
              <a:t>Empirical Test </a:t>
            </a:r>
          </a:p>
          <a:p>
            <a:pPr algn="r"/>
            <a:r>
              <a:rPr lang="en-US" altLang="ko-KR" sz="4000" dirty="0"/>
              <a:t>SUE</a:t>
            </a:r>
          </a:p>
        </p:txBody>
      </p:sp>
    </p:spTree>
    <p:extLst>
      <p:ext uri="{BB962C8B-B14F-4D97-AF65-F5344CB8AC3E}">
        <p14:creationId xmlns:p14="http://schemas.microsoft.com/office/powerpoint/2010/main" val="3368702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V="1">
            <a:off x="358346" y="531341"/>
            <a:ext cx="11833654" cy="0"/>
          </a:xfrm>
          <a:prstGeom prst="line">
            <a:avLst/>
          </a:prstGeom>
          <a:ln w="349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356760" y="567060"/>
            <a:ext cx="11668554" cy="0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358350" y="602779"/>
            <a:ext cx="11516154" cy="0"/>
          </a:xfrm>
          <a:prstGeom prst="line">
            <a:avLst/>
          </a:prstGeom>
          <a:ln w="349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6760" y="81004"/>
            <a:ext cx="51201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/>
              <a:t>Empirical test _ Single sorting(SUE)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591438"/>
              </p:ext>
            </p:extLst>
          </p:nvPr>
        </p:nvGraphicFramePr>
        <p:xfrm>
          <a:off x="1017373" y="3561124"/>
          <a:ext cx="10515598" cy="2305050"/>
        </p:xfrm>
        <a:graphic>
          <a:graphicData uri="http://schemas.openxmlformats.org/drawingml/2006/table">
            <a:tbl>
              <a:tblPr firstRow="1" firstCol="1" bandRow="1"/>
              <a:tblGrid>
                <a:gridCol w="166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4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63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97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07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39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642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296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09550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굴림" panose="020B0600000101010101" pitchFamily="50" charset="-127"/>
                        </a:rPr>
                        <a:t>차익거래제한 대용변수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굴림" panose="020B0600000101010101" pitchFamily="50" charset="-127"/>
                        </a:rPr>
                        <a:t>(proxy variables)</a:t>
                      </a:r>
                      <a:endParaRPr lang="ko-KR" sz="100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Times New Roman Uni" panose="02020603050405020304" pitchFamily="18" charset="-127"/>
                          <a:ea typeface="Times New Roman Uni" panose="02020603050405020304" pitchFamily="18" charset="-127"/>
                          <a:cs typeface="Times New Roman Uni" panose="02020603050405020304" pitchFamily="18" charset="-127"/>
                        </a:rPr>
                        <a:t>Mean</a:t>
                      </a:r>
                      <a:endParaRPr lang="ko-KR" sz="1000" kern="100" dirty="0">
                        <a:effectLst/>
                        <a:latin typeface="Times New Roman Uni" panose="02020603050405020304" pitchFamily="18" charset="-127"/>
                        <a:ea typeface="Times New Roman Uni" panose="02020603050405020304" pitchFamily="18" charset="-127"/>
                        <a:cs typeface="Times New Roman Uni" panose="02020603050405020304" pitchFamily="18" charset="-127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 Uni" panose="02020603050405020304" pitchFamily="18" charset="-127"/>
                          <a:ea typeface="Times New Roman Uni" panose="02020603050405020304" pitchFamily="18" charset="-127"/>
                          <a:cs typeface="Times New Roman Uni" panose="02020603050405020304" pitchFamily="18" charset="-127"/>
                        </a:rPr>
                        <a:t>Min</a:t>
                      </a:r>
                      <a:endParaRPr lang="ko-KR" sz="1000" kern="100">
                        <a:effectLst/>
                        <a:latin typeface="Times New Roman Uni" panose="02020603050405020304" pitchFamily="18" charset="-127"/>
                        <a:ea typeface="Times New Roman Uni" panose="02020603050405020304" pitchFamily="18" charset="-127"/>
                        <a:cs typeface="Times New Roman Uni" panose="02020603050405020304" pitchFamily="18" charset="-127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 Uni" panose="02020603050405020304" pitchFamily="18" charset="-127"/>
                          <a:ea typeface="Times New Roman Uni" panose="02020603050405020304" pitchFamily="18" charset="-127"/>
                          <a:cs typeface="Times New Roman Uni" panose="02020603050405020304" pitchFamily="18" charset="-127"/>
                        </a:rPr>
                        <a:t>1Q</a:t>
                      </a:r>
                      <a:endParaRPr lang="ko-KR" sz="1000" kern="100">
                        <a:effectLst/>
                        <a:latin typeface="Times New Roman Uni" panose="02020603050405020304" pitchFamily="18" charset="-127"/>
                        <a:ea typeface="Times New Roman Uni" panose="02020603050405020304" pitchFamily="18" charset="-127"/>
                        <a:cs typeface="Times New Roman Uni" panose="02020603050405020304" pitchFamily="18" charset="-127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 Uni" panose="02020603050405020304" pitchFamily="18" charset="-127"/>
                          <a:ea typeface="Times New Roman Uni" panose="02020603050405020304" pitchFamily="18" charset="-127"/>
                          <a:cs typeface="Times New Roman Uni" panose="02020603050405020304" pitchFamily="18" charset="-127"/>
                        </a:rPr>
                        <a:t>Median</a:t>
                      </a:r>
                      <a:endParaRPr lang="ko-KR" sz="1000" kern="100">
                        <a:effectLst/>
                        <a:latin typeface="Times New Roman Uni" panose="02020603050405020304" pitchFamily="18" charset="-127"/>
                        <a:ea typeface="Times New Roman Uni" panose="02020603050405020304" pitchFamily="18" charset="-127"/>
                        <a:cs typeface="Times New Roman Uni" panose="02020603050405020304" pitchFamily="18" charset="-127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 Uni" panose="02020603050405020304" pitchFamily="18" charset="-127"/>
                          <a:ea typeface="Times New Roman Uni" panose="02020603050405020304" pitchFamily="18" charset="-127"/>
                          <a:cs typeface="Times New Roman Uni" panose="02020603050405020304" pitchFamily="18" charset="-127"/>
                        </a:rPr>
                        <a:t>3Q</a:t>
                      </a:r>
                      <a:endParaRPr lang="ko-KR" sz="1000" kern="100">
                        <a:effectLst/>
                        <a:latin typeface="Times New Roman Uni" panose="02020603050405020304" pitchFamily="18" charset="-127"/>
                        <a:ea typeface="Times New Roman Uni" panose="02020603050405020304" pitchFamily="18" charset="-127"/>
                        <a:cs typeface="Times New Roman Uni" panose="02020603050405020304" pitchFamily="18" charset="-127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 Uni" panose="02020603050405020304" pitchFamily="18" charset="-127"/>
                          <a:ea typeface="Times New Roman Uni" panose="02020603050405020304" pitchFamily="18" charset="-127"/>
                          <a:cs typeface="Times New Roman Uni" panose="02020603050405020304" pitchFamily="18" charset="-127"/>
                        </a:rPr>
                        <a:t>Max</a:t>
                      </a:r>
                      <a:endParaRPr lang="ko-KR" sz="1000" kern="100">
                        <a:effectLst/>
                        <a:latin typeface="Times New Roman Uni" panose="02020603050405020304" pitchFamily="18" charset="-127"/>
                        <a:ea typeface="Times New Roman Uni" panose="02020603050405020304" pitchFamily="18" charset="-127"/>
                        <a:cs typeface="Times New Roman Uni" panose="02020603050405020304" pitchFamily="18" charset="-127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 gridSpan="2"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굴림" panose="020B0600000101010101" pitchFamily="50" charset="-127"/>
                        </a:rPr>
                        <a:t>차익거래 위험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굴림" panose="020B0600000101010101" pitchFamily="50" charset="-127"/>
                        </a:rPr>
                        <a:t>(Arbitrage risk)</a:t>
                      </a:r>
                      <a:endParaRPr lang="ko-KR" sz="100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endParaRPr lang="ko-KR" sz="1000" kern="100">
                        <a:effectLst/>
                        <a:latin typeface="Times New Roman Uni" panose="02020603050405020304" pitchFamily="18" charset="-127"/>
                        <a:ea typeface="Times New Roman Uni" panose="02020603050405020304" pitchFamily="18" charset="-127"/>
                        <a:cs typeface="Times New Roman Uni" panose="02020603050405020304" pitchFamily="18" charset="-127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endParaRPr lang="ko-KR" sz="1000" kern="100" dirty="0">
                        <a:effectLst/>
                        <a:latin typeface="Times New Roman Uni" panose="02020603050405020304" pitchFamily="18" charset="-127"/>
                        <a:ea typeface="Times New Roman Uni" panose="02020603050405020304" pitchFamily="18" charset="-127"/>
                        <a:cs typeface="Times New Roman Uni" panose="02020603050405020304" pitchFamily="18" charset="-127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endParaRPr lang="ko-KR" sz="1000" kern="100">
                        <a:effectLst/>
                        <a:latin typeface="Times New Roman Uni" panose="02020603050405020304" pitchFamily="18" charset="-127"/>
                        <a:ea typeface="Times New Roman Uni" panose="02020603050405020304" pitchFamily="18" charset="-127"/>
                        <a:cs typeface="Times New Roman Uni" panose="02020603050405020304" pitchFamily="18" charset="-127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endParaRPr lang="ko-KR" sz="1000" kern="100">
                        <a:effectLst/>
                        <a:latin typeface="Times New Roman Uni" panose="02020603050405020304" pitchFamily="18" charset="-127"/>
                        <a:ea typeface="Times New Roman Uni" panose="02020603050405020304" pitchFamily="18" charset="-127"/>
                        <a:cs typeface="Times New Roman Uni" panose="02020603050405020304" pitchFamily="18" charset="-127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endParaRPr lang="ko-KR" sz="1000" kern="100">
                        <a:effectLst/>
                        <a:latin typeface="Times New Roman Uni" panose="02020603050405020304" pitchFamily="18" charset="-127"/>
                        <a:ea typeface="Times New Roman Uni" panose="02020603050405020304" pitchFamily="18" charset="-127"/>
                        <a:cs typeface="Times New Roman Uni" panose="02020603050405020304" pitchFamily="18" charset="-127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endParaRPr lang="ko-KR" sz="1000" kern="100">
                        <a:effectLst/>
                        <a:latin typeface="Times New Roman Uni" panose="02020603050405020304" pitchFamily="18" charset="-127"/>
                        <a:ea typeface="Times New Roman Uni" panose="02020603050405020304" pitchFamily="18" charset="-127"/>
                        <a:cs typeface="Times New Roman Uni" panose="02020603050405020304" pitchFamily="18" charset="-127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endParaRPr lang="ko-KR" sz="1000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굴림" panose="020B0600000101010101" pitchFamily="50" charset="-127"/>
                        </a:rPr>
                        <a:t>기업고유 변동성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굴림" panose="020B0600000101010101" pitchFamily="50" charset="-127"/>
                        </a:rPr>
                        <a:t>(Idiosyncratic volatility)</a:t>
                      </a:r>
                      <a:endParaRPr lang="ko-KR" sz="100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 Uni" panose="02020603050405020304" pitchFamily="18" charset="-127"/>
                          <a:ea typeface="Times New Roman Uni" panose="02020603050405020304" pitchFamily="18" charset="-127"/>
                          <a:cs typeface="Times New Roman Uni" panose="02020603050405020304" pitchFamily="18" charset="-127"/>
                        </a:rPr>
                        <a:t>0.107</a:t>
                      </a:r>
                      <a:endParaRPr lang="ko-KR" sz="1000" kern="100">
                        <a:effectLst/>
                        <a:latin typeface="Times New Roman Uni" panose="02020603050405020304" pitchFamily="18" charset="-127"/>
                        <a:ea typeface="Times New Roman Uni" panose="02020603050405020304" pitchFamily="18" charset="-127"/>
                        <a:cs typeface="Times New Roman Uni" panose="02020603050405020304" pitchFamily="18" charset="-127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Times New Roman Uni" panose="02020603050405020304" pitchFamily="18" charset="-127"/>
                          <a:ea typeface="Times New Roman Uni" panose="02020603050405020304" pitchFamily="18" charset="-127"/>
                          <a:cs typeface="Times New Roman Uni" panose="02020603050405020304" pitchFamily="18" charset="-127"/>
                        </a:rPr>
                        <a:t>0.039</a:t>
                      </a:r>
                      <a:endParaRPr lang="ko-KR" sz="1000" kern="100" dirty="0">
                        <a:effectLst/>
                        <a:latin typeface="Times New Roman Uni" panose="02020603050405020304" pitchFamily="18" charset="-127"/>
                        <a:ea typeface="Times New Roman Uni" panose="02020603050405020304" pitchFamily="18" charset="-127"/>
                        <a:cs typeface="Times New Roman Uni" panose="02020603050405020304" pitchFamily="18" charset="-127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Times New Roman Uni" panose="02020603050405020304" pitchFamily="18" charset="-127"/>
                          <a:ea typeface="Times New Roman Uni" panose="02020603050405020304" pitchFamily="18" charset="-127"/>
                          <a:cs typeface="Times New Roman Uni" panose="02020603050405020304" pitchFamily="18" charset="-127"/>
                        </a:rPr>
                        <a:t>0.079</a:t>
                      </a:r>
                      <a:endParaRPr lang="ko-KR" sz="1000" kern="100" dirty="0">
                        <a:effectLst/>
                        <a:latin typeface="Times New Roman Uni" panose="02020603050405020304" pitchFamily="18" charset="-127"/>
                        <a:ea typeface="Times New Roman Uni" panose="02020603050405020304" pitchFamily="18" charset="-127"/>
                        <a:cs typeface="Times New Roman Uni" panose="02020603050405020304" pitchFamily="18" charset="-127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 Uni" panose="02020603050405020304" pitchFamily="18" charset="-127"/>
                          <a:ea typeface="Times New Roman Uni" panose="02020603050405020304" pitchFamily="18" charset="-127"/>
                          <a:cs typeface="Times New Roman Uni" panose="02020603050405020304" pitchFamily="18" charset="-127"/>
                        </a:rPr>
                        <a:t>0.097</a:t>
                      </a:r>
                      <a:endParaRPr lang="ko-KR" sz="1000" kern="100">
                        <a:effectLst/>
                        <a:latin typeface="Times New Roman Uni" panose="02020603050405020304" pitchFamily="18" charset="-127"/>
                        <a:ea typeface="Times New Roman Uni" panose="02020603050405020304" pitchFamily="18" charset="-127"/>
                        <a:cs typeface="Times New Roman Uni" panose="02020603050405020304" pitchFamily="18" charset="-127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 Uni" panose="02020603050405020304" pitchFamily="18" charset="-127"/>
                          <a:ea typeface="Times New Roman Uni" panose="02020603050405020304" pitchFamily="18" charset="-127"/>
                          <a:cs typeface="Times New Roman Uni" panose="02020603050405020304" pitchFamily="18" charset="-127"/>
                        </a:rPr>
                        <a:t>0.122</a:t>
                      </a:r>
                      <a:endParaRPr lang="ko-KR" sz="1000" kern="100">
                        <a:effectLst/>
                        <a:latin typeface="Times New Roman Uni" panose="02020603050405020304" pitchFamily="18" charset="-127"/>
                        <a:ea typeface="Times New Roman Uni" panose="02020603050405020304" pitchFamily="18" charset="-127"/>
                        <a:cs typeface="Times New Roman Uni" panose="02020603050405020304" pitchFamily="18" charset="-127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 Uni" panose="02020603050405020304" pitchFamily="18" charset="-127"/>
                          <a:ea typeface="Times New Roman Uni" panose="02020603050405020304" pitchFamily="18" charset="-127"/>
                          <a:cs typeface="Times New Roman Uni" panose="02020603050405020304" pitchFamily="18" charset="-127"/>
                        </a:rPr>
                        <a:t>1.089</a:t>
                      </a:r>
                      <a:endParaRPr lang="ko-KR" sz="1000" kern="100">
                        <a:effectLst/>
                        <a:latin typeface="Times New Roman Uni" panose="02020603050405020304" pitchFamily="18" charset="-127"/>
                        <a:ea typeface="Times New Roman Uni" panose="02020603050405020304" pitchFamily="18" charset="-127"/>
                        <a:cs typeface="Times New Roman Uni" panose="02020603050405020304" pitchFamily="18" charset="-127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 gridSpan="2"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0" dirty="0" smtClean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굴림" panose="020B0600000101010101" pitchFamily="50" charset="-127"/>
                        </a:rPr>
                        <a:t>거래비용</a:t>
                      </a:r>
                      <a:r>
                        <a:rPr lang="en-US" altLang="ko-KR" sz="1100" kern="0" dirty="0" smtClean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굴림" panose="020B0600000101010101" pitchFamily="50" charset="-127"/>
                        </a:rPr>
                        <a:t>(</a:t>
                      </a:r>
                      <a:r>
                        <a:rPr lang="en-US" sz="1100" kern="0" dirty="0" smtClean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굴림" panose="020B0600000101010101" pitchFamily="50" charset="-127"/>
                        </a:rPr>
                        <a:t>Transaction costs)</a:t>
                      </a:r>
                      <a:endParaRPr lang="ko-KR" sz="100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endParaRPr lang="ko-KR" sz="1000" kern="100" dirty="0">
                        <a:effectLst/>
                        <a:latin typeface="Times New Roman Uni" panose="02020603050405020304" pitchFamily="18" charset="-127"/>
                        <a:ea typeface="Times New Roman Uni" panose="02020603050405020304" pitchFamily="18" charset="-127"/>
                        <a:cs typeface="Times New Roman Uni" panose="02020603050405020304" pitchFamily="18" charset="-127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endParaRPr lang="ko-KR" sz="1000" kern="100">
                        <a:effectLst/>
                        <a:latin typeface="Times New Roman Uni" panose="02020603050405020304" pitchFamily="18" charset="-127"/>
                        <a:ea typeface="Times New Roman Uni" panose="02020603050405020304" pitchFamily="18" charset="-127"/>
                        <a:cs typeface="Times New Roman Uni" panose="02020603050405020304" pitchFamily="18" charset="-127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endParaRPr lang="ko-KR" sz="1000" kern="100" dirty="0">
                        <a:effectLst/>
                        <a:latin typeface="Times New Roman Uni" panose="02020603050405020304" pitchFamily="18" charset="-127"/>
                        <a:ea typeface="Times New Roman Uni" panose="02020603050405020304" pitchFamily="18" charset="-127"/>
                        <a:cs typeface="Times New Roman Uni" panose="02020603050405020304" pitchFamily="18" charset="-127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endParaRPr lang="ko-KR" sz="1000" kern="100">
                        <a:effectLst/>
                        <a:latin typeface="Times New Roman Uni" panose="02020603050405020304" pitchFamily="18" charset="-127"/>
                        <a:ea typeface="Times New Roman Uni" panose="02020603050405020304" pitchFamily="18" charset="-127"/>
                        <a:cs typeface="Times New Roman Uni" panose="02020603050405020304" pitchFamily="18" charset="-127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endParaRPr lang="ko-KR" sz="1000" kern="100">
                        <a:effectLst/>
                        <a:latin typeface="Times New Roman Uni" panose="02020603050405020304" pitchFamily="18" charset="-127"/>
                        <a:ea typeface="Times New Roman Uni" panose="02020603050405020304" pitchFamily="18" charset="-127"/>
                        <a:cs typeface="Times New Roman Uni" panose="02020603050405020304" pitchFamily="18" charset="-127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endParaRPr lang="ko-KR" sz="1000" kern="100">
                        <a:effectLst/>
                        <a:latin typeface="Times New Roman Uni" panose="02020603050405020304" pitchFamily="18" charset="-127"/>
                        <a:ea typeface="Times New Roman Uni" panose="02020603050405020304" pitchFamily="18" charset="-127"/>
                        <a:cs typeface="Times New Roman Uni" panose="02020603050405020304" pitchFamily="18" charset="-127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endParaRPr lang="ko-KR" sz="1000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굴림" panose="020B0600000101010101" pitchFamily="50" charset="-127"/>
                        </a:rPr>
                        <a:t>거래대금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굴림" panose="020B0600000101010101" pitchFamily="50" charset="-127"/>
                        </a:rPr>
                        <a:t>(Trading volume)(M\)</a:t>
                      </a:r>
                      <a:endParaRPr lang="ko-KR" sz="1000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Times New Roman Uni" panose="02020603050405020304" pitchFamily="18" charset="-127"/>
                          <a:ea typeface="Times New Roman Uni" panose="02020603050405020304" pitchFamily="18" charset="-127"/>
                          <a:cs typeface="Times New Roman Uni" panose="02020603050405020304" pitchFamily="18" charset="-127"/>
                        </a:rPr>
                        <a:t>5,177,072</a:t>
                      </a:r>
                      <a:endParaRPr lang="ko-KR" sz="1000" kern="100" dirty="0">
                        <a:effectLst/>
                        <a:latin typeface="Times New Roman Uni" panose="02020603050405020304" pitchFamily="18" charset="-127"/>
                        <a:ea typeface="Times New Roman Uni" panose="02020603050405020304" pitchFamily="18" charset="-127"/>
                        <a:cs typeface="Times New Roman Uni" panose="02020603050405020304" pitchFamily="18" charset="-127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Times New Roman Uni" panose="02020603050405020304" pitchFamily="18" charset="-127"/>
                          <a:ea typeface="Times New Roman Uni" panose="02020603050405020304" pitchFamily="18" charset="-127"/>
                          <a:cs typeface="Times New Roman Uni" panose="02020603050405020304" pitchFamily="18" charset="-127"/>
                        </a:rPr>
                        <a:t>3,930</a:t>
                      </a:r>
                      <a:endParaRPr lang="ko-KR" sz="1000" kern="100" dirty="0">
                        <a:effectLst/>
                        <a:latin typeface="Times New Roman Uni" panose="02020603050405020304" pitchFamily="18" charset="-127"/>
                        <a:ea typeface="Times New Roman Uni" panose="02020603050405020304" pitchFamily="18" charset="-127"/>
                        <a:cs typeface="Times New Roman Uni" panose="02020603050405020304" pitchFamily="18" charset="-127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 Uni" panose="02020603050405020304" pitchFamily="18" charset="-127"/>
                          <a:ea typeface="Times New Roman Uni" panose="02020603050405020304" pitchFamily="18" charset="-127"/>
                          <a:cs typeface="Times New Roman Uni" panose="02020603050405020304" pitchFamily="18" charset="-127"/>
                        </a:rPr>
                        <a:t>475,284</a:t>
                      </a:r>
                      <a:endParaRPr lang="ko-KR" sz="1000" kern="100">
                        <a:effectLst/>
                        <a:latin typeface="Times New Roman Uni" panose="02020603050405020304" pitchFamily="18" charset="-127"/>
                        <a:ea typeface="Times New Roman Uni" panose="02020603050405020304" pitchFamily="18" charset="-127"/>
                        <a:cs typeface="Times New Roman Uni" panose="02020603050405020304" pitchFamily="18" charset="-127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Times New Roman Uni" panose="02020603050405020304" pitchFamily="18" charset="-127"/>
                          <a:ea typeface="Times New Roman Uni" panose="02020603050405020304" pitchFamily="18" charset="-127"/>
                          <a:cs typeface="Times New Roman Uni" panose="02020603050405020304" pitchFamily="18" charset="-127"/>
                        </a:rPr>
                        <a:t>1,730,149</a:t>
                      </a:r>
                      <a:endParaRPr lang="ko-KR" sz="1000" kern="100" dirty="0">
                        <a:effectLst/>
                        <a:latin typeface="Times New Roman Uni" panose="02020603050405020304" pitchFamily="18" charset="-127"/>
                        <a:ea typeface="Times New Roman Uni" panose="02020603050405020304" pitchFamily="18" charset="-127"/>
                        <a:cs typeface="Times New Roman Uni" panose="02020603050405020304" pitchFamily="18" charset="-127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 Uni" panose="02020603050405020304" pitchFamily="18" charset="-127"/>
                          <a:ea typeface="Times New Roman Uni" panose="02020603050405020304" pitchFamily="18" charset="-127"/>
                          <a:cs typeface="Times New Roman Uni" panose="02020603050405020304" pitchFamily="18" charset="-127"/>
                        </a:rPr>
                        <a:t>5,430,824</a:t>
                      </a:r>
                      <a:endParaRPr lang="ko-KR" sz="1000" kern="100">
                        <a:effectLst/>
                        <a:latin typeface="Times New Roman Uni" panose="02020603050405020304" pitchFamily="18" charset="-127"/>
                        <a:ea typeface="Times New Roman Uni" panose="02020603050405020304" pitchFamily="18" charset="-127"/>
                        <a:cs typeface="Times New Roman Uni" panose="02020603050405020304" pitchFamily="18" charset="-127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 Uni" panose="02020603050405020304" pitchFamily="18" charset="-127"/>
                          <a:ea typeface="Times New Roman Uni" panose="02020603050405020304" pitchFamily="18" charset="-127"/>
                          <a:cs typeface="Times New Roman Uni" panose="02020603050405020304" pitchFamily="18" charset="-127"/>
                        </a:rPr>
                        <a:t>102,438,680</a:t>
                      </a:r>
                      <a:endParaRPr lang="ko-KR" sz="1000" kern="100">
                        <a:effectLst/>
                        <a:latin typeface="Times New Roman Uni" panose="02020603050405020304" pitchFamily="18" charset="-127"/>
                        <a:ea typeface="Times New Roman Uni" panose="02020603050405020304" pitchFamily="18" charset="-127"/>
                        <a:cs typeface="Times New Roman Uni" panose="02020603050405020304" pitchFamily="18" charset="-127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endParaRPr lang="ko-KR" sz="1000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굴림" panose="020B0600000101010101" pitchFamily="50" charset="-127"/>
                        </a:rPr>
                        <a:t>유동성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굴림" panose="020B0600000101010101" pitchFamily="50" charset="-127"/>
                        </a:rPr>
                        <a:t>(illiquidity)</a:t>
                      </a:r>
                      <a:endParaRPr lang="ko-KR" sz="1000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 Uni" panose="02020603050405020304" pitchFamily="18" charset="-127"/>
                          <a:ea typeface="Times New Roman Uni" panose="02020603050405020304" pitchFamily="18" charset="-127"/>
                          <a:cs typeface="Times New Roman Uni" panose="02020603050405020304" pitchFamily="18" charset="-127"/>
                        </a:rPr>
                        <a:t>0.010</a:t>
                      </a:r>
                      <a:endParaRPr lang="ko-KR" sz="1000" kern="100">
                        <a:effectLst/>
                        <a:latin typeface="Times New Roman Uni" panose="02020603050405020304" pitchFamily="18" charset="-127"/>
                        <a:ea typeface="Times New Roman Uni" panose="02020603050405020304" pitchFamily="18" charset="-127"/>
                        <a:cs typeface="Times New Roman Uni" panose="02020603050405020304" pitchFamily="18" charset="-127"/>
                      </a:endParaRPr>
                    </a:p>
                  </a:txBody>
                  <a:tcPr marL="62865" marR="62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Times New Roman Uni" panose="02020603050405020304" pitchFamily="18" charset="-127"/>
                          <a:ea typeface="Times New Roman Uni" panose="02020603050405020304" pitchFamily="18" charset="-127"/>
                          <a:cs typeface="Times New Roman Uni" panose="02020603050405020304" pitchFamily="18" charset="-127"/>
                        </a:rPr>
                        <a:t>0.000</a:t>
                      </a:r>
                      <a:endParaRPr lang="ko-KR" sz="1000" kern="100" dirty="0">
                        <a:effectLst/>
                        <a:latin typeface="Times New Roman Uni" panose="02020603050405020304" pitchFamily="18" charset="-127"/>
                        <a:ea typeface="Times New Roman Uni" panose="02020603050405020304" pitchFamily="18" charset="-127"/>
                        <a:cs typeface="Times New Roman Uni" panose="02020603050405020304" pitchFamily="18" charset="-127"/>
                      </a:endParaRPr>
                    </a:p>
                  </a:txBody>
                  <a:tcPr marL="62865" marR="62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Times New Roman Uni" panose="02020603050405020304" pitchFamily="18" charset="-127"/>
                          <a:ea typeface="Times New Roman Uni" panose="02020603050405020304" pitchFamily="18" charset="-127"/>
                          <a:cs typeface="Times New Roman Uni" panose="02020603050405020304" pitchFamily="18" charset="-127"/>
                        </a:rPr>
                        <a:t>0.000</a:t>
                      </a:r>
                      <a:endParaRPr lang="ko-KR" sz="1000" kern="100" dirty="0">
                        <a:effectLst/>
                        <a:latin typeface="Times New Roman Uni" panose="02020603050405020304" pitchFamily="18" charset="-127"/>
                        <a:ea typeface="Times New Roman Uni" panose="02020603050405020304" pitchFamily="18" charset="-127"/>
                        <a:cs typeface="Times New Roman Uni" panose="02020603050405020304" pitchFamily="18" charset="-127"/>
                      </a:endParaRPr>
                    </a:p>
                  </a:txBody>
                  <a:tcPr marL="62865" marR="62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Times New Roman Uni" panose="02020603050405020304" pitchFamily="18" charset="-127"/>
                          <a:ea typeface="Times New Roman Uni" panose="02020603050405020304" pitchFamily="18" charset="-127"/>
                          <a:cs typeface="Times New Roman Uni" panose="02020603050405020304" pitchFamily="18" charset="-127"/>
                        </a:rPr>
                        <a:t>0.000</a:t>
                      </a:r>
                      <a:endParaRPr lang="ko-KR" sz="1000" kern="100" dirty="0">
                        <a:effectLst/>
                        <a:latin typeface="Times New Roman Uni" panose="02020603050405020304" pitchFamily="18" charset="-127"/>
                        <a:ea typeface="Times New Roman Uni" panose="02020603050405020304" pitchFamily="18" charset="-127"/>
                        <a:cs typeface="Times New Roman Uni" panose="02020603050405020304" pitchFamily="18" charset="-127"/>
                      </a:endParaRPr>
                    </a:p>
                  </a:txBody>
                  <a:tcPr marL="62865" marR="62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Times New Roman Uni" panose="02020603050405020304" pitchFamily="18" charset="-127"/>
                          <a:ea typeface="Times New Roman Uni" panose="02020603050405020304" pitchFamily="18" charset="-127"/>
                          <a:cs typeface="Times New Roman Uni" panose="02020603050405020304" pitchFamily="18" charset="-127"/>
                        </a:rPr>
                        <a:t>0.001</a:t>
                      </a:r>
                      <a:endParaRPr lang="ko-KR" sz="1000" kern="100" dirty="0">
                        <a:effectLst/>
                        <a:latin typeface="Times New Roman Uni" panose="02020603050405020304" pitchFamily="18" charset="-127"/>
                        <a:ea typeface="Times New Roman Uni" panose="02020603050405020304" pitchFamily="18" charset="-127"/>
                        <a:cs typeface="Times New Roman Uni" panose="02020603050405020304" pitchFamily="18" charset="-127"/>
                      </a:endParaRPr>
                    </a:p>
                  </a:txBody>
                  <a:tcPr marL="62865" marR="62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 Uni" panose="02020603050405020304" pitchFamily="18" charset="-127"/>
                          <a:ea typeface="Times New Roman Uni" panose="02020603050405020304" pitchFamily="18" charset="-127"/>
                          <a:cs typeface="Times New Roman Uni" panose="02020603050405020304" pitchFamily="18" charset="-127"/>
                        </a:rPr>
                        <a:t>53.523</a:t>
                      </a:r>
                      <a:endParaRPr lang="ko-KR" sz="1000" kern="100">
                        <a:effectLst/>
                        <a:latin typeface="Times New Roman Uni" panose="02020603050405020304" pitchFamily="18" charset="-127"/>
                        <a:ea typeface="Times New Roman Uni" panose="02020603050405020304" pitchFamily="18" charset="-127"/>
                        <a:cs typeface="Times New Roman Uni" panose="02020603050405020304" pitchFamily="18" charset="-127"/>
                      </a:endParaRPr>
                    </a:p>
                  </a:txBody>
                  <a:tcPr marL="62865" marR="62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endParaRPr lang="ko-KR" sz="1000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굴림" panose="020B0600000101010101" pitchFamily="50" charset="-127"/>
                        </a:rPr>
                        <a:t>가격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굴림" panose="020B0600000101010101" pitchFamily="50" charset="-127"/>
                        </a:rPr>
                        <a:t>(price)</a:t>
                      </a:r>
                      <a:endParaRPr lang="ko-KR" sz="1000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 Uni" panose="02020603050405020304" pitchFamily="18" charset="-127"/>
                          <a:ea typeface="Times New Roman Uni" panose="02020603050405020304" pitchFamily="18" charset="-127"/>
                          <a:cs typeface="Times New Roman Uni" panose="02020603050405020304" pitchFamily="18" charset="-127"/>
                        </a:rPr>
                        <a:t>117590</a:t>
                      </a:r>
                      <a:endParaRPr lang="ko-KR" sz="1000" kern="100">
                        <a:effectLst/>
                        <a:latin typeface="Times New Roman Uni" panose="02020603050405020304" pitchFamily="18" charset="-127"/>
                        <a:ea typeface="Times New Roman Uni" panose="02020603050405020304" pitchFamily="18" charset="-127"/>
                        <a:cs typeface="Times New Roman Uni" panose="02020603050405020304" pitchFamily="18" charset="-127"/>
                      </a:endParaRPr>
                    </a:p>
                  </a:txBody>
                  <a:tcPr marL="62865" marR="62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 Uni" panose="02020603050405020304" pitchFamily="18" charset="-127"/>
                          <a:ea typeface="Times New Roman Uni" panose="02020603050405020304" pitchFamily="18" charset="-127"/>
                          <a:cs typeface="Times New Roman Uni" panose="02020603050405020304" pitchFamily="18" charset="-127"/>
                        </a:rPr>
                        <a:t>1004</a:t>
                      </a:r>
                      <a:endParaRPr lang="ko-KR" sz="1000" kern="100">
                        <a:effectLst/>
                        <a:latin typeface="Times New Roman Uni" panose="02020603050405020304" pitchFamily="18" charset="-127"/>
                        <a:ea typeface="Times New Roman Uni" panose="02020603050405020304" pitchFamily="18" charset="-127"/>
                        <a:cs typeface="Times New Roman Uni" panose="02020603050405020304" pitchFamily="18" charset="-127"/>
                      </a:endParaRPr>
                    </a:p>
                  </a:txBody>
                  <a:tcPr marL="62865" marR="62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 Uni" panose="02020603050405020304" pitchFamily="18" charset="-127"/>
                          <a:ea typeface="Times New Roman Uni" panose="02020603050405020304" pitchFamily="18" charset="-127"/>
                          <a:cs typeface="Times New Roman Uni" panose="02020603050405020304" pitchFamily="18" charset="-127"/>
                        </a:rPr>
                        <a:t>17519</a:t>
                      </a:r>
                      <a:endParaRPr lang="ko-KR" sz="1000" kern="100">
                        <a:effectLst/>
                        <a:latin typeface="Times New Roman Uni" panose="02020603050405020304" pitchFamily="18" charset="-127"/>
                        <a:ea typeface="Times New Roman Uni" panose="02020603050405020304" pitchFamily="18" charset="-127"/>
                        <a:cs typeface="Times New Roman Uni" panose="02020603050405020304" pitchFamily="18" charset="-127"/>
                      </a:endParaRPr>
                    </a:p>
                  </a:txBody>
                  <a:tcPr marL="62865" marR="62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Times New Roman Uni" panose="02020603050405020304" pitchFamily="18" charset="-127"/>
                          <a:ea typeface="Times New Roman Uni" panose="02020603050405020304" pitchFamily="18" charset="-127"/>
                          <a:cs typeface="Times New Roman Uni" panose="02020603050405020304" pitchFamily="18" charset="-127"/>
                        </a:rPr>
                        <a:t>41071</a:t>
                      </a:r>
                      <a:endParaRPr lang="ko-KR" sz="1000" kern="100" dirty="0">
                        <a:effectLst/>
                        <a:latin typeface="Times New Roman Uni" panose="02020603050405020304" pitchFamily="18" charset="-127"/>
                        <a:ea typeface="Times New Roman Uni" panose="02020603050405020304" pitchFamily="18" charset="-127"/>
                        <a:cs typeface="Times New Roman Uni" panose="02020603050405020304" pitchFamily="18" charset="-127"/>
                      </a:endParaRPr>
                    </a:p>
                  </a:txBody>
                  <a:tcPr marL="62865" marR="62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Times New Roman Uni" panose="02020603050405020304" pitchFamily="18" charset="-127"/>
                          <a:ea typeface="Times New Roman Uni" panose="02020603050405020304" pitchFamily="18" charset="-127"/>
                          <a:cs typeface="Times New Roman Uni" panose="02020603050405020304" pitchFamily="18" charset="-127"/>
                        </a:rPr>
                        <a:t>99434</a:t>
                      </a:r>
                      <a:endParaRPr lang="ko-KR" sz="1000" kern="100" dirty="0">
                        <a:effectLst/>
                        <a:latin typeface="Times New Roman Uni" panose="02020603050405020304" pitchFamily="18" charset="-127"/>
                        <a:ea typeface="Times New Roman Uni" panose="02020603050405020304" pitchFamily="18" charset="-127"/>
                        <a:cs typeface="Times New Roman Uni" panose="02020603050405020304" pitchFamily="18" charset="-127"/>
                      </a:endParaRPr>
                    </a:p>
                  </a:txBody>
                  <a:tcPr marL="62865" marR="62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 Uni" panose="02020603050405020304" pitchFamily="18" charset="-127"/>
                          <a:ea typeface="Times New Roman Uni" panose="02020603050405020304" pitchFamily="18" charset="-127"/>
                          <a:cs typeface="Times New Roman Uni" panose="02020603050405020304" pitchFamily="18" charset="-127"/>
                        </a:rPr>
                        <a:t>3643818</a:t>
                      </a:r>
                      <a:endParaRPr lang="ko-KR" sz="1000" kern="100">
                        <a:effectLst/>
                        <a:latin typeface="Times New Roman Uni" panose="02020603050405020304" pitchFamily="18" charset="-127"/>
                        <a:ea typeface="Times New Roman Uni" panose="02020603050405020304" pitchFamily="18" charset="-127"/>
                        <a:cs typeface="Times New Roman Uni" panose="02020603050405020304" pitchFamily="18" charset="-127"/>
                      </a:endParaRPr>
                    </a:p>
                  </a:txBody>
                  <a:tcPr marL="62865" marR="62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endParaRPr lang="ko-KR" sz="1000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굴림" panose="020B0600000101010101" pitchFamily="50" charset="-127"/>
                        </a:rPr>
                        <a:t>영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굴림" panose="020B0600000101010101" pitchFamily="50" charset="-127"/>
                        </a:rPr>
                        <a:t>(0) </a:t>
                      </a:r>
                      <a:r>
                        <a:rPr lang="ko-KR" sz="1100" kern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굴림" panose="020B0600000101010101" pitchFamily="50" charset="-127"/>
                        </a:rPr>
                        <a:t>수익률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굴림" panose="020B0600000101010101" pitchFamily="50" charset="-127"/>
                        </a:rPr>
                        <a:t>(zerofreq)</a:t>
                      </a:r>
                      <a:endParaRPr lang="ko-KR" sz="1000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 Uni" panose="02020603050405020304" pitchFamily="18" charset="-127"/>
                          <a:ea typeface="Times New Roman Uni" panose="02020603050405020304" pitchFamily="18" charset="-127"/>
                          <a:cs typeface="Times New Roman Uni" panose="02020603050405020304" pitchFamily="18" charset="-127"/>
                        </a:rPr>
                        <a:t>15.935</a:t>
                      </a:r>
                      <a:endParaRPr lang="ko-KR" sz="1000" kern="100">
                        <a:effectLst/>
                        <a:latin typeface="Times New Roman Uni" panose="02020603050405020304" pitchFamily="18" charset="-127"/>
                        <a:ea typeface="Times New Roman Uni" panose="02020603050405020304" pitchFamily="18" charset="-127"/>
                        <a:cs typeface="Times New Roman Uni" panose="02020603050405020304" pitchFamily="18" charset="-127"/>
                      </a:endParaRPr>
                    </a:p>
                  </a:txBody>
                  <a:tcPr marL="62865" marR="62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 Uni" panose="02020603050405020304" pitchFamily="18" charset="-127"/>
                          <a:ea typeface="Times New Roman Uni" panose="02020603050405020304" pitchFamily="18" charset="-127"/>
                          <a:cs typeface="Times New Roman Uni" panose="02020603050405020304" pitchFamily="18" charset="-127"/>
                        </a:rPr>
                        <a:t>1</a:t>
                      </a:r>
                      <a:endParaRPr lang="ko-KR" sz="1000" kern="100">
                        <a:effectLst/>
                        <a:latin typeface="Times New Roman Uni" panose="02020603050405020304" pitchFamily="18" charset="-127"/>
                        <a:ea typeface="Times New Roman Uni" panose="02020603050405020304" pitchFamily="18" charset="-127"/>
                        <a:cs typeface="Times New Roman Uni" panose="02020603050405020304" pitchFamily="18" charset="-127"/>
                      </a:endParaRPr>
                    </a:p>
                  </a:txBody>
                  <a:tcPr marL="62865" marR="62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 Uni" panose="02020603050405020304" pitchFamily="18" charset="-127"/>
                          <a:ea typeface="Times New Roman Uni" panose="02020603050405020304" pitchFamily="18" charset="-127"/>
                          <a:cs typeface="Times New Roman Uni" panose="02020603050405020304" pitchFamily="18" charset="-127"/>
                        </a:rPr>
                        <a:t>10</a:t>
                      </a:r>
                      <a:endParaRPr lang="ko-KR" sz="1000" kern="100">
                        <a:effectLst/>
                        <a:latin typeface="Times New Roman Uni" panose="02020603050405020304" pitchFamily="18" charset="-127"/>
                        <a:ea typeface="Times New Roman Uni" panose="02020603050405020304" pitchFamily="18" charset="-127"/>
                        <a:cs typeface="Times New Roman Uni" panose="02020603050405020304" pitchFamily="18" charset="-127"/>
                      </a:endParaRPr>
                    </a:p>
                  </a:txBody>
                  <a:tcPr marL="62865" marR="62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 Uni" panose="02020603050405020304" pitchFamily="18" charset="-127"/>
                          <a:ea typeface="Times New Roman Uni" panose="02020603050405020304" pitchFamily="18" charset="-127"/>
                          <a:cs typeface="Times New Roman Uni" panose="02020603050405020304" pitchFamily="18" charset="-127"/>
                        </a:rPr>
                        <a:t>14</a:t>
                      </a:r>
                      <a:endParaRPr lang="ko-KR" sz="1000" kern="100">
                        <a:effectLst/>
                        <a:latin typeface="Times New Roman Uni" panose="02020603050405020304" pitchFamily="18" charset="-127"/>
                        <a:ea typeface="Times New Roman Uni" panose="02020603050405020304" pitchFamily="18" charset="-127"/>
                        <a:cs typeface="Times New Roman Uni" panose="02020603050405020304" pitchFamily="18" charset="-127"/>
                      </a:endParaRPr>
                    </a:p>
                  </a:txBody>
                  <a:tcPr marL="62865" marR="62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Times New Roman Uni" panose="02020603050405020304" pitchFamily="18" charset="-127"/>
                          <a:ea typeface="Times New Roman Uni" panose="02020603050405020304" pitchFamily="18" charset="-127"/>
                          <a:cs typeface="Times New Roman Uni" panose="02020603050405020304" pitchFamily="18" charset="-127"/>
                        </a:rPr>
                        <a:t>20</a:t>
                      </a:r>
                      <a:endParaRPr lang="ko-KR" sz="1000" kern="100" dirty="0">
                        <a:effectLst/>
                        <a:latin typeface="Times New Roman Uni" panose="02020603050405020304" pitchFamily="18" charset="-127"/>
                        <a:ea typeface="Times New Roman Uni" panose="02020603050405020304" pitchFamily="18" charset="-127"/>
                        <a:cs typeface="Times New Roman Uni" panose="02020603050405020304" pitchFamily="18" charset="-127"/>
                      </a:endParaRPr>
                    </a:p>
                  </a:txBody>
                  <a:tcPr marL="62865" marR="62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 Uni" panose="02020603050405020304" pitchFamily="18" charset="-127"/>
                          <a:ea typeface="Times New Roman Uni" panose="02020603050405020304" pitchFamily="18" charset="-127"/>
                          <a:cs typeface="Times New Roman Uni" panose="02020603050405020304" pitchFamily="18" charset="-127"/>
                        </a:rPr>
                        <a:t>246</a:t>
                      </a:r>
                      <a:endParaRPr lang="ko-KR" sz="1000" kern="100">
                        <a:effectLst/>
                        <a:latin typeface="Times New Roman Uni" panose="02020603050405020304" pitchFamily="18" charset="-127"/>
                        <a:ea typeface="Times New Roman Uni" panose="02020603050405020304" pitchFamily="18" charset="-127"/>
                        <a:cs typeface="Times New Roman Uni" panose="02020603050405020304" pitchFamily="18" charset="-127"/>
                      </a:endParaRPr>
                    </a:p>
                  </a:txBody>
                  <a:tcPr marL="62865" marR="62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550">
                <a:tc gridSpan="2"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0" dirty="0" smtClean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굴림" panose="020B0600000101010101" pitchFamily="50" charset="-127"/>
                        </a:rPr>
                        <a:t>정보 불확실성</a:t>
                      </a:r>
                      <a:r>
                        <a:rPr lang="en-US" altLang="ko-KR" sz="1100" kern="0" dirty="0" smtClean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굴림" panose="020B0600000101010101" pitchFamily="50" charset="-127"/>
                        </a:rPr>
                        <a:t>(</a:t>
                      </a:r>
                      <a:r>
                        <a:rPr lang="en-US" sz="1100" kern="0" dirty="0" smtClean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굴림" panose="020B0600000101010101" pitchFamily="50" charset="-127"/>
                        </a:rPr>
                        <a:t>Information uncertainty)</a:t>
                      </a:r>
                      <a:endParaRPr lang="ko-KR" sz="100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endParaRPr lang="ko-KR" sz="1000" kern="100">
                        <a:effectLst/>
                        <a:latin typeface="Times New Roman Uni" panose="02020603050405020304" pitchFamily="18" charset="-127"/>
                        <a:ea typeface="Times New Roman Uni" panose="02020603050405020304" pitchFamily="18" charset="-127"/>
                        <a:cs typeface="Times New Roman Uni" panose="02020603050405020304" pitchFamily="18" charset="-127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endParaRPr lang="ko-KR" sz="1000" kern="100">
                        <a:effectLst/>
                        <a:latin typeface="Times New Roman Uni" panose="02020603050405020304" pitchFamily="18" charset="-127"/>
                        <a:ea typeface="Times New Roman Uni" panose="02020603050405020304" pitchFamily="18" charset="-127"/>
                        <a:cs typeface="Times New Roman Uni" panose="02020603050405020304" pitchFamily="18" charset="-127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endParaRPr lang="ko-KR" sz="1000" kern="100">
                        <a:effectLst/>
                        <a:latin typeface="Times New Roman Uni" panose="02020603050405020304" pitchFamily="18" charset="-127"/>
                        <a:ea typeface="Times New Roman Uni" panose="02020603050405020304" pitchFamily="18" charset="-127"/>
                        <a:cs typeface="Times New Roman Uni" panose="02020603050405020304" pitchFamily="18" charset="-127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endParaRPr lang="ko-KR" sz="1000" kern="100">
                        <a:effectLst/>
                        <a:latin typeface="Times New Roman Uni" panose="02020603050405020304" pitchFamily="18" charset="-127"/>
                        <a:ea typeface="Times New Roman Uni" panose="02020603050405020304" pitchFamily="18" charset="-127"/>
                        <a:cs typeface="Times New Roman Uni" panose="02020603050405020304" pitchFamily="18" charset="-127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endParaRPr lang="ko-KR" sz="1000" kern="100" dirty="0">
                        <a:effectLst/>
                        <a:latin typeface="Times New Roman Uni" panose="02020603050405020304" pitchFamily="18" charset="-127"/>
                        <a:ea typeface="Times New Roman Uni" panose="02020603050405020304" pitchFamily="18" charset="-127"/>
                        <a:cs typeface="Times New Roman Uni" panose="02020603050405020304" pitchFamily="18" charset="-127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endParaRPr lang="ko-KR" sz="1000" kern="100">
                        <a:effectLst/>
                        <a:latin typeface="Times New Roman Uni" panose="02020603050405020304" pitchFamily="18" charset="-127"/>
                        <a:ea typeface="Times New Roman Uni" panose="02020603050405020304" pitchFamily="18" charset="-127"/>
                        <a:cs typeface="Times New Roman Uni" panose="02020603050405020304" pitchFamily="18" charset="-127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endParaRPr lang="ko-KR" sz="1000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굴림" panose="020B0600000101010101" pitchFamily="50" charset="-127"/>
                        </a:rPr>
                        <a:t>애널리스트 수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굴림" panose="020B0600000101010101" pitchFamily="50" charset="-127"/>
                        </a:rPr>
                        <a:t>(Number of Analyst Follow)</a:t>
                      </a:r>
                      <a:endParaRPr lang="ko-KR" sz="1000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 Uni" panose="02020603050405020304" pitchFamily="18" charset="-127"/>
                          <a:ea typeface="Times New Roman Uni" panose="02020603050405020304" pitchFamily="18" charset="-127"/>
                          <a:cs typeface="Times New Roman Uni" panose="02020603050405020304" pitchFamily="18" charset="-127"/>
                        </a:rPr>
                        <a:t>10.019</a:t>
                      </a:r>
                      <a:endParaRPr lang="ko-KR" sz="1000" kern="100">
                        <a:effectLst/>
                        <a:latin typeface="Times New Roman Uni" panose="02020603050405020304" pitchFamily="18" charset="-127"/>
                        <a:ea typeface="Times New Roman Uni" panose="02020603050405020304" pitchFamily="18" charset="-127"/>
                        <a:cs typeface="Times New Roman Uni" panose="02020603050405020304" pitchFamily="18" charset="-127"/>
                      </a:endParaRPr>
                    </a:p>
                  </a:txBody>
                  <a:tcPr marL="62865" marR="62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 Uni" panose="02020603050405020304" pitchFamily="18" charset="-127"/>
                          <a:ea typeface="Times New Roman Uni" panose="02020603050405020304" pitchFamily="18" charset="-127"/>
                          <a:cs typeface="Times New Roman Uni" panose="02020603050405020304" pitchFamily="18" charset="-127"/>
                        </a:rPr>
                        <a:t>0</a:t>
                      </a:r>
                      <a:endParaRPr lang="ko-KR" sz="1000" kern="100">
                        <a:effectLst/>
                        <a:latin typeface="Times New Roman Uni" panose="02020603050405020304" pitchFamily="18" charset="-127"/>
                        <a:ea typeface="Times New Roman Uni" panose="02020603050405020304" pitchFamily="18" charset="-127"/>
                        <a:cs typeface="Times New Roman Uni" panose="02020603050405020304" pitchFamily="18" charset="-127"/>
                      </a:endParaRPr>
                    </a:p>
                  </a:txBody>
                  <a:tcPr marL="62865" marR="62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 Uni" panose="02020603050405020304" pitchFamily="18" charset="-127"/>
                          <a:ea typeface="Times New Roman Uni" panose="02020603050405020304" pitchFamily="18" charset="-127"/>
                          <a:cs typeface="Times New Roman Uni" panose="02020603050405020304" pitchFamily="18" charset="-127"/>
                        </a:rPr>
                        <a:t>2</a:t>
                      </a:r>
                      <a:endParaRPr lang="ko-KR" sz="1000" kern="100">
                        <a:effectLst/>
                        <a:latin typeface="Times New Roman Uni" panose="02020603050405020304" pitchFamily="18" charset="-127"/>
                        <a:ea typeface="Times New Roman Uni" panose="02020603050405020304" pitchFamily="18" charset="-127"/>
                        <a:cs typeface="Times New Roman Uni" panose="02020603050405020304" pitchFamily="18" charset="-127"/>
                      </a:endParaRPr>
                    </a:p>
                  </a:txBody>
                  <a:tcPr marL="62865" marR="62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 Uni" panose="02020603050405020304" pitchFamily="18" charset="-127"/>
                          <a:ea typeface="Times New Roman Uni" panose="02020603050405020304" pitchFamily="18" charset="-127"/>
                          <a:cs typeface="Times New Roman Uni" panose="02020603050405020304" pitchFamily="18" charset="-127"/>
                        </a:rPr>
                        <a:t>9</a:t>
                      </a:r>
                      <a:endParaRPr lang="ko-KR" sz="1000" kern="100">
                        <a:effectLst/>
                        <a:latin typeface="Times New Roman Uni" panose="02020603050405020304" pitchFamily="18" charset="-127"/>
                        <a:ea typeface="Times New Roman Uni" panose="02020603050405020304" pitchFamily="18" charset="-127"/>
                        <a:cs typeface="Times New Roman Uni" panose="02020603050405020304" pitchFamily="18" charset="-127"/>
                      </a:endParaRPr>
                    </a:p>
                  </a:txBody>
                  <a:tcPr marL="62865" marR="62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Times New Roman Uni" panose="02020603050405020304" pitchFamily="18" charset="-127"/>
                          <a:ea typeface="Times New Roman Uni" panose="02020603050405020304" pitchFamily="18" charset="-127"/>
                          <a:cs typeface="Times New Roman Uni" panose="02020603050405020304" pitchFamily="18" charset="-127"/>
                        </a:rPr>
                        <a:t>17</a:t>
                      </a:r>
                      <a:endParaRPr lang="ko-KR" sz="1000" kern="100" dirty="0">
                        <a:effectLst/>
                        <a:latin typeface="Times New Roman Uni" panose="02020603050405020304" pitchFamily="18" charset="-127"/>
                        <a:ea typeface="Times New Roman Uni" panose="02020603050405020304" pitchFamily="18" charset="-127"/>
                        <a:cs typeface="Times New Roman Uni" panose="02020603050405020304" pitchFamily="18" charset="-127"/>
                      </a:endParaRPr>
                    </a:p>
                  </a:txBody>
                  <a:tcPr marL="62865" marR="62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Times New Roman Uni" panose="02020603050405020304" pitchFamily="18" charset="-127"/>
                          <a:ea typeface="Times New Roman Uni" panose="02020603050405020304" pitchFamily="18" charset="-127"/>
                          <a:cs typeface="Times New Roman Uni" panose="02020603050405020304" pitchFamily="18" charset="-127"/>
                        </a:rPr>
                        <a:t>33</a:t>
                      </a:r>
                      <a:endParaRPr lang="ko-KR" sz="1000" kern="100" dirty="0">
                        <a:effectLst/>
                        <a:latin typeface="Times New Roman Uni" panose="02020603050405020304" pitchFamily="18" charset="-127"/>
                        <a:ea typeface="Times New Roman Uni" panose="02020603050405020304" pitchFamily="18" charset="-127"/>
                        <a:cs typeface="Times New Roman Uni" panose="02020603050405020304" pitchFamily="18" charset="-127"/>
                      </a:endParaRPr>
                    </a:p>
                  </a:txBody>
                  <a:tcPr marL="62865" marR="62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굴림" panose="020B0600000101010101" pitchFamily="50" charset="-127"/>
                        </a:rPr>
                        <a:t>　</a:t>
                      </a:r>
                      <a:endParaRPr lang="ko-KR" sz="1000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굴림" panose="020B0600000101010101" pitchFamily="50" charset="-127"/>
                        </a:rPr>
                        <a:t>현금흐름 변동성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굴림" panose="020B0600000101010101" pitchFamily="50" charset="-127"/>
                        </a:rPr>
                        <a:t>(Cash flow volatility)</a:t>
                      </a:r>
                      <a:endParaRPr lang="ko-KR" sz="1000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 Uni" panose="02020603050405020304" pitchFamily="18" charset="-127"/>
                          <a:ea typeface="Times New Roman Uni" panose="02020603050405020304" pitchFamily="18" charset="-127"/>
                          <a:cs typeface="Times New Roman Uni" panose="02020603050405020304" pitchFamily="18" charset="-127"/>
                        </a:rPr>
                        <a:t>2.318</a:t>
                      </a:r>
                      <a:endParaRPr lang="ko-KR" sz="1000" kern="100">
                        <a:effectLst/>
                        <a:latin typeface="Times New Roman Uni" panose="02020603050405020304" pitchFamily="18" charset="-127"/>
                        <a:ea typeface="Times New Roman Uni" panose="02020603050405020304" pitchFamily="18" charset="-127"/>
                        <a:cs typeface="Times New Roman Uni" panose="02020603050405020304" pitchFamily="18" charset="-127"/>
                      </a:endParaRPr>
                    </a:p>
                  </a:txBody>
                  <a:tcPr marL="62865" marR="62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 Uni" panose="02020603050405020304" pitchFamily="18" charset="-127"/>
                          <a:ea typeface="Times New Roman Uni" panose="02020603050405020304" pitchFamily="18" charset="-127"/>
                          <a:cs typeface="Times New Roman Uni" panose="02020603050405020304" pitchFamily="18" charset="-127"/>
                        </a:rPr>
                        <a:t>0.015</a:t>
                      </a:r>
                      <a:endParaRPr lang="ko-KR" sz="1000" kern="100">
                        <a:effectLst/>
                        <a:latin typeface="Times New Roman Uni" panose="02020603050405020304" pitchFamily="18" charset="-127"/>
                        <a:ea typeface="Times New Roman Uni" panose="02020603050405020304" pitchFamily="18" charset="-127"/>
                        <a:cs typeface="Times New Roman Uni" panose="02020603050405020304" pitchFamily="18" charset="-127"/>
                      </a:endParaRPr>
                    </a:p>
                  </a:txBody>
                  <a:tcPr marL="62865" marR="62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 Uni" panose="02020603050405020304" pitchFamily="18" charset="-127"/>
                          <a:ea typeface="Times New Roman Uni" panose="02020603050405020304" pitchFamily="18" charset="-127"/>
                          <a:cs typeface="Times New Roman Uni" panose="02020603050405020304" pitchFamily="18" charset="-127"/>
                        </a:rPr>
                        <a:t>0.313</a:t>
                      </a:r>
                      <a:endParaRPr lang="ko-KR" sz="1000" kern="100">
                        <a:effectLst/>
                        <a:latin typeface="Times New Roman Uni" panose="02020603050405020304" pitchFamily="18" charset="-127"/>
                        <a:ea typeface="Times New Roman Uni" panose="02020603050405020304" pitchFamily="18" charset="-127"/>
                        <a:cs typeface="Times New Roman Uni" panose="02020603050405020304" pitchFamily="18" charset="-127"/>
                      </a:endParaRPr>
                    </a:p>
                  </a:txBody>
                  <a:tcPr marL="62865" marR="62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 Uni" panose="02020603050405020304" pitchFamily="18" charset="-127"/>
                          <a:ea typeface="Times New Roman Uni" panose="02020603050405020304" pitchFamily="18" charset="-127"/>
                          <a:cs typeface="Times New Roman Uni" panose="02020603050405020304" pitchFamily="18" charset="-127"/>
                        </a:rPr>
                        <a:t>0.557</a:t>
                      </a:r>
                      <a:endParaRPr lang="ko-KR" sz="1000" kern="100">
                        <a:effectLst/>
                        <a:latin typeface="Times New Roman Uni" panose="02020603050405020304" pitchFamily="18" charset="-127"/>
                        <a:ea typeface="Times New Roman Uni" panose="02020603050405020304" pitchFamily="18" charset="-127"/>
                        <a:cs typeface="Times New Roman Uni" panose="02020603050405020304" pitchFamily="18" charset="-127"/>
                      </a:endParaRPr>
                    </a:p>
                  </a:txBody>
                  <a:tcPr marL="62865" marR="62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 Uni" panose="02020603050405020304" pitchFamily="18" charset="-127"/>
                          <a:ea typeface="Times New Roman Uni" panose="02020603050405020304" pitchFamily="18" charset="-127"/>
                          <a:cs typeface="Times New Roman Uni" panose="02020603050405020304" pitchFamily="18" charset="-127"/>
                        </a:rPr>
                        <a:t>1.116</a:t>
                      </a:r>
                      <a:endParaRPr lang="ko-KR" sz="1000" kern="100">
                        <a:effectLst/>
                        <a:latin typeface="Times New Roman Uni" panose="02020603050405020304" pitchFamily="18" charset="-127"/>
                        <a:ea typeface="Times New Roman Uni" panose="02020603050405020304" pitchFamily="18" charset="-127"/>
                        <a:cs typeface="Times New Roman Uni" panose="02020603050405020304" pitchFamily="18" charset="-127"/>
                      </a:endParaRPr>
                    </a:p>
                  </a:txBody>
                  <a:tcPr marL="62865" marR="62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Times New Roman Uni" panose="02020603050405020304" pitchFamily="18" charset="-127"/>
                          <a:ea typeface="Times New Roman Uni" panose="02020603050405020304" pitchFamily="18" charset="-127"/>
                          <a:cs typeface="Times New Roman Uni" panose="02020603050405020304" pitchFamily="18" charset="-127"/>
                        </a:rPr>
                        <a:t>753.636</a:t>
                      </a:r>
                      <a:endParaRPr lang="ko-KR" sz="1000" kern="100" dirty="0">
                        <a:effectLst/>
                        <a:latin typeface="Times New Roman Uni" panose="02020603050405020304" pitchFamily="18" charset="-127"/>
                        <a:ea typeface="Times New Roman Uni" panose="02020603050405020304" pitchFamily="18" charset="-127"/>
                        <a:cs typeface="Times New Roman Uni" panose="02020603050405020304" pitchFamily="18" charset="-127"/>
                      </a:endParaRPr>
                    </a:p>
                  </a:txBody>
                  <a:tcPr marL="62865" marR="62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24" name="개체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2002829"/>
              </p:ext>
            </p:extLst>
          </p:nvPr>
        </p:nvGraphicFramePr>
        <p:xfrm>
          <a:off x="4030663" y="1035050"/>
          <a:ext cx="5197475" cy="241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문서" r:id="rId4" imgW="4488651" imgH="2101787" progId="Word.Document.12">
                  <p:embed/>
                </p:oleObj>
              </mc:Choice>
              <mc:Fallback>
                <p:oleObj name="문서" r:id="rId4" imgW="4488651" imgH="210178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30663" y="1035050"/>
                        <a:ext cx="5197475" cy="2417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6691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1216273" y="1846127"/>
            <a:ext cx="809041" cy="5657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직사각형 21"/>
          <p:cNvSpPr/>
          <p:nvPr/>
        </p:nvSpPr>
        <p:spPr>
          <a:xfrm>
            <a:off x="5473229" y="4243446"/>
            <a:ext cx="809041" cy="5657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직사각형 20"/>
          <p:cNvSpPr/>
          <p:nvPr/>
        </p:nvSpPr>
        <p:spPr>
          <a:xfrm>
            <a:off x="5481694" y="2584655"/>
            <a:ext cx="809041" cy="5657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직사각형 13"/>
          <p:cNvSpPr/>
          <p:nvPr/>
        </p:nvSpPr>
        <p:spPr>
          <a:xfrm>
            <a:off x="5481694" y="1745679"/>
            <a:ext cx="809041" cy="5657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358346" y="531341"/>
            <a:ext cx="11833654" cy="0"/>
          </a:xfrm>
          <a:prstGeom prst="line">
            <a:avLst/>
          </a:prstGeom>
          <a:ln w="349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356760" y="567060"/>
            <a:ext cx="11668554" cy="0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358350" y="602779"/>
            <a:ext cx="11516154" cy="0"/>
          </a:xfrm>
          <a:prstGeom prst="line">
            <a:avLst/>
          </a:prstGeom>
          <a:ln w="349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6760" y="81004"/>
            <a:ext cx="51201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/>
              <a:t>Empirical test _ Single sorting(SUE)</a:t>
            </a:r>
            <a:endParaRPr lang="ko-KR" altLang="en-US" dirty="0"/>
          </a:p>
        </p:txBody>
      </p:sp>
      <p:graphicFrame>
        <p:nvGraphicFramePr>
          <p:cNvPr id="18" name="개체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6405323"/>
              </p:ext>
            </p:extLst>
          </p:nvPr>
        </p:nvGraphicFramePr>
        <p:xfrm>
          <a:off x="497304" y="885804"/>
          <a:ext cx="5904664" cy="61628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" name="문서" r:id="rId4" imgW="4488651" imgH="4697560" progId="Word.Document.12">
                  <p:embed/>
                </p:oleObj>
              </mc:Choice>
              <mc:Fallback>
                <p:oleObj name="문서" r:id="rId4" imgW="4488651" imgH="46975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7304" y="885804"/>
                        <a:ext cx="5904664" cy="61628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6401968" y="892817"/>
            <a:ext cx="5739468" cy="5209690"/>
            <a:chOff x="6302585" y="1117002"/>
            <a:chExt cx="5398824" cy="4263666"/>
          </a:xfrm>
        </p:grpSpPr>
        <p:graphicFrame>
          <p:nvGraphicFramePr>
            <p:cNvPr id="11" name="개체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40346148"/>
                </p:ext>
              </p:extLst>
            </p:nvPr>
          </p:nvGraphicFramePr>
          <p:xfrm>
            <a:off x="6302585" y="1580538"/>
            <a:ext cx="5385098" cy="38001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6" name="문서" r:id="rId6" imgW="4504073" imgH="3177689" progId="Word.Document.12">
                    <p:embed/>
                  </p:oleObj>
                </mc:Choice>
                <mc:Fallback>
                  <p:oleObj name="문서" r:id="rId6" imgW="4504073" imgH="3177689" progId="Word.Document.12">
                    <p:embed/>
                    <p:pic>
                      <p:nvPicPr>
                        <p:cNvPr id="13" name="개체 12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302585" y="1580538"/>
                          <a:ext cx="5385098" cy="380013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개체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77588995"/>
                </p:ext>
              </p:extLst>
            </p:nvPr>
          </p:nvGraphicFramePr>
          <p:xfrm>
            <a:off x="6302585" y="1117002"/>
            <a:ext cx="5398824" cy="7049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7" name="문서" r:id="rId8" imgW="4504073" imgH="657490" progId="Word.Document.12">
                    <p:embed/>
                  </p:oleObj>
                </mc:Choice>
                <mc:Fallback>
                  <p:oleObj name="문서" r:id="rId8" imgW="4504073" imgH="657490" progId="Word.Document.12">
                    <p:embed/>
                    <p:pic>
                      <p:nvPicPr>
                        <p:cNvPr id="14" name="개체 13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6302585" y="1117002"/>
                          <a:ext cx="5398824" cy="7049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직사각형 1"/>
          <p:cNvSpPr/>
          <p:nvPr/>
        </p:nvSpPr>
        <p:spPr>
          <a:xfrm>
            <a:off x="1634068" y="1754146"/>
            <a:ext cx="4666370" cy="5572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직사각형 15"/>
          <p:cNvSpPr/>
          <p:nvPr/>
        </p:nvSpPr>
        <p:spPr>
          <a:xfrm>
            <a:off x="1634068" y="2594424"/>
            <a:ext cx="4666370" cy="5559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직사각형 18"/>
          <p:cNvSpPr/>
          <p:nvPr/>
        </p:nvSpPr>
        <p:spPr>
          <a:xfrm>
            <a:off x="1634068" y="4243446"/>
            <a:ext cx="4648202" cy="5614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직사각형 19"/>
          <p:cNvSpPr/>
          <p:nvPr/>
        </p:nvSpPr>
        <p:spPr>
          <a:xfrm>
            <a:off x="7453314" y="1836994"/>
            <a:ext cx="4572000" cy="5572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25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10005001" y="1243213"/>
            <a:ext cx="595423" cy="2060816"/>
            <a:chOff x="4437321" y="1412986"/>
            <a:chExt cx="595423" cy="2060816"/>
          </a:xfrm>
        </p:grpSpPr>
        <p:sp>
          <p:nvSpPr>
            <p:cNvPr id="38" name="직사각형 37"/>
            <p:cNvSpPr/>
            <p:nvPr/>
          </p:nvSpPr>
          <p:spPr>
            <a:xfrm>
              <a:off x="4439361" y="3103884"/>
              <a:ext cx="593383" cy="36991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437321" y="1412986"/>
              <a:ext cx="595423" cy="20608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10005001" y="4093447"/>
            <a:ext cx="595423" cy="2060816"/>
            <a:chOff x="4437321" y="1412986"/>
            <a:chExt cx="595423" cy="2060816"/>
          </a:xfrm>
        </p:grpSpPr>
        <p:sp>
          <p:nvSpPr>
            <p:cNvPr id="35" name="직사각형 34"/>
            <p:cNvSpPr/>
            <p:nvPr/>
          </p:nvSpPr>
          <p:spPr>
            <a:xfrm>
              <a:off x="4439361" y="3103884"/>
              <a:ext cx="593383" cy="36991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437321" y="1412986"/>
              <a:ext cx="595423" cy="20608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284921" y="4083287"/>
            <a:ext cx="595423" cy="2060816"/>
            <a:chOff x="4437321" y="1412986"/>
            <a:chExt cx="595423" cy="2060816"/>
          </a:xfrm>
        </p:grpSpPr>
        <p:sp>
          <p:nvSpPr>
            <p:cNvPr id="32" name="직사각형 31"/>
            <p:cNvSpPr/>
            <p:nvPr/>
          </p:nvSpPr>
          <p:spPr>
            <a:xfrm>
              <a:off x="4439361" y="3103884"/>
              <a:ext cx="593383" cy="36991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4437321" y="1412986"/>
              <a:ext cx="595423" cy="20608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4286961" y="2951484"/>
            <a:ext cx="593383" cy="3699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직사각형 18"/>
          <p:cNvSpPr/>
          <p:nvPr/>
        </p:nvSpPr>
        <p:spPr>
          <a:xfrm>
            <a:off x="4284921" y="1260586"/>
            <a:ext cx="595423" cy="20608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358346" y="531341"/>
            <a:ext cx="11833654" cy="0"/>
          </a:xfrm>
          <a:prstGeom prst="line">
            <a:avLst/>
          </a:prstGeom>
          <a:ln w="349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356760" y="567060"/>
            <a:ext cx="11668554" cy="0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358350" y="602779"/>
            <a:ext cx="11516154" cy="0"/>
          </a:xfrm>
          <a:prstGeom prst="line">
            <a:avLst/>
          </a:prstGeom>
          <a:ln w="349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6760" y="81004"/>
            <a:ext cx="51201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/>
              <a:t>Empirical test _ two way sorting (SUE and IVOL)</a:t>
            </a:r>
            <a:endParaRPr lang="ko-KR" altLang="en-US" dirty="0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8797195"/>
              </p:ext>
            </p:extLst>
          </p:nvPr>
        </p:nvGraphicFramePr>
        <p:xfrm>
          <a:off x="863336" y="836999"/>
          <a:ext cx="4817293" cy="5911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6" name="Document" r:id="rId4" imgW="4498519" imgH="5528684" progId="Word.Document.12">
                  <p:embed/>
                </p:oleObj>
              </mc:Choice>
              <mc:Fallback>
                <p:oleObj name="Document" r:id="rId4" imgW="4498519" imgH="552868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63336" y="836999"/>
                        <a:ext cx="4817293" cy="59115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9674785"/>
              </p:ext>
            </p:extLst>
          </p:nvPr>
        </p:nvGraphicFramePr>
        <p:xfrm>
          <a:off x="6568779" y="811855"/>
          <a:ext cx="4818045" cy="59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7" name="Document" r:id="rId6" imgW="4498519" imgH="5520390" progId="Word.Document.12">
                  <p:embed/>
                </p:oleObj>
              </mc:Choice>
              <mc:Fallback>
                <p:oleObj name="Document" r:id="rId6" imgW="4498519" imgH="552039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68779" y="811855"/>
                        <a:ext cx="4818045" cy="59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1938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9964361" y="1283853"/>
            <a:ext cx="595423" cy="2060816"/>
            <a:chOff x="4437321" y="1412986"/>
            <a:chExt cx="595423" cy="2060816"/>
          </a:xfrm>
        </p:grpSpPr>
        <p:sp>
          <p:nvSpPr>
            <p:cNvPr id="28" name="직사각형 27"/>
            <p:cNvSpPr/>
            <p:nvPr/>
          </p:nvSpPr>
          <p:spPr>
            <a:xfrm>
              <a:off x="4439361" y="3103884"/>
              <a:ext cx="593383" cy="36991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437321" y="1412986"/>
              <a:ext cx="595423" cy="20608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9964361" y="4134087"/>
            <a:ext cx="595423" cy="2060816"/>
            <a:chOff x="4437321" y="1412986"/>
            <a:chExt cx="595423" cy="2060816"/>
          </a:xfrm>
        </p:grpSpPr>
        <p:sp>
          <p:nvSpPr>
            <p:cNvPr id="31" name="직사각형 30"/>
            <p:cNvSpPr/>
            <p:nvPr/>
          </p:nvSpPr>
          <p:spPr>
            <a:xfrm>
              <a:off x="4439361" y="3103884"/>
              <a:ext cx="593383" cy="36991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437321" y="1412986"/>
              <a:ext cx="595423" cy="20608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4244281" y="4123927"/>
            <a:ext cx="595423" cy="2060816"/>
            <a:chOff x="4437321" y="1412986"/>
            <a:chExt cx="595423" cy="2060816"/>
          </a:xfrm>
        </p:grpSpPr>
        <p:sp>
          <p:nvSpPr>
            <p:cNvPr id="34" name="직사각형 33"/>
            <p:cNvSpPr/>
            <p:nvPr/>
          </p:nvSpPr>
          <p:spPr>
            <a:xfrm>
              <a:off x="4439361" y="3103884"/>
              <a:ext cx="593383" cy="36991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437321" y="1412986"/>
              <a:ext cx="595423" cy="20608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4246321" y="2992124"/>
            <a:ext cx="593383" cy="3699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직사각형 36"/>
          <p:cNvSpPr/>
          <p:nvPr/>
        </p:nvSpPr>
        <p:spPr>
          <a:xfrm>
            <a:off x="4244281" y="1301226"/>
            <a:ext cx="595423" cy="20608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358346" y="531341"/>
            <a:ext cx="11833654" cy="0"/>
          </a:xfrm>
          <a:prstGeom prst="line">
            <a:avLst/>
          </a:prstGeom>
          <a:ln w="349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356760" y="567060"/>
            <a:ext cx="11668554" cy="0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358350" y="602779"/>
            <a:ext cx="11516154" cy="0"/>
          </a:xfrm>
          <a:prstGeom prst="line">
            <a:avLst/>
          </a:prstGeom>
          <a:ln w="349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6760" y="87976"/>
            <a:ext cx="636916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/>
              <a:t>Empirical test _ two way sorting (SUE and Recent price)</a:t>
            </a:r>
            <a:endParaRPr lang="ko-KR" altLang="en-US" dirty="0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8901882"/>
              </p:ext>
            </p:extLst>
          </p:nvPr>
        </p:nvGraphicFramePr>
        <p:xfrm>
          <a:off x="804603" y="881011"/>
          <a:ext cx="4818045" cy="59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5" name="Document" r:id="rId4" imgW="4498519" imgH="5520390" progId="Word.Document.12">
                  <p:embed/>
                </p:oleObj>
              </mc:Choice>
              <mc:Fallback>
                <p:oleObj name="Document" r:id="rId4" imgW="4498519" imgH="552039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4603" y="881011"/>
                        <a:ext cx="4818045" cy="59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6329002"/>
              </p:ext>
            </p:extLst>
          </p:nvPr>
        </p:nvGraphicFramePr>
        <p:xfrm>
          <a:off x="6568779" y="881011"/>
          <a:ext cx="4818045" cy="59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6" name="Document" r:id="rId6" imgW="4498519" imgH="5528684" progId="Word.Document.12">
                  <p:embed/>
                </p:oleObj>
              </mc:Choice>
              <mc:Fallback>
                <p:oleObj name="Document" r:id="rId6" imgW="4498519" imgH="552868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68779" y="881011"/>
                        <a:ext cx="4818045" cy="59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9689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V="1">
            <a:off x="358346" y="531341"/>
            <a:ext cx="11833654" cy="0"/>
          </a:xfrm>
          <a:prstGeom prst="line">
            <a:avLst/>
          </a:prstGeom>
          <a:ln w="349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356760" y="567060"/>
            <a:ext cx="11668554" cy="0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358350" y="602779"/>
            <a:ext cx="11516154" cy="0"/>
          </a:xfrm>
          <a:prstGeom prst="line">
            <a:avLst/>
          </a:prstGeom>
          <a:ln w="349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6760" y="81004"/>
            <a:ext cx="51201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/>
              <a:t>Overview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25905" y="1905921"/>
            <a:ext cx="33008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Motivation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Previous studies</a:t>
            </a:r>
          </a:p>
          <a:p>
            <a:pPr marL="342900" indent="-342900">
              <a:buAutoNum type="arabicPeriod"/>
            </a:pPr>
            <a:endParaRPr lang="en-US" altLang="ko-KR" dirty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+mj-ea"/>
                <a:ea typeface="+mj-ea"/>
              </a:rPr>
              <a:t>Sample</a:t>
            </a:r>
          </a:p>
          <a:p>
            <a:pPr marL="342900" indent="-342900">
              <a:buAutoNum type="arabicPeriod"/>
            </a:pPr>
            <a:endParaRPr lang="en-US" altLang="ko-KR" dirty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+mj-ea"/>
                <a:ea typeface="+mj-ea"/>
              </a:rPr>
              <a:t>Empirical result</a:t>
            </a:r>
          </a:p>
          <a:p>
            <a:pPr marL="342900" indent="-342900">
              <a:buAutoNum type="arabicPeriod"/>
            </a:pPr>
            <a:endParaRPr lang="en-US" altLang="ko-KR" dirty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+mj-ea"/>
                <a:ea typeface="+mj-ea"/>
              </a:rPr>
              <a:t>Conclusion</a:t>
            </a:r>
          </a:p>
          <a:p>
            <a:pPr marL="342900" indent="-342900">
              <a:buAutoNum type="arabicPeriod"/>
            </a:pPr>
            <a:endParaRPr lang="en-US" altLang="ko-KR" dirty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+mj-ea"/>
                <a:ea typeface="+mj-ea"/>
              </a:rPr>
              <a:t>Further studies</a:t>
            </a:r>
          </a:p>
          <a:p>
            <a:pPr marL="342900" indent="-342900">
              <a:buAutoNum type="arabicPeriod"/>
            </a:pPr>
            <a:endParaRPr lang="en-US" altLang="ko-KR" dirty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+mj-ea"/>
                <a:ea typeface="+mj-ea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322823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9994841" y="1294013"/>
            <a:ext cx="595423" cy="2060816"/>
            <a:chOff x="4437321" y="1412986"/>
            <a:chExt cx="595423" cy="2060816"/>
          </a:xfrm>
        </p:grpSpPr>
        <p:sp>
          <p:nvSpPr>
            <p:cNvPr id="14" name="직사각형 13"/>
            <p:cNvSpPr/>
            <p:nvPr/>
          </p:nvSpPr>
          <p:spPr>
            <a:xfrm>
              <a:off x="4439361" y="3103884"/>
              <a:ext cx="593383" cy="36991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437321" y="1412986"/>
              <a:ext cx="595423" cy="20608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9994841" y="4144247"/>
            <a:ext cx="595423" cy="2060816"/>
            <a:chOff x="4437321" y="1412986"/>
            <a:chExt cx="595423" cy="2060816"/>
          </a:xfrm>
        </p:grpSpPr>
        <p:sp>
          <p:nvSpPr>
            <p:cNvPr id="19" name="직사각형 18"/>
            <p:cNvSpPr/>
            <p:nvPr/>
          </p:nvSpPr>
          <p:spPr>
            <a:xfrm>
              <a:off x="4439361" y="3103884"/>
              <a:ext cx="593383" cy="36991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437321" y="1412986"/>
              <a:ext cx="595423" cy="20608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274761" y="4134087"/>
            <a:ext cx="595423" cy="2060816"/>
            <a:chOff x="4437321" y="1412986"/>
            <a:chExt cx="595423" cy="2060816"/>
          </a:xfrm>
        </p:grpSpPr>
        <p:sp>
          <p:nvSpPr>
            <p:cNvPr id="22" name="직사각형 21"/>
            <p:cNvSpPr/>
            <p:nvPr/>
          </p:nvSpPr>
          <p:spPr>
            <a:xfrm>
              <a:off x="4439361" y="3103884"/>
              <a:ext cx="593383" cy="36991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437321" y="1412986"/>
              <a:ext cx="595423" cy="20608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4276801" y="3002284"/>
            <a:ext cx="593383" cy="3699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직사각형 24"/>
          <p:cNvSpPr/>
          <p:nvPr/>
        </p:nvSpPr>
        <p:spPr>
          <a:xfrm>
            <a:off x="4274761" y="1311386"/>
            <a:ext cx="595423" cy="20608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358346" y="531341"/>
            <a:ext cx="11833654" cy="0"/>
          </a:xfrm>
          <a:prstGeom prst="line">
            <a:avLst/>
          </a:prstGeom>
          <a:ln w="349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356760" y="567060"/>
            <a:ext cx="11668554" cy="0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358350" y="602779"/>
            <a:ext cx="11516154" cy="0"/>
          </a:xfrm>
          <a:prstGeom prst="line">
            <a:avLst/>
          </a:prstGeom>
          <a:ln w="349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6760" y="52258"/>
            <a:ext cx="730494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/>
              <a:t>Empirical test _ two way sorting (SUE and </a:t>
            </a:r>
            <a:r>
              <a:rPr lang="en-US" altLang="ko-KR" dirty="0" err="1"/>
              <a:t>Amihud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2897579"/>
              </p:ext>
            </p:extLst>
          </p:nvPr>
        </p:nvGraphicFramePr>
        <p:xfrm>
          <a:off x="820894" y="886980"/>
          <a:ext cx="4818045" cy="59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6" name="Document" r:id="rId4" imgW="4498519" imgH="5520390" progId="Word.Document.12">
                  <p:embed/>
                </p:oleObj>
              </mc:Choice>
              <mc:Fallback>
                <p:oleObj name="Document" r:id="rId4" imgW="4498519" imgH="552039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0894" y="886980"/>
                        <a:ext cx="4818045" cy="59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646065"/>
              </p:ext>
            </p:extLst>
          </p:nvPr>
        </p:nvGraphicFramePr>
        <p:xfrm>
          <a:off x="6517979" y="886980"/>
          <a:ext cx="4818045" cy="59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7" name="Document" r:id="rId6" imgW="4498519" imgH="5520390" progId="Word.Document.12">
                  <p:embed/>
                </p:oleObj>
              </mc:Choice>
              <mc:Fallback>
                <p:oleObj name="Document" r:id="rId6" imgW="4498519" imgH="552039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17979" y="886980"/>
                        <a:ext cx="4818045" cy="59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7457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10065961" y="1354973"/>
            <a:ext cx="595423" cy="2060816"/>
            <a:chOff x="4437321" y="1412986"/>
            <a:chExt cx="595423" cy="2060816"/>
          </a:xfrm>
        </p:grpSpPr>
        <p:sp>
          <p:nvSpPr>
            <p:cNvPr id="14" name="직사각형 13"/>
            <p:cNvSpPr/>
            <p:nvPr/>
          </p:nvSpPr>
          <p:spPr>
            <a:xfrm>
              <a:off x="4439361" y="3103884"/>
              <a:ext cx="593383" cy="36991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437321" y="1412986"/>
              <a:ext cx="595423" cy="20608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0065961" y="4205207"/>
            <a:ext cx="595423" cy="2060816"/>
            <a:chOff x="4437321" y="1412986"/>
            <a:chExt cx="595423" cy="2060816"/>
          </a:xfrm>
        </p:grpSpPr>
        <p:sp>
          <p:nvSpPr>
            <p:cNvPr id="19" name="직사각형 18"/>
            <p:cNvSpPr/>
            <p:nvPr/>
          </p:nvSpPr>
          <p:spPr>
            <a:xfrm>
              <a:off x="4439361" y="3103884"/>
              <a:ext cx="593383" cy="36991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437321" y="1412986"/>
              <a:ext cx="595423" cy="20608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345881" y="4195047"/>
            <a:ext cx="595423" cy="2060816"/>
            <a:chOff x="4437321" y="1412986"/>
            <a:chExt cx="595423" cy="2060816"/>
          </a:xfrm>
        </p:grpSpPr>
        <p:sp>
          <p:nvSpPr>
            <p:cNvPr id="22" name="직사각형 21"/>
            <p:cNvSpPr/>
            <p:nvPr/>
          </p:nvSpPr>
          <p:spPr>
            <a:xfrm>
              <a:off x="4439361" y="3103884"/>
              <a:ext cx="593383" cy="36991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437321" y="1412986"/>
              <a:ext cx="595423" cy="20608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4347921" y="3063244"/>
            <a:ext cx="593383" cy="3699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직사각형 24"/>
          <p:cNvSpPr/>
          <p:nvPr/>
        </p:nvSpPr>
        <p:spPr>
          <a:xfrm>
            <a:off x="4345881" y="1372346"/>
            <a:ext cx="595423" cy="20608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358346" y="531341"/>
            <a:ext cx="11833654" cy="0"/>
          </a:xfrm>
          <a:prstGeom prst="line">
            <a:avLst/>
          </a:prstGeom>
          <a:ln w="349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356760" y="567060"/>
            <a:ext cx="11668554" cy="0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358350" y="602779"/>
            <a:ext cx="11516154" cy="0"/>
          </a:xfrm>
          <a:prstGeom prst="line">
            <a:avLst/>
          </a:prstGeom>
          <a:ln w="349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6760" y="87976"/>
            <a:ext cx="618628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/>
              <a:t>Empirical test _ two way sorting (SUE and Trading)</a:t>
            </a:r>
            <a:endParaRPr lang="ko-KR" altLang="en-US" dirty="0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7883381"/>
              </p:ext>
            </p:extLst>
          </p:nvPr>
        </p:nvGraphicFramePr>
        <p:xfrm>
          <a:off x="875292" y="946800"/>
          <a:ext cx="4818045" cy="59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Document" r:id="rId4" imgW="4498519" imgH="5520390" progId="Word.Document.12">
                  <p:embed/>
                </p:oleObj>
              </mc:Choice>
              <mc:Fallback>
                <p:oleObj name="Document" r:id="rId4" imgW="4498519" imgH="552039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75292" y="946800"/>
                        <a:ext cx="4818045" cy="59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7504760"/>
              </p:ext>
            </p:extLst>
          </p:nvPr>
        </p:nvGraphicFramePr>
        <p:xfrm>
          <a:off x="6609419" y="946800"/>
          <a:ext cx="4818045" cy="59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Document" r:id="rId6" imgW="4498519" imgH="5520390" progId="Word.Document.12">
                  <p:embed/>
                </p:oleObj>
              </mc:Choice>
              <mc:Fallback>
                <p:oleObj name="Document" r:id="rId6" imgW="4498519" imgH="552039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609419" y="946800"/>
                        <a:ext cx="4818045" cy="59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0120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10005001" y="1243213"/>
            <a:ext cx="595423" cy="2060816"/>
            <a:chOff x="4437321" y="1412986"/>
            <a:chExt cx="595423" cy="2060816"/>
          </a:xfrm>
        </p:grpSpPr>
        <p:sp>
          <p:nvSpPr>
            <p:cNvPr id="14" name="직사각형 13"/>
            <p:cNvSpPr/>
            <p:nvPr/>
          </p:nvSpPr>
          <p:spPr>
            <a:xfrm>
              <a:off x="4439361" y="3103884"/>
              <a:ext cx="593383" cy="36991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437321" y="1412986"/>
              <a:ext cx="595423" cy="20608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0005001" y="4093447"/>
            <a:ext cx="595423" cy="2060816"/>
            <a:chOff x="4437321" y="1412986"/>
            <a:chExt cx="595423" cy="2060816"/>
          </a:xfrm>
        </p:grpSpPr>
        <p:sp>
          <p:nvSpPr>
            <p:cNvPr id="19" name="직사각형 18"/>
            <p:cNvSpPr/>
            <p:nvPr/>
          </p:nvSpPr>
          <p:spPr>
            <a:xfrm>
              <a:off x="4439361" y="3103884"/>
              <a:ext cx="593383" cy="36991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437321" y="1412986"/>
              <a:ext cx="595423" cy="20608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284921" y="4083287"/>
            <a:ext cx="595423" cy="2060816"/>
            <a:chOff x="4437321" y="1412986"/>
            <a:chExt cx="595423" cy="2060816"/>
          </a:xfrm>
        </p:grpSpPr>
        <p:sp>
          <p:nvSpPr>
            <p:cNvPr id="22" name="직사각형 21"/>
            <p:cNvSpPr/>
            <p:nvPr/>
          </p:nvSpPr>
          <p:spPr>
            <a:xfrm>
              <a:off x="4439361" y="3103884"/>
              <a:ext cx="593383" cy="36991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437321" y="1412986"/>
              <a:ext cx="595423" cy="20608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4286961" y="2951484"/>
            <a:ext cx="593383" cy="3699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직사각형 24"/>
          <p:cNvSpPr/>
          <p:nvPr/>
        </p:nvSpPr>
        <p:spPr>
          <a:xfrm>
            <a:off x="4284921" y="1260586"/>
            <a:ext cx="595423" cy="20608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358346" y="531341"/>
            <a:ext cx="11833654" cy="0"/>
          </a:xfrm>
          <a:prstGeom prst="line">
            <a:avLst/>
          </a:prstGeom>
          <a:ln w="349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356760" y="567060"/>
            <a:ext cx="11668554" cy="0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358350" y="602779"/>
            <a:ext cx="11516154" cy="0"/>
          </a:xfrm>
          <a:prstGeom prst="line">
            <a:avLst/>
          </a:prstGeom>
          <a:ln w="349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6760" y="52258"/>
            <a:ext cx="848244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/>
              <a:t>Empirical test _ two way sorting (SUE and Numbers of Analysts following)</a:t>
            </a:r>
            <a:endParaRPr lang="ko-KR" altLang="en-US" dirty="0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0372735"/>
              </p:ext>
            </p:extLst>
          </p:nvPr>
        </p:nvGraphicFramePr>
        <p:xfrm>
          <a:off x="812649" y="835040"/>
          <a:ext cx="4818045" cy="59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1" name="Document" r:id="rId4" imgW="4498519" imgH="5520390" progId="Word.Document.12">
                  <p:embed/>
                </p:oleObj>
              </mc:Choice>
              <mc:Fallback>
                <p:oleObj name="Document" r:id="rId4" imgW="4498519" imgH="552039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12649" y="835040"/>
                        <a:ext cx="4818045" cy="59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3449534"/>
              </p:ext>
            </p:extLst>
          </p:nvPr>
        </p:nvGraphicFramePr>
        <p:xfrm>
          <a:off x="6572663" y="814720"/>
          <a:ext cx="4818045" cy="59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2" name="Document" r:id="rId6" imgW="4498519" imgH="5520390" progId="Word.Document.12">
                  <p:embed/>
                </p:oleObj>
              </mc:Choice>
              <mc:Fallback>
                <p:oleObj name="Document" r:id="rId6" imgW="4498519" imgH="552039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72663" y="814720"/>
                        <a:ext cx="4818045" cy="59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7113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10005001" y="1243213"/>
            <a:ext cx="595423" cy="2060816"/>
            <a:chOff x="4437321" y="1412986"/>
            <a:chExt cx="595423" cy="2060816"/>
          </a:xfrm>
        </p:grpSpPr>
        <p:sp>
          <p:nvSpPr>
            <p:cNvPr id="14" name="직사각형 13"/>
            <p:cNvSpPr/>
            <p:nvPr/>
          </p:nvSpPr>
          <p:spPr>
            <a:xfrm>
              <a:off x="4439361" y="3103884"/>
              <a:ext cx="593383" cy="36991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437321" y="1412986"/>
              <a:ext cx="595423" cy="20608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0005001" y="4093447"/>
            <a:ext cx="595423" cy="2060816"/>
            <a:chOff x="4437321" y="1412986"/>
            <a:chExt cx="595423" cy="2060816"/>
          </a:xfrm>
        </p:grpSpPr>
        <p:sp>
          <p:nvSpPr>
            <p:cNvPr id="19" name="직사각형 18"/>
            <p:cNvSpPr/>
            <p:nvPr/>
          </p:nvSpPr>
          <p:spPr>
            <a:xfrm>
              <a:off x="4439361" y="3103884"/>
              <a:ext cx="593383" cy="36991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437321" y="1412986"/>
              <a:ext cx="595423" cy="20608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284921" y="4083287"/>
            <a:ext cx="595423" cy="2060816"/>
            <a:chOff x="4437321" y="1412986"/>
            <a:chExt cx="595423" cy="2060816"/>
          </a:xfrm>
        </p:grpSpPr>
        <p:sp>
          <p:nvSpPr>
            <p:cNvPr id="22" name="직사각형 21"/>
            <p:cNvSpPr/>
            <p:nvPr/>
          </p:nvSpPr>
          <p:spPr>
            <a:xfrm>
              <a:off x="4439361" y="3103884"/>
              <a:ext cx="593383" cy="36991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437321" y="1412986"/>
              <a:ext cx="595423" cy="20608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4286961" y="2951484"/>
            <a:ext cx="593383" cy="3699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직사각형 24"/>
          <p:cNvSpPr/>
          <p:nvPr/>
        </p:nvSpPr>
        <p:spPr>
          <a:xfrm>
            <a:off x="4284921" y="1260586"/>
            <a:ext cx="595423" cy="20608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358346" y="531341"/>
            <a:ext cx="11833654" cy="0"/>
          </a:xfrm>
          <a:prstGeom prst="line">
            <a:avLst/>
          </a:prstGeom>
          <a:ln w="349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356760" y="567060"/>
            <a:ext cx="11668554" cy="0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358350" y="602779"/>
            <a:ext cx="11516154" cy="0"/>
          </a:xfrm>
          <a:prstGeom prst="line">
            <a:avLst/>
          </a:prstGeom>
          <a:ln w="349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6760" y="87976"/>
            <a:ext cx="748676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/>
              <a:t>Empirical test _ two way sorting (SUE and Zero Frequency)</a:t>
            </a:r>
            <a:endParaRPr lang="ko-KR" altLang="en-US" dirty="0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3936935"/>
              </p:ext>
            </p:extLst>
          </p:nvPr>
        </p:nvGraphicFramePr>
        <p:xfrm>
          <a:off x="838200" y="829927"/>
          <a:ext cx="4794943" cy="59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5" name="Document" r:id="rId4" imgW="4498519" imgH="5555727" progId="Word.Document.12">
                  <p:embed/>
                </p:oleObj>
              </mc:Choice>
              <mc:Fallback>
                <p:oleObj name="Document" r:id="rId4" imgW="4498519" imgH="555572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829927"/>
                        <a:ext cx="4794943" cy="59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1604684"/>
              </p:ext>
            </p:extLst>
          </p:nvPr>
        </p:nvGraphicFramePr>
        <p:xfrm>
          <a:off x="6558619" y="829927"/>
          <a:ext cx="4818045" cy="59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6" name="Document" r:id="rId6" imgW="4498519" imgH="5520390" progId="Word.Document.12">
                  <p:embed/>
                </p:oleObj>
              </mc:Choice>
              <mc:Fallback>
                <p:oleObj name="Document" r:id="rId6" imgW="4498519" imgH="552039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58619" y="829927"/>
                        <a:ext cx="4818045" cy="59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65169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10005001" y="1243213"/>
            <a:ext cx="595423" cy="2060816"/>
            <a:chOff x="4437321" y="1412986"/>
            <a:chExt cx="595423" cy="2060816"/>
          </a:xfrm>
        </p:grpSpPr>
        <p:sp>
          <p:nvSpPr>
            <p:cNvPr id="14" name="직사각형 13"/>
            <p:cNvSpPr/>
            <p:nvPr/>
          </p:nvSpPr>
          <p:spPr>
            <a:xfrm>
              <a:off x="4439361" y="3103884"/>
              <a:ext cx="593383" cy="36991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437321" y="1412986"/>
              <a:ext cx="595423" cy="20608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0005001" y="4069594"/>
            <a:ext cx="595423" cy="2060816"/>
            <a:chOff x="4437321" y="1412986"/>
            <a:chExt cx="595423" cy="2060816"/>
          </a:xfrm>
        </p:grpSpPr>
        <p:sp>
          <p:nvSpPr>
            <p:cNvPr id="19" name="직사각형 18"/>
            <p:cNvSpPr/>
            <p:nvPr/>
          </p:nvSpPr>
          <p:spPr>
            <a:xfrm>
              <a:off x="4439361" y="3103884"/>
              <a:ext cx="593383" cy="36991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437321" y="1412986"/>
              <a:ext cx="595423" cy="20608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284921" y="4059434"/>
            <a:ext cx="595423" cy="2060816"/>
            <a:chOff x="4437321" y="1412986"/>
            <a:chExt cx="595423" cy="2060816"/>
          </a:xfrm>
        </p:grpSpPr>
        <p:sp>
          <p:nvSpPr>
            <p:cNvPr id="22" name="직사각형 21"/>
            <p:cNvSpPr/>
            <p:nvPr/>
          </p:nvSpPr>
          <p:spPr>
            <a:xfrm>
              <a:off x="4439361" y="3103884"/>
              <a:ext cx="593383" cy="36991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437321" y="1412986"/>
              <a:ext cx="595423" cy="20608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4286961" y="2951484"/>
            <a:ext cx="593383" cy="3699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직사각형 24"/>
          <p:cNvSpPr/>
          <p:nvPr/>
        </p:nvSpPr>
        <p:spPr>
          <a:xfrm>
            <a:off x="4284921" y="1260586"/>
            <a:ext cx="595423" cy="20608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358346" y="531341"/>
            <a:ext cx="11833654" cy="0"/>
          </a:xfrm>
          <a:prstGeom prst="line">
            <a:avLst/>
          </a:prstGeom>
          <a:ln w="349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356760" y="567060"/>
            <a:ext cx="11668554" cy="0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358350" y="602779"/>
            <a:ext cx="11516154" cy="0"/>
          </a:xfrm>
          <a:prstGeom prst="line">
            <a:avLst/>
          </a:prstGeom>
          <a:ln w="349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6760" y="87976"/>
            <a:ext cx="746644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/>
              <a:t>Empirical test _ two way sorting (SUE and Cashflow Volatility)</a:t>
            </a:r>
            <a:endParaRPr lang="ko-KR" altLang="en-US" dirty="0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8802426"/>
              </p:ext>
            </p:extLst>
          </p:nvPr>
        </p:nvGraphicFramePr>
        <p:xfrm>
          <a:off x="858838" y="839788"/>
          <a:ext cx="4795837" cy="588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5" name="문서" r:id="rId4" imgW="4488651" imgH="5528684" progId="Word.Document.12">
                  <p:embed/>
                </p:oleObj>
              </mc:Choice>
              <mc:Fallback>
                <p:oleObj name="문서" r:id="rId4" imgW="4488651" imgH="552868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58838" y="839788"/>
                        <a:ext cx="4795837" cy="5888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1342170"/>
              </p:ext>
            </p:extLst>
          </p:nvPr>
        </p:nvGraphicFramePr>
        <p:xfrm>
          <a:off x="6569075" y="839788"/>
          <a:ext cx="4795838" cy="588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6" name="문서" r:id="rId6" imgW="4488651" imgH="5528684" progId="Word.Document.12">
                  <p:embed/>
                </p:oleObj>
              </mc:Choice>
              <mc:Fallback>
                <p:oleObj name="문서" r:id="rId6" imgW="4488651" imgH="552868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69075" y="839788"/>
                        <a:ext cx="4795838" cy="5888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22681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V="1">
            <a:off x="358346" y="531341"/>
            <a:ext cx="11833654" cy="0"/>
          </a:xfrm>
          <a:prstGeom prst="line">
            <a:avLst/>
          </a:prstGeom>
          <a:ln w="349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356760" y="567060"/>
            <a:ext cx="11668554" cy="0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358350" y="602779"/>
            <a:ext cx="11516154" cy="0"/>
          </a:xfrm>
          <a:prstGeom prst="line">
            <a:avLst/>
          </a:prstGeom>
          <a:ln w="349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6760" y="81004"/>
            <a:ext cx="51201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/>
              <a:t>Empirical Results _ sue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6760" y="1768099"/>
            <a:ext cx="115177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Risk adjusted returns (ex, CAPM, </a:t>
            </a:r>
            <a:r>
              <a:rPr lang="en-US" altLang="ko-KR" dirty="0" err="1"/>
              <a:t>Fama</a:t>
            </a:r>
            <a:r>
              <a:rPr lang="en-US" altLang="ko-KR" dirty="0"/>
              <a:t>-French 3 factor model, </a:t>
            </a:r>
            <a:r>
              <a:rPr lang="en-US" altLang="ko-KR" dirty="0" err="1"/>
              <a:t>Fama</a:t>
            </a:r>
            <a:r>
              <a:rPr lang="en-US" altLang="ko-KR" dirty="0"/>
              <a:t>-French 5 factor model) are statistically significant.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It means that CAPM, </a:t>
            </a:r>
            <a:r>
              <a:rPr lang="en-US" altLang="ko-KR" dirty="0" err="1"/>
              <a:t>Fama</a:t>
            </a:r>
            <a:r>
              <a:rPr lang="en-US" altLang="ko-KR" dirty="0"/>
              <a:t>-French 3 factor model, and </a:t>
            </a:r>
            <a:r>
              <a:rPr lang="en-US" altLang="ko-KR" dirty="0" err="1"/>
              <a:t>Fama</a:t>
            </a:r>
            <a:r>
              <a:rPr lang="en-US" altLang="ko-KR" dirty="0"/>
              <a:t>-French 5 factor model cannot explain the SUE anomaly.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Thus, this paper investigate whether the SUE effect is more stronger when the limit to arbitrage is most severe.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15503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V="1">
            <a:off x="358346" y="531341"/>
            <a:ext cx="11833654" cy="0"/>
          </a:xfrm>
          <a:prstGeom prst="line">
            <a:avLst/>
          </a:prstGeom>
          <a:ln w="349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356760" y="567060"/>
            <a:ext cx="11668554" cy="0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358350" y="602779"/>
            <a:ext cx="11516154" cy="0"/>
          </a:xfrm>
          <a:prstGeom prst="line">
            <a:avLst/>
          </a:prstGeom>
          <a:ln w="349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6760" y="81004"/>
            <a:ext cx="51201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/>
              <a:t>Conclusion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6760" y="677099"/>
            <a:ext cx="116685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1" dirty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ko-KR" b="1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ko-KR" b="1" dirty="0">
                <a:latin typeface="+mj-ea"/>
                <a:ea typeface="+mj-ea"/>
              </a:rPr>
              <a:t>1. This paper find that zero investment portfolio using sue</a:t>
            </a:r>
            <a:endParaRPr lang="ko-KR" altLang="ko-KR" b="1" dirty="0"/>
          </a:p>
          <a:p>
            <a:endParaRPr lang="en-US" altLang="ko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352844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V="1">
            <a:off x="358346" y="531341"/>
            <a:ext cx="11833654" cy="0"/>
          </a:xfrm>
          <a:prstGeom prst="line">
            <a:avLst/>
          </a:prstGeom>
          <a:ln w="349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356760" y="567060"/>
            <a:ext cx="11668554" cy="0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358350" y="602779"/>
            <a:ext cx="11516154" cy="0"/>
          </a:xfrm>
          <a:prstGeom prst="line">
            <a:avLst/>
          </a:prstGeom>
          <a:ln w="349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6760" y="81004"/>
            <a:ext cx="51201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latin typeface="+mj-ea"/>
              </a:rPr>
              <a:t>Q &amp; A</a:t>
            </a:r>
            <a:endParaRPr lang="ko-KR" altLang="ko-KR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2150" y="3068607"/>
            <a:ext cx="116685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>
                <a:latin typeface="+mj-ea"/>
                <a:ea typeface="+mj-ea"/>
              </a:rPr>
              <a:t>감사합니다</a:t>
            </a:r>
            <a:endParaRPr lang="en-US" altLang="ko-KR" sz="6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08980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V="1">
            <a:off x="358346" y="531341"/>
            <a:ext cx="11833654" cy="0"/>
          </a:xfrm>
          <a:prstGeom prst="line">
            <a:avLst/>
          </a:prstGeom>
          <a:ln w="349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356760" y="567060"/>
            <a:ext cx="11668554" cy="0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358350" y="602779"/>
            <a:ext cx="11516154" cy="0"/>
          </a:xfrm>
          <a:prstGeom prst="line">
            <a:avLst/>
          </a:prstGeom>
          <a:ln w="349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6760" y="81004"/>
            <a:ext cx="51201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/>
              <a:t>Motivation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6760" y="1174401"/>
            <a:ext cx="1166855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This paper investigate the two Anomalies such as Momentum and Post-earnings announcement drift.</a:t>
            </a:r>
          </a:p>
          <a:p>
            <a:endParaRPr lang="en-US" altLang="ko-KR" dirty="0"/>
          </a:p>
          <a:p>
            <a:r>
              <a:rPr lang="en-US" altLang="ko-KR" dirty="0"/>
              <a:t>Omitted risk factor ?</a:t>
            </a: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Limit to Arbitrage ?</a:t>
            </a: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차익거래제한때문에 </a:t>
            </a:r>
            <a:r>
              <a:rPr lang="en-US" altLang="ko-KR" dirty="0">
                <a:latin typeface="+mj-ea"/>
                <a:ea typeface="+mj-ea"/>
              </a:rPr>
              <a:t>underreaction</a:t>
            </a:r>
            <a:r>
              <a:rPr lang="ko-KR" altLang="en-US" dirty="0">
                <a:latin typeface="+mj-ea"/>
                <a:ea typeface="+mj-ea"/>
              </a:rPr>
              <a:t>과 </a:t>
            </a:r>
            <a:r>
              <a:rPr lang="en-US" altLang="ko-KR" dirty="0">
                <a:latin typeface="+mj-ea"/>
                <a:ea typeface="+mj-ea"/>
              </a:rPr>
              <a:t>overreaction</a:t>
            </a:r>
            <a:r>
              <a:rPr lang="ko-KR" altLang="en-US" dirty="0">
                <a:latin typeface="+mj-ea"/>
                <a:ea typeface="+mj-ea"/>
              </a:rPr>
              <a:t>을 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en-US" altLang="ko-KR" dirty="0" err="1">
                <a:latin typeface="+mj-ea"/>
                <a:ea typeface="+mj-ea"/>
              </a:rPr>
              <a:t>mis</a:t>
            </a:r>
            <a:r>
              <a:rPr lang="en-US" altLang="ko-KR" dirty="0">
                <a:latin typeface="+mj-ea"/>
                <a:ea typeface="+mj-ea"/>
              </a:rPr>
              <a:t>-pricing)</a:t>
            </a:r>
            <a:r>
              <a:rPr lang="ko-KR" altLang="en-US" dirty="0">
                <a:latin typeface="+mj-ea"/>
                <a:ea typeface="+mj-ea"/>
              </a:rPr>
              <a:t>을</a:t>
            </a:r>
            <a:r>
              <a:rPr lang="en-US" altLang="ko-KR" dirty="0">
                <a:latin typeface="+mj-ea"/>
                <a:ea typeface="+mj-ea"/>
              </a:rPr>
              <a:t> arbitrage away(</a:t>
            </a:r>
            <a:r>
              <a:rPr lang="ko-KR" altLang="en-US" dirty="0">
                <a:latin typeface="+mj-ea"/>
                <a:ea typeface="+mj-ea"/>
              </a:rPr>
              <a:t>차익거래 기회가 즉각적으로 사라지는</a:t>
            </a:r>
            <a:r>
              <a:rPr lang="en-US" altLang="ko-KR" dirty="0">
                <a:latin typeface="+mj-ea"/>
                <a:ea typeface="+mj-ea"/>
              </a:rPr>
              <a:t>)</a:t>
            </a:r>
            <a:r>
              <a:rPr lang="ko-KR" altLang="en-US" dirty="0">
                <a:latin typeface="+mj-ea"/>
                <a:ea typeface="+mj-ea"/>
              </a:rPr>
              <a:t>할 수 없다</a:t>
            </a:r>
            <a:r>
              <a:rPr lang="en-US" altLang="ko-KR" dirty="0">
                <a:latin typeface="+mj-ea"/>
                <a:ea typeface="+mj-ea"/>
              </a:rPr>
              <a:t>. </a:t>
            </a: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이런 현상과 관련될 가능성이 높은 </a:t>
            </a:r>
            <a:r>
              <a:rPr lang="en-US" altLang="ko-KR" dirty="0" err="1">
                <a:latin typeface="+mj-ea"/>
                <a:ea typeface="+mj-ea"/>
              </a:rPr>
              <a:t>anomal</a:t>
            </a:r>
            <a:r>
              <a:rPr lang="ko-KR" altLang="en-US" dirty="0">
                <a:latin typeface="+mj-ea"/>
                <a:ea typeface="+mj-ea"/>
              </a:rPr>
              <a:t>가 </a:t>
            </a:r>
            <a:r>
              <a:rPr lang="en-US" altLang="ko-KR" dirty="0">
                <a:latin typeface="+mj-ea"/>
                <a:ea typeface="+mj-ea"/>
              </a:rPr>
              <a:t>Momentum</a:t>
            </a:r>
            <a:r>
              <a:rPr lang="ko-KR" altLang="en-US" dirty="0">
                <a:latin typeface="+mj-ea"/>
                <a:ea typeface="+mj-ea"/>
              </a:rPr>
              <a:t>과 </a:t>
            </a:r>
            <a:r>
              <a:rPr lang="en-US" altLang="ko-KR" dirty="0">
                <a:latin typeface="+mj-ea"/>
                <a:ea typeface="+mj-ea"/>
              </a:rPr>
              <a:t>Sue effect</a:t>
            </a:r>
            <a:r>
              <a:rPr lang="ko-KR" altLang="en-US" dirty="0">
                <a:latin typeface="+mj-ea"/>
                <a:ea typeface="+mj-ea"/>
              </a:rPr>
              <a:t>일 것으로 기대되었다</a:t>
            </a:r>
            <a:r>
              <a:rPr lang="en-US" altLang="ko-KR" dirty="0">
                <a:latin typeface="+mj-ea"/>
                <a:ea typeface="+mj-ea"/>
              </a:rPr>
              <a:t>. </a:t>
            </a: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- Efficient Market Hypothesis: An investment theory that states it is impossible to “beat the market” because stock market efficiency causes exiting share prices to always incorporate and reflect all relevant information. </a:t>
            </a:r>
          </a:p>
        </p:txBody>
      </p:sp>
    </p:spTree>
    <p:extLst>
      <p:ext uri="{BB962C8B-B14F-4D97-AF65-F5344CB8AC3E}">
        <p14:creationId xmlns:p14="http://schemas.microsoft.com/office/powerpoint/2010/main" val="4167106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V="1">
            <a:off x="358346" y="531341"/>
            <a:ext cx="11833654" cy="0"/>
          </a:xfrm>
          <a:prstGeom prst="line">
            <a:avLst/>
          </a:prstGeom>
          <a:ln w="349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356760" y="567060"/>
            <a:ext cx="11668554" cy="0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358350" y="602779"/>
            <a:ext cx="11516154" cy="0"/>
          </a:xfrm>
          <a:prstGeom prst="line">
            <a:avLst/>
          </a:prstGeom>
          <a:ln w="349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6760" y="81004"/>
            <a:ext cx="51201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/>
              <a:t>Previous studies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6760" y="1174401"/>
            <a:ext cx="116685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Ball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Brown</a:t>
            </a:r>
            <a:r>
              <a:rPr lang="ko-KR" altLang="en-US" dirty="0"/>
              <a:t> </a:t>
            </a:r>
            <a:r>
              <a:rPr lang="en-US" altLang="ko-KR" dirty="0"/>
              <a:t>(1968),</a:t>
            </a:r>
            <a:r>
              <a:rPr lang="ko-KR" altLang="en-US" dirty="0"/>
              <a:t> </a:t>
            </a:r>
            <a:r>
              <a:rPr lang="en-US" altLang="ko-KR" dirty="0"/>
              <a:t>Foster</a:t>
            </a:r>
            <a:r>
              <a:rPr lang="ko-KR" altLang="en-US" dirty="0"/>
              <a:t> </a:t>
            </a:r>
            <a:r>
              <a:rPr lang="en-US" altLang="ko-KR" dirty="0"/>
              <a:t>et</a:t>
            </a:r>
            <a:r>
              <a:rPr lang="ko-KR" altLang="en-US" dirty="0"/>
              <a:t> </a:t>
            </a:r>
            <a:r>
              <a:rPr lang="en-US" altLang="ko-KR" dirty="0"/>
              <a:t>al.</a:t>
            </a:r>
            <a:r>
              <a:rPr lang="ko-KR" altLang="en-US" dirty="0"/>
              <a:t> </a:t>
            </a:r>
            <a:r>
              <a:rPr lang="en-US" altLang="ko-KR" dirty="0"/>
              <a:t>(1984),</a:t>
            </a:r>
            <a:r>
              <a:rPr lang="ko-KR" altLang="en-US" dirty="0"/>
              <a:t> </a:t>
            </a:r>
            <a:r>
              <a:rPr lang="en-US" altLang="ko-KR" dirty="0"/>
              <a:t>Bernard and Thomas (1989) finds that it takes a number of days for market prices to fully reflect the information provided in the earnings announcement which is </a:t>
            </a:r>
            <a:r>
              <a:rPr lang="en-US" altLang="ko-KR" dirty="0" err="1"/>
              <a:t>refered</a:t>
            </a:r>
            <a:r>
              <a:rPr lang="en-US" altLang="ko-KR" dirty="0"/>
              <a:t> to post earnings announcement drift (PEAD).  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15879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V="1">
            <a:off x="358346" y="531341"/>
            <a:ext cx="11833654" cy="0"/>
          </a:xfrm>
          <a:prstGeom prst="line">
            <a:avLst/>
          </a:prstGeom>
          <a:ln w="349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356760" y="567060"/>
            <a:ext cx="11668554" cy="0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358350" y="602779"/>
            <a:ext cx="11516154" cy="0"/>
          </a:xfrm>
          <a:prstGeom prst="line">
            <a:avLst/>
          </a:prstGeom>
          <a:ln w="349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6760" y="81004"/>
            <a:ext cx="51201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/>
              <a:t>Previous studies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6760" y="1174401"/>
            <a:ext cx="116685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/>
              <a:t>Jegadeesh</a:t>
            </a:r>
            <a:r>
              <a:rPr lang="en-US" altLang="ko-KR" dirty="0"/>
              <a:t> and Titman (1993) </a:t>
            </a:r>
            <a:r>
              <a:rPr lang="ko-KR" altLang="ko-KR" dirty="0"/>
              <a:t>등은 자산의 과거수익률이 이후의 수익률에 영향을 준다는 모멘텀</a:t>
            </a:r>
            <a:r>
              <a:rPr lang="en-US" altLang="ko-KR" dirty="0"/>
              <a:t>(Momentum) </a:t>
            </a:r>
            <a:r>
              <a:rPr lang="ko-KR" altLang="ko-KR" dirty="0"/>
              <a:t>효과를 제시하</a:t>
            </a:r>
            <a:r>
              <a:rPr lang="ko-KR" altLang="en-US" dirty="0"/>
              <a:t>였다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Hong and Stein (1999)</a:t>
            </a:r>
            <a:r>
              <a:rPr lang="ko-KR" altLang="ko-KR" dirty="0"/>
              <a:t>의 정보지연반응 모형</a:t>
            </a:r>
            <a:r>
              <a:rPr lang="en-US" altLang="ko-KR" dirty="0"/>
              <a:t>(Gradual-information-diffusion Model)</a:t>
            </a:r>
            <a:r>
              <a:rPr lang="ko-KR" altLang="ko-KR" dirty="0"/>
              <a:t>에 의하면</a:t>
            </a:r>
            <a:r>
              <a:rPr lang="en-US" altLang="ko-KR" dirty="0"/>
              <a:t>, </a:t>
            </a:r>
            <a:r>
              <a:rPr lang="ko-KR" altLang="ko-KR" dirty="0"/>
              <a:t>기업고유의 정보가 투자자들에게 동시에 전달되지 않기 때문에 모멘텀 현상이 발생할 수 있다고 해석한다</a:t>
            </a:r>
            <a:r>
              <a:rPr lang="en-US" altLang="ko-KR" dirty="0"/>
              <a:t>. </a:t>
            </a:r>
            <a:r>
              <a:rPr lang="ko-KR" altLang="ko-KR" dirty="0"/>
              <a:t>특히 정보의 전달이 </a:t>
            </a:r>
            <a:r>
              <a:rPr lang="ko-KR" altLang="ko-KR" dirty="0" err="1"/>
              <a:t>느려질수록</a:t>
            </a:r>
            <a:r>
              <a:rPr lang="ko-KR" altLang="ko-KR" dirty="0"/>
              <a:t> 주식시장에서의 모멘텀 현상이 더 크게 나타날 것이라 예상할 수 있다</a:t>
            </a:r>
            <a:r>
              <a:rPr lang="en-US" altLang="ko-KR" dirty="0"/>
              <a:t>.  </a:t>
            </a:r>
            <a:r>
              <a:rPr lang="ko-KR" altLang="ko-KR" dirty="0"/>
              <a:t>모멘텀 현상은 미국 주식시장은 물론이고</a:t>
            </a:r>
            <a:r>
              <a:rPr lang="en-US" altLang="ko-KR" dirty="0"/>
              <a:t>, </a:t>
            </a:r>
            <a:r>
              <a:rPr lang="ko-KR" altLang="ko-KR" dirty="0"/>
              <a:t>유럽 </a:t>
            </a:r>
            <a:r>
              <a:rPr lang="en-US" altLang="ko-KR" dirty="0"/>
              <a:t>12</a:t>
            </a:r>
            <a:r>
              <a:rPr lang="ko-KR" altLang="ko-KR" dirty="0"/>
              <a:t>개국의 주식시장</a:t>
            </a:r>
            <a:r>
              <a:rPr lang="en-US" altLang="ko-KR" dirty="0"/>
              <a:t>(</a:t>
            </a:r>
            <a:r>
              <a:rPr lang="en-US" altLang="ko-KR" dirty="0" err="1"/>
              <a:t>Rouwenhorst</a:t>
            </a:r>
            <a:r>
              <a:rPr lang="en-US" altLang="ko-KR" dirty="0"/>
              <a:t>, 1998) </a:t>
            </a:r>
            <a:r>
              <a:rPr lang="ko-KR" altLang="ko-KR" dirty="0"/>
              <a:t>전세계 주식시장에서도</a:t>
            </a:r>
            <a:r>
              <a:rPr lang="en-US" altLang="ko-KR" dirty="0"/>
              <a:t>(Griffin et al., 2003) </a:t>
            </a:r>
            <a:r>
              <a:rPr lang="ko-KR" altLang="ko-KR" dirty="0"/>
              <a:t>일반적인 현상으로 여겨지고 있다</a:t>
            </a:r>
            <a:r>
              <a:rPr lang="en-US" altLang="ko-KR" dirty="0"/>
              <a:t>. </a:t>
            </a:r>
            <a:r>
              <a:rPr lang="ko-KR" altLang="ko-KR" dirty="0"/>
              <a:t>또한 미국시장의 다른 기간에서도 모멘텀 현상은 존재하며 </a:t>
            </a:r>
            <a:r>
              <a:rPr lang="en-US" altLang="ko-KR" dirty="0"/>
              <a:t>(</a:t>
            </a:r>
            <a:r>
              <a:rPr lang="en-US" altLang="ko-KR" dirty="0" err="1"/>
              <a:t>Jegadeesh</a:t>
            </a:r>
            <a:r>
              <a:rPr lang="en-US" altLang="ko-KR" dirty="0"/>
              <a:t> and Titman, 2001), </a:t>
            </a:r>
            <a:r>
              <a:rPr lang="ko-KR" altLang="ko-KR" dirty="0"/>
              <a:t>산업별 포트폴리오 </a:t>
            </a:r>
            <a:r>
              <a:rPr lang="en-US" altLang="ko-KR" dirty="0"/>
              <a:t>(Moskowitz and </a:t>
            </a:r>
            <a:r>
              <a:rPr lang="en-US" altLang="ko-KR" dirty="0" err="1"/>
              <a:t>Grinblatt</a:t>
            </a:r>
            <a:r>
              <a:rPr lang="en-US" altLang="ko-KR" dirty="0"/>
              <a:t>, 1999), </a:t>
            </a:r>
            <a:r>
              <a:rPr lang="ko-KR" altLang="ko-KR" dirty="0"/>
              <a:t>기업규모와</a:t>
            </a:r>
            <a:r>
              <a:rPr lang="en-US" altLang="ko-KR" dirty="0"/>
              <a:t> BE/ME</a:t>
            </a:r>
            <a:r>
              <a:rPr lang="ko-KR" altLang="ko-KR" dirty="0"/>
              <a:t>를 기준으로 구성한 포트폴리오 </a:t>
            </a:r>
            <a:r>
              <a:rPr lang="en-US" altLang="ko-KR" dirty="0"/>
              <a:t>(Lewellen, 2002), </a:t>
            </a:r>
            <a:r>
              <a:rPr lang="ko-KR" altLang="ko-KR" dirty="0"/>
              <a:t>주가지수</a:t>
            </a:r>
            <a:r>
              <a:rPr lang="en-US" altLang="ko-KR" dirty="0"/>
              <a:t>, </a:t>
            </a:r>
            <a:r>
              <a:rPr lang="ko-KR" altLang="ko-KR" dirty="0"/>
              <a:t>통화</a:t>
            </a:r>
            <a:r>
              <a:rPr lang="en-US" altLang="ko-KR" dirty="0"/>
              <a:t>, </a:t>
            </a:r>
            <a:r>
              <a:rPr lang="ko-KR" altLang="ko-KR" dirty="0"/>
              <a:t>상품</a:t>
            </a:r>
            <a:r>
              <a:rPr lang="en-US" altLang="ko-KR" dirty="0"/>
              <a:t>, </a:t>
            </a:r>
            <a:r>
              <a:rPr lang="ko-KR" altLang="ko-KR" dirty="0"/>
              <a:t>채권 선물 시장에서 </a:t>
            </a:r>
            <a:r>
              <a:rPr lang="en-US" altLang="ko-KR" dirty="0"/>
              <a:t>(</a:t>
            </a:r>
            <a:r>
              <a:rPr lang="en-US" altLang="ko-KR" dirty="0" err="1"/>
              <a:t>Asness</a:t>
            </a:r>
            <a:r>
              <a:rPr lang="en-US" altLang="ko-KR" dirty="0"/>
              <a:t> et al., 2013; Moskowitz et al., 2012) </a:t>
            </a:r>
            <a:r>
              <a:rPr lang="ko-KR" altLang="ko-KR" dirty="0"/>
              <a:t>모멘텀 현상이 관찰되었다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ko-KR" dirty="0"/>
              <a:t>그러나 </a:t>
            </a:r>
            <a:r>
              <a:rPr lang="en-US" altLang="ko-KR" dirty="0"/>
              <a:t>Chui et al. (2010)</a:t>
            </a:r>
            <a:r>
              <a:rPr lang="ko-KR" altLang="ko-KR" dirty="0"/>
              <a:t>은 선진국 시장에서 모멘텀 현상이 관찰됨에도 불구하고 몇몇 아시아 국가에서는 모멘텀 현상이 없거나 음의 모멘텀 현상</a:t>
            </a:r>
            <a:r>
              <a:rPr lang="en-US" altLang="ko-KR" dirty="0"/>
              <a:t>(negative momentum profit)</a:t>
            </a:r>
            <a:r>
              <a:rPr lang="ko-KR" altLang="ko-KR" dirty="0"/>
              <a:t>이 존재함을 밝혔다</a:t>
            </a:r>
            <a:r>
              <a:rPr lang="en-US" altLang="ko-KR" dirty="0"/>
              <a:t>.  </a:t>
            </a:r>
            <a:endParaRPr lang="en-US" altLang="ko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10690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V="1">
            <a:off x="358346" y="531341"/>
            <a:ext cx="11833654" cy="0"/>
          </a:xfrm>
          <a:prstGeom prst="line">
            <a:avLst/>
          </a:prstGeom>
          <a:ln w="349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356760" y="567060"/>
            <a:ext cx="11668554" cy="0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358350" y="602779"/>
            <a:ext cx="11516154" cy="0"/>
          </a:xfrm>
          <a:prstGeom prst="line">
            <a:avLst/>
          </a:prstGeom>
          <a:ln w="349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6760" y="81004"/>
            <a:ext cx="51201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/>
              <a:t>Research Question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56760" y="1174401"/>
            <a:ext cx="116685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[Research Question]</a:t>
            </a: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b="1" dirty="0">
                <a:latin typeface="+mj-ea"/>
                <a:ea typeface="+mj-ea"/>
              </a:rPr>
              <a:t>Which one is better explanation </a:t>
            </a:r>
            <a:r>
              <a:rPr lang="en-US" altLang="ko-KR" dirty="0">
                <a:latin typeface="+mj-ea"/>
                <a:ea typeface="+mj-ea"/>
              </a:rPr>
              <a:t>for post earnings announcement drift and Momentum? </a:t>
            </a: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A1) Risk factor </a:t>
            </a:r>
          </a:p>
          <a:p>
            <a:r>
              <a:rPr lang="en-US" altLang="ko-KR" dirty="0">
                <a:latin typeface="+mj-ea"/>
                <a:ea typeface="+mj-ea"/>
              </a:rPr>
              <a:t>	→ test using CAPM, FF3, FF5.</a:t>
            </a: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A2) </a:t>
            </a:r>
            <a:r>
              <a:rPr lang="en-US" altLang="ko-KR" b="1" dirty="0">
                <a:latin typeface="+mj-ea"/>
                <a:ea typeface="+mj-ea"/>
              </a:rPr>
              <a:t>Limit to arbitrage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</a:rPr>
              <a:t>	→ </a:t>
            </a:r>
            <a:r>
              <a:rPr lang="en-US" altLang="ko-KR" dirty="0">
                <a:latin typeface="+mj-ea"/>
                <a:ea typeface="+mj-ea"/>
              </a:rPr>
              <a:t>test using two way sort.</a:t>
            </a:r>
          </a:p>
          <a:p>
            <a:endParaRPr lang="en-US" altLang="ko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29223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V="1">
            <a:off x="358346" y="531341"/>
            <a:ext cx="11833654" cy="0"/>
          </a:xfrm>
          <a:prstGeom prst="line">
            <a:avLst/>
          </a:prstGeom>
          <a:ln w="349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356760" y="567060"/>
            <a:ext cx="11668554" cy="0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358350" y="602779"/>
            <a:ext cx="11516154" cy="0"/>
          </a:xfrm>
          <a:prstGeom prst="line">
            <a:avLst/>
          </a:prstGeom>
          <a:ln w="349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6760" y="81004"/>
            <a:ext cx="51201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/>
              <a:t>Limit to arbitrage proxy variable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56760" y="1219557"/>
            <a:ext cx="116685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Limit to arbitrage proxy variables</a:t>
            </a:r>
          </a:p>
          <a:p>
            <a:endParaRPr lang="en-US" altLang="ko-KR" b="1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51665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V="1">
            <a:off x="358346" y="531341"/>
            <a:ext cx="11833654" cy="0"/>
          </a:xfrm>
          <a:prstGeom prst="line">
            <a:avLst/>
          </a:prstGeom>
          <a:ln w="349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356760" y="567060"/>
            <a:ext cx="11668554" cy="0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358350" y="602779"/>
            <a:ext cx="11516154" cy="0"/>
          </a:xfrm>
          <a:prstGeom prst="line">
            <a:avLst/>
          </a:prstGeom>
          <a:ln w="349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6760" y="81004"/>
            <a:ext cx="51201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/>
              <a:t>Sample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56760" y="1320174"/>
            <a:ext cx="116685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+mj-ea"/>
                <a:ea typeface="+mj-ea"/>
              </a:rPr>
              <a:t>Sample period: 2001. 01 ~ 2015. 12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+mj-ea"/>
                <a:ea typeface="+mj-ea"/>
              </a:rPr>
              <a:t>Firms in KOSPI market except for financial firms. </a:t>
            </a:r>
          </a:p>
        </p:txBody>
      </p:sp>
    </p:spTree>
    <p:extLst>
      <p:ext uri="{BB962C8B-B14F-4D97-AF65-F5344CB8AC3E}">
        <p14:creationId xmlns:p14="http://schemas.microsoft.com/office/powerpoint/2010/main" val="3074132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V="1">
            <a:off x="358346" y="531341"/>
            <a:ext cx="11833654" cy="0"/>
          </a:xfrm>
          <a:prstGeom prst="line">
            <a:avLst/>
          </a:prstGeom>
          <a:ln w="349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356760" y="567060"/>
            <a:ext cx="11668554" cy="0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358350" y="602779"/>
            <a:ext cx="11516154" cy="0"/>
          </a:xfrm>
          <a:prstGeom prst="line">
            <a:avLst/>
          </a:prstGeom>
          <a:ln w="349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6760" y="81004"/>
            <a:ext cx="51201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/>
              <a:t>Sample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56760" y="881510"/>
                <a:ext cx="11424423" cy="5072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u="sng" dirty="0"/>
                  <a:t>[Estimation SUE (standardized unexpected earnings)]</a:t>
                </a:r>
                <a:endParaRPr lang="ko-KR" altLang="ko-KR" u="sng" dirty="0"/>
              </a:p>
              <a:p>
                <a:r>
                  <a:rPr lang="en-US" altLang="ko-KR" i="1" dirty="0"/>
                  <a:t>Following methodology of </a:t>
                </a:r>
                <a:r>
                  <a:rPr lang="en-US" altLang="ko-KR" b="1" i="1" dirty="0"/>
                  <a:t>Foster, Olsen and </a:t>
                </a:r>
                <a:r>
                  <a:rPr lang="en-US" altLang="ko-KR" b="1" i="1" dirty="0" err="1"/>
                  <a:t>Shevlin</a:t>
                </a:r>
                <a:r>
                  <a:rPr lang="en-US" altLang="ko-KR" b="1" i="1" dirty="0"/>
                  <a:t>(FOS) (1984). </a:t>
                </a:r>
                <a:endParaRPr lang="ko-KR" altLang="ko-KR" sz="1400" b="1" dirty="0"/>
              </a:p>
              <a:p>
                <a:endParaRPr lang="en-US" altLang="ko-KR" u="sng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dirty="0"/>
                  <a:t>Scale </a:t>
                </a:r>
                <a:r>
                  <a:rPr lang="en-US" altLang="ko-KR" b="1" dirty="0"/>
                  <a:t>unexpected earnings </a:t>
                </a:r>
                <a:r>
                  <a:rPr lang="en-US" altLang="ko-KR" dirty="0"/>
                  <a:t>by </a:t>
                </a:r>
                <a:r>
                  <a:rPr lang="en-US" altLang="ko-KR" b="1" dirty="0"/>
                  <a:t>standard deviation of forecast errors </a:t>
                </a:r>
                <a:r>
                  <a:rPr lang="en-US" altLang="ko-KR" dirty="0"/>
                  <a:t>over estimation period. </a:t>
                </a:r>
                <a:br>
                  <a:rPr lang="en-US" altLang="ko-KR" dirty="0"/>
                </a:br>
                <a:r>
                  <a:rPr lang="en-US" altLang="ko-KR" i="1" dirty="0" err="1"/>
                  <a:t>SUE</a:t>
                </a:r>
                <a:r>
                  <a:rPr lang="en-US" altLang="ko-KR" i="1" baseline="-25000" dirty="0" err="1"/>
                  <a:t>t</a:t>
                </a:r>
                <a:r>
                  <a:rPr lang="en-US" altLang="ko-KR" i="1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den>
                    </m:f>
                  </m:oMath>
                </a14:m>
                <a:r>
                  <a:rPr lang="en-US" altLang="ko-KR" dirty="0"/>
                  <a:t>.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altLang="ko-KR" dirty="0"/>
                  <a:t>SUE is proxy for good news or bad news.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dirty="0"/>
                  <a:t>Assume expected earnings follow a first-order autoregressive progress in seasonal differences. </a:t>
                </a:r>
              </a:p>
              <a:p>
                <a:pPr marL="285750" lvl="0" indent="-285750">
                  <a:buFontTx/>
                  <a:buChar char="-"/>
                </a:pPr>
                <a:r>
                  <a:rPr lang="en-US" altLang="ko-KR" dirty="0"/>
                  <a:t>Forecast expected earnings.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−4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−5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i="1" baseline="-25000" dirty="0"/>
              </a:p>
              <a:p>
                <a:pPr marL="285750" lvl="0" indent="-285750">
                  <a:buFontTx/>
                  <a:buChar char="-"/>
                </a:pPr>
                <a:r>
                  <a:rPr lang="en-US" altLang="ko-KR" dirty="0"/>
                  <a:t>Compute unexpected earnings.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endParaRPr lang="en-US" altLang="ko-KR" u="sng" dirty="0"/>
              </a:p>
              <a:p>
                <a:r>
                  <a:rPr lang="en-US" altLang="ko-KR" u="sng" dirty="0"/>
                  <a:t>[Portfolio assignment from FOS]</a:t>
                </a:r>
              </a:p>
              <a:p>
                <a:endParaRPr lang="ko-KR" altLang="ko-KR" sz="1400" dirty="0"/>
              </a:p>
              <a:p>
                <a:pPr marL="285750" lvl="0" indent="-285750">
                  <a:buFontTx/>
                  <a:buChar char="-"/>
                </a:pPr>
                <a:r>
                  <a:rPr lang="en-US" altLang="ko-KR" dirty="0"/>
                  <a:t>Assign firms into 4 PF based on SUE in the prior quarter. </a:t>
                </a:r>
              </a:p>
              <a:p>
                <a:pPr marL="285750" lvl="0" indent="-285750">
                  <a:buFontTx/>
                  <a:buChar char="-"/>
                </a:pPr>
                <a:endParaRPr lang="en-US" altLang="ko-KR" dirty="0"/>
              </a:p>
              <a:p>
                <a:pPr lvl="0"/>
                <a:r>
                  <a:rPr lang="en-US" altLang="ko-KR" dirty="0"/>
                  <a:t>-&gt; PF 1: firms with lowest SUE ranking (Bad news firms)</a:t>
                </a:r>
                <a:r>
                  <a:rPr lang="en-US" altLang="ko-KR" sz="1400" dirty="0"/>
                  <a:t>. </a:t>
                </a:r>
              </a:p>
              <a:p>
                <a:pPr lvl="0"/>
                <a:r>
                  <a:rPr lang="en-US" altLang="ko-KR" dirty="0"/>
                  <a:t>-&gt; PF 4: firms with highest SUE ranking (Good news firms) </a:t>
                </a:r>
                <a:endParaRPr lang="ko-KR" altLang="ko-KR" sz="1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760" y="881510"/>
                <a:ext cx="11424423" cy="5072030"/>
              </a:xfrm>
              <a:prstGeom prst="rect">
                <a:avLst/>
              </a:prstGeom>
              <a:blipFill rotWithShape="0">
                <a:blip r:embed="rId3"/>
                <a:stretch>
                  <a:fillRect l="-587" t="-721" b="-9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5241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10495</TotalTime>
  <Words>918</Words>
  <Application>Microsoft Office PowerPoint</Application>
  <PresentationFormat>와이드스크린</PresentationFormat>
  <Paragraphs>257</Paragraphs>
  <Slides>27</Slides>
  <Notes>27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3</vt:i4>
      </vt:variant>
      <vt:variant>
        <vt:lpstr>슬라이드 제목</vt:lpstr>
      </vt:variant>
      <vt:variant>
        <vt:i4>27</vt:i4>
      </vt:variant>
    </vt:vector>
  </HeadingPairs>
  <TitlesOfParts>
    <vt:vector size="38" baseType="lpstr">
      <vt:lpstr>Times New Roman Uni</vt:lpstr>
      <vt:lpstr>굴림</vt:lpstr>
      <vt:lpstr>맑은 고딕</vt:lpstr>
      <vt:lpstr>바탕</vt:lpstr>
      <vt:lpstr>Arial</vt:lpstr>
      <vt:lpstr>Cambria Math</vt:lpstr>
      <vt:lpstr>Times New Roman</vt:lpstr>
      <vt:lpstr>Office 테마</vt:lpstr>
      <vt:lpstr>Microsoft Word 문서</vt:lpstr>
      <vt:lpstr>문서</vt:lpstr>
      <vt:lpstr>Document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bjlee</dc:creator>
  <cp:lastModifiedBy>bjlee</cp:lastModifiedBy>
  <cp:revision>360</cp:revision>
  <cp:lastPrinted>2016-11-01T21:56:00Z</cp:lastPrinted>
  <dcterms:created xsi:type="dcterms:W3CDTF">2015-09-18T14:44:06Z</dcterms:created>
  <dcterms:modified xsi:type="dcterms:W3CDTF">2017-06-16T01:08:39Z</dcterms:modified>
</cp:coreProperties>
</file>