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8"/>
  </p:normalViewPr>
  <p:slideViewPr>
    <p:cSldViewPr snapToGrid="0">
      <p:cViewPr varScale="1">
        <p:scale>
          <a:sx n="88" d="100"/>
          <a:sy n="88" d="100"/>
        </p:scale>
        <p:origin x="1688"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3239" y="1350472"/>
            <a:ext cx="4711732" cy="5368556"/>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956690" y="1576013"/>
            <a:ext cx="3974854" cy="5153169"/>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466639"/>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5050634" y="1631782"/>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4</a:t>
            </a:r>
            <a:endParaRPr sz="1400" b="0" i="0" u="none" strike="noStrike" cap="none" dirty="0">
              <a:solidFill>
                <a:srgbClr val="000000"/>
              </a:solidFill>
              <a:latin typeface="Arial"/>
              <a:ea typeface="Arial"/>
              <a:cs typeface="Arial"/>
              <a:sym typeface="Arial"/>
            </a:endParaRPr>
          </a:p>
        </p:txBody>
      </p:sp>
      <p:sp>
        <p:nvSpPr>
          <p:cNvPr id="24" name="Google Shape;24;p1"/>
          <p:cNvSpPr/>
          <p:nvPr/>
        </p:nvSpPr>
        <p:spPr>
          <a:xfrm>
            <a:off x="601195" y="1515028"/>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Context</a:t>
            </a:r>
            <a:endParaRPr sz="1400" b="0" i="0" u="none" strike="noStrike" cap="none" dirty="0">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          Constraints within solution space</a:t>
            </a:r>
            <a:endParaRPr sz="1400" b="0" i="0" u="none" strike="noStrike" cap="none" dirty="0">
              <a:solidFill>
                <a:srgbClr val="000000"/>
              </a:solidFill>
              <a:latin typeface="Arial"/>
              <a:ea typeface="Arial"/>
              <a:cs typeface="Arial"/>
              <a:sym typeface="Arial"/>
            </a:endParaRPr>
          </a:p>
        </p:txBody>
      </p:sp>
      <p:sp>
        <p:nvSpPr>
          <p:cNvPr id="26" name="Google Shape;26;p1"/>
          <p:cNvSpPr/>
          <p:nvPr/>
        </p:nvSpPr>
        <p:spPr>
          <a:xfrm>
            <a:off x="5009215" y="301946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5</a:t>
            </a:r>
            <a:endParaRPr sz="1400" b="0" i="0" u="none" strike="noStrike" cap="none" dirty="0">
              <a:solidFill>
                <a:srgbClr val="000000"/>
              </a:solidFill>
              <a:latin typeface="Arial"/>
              <a:ea typeface="Arial"/>
              <a:cs typeface="Arial"/>
              <a:sym typeface="Arial"/>
            </a:endParaRPr>
          </a:p>
        </p:txBody>
      </p:sp>
      <p:sp>
        <p:nvSpPr>
          <p:cNvPr id="27" name="Google Shape;27;p1"/>
          <p:cNvSpPr/>
          <p:nvPr/>
        </p:nvSpPr>
        <p:spPr>
          <a:xfrm>
            <a:off x="180993" y="3066232"/>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523356" y="3111618"/>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380282" y="3047997"/>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192557" y="4876512"/>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sp>
        <p:nvSpPr>
          <p:cNvPr id="31" name="Google Shape;31;p1"/>
          <p:cNvSpPr/>
          <p:nvPr/>
        </p:nvSpPr>
        <p:spPr>
          <a:xfrm>
            <a:off x="5041657" y="461871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523356" y="4939070"/>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413307" y="4566376"/>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69026" y="1784814"/>
            <a:ext cx="4624070" cy="1352507"/>
          </a:xfrm>
          <a:prstGeom prst="rect">
            <a:avLst/>
          </a:prstGeom>
          <a:noFill/>
          <a:ln>
            <a:noFill/>
          </a:ln>
        </p:spPr>
        <p:txBody>
          <a:bodyPr spcFirstLastPara="1" wrap="square" lIns="91425" tIns="45700" rIns="91425" bIns="45700" anchor="t" anchorCtr="0">
            <a:noAutofit/>
          </a:bodyPr>
          <a:lstStyle/>
          <a:p>
            <a:pPr lvl="0"/>
            <a:r>
              <a:rPr lang="en-US" sz="1200" dirty="0"/>
              <a:t>The County Rankings measure of the health of all US Counties shows the mortality measure of the population using YLPP (years to potential life lost). The health of a person can be affected due to several factors such as  </a:t>
            </a:r>
            <a:r>
              <a:rPr lang="en-AU" sz="1200" dirty="0"/>
              <a:t>nutrition, health care, transportation, education, housing cost burden can lead to serious health problems.</a:t>
            </a:r>
            <a:endParaRPr sz="1200" dirty="0"/>
          </a:p>
        </p:txBody>
      </p:sp>
      <p:sp>
        <p:nvSpPr>
          <p:cNvPr id="35" name="Google Shape;35;p1"/>
          <p:cNvSpPr txBox="1"/>
          <p:nvPr/>
        </p:nvSpPr>
        <p:spPr>
          <a:xfrm>
            <a:off x="189279" y="3400804"/>
            <a:ext cx="4624070" cy="1410725"/>
          </a:xfrm>
          <a:prstGeom prst="rect">
            <a:avLst/>
          </a:prstGeom>
          <a:noFill/>
          <a:ln>
            <a:noFill/>
          </a:ln>
        </p:spPr>
        <p:txBody>
          <a:bodyPr spcFirstLastPara="1" wrap="square" lIns="91425" tIns="45700" rIns="91425" bIns="45700" anchor="t" anchorCtr="0">
            <a:noAutofit/>
          </a:bodyPr>
          <a:lstStyle/>
          <a:p>
            <a:r>
              <a:rPr lang="en-AU" sz="1200" dirty="0"/>
              <a:t>Money paid toward housing such as rent and mortgage takes up huge portion of a family’s income which leaves less money to spend toward nutrition, health care, transportation, education and more. Similarly, access to quality health care will reduce mortality rate. Like wise better educational opportunities can lead to quality high paying jobs that can improve health of people</a:t>
            </a:r>
            <a:r>
              <a:rPr lang="en-AU" sz="1200" i="0" u="none" strike="noStrike" cap="none" dirty="0">
                <a:solidFill>
                  <a:srgbClr val="000000"/>
                </a:solidFill>
                <a:latin typeface="Arial"/>
                <a:ea typeface="Arial"/>
                <a:cs typeface="Arial"/>
                <a:sym typeface="Arial"/>
              </a:rPr>
              <a:t>. Access to nutritious food can also improve the health of people. </a:t>
            </a:r>
            <a:endParaRPr sz="1200" i="0" u="none" strike="noStrike" cap="none" dirty="0">
              <a:solidFill>
                <a:srgbClr val="000000"/>
              </a:solidFill>
              <a:latin typeface="Arial"/>
              <a:ea typeface="Arial"/>
              <a:cs typeface="Arial"/>
              <a:sym typeface="Arial"/>
            </a:endParaRPr>
          </a:p>
        </p:txBody>
      </p:sp>
      <p:sp>
        <p:nvSpPr>
          <p:cNvPr id="36" name="Google Shape;36;p1"/>
          <p:cNvSpPr txBox="1"/>
          <p:nvPr/>
        </p:nvSpPr>
        <p:spPr>
          <a:xfrm>
            <a:off x="133239" y="5202022"/>
            <a:ext cx="4624070" cy="151700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b="0" i="0" u="none" strike="noStrike" cap="none" dirty="0">
                <a:solidFill>
                  <a:srgbClr val="000000"/>
                </a:solidFill>
                <a:latin typeface="Arial"/>
                <a:ea typeface="Arial"/>
                <a:cs typeface="Arial"/>
                <a:sym typeface="Arial"/>
              </a:rPr>
              <a:t>Government has to budget money and assets to build affordable houses for people so that they are able to comfortably spend money toward their nutrition, transportation, education and other factors that will promote their well being. Educational institutions willing to provide affordable and quality education in all levels, Sufficient amounts of health care facilities with quality staff and support for farming communities to be able to grow and sell nutritious vegetables from local farms.</a:t>
            </a:r>
            <a:endParaRPr sz="12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5025600" y="1892783"/>
            <a:ext cx="3889745" cy="106264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200" dirty="0"/>
              <a:t>Government’s ability to provide funding to build affordable housing projects, hospitals, attract quality health care professionals, provide quality educational opportunities and incentivize companies and industries to move into such neighbourhoods. </a:t>
            </a:r>
            <a:endParaRPr sz="1200" i="0" u="none" strike="noStrike" cap="none" dirty="0">
              <a:solidFill>
                <a:srgbClr val="000000"/>
              </a:solidFill>
              <a:latin typeface="Arial"/>
              <a:ea typeface="Arial"/>
              <a:cs typeface="Arial"/>
              <a:sym typeface="Arial"/>
            </a:endParaRPr>
          </a:p>
        </p:txBody>
      </p:sp>
      <p:sp>
        <p:nvSpPr>
          <p:cNvPr id="38" name="Google Shape;38;p1"/>
          <p:cNvSpPr txBox="1"/>
          <p:nvPr/>
        </p:nvSpPr>
        <p:spPr>
          <a:xfrm>
            <a:off x="5297530" y="5036508"/>
            <a:ext cx="3617815" cy="11297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200" i="0" u="none" strike="noStrike" cap="none" dirty="0">
                <a:solidFill>
                  <a:srgbClr val="000000"/>
                </a:solidFill>
                <a:latin typeface="Arial"/>
                <a:ea typeface="Arial"/>
                <a:cs typeface="Arial"/>
                <a:sym typeface="Arial"/>
              </a:rPr>
              <a:t>Population on counties in all the states in the US</a:t>
            </a:r>
            <a:r>
              <a:rPr lang="en-AU" sz="1070" b="1" i="0" u="none" strike="noStrike" cap="none" dirty="0">
                <a:solidFill>
                  <a:srgbClr val="000000"/>
                </a:solidFill>
                <a:latin typeface="Arial"/>
                <a:ea typeface="Arial"/>
                <a:cs typeface="Arial"/>
                <a:sym typeface="Arial"/>
              </a:rPr>
              <a:t>, </a:t>
            </a:r>
            <a:r>
              <a:rPr lang="en-AU" sz="1200" dirty="0"/>
              <a:t>c</a:t>
            </a:r>
            <a:r>
              <a:rPr lang="en-AU" sz="1200" i="0" u="none" strike="noStrike" cap="none" dirty="0">
                <a:solidFill>
                  <a:srgbClr val="000000"/>
                </a:solidFill>
                <a:latin typeface="Arial"/>
                <a:ea typeface="Arial"/>
                <a:cs typeface="Arial"/>
                <a:sym typeface="Arial"/>
              </a:rPr>
              <a:t>ost of housing, median income, age of subjects, sex of subjects, race of the subjects, health information such as diabetes, physical activity information, and age at the time of death among others</a:t>
            </a:r>
            <a:r>
              <a:rPr lang="en-AU" sz="1200" dirty="0"/>
              <a:t>.</a:t>
            </a:r>
            <a:endParaRPr sz="120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Problem Statement Worksheet (Hypothesis Formation)</a:t>
            </a:r>
            <a:endParaRPr dirty="0"/>
          </a:p>
        </p:txBody>
      </p:sp>
      <p:sp>
        <p:nvSpPr>
          <p:cNvPr id="47" name="Google Shape;47;p1"/>
          <p:cNvSpPr txBox="1"/>
          <p:nvPr/>
        </p:nvSpPr>
        <p:spPr>
          <a:xfrm>
            <a:off x="5025599" y="3348615"/>
            <a:ext cx="3889745" cy="120760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200" i="0" u="none" strike="noStrike" cap="none" dirty="0">
                <a:solidFill>
                  <a:srgbClr val="000000"/>
                </a:solidFill>
                <a:latin typeface="Arial"/>
                <a:ea typeface="Arial"/>
                <a:cs typeface="Arial"/>
                <a:sym typeface="Arial"/>
              </a:rPr>
              <a:t>People living</a:t>
            </a:r>
            <a:r>
              <a:rPr lang="en-AU" sz="1200" dirty="0"/>
              <a:t> the communities, Government agencies responsible for building affordable housing for people, health care facilities, healthcare professionals, educational institutions, educators, and attracting companies, community leaders, local farmers.</a:t>
            </a:r>
            <a:endParaRPr sz="120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731206" cy="76499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i="0" u="none" strike="noStrike" cap="none" dirty="0">
                <a:solidFill>
                  <a:srgbClr val="000000"/>
                </a:solidFill>
                <a:latin typeface="Arial"/>
                <a:ea typeface="Arial"/>
                <a:cs typeface="Arial"/>
                <a:sym typeface="Arial"/>
              </a:rPr>
              <a:t>Can we identify major </a:t>
            </a:r>
            <a:r>
              <a:rPr lang="en-AU" dirty="0"/>
              <a:t>factors that drive premature </a:t>
            </a:r>
            <a:r>
              <a:rPr lang="en-AU"/>
              <a:t>mortality which </a:t>
            </a:r>
            <a:r>
              <a:rPr lang="en-AU" dirty="0"/>
              <a:t>is measured by years of potential life lost (YPLL) in US counties and make meaningful recommendations?</a:t>
            </a:r>
            <a:endParaRPr sz="1400"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703</Words>
  <Application>Microsoft Macintosh PowerPoint</Application>
  <PresentationFormat>On-screen Show (4:3)</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Nalini Suresh</cp:lastModifiedBy>
  <cp:revision>22</cp:revision>
  <dcterms:modified xsi:type="dcterms:W3CDTF">2020-05-02T19:45:29Z</dcterms:modified>
</cp:coreProperties>
</file>