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24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8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76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9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3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7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95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3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99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9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X0Mfh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goo.gl/FxvlJj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68898"/>
            <a:ext cx="6047716" cy="501547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22148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「ペルソナ手法」の復習に！ペルソナについてのあれこれを</a:t>
            </a:r>
            <a:r>
              <a:rPr lang="en-US" altLang="ja-JP" b="1" dirty="0" smtClean="0"/>
              <a:t>Q&amp;A</a:t>
            </a:r>
            <a:r>
              <a:rPr lang="ja-JP" altLang="en-US" b="1" dirty="0" smtClean="0"/>
              <a:t>形式でまとめてみる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追記あり</a:t>
            </a:r>
            <a:r>
              <a:rPr lang="en-US" altLang="ja-JP" b="1" dirty="0" smtClean="0"/>
              <a:t>】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http://goo.gl/X0Mfh8</a:t>
            </a:r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35" y="6110092"/>
            <a:ext cx="5205470" cy="299911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1551" y="6406002"/>
            <a:ext cx="4078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ターゲット</a:t>
            </a:r>
            <a:r>
              <a:rPr lang="ja-JP" altLang="en-US" b="1" dirty="0"/>
              <a:t>とペルソナの</a:t>
            </a:r>
            <a:r>
              <a:rPr lang="ja-JP" altLang="en-US" b="1" dirty="0" smtClean="0"/>
              <a:t>違い</a:t>
            </a:r>
            <a:endParaRPr lang="en-US" altLang="ja-JP" b="1" dirty="0" smtClean="0"/>
          </a:p>
          <a:p>
            <a:r>
              <a:rPr lang="en-US" altLang="ja-JP" b="1" dirty="0" smtClean="0">
                <a:hlinkClick r:id="rId5"/>
              </a:rPr>
              <a:t>http://goo.gl/FxvlJj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05303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8321" y="922010"/>
            <a:ext cx="3131110" cy="316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　　　　　　　　</a:t>
            </a:r>
            <a:r>
              <a:rPr kumimoji="1" lang="en-US" altLang="ja-JP" dirty="0" smtClean="0">
                <a:solidFill>
                  <a:schemeClr val="tx1"/>
                </a:solidFill>
              </a:rPr>
              <a:t>[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似顔絵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9665" y="330533"/>
            <a:ext cx="539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/>
              <a:t>タイトル</a:t>
            </a:r>
            <a:r>
              <a:rPr lang="en-US" altLang="ja-JP" u="sng" dirty="0" smtClean="0"/>
              <a:t>or</a:t>
            </a:r>
            <a:r>
              <a:rPr lang="ja-JP" altLang="en-US" u="sng" dirty="0" smtClean="0"/>
              <a:t>タグ＋氏名：　　　　　　　　　　　　　　　　　　　　　　　　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579226" y="922011"/>
            <a:ext cx="2870184" cy="2574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rgbClr val="00000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ユーザーストーリー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]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321" y="4571094"/>
            <a:ext cx="2870184" cy="2574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rgbClr val="00000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個人情報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]</a:t>
            </a: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・年齢：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endParaRPr kumimoji="1" lang="en-US" altLang="ja-JP" sz="1200" dirty="0" smtClean="0">
              <a:solidFill>
                <a:srgbClr val="000000"/>
              </a:solidFill>
            </a:endParaRPr>
          </a:p>
          <a:p>
            <a:r>
              <a:rPr kumimoji="1" lang="ja-JP" altLang="en-US" sz="1200" dirty="0" smtClean="0">
                <a:solidFill>
                  <a:srgbClr val="000000"/>
                </a:solidFill>
              </a:rPr>
              <a:t>・性別：</a:t>
            </a:r>
            <a:endParaRPr kumimoji="1"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・業種：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（・人狼での振る舞いスタイル：）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79226" y="4571094"/>
            <a:ext cx="2870184" cy="42836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rgbClr val="00000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ゴール（や事実談）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]</a:t>
            </a: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・デザインスクールでの目標と、それに向けて準備してきたこと：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・発言例：</a:t>
            </a:r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・行動例：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（・反省点</a:t>
            </a:r>
            <a:r>
              <a:rPr lang="en-US" altLang="ja-JP" sz="1200" dirty="0" smtClean="0">
                <a:solidFill>
                  <a:srgbClr val="000000"/>
                </a:solidFill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396648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8322" y="922011"/>
            <a:ext cx="3131110" cy="316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　　　　　　　　</a:t>
            </a:r>
            <a:r>
              <a:rPr kumimoji="1" lang="en-US" altLang="ja-JP" dirty="0" smtClean="0">
                <a:solidFill>
                  <a:schemeClr val="tx1"/>
                </a:solidFill>
              </a:rPr>
              <a:t>[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似顔絵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9666" y="330533"/>
            <a:ext cx="539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/>
              <a:t>タイトル</a:t>
            </a:r>
            <a:r>
              <a:rPr lang="en-US" altLang="ja-JP" u="sng" dirty="0" smtClean="0"/>
              <a:t>or</a:t>
            </a:r>
            <a:r>
              <a:rPr lang="ja-JP" altLang="en-US" u="sng" dirty="0" smtClean="0"/>
              <a:t>タグ＋氏名：　</a:t>
            </a:r>
            <a:r>
              <a:rPr lang="ja-JP" altLang="en-US" sz="1000" i="1" u="sng" dirty="0" smtClean="0">
                <a:latin typeface="Osaka"/>
                <a:ea typeface="Osaka"/>
                <a:cs typeface="Osaka"/>
              </a:rPr>
              <a:t>学科カリキュラムの在り様で悩んでいる教員なるとま</a:t>
            </a:r>
            <a:r>
              <a:rPr lang="ja-JP" altLang="en-US" u="sng" dirty="0" smtClean="0"/>
              <a:t>　　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579226" y="922011"/>
            <a:ext cx="2870184" cy="2574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rgbClr val="00000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ユーザーストーリー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]</a:t>
            </a:r>
          </a:p>
          <a:p>
            <a:endParaRPr lang="en-US" altLang="ja-JP" sz="1000" b="1" dirty="0">
              <a:solidFill>
                <a:srgbClr val="000000"/>
              </a:solidFill>
            </a:endParaRPr>
          </a:p>
          <a:p>
            <a:r>
              <a:rPr kumimoji="1" lang="ja-JP" altLang="en-US" sz="1000" b="1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・学科カリキュラムは随時テコ入れされているが、そろそろ大幅な変更も含めた検討が必要か。</a:t>
            </a:r>
            <a:endParaRPr kumimoji="1" lang="en-US" altLang="ja-JP" sz="1000" b="1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r>
              <a:rPr lang="ja-JP" altLang="en-US" sz="1000" b="1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・合同デザインスクールでしか得られない・学習機械を提供できないモノは何か。</a:t>
            </a:r>
            <a:endParaRPr lang="en-US" altLang="ja-JP" sz="1000" b="1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r>
              <a:rPr kumimoji="1" lang="ja-JP" altLang="en-US" sz="1000" b="1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・教員として考えるものはあれこれあるが、ニーズ（学生／社会）に応えられることが大切な側面も少なくないだろう。</a:t>
            </a:r>
            <a:endParaRPr kumimoji="1" lang="en-US" altLang="ja-JP" sz="1000" b="1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r>
              <a:rPr lang="ja-JP" altLang="en-US" sz="1000" b="1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・ただの専門学校ではなく大学として提供すべき科目・カリキュラムとは？</a:t>
            </a:r>
            <a:endParaRPr lang="en-US" altLang="ja-JP" sz="1000" b="1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r>
              <a:rPr kumimoji="1" lang="ja-JP" altLang="en-US" sz="1000" b="1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・えっ、プログラミング！？心の準備と時間がッ</a:t>
            </a:r>
            <a:endParaRPr kumimoji="1" lang="ja-JP" altLang="en-US" sz="1000" b="1" i="1" dirty="0">
              <a:solidFill>
                <a:srgbClr val="000000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321" y="4571094"/>
            <a:ext cx="2870184" cy="29346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rgbClr val="00000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個人情報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]</a:t>
            </a: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・年齢：</a:t>
            </a:r>
            <a:r>
              <a:rPr lang="en-US" altLang="ja-JP" sz="12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30</a:t>
            </a:r>
            <a:r>
              <a:rPr lang="ja-JP" altLang="en-US" sz="12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代後半？</a:t>
            </a:r>
            <a:endParaRPr lang="en-US" altLang="ja-JP" sz="1200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endParaRPr kumimoji="1" lang="en-US" altLang="ja-JP" sz="1200" dirty="0" smtClean="0">
              <a:solidFill>
                <a:srgbClr val="000000"/>
              </a:solidFill>
            </a:endParaRPr>
          </a:p>
          <a:p>
            <a:r>
              <a:rPr kumimoji="1" lang="ja-JP" altLang="en-US" sz="1200" dirty="0" smtClean="0">
                <a:solidFill>
                  <a:srgbClr val="000000"/>
                </a:solidFill>
              </a:rPr>
              <a:t>・性別：</a:t>
            </a:r>
            <a:r>
              <a:rPr kumimoji="1" lang="ja-JP" altLang="en-US" sz="12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男</a:t>
            </a:r>
            <a:endParaRPr kumimoji="1" lang="en-US" altLang="ja-JP" sz="1200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・業種：</a:t>
            </a:r>
            <a:r>
              <a:rPr lang="ja-JP" altLang="en-US" sz="12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情報工学科教員</a:t>
            </a:r>
            <a:endParaRPr lang="en-US" altLang="ja-JP" sz="1200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（・人狼での振る舞いスタイル：）</a:t>
            </a:r>
            <a:r>
              <a:rPr lang="ja-JP" altLang="en-US" sz="12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混沌度合いを高めることに執着する。</a:t>
            </a:r>
            <a:endParaRPr lang="en-US" altLang="ja-JP" sz="1200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・出身地：</a:t>
            </a:r>
            <a:r>
              <a:rPr lang="ja-JP" altLang="en-US" sz="12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沖縄</a:t>
            </a:r>
            <a:endParaRPr lang="en-US" altLang="ja-JP" sz="1200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・金遣い：</a:t>
            </a:r>
            <a:r>
              <a:rPr lang="ja-JP" altLang="en-US" sz="12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面白そうな本はどんどん買っちゃう。</a:t>
            </a:r>
            <a:endParaRPr lang="en-US" altLang="ja-JP" sz="1200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・癖：</a:t>
            </a:r>
            <a:r>
              <a:rPr lang="ja-JP" altLang="en-US" sz="12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行き当たりばったり。熱しやすく冷めやすい。ドキュメント（テキスト化）に残す。</a:t>
            </a:r>
            <a:endParaRPr lang="en-US" altLang="ja-JP" sz="1200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79226" y="4513943"/>
            <a:ext cx="2870184" cy="4283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rgbClr val="00000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ゴール（や事実談）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]</a:t>
            </a: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・デザインスクールでの目標と、それに向けて準備してきたこと：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　</a:t>
            </a:r>
            <a:r>
              <a:rPr lang="ja-JP" altLang="en-US" sz="1000" i="1" dirty="0">
                <a:solidFill>
                  <a:srgbClr val="000000"/>
                </a:solidFill>
                <a:latin typeface="Osaka"/>
                <a:ea typeface="Osaka"/>
                <a:cs typeface="Osaka"/>
              </a:rPr>
              <a:t>時空間的に密な環境を</a:t>
            </a:r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用意</a:t>
            </a:r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。他流試合形式による様々な視点＋京大生の本気度合いを「体感」させる。ファシリテーターとしては「デザイン手法」と問題の設定方法、切り口を例示することで取り組み方の勉強になることを期待。</a:t>
            </a:r>
            <a:endParaRPr lang="en-US" altLang="ja-JP" sz="1000" i="1" dirty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endParaRPr lang="en-US" altLang="ja-JP" sz="10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・発言例：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　</a:t>
            </a:r>
            <a:r>
              <a:rPr lang="ja-JP" altLang="en-US" sz="1000" i="1" dirty="0">
                <a:solidFill>
                  <a:srgbClr val="000000"/>
                </a:solidFill>
                <a:latin typeface="Osaka"/>
                <a:ea typeface="Osaka"/>
                <a:cs typeface="Osaka"/>
              </a:rPr>
              <a:t>経験知の言語化を</a:t>
            </a:r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促す</a:t>
            </a:r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ため、</a:t>
            </a:r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発言</a:t>
            </a:r>
            <a:r>
              <a:rPr lang="ja-JP" altLang="en-US" sz="1000" i="1" dirty="0">
                <a:solidFill>
                  <a:srgbClr val="000000"/>
                </a:solidFill>
                <a:latin typeface="Osaka"/>
                <a:ea typeface="Osaka"/>
                <a:cs typeface="Osaka"/>
              </a:rPr>
              <a:t>意図を確認することと、参加者全員の共通言語と</a:t>
            </a:r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なること</a:t>
            </a:r>
            <a:r>
              <a:rPr lang="ja-JP" altLang="en-US" sz="1000" i="1" dirty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を目的と</a:t>
            </a:r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して</a:t>
            </a:r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　「具体的にそれどういうこと？」、「例えば？」、「どいうところが良かった？」と具体的に体験をした場面を話してもらうことを期待。</a:t>
            </a:r>
            <a:endParaRPr lang="en-US" altLang="ja-JP" sz="1000" i="1" dirty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・行動例：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　自由討論時には発言権（発言回数）をなるべく平等にするため、発言順番を決める。アイデア出し時にはできるだけ批判はしない（確認はしちゃう）。発散させるのが好み。収束させるフェーズでは個別対応で済ますとか。</a:t>
            </a:r>
            <a:endParaRPr lang="en-US" altLang="ja-JP" sz="1000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（・反省点</a:t>
            </a:r>
            <a:r>
              <a:rPr lang="en-US" altLang="ja-JP" sz="1200" dirty="0" smtClean="0">
                <a:solidFill>
                  <a:srgbClr val="000000"/>
                </a:solidFill>
              </a:rPr>
              <a:t>:)</a:t>
            </a:r>
          </a:p>
          <a:p>
            <a:r>
              <a:rPr lang="ja-JP" altLang="en-US" sz="1000" i="1" dirty="0" smtClean="0">
                <a:solidFill>
                  <a:srgbClr val="000000"/>
                </a:solidFill>
                <a:latin typeface="Osaka"/>
                <a:ea typeface="Osaka"/>
                <a:cs typeface="Osaka"/>
              </a:rPr>
              <a:t>　グループワークでの収束フェーズが大の苦手。行き当たりばったりが多い。</a:t>
            </a:r>
            <a:endParaRPr lang="en-US" altLang="ja-JP" sz="1000" i="1" dirty="0" smtClean="0">
              <a:solidFill>
                <a:srgbClr val="000000"/>
              </a:solidFill>
              <a:latin typeface="Osaka"/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68021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312</Words>
  <Application>Microsoft Macintosh PowerPoint</Application>
  <PresentationFormat>画面に合わせる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琉球大学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當間 愛晃</dc:creator>
  <cp:lastModifiedBy>當間 愛晃</cp:lastModifiedBy>
  <cp:revision>25</cp:revision>
  <cp:lastPrinted>2014-12-24T03:42:00Z</cp:lastPrinted>
  <dcterms:created xsi:type="dcterms:W3CDTF">2014-12-24T03:13:12Z</dcterms:created>
  <dcterms:modified xsi:type="dcterms:W3CDTF">2014-12-24T04:36:24Z</dcterms:modified>
</cp:coreProperties>
</file>