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414" r:id="rId3"/>
    <p:sldId id="1281" r:id="rId4"/>
    <p:sldId id="1289" r:id="rId5"/>
    <p:sldId id="1288" r:id="rId6"/>
    <p:sldId id="1290" r:id="rId7"/>
    <p:sldId id="1310" r:id="rId8"/>
    <p:sldId id="1291" r:id="rId9"/>
    <p:sldId id="1282" r:id="rId10"/>
    <p:sldId id="1292" r:id="rId11"/>
    <p:sldId id="1293" r:id="rId12"/>
    <p:sldId id="1294" r:id="rId13"/>
    <p:sldId id="1299" r:id="rId14"/>
    <p:sldId id="1295" r:id="rId15"/>
    <p:sldId id="1296" r:id="rId16"/>
    <p:sldId id="1297" r:id="rId17"/>
    <p:sldId id="1300" r:id="rId18"/>
    <p:sldId id="1301" r:id="rId19"/>
    <p:sldId id="1298" r:id="rId20"/>
    <p:sldId id="1283" r:id="rId21"/>
    <p:sldId id="1305" r:id="rId22"/>
    <p:sldId id="1306" r:id="rId23"/>
    <p:sldId id="1307" r:id="rId24"/>
    <p:sldId id="389" r:id="rId25"/>
  </p:sldIdLst>
  <p:sldSz cx="12192000" cy="6858000"/>
  <p:notesSz cx="9601200" cy="174164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5F98"/>
    <a:srgbClr val="262626"/>
    <a:srgbClr val="5B9BD5"/>
    <a:srgbClr val="FDFEFE"/>
    <a:srgbClr val="EAEFF7"/>
    <a:srgbClr val="D2DEEF"/>
    <a:srgbClr val="FDFDFD"/>
    <a:srgbClr val="5C7EB0"/>
    <a:srgbClr val="BACDE4"/>
    <a:srgbClr val="87A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92633" autoAdjust="0"/>
  </p:normalViewPr>
  <p:slideViewPr>
    <p:cSldViewPr snapToGrid="0">
      <p:cViewPr varScale="1">
        <p:scale>
          <a:sx n="89" d="100"/>
          <a:sy n="89" d="100"/>
        </p:scale>
        <p:origin x="643" y="8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873849"/>
          </a:xfrm>
          <a:prstGeom prst="rect">
            <a:avLst/>
          </a:prstGeom>
        </p:spPr>
        <p:txBody>
          <a:bodyPr vert="horz" lIns="154336" tIns="77169" rIns="154336" bIns="77169" rtlCol="0"/>
          <a:lstStyle>
            <a:lvl1pPr algn="l">
              <a:defRPr sz="2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873849"/>
          </a:xfrm>
          <a:prstGeom prst="rect">
            <a:avLst/>
          </a:prstGeom>
        </p:spPr>
        <p:txBody>
          <a:bodyPr vert="horz" lIns="154336" tIns="77169" rIns="154336" bIns="77169" rtlCol="0"/>
          <a:lstStyle>
            <a:lvl1pPr algn="r">
              <a:defRPr sz="2100"/>
            </a:lvl1pPr>
          </a:lstStyle>
          <a:p>
            <a:fld id="{C24E0FD0-EF5F-4FB4-A5A5-6E08B9F58BDA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3863" y="2176463"/>
            <a:ext cx="10448926" cy="5878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54336" tIns="77169" rIns="154336" bIns="771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8381674"/>
            <a:ext cx="7680960" cy="6857731"/>
          </a:xfrm>
          <a:prstGeom prst="rect">
            <a:avLst/>
          </a:prstGeom>
        </p:spPr>
        <p:txBody>
          <a:bodyPr vert="horz" lIns="154336" tIns="77169" rIns="154336" bIns="771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6542618"/>
            <a:ext cx="4160520" cy="873845"/>
          </a:xfrm>
          <a:prstGeom prst="rect">
            <a:avLst/>
          </a:prstGeom>
        </p:spPr>
        <p:txBody>
          <a:bodyPr vert="horz" lIns="154336" tIns="77169" rIns="154336" bIns="77169" rtlCol="0" anchor="b"/>
          <a:lstStyle>
            <a:lvl1pPr algn="l">
              <a:defRPr sz="2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16542618"/>
            <a:ext cx="4160520" cy="873845"/>
          </a:xfrm>
          <a:prstGeom prst="rect">
            <a:avLst/>
          </a:prstGeom>
        </p:spPr>
        <p:txBody>
          <a:bodyPr vert="horz" lIns="154336" tIns="77169" rIns="154336" bIns="77169" rtlCol="0" anchor="b"/>
          <a:lstStyle>
            <a:lvl1pPr algn="r">
              <a:defRPr sz="2100"/>
            </a:lvl1pPr>
          </a:lstStyle>
          <a:p>
            <a:fld id="{CBAB185B-EA42-4372-AF99-5811CC316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94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B185B-EA42-4372-AF99-5811CC316A67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85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B185B-EA42-4372-AF99-5811CC316A67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47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B185B-EA42-4372-AF99-5811CC316A67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370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B185B-EA42-4372-AF99-5811CC316A67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065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B185B-EA42-4372-AF99-5811CC316A67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638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B185B-EA42-4372-AF99-5811CC316A67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335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B185B-EA42-4372-AF99-5811CC316A67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657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B185B-EA42-4372-AF99-5811CC316A67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601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B185B-EA42-4372-AF99-5811CC316A67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8640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B185B-EA42-4372-AF99-5811CC316A67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022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B185B-EA42-4372-AF99-5811CC316A67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386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B185B-EA42-4372-AF99-5811CC316A67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333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B185B-EA42-4372-AF99-5811CC316A67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6745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B185B-EA42-4372-AF99-5811CC316A67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339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B185B-EA42-4372-AF99-5811CC316A67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347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B185B-EA42-4372-AF99-5811CC316A67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14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B185B-EA42-4372-AF99-5811CC316A67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524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B185B-EA42-4372-AF99-5811CC316A67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730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B185B-EA42-4372-AF99-5811CC316A67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97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B185B-EA42-4372-AF99-5811CC316A67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108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B185B-EA42-4372-AF99-5811CC316A67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64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0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9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1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7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2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0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6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27E3-5BE4-4F51-B95F-9A99020077D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4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327E3-5BE4-4F51-B95F-9A99020077DD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A696F-DE08-43A2-A01F-7979F315A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6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213296" y="2193925"/>
            <a:ext cx="10714544" cy="24701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smtClean="0">
                <a:latin typeface="Garamond" panose="02020404030301010803" pitchFamily="18" charset="0"/>
              </a:rPr>
              <a:t>Recapitulation </a:t>
            </a:r>
            <a:r>
              <a:rPr lang="en-US" sz="2400" dirty="0">
                <a:latin typeface="Garamond" panose="02020404030301010803" pitchFamily="18" charset="0"/>
              </a:rPr>
              <a:t>(</a:t>
            </a:r>
            <a:r>
              <a:rPr lang="en-US" sz="2400" dirty="0" smtClean="0">
                <a:latin typeface="Garamond" panose="02020404030301010803" pitchFamily="18" charset="0"/>
              </a:rPr>
              <a:t>Pt.1) 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0495280" y="2545079"/>
            <a:ext cx="1422400" cy="1046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200" b="1" dirty="0" smtClean="0">
                <a:latin typeface="Garamond" panose="02020404030301010803" pitchFamily="18" charset="0"/>
              </a:rPr>
              <a:t>CS-202</a:t>
            </a:r>
            <a:endParaRPr lang="el-GR" sz="2800" b="1" dirty="0"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573" y="6146799"/>
            <a:ext cx="609601" cy="60960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173857" y="6061143"/>
            <a:ext cx="91037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 err="1">
                <a:solidFill>
                  <a:srgbClr val="002E62"/>
                </a:solidFill>
                <a:latin typeface="Garamond" panose="02020404030301010803" pitchFamily="18" charset="0"/>
              </a:rPr>
              <a:t>Bashira</a:t>
            </a:r>
            <a:r>
              <a:rPr lang="en-US" sz="2400" b="1" dirty="0">
                <a:solidFill>
                  <a:srgbClr val="002E62"/>
                </a:solidFill>
                <a:latin typeface="Garamond" panose="02020404030301010803" pitchFamily="18" charset="0"/>
              </a:rPr>
              <a:t> A. Anima, </a:t>
            </a:r>
            <a:r>
              <a:rPr lang="en-US" sz="2400" b="1" dirty="0" err="1">
                <a:solidFill>
                  <a:srgbClr val="002E62"/>
                </a:solidFill>
                <a:latin typeface="Garamond" panose="02020404030301010803" pitchFamily="18" charset="0"/>
              </a:rPr>
              <a:t>Xinying</a:t>
            </a:r>
            <a:r>
              <a:rPr lang="en-US" sz="2400" b="1" dirty="0">
                <a:solidFill>
                  <a:srgbClr val="002E62"/>
                </a:solidFill>
                <a:latin typeface="Garamond" panose="02020404030301010803" pitchFamily="18" charset="0"/>
              </a:rPr>
              <a:t> Wang, </a:t>
            </a:r>
            <a:r>
              <a:rPr lang="en-US" sz="2400" b="1" dirty="0" err="1">
                <a:solidFill>
                  <a:srgbClr val="002E62"/>
                </a:solidFill>
                <a:latin typeface="Garamond" panose="02020404030301010803" pitchFamily="18" charset="0"/>
              </a:rPr>
              <a:t>Hemanta</a:t>
            </a:r>
            <a:r>
              <a:rPr lang="en-US" sz="2400" b="1" dirty="0">
                <a:solidFill>
                  <a:srgbClr val="002E62"/>
                </a:solidFill>
                <a:latin typeface="Garamond" panose="02020404030301010803" pitchFamily="18" charset="0"/>
              </a:rPr>
              <a:t> </a:t>
            </a:r>
            <a:r>
              <a:rPr lang="en-US" sz="2400" b="1" dirty="0" err="1">
                <a:solidFill>
                  <a:srgbClr val="002E62"/>
                </a:solidFill>
                <a:latin typeface="Garamond" panose="02020404030301010803" pitchFamily="18" charset="0"/>
              </a:rPr>
              <a:t>Sapkota</a:t>
            </a:r>
            <a:r>
              <a:rPr lang="en-US" sz="2400" b="1" dirty="0">
                <a:solidFill>
                  <a:srgbClr val="002E62"/>
                </a:solidFill>
                <a:latin typeface="Garamond" panose="02020404030301010803" pitchFamily="18" charset="0"/>
              </a:rPr>
              <a:t>, </a:t>
            </a:r>
            <a:r>
              <a:rPr lang="en-US" sz="2400" b="1" dirty="0" err="1">
                <a:solidFill>
                  <a:srgbClr val="002E62"/>
                </a:solidFill>
                <a:latin typeface="Garamond" panose="02020404030301010803" pitchFamily="18" charset="0"/>
              </a:rPr>
              <a:t>Yuchuan</a:t>
            </a:r>
            <a:r>
              <a:rPr lang="en-US" sz="2400" b="1" dirty="0">
                <a:solidFill>
                  <a:srgbClr val="002E62"/>
                </a:solidFill>
                <a:latin typeface="Garamond" panose="02020404030301010803" pitchFamily="18" charset="0"/>
              </a:rPr>
              <a:t> Liu</a:t>
            </a:r>
          </a:p>
          <a:p>
            <a:pPr algn="r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University of Nevada, Reno</a:t>
            </a:r>
          </a:p>
        </p:txBody>
      </p:sp>
    </p:spTree>
    <p:extLst>
      <p:ext uri="{BB962C8B-B14F-4D97-AF65-F5344CB8AC3E}">
        <p14:creationId xmlns:p14="http://schemas.microsoft.com/office/powerpoint/2010/main" val="35483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Inheritance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961966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Working with Hierarchies</a:t>
            </a:r>
          </a:p>
          <a:p>
            <a:endParaRPr lang="en-US" sz="16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1400" b="1" dirty="0" err="1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SEDAN_DEFAULT_GEARS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= 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5;</a:t>
            </a:r>
            <a:endParaRPr lang="en-US" sz="1400" b="1" dirty="0" smtClean="0">
              <a:solidFill>
                <a:schemeClr val="accent6"/>
              </a:solidFill>
              <a:latin typeface="Courier"/>
            </a:endParaRPr>
          </a:p>
          <a:p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double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SEDAN_DEFAULT_ENGINE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= 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2.0;</a:t>
            </a:r>
            <a:endParaRPr lang="en-US" sz="1400" b="1" i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405F98"/>
                </a:solidFill>
                <a:latin typeface="Courier"/>
              </a:rPr>
              <a:t>Sedan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: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public</a:t>
            </a:r>
            <a:r>
              <a:rPr lang="en-US" sz="1400" b="1" i="1" dirty="0" smtClean="0">
                <a:solidFill>
                  <a:srgbClr val="405F98"/>
                </a:solidFill>
                <a:latin typeface="Courier"/>
              </a:rPr>
              <a:t> Vehicle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public: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Sedan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Sedan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char *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plates,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    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manual=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false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, 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gears=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SEDAN_DEFAULT_GEARS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,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    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Engine 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engine=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Engine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SEDAN_DEFAULT_ENGINE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);</a:t>
            </a:r>
          </a:p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Sedan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Sedan 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other);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~Sedan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3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Sedan &amp; </a:t>
            </a:r>
            <a:r>
              <a:rPr lang="en-US" sz="1400" b="1" dirty="0">
                <a:solidFill>
                  <a:schemeClr val="accent6"/>
                </a:solidFill>
                <a:latin typeface="Courier"/>
              </a:rPr>
              <a:t>operator=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Sedan 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chemeClr val="accent6"/>
                </a:solidFill>
                <a:latin typeface="Courier"/>
              </a:rPr>
              <a:t>g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etManual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m_manual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}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chemeClr val="accent6"/>
                </a:solidFill>
                <a:latin typeface="Courier"/>
              </a:rPr>
              <a:t>s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etManual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manual){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m_manual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manual; }</a:t>
            </a:r>
            <a:endParaRPr lang="en-US" sz="1400" b="1" dirty="0" smtClean="0">
              <a:solidFill>
                <a:schemeClr val="accent6"/>
              </a:solidFill>
              <a:latin typeface="Courier"/>
            </a:endParaRPr>
          </a:p>
          <a:p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   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chemeClr val="accent6"/>
                </a:solidFill>
                <a:latin typeface="Courier"/>
              </a:rPr>
              <a:t>g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etGears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m_gears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}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chemeClr val="accent6"/>
                </a:solidFill>
                <a:latin typeface="Courier"/>
              </a:rPr>
              <a:t>s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etGears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gears){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m_gears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gears; }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>
                <a:solidFill>
                  <a:schemeClr val="accent6"/>
                </a:solidFill>
                <a:latin typeface="Courier"/>
              </a:rPr>
              <a:t>m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ove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chemeClr val="accent6"/>
                </a:solidFill>
                <a:latin typeface="Courier"/>
              </a:rPr>
              <a:t>d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riveInCity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 private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  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262626"/>
                </a:solidFill>
                <a:latin typeface="Courier"/>
              </a:rPr>
              <a:t>m_manual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 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262626"/>
                </a:solidFill>
                <a:latin typeface="Courier"/>
              </a:rPr>
              <a:t>m_gears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endParaRPr lang="en-US" sz="2800" b="1" dirty="0" smtClean="0">
              <a:solidFill>
                <a:schemeClr val="accent6"/>
              </a:solidFill>
              <a:latin typeface="Courier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272328" y="1248545"/>
            <a:ext cx="385092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Vehicle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4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public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Vehicle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Vehicle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char*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plates,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Engine 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engine=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Engine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);</a:t>
            </a:r>
          </a:p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Vehicle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Vehicle 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other);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~Vehicle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endParaRPr lang="en-US" sz="800" b="1" dirty="0" smtClean="0">
              <a:solidFill>
                <a:srgbClr val="405F98"/>
              </a:solidFill>
              <a:latin typeface="Courier"/>
            </a:endParaRP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 void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move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protected:</a:t>
            </a:r>
            <a:endParaRPr lang="en-US" sz="1400" b="1" i="1" dirty="0">
              <a:solidFill>
                <a:srgbClr val="70AD47"/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m_miles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 </a:t>
            </a: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 char *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m_plates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private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Engine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m_engine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72328" y="1248544"/>
            <a:ext cx="3814845" cy="3135449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32659" y="261023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8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Inheritance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961966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Working with Hierarchies</a:t>
            </a:r>
          </a:p>
          <a:p>
            <a:endParaRPr lang="en-US" sz="16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/* base class </a:t>
            </a:r>
            <a:r>
              <a:rPr lang="en-US" sz="14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ctor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called first, then derived class </a:t>
            </a:r>
            <a:r>
              <a:rPr lang="en-US" sz="14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ctor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*/</a:t>
            </a:r>
          </a:p>
          <a:p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Sedan::Sedan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{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endParaRPr lang="en-US" sz="9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Sedan::Sedan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char *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plates,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manual,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       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gears,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Engine&amp;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engine)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   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Vehicle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(plates, engine){  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m_manual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manual;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m_gears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gears;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 </a:t>
            </a:r>
          </a:p>
          <a:p>
            <a:endParaRPr lang="en-US" sz="9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srgbClr val="405F98"/>
                </a:solidFill>
                <a:latin typeface="Courier"/>
              </a:rPr>
              <a:t>Sedan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::Sedan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Sedan &amp;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other)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   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Vehicle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m_plates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,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getEngine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()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){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m_manual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m_manual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m_gears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m_gears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endParaRPr lang="en-US" sz="8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/*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derived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class </a:t>
            </a:r>
            <a:r>
              <a:rPr lang="en-US" sz="14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dtor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called first, then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base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class </a:t>
            </a:r>
            <a:r>
              <a:rPr lang="en-US" sz="14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dtor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*/</a:t>
            </a:r>
            <a:endParaRPr lang="en-US" sz="1400" b="1" dirty="0" smtClean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>
                <a:solidFill>
                  <a:srgbClr val="405F98"/>
                </a:solidFill>
                <a:latin typeface="Courier"/>
              </a:rPr>
              <a:t>Sedan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::~Sedan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272327" y="4419232"/>
            <a:ext cx="389329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Sedan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: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public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 Vehicle 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6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public:</a:t>
            </a:r>
          </a:p>
          <a:p>
            <a:endParaRPr lang="en-US" sz="800" b="1" i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driveInCity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();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private</a:t>
            </a:r>
            <a:r>
              <a:rPr lang="en-US" sz="16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6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m_manual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m_gears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272326" y="4417700"/>
            <a:ext cx="3814847" cy="1883846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32659" y="476548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262626"/>
                </a:solidFill>
                <a:latin typeface="Courier"/>
              </a:rPr>
              <a:t>…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272328" y="1248545"/>
            <a:ext cx="385092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Vehicle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4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public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Vehicle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Vehicle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char *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plates,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Engine 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engine=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Engine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);</a:t>
            </a:r>
          </a:p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Vehicle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Vehicle 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other);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~Vehicle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endParaRPr lang="en-US" sz="800" b="1" dirty="0" smtClean="0">
              <a:solidFill>
                <a:srgbClr val="405F98"/>
              </a:solidFill>
              <a:latin typeface="Courier"/>
            </a:endParaRP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 void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move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protected:</a:t>
            </a:r>
            <a:endParaRPr lang="en-US" sz="1400" b="1" i="1" dirty="0">
              <a:solidFill>
                <a:srgbClr val="70AD47"/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m_miles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 </a:t>
            </a: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 char *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m_plates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private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Engine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m_engine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72328" y="1248544"/>
            <a:ext cx="3814845" cy="3135449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32659" y="261023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Inheritance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961966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Working with Hierarchies</a:t>
            </a:r>
          </a:p>
          <a:p>
            <a:endParaRPr lang="en-US" sz="16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1500" b="1" dirty="0" smtClean="0">
                <a:solidFill>
                  <a:srgbClr val="405F98"/>
                </a:solidFill>
                <a:latin typeface="Courier"/>
              </a:rPr>
              <a:t>Sedan&amp; Sedan::operator</a:t>
            </a:r>
            <a:r>
              <a:rPr lang="en-US" sz="1500" b="1" dirty="0">
                <a:solidFill>
                  <a:srgbClr val="405F98"/>
                </a:solidFill>
                <a:latin typeface="Courier"/>
              </a:rPr>
              <a:t>=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5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5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500" b="1" dirty="0" smtClean="0">
                <a:solidFill>
                  <a:srgbClr val="405F98"/>
                </a:solidFill>
                <a:latin typeface="Courier"/>
              </a:rPr>
              <a:t>Sedan&amp;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){</a:t>
            </a:r>
          </a:p>
          <a:p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 smtClean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500" b="1" dirty="0">
                <a:solidFill>
                  <a:srgbClr val="405F98"/>
                </a:solidFill>
                <a:latin typeface="Courier"/>
              </a:rPr>
              <a:t>this</a:t>
            </a:r>
            <a:r>
              <a:rPr lang="en-US" sz="1500" b="1" dirty="0">
                <a:solidFill>
                  <a:schemeClr val="accent6"/>
                </a:solidFill>
                <a:latin typeface="Courier"/>
              </a:rPr>
              <a:t> </a:t>
            </a:r>
            <a:r>
              <a:rPr lang="en-US" sz="1500" b="1" dirty="0">
                <a:solidFill>
                  <a:srgbClr val="405F98"/>
                </a:solidFill>
                <a:latin typeface="Courier"/>
              </a:rPr>
              <a:t>!= &amp;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other){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//protect from self-assignment</a:t>
            </a:r>
            <a:endParaRPr lang="en-US" sz="1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5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m_manual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</a:t>
            </a:r>
            <a:r>
              <a:rPr lang="en-US" sz="15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</a:t>
            </a:r>
            <a:r>
              <a:rPr lang="en-US" sz="1500" b="1" dirty="0" err="1" smtClean="0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5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m_manual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m_gears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 </a:t>
            </a:r>
            <a:r>
              <a:rPr lang="en-US" sz="15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</a:t>
            </a:r>
            <a:r>
              <a:rPr lang="en-US" sz="1500" b="1" dirty="0" err="1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5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m_gears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endParaRPr lang="en-US" sz="8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//handle base class members</a:t>
            </a:r>
          </a:p>
          <a:p>
            <a:r>
              <a:rPr lang="en-US" sz="1500" b="1" dirty="0">
                <a:solidFill>
                  <a:schemeClr val="accent6"/>
                </a:solidFill>
                <a:latin typeface="Courier"/>
              </a:rPr>
              <a:t> </a:t>
            </a:r>
            <a:r>
              <a:rPr lang="en-US" sz="1500" b="1" dirty="0" smtClean="0">
                <a:solidFill>
                  <a:schemeClr val="accent6"/>
                </a:solidFill>
                <a:latin typeface="Courier"/>
              </a:rPr>
              <a:t> </a:t>
            </a:r>
            <a:r>
              <a:rPr lang="en-US" sz="1500" b="1" dirty="0" err="1" smtClean="0">
                <a:solidFill>
                  <a:schemeClr val="accent6"/>
                </a:solidFill>
                <a:latin typeface="Courier"/>
              </a:rPr>
              <a:t>setEngine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 </a:t>
            </a:r>
            <a:r>
              <a:rPr lang="en-US" sz="15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other.</a:t>
            </a:r>
            <a:r>
              <a:rPr lang="en-US" sz="1500" b="1" dirty="0" err="1" smtClean="0">
                <a:solidFill>
                  <a:schemeClr val="accent6"/>
                </a:solidFill>
                <a:latin typeface="Courier"/>
              </a:rPr>
              <a:t>getEngine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</a:p>
          <a:p>
            <a:r>
              <a:rPr lang="en-US" sz="1500" b="1" dirty="0" smtClean="0">
                <a:solidFill>
                  <a:schemeClr val="accent6"/>
                </a:solidFill>
                <a:latin typeface="Courier"/>
              </a:rPr>
              <a:t>  delete </a:t>
            </a:r>
            <a:r>
              <a:rPr lang="en-US" sz="1500" b="1" dirty="0">
                <a:solidFill>
                  <a:schemeClr val="accent6"/>
                </a:solidFill>
                <a:latin typeface="Courier"/>
              </a:rPr>
              <a:t>[]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m_plates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//delete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dynamic memory first</a:t>
            </a:r>
            <a:endParaRPr lang="en-US" sz="16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5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m_plates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 </a:t>
            </a:r>
            <a:r>
              <a:rPr lang="en-US" sz="15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NULL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//object might outlive an exception </a:t>
            </a:r>
            <a:endParaRPr lang="en-US" sz="1400" b="1" dirty="0" smtClean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5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m_plates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 </a:t>
            </a:r>
            <a:r>
              <a:rPr lang="en-US" sz="1500" b="1" dirty="0">
                <a:solidFill>
                  <a:schemeClr val="accent6"/>
                </a:solidFill>
                <a:latin typeface="Courier"/>
              </a:rPr>
              <a:t>new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>
                <a:solidFill>
                  <a:srgbClr val="405F98"/>
                </a:solidFill>
                <a:latin typeface="Courier"/>
              </a:rPr>
              <a:t>char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[ </a:t>
            </a:r>
            <a:r>
              <a:rPr lang="en-US" sz="1500" b="1" dirty="0" err="1">
                <a:solidFill>
                  <a:schemeClr val="accent6"/>
                </a:solidFill>
                <a:latin typeface="Courier"/>
              </a:rPr>
              <a:t>strlen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5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other.m_plates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)+1 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];</a:t>
            </a:r>
          </a:p>
          <a:p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 err="1" smtClean="0">
                <a:solidFill>
                  <a:schemeClr val="accent6"/>
                </a:solidFill>
                <a:latin typeface="Courier"/>
              </a:rPr>
              <a:t>strcpy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5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m_plates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, </a:t>
            </a:r>
            <a:r>
              <a:rPr lang="en-US" sz="15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other.m_plates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</a:p>
          <a:p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}</a:t>
            </a:r>
          </a:p>
          <a:p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 smtClean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 smtClean="0">
                <a:solidFill>
                  <a:srgbClr val="405F98"/>
                </a:solidFill>
                <a:latin typeface="Courier"/>
              </a:rPr>
              <a:t>*this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2327" y="4419232"/>
            <a:ext cx="389329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Sedan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: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public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 Vehicle 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6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public:</a:t>
            </a:r>
          </a:p>
          <a:p>
            <a:endParaRPr lang="en-US" sz="800" b="1" i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driveInCity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();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private</a:t>
            </a:r>
            <a:r>
              <a:rPr lang="en-US" sz="16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6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m_manual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m_gears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272326" y="4417700"/>
            <a:ext cx="3814847" cy="1883846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32659" y="476548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262626"/>
                </a:solidFill>
                <a:latin typeface="Courier"/>
              </a:rPr>
              <a:t>…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272328" y="1248545"/>
            <a:ext cx="385092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Vehicle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4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public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Vehicle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Vehicle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char *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plates,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Engine 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engine=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Engine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);</a:t>
            </a:r>
          </a:p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Vehicle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Vehicle 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other);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~Vehicle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endParaRPr lang="en-US" sz="800" b="1" dirty="0" smtClean="0">
              <a:solidFill>
                <a:srgbClr val="405F98"/>
              </a:solidFill>
              <a:latin typeface="Courier"/>
            </a:endParaRP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 void </a:t>
            </a:r>
            <a:r>
              <a:rPr lang="en-US" sz="1400" b="1" dirty="0">
                <a:solidFill>
                  <a:schemeClr val="accent6"/>
                </a:solidFill>
                <a:latin typeface="Courier"/>
              </a:rPr>
              <a:t>m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ove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protected:</a:t>
            </a:r>
            <a:endParaRPr lang="en-US" sz="1400" b="1" i="1" dirty="0">
              <a:solidFill>
                <a:srgbClr val="70AD47"/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m_miles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 </a:t>
            </a: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 char *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m_plates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private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Engine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m_engine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272328" y="1248544"/>
            <a:ext cx="3814845" cy="3135449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532659" y="261023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0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Inheritance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961966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Working with Hierarchies</a:t>
            </a:r>
          </a:p>
          <a:p>
            <a:endParaRPr lang="en-US" sz="16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1500" b="1" dirty="0" smtClean="0">
                <a:solidFill>
                  <a:srgbClr val="405F98"/>
                </a:solidFill>
                <a:latin typeface="Courier"/>
              </a:rPr>
              <a:t>float Sedan::</a:t>
            </a:r>
            <a:r>
              <a:rPr lang="en-US" sz="1500" b="1" dirty="0" err="1" smtClean="0">
                <a:solidFill>
                  <a:schemeClr val="accent6"/>
                </a:solidFill>
                <a:latin typeface="Courier"/>
              </a:rPr>
              <a:t>driveInCity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(){</a:t>
            </a:r>
          </a:p>
          <a:p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milesThisTrip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 0;</a:t>
            </a:r>
          </a:p>
          <a:p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 smtClean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(</a:t>
            </a:r>
            <a:r>
              <a:rPr lang="en-US" sz="15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m_manual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){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/* required actions involving </a:t>
            </a:r>
            <a:r>
              <a:rPr lang="en-US" sz="14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m_gears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, etc… */ </a:t>
            </a:r>
          </a:p>
          <a:p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500" b="1" dirty="0" err="1" smtClean="0">
                <a:solidFill>
                  <a:srgbClr val="405F98"/>
                </a:solidFill>
                <a:latin typeface="Courier"/>
              </a:rPr>
              <a:t>cout</a:t>
            </a:r>
            <a:r>
              <a:rPr lang="en-US" sz="1500" b="1" dirty="0">
                <a:solidFill>
                  <a:srgbClr val="262626"/>
                </a:solidFill>
                <a:latin typeface="Courier"/>
              </a:rPr>
              <a:t>&lt;&lt;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</a:t>
            </a: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Sedan 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</a:t>
            </a:r>
            <a:r>
              <a:rPr lang="en-US" sz="1500" b="1" dirty="0">
                <a:solidFill>
                  <a:srgbClr val="262626"/>
                </a:solidFill>
                <a:latin typeface="Courier"/>
              </a:rPr>
              <a:t>&lt;&lt;</a:t>
            </a:r>
            <a:r>
              <a:rPr lang="en-US" sz="1500" b="1" dirty="0" err="1">
                <a:solidFill>
                  <a:srgbClr val="262626"/>
                </a:solidFill>
                <a:latin typeface="Courier"/>
              </a:rPr>
              <a:t>m_plates</a:t>
            </a:r>
            <a:r>
              <a:rPr lang="en-US" sz="1500" b="1" dirty="0">
                <a:solidFill>
                  <a:srgbClr val="262626"/>
                </a:solidFill>
                <a:latin typeface="Courier"/>
              </a:rPr>
              <a:t>&lt;&lt;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 </a:t>
            </a: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manual"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&lt;&lt; </a:t>
            </a:r>
            <a:r>
              <a:rPr lang="en-US" sz="1500" b="1" dirty="0" err="1">
                <a:solidFill>
                  <a:srgbClr val="405F98"/>
                </a:solidFill>
                <a:latin typeface="Courier"/>
              </a:rPr>
              <a:t>endl</a:t>
            </a:r>
            <a:r>
              <a:rPr lang="en-US" sz="1500" b="1" dirty="0">
                <a:solidFill>
                  <a:srgbClr val="262626"/>
                </a:solidFill>
                <a:latin typeface="Courier"/>
              </a:rPr>
              <a:t>;</a:t>
            </a:r>
            <a:endParaRPr lang="en-US" sz="15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</a:p>
          <a:p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 smtClean="0">
                <a:solidFill>
                  <a:srgbClr val="405F98"/>
                </a:solidFill>
                <a:latin typeface="Courier"/>
              </a:rPr>
              <a:t>else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/* required actions in this case,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etc… */ </a:t>
            </a:r>
            <a:endParaRPr lang="en-US" sz="1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500" b="1" dirty="0" err="1" smtClean="0">
                <a:solidFill>
                  <a:srgbClr val="405F98"/>
                </a:solidFill>
                <a:latin typeface="Courier"/>
              </a:rPr>
              <a:t>cout</a:t>
            </a:r>
            <a:r>
              <a:rPr lang="en-US" sz="1500" b="1" dirty="0">
                <a:solidFill>
                  <a:srgbClr val="262626"/>
                </a:solidFill>
                <a:latin typeface="Courier"/>
              </a:rPr>
              <a:t>&lt;&lt;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"Sedan "</a:t>
            </a:r>
            <a:r>
              <a:rPr lang="en-US" sz="1500" b="1" dirty="0">
                <a:solidFill>
                  <a:srgbClr val="262626"/>
                </a:solidFill>
                <a:latin typeface="Courier"/>
              </a:rPr>
              <a:t>&lt;&lt;</a:t>
            </a:r>
            <a:r>
              <a:rPr lang="en-US" sz="1500" b="1" dirty="0" err="1">
                <a:solidFill>
                  <a:srgbClr val="262626"/>
                </a:solidFill>
                <a:latin typeface="Courier"/>
              </a:rPr>
              <a:t>m_plates</a:t>
            </a:r>
            <a:r>
              <a:rPr lang="en-US" sz="1500" b="1" dirty="0">
                <a:solidFill>
                  <a:srgbClr val="262626"/>
                </a:solidFill>
                <a:latin typeface="Courier"/>
              </a:rPr>
              <a:t>&lt;&lt;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 </a:t>
            </a: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automatic"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&lt;&lt; </a:t>
            </a:r>
            <a:r>
              <a:rPr lang="en-US" sz="1500" b="1" dirty="0" err="1">
                <a:solidFill>
                  <a:srgbClr val="405F98"/>
                </a:solidFill>
                <a:latin typeface="Courier"/>
              </a:rPr>
              <a:t>endl</a:t>
            </a:r>
            <a:r>
              <a:rPr lang="en-US" sz="1500" b="1" dirty="0">
                <a:solidFill>
                  <a:srgbClr val="262626"/>
                </a:solidFill>
                <a:latin typeface="Courier"/>
              </a:rPr>
              <a:t>;</a:t>
            </a:r>
            <a:endParaRPr lang="en-US" sz="15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</a:p>
          <a:p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 smtClean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milesThisTrip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</a:p>
          <a:p>
            <a:endParaRPr lang="en-US" sz="8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5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 smtClean="0">
                <a:solidFill>
                  <a:srgbClr val="405F98"/>
                </a:solidFill>
                <a:latin typeface="Courier"/>
              </a:rPr>
              <a:t>Sedan::</a:t>
            </a:r>
            <a:r>
              <a:rPr lang="en-US" sz="1500" b="1" dirty="0" smtClean="0">
                <a:solidFill>
                  <a:schemeClr val="accent6"/>
                </a:solidFill>
                <a:latin typeface="Courier"/>
              </a:rPr>
              <a:t>move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(){</a:t>
            </a:r>
          </a:p>
          <a:p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 smtClean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(</a:t>
            </a:r>
            <a:r>
              <a:rPr lang="en-US" sz="15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m_miles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+= </a:t>
            </a:r>
            <a:r>
              <a:rPr lang="en-US" sz="1500" b="1" dirty="0" err="1" smtClean="0">
                <a:solidFill>
                  <a:schemeClr val="accent6"/>
                </a:solidFill>
                <a:latin typeface="Courier"/>
              </a:rPr>
              <a:t>driveInCity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());</a:t>
            </a:r>
          </a:p>
          <a:p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  <a:endParaRPr lang="en-US" sz="15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72327" y="4419232"/>
            <a:ext cx="389329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Sedan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: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public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 Vehicle 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6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public:</a:t>
            </a:r>
          </a:p>
          <a:p>
            <a:endParaRPr lang="en-US" sz="800" b="1" i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driveInCity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();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private</a:t>
            </a:r>
            <a:r>
              <a:rPr lang="en-US" sz="16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6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m_manual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262626"/>
                </a:solidFill>
                <a:latin typeface="Courier"/>
              </a:rPr>
              <a:t>m_gears</a:t>
            </a:r>
            <a:r>
              <a:rPr lang="en-US" sz="16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272326" y="4417700"/>
            <a:ext cx="3814847" cy="1883846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32659" y="476548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262626"/>
                </a:solidFill>
                <a:latin typeface="Courier"/>
              </a:rPr>
              <a:t>…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272328" y="1248545"/>
            <a:ext cx="385092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Vehicle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4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public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Vehicle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Vehicle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char *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plates,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Engine&amp;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engine=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Engine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);</a:t>
            </a:r>
          </a:p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Vehicle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Vehicle 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other);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~Vehicle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endParaRPr lang="en-US" sz="800" b="1" dirty="0" smtClean="0">
              <a:solidFill>
                <a:srgbClr val="405F98"/>
              </a:solidFill>
              <a:latin typeface="Courier"/>
            </a:endParaRP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 void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move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protected:</a:t>
            </a:r>
            <a:endParaRPr lang="en-US" sz="1400" b="1" i="1" dirty="0">
              <a:solidFill>
                <a:srgbClr val="70AD47"/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m_miles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 </a:t>
            </a: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 char *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m_plates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private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Engine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m_engine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272328" y="1248544"/>
            <a:ext cx="3814845" cy="3135449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532659" y="261023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62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Inheritance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961966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Working with Hierarchies</a:t>
            </a:r>
          </a:p>
          <a:p>
            <a:endParaRPr lang="en-US" sz="16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double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SUV_DEFAULT_ENGINE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= 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3.5;</a:t>
            </a:r>
            <a:endParaRPr lang="en-US" sz="1400" b="1" i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err="1" smtClean="0">
                <a:solidFill>
                  <a:srgbClr val="405F98"/>
                </a:solidFill>
                <a:latin typeface="Courier"/>
              </a:rPr>
              <a:t>Suv</a:t>
            </a:r>
            <a:r>
              <a:rPr lang="en-US" sz="1400" b="1" i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: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public</a:t>
            </a:r>
            <a:r>
              <a:rPr lang="en-US" sz="1400" b="1" i="1" dirty="0" smtClean="0">
                <a:solidFill>
                  <a:srgbClr val="405F98"/>
                </a:solidFill>
                <a:latin typeface="Courier"/>
              </a:rPr>
              <a:t> Vehicle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public: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Suv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Suv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char *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plates,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  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awd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false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,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Emergencykit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* </a:t>
            </a:r>
            <a:r>
              <a:rPr lang="en-US" sz="1400" b="1" dirty="0" err="1" smtClean="0">
                <a:solidFill>
                  <a:srgbClr val="262626"/>
                </a:solidFill>
                <a:latin typeface="Courier"/>
              </a:rPr>
              <a:t>emergencykit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=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NULL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,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  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Engine 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engine=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Engine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SUV_DEFAULT_ENGINE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);</a:t>
            </a:r>
          </a:p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Suv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Suv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other);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~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Suv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Suv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&amp; </a:t>
            </a:r>
            <a:r>
              <a:rPr lang="en-US" sz="1400" b="1" dirty="0">
                <a:solidFill>
                  <a:schemeClr val="accent6"/>
                </a:solidFill>
                <a:latin typeface="Courier"/>
              </a:rPr>
              <a:t>operator=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Suv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getAwd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m_awd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}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chemeClr val="accent6"/>
                </a:solidFill>
                <a:latin typeface="Courier"/>
              </a:rPr>
              <a:t>s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etAwd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awd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){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m_awd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awd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}</a:t>
            </a:r>
            <a:endParaRPr lang="en-US" sz="1400" b="1" dirty="0" smtClean="0">
              <a:solidFill>
                <a:schemeClr val="accent6"/>
              </a:solidFill>
              <a:latin typeface="Courier"/>
            </a:endParaRPr>
          </a:p>
          <a:p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    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Emergencykit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* 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getEmergencykit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400" b="1" dirty="0">
                <a:solidFill>
                  <a:schemeClr val="accent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  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void 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setEmergencykit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Emergencykit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&amp; </a:t>
            </a:r>
            <a:r>
              <a:rPr lang="en-US" sz="1400" b="1" dirty="0" err="1" smtClean="0">
                <a:solidFill>
                  <a:srgbClr val="262626"/>
                </a:solidFill>
                <a:latin typeface="Courier"/>
              </a:rPr>
              <a:t>emergencykit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move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driveInCityOffRoad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offroad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 private:</a:t>
            </a: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  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262626"/>
                </a:solidFill>
                <a:latin typeface="Courier"/>
              </a:rPr>
              <a:t>m_awd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sz="1400" b="1" dirty="0" smtClean="0">
              <a:solidFill>
                <a:srgbClr val="405F98"/>
              </a:solidFill>
              <a:latin typeface="Courier"/>
            </a:endParaRPr>
          </a:p>
          <a:p>
            <a:r>
              <a:rPr lang="en-US" sz="14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 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Emergencykit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* </a:t>
            </a:r>
            <a:r>
              <a:rPr lang="en-US" sz="1400" b="1" dirty="0" err="1" smtClean="0">
                <a:solidFill>
                  <a:srgbClr val="262626"/>
                </a:solidFill>
                <a:latin typeface="Courier"/>
              </a:rPr>
              <a:t>m_emergencykit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endParaRPr lang="en-US" sz="2800" b="1" dirty="0" smtClean="0">
              <a:solidFill>
                <a:schemeClr val="accent6"/>
              </a:solidFill>
              <a:latin typeface="Courier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272328" y="1248545"/>
            <a:ext cx="385092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Vehicle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4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public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Vehicle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Vehicle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char *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plates,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Engine&amp;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engine=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Engine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);</a:t>
            </a:r>
          </a:p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Vehicle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Vehicle 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other);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~Vehicle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endParaRPr lang="en-US" sz="800" b="1" dirty="0" smtClean="0">
              <a:solidFill>
                <a:srgbClr val="405F98"/>
              </a:solidFill>
              <a:latin typeface="Courier"/>
            </a:endParaRP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 void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move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protected:</a:t>
            </a:r>
            <a:endParaRPr lang="en-US" sz="1400" b="1" i="1" dirty="0">
              <a:solidFill>
                <a:srgbClr val="70AD47"/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m_miles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 </a:t>
            </a: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 char *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m_plates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private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Engine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m_engine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272328" y="1248544"/>
            <a:ext cx="3814845" cy="3135449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532659" y="261023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Inheritance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961966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Working with Hierarchies</a:t>
            </a:r>
          </a:p>
          <a:p>
            <a:endParaRPr lang="en-US" sz="16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/* base class 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ctor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called first, then derived class 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ctor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*/</a:t>
            </a:r>
          </a:p>
          <a:p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Suv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Suv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{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262626"/>
                </a:solidFill>
                <a:latin typeface="Courier"/>
              </a:rPr>
              <a:t>m_emergencykit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NULL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</a:p>
          <a:p>
            <a:endParaRPr lang="en-US" sz="8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Suv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Suv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char *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plates,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awd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,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    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Emergencykit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*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emergencykit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, 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Engine 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engine)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 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: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Vehicle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(plates, engine){  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m_awd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awd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m_emergencykit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</a:t>
            </a:r>
            <a:r>
              <a:rPr lang="en-US" sz="1400" b="1" dirty="0" err="1" smtClean="0">
                <a:solidFill>
                  <a:srgbClr val="262626"/>
                </a:solidFill>
                <a:latin typeface="Courier"/>
              </a:rPr>
              <a:t>emergencykit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(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!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m_emergencykit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&amp;&amp;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m_awd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</a:t>
            </a:r>
            <a:r>
              <a:rPr lang="en-US" sz="1400" b="1" dirty="0" err="1" smtClean="0">
                <a:solidFill>
                  <a:srgbClr val="262626"/>
                </a:solidFill>
                <a:latin typeface="Courier"/>
              </a:rPr>
              <a:t>emergencykit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=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new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Emergencykit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 </a:t>
            </a:r>
          </a:p>
          <a:p>
            <a:endParaRPr lang="en-US" sz="8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Suv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Suv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Suv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other)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 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: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Vehicle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m_plates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,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getEngine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()){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m_awd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m_awd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m_emergencykit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</a:t>
            </a:r>
            <a:r>
              <a:rPr lang="en-US" sz="1400" b="1" dirty="0">
                <a:solidFill>
                  <a:schemeClr val="accent6"/>
                </a:solidFill>
                <a:latin typeface="Courier"/>
              </a:rPr>
              <a:t>new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Emergencykit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other.m_emergencykit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);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</a:p>
          <a:p>
            <a:endParaRPr lang="en-US" sz="7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/* derived class 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dtor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called first, then base class 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dtor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*/</a:t>
            </a:r>
          </a:p>
          <a:p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Suv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::~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Suv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{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delete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m_emergencykit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272326" y="4417700"/>
            <a:ext cx="3814847" cy="1883846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532659" y="476548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262626"/>
                </a:solidFill>
                <a:latin typeface="Courier"/>
              </a:rPr>
              <a:t>…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195419" y="4419234"/>
            <a:ext cx="3996581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err="1" smtClean="0">
                <a:solidFill>
                  <a:srgbClr val="405F98"/>
                </a:solidFill>
                <a:latin typeface="Courier"/>
              </a:rPr>
              <a:t>Suv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: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public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 Vehicle 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6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public:</a:t>
            </a:r>
          </a:p>
          <a:p>
            <a:endParaRPr lang="en-US" sz="800" b="1" i="1" dirty="0">
              <a:solidFill>
                <a:srgbClr val="70AD47"/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driveInCityOffRoad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);</a:t>
            </a:r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  </a:t>
            </a:r>
          </a:p>
          <a:p>
            <a:r>
              <a:rPr lang="en-US" sz="16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private</a:t>
            </a:r>
            <a:r>
              <a:rPr lang="en-US" sz="16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6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m_awd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55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55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550" b="1" dirty="0" err="1" smtClean="0">
                <a:solidFill>
                  <a:srgbClr val="405F98"/>
                </a:solidFill>
                <a:latin typeface="Courier"/>
              </a:rPr>
              <a:t>Emergencykit</a:t>
            </a:r>
            <a:r>
              <a:rPr lang="en-US" sz="1550" b="1" dirty="0" smtClean="0">
                <a:solidFill>
                  <a:srgbClr val="405F98"/>
                </a:solidFill>
                <a:latin typeface="Courier"/>
              </a:rPr>
              <a:t> * </a:t>
            </a:r>
            <a:r>
              <a:rPr lang="en-US" sz="1550" b="1" dirty="0" err="1">
                <a:solidFill>
                  <a:srgbClr val="262626"/>
                </a:solidFill>
                <a:latin typeface="Courier"/>
              </a:rPr>
              <a:t>m_emergencykit</a:t>
            </a:r>
            <a:r>
              <a:rPr lang="en-US" sz="155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272328" y="1248545"/>
            <a:ext cx="385092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Vehicle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4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public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Vehicle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Vehicle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char *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plates,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Engine&amp;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engine=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Engine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);</a:t>
            </a:r>
          </a:p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Vehicle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Vehicle 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other);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~Vehicle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endParaRPr lang="en-US" sz="800" b="1" dirty="0" smtClean="0">
              <a:solidFill>
                <a:srgbClr val="405F98"/>
              </a:solidFill>
              <a:latin typeface="Courier"/>
            </a:endParaRP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 void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move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protected:</a:t>
            </a:r>
            <a:endParaRPr lang="en-US" sz="1400" b="1" i="1" dirty="0">
              <a:solidFill>
                <a:srgbClr val="70AD47"/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m_miles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 </a:t>
            </a: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 char *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m_plates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private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Engine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m_engine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272328" y="1248544"/>
            <a:ext cx="3814845" cy="3135449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532659" y="261023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Inheritance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961966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Working with Hierarchies</a:t>
            </a:r>
          </a:p>
          <a:p>
            <a:endParaRPr lang="en-US" sz="16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1500" b="1" dirty="0" err="1" smtClean="0">
                <a:solidFill>
                  <a:srgbClr val="405F98"/>
                </a:solidFill>
                <a:latin typeface="Courier"/>
              </a:rPr>
              <a:t>Suv</a:t>
            </a:r>
            <a:r>
              <a:rPr lang="en-US" sz="1500" b="1" dirty="0" smtClean="0">
                <a:solidFill>
                  <a:srgbClr val="405F98"/>
                </a:solidFill>
                <a:latin typeface="Courier"/>
              </a:rPr>
              <a:t>&amp; </a:t>
            </a:r>
            <a:r>
              <a:rPr lang="en-US" sz="1500" b="1" dirty="0" err="1" smtClean="0">
                <a:solidFill>
                  <a:srgbClr val="405F98"/>
                </a:solidFill>
                <a:latin typeface="Courier"/>
              </a:rPr>
              <a:t>Suv</a:t>
            </a:r>
            <a:r>
              <a:rPr lang="en-US" sz="15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500" b="1" dirty="0">
                <a:solidFill>
                  <a:schemeClr val="accent6"/>
                </a:solidFill>
                <a:latin typeface="Courier"/>
              </a:rPr>
              <a:t>operator=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5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5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500" b="1" dirty="0" err="1" smtClean="0">
                <a:solidFill>
                  <a:srgbClr val="405F98"/>
                </a:solidFill>
                <a:latin typeface="Courier"/>
              </a:rPr>
              <a:t>Suv</a:t>
            </a:r>
            <a:r>
              <a:rPr lang="en-US" sz="1500" b="1" dirty="0" smtClean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other){</a:t>
            </a:r>
          </a:p>
          <a:p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(</a:t>
            </a:r>
            <a:r>
              <a:rPr lang="en-US" sz="1500" b="1" dirty="0">
                <a:solidFill>
                  <a:srgbClr val="405F98"/>
                </a:solidFill>
                <a:latin typeface="Courier"/>
              </a:rPr>
              <a:t>this</a:t>
            </a:r>
            <a:r>
              <a:rPr lang="en-US" sz="1500" b="1" dirty="0">
                <a:solidFill>
                  <a:schemeClr val="accent6"/>
                </a:solidFill>
                <a:latin typeface="Courier"/>
              </a:rPr>
              <a:t> </a:t>
            </a:r>
            <a:r>
              <a:rPr lang="en-US" sz="1500" b="1" dirty="0">
                <a:solidFill>
                  <a:srgbClr val="405F98"/>
                </a:solidFill>
                <a:latin typeface="Courier"/>
              </a:rPr>
              <a:t>!= &amp;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other){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//protect from self-assignment</a:t>
            </a:r>
            <a:endParaRPr lang="en-US" sz="15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5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m_awd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 </a:t>
            </a:r>
            <a:r>
              <a:rPr lang="en-US" sz="15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</a:t>
            </a:r>
            <a:r>
              <a:rPr lang="en-US" sz="1500" b="1" dirty="0" err="1" smtClean="0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5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m_awd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15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500" b="1" dirty="0" smtClean="0">
                <a:solidFill>
                  <a:schemeClr val="accent6"/>
                </a:solidFill>
                <a:latin typeface="Courier"/>
              </a:rPr>
              <a:t>  delete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m_emergencykit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//delete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dynamic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object first</a:t>
            </a:r>
            <a:endParaRPr lang="en-US" sz="1500" b="1" dirty="0" smtClean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m_emergencykit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 </a:t>
            </a:r>
            <a:r>
              <a:rPr lang="en-US" sz="15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NULL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//object might outlive an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exception</a:t>
            </a:r>
          </a:p>
          <a:p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</a:t>
            </a:r>
            <a:r>
              <a:rPr lang="en-US" sz="15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m_emergencykit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</a:t>
            </a:r>
            <a:r>
              <a:rPr lang="en-US" sz="1500" b="1" dirty="0" smtClean="0">
                <a:solidFill>
                  <a:schemeClr val="accent6"/>
                </a:solidFill>
                <a:latin typeface="Courier"/>
              </a:rPr>
              <a:t>new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 err="1" smtClean="0">
                <a:solidFill>
                  <a:srgbClr val="405F98"/>
                </a:solidFill>
                <a:latin typeface="Courier"/>
              </a:rPr>
              <a:t>Emergencykit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5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5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</a:t>
            </a:r>
            <a:r>
              <a:rPr lang="en-US" sz="1500" b="1" dirty="0" err="1" smtClean="0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5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m_emergencykit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</a:p>
          <a:p>
            <a:endParaRPr lang="en-US" sz="8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//handle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base class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members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500" b="1" dirty="0">
                <a:solidFill>
                  <a:schemeClr val="accent6"/>
                </a:solidFill>
                <a:latin typeface="Courier"/>
              </a:rPr>
              <a:t>  </a:t>
            </a:r>
            <a:r>
              <a:rPr lang="en-US" sz="1500" b="1" dirty="0" err="1" smtClean="0">
                <a:solidFill>
                  <a:schemeClr val="accent6"/>
                </a:solidFill>
                <a:latin typeface="Courier"/>
              </a:rPr>
              <a:t>setEngine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 </a:t>
            </a:r>
            <a:r>
              <a:rPr lang="en-US" sz="15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other.</a:t>
            </a:r>
            <a:r>
              <a:rPr lang="en-US" sz="1500" b="1" dirty="0" err="1" smtClean="0">
                <a:solidFill>
                  <a:schemeClr val="accent6"/>
                </a:solidFill>
                <a:latin typeface="Courier"/>
              </a:rPr>
              <a:t>getEngine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);</a:t>
            </a:r>
            <a:endParaRPr lang="en-US" sz="1500" b="1" dirty="0" smtClean="0">
              <a:solidFill>
                <a:schemeClr val="accent6"/>
              </a:solidFill>
              <a:latin typeface="Courier"/>
            </a:endParaRPr>
          </a:p>
          <a:p>
            <a:r>
              <a:rPr lang="en-US" sz="1500" b="1" dirty="0">
                <a:solidFill>
                  <a:schemeClr val="accent6"/>
                </a:solidFill>
                <a:latin typeface="Courier"/>
              </a:rPr>
              <a:t> </a:t>
            </a:r>
            <a:r>
              <a:rPr lang="en-US" sz="1500" b="1" dirty="0" smtClean="0">
                <a:solidFill>
                  <a:schemeClr val="accent6"/>
                </a:solidFill>
                <a:latin typeface="Courier"/>
              </a:rPr>
              <a:t> delete </a:t>
            </a:r>
            <a:r>
              <a:rPr lang="en-US" sz="1500" b="1" dirty="0">
                <a:solidFill>
                  <a:schemeClr val="accent6"/>
                </a:solidFill>
                <a:latin typeface="Courier"/>
              </a:rPr>
              <a:t>[]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m_plates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//delete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dynamic memory first</a:t>
            </a:r>
            <a:endParaRPr lang="en-US" sz="15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5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m_plates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</a:t>
            </a:r>
            <a:r>
              <a:rPr lang="en-US" sz="15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NULL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//object might outlive an exception </a:t>
            </a:r>
            <a:endParaRPr lang="en-US" sz="15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</a:t>
            </a:r>
            <a:r>
              <a:rPr lang="en-US" sz="15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m_plates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</a:t>
            </a:r>
            <a:r>
              <a:rPr lang="en-US" sz="1500" b="1" dirty="0">
                <a:solidFill>
                  <a:schemeClr val="accent6"/>
                </a:solidFill>
                <a:latin typeface="Courier"/>
              </a:rPr>
              <a:t>new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>
                <a:solidFill>
                  <a:srgbClr val="405F98"/>
                </a:solidFill>
                <a:latin typeface="Courier"/>
              </a:rPr>
              <a:t>char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[ </a:t>
            </a:r>
            <a:r>
              <a:rPr lang="en-US" sz="1500" b="1" dirty="0" err="1">
                <a:solidFill>
                  <a:schemeClr val="accent6"/>
                </a:solidFill>
                <a:latin typeface="Courier"/>
              </a:rPr>
              <a:t>strlen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5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other.m_plates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)+1 ];</a:t>
            </a:r>
          </a:p>
          <a:p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500" b="1" dirty="0" err="1">
                <a:solidFill>
                  <a:schemeClr val="accent6"/>
                </a:solidFill>
                <a:latin typeface="Courier"/>
              </a:rPr>
              <a:t>strcpy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5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m_plates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, </a:t>
            </a:r>
            <a:r>
              <a:rPr lang="en-US" sz="15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other.m_plates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</a:p>
          <a:p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}</a:t>
            </a:r>
          </a:p>
          <a:p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>
                <a:solidFill>
                  <a:srgbClr val="405F98"/>
                </a:solidFill>
                <a:latin typeface="Courier"/>
              </a:rPr>
              <a:t>*this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72326" y="4417700"/>
            <a:ext cx="3814847" cy="1883846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532659" y="476548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262626"/>
                </a:solidFill>
                <a:latin typeface="Courier"/>
              </a:rPr>
              <a:t>…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195419" y="4419234"/>
            <a:ext cx="3996581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err="1" smtClean="0">
                <a:solidFill>
                  <a:srgbClr val="405F98"/>
                </a:solidFill>
                <a:latin typeface="Courier"/>
              </a:rPr>
              <a:t>Suv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: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public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 Vehicle 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6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public:</a:t>
            </a:r>
          </a:p>
          <a:p>
            <a:endParaRPr lang="en-US" sz="800" b="1" i="1" dirty="0">
              <a:solidFill>
                <a:srgbClr val="70AD47"/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driveInCityOffRoad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);</a:t>
            </a:r>
            <a:endParaRPr lang="en-US" sz="1600" b="1" i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 private</a:t>
            </a:r>
            <a:r>
              <a:rPr lang="en-US" sz="16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6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m_awd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55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55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550" b="1" dirty="0" err="1" smtClean="0">
                <a:solidFill>
                  <a:srgbClr val="405F98"/>
                </a:solidFill>
                <a:latin typeface="Courier"/>
              </a:rPr>
              <a:t>Emergencykit</a:t>
            </a:r>
            <a:r>
              <a:rPr lang="en-US" sz="1550" b="1" dirty="0" smtClean="0">
                <a:solidFill>
                  <a:srgbClr val="405F98"/>
                </a:solidFill>
                <a:latin typeface="Courier"/>
              </a:rPr>
              <a:t> * </a:t>
            </a:r>
            <a:r>
              <a:rPr lang="en-US" sz="1550" b="1" dirty="0" err="1">
                <a:solidFill>
                  <a:srgbClr val="262626"/>
                </a:solidFill>
                <a:latin typeface="Courier"/>
              </a:rPr>
              <a:t>m_emergencykit</a:t>
            </a:r>
            <a:r>
              <a:rPr lang="en-US" sz="1550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sz="155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272328" y="1248545"/>
            <a:ext cx="385092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Vehicle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4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public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Vehicle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Vehicle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char *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plates,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Engine 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engine=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Engine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);</a:t>
            </a:r>
          </a:p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Vehicle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Vehicle 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other);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~Vehicle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endParaRPr lang="en-US" sz="800" b="1" dirty="0" smtClean="0">
              <a:solidFill>
                <a:srgbClr val="405F98"/>
              </a:solidFill>
              <a:latin typeface="Courier"/>
            </a:endParaRP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 void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move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protected:</a:t>
            </a:r>
            <a:endParaRPr lang="en-US" sz="1400" b="1" i="1" dirty="0">
              <a:solidFill>
                <a:srgbClr val="70AD47"/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m_miles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 </a:t>
            </a: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 char *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m_plates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private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Engine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m_engine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72328" y="1248544"/>
            <a:ext cx="3814845" cy="3135449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532659" y="261023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86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Inheritance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961966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Working with Hierarchies</a:t>
            </a:r>
          </a:p>
          <a:p>
            <a:endParaRPr lang="en-US" sz="16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1500" b="1" dirty="0">
                <a:solidFill>
                  <a:srgbClr val="405F98"/>
                </a:solidFill>
                <a:latin typeface="Courier"/>
              </a:rPr>
              <a:t>float </a:t>
            </a:r>
            <a:r>
              <a:rPr lang="en-US" sz="1500" b="1" dirty="0" err="1" smtClean="0">
                <a:solidFill>
                  <a:srgbClr val="405F98"/>
                </a:solidFill>
                <a:latin typeface="Courier"/>
              </a:rPr>
              <a:t>Suv</a:t>
            </a:r>
            <a:r>
              <a:rPr lang="en-US" sz="15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500" b="1" dirty="0" err="1" smtClean="0">
                <a:solidFill>
                  <a:schemeClr val="accent6"/>
                </a:solidFill>
                <a:latin typeface="Courier"/>
              </a:rPr>
              <a:t>driveInCityOffRoad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500" b="1" dirty="0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offroad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){</a:t>
            </a:r>
            <a:endParaRPr lang="en-US" sz="15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milesThisTrip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0;</a:t>
            </a:r>
          </a:p>
          <a:p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5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offroad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&amp;&amp; </a:t>
            </a:r>
            <a:r>
              <a:rPr lang="en-US" sz="15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m_awd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){</a:t>
            </a:r>
            <a:endParaRPr lang="en-US" sz="15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 /*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required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actions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to drive </a:t>
            </a:r>
            <a:r>
              <a:rPr lang="en-US" sz="14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offroad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,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etc… */ </a:t>
            </a:r>
            <a:endParaRPr lang="en-US" sz="1400" b="1" dirty="0" smtClean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   </a:t>
            </a:r>
            <a:r>
              <a:rPr lang="en-US" sz="1500" b="1" dirty="0" err="1" smtClean="0">
                <a:solidFill>
                  <a:srgbClr val="405F98"/>
                </a:solidFill>
                <a:latin typeface="Courier"/>
              </a:rPr>
              <a:t>cout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&lt;&lt;</a:t>
            </a: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"</a:t>
            </a:r>
            <a:r>
              <a:rPr lang="en-US" sz="15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Suv</a:t>
            </a: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"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&lt;&lt;</a:t>
            </a:r>
            <a:r>
              <a:rPr lang="en-US" sz="1500" b="1" dirty="0" err="1" smtClean="0">
                <a:solidFill>
                  <a:srgbClr val="262626"/>
                </a:solidFill>
                <a:latin typeface="Courier"/>
              </a:rPr>
              <a:t>m_plates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&lt;&lt;</a:t>
            </a: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" </a:t>
            </a:r>
            <a:r>
              <a:rPr lang="en-US" sz="15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offroad</a:t>
            </a: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"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&lt;&lt; </a:t>
            </a:r>
            <a:r>
              <a:rPr lang="en-US" sz="1500" b="1" dirty="0" err="1" smtClean="0">
                <a:solidFill>
                  <a:srgbClr val="405F98"/>
                </a:solidFill>
                <a:latin typeface="Courier"/>
              </a:rPr>
              <a:t>endl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}</a:t>
            </a:r>
          </a:p>
          <a:p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 smtClean="0">
                <a:solidFill>
                  <a:srgbClr val="405F98"/>
                </a:solidFill>
                <a:latin typeface="Courier"/>
              </a:rPr>
              <a:t>else if 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5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m_awd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)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  <a:endParaRPr lang="en-US" sz="15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 /* required actions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to drive in city with </a:t>
            </a:r>
            <a:r>
              <a:rPr lang="en-US" sz="14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awd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, etc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… */ 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5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500" b="1" dirty="0" err="1" smtClean="0">
                <a:solidFill>
                  <a:srgbClr val="405F98"/>
                </a:solidFill>
                <a:latin typeface="Courier"/>
              </a:rPr>
              <a:t>cout</a:t>
            </a:r>
            <a:r>
              <a:rPr lang="en-US" sz="1500" b="1" dirty="0">
                <a:solidFill>
                  <a:srgbClr val="262626"/>
                </a:solidFill>
                <a:latin typeface="Courier"/>
              </a:rPr>
              <a:t>&lt;&lt;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</a:t>
            </a:r>
            <a:r>
              <a:rPr lang="en-US" sz="15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Suv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"</a:t>
            </a:r>
            <a:r>
              <a:rPr lang="en-US" sz="1500" b="1" dirty="0">
                <a:solidFill>
                  <a:srgbClr val="262626"/>
                </a:solidFill>
                <a:latin typeface="Courier"/>
              </a:rPr>
              <a:t>&lt;&lt;</a:t>
            </a:r>
            <a:r>
              <a:rPr lang="en-US" sz="1500" b="1" dirty="0" err="1">
                <a:solidFill>
                  <a:srgbClr val="262626"/>
                </a:solidFill>
                <a:latin typeface="Courier"/>
              </a:rPr>
              <a:t>m_plates</a:t>
            </a:r>
            <a:r>
              <a:rPr lang="en-US" sz="1500" b="1" dirty="0">
                <a:solidFill>
                  <a:srgbClr val="262626"/>
                </a:solidFill>
                <a:latin typeface="Courier"/>
              </a:rPr>
              <a:t>&lt;&lt;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 </a:t>
            </a:r>
            <a:r>
              <a:rPr lang="en-US" sz="15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awd</a:t>
            </a: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in city"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&lt;&lt; </a:t>
            </a:r>
            <a:r>
              <a:rPr lang="en-US" sz="1500" b="1" dirty="0" err="1">
                <a:solidFill>
                  <a:srgbClr val="405F98"/>
                </a:solidFill>
                <a:latin typeface="Courier"/>
              </a:rPr>
              <a:t>endl</a:t>
            </a:r>
            <a:r>
              <a:rPr lang="en-US" sz="1500" b="1" dirty="0">
                <a:solidFill>
                  <a:srgbClr val="262626"/>
                </a:solidFill>
                <a:latin typeface="Courier"/>
              </a:rPr>
              <a:t>;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</a:p>
          <a:p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}</a:t>
            </a:r>
          </a:p>
          <a:p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 smtClean="0">
                <a:solidFill>
                  <a:srgbClr val="405F98"/>
                </a:solidFill>
                <a:latin typeface="Courier"/>
              </a:rPr>
              <a:t>else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 /*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required actions to drive in city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without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awd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, etc… */ </a:t>
            </a:r>
            <a:endParaRPr lang="en-US" sz="1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5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500" b="1" dirty="0" err="1" smtClean="0">
                <a:solidFill>
                  <a:srgbClr val="405F98"/>
                </a:solidFill>
                <a:latin typeface="Courier"/>
              </a:rPr>
              <a:t>cout</a:t>
            </a:r>
            <a:r>
              <a:rPr lang="en-US" sz="1500" b="1" dirty="0">
                <a:solidFill>
                  <a:srgbClr val="262626"/>
                </a:solidFill>
                <a:latin typeface="Courier"/>
              </a:rPr>
              <a:t>&lt;&lt;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</a:t>
            </a:r>
            <a:r>
              <a:rPr lang="en-US" sz="15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Suv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"</a:t>
            </a:r>
            <a:r>
              <a:rPr lang="en-US" sz="1500" b="1" dirty="0">
                <a:solidFill>
                  <a:srgbClr val="262626"/>
                </a:solidFill>
                <a:latin typeface="Courier"/>
              </a:rPr>
              <a:t>&lt;&lt;</a:t>
            </a:r>
            <a:r>
              <a:rPr lang="en-US" sz="1500" b="1" dirty="0" err="1">
                <a:solidFill>
                  <a:srgbClr val="262626"/>
                </a:solidFill>
                <a:latin typeface="Courier"/>
              </a:rPr>
              <a:t>m_plates</a:t>
            </a:r>
            <a:r>
              <a:rPr lang="en-US" sz="1500" b="1" dirty="0">
                <a:solidFill>
                  <a:srgbClr val="262626"/>
                </a:solidFill>
                <a:latin typeface="Courier"/>
              </a:rPr>
              <a:t>&lt;&lt;</a:t>
            </a:r>
            <a:r>
              <a:rPr lang="en-US" sz="15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 </a:t>
            </a:r>
            <a:r>
              <a:rPr lang="en-US" sz="15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normal city drive"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&lt;&lt; </a:t>
            </a:r>
            <a:r>
              <a:rPr lang="en-US" sz="1500" b="1" dirty="0" err="1">
                <a:solidFill>
                  <a:srgbClr val="405F98"/>
                </a:solidFill>
                <a:latin typeface="Courier"/>
              </a:rPr>
              <a:t>endl</a:t>
            </a:r>
            <a:r>
              <a:rPr lang="en-US" sz="1500" b="1" dirty="0">
                <a:solidFill>
                  <a:srgbClr val="262626"/>
                </a:solidFill>
                <a:latin typeface="Courier"/>
              </a:rPr>
              <a:t>;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</a:p>
          <a:p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}</a:t>
            </a:r>
          </a:p>
          <a:p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milesThisTrip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</a:p>
          <a:p>
            <a:endParaRPr lang="en-US" sz="8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5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 err="1" smtClean="0">
                <a:solidFill>
                  <a:srgbClr val="405F98"/>
                </a:solidFill>
                <a:latin typeface="Courier"/>
              </a:rPr>
              <a:t>Suv</a:t>
            </a:r>
            <a:r>
              <a:rPr lang="en-US" sz="15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500" b="1" dirty="0" smtClean="0">
                <a:solidFill>
                  <a:schemeClr val="accent6"/>
                </a:solidFill>
                <a:latin typeface="Courier"/>
              </a:rPr>
              <a:t>move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(){</a:t>
            </a:r>
          </a:p>
          <a:p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500" b="1" dirty="0" smtClean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(</a:t>
            </a:r>
            <a:r>
              <a:rPr lang="en-US" sz="15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m_miles</a:t>
            </a:r>
            <a:r>
              <a:rPr lang="en-US" sz="15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+= </a:t>
            </a:r>
            <a:r>
              <a:rPr lang="en-US" sz="1500" b="1" dirty="0" err="1" smtClean="0">
                <a:solidFill>
                  <a:schemeClr val="accent6"/>
                </a:solidFill>
                <a:latin typeface="Courier"/>
              </a:rPr>
              <a:t>driveInCityOffRoad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( </a:t>
            </a:r>
            <a:r>
              <a:rPr lang="en-US" sz="15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false</a:t>
            </a:r>
            <a:r>
              <a:rPr lang="en-US" sz="1500" b="1" dirty="0" smtClean="0">
                <a:solidFill>
                  <a:srgbClr val="262626"/>
                </a:solidFill>
                <a:latin typeface="Courier"/>
              </a:rPr>
              <a:t> ));</a:t>
            </a:r>
            <a:endParaRPr lang="en-US" sz="15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5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72326" y="4417700"/>
            <a:ext cx="3814847" cy="1883846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532659" y="476548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262626"/>
                </a:solidFill>
                <a:latin typeface="Courier"/>
              </a:rPr>
              <a:t>…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195419" y="4419234"/>
            <a:ext cx="3996581" cy="1931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err="1" smtClean="0">
                <a:solidFill>
                  <a:srgbClr val="405F98"/>
                </a:solidFill>
                <a:latin typeface="Courier"/>
              </a:rPr>
              <a:t>Suv</a:t>
            </a:r>
            <a:r>
              <a:rPr lang="en-US" sz="1600" b="1" i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: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public</a:t>
            </a:r>
            <a:r>
              <a:rPr lang="en-US" sz="1600" b="1" i="1" dirty="0">
                <a:solidFill>
                  <a:srgbClr val="405F98"/>
                </a:solidFill>
                <a:latin typeface="Courier"/>
              </a:rPr>
              <a:t> Vehicle 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6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public:</a:t>
            </a:r>
          </a:p>
          <a:p>
            <a:endParaRPr lang="en-US" sz="800" b="1" i="1" dirty="0">
              <a:solidFill>
                <a:srgbClr val="70AD47"/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driveInCityOffRoad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);</a:t>
            </a:r>
            <a:endParaRPr lang="en-US" sz="1600" b="1" i="1" dirty="0">
              <a:solidFill>
                <a:srgbClr val="70AD47"/>
              </a:solidFill>
              <a:latin typeface="Courier"/>
            </a:endParaRPr>
          </a:p>
          <a:p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 private</a:t>
            </a:r>
            <a:r>
              <a:rPr lang="en-US" sz="16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6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i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m_awd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sz="16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55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55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550" b="1" dirty="0" err="1" smtClean="0">
                <a:solidFill>
                  <a:srgbClr val="405F98"/>
                </a:solidFill>
                <a:latin typeface="Courier"/>
              </a:rPr>
              <a:t>Emergencykit</a:t>
            </a:r>
            <a:r>
              <a:rPr lang="en-US" sz="1550" b="1" dirty="0" smtClean="0">
                <a:solidFill>
                  <a:srgbClr val="405F98"/>
                </a:solidFill>
                <a:latin typeface="Courier"/>
              </a:rPr>
              <a:t> * </a:t>
            </a:r>
            <a:r>
              <a:rPr lang="en-US" sz="1550" b="1" dirty="0" err="1">
                <a:solidFill>
                  <a:srgbClr val="262626"/>
                </a:solidFill>
                <a:latin typeface="Courier"/>
              </a:rPr>
              <a:t>m_emergencykit</a:t>
            </a:r>
            <a:r>
              <a:rPr lang="en-US" sz="1550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sz="155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72328" y="1248545"/>
            <a:ext cx="385092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Vehicle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4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public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Vehicle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Vehicle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char *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plates,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Engine&amp;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engine=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Engine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);</a:t>
            </a:r>
          </a:p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Vehicle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Vehicle 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other);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~Vehicle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endParaRPr lang="en-US" sz="800" b="1" dirty="0" smtClean="0">
              <a:solidFill>
                <a:srgbClr val="405F98"/>
              </a:solidFill>
              <a:latin typeface="Courier"/>
            </a:endParaRP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 void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move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protected:</a:t>
            </a:r>
            <a:endParaRPr lang="en-US" sz="1400" b="1" i="1" dirty="0">
              <a:solidFill>
                <a:srgbClr val="70AD47"/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m_miles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 </a:t>
            </a: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 char *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m_plates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private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Engine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m_engine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72328" y="1248544"/>
            <a:ext cx="3814845" cy="3135449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32659" y="261023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0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Inheritance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961966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Working with Hierarchies</a:t>
            </a:r>
          </a:p>
          <a:p>
            <a:endParaRPr lang="en-US" sz="16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i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nt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main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()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Vehicle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vehicle0;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Sedan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sedan1(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"SEDAN1"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Sedan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sedan2(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"SEDAN2"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, 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true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, 6,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Engine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(4.0)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Suv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suv1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SUV1"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Suv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suv2(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"SUV2"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, 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true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,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new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Emergencykit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,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Engine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(5.0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)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Vehicle *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vehicle_Pt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vehicle_Pt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vehicle0; 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vehicle_Pt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-&gt;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move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endParaRPr lang="en-US" sz="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Sedan *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sedan_Pt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sedan_Pt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sedan1; 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sedan_Pt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-&gt;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move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sedan_Pt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sedan2; 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sedan_Pt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-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&gt;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move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Suv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*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suv_Pt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suv_Pt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suv1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suv_Pt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-&gt;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move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suv_Pt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suv2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suv_Pt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-&gt;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move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  <a:endParaRPr lang="en-US" sz="1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79978" y="4743976"/>
            <a:ext cx="361202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err="1" smtClean="0">
                <a:solidFill>
                  <a:srgbClr val="405F98"/>
                </a:solidFill>
                <a:latin typeface="Courier"/>
              </a:rPr>
              <a:t>Suv</a:t>
            </a:r>
            <a:r>
              <a:rPr lang="en-US" sz="1400" b="1" i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: </a:t>
            </a:r>
            <a:r>
              <a:rPr lang="en-US" sz="1400" b="1" dirty="0">
                <a:solidFill>
                  <a:schemeClr val="accent6"/>
                </a:solidFill>
                <a:latin typeface="Courier"/>
              </a:rPr>
              <a:t>public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 Vehicle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4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public: 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…</a:t>
            </a:r>
            <a:endParaRPr lang="en-US" sz="1400" b="1" i="1" dirty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driveInCityOffRoad</a:t>
            </a:r>
            <a:r>
              <a:rPr lang="en-US" sz="12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200" b="1" dirty="0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200" b="1" dirty="0">
                <a:solidFill>
                  <a:srgbClr val="262626"/>
                </a:solidFill>
                <a:latin typeface="Courier"/>
              </a:rPr>
              <a:t>);</a:t>
            </a:r>
            <a:endParaRPr lang="en-US" sz="1400" b="1" i="1" dirty="0">
              <a:solidFill>
                <a:srgbClr val="70AD47"/>
              </a:solidFill>
              <a:latin typeface="Courier"/>
            </a:endParaRP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private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262626"/>
                </a:solidFill>
                <a:latin typeface="Courier"/>
              </a:rPr>
              <a:t>m_awd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sz="14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Emergencykit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*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m_emergencykit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sz="14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</a:p>
        </p:txBody>
      </p:sp>
      <p:sp>
        <p:nvSpPr>
          <p:cNvPr id="9" name="Rectangle 8"/>
          <p:cNvSpPr/>
          <p:nvPr/>
        </p:nvSpPr>
        <p:spPr>
          <a:xfrm>
            <a:off x="8648344" y="4760006"/>
            <a:ext cx="3438829" cy="1550227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48344" y="3167640"/>
            <a:ext cx="351728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Sedan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: </a:t>
            </a:r>
            <a:r>
              <a:rPr lang="en-US" sz="1400" b="1" dirty="0">
                <a:solidFill>
                  <a:schemeClr val="accent6"/>
                </a:solidFill>
                <a:latin typeface="Courier"/>
              </a:rPr>
              <a:t>public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 Vehicle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4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public: 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…</a:t>
            </a:r>
            <a:endParaRPr lang="en-US" sz="1400" b="1" i="1" dirty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driveInCity</a:t>
            </a:r>
            <a:r>
              <a:rPr lang="en-US" sz="1200" b="1" dirty="0" smtClean="0">
                <a:solidFill>
                  <a:srgbClr val="262626"/>
                </a:solidFill>
                <a:latin typeface="Courier"/>
              </a:rPr>
              <a:t>();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</a:t>
            </a:r>
          </a:p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private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m_manual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b="1" dirty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m_gears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648344" y="3213218"/>
            <a:ext cx="3438831" cy="1521151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8196" y="5753061"/>
            <a:ext cx="40298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"/>
              </a:rPr>
              <a:t>class Vehicle does not know how to </a:t>
            </a:r>
            <a:r>
              <a:rPr lang="en-US" sz="1200" b="1" dirty="0" smtClean="0">
                <a:latin typeface="Courier"/>
              </a:rPr>
              <a:t>move…</a:t>
            </a:r>
          </a:p>
          <a:p>
            <a:r>
              <a:rPr lang="en-US" sz="1200" b="1" dirty="0">
                <a:latin typeface="Courier"/>
              </a:rPr>
              <a:t>Sedan SEDAN1 </a:t>
            </a:r>
            <a:r>
              <a:rPr lang="en-US" sz="1200" b="1" dirty="0" smtClean="0">
                <a:latin typeface="Courier"/>
              </a:rPr>
              <a:t>automatic</a:t>
            </a:r>
          </a:p>
          <a:p>
            <a:r>
              <a:rPr lang="en-US" sz="1200" b="1" dirty="0">
                <a:latin typeface="Courier"/>
              </a:rPr>
              <a:t>Sedan SEDAN2 </a:t>
            </a:r>
            <a:r>
              <a:rPr lang="en-US" sz="1200" b="1" dirty="0" smtClean="0">
                <a:latin typeface="Courier"/>
              </a:rPr>
              <a:t>manual</a:t>
            </a:r>
          </a:p>
          <a:p>
            <a:r>
              <a:rPr lang="en-US" sz="1200" b="1" dirty="0" err="1">
                <a:latin typeface="Courier"/>
              </a:rPr>
              <a:t>Suv</a:t>
            </a:r>
            <a:r>
              <a:rPr lang="en-US" sz="1200" b="1" dirty="0">
                <a:latin typeface="Courier"/>
              </a:rPr>
              <a:t> SUV1 normal city </a:t>
            </a:r>
            <a:r>
              <a:rPr lang="en-US" sz="1200" b="1" dirty="0" smtClean="0">
                <a:latin typeface="Courier"/>
              </a:rPr>
              <a:t>drive</a:t>
            </a:r>
          </a:p>
          <a:p>
            <a:r>
              <a:rPr lang="en-US" sz="1200" b="1" dirty="0" err="1">
                <a:latin typeface="Courier"/>
              </a:rPr>
              <a:t>Suv</a:t>
            </a:r>
            <a:r>
              <a:rPr lang="en-US" sz="1200" b="1" dirty="0">
                <a:latin typeface="Courier"/>
              </a:rPr>
              <a:t> SUV2 </a:t>
            </a:r>
            <a:r>
              <a:rPr lang="en-US" sz="1200" b="1" dirty="0" err="1">
                <a:latin typeface="Courier"/>
              </a:rPr>
              <a:t>awd</a:t>
            </a:r>
            <a:r>
              <a:rPr lang="en-US" sz="1200" b="1" dirty="0">
                <a:latin typeface="Courier"/>
              </a:rPr>
              <a:t> in city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88196" y="5779699"/>
            <a:ext cx="3862755" cy="976701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049994" y="1213249"/>
            <a:ext cx="26241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Vehicle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4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public: 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…</a:t>
            </a:r>
            <a:endParaRPr lang="en-US" sz="1400" b="1" i="1" dirty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move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protected: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m_miles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1400" b="1" dirty="0" smtClean="0">
              <a:solidFill>
                <a:srgbClr val="405F98"/>
              </a:solidFill>
              <a:latin typeface="Courier"/>
            </a:endParaRP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 char *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m_plates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private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Engine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m_engine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049995" y="1254618"/>
            <a:ext cx="2624128" cy="1922802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25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Inheritance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961966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Working with Hierarchies</a:t>
            </a:r>
          </a:p>
          <a:p>
            <a:endParaRPr lang="en-US" sz="16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i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nt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main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()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Vehicle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vehicle0;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Sedan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sedan1(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"SEDAN1"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Sedan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sedan2(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"SEDAN2"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, 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true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, 6,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Engine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(4.0)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Suv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suv1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SUV1"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Suv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suv2(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"SUV2"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, 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true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,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new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Emergencykit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,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Engine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(5.0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)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Vehicle *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vehicles_index_array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5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];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vehicles_index_array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[0]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vehicle0;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vehicles_index_array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[1] =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sedan1;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vehicles_index_array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[2]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sedan2;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vehicles_index_array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[3]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suv1;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vehicles_index_array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[4]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suv2;</a:t>
            </a:r>
          </a:p>
          <a:p>
            <a:endParaRPr lang="en-US" sz="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=0;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&lt;5; ++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){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vehicles_index_array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]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-&gt;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move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}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8579978" y="4743976"/>
            <a:ext cx="361202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err="1" smtClean="0">
                <a:solidFill>
                  <a:srgbClr val="405F98"/>
                </a:solidFill>
                <a:latin typeface="Courier"/>
              </a:rPr>
              <a:t>Suv</a:t>
            </a:r>
            <a:r>
              <a:rPr lang="en-US" sz="1400" b="1" i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: </a:t>
            </a:r>
            <a:r>
              <a:rPr lang="en-US" sz="1400" b="1" dirty="0">
                <a:solidFill>
                  <a:schemeClr val="accent6"/>
                </a:solidFill>
                <a:latin typeface="Courier"/>
              </a:rPr>
              <a:t>public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 Vehicle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4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public: 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…</a:t>
            </a:r>
            <a:endParaRPr lang="en-US" sz="1400" b="1" i="1" dirty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driveInCityOffRoad</a:t>
            </a:r>
            <a:r>
              <a:rPr lang="en-US" sz="12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200" b="1" dirty="0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200" b="1" dirty="0">
                <a:solidFill>
                  <a:srgbClr val="262626"/>
                </a:solidFill>
                <a:latin typeface="Courier"/>
              </a:rPr>
              <a:t>);</a:t>
            </a:r>
            <a:endParaRPr lang="en-US" sz="1400" b="1" i="1" dirty="0">
              <a:solidFill>
                <a:srgbClr val="70AD47"/>
              </a:solidFill>
              <a:latin typeface="Courier"/>
            </a:endParaRP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private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262626"/>
                </a:solidFill>
                <a:latin typeface="Courier"/>
              </a:rPr>
              <a:t>m_awd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sz="14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Emergencykit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*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m_emergencykit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sz="14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</a:p>
        </p:txBody>
      </p:sp>
      <p:sp>
        <p:nvSpPr>
          <p:cNvPr id="9" name="Rectangle 8"/>
          <p:cNvSpPr/>
          <p:nvPr/>
        </p:nvSpPr>
        <p:spPr>
          <a:xfrm>
            <a:off x="8648344" y="4760006"/>
            <a:ext cx="3438829" cy="1550227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49994" y="1213249"/>
            <a:ext cx="26241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Vehicle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4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public: 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…</a:t>
            </a:r>
            <a:endParaRPr lang="en-US" sz="1400" b="1" i="1" dirty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move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protected: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m_miles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1400" b="1" dirty="0" smtClean="0">
              <a:solidFill>
                <a:srgbClr val="405F98"/>
              </a:solidFill>
              <a:latin typeface="Courier"/>
            </a:endParaRP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 char *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m_plates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private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Engine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m_engine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049995" y="1254618"/>
            <a:ext cx="2624128" cy="1922802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48344" y="3167640"/>
            <a:ext cx="351728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Sedan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: </a:t>
            </a:r>
            <a:r>
              <a:rPr lang="en-US" sz="1400" b="1" dirty="0">
                <a:solidFill>
                  <a:schemeClr val="accent6"/>
                </a:solidFill>
                <a:latin typeface="Courier"/>
              </a:rPr>
              <a:t>public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 Vehicle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4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public: 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…</a:t>
            </a:r>
            <a:endParaRPr lang="en-US" sz="1400" b="1" i="1" dirty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driveInCity</a:t>
            </a:r>
            <a:r>
              <a:rPr lang="en-US" sz="1200" b="1" dirty="0" smtClean="0">
                <a:solidFill>
                  <a:srgbClr val="262626"/>
                </a:solidFill>
                <a:latin typeface="Courier"/>
              </a:rPr>
              <a:t>();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</a:t>
            </a:r>
          </a:p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private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m_manual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b="1" dirty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m_gears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648344" y="3213218"/>
            <a:ext cx="3438831" cy="1521151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8196" y="5753061"/>
            <a:ext cx="40298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"/>
              </a:rPr>
              <a:t>class Vehicle does not know how to </a:t>
            </a:r>
            <a:r>
              <a:rPr lang="en-US" sz="1200" b="1" dirty="0" smtClean="0">
                <a:latin typeface="Courier"/>
              </a:rPr>
              <a:t>move…</a:t>
            </a:r>
          </a:p>
          <a:p>
            <a:r>
              <a:rPr lang="en-US" sz="1200" b="1" dirty="0">
                <a:latin typeface="Courier"/>
              </a:rPr>
              <a:t>class Vehicle does not know how to move…</a:t>
            </a:r>
          </a:p>
          <a:p>
            <a:r>
              <a:rPr lang="en-US" sz="1200" b="1" dirty="0">
                <a:latin typeface="Courier"/>
              </a:rPr>
              <a:t>class Vehicle does not know how to move…</a:t>
            </a:r>
          </a:p>
          <a:p>
            <a:r>
              <a:rPr lang="en-US" sz="1200" b="1" dirty="0">
                <a:latin typeface="Courier"/>
              </a:rPr>
              <a:t>class Vehicle does not know how to move</a:t>
            </a:r>
            <a:r>
              <a:rPr lang="en-US" sz="1200" b="1" dirty="0" smtClean="0">
                <a:latin typeface="Courier"/>
              </a:rPr>
              <a:t>…</a:t>
            </a:r>
          </a:p>
          <a:p>
            <a:r>
              <a:rPr lang="en-US" sz="1200" b="1" dirty="0">
                <a:latin typeface="Courier"/>
              </a:rPr>
              <a:t>class Vehicle does not know how to move</a:t>
            </a:r>
            <a:r>
              <a:rPr lang="en-US" sz="1200" b="1" dirty="0" smtClean="0">
                <a:latin typeface="Courier"/>
              </a:rPr>
              <a:t>…</a:t>
            </a:r>
            <a:endParaRPr lang="en-US" sz="1200" b="1" dirty="0">
              <a:latin typeface="Couri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88196" y="5779699"/>
            <a:ext cx="3862755" cy="976701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19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latin typeface="Garamond" panose="02020404030301010803" pitchFamily="18" charset="0"/>
              </a:rPr>
              <a:t>Today’s Topics</a:t>
            </a:r>
            <a:endParaRPr lang="el-GR" sz="3600" dirty="0"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373454" y="1445304"/>
            <a:ext cx="1045278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>
                <a:latin typeface="Garamond" panose="02020404030301010803" pitchFamily="18" charset="0"/>
              </a:rPr>
              <a:t>Recapitulation:</a:t>
            </a:r>
            <a:endParaRPr lang="en-US" sz="2000" dirty="0">
              <a:latin typeface="Garamond" panose="020204040303010108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aramond" panose="02020404030301010803" pitchFamily="18" charset="0"/>
              </a:rPr>
              <a:t>Classes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aramond" panose="02020404030301010803" pitchFamily="18" charset="0"/>
              </a:rPr>
              <a:t>Inheritance &amp; Polymorphism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aramond" panose="02020404030301010803" pitchFamily="18" charset="0"/>
              </a:rPr>
              <a:t>Dynamic Memory</a:t>
            </a:r>
            <a:endParaRPr lang="en-US" sz="2000" dirty="0">
              <a:latin typeface="Garamond" panose="02020404030301010803" pitchFamily="18" charset="0"/>
            </a:endParaRPr>
          </a:p>
          <a:p>
            <a:endParaRPr lang="en-US" sz="800" dirty="0">
              <a:latin typeface="Garamond" panose="02020404030301010803" pitchFamily="18" charset="0"/>
            </a:endParaRPr>
          </a:p>
          <a:p>
            <a:r>
              <a:rPr lang="en-US" sz="2400" dirty="0" smtClean="0">
                <a:latin typeface="Garamond" panose="02020404030301010803" pitchFamily="18" charset="0"/>
              </a:rPr>
              <a:t>Prerequisites (not covered in Recap):</a:t>
            </a:r>
            <a:endParaRPr lang="en-US" sz="2000" dirty="0" smtClean="0">
              <a:latin typeface="Garamond" panose="020204040303010108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aramond" panose="02020404030301010803" pitchFamily="18" charset="0"/>
              </a:rPr>
              <a:t>Pass-by-Value</a:t>
            </a:r>
          </a:p>
          <a:p>
            <a:r>
              <a:rPr lang="en-US" sz="1600" b="1" dirty="0" smtClean="0">
                <a:latin typeface="Courier"/>
              </a:rPr>
              <a:t>	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600" b="1" dirty="0" smtClean="0">
                <a:latin typeface="Courier"/>
              </a:rPr>
              <a:t>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func</a:t>
            </a:r>
            <a:r>
              <a:rPr lang="en-US" sz="1600" b="1" dirty="0" smtClean="0">
                <a:latin typeface="Courier"/>
              </a:rPr>
              <a:t>(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DataType</a:t>
            </a:r>
            <a:r>
              <a:rPr lang="en-US" sz="1600" b="1" dirty="0" smtClean="0">
                <a:latin typeface="Courier"/>
              </a:rPr>
              <a:t> </a:t>
            </a:r>
            <a:r>
              <a:rPr lang="en-US" sz="1600" b="1" dirty="0" err="1" smtClean="0">
                <a:latin typeface="Courier"/>
              </a:rPr>
              <a:t>obj</a:t>
            </a:r>
            <a:r>
              <a:rPr lang="en-US" sz="1600" b="1" dirty="0" smtClean="0">
                <a:latin typeface="Courier"/>
              </a:rPr>
              <a:t> );</a:t>
            </a:r>
            <a:endParaRPr lang="en-US" sz="1600" b="1" dirty="0">
              <a:latin typeface="Courier"/>
            </a:endParaRPr>
          </a:p>
          <a:p>
            <a:endParaRPr lang="en-US" sz="300" dirty="0" smtClean="0">
              <a:latin typeface="Garamond" panose="020204040303010108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aramond" panose="02020404030301010803" pitchFamily="18" charset="0"/>
              </a:rPr>
              <a:t>Pass-by-Reference – Pass-by-</a:t>
            </a:r>
            <a:r>
              <a:rPr lang="en-US" sz="18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2000" dirty="0" smtClean="0">
                <a:latin typeface="Garamond" panose="02020404030301010803" pitchFamily="18" charset="0"/>
              </a:rPr>
              <a:t>-Reference</a:t>
            </a:r>
          </a:p>
          <a:p>
            <a:r>
              <a:rPr lang="en-US" sz="1600" b="1" dirty="0">
                <a:latin typeface="Courier"/>
              </a:rPr>
              <a:t>	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600" b="1" dirty="0" smtClean="0">
                <a:latin typeface="Courier"/>
              </a:rPr>
              <a:t> </a:t>
            </a:r>
            <a:r>
              <a:rPr lang="en-US" sz="1600" b="1" dirty="0" err="1">
                <a:solidFill>
                  <a:schemeClr val="accent6"/>
                </a:solidFill>
                <a:latin typeface="Courier"/>
              </a:rPr>
              <a:t>func</a:t>
            </a:r>
            <a:r>
              <a:rPr lang="en-US" sz="1600" b="1" dirty="0">
                <a:latin typeface="Courier"/>
              </a:rPr>
              <a:t>(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DataType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 smtClean="0">
                <a:latin typeface="Courier"/>
              </a:rPr>
              <a:t> </a:t>
            </a:r>
            <a:r>
              <a:rPr lang="en-US" sz="1600" b="1" dirty="0" err="1">
                <a:latin typeface="Courier"/>
              </a:rPr>
              <a:t>obj</a:t>
            </a:r>
            <a:r>
              <a:rPr lang="en-US" sz="1600" b="1" dirty="0">
                <a:latin typeface="Courier"/>
              </a:rPr>
              <a:t> </a:t>
            </a:r>
            <a:r>
              <a:rPr lang="en-US" sz="1600" b="1" dirty="0" smtClean="0">
                <a:latin typeface="Courier"/>
              </a:rPr>
              <a:t>);</a:t>
            </a:r>
            <a:r>
              <a:rPr lang="en-US" sz="1600" b="1" dirty="0" smtClean="0">
                <a:latin typeface="Garamond" panose="02020404030301010803" pitchFamily="18" charset="0"/>
              </a:rPr>
              <a:t>  </a:t>
            </a:r>
            <a:r>
              <a:rPr lang="en-US" sz="1600" dirty="0" smtClean="0">
                <a:latin typeface="Garamond" panose="02020404030301010803" pitchFamily="18" charset="0"/>
              </a:rPr>
              <a:t>/ </a:t>
            </a:r>
            <a:r>
              <a:rPr lang="en-US" sz="1600" b="1" dirty="0" smtClean="0">
                <a:latin typeface="Garamond" panose="02020404030301010803" pitchFamily="18" charset="0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600" b="1" dirty="0" smtClean="0">
                <a:latin typeface="Courier"/>
              </a:rPr>
              <a:t> </a:t>
            </a:r>
            <a:r>
              <a:rPr lang="en-US" sz="1600" b="1" dirty="0" err="1">
                <a:solidFill>
                  <a:schemeClr val="accent6"/>
                </a:solidFill>
                <a:latin typeface="Courier"/>
              </a:rPr>
              <a:t>func</a:t>
            </a:r>
            <a:r>
              <a:rPr lang="en-US" sz="1600" b="1" dirty="0">
                <a:latin typeface="Courier"/>
              </a:rPr>
              <a:t>(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DataType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>
                <a:latin typeface="Courier"/>
              </a:rPr>
              <a:t> </a:t>
            </a:r>
            <a:r>
              <a:rPr lang="en-US" sz="1600" b="1" dirty="0" err="1">
                <a:latin typeface="Courier"/>
              </a:rPr>
              <a:t>obj</a:t>
            </a:r>
            <a:r>
              <a:rPr lang="en-US" sz="1600" b="1" dirty="0">
                <a:latin typeface="Courier"/>
              </a:rPr>
              <a:t> );</a:t>
            </a:r>
            <a:endParaRPr lang="en-US" sz="1600" dirty="0" smtClean="0">
              <a:latin typeface="Garamond" panose="02020404030301010803" pitchFamily="18" charset="0"/>
            </a:endParaRPr>
          </a:p>
          <a:p>
            <a:endParaRPr lang="en-US" sz="300" dirty="0" smtClean="0"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Garamond" panose="02020404030301010803" pitchFamily="18" charset="0"/>
              </a:rPr>
              <a:t>	</a:t>
            </a:r>
            <a:r>
              <a:rPr lang="en-US" sz="2000" dirty="0" smtClean="0">
                <a:latin typeface="Garamond" panose="02020404030301010803" pitchFamily="18" charset="0"/>
              </a:rPr>
              <a:t>Pass-by-Address(Pointer) </a:t>
            </a:r>
            <a:r>
              <a:rPr lang="en-US" sz="2000" dirty="0">
                <a:latin typeface="Garamond" panose="02020404030301010803" pitchFamily="18" charset="0"/>
              </a:rPr>
              <a:t>– </a:t>
            </a:r>
            <a:r>
              <a:rPr lang="en-US" sz="2000" dirty="0" smtClean="0">
                <a:latin typeface="Garamond" panose="02020404030301010803" pitchFamily="18" charset="0"/>
              </a:rPr>
              <a:t>Pass-by-</a:t>
            </a:r>
            <a:r>
              <a:rPr lang="en-US" sz="18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2000" dirty="0" smtClean="0">
                <a:latin typeface="Garamond" panose="02020404030301010803" pitchFamily="18" charset="0"/>
              </a:rPr>
              <a:t>-Address(Pointer)</a:t>
            </a:r>
            <a:endParaRPr lang="en-US" sz="2000" dirty="0">
              <a:latin typeface="Garamond" panose="02020404030301010803" pitchFamily="18" charset="0"/>
            </a:endParaRPr>
          </a:p>
          <a:p>
            <a:r>
              <a:rPr lang="en-US" sz="1600" b="1" dirty="0">
                <a:latin typeface="Courier"/>
              </a:rPr>
              <a:t>	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600" b="1" dirty="0">
                <a:latin typeface="Courier"/>
              </a:rPr>
              <a:t> </a:t>
            </a:r>
            <a:r>
              <a:rPr lang="en-US" sz="1600" b="1" dirty="0" err="1">
                <a:solidFill>
                  <a:schemeClr val="accent6"/>
                </a:solidFill>
                <a:latin typeface="Courier"/>
              </a:rPr>
              <a:t>func</a:t>
            </a:r>
            <a:r>
              <a:rPr lang="en-US" sz="1600" b="1" dirty="0">
                <a:latin typeface="Courier"/>
              </a:rPr>
              <a:t>(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DataType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smtClean="0">
                <a:latin typeface="Courier"/>
              </a:rPr>
              <a:t> </a:t>
            </a:r>
            <a:r>
              <a:rPr lang="en-US" sz="1600" b="1" dirty="0" err="1">
                <a:latin typeface="Courier"/>
              </a:rPr>
              <a:t>obj</a:t>
            </a:r>
            <a:r>
              <a:rPr lang="en-US" sz="1600" b="1" dirty="0">
                <a:latin typeface="Courier"/>
              </a:rPr>
              <a:t> );</a:t>
            </a:r>
            <a:r>
              <a:rPr lang="en-US" sz="1600" b="1" dirty="0">
                <a:latin typeface="Garamond" panose="02020404030301010803" pitchFamily="18" charset="0"/>
              </a:rPr>
              <a:t>  </a:t>
            </a:r>
            <a:r>
              <a:rPr lang="en-US" sz="1600" dirty="0">
                <a:latin typeface="Garamond" panose="02020404030301010803" pitchFamily="18" charset="0"/>
              </a:rPr>
              <a:t>/ </a:t>
            </a:r>
            <a:r>
              <a:rPr lang="en-US" sz="1600" b="1" dirty="0">
                <a:latin typeface="Garamond" panose="02020404030301010803" pitchFamily="18" charset="0"/>
              </a:rPr>
              <a:t>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600" b="1" dirty="0">
                <a:latin typeface="Courier"/>
              </a:rPr>
              <a:t> </a:t>
            </a:r>
            <a:r>
              <a:rPr lang="en-US" sz="1600" b="1" dirty="0" err="1">
                <a:solidFill>
                  <a:schemeClr val="accent6"/>
                </a:solidFill>
                <a:latin typeface="Courier"/>
              </a:rPr>
              <a:t>func</a:t>
            </a:r>
            <a:r>
              <a:rPr lang="en-US" sz="1600" b="1" dirty="0">
                <a:latin typeface="Courier"/>
              </a:rPr>
              <a:t>(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DataType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smtClean="0">
                <a:latin typeface="Courier"/>
              </a:rPr>
              <a:t> </a:t>
            </a:r>
            <a:r>
              <a:rPr lang="en-US" sz="1600" b="1" dirty="0" err="1">
                <a:latin typeface="Courier"/>
              </a:rPr>
              <a:t>obj</a:t>
            </a:r>
            <a:r>
              <a:rPr lang="en-US" sz="1600" b="1" dirty="0">
                <a:latin typeface="Courier"/>
              </a:rPr>
              <a:t> </a:t>
            </a:r>
            <a:r>
              <a:rPr lang="en-US" sz="1600" b="1" dirty="0" smtClean="0">
                <a:latin typeface="Courier"/>
              </a:rPr>
              <a:t>);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aramond" panose="02020404030301010803" pitchFamily="18" charset="0"/>
              </a:rPr>
              <a:t>Return-a-Value</a:t>
            </a:r>
            <a:endParaRPr lang="en-US" sz="2000" dirty="0">
              <a:latin typeface="Garamond" panose="02020404030301010803" pitchFamily="18" charset="0"/>
            </a:endParaRPr>
          </a:p>
          <a:p>
            <a:r>
              <a:rPr lang="en-US" sz="1600" b="1" dirty="0">
                <a:latin typeface="Courier"/>
              </a:rPr>
              <a:t>	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DataType</a:t>
            </a:r>
            <a:r>
              <a:rPr lang="en-US" sz="1600" b="1" dirty="0" smtClean="0">
                <a:latin typeface="Courier"/>
              </a:rPr>
              <a:t> </a:t>
            </a:r>
            <a:r>
              <a:rPr lang="en-US" sz="1600" b="1" dirty="0" err="1">
                <a:solidFill>
                  <a:schemeClr val="accent6"/>
                </a:solidFill>
                <a:latin typeface="Courier"/>
              </a:rPr>
              <a:t>func</a:t>
            </a:r>
            <a:r>
              <a:rPr lang="en-US" sz="1600" b="1" dirty="0">
                <a:latin typeface="Courier"/>
              </a:rPr>
              <a:t>( </a:t>
            </a:r>
            <a:r>
              <a:rPr lang="en-US" sz="1600" b="1" dirty="0" smtClean="0">
                <a:latin typeface="Courier"/>
              </a:rPr>
              <a:t>);</a:t>
            </a:r>
            <a:endParaRPr lang="en-US" sz="1600" b="1" dirty="0">
              <a:latin typeface="Courier"/>
            </a:endParaRPr>
          </a:p>
          <a:p>
            <a:endParaRPr lang="en-US" sz="300" dirty="0">
              <a:latin typeface="Garamond" panose="020204040303010108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aramond" panose="02020404030301010803" pitchFamily="18" charset="0"/>
              </a:rPr>
              <a:t>Return-a-Reference </a:t>
            </a:r>
            <a:r>
              <a:rPr lang="en-US" sz="2000" dirty="0">
                <a:latin typeface="Garamond" panose="02020404030301010803" pitchFamily="18" charset="0"/>
              </a:rPr>
              <a:t>– </a:t>
            </a:r>
            <a:r>
              <a:rPr lang="en-US" sz="2000" dirty="0" smtClean="0">
                <a:latin typeface="Garamond" panose="02020404030301010803" pitchFamily="18" charset="0"/>
              </a:rPr>
              <a:t>Return-a-</a:t>
            </a:r>
            <a:r>
              <a:rPr lang="en-US" sz="18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2000" dirty="0" smtClean="0">
                <a:latin typeface="Garamond" panose="02020404030301010803" pitchFamily="18" charset="0"/>
              </a:rPr>
              <a:t>-Reference</a:t>
            </a:r>
            <a:endParaRPr lang="en-US" sz="2000" dirty="0">
              <a:latin typeface="Garamond" panose="02020404030301010803" pitchFamily="18" charset="0"/>
            </a:endParaRPr>
          </a:p>
          <a:p>
            <a:r>
              <a:rPr lang="en-US" sz="1600" b="1" dirty="0">
                <a:latin typeface="Courier"/>
              </a:rPr>
              <a:t>	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DataType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 smtClean="0">
                <a:latin typeface="Courier"/>
              </a:rPr>
              <a:t> </a:t>
            </a:r>
            <a:r>
              <a:rPr lang="en-US" sz="1600" b="1" dirty="0" err="1">
                <a:solidFill>
                  <a:schemeClr val="accent6"/>
                </a:solidFill>
                <a:latin typeface="Courier"/>
              </a:rPr>
              <a:t>func</a:t>
            </a:r>
            <a:r>
              <a:rPr lang="en-US" sz="1600" b="1" dirty="0">
                <a:latin typeface="Courier"/>
              </a:rPr>
              <a:t>( </a:t>
            </a:r>
            <a:r>
              <a:rPr lang="en-US" sz="1600" b="1" dirty="0" smtClean="0">
                <a:latin typeface="Courier"/>
              </a:rPr>
              <a:t>);</a:t>
            </a:r>
            <a:r>
              <a:rPr lang="en-US" sz="1600" b="1" dirty="0" smtClean="0">
                <a:latin typeface="Garamond" panose="02020404030301010803" pitchFamily="18" charset="0"/>
              </a:rPr>
              <a:t>  </a:t>
            </a:r>
            <a:r>
              <a:rPr lang="en-US" sz="1600" dirty="0">
                <a:latin typeface="Garamond" panose="02020404030301010803" pitchFamily="18" charset="0"/>
              </a:rPr>
              <a:t>/ </a:t>
            </a:r>
            <a:r>
              <a:rPr lang="en-US" sz="1600" b="1" dirty="0" smtClean="0">
                <a:latin typeface="Garamond" panose="02020404030301010803" pitchFamily="18" charset="0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DataType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600" b="1" dirty="0" smtClean="0">
                <a:latin typeface="Courier"/>
              </a:rPr>
              <a:t> </a:t>
            </a:r>
            <a:r>
              <a:rPr lang="en-US" sz="1600" b="1" dirty="0" err="1">
                <a:solidFill>
                  <a:schemeClr val="accent6"/>
                </a:solidFill>
                <a:latin typeface="Courier"/>
              </a:rPr>
              <a:t>func</a:t>
            </a:r>
            <a:r>
              <a:rPr lang="en-US" sz="1600" b="1" dirty="0">
                <a:latin typeface="Courier"/>
              </a:rPr>
              <a:t>( </a:t>
            </a:r>
            <a:r>
              <a:rPr lang="en-US" sz="1600" b="1" dirty="0" smtClean="0">
                <a:latin typeface="Courier"/>
              </a:rPr>
              <a:t>);</a:t>
            </a:r>
            <a:endParaRPr lang="en-US" sz="1600" dirty="0">
              <a:latin typeface="Garamond" panose="02020404030301010803" pitchFamily="18" charset="0"/>
            </a:endParaRPr>
          </a:p>
          <a:p>
            <a:endParaRPr lang="en-US" sz="300" dirty="0"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Garamond" panose="02020404030301010803" pitchFamily="18" charset="0"/>
              </a:rPr>
              <a:t>	</a:t>
            </a:r>
            <a:r>
              <a:rPr lang="en-US" sz="2000" dirty="0" smtClean="0">
                <a:latin typeface="Garamond" panose="02020404030301010803" pitchFamily="18" charset="0"/>
              </a:rPr>
              <a:t>Return-an-Address(Pointer</a:t>
            </a:r>
            <a:r>
              <a:rPr lang="en-US" sz="2000" dirty="0">
                <a:latin typeface="Garamond" panose="02020404030301010803" pitchFamily="18" charset="0"/>
              </a:rPr>
              <a:t>) – Return-a</a:t>
            </a:r>
            <a:r>
              <a:rPr lang="en-US" sz="2000" dirty="0" smtClean="0">
                <a:latin typeface="Garamond" panose="02020404030301010803" pitchFamily="18" charset="0"/>
              </a:rPr>
              <a:t>-</a:t>
            </a:r>
            <a:r>
              <a:rPr lang="en-US" sz="18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2000" dirty="0" smtClean="0">
                <a:latin typeface="Garamond" panose="02020404030301010803" pitchFamily="18" charset="0"/>
              </a:rPr>
              <a:t>-Address(Pointer</a:t>
            </a:r>
            <a:r>
              <a:rPr lang="en-US" sz="2000" dirty="0">
                <a:latin typeface="Garamond" panose="02020404030301010803" pitchFamily="18" charset="0"/>
              </a:rPr>
              <a:t>)</a:t>
            </a:r>
          </a:p>
          <a:p>
            <a:r>
              <a:rPr lang="en-US" sz="1600" b="1" dirty="0">
                <a:latin typeface="Courier"/>
              </a:rPr>
              <a:t>	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DataType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smtClean="0">
                <a:latin typeface="Courier"/>
              </a:rPr>
              <a:t> </a:t>
            </a:r>
            <a:r>
              <a:rPr lang="en-US" sz="1600" b="1" dirty="0" err="1">
                <a:solidFill>
                  <a:schemeClr val="accent6"/>
                </a:solidFill>
                <a:latin typeface="Courier"/>
              </a:rPr>
              <a:t>func</a:t>
            </a:r>
            <a:r>
              <a:rPr lang="en-US" sz="1600" b="1" dirty="0">
                <a:latin typeface="Courier"/>
              </a:rPr>
              <a:t>( </a:t>
            </a:r>
            <a:r>
              <a:rPr lang="en-US" sz="1600" b="1" dirty="0" smtClean="0">
                <a:latin typeface="Courier"/>
              </a:rPr>
              <a:t>);</a:t>
            </a:r>
            <a:r>
              <a:rPr lang="en-US" sz="1600" b="1" dirty="0" smtClean="0">
                <a:latin typeface="Garamond" panose="02020404030301010803" pitchFamily="18" charset="0"/>
              </a:rPr>
              <a:t>  </a:t>
            </a:r>
            <a:r>
              <a:rPr lang="en-US" sz="1600" dirty="0">
                <a:latin typeface="Garamond" panose="02020404030301010803" pitchFamily="18" charset="0"/>
              </a:rPr>
              <a:t>/ </a:t>
            </a:r>
            <a:r>
              <a:rPr lang="en-US" sz="1600" b="1" dirty="0" smtClean="0">
                <a:latin typeface="Garamond" panose="02020404030301010803" pitchFamily="18" charset="0"/>
              </a:rPr>
              <a:t>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DataType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*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func</a:t>
            </a:r>
            <a:r>
              <a:rPr lang="en-US" sz="1600" b="1" dirty="0">
                <a:latin typeface="Courier"/>
              </a:rPr>
              <a:t>( </a:t>
            </a:r>
            <a:r>
              <a:rPr lang="en-US" sz="1600" b="1" dirty="0" smtClean="0">
                <a:latin typeface="Courier"/>
              </a:rPr>
              <a:t>);</a:t>
            </a:r>
            <a:endParaRPr lang="en-US" sz="1800" dirty="0">
              <a:latin typeface="Garamond" panose="02020404030301010803" pitchFamily="18" charset="0"/>
            </a:endParaRPr>
          </a:p>
          <a:p>
            <a:endParaRPr lang="en-US" sz="2800" dirty="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08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Polymorphism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961966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Achieving Polymorphic behavior</a:t>
            </a:r>
            <a:endParaRPr lang="en-US" sz="2800" b="1" dirty="0" smtClean="0">
              <a:solidFill>
                <a:schemeClr val="accent6"/>
              </a:solidFill>
              <a:latin typeface="Courier"/>
            </a:endParaRPr>
          </a:p>
          <a:p>
            <a:endParaRPr lang="en-US" sz="16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80794" y="1954929"/>
            <a:ext cx="262412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Vehicle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4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public: 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…</a:t>
            </a:r>
            <a:endParaRPr lang="en-US" sz="1400" b="1" i="1" dirty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move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protected:</a:t>
            </a:r>
          </a:p>
          <a:p>
            <a:r>
              <a:rPr lang="en-US" sz="14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float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m_miles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4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…</a:t>
            </a:r>
            <a:endParaRPr lang="en-US" sz="1400" b="1" i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80795" y="1996298"/>
            <a:ext cx="2624128" cy="1519062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80794" y="3698240"/>
            <a:ext cx="35172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Sedan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: </a:t>
            </a:r>
            <a:r>
              <a:rPr lang="en-US" sz="1400" b="1" dirty="0">
                <a:solidFill>
                  <a:schemeClr val="accent6"/>
                </a:solidFill>
                <a:latin typeface="Courier"/>
              </a:rPr>
              <a:t>public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 Vehicle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4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public: 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…</a:t>
            </a:r>
          </a:p>
          <a:p>
            <a:r>
              <a:rPr lang="en-US" sz="1400" b="1" i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move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();</a:t>
            </a:r>
            <a:endParaRPr lang="en-US" sz="14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driveInCity</a:t>
            </a:r>
            <a:r>
              <a:rPr lang="en-US" sz="1200" b="1" dirty="0" smtClean="0">
                <a:solidFill>
                  <a:srgbClr val="262626"/>
                </a:solidFill>
                <a:latin typeface="Courier"/>
              </a:rPr>
              <a:t>();</a:t>
            </a:r>
            <a:endParaRPr lang="en-US" sz="1400" b="1" i="1" dirty="0">
              <a:solidFill>
                <a:srgbClr val="70AD47"/>
              </a:solidFill>
              <a:latin typeface="Courier"/>
            </a:endParaRP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…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80794" y="3743819"/>
            <a:ext cx="3517283" cy="1304534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80794" y="5047816"/>
            <a:ext cx="36195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err="1" smtClean="0">
                <a:solidFill>
                  <a:srgbClr val="405F98"/>
                </a:solidFill>
                <a:latin typeface="Courier"/>
              </a:rPr>
              <a:t>Suv</a:t>
            </a:r>
            <a:r>
              <a:rPr lang="en-US" sz="1400" b="1" i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: </a:t>
            </a:r>
            <a:r>
              <a:rPr lang="en-US" sz="1400" b="1" dirty="0">
                <a:solidFill>
                  <a:schemeClr val="accent6"/>
                </a:solidFill>
                <a:latin typeface="Courier"/>
              </a:rPr>
              <a:t>public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 Vehicle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4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public: 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…</a:t>
            </a:r>
          </a:p>
          <a:p>
            <a:r>
              <a:rPr lang="en-US" sz="1400" b="1" i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move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();</a:t>
            </a:r>
            <a:endParaRPr lang="en-US" sz="14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driveInCityOffRoad</a:t>
            </a:r>
            <a:r>
              <a:rPr lang="en-US" sz="12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200" b="1" dirty="0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200" b="1" dirty="0" smtClean="0">
                <a:solidFill>
                  <a:srgbClr val="262626"/>
                </a:solidFill>
                <a:latin typeface="Courier"/>
              </a:rPr>
              <a:t>);</a:t>
            </a:r>
            <a:endParaRPr lang="en-US" sz="1400" b="1" i="1" dirty="0">
              <a:solidFill>
                <a:srgbClr val="70AD47"/>
              </a:solidFill>
              <a:latin typeface="Courier"/>
            </a:endParaRP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…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80794" y="5093395"/>
            <a:ext cx="3517926" cy="1304534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53862" y="1954929"/>
            <a:ext cx="351507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Vehicle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4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public: 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…</a:t>
            </a:r>
            <a:endParaRPr lang="en-US" sz="1400" b="1" i="1" dirty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virtual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float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move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protected:</a:t>
            </a:r>
          </a:p>
          <a:p>
            <a:r>
              <a:rPr lang="en-US" sz="14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float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m_miles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4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…</a:t>
            </a:r>
            <a:endParaRPr lang="en-US" sz="1400" b="1" i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53863" y="1996298"/>
            <a:ext cx="2624128" cy="1519062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53862" y="3698240"/>
            <a:ext cx="35172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Sedan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: </a:t>
            </a:r>
            <a:r>
              <a:rPr lang="en-US" sz="1400" b="1" dirty="0">
                <a:solidFill>
                  <a:schemeClr val="accent6"/>
                </a:solidFill>
                <a:latin typeface="Courier"/>
              </a:rPr>
              <a:t>public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 Vehicle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4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public: 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…</a:t>
            </a:r>
          </a:p>
          <a:p>
            <a:r>
              <a:rPr lang="en-US" sz="1400" b="1" i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virtual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move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();</a:t>
            </a:r>
            <a:endParaRPr lang="en-US" sz="14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driveInCity</a:t>
            </a:r>
            <a:r>
              <a:rPr lang="en-US" sz="1200" b="1" dirty="0" smtClean="0">
                <a:solidFill>
                  <a:srgbClr val="262626"/>
                </a:solidFill>
                <a:latin typeface="Courier"/>
              </a:rPr>
              <a:t>();</a:t>
            </a:r>
            <a:endParaRPr lang="en-US" sz="1400" b="1" i="1" dirty="0">
              <a:solidFill>
                <a:srgbClr val="70AD47"/>
              </a:solidFill>
              <a:latin typeface="Courier"/>
            </a:endParaRP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…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3862" y="3743819"/>
            <a:ext cx="3517283" cy="1304534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53862" y="5047816"/>
            <a:ext cx="36195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err="1" smtClean="0">
                <a:solidFill>
                  <a:srgbClr val="405F98"/>
                </a:solidFill>
                <a:latin typeface="Courier"/>
              </a:rPr>
              <a:t>Suv</a:t>
            </a:r>
            <a:r>
              <a:rPr lang="en-US" sz="1400" b="1" i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: </a:t>
            </a:r>
            <a:r>
              <a:rPr lang="en-US" sz="1400" b="1" dirty="0">
                <a:solidFill>
                  <a:schemeClr val="accent6"/>
                </a:solidFill>
                <a:latin typeface="Courier"/>
              </a:rPr>
              <a:t>public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 Vehicle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4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public: 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…</a:t>
            </a:r>
          </a:p>
          <a:p>
            <a:r>
              <a:rPr lang="en-US" sz="1400" b="1" i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virtual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move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();</a:t>
            </a:r>
            <a:endParaRPr lang="en-US" sz="14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driveInCityOffRoad</a:t>
            </a:r>
            <a:r>
              <a:rPr lang="en-US" sz="12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200" b="1" dirty="0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200" b="1" dirty="0" smtClean="0">
                <a:solidFill>
                  <a:srgbClr val="262626"/>
                </a:solidFill>
                <a:latin typeface="Courier"/>
              </a:rPr>
              <a:t>);</a:t>
            </a:r>
            <a:endParaRPr lang="en-US" sz="1400" b="1" i="1" dirty="0">
              <a:solidFill>
                <a:srgbClr val="70AD47"/>
              </a:solidFill>
              <a:latin typeface="Courier"/>
            </a:endParaRP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…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53862" y="5093395"/>
            <a:ext cx="3517926" cy="1304534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3098800" y="2501900"/>
            <a:ext cx="4162401" cy="9144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3239435" y="4239498"/>
            <a:ext cx="4049095" cy="9144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3239434" y="5588878"/>
            <a:ext cx="4049095" cy="9144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255032" y="2607269"/>
            <a:ext cx="26487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Vehicle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move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(){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cout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&lt;&lt;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"…"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&lt;&lt; 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endl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m_miles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4267328" y="2627279"/>
            <a:ext cx="2529712" cy="888082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15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/>
        </p:nvSpPr>
        <p:spPr>
          <a:xfrm>
            <a:off x="1373454" y="1445304"/>
            <a:ext cx="961966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Working with Hierarchies</a:t>
            </a:r>
          </a:p>
          <a:p>
            <a:endParaRPr lang="en-US" sz="16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i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nt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main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()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Vehicle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vehicle0;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Sedan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sedan1(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"SEDAN1"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Sedan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sedan2(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"SEDAN2"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, 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true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, 6,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Engine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(4.0)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Suv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suv1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SUV1"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Suv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suv2(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"SUV2"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, 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true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,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new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Emergencykit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,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Engine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(5.0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)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Vehicle *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vehicles_index_array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5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];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vehicles_index_array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[0]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vehicle0;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vehicles_index_array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[1] =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sedan1;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vehicles_index_array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[2]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sedan2;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vehicles_index_array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[3]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suv1;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vehicles_index_array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[4]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suv2;</a:t>
            </a:r>
          </a:p>
          <a:p>
            <a:endParaRPr lang="en-US" sz="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=0;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&lt;5; ++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){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vehicles_index_array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]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-&gt;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move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}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Polymorphism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79978" y="4952321"/>
            <a:ext cx="36120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err="1" smtClean="0">
                <a:solidFill>
                  <a:srgbClr val="405F98"/>
                </a:solidFill>
                <a:latin typeface="Courier"/>
              </a:rPr>
              <a:t>Suv</a:t>
            </a:r>
            <a:r>
              <a:rPr lang="en-US" sz="1400" b="1" i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: </a:t>
            </a:r>
            <a:r>
              <a:rPr lang="en-US" sz="1400" b="1" dirty="0">
                <a:solidFill>
                  <a:schemeClr val="accent6"/>
                </a:solidFill>
                <a:latin typeface="Courier"/>
              </a:rPr>
              <a:t>public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 Vehicle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4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public: 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…</a:t>
            </a:r>
            <a:endParaRPr lang="en-US" sz="1400" b="1" i="1" dirty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virtual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move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driveInCityOffRoad</a:t>
            </a:r>
            <a:r>
              <a:rPr lang="en-US" sz="12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200" b="1" dirty="0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200" b="1" dirty="0">
                <a:solidFill>
                  <a:srgbClr val="262626"/>
                </a:solidFill>
                <a:latin typeface="Courier"/>
              </a:rPr>
              <a:t>);</a:t>
            </a:r>
            <a:endParaRPr lang="en-US" sz="1400" b="1" i="1" dirty="0">
              <a:solidFill>
                <a:srgbClr val="70AD47"/>
              </a:solidFill>
              <a:latin typeface="Courier"/>
            </a:endParaRPr>
          </a:p>
          <a:p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 …</a:t>
            </a:r>
            <a:endParaRPr lang="en-US" sz="14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</a:p>
        </p:txBody>
      </p:sp>
      <p:sp>
        <p:nvSpPr>
          <p:cNvPr id="9" name="Rectangle 8"/>
          <p:cNvSpPr/>
          <p:nvPr/>
        </p:nvSpPr>
        <p:spPr>
          <a:xfrm>
            <a:off x="8648344" y="4988689"/>
            <a:ext cx="3438829" cy="1321544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48344" y="3572754"/>
            <a:ext cx="35172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Sedan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: </a:t>
            </a:r>
            <a:r>
              <a:rPr lang="en-US" sz="1400" b="1" dirty="0">
                <a:solidFill>
                  <a:schemeClr val="accent6"/>
                </a:solidFill>
                <a:latin typeface="Courier"/>
              </a:rPr>
              <a:t>public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 Vehicle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4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public: 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…</a:t>
            </a:r>
          </a:p>
          <a:p>
            <a:r>
              <a:rPr lang="en-US" sz="1400" b="1" i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virtual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move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();</a:t>
            </a:r>
            <a:endParaRPr lang="en-US" sz="14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driveInCity</a:t>
            </a:r>
            <a:r>
              <a:rPr lang="en-US" sz="1200" b="1" dirty="0" smtClean="0">
                <a:solidFill>
                  <a:srgbClr val="262626"/>
                </a:solidFill>
                <a:latin typeface="Courier"/>
              </a:rPr>
              <a:t>();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…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48344" y="3618333"/>
            <a:ext cx="3438831" cy="1324058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8196" y="5753061"/>
            <a:ext cx="40298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"/>
              </a:rPr>
              <a:t>class Vehicle does not know how to </a:t>
            </a:r>
            <a:r>
              <a:rPr lang="en-US" sz="1200" b="1" dirty="0" smtClean="0">
                <a:latin typeface="Courier"/>
              </a:rPr>
              <a:t>move…</a:t>
            </a:r>
          </a:p>
          <a:p>
            <a:r>
              <a:rPr lang="en-US" sz="1200" b="1" dirty="0">
                <a:latin typeface="Courier"/>
              </a:rPr>
              <a:t>Sedan SEDAN1 </a:t>
            </a:r>
            <a:r>
              <a:rPr lang="en-US" sz="1200" b="1" dirty="0" smtClean="0">
                <a:latin typeface="Courier"/>
              </a:rPr>
              <a:t>automatic</a:t>
            </a:r>
          </a:p>
          <a:p>
            <a:r>
              <a:rPr lang="en-US" sz="1200" b="1" dirty="0">
                <a:latin typeface="Courier"/>
              </a:rPr>
              <a:t>Sedan SEDAN2 </a:t>
            </a:r>
            <a:r>
              <a:rPr lang="en-US" sz="1200" b="1" dirty="0" smtClean="0">
                <a:latin typeface="Courier"/>
              </a:rPr>
              <a:t>manual</a:t>
            </a:r>
          </a:p>
          <a:p>
            <a:r>
              <a:rPr lang="en-US" sz="1200" b="1" dirty="0" err="1">
                <a:latin typeface="Courier"/>
              </a:rPr>
              <a:t>Suv</a:t>
            </a:r>
            <a:r>
              <a:rPr lang="en-US" sz="1200" b="1" dirty="0">
                <a:latin typeface="Courier"/>
              </a:rPr>
              <a:t> SUV1 normal city </a:t>
            </a:r>
            <a:r>
              <a:rPr lang="en-US" sz="1200" b="1" dirty="0" smtClean="0">
                <a:latin typeface="Courier"/>
              </a:rPr>
              <a:t>drive</a:t>
            </a:r>
          </a:p>
          <a:p>
            <a:r>
              <a:rPr lang="en-US" sz="1200" b="1" dirty="0" err="1">
                <a:latin typeface="Courier"/>
              </a:rPr>
              <a:t>Suv</a:t>
            </a:r>
            <a:r>
              <a:rPr lang="en-US" sz="1200" b="1" dirty="0">
                <a:latin typeface="Courier"/>
              </a:rPr>
              <a:t> SUV2 </a:t>
            </a:r>
            <a:r>
              <a:rPr lang="en-US" sz="1200" b="1" dirty="0" err="1">
                <a:latin typeface="Courier"/>
              </a:rPr>
              <a:t>awd</a:t>
            </a:r>
            <a:r>
              <a:rPr lang="en-US" sz="1200" b="1" dirty="0">
                <a:latin typeface="Courier"/>
              </a:rPr>
              <a:t> in city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88196" y="5779699"/>
            <a:ext cx="3862755" cy="976701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049994" y="2011903"/>
            <a:ext cx="272145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Vehicle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4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public: 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…</a:t>
            </a:r>
            <a:endParaRPr lang="en-US" sz="1400" b="1" i="1" dirty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virtual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move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protected: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m_miles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…</a:t>
            </a:r>
            <a:endParaRPr lang="en-US" sz="1400" b="1" dirty="0" smtClean="0">
              <a:solidFill>
                <a:srgbClr val="405F98"/>
              </a:solidFill>
              <a:latin typeface="Courier"/>
            </a:endParaRP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049995" y="2053272"/>
            <a:ext cx="2624128" cy="1523306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15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Polymorphism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961966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Achieving Polymorphic behavior</a:t>
            </a:r>
            <a:endParaRPr lang="en-US" sz="2800" b="1" dirty="0" smtClean="0">
              <a:solidFill>
                <a:schemeClr val="accent6"/>
              </a:solidFill>
              <a:latin typeface="Courier"/>
            </a:endParaRPr>
          </a:p>
          <a:p>
            <a:endParaRPr lang="en-US" sz="16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80794" y="1954929"/>
            <a:ext cx="262412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Vehicle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4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public: 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…</a:t>
            </a:r>
            <a:endParaRPr lang="en-US" sz="1400" b="1" i="1" dirty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move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protected:</a:t>
            </a:r>
          </a:p>
          <a:p>
            <a:r>
              <a:rPr lang="en-US" sz="14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float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m_miles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4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…</a:t>
            </a:r>
            <a:endParaRPr lang="en-US" sz="1400" b="1" i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80795" y="1996298"/>
            <a:ext cx="2624128" cy="1519062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80794" y="3698240"/>
            <a:ext cx="35172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Sedan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: </a:t>
            </a:r>
            <a:r>
              <a:rPr lang="en-US" sz="1400" b="1" dirty="0">
                <a:solidFill>
                  <a:schemeClr val="accent6"/>
                </a:solidFill>
                <a:latin typeface="Courier"/>
              </a:rPr>
              <a:t>public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 Vehicle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4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public: 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…</a:t>
            </a:r>
          </a:p>
          <a:p>
            <a:r>
              <a:rPr lang="en-US" sz="1400" b="1" i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move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();</a:t>
            </a:r>
            <a:endParaRPr lang="en-US" sz="14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driveInCity</a:t>
            </a:r>
            <a:r>
              <a:rPr lang="en-US" sz="1200" b="1" dirty="0" smtClean="0">
                <a:solidFill>
                  <a:srgbClr val="262626"/>
                </a:solidFill>
                <a:latin typeface="Courier"/>
              </a:rPr>
              <a:t>();</a:t>
            </a:r>
            <a:endParaRPr lang="en-US" sz="1400" b="1" i="1" dirty="0">
              <a:solidFill>
                <a:srgbClr val="70AD47"/>
              </a:solidFill>
              <a:latin typeface="Courier"/>
            </a:endParaRP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…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80794" y="3743819"/>
            <a:ext cx="3517283" cy="1304534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80794" y="5047816"/>
            <a:ext cx="36195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err="1" smtClean="0">
                <a:solidFill>
                  <a:srgbClr val="405F98"/>
                </a:solidFill>
                <a:latin typeface="Courier"/>
              </a:rPr>
              <a:t>Suv</a:t>
            </a:r>
            <a:r>
              <a:rPr lang="en-US" sz="1400" b="1" i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: </a:t>
            </a:r>
            <a:r>
              <a:rPr lang="en-US" sz="1400" b="1" dirty="0">
                <a:solidFill>
                  <a:schemeClr val="accent6"/>
                </a:solidFill>
                <a:latin typeface="Courier"/>
              </a:rPr>
              <a:t>public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 Vehicle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4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public: 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…</a:t>
            </a:r>
          </a:p>
          <a:p>
            <a:r>
              <a:rPr lang="en-US" sz="1400" b="1" i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chemeClr val="accent6"/>
                </a:solidFill>
                <a:latin typeface="Courier"/>
              </a:rPr>
              <a:t>m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ove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();</a:t>
            </a:r>
            <a:endParaRPr lang="en-US" sz="14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driveInCityOffRoad</a:t>
            </a:r>
            <a:r>
              <a:rPr lang="en-US" sz="12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200" b="1" dirty="0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200" b="1" dirty="0" smtClean="0">
                <a:solidFill>
                  <a:srgbClr val="262626"/>
                </a:solidFill>
                <a:latin typeface="Courier"/>
              </a:rPr>
              <a:t>);</a:t>
            </a:r>
            <a:endParaRPr lang="en-US" sz="1400" b="1" i="1" dirty="0">
              <a:solidFill>
                <a:srgbClr val="70AD47"/>
              </a:solidFill>
              <a:latin typeface="Courier"/>
            </a:endParaRP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…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80794" y="5093395"/>
            <a:ext cx="3517926" cy="1304534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53862" y="1954929"/>
            <a:ext cx="351507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Vehicle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4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public: 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…</a:t>
            </a:r>
            <a:endParaRPr lang="en-US" sz="1400" b="1" i="1" dirty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virtual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float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move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= 0;</a:t>
            </a: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protected:</a:t>
            </a:r>
          </a:p>
          <a:p>
            <a:r>
              <a:rPr lang="en-US" sz="14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float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m_miles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4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…</a:t>
            </a:r>
            <a:endParaRPr lang="en-US" sz="1400" b="1" i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53862" y="1996298"/>
            <a:ext cx="3039261" cy="1519062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53862" y="3698240"/>
            <a:ext cx="35172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Sedan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: </a:t>
            </a:r>
            <a:r>
              <a:rPr lang="en-US" sz="1400" b="1" dirty="0">
                <a:solidFill>
                  <a:schemeClr val="accent6"/>
                </a:solidFill>
                <a:latin typeface="Courier"/>
              </a:rPr>
              <a:t>public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 Vehicle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4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public: 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…</a:t>
            </a:r>
          </a:p>
          <a:p>
            <a:r>
              <a:rPr lang="en-US" sz="1400" b="1" i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virtual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move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();</a:t>
            </a:r>
            <a:endParaRPr lang="en-US" sz="14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driveInCity</a:t>
            </a:r>
            <a:r>
              <a:rPr lang="en-US" sz="1200" b="1" dirty="0" smtClean="0">
                <a:solidFill>
                  <a:srgbClr val="262626"/>
                </a:solidFill>
                <a:latin typeface="Courier"/>
              </a:rPr>
              <a:t>();</a:t>
            </a:r>
            <a:endParaRPr lang="en-US" sz="1400" b="1" i="1" dirty="0">
              <a:solidFill>
                <a:srgbClr val="70AD47"/>
              </a:solidFill>
              <a:latin typeface="Courier"/>
            </a:endParaRP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…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53862" y="3743819"/>
            <a:ext cx="3517283" cy="1304534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53862" y="5047816"/>
            <a:ext cx="36195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err="1" smtClean="0">
                <a:solidFill>
                  <a:srgbClr val="405F98"/>
                </a:solidFill>
                <a:latin typeface="Courier"/>
              </a:rPr>
              <a:t>Suv</a:t>
            </a:r>
            <a:r>
              <a:rPr lang="en-US" sz="1400" b="1" i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: </a:t>
            </a:r>
            <a:r>
              <a:rPr lang="en-US" sz="1400" b="1" dirty="0">
                <a:solidFill>
                  <a:schemeClr val="accent6"/>
                </a:solidFill>
                <a:latin typeface="Courier"/>
              </a:rPr>
              <a:t>public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 Vehicle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4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public: 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…</a:t>
            </a:r>
          </a:p>
          <a:p>
            <a:r>
              <a:rPr lang="en-US" sz="1400" b="1" i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virtual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move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();</a:t>
            </a:r>
            <a:endParaRPr lang="en-US" sz="14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driveInCityOffRoad</a:t>
            </a:r>
            <a:r>
              <a:rPr lang="en-US" sz="12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200" b="1" dirty="0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200" b="1" dirty="0" smtClean="0">
                <a:solidFill>
                  <a:srgbClr val="262626"/>
                </a:solidFill>
                <a:latin typeface="Courier"/>
              </a:rPr>
              <a:t>);</a:t>
            </a:r>
            <a:endParaRPr lang="en-US" sz="1400" b="1" i="1" dirty="0">
              <a:solidFill>
                <a:srgbClr val="70AD47"/>
              </a:solidFill>
              <a:latin typeface="Courier"/>
            </a:endParaRP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…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053862" y="5093395"/>
            <a:ext cx="3517926" cy="1304534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3098800" y="2501900"/>
            <a:ext cx="4162401" cy="9144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3239435" y="4239498"/>
            <a:ext cx="4049095" cy="9144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3239434" y="5588878"/>
            <a:ext cx="4049095" cy="9144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255032" y="2607269"/>
            <a:ext cx="26487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"/>
              </a:rPr>
              <a:t>float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"/>
              </a:rPr>
              <a:t>Vehicle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"/>
              </a:rPr>
              <a:t>::move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"/>
              </a:rPr>
              <a:t>(){</a:t>
            </a:r>
          </a:p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"/>
              </a:rPr>
              <a:t> 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Courier"/>
              </a:rPr>
              <a:t>cout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"/>
              </a:rPr>
              <a:t> &lt;&lt;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"/>
              </a:rPr>
              <a:t>"…"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"/>
              </a:rPr>
              <a:t>&lt;&lt;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Courier"/>
              </a:rPr>
              <a:t>endl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"/>
              </a:rPr>
              <a:t>;</a:t>
            </a:r>
          </a:p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"/>
              </a:rPr>
              <a:t> return 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latin typeface="Courier"/>
              </a:rPr>
              <a:t>m_miles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"/>
              </a:rPr>
              <a:t>;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Courier"/>
            </a:endParaRPr>
          </a:p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"/>
              </a:rPr>
              <a:t>}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67328" y="2627279"/>
            <a:ext cx="2529712" cy="8880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267328" y="2627279"/>
            <a:ext cx="2529712" cy="8880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267328" y="2627279"/>
            <a:ext cx="2529712" cy="8880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2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/>
        </p:nvSpPr>
        <p:spPr>
          <a:xfrm>
            <a:off x="1373454" y="1445304"/>
            <a:ext cx="961966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Working with Hierarchies</a:t>
            </a:r>
          </a:p>
          <a:p>
            <a:endParaRPr lang="en-US" sz="16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i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nt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main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()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Courier"/>
              </a:rPr>
              <a:t> Vehicle vehicle0;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Sedan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sedan1(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"SEDAN1"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Sedan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sedan2(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"SEDAN2"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, 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true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, 6,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Engine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(4.0)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Suv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suv1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SUV1"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Suv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suv2(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"SUV2"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, 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true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,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new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Emergencykit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,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Engine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(5.0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)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Vehicle *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vehicles_index_array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4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];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vehicles_index_array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[0] =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sedan1;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vehicles_index_array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[1]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sedan2;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vehicles_index_array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[2]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suv1;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vehicles_index_array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[3]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suv2;</a:t>
            </a:r>
          </a:p>
          <a:p>
            <a:endParaRPr lang="en-US" sz="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for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=0;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&lt;4; ++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){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vehicles_index_array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]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-&gt;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move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}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Polymorphism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79978" y="4952321"/>
            <a:ext cx="36120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err="1" smtClean="0">
                <a:solidFill>
                  <a:srgbClr val="405F98"/>
                </a:solidFill>
                <a:latin typeface="Courier"/>
              </a:rPr>
              <a:t>Suv</a:t>
            </a:r>
            <a:r>
              <a:rPr lang="en-US" sz="1400" b="1" i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: </a:t>
            </a:r>
            <a:r>
              <a:rPr lang="en-US" sz="1400" b="1" dirty="0">
                <a:solidFill>
                  <a:schemeClr val="accent6"/>
                </a:solidFill>
                <a:latin typeface="Courier"/>
              </a:rPr>
              <a:t>public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 Vehicle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4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public: 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…</a:t>
            </a:r>
            <a:endParaRPr lang="en-US" sz="1400" b="1" i="1" dirty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virtual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move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driveInCityOffRoad</a:t>
            </a:r>
            <a:r>
              <a:rPr lang="en-US" sz="12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200" b="1" dirty="0" smtClean="0">
                <a:solidFill>
                  <a:srgbClr val="405F98"/>
                </a:solidFill>
                <a:latin typeface="Courier"/>
              </a:rPr>
              <a:t>bool</a:t>
            </a:r>
            <a:r>
              <a:rPr lang="en-US" sz="1200" b="1" dirty="0">
                <a:solidFill>
                  <a:srgbClr val="262626"/>
                </a:solidFill>
                <a:latin typeface="Courier"/>
              </a:rPr>
              <a:t>);</a:t>
            </a:r>
            <a:endParaRPr lang="en-US" sz="1400" b="1" i="1" dirty="0">
              <a:solidFill>
                <a:srgbClr val="70AD47"/>
              </a:solidFill>
              <a:latin typeface="Courier"/>
            </a:endParaRPr>
          </a:p>
          <a:p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 …</a:t>
            </a:r>
            <a:endParaRPr lang="en-US" sz="14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</a:p>
        </p:txBody>
      </p:sp>
      <p:sp>
        <p:nvSpPr>
          <p:cNvPr id="9" name="Rectangle 8"/>
          <p:cNvSpPr/>
          <p:nvPr/>
        </p:nvSpPr>
        <p:spPr>
          <a:xfrm>
            <a:off x="8648344" y="4988689"/>
            <a:ext cx="3438829" cy="1321544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48344" y="3572754"/>
            <a:ext cx="35172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Sedan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: </a:t>
            </a:r>
            <a:r>
              <a:rPr lang="en-US" sz="1400" b="1" dirty="0">
                <a:solidFill>
                  <a:schemeClr val="accent6"/>
                </a:solidFill>
                <a:latin typeface="Courier"/>
              </a:rPr>
              <a:t>public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 Vehicle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4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public: 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…</a:t>
            </a:r>
          </a:p>
          <a:p>
            <a:r>
              <a:rPr lang="en-US" sz="1400" b="1" i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virtual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move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();</a:t>
            </a:r>
            <a:endParaRPr lang="en-US" sz="1400" b="1" dirty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driveInCity</a:t>
            </a:r>
            <a:r>
              <a:rPr lang="en-US" sz="1200" b="1" dirty="0" smtClean="0">
                <a:solidFill>
                  <a:srgbClr val="262626"/>
                </a:solidFill>
                <a:latin typeface="Courier"/>
              </a:rPr>
              <a:t>();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…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48344" y="3618333"/>
            <a:ext cx="3438831" cy="1324058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8196" y="5753061"/>
            <a:ext cx="40298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Courier"/>
              </a:rPr>
              <a:t>Sedan </a:t>
            </a:r>
            <a:r>
              <a:rPr lang="en-US" sz="1200" b="1" dirty="0">
                <a:latin typeface="Courier"/>
              </a:rPr>
              <a:t>SEDAN1 </a:t>
            </a:r>
            <a:r>
              <a:rPr lang="en-US" sz="1200" b="1" dirty="0" smtClean="0">
                <a:latin typeface="Courier"/>
              </a:rPr>
              <a:t>automatic</a:t>
            </a:r>
          </a:p>
          <a:p>
            <a:r>
              <a:rPr lang="en-US" sz="1200" b="1" dirty="0">
                <a:latin typeface="Courier"/>
              </a:rPr>
              <a:t>Sedan SEDAN2 </a:t>
            </a:r>
            <a:r>
              <a:rPr lang="en-US" sz="1200" b="1" dirty="0" smtClean="0">
                <a:latin typeface="Courier"/>
              </a:rPr>
              <a:t>manual</a:t>
            </a:r>
          </a:p>
          <a:p>
            <a:r>
              <a:rPr lang="en-US" sz="1200" b="1" dirty="0" err="1">
                <a:latin typeface="Courier"/>
              </a:rPr>
              <a:t>Suv</a:t>
            </a:r>
            <a:r>
              <a:rPr lang="en-US" sz="1200" b="1" dirty="0">
                <a:latin typeface="Courier"/>
              </a:rPr>
              <a:t> SUV1 normal city </a:t>
            </a:r>
            <a:r>
              <a:rPr lang="en-US" sz="1200" b="1" dirty="0" smtClean="0">
                <a:latin typeface="Courier"/>
              </a:rPr>
              <a:t>drive</a:t>
            </a:r>
          </a:p>
          <a:p>
            <a:r>
              <a:rPr lang="en-US" sz="1200" b="1" dirty="0" err="1">
                <a:latin typeface="Courier"/>
              </a:rPr>
              <a:t>Suv</a:t>
            </a:r>
            <a:r>
              <a:rPr lang="en-US" sz="1200" b="1" dirty="0">
                <a:latin typeface="Courier"/>
              </a:rPr>
              <a:t> SUV2 </a:t>
            </a:r>
            <a:r>
              <a:rPr lang="en-US" sz="1200" b="1" dirty="0" err="1">
                <a:latin typeface="Courier"/>
              </a:rPr>
              <a:t>awd</a:t>
            </a:r>
            <a:r>
              <a:rPr lang="en-US" sz="1200" b="1" dirty="0">
                <a:latin typeface="Courier"/>
              </a:rPr>
              <a:t> in city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88196" y="5779699"/>
            <a:ext cx="3862755" cy="804359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59520" y="2011903"/>
            <a:ext cx="307848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Vehicle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400" b="1" i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public: 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…</a:t>
            </a:r>
            <a:endParaRPr lang="en-US" sz="1400" b="1" i="1" dirty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virtual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move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= 0;</a:t>
            </a: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protected: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m_miles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…</a:t>
            </a:r>
            <a:endParaRPr lang="en-US" sz="1400" b="1" dirty="0" smtClean="0">
              <a:solidFill>
                <a:srgbClr val="405F98"/>
              </a:solidFill>
              <a:latin typeface="Courier"/>
            </a:endParaRP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10320" y="2053272"/>
            <a:ext cx="2946400" cy="1523306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35888" y="2424079"/>
            <a:ext cx="1899792" cy="2378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635888" y="2424079"/>
            <a:ext cx="1899792" cy="2378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635888" y="2424079"/>
            <a:ext cx="1899792" cy="2378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8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213296" y="2193925"/>
            <a:ext cx="10714544" cy="24701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>
                <a:latin typeface="Garamond" panose="02020404030301010803" pitchFamily="18" charset="0"/>
              </a:rPr>
              <a:t>Time for </a:t>
            </a:r>
            <a:r>
              <a:rPr lang="en-US" sz="3600" dirty="0" smtClean="0">
                <a:solidFill>
                  <a:srgbClr val="405F98"/>
                </a:solidFill>
                <a:latin typeface="Garamond" panose="02020404030301010803" pitchFamily="18" charset="0"/>
              </a:rPr>
              <a:t>Questions </a:t>
            </a:r>
            <a:r>
              <a:rPr lang="en-US" sz="3600" dirty="0" smtClean="0">
                <a:solidFill>
                  <a:srgbClr val="262626"/>
                </a:solidFill>
                <a:latin typeface="Garamond" panose="02020404030301010803" pitchFamily="18" charset="0"/>
              </a:rPr>
              <a:t>!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0495280" y="2545079"/>
            <a:ext cx="1422400" cy="10464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200" b="1" dirty="0" smtClean="0">
                <a:latin typeface="Garamond" panose="02020404030301010803" pitchFamily="18" charset="0"/>
              </a:rPr>
              <a:t>CS-202</a:t>
            </a:r>
            <a:endParaRPr lang="el-GR" sz="2800" b="1" dirty="0"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98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Classes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10713720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Class Declaration &amp; Implementation</a:t>
            </a:r>
            <a:endParaRPr lang="en-US" sz="2800" b="1" dirty="0" smtClean="0">
              <a:solidFill>
                <a:schemeClr val="accent6"/>
              </a:solidFill>
              <a:latin typeface="Courier"/>
            </a:endParaRPr>
          </a:p>
          <a:p>
            <a:r>
              <a:rPr lang="en-US" sz="1400" b="1" dirty="0" err="1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ID_LEN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"/>
              </a:rPr>
              <a:t>= </a:t>
            </a:r>
            <a:r>
              <a:rPr lang="en-US" sz="1400" b="1" dirty="0" smtClean="0">
                <a:solidFill>
                  <a:srgbClr val="000000"/>
                </a:solidFill>
                <a:latin typeface="Courier"/>
              </a:rPr>
              <a:t>5+1;</a:t>
            </a:r>
          </a:p>
          <a:p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char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DEFAULT_ID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ID_LEN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] =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"00000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"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  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char *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DEFAULT_PLATES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"Default-Plate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"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1400" b="1" dirty="0">
              <a:solidFill>
                <a:srgbClr val="000000"/>
              </a:solidFill>
              <a:latin typeface="Courier"/>
            </a:endParaRPr>
          </a:p>
          <a:p>
            <a:endParaRPr lang="en-US" sz="300" b="1" dirty="0">
              <a:solidFill>
                <a:srgbClr val="70AD47"/>
              </a:solidFill>
              <a:latin typeface="Courier"/>
            </a:endParaRPr>
          </a:p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405F98"/>
                </a:solidFill>
                <a:latin typeface="Courier"/>
              </a:rPr>
              <a:t>Car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4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public: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Car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Car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char *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plates,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char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id[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ID_LEN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]=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DEFAULT_ID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,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   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Engine 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engine=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Engine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(),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Driver *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driver=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NULL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,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serial=count);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Car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Car 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other);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~Car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</a:p>
          <a:p>
            <a:r>
              <a:rPr lang="en-US" sz="3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Car &amp;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operator=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Car 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other);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Engine 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chemeClr val="accent6"/>
                </a:solidFill>
                <a:latin typeface="Courier"/>
              </a:rPr>
              <a:t>g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etEngine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     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Engine &amp; </a:t>
            </a:r>
            <a:r>
              <a:rPr lang="en-US" sz="1400" b="1" dirty="0" err="1">
                <a:solidFill>
                  <a:schemeClr val="accent6"/>
                </a:solidFill>
                <a:latin typeface="Courier"/>
              </a:rPr>
              <a:t>g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etEngine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Driver *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chemeClr val="accent6"/>
                </a:solidFill>
                <a:latin typeface="Courier"/>
              </a:rPr>
              <a:t>g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etDriver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     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Driver * </a:t>
            </a:r>
            <a:r>
              <a:rPr lang="en-US" sz="1400" b="1" dirty="0" err="1">
                <a:solidFill>
                  <a:schemeClr val="accent6"/>
                </a:solidFill>
                <a:latin typeface="Courier"/>
              </a:rPr>
              <a:t>g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etDriver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400" b="1" dirty="0" err="1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1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friend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std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ostream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&amp;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 operator&lt;&lt;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std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ostream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&amp;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262626"/>
                </a:solidFill>
                <a:latin typeface="Courier"/>
              </a:rPr>
              <a:t>os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, 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Car &amp;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car);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friend 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std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istream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&amp;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 operator&gt;&gt;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std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istream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&amp;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is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,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Car &amp;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car);</a:t>
            </a: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 private:</a:t>
            </a:r>
          </a:p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	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Engine </a:t>
            </a:r>
            <a:r>
              <a:rPr lang="en-US" sz="1400" b="1" dirty="0" err="1" smtClean="0">
                <a:solidFill>
                  <a:srgbClr val="262626"/>
                </a:solidFill>
                <a:latin typeface="Courier"/>
              </a:rPr>
              <a:t>m_engine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b="1" dirty="0">
                <a:solidFill>
                  <a:srgbClr val="262626"/>
                </a:solidFill>
                <a:latin typeface="Courier"/>
              </a:rPr>
              <a:t>	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Driver *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262626"/>
                </a:solidFill>
                <a:latin typeface="Courier"/>
              </a:rPr>
              <a:t>m_driver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endParaRPr lang="en-US" sz="3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>
                <a:solidFill>
                  <a:srgbClr val="405F98"/>
                </a:solidFill>
                <a:latin typeface="Courier"/>
              </a:rPr>
              <a:t>	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char </a:t>
            </a:r>
            <a:r>
              <a:rPr lang="en-US" sz="1400" b="1" dirty="0" err="1" smtClean="0">
                <a:solidFill>
                  <a:srgbClr val="262626"/>
                </a:solidFill>
                <a:latin typeface="Courier"/>
              </a:rPr>
              <a:t>m_id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[</a:t>
            </a: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ID_LEN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];</a:t>
            </a:r>
          </a:p>
          <a:p>
            <a:r>
              <a:rPr lang="en-US" sz="1400" b="1" dirty="0">
                <a:solidFill>
                  <a:srgbClr val="405F98"/>
                </a:solidFill>
                <a:latin typeface="Courier"/>
              </a:rPr>
              <a:t>	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char *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m_plates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endParaRPr lang="en-US" sz="400" b="1" i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	</a:t>
            </a:r>
            <a:r>
              <a:rPr lang="en-US" sz="1400" b="1" dirty="0" err="1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m_serial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b="1" dirty="0" smtClean="0">
                <a:solidFill>
                  <a:srgbClr val="70AD47"/>
                </a:solidFill>
                <a:latin typeface="Courier"/>
              </a:rPr>
              <a:t>	static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count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endParaRPr lang="en-US" sz="16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83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Classes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961966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Class Declaration &amp; Implementation</a:t>
            </a:r>
            <a:endParaRPr lang="en-US" sz="2800" b="1" dirty="0" smtClean="0">
              <a:solidFill>
                <a:schemeClr val="accent6"/>
              </a:solidFill>
              <a:latin typeface="Courier"/>
            </a:endParaRPr>
          </a:p>
          <a:p>
            <a:endParaRPr lang="en-US" sz="16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Car::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count = 0;</a:t>
            </a:r>
          </a:p>
          <a:p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Car::Car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m_serial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 count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++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){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m_plates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NULL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m_driver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NULL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//count already incremented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</a:p>
          <a:p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Car::Car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char *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plates,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char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id[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ID_LEN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],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Engine &amp;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engine,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Driver *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driver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,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serial)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m_serial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(count 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serial&gt;count</a:t>
            </a:r>
            <a:r>
              <a:rPr lang="en-US" sz="1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?</a:t>
            </a:r>
            <a:r>
              <a:rPr lang="en-US" sz="12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erial</a:t>
            </a:r>
            <a:r>
              <a:rPr lang="en-US" sz="1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</a:t>
            </a:r>
            <a:r>
              <a:rPr lang="en-US" sz="1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count){ 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//get the bigger number</a:t>
            </a:r>
            <a:endParaRPr lang="en-US" sz="16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m_engine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engine;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m_driver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driver;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strcpy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, id);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m_plates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new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char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[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strlen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(plates)+1 ]; 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//have to allocate first</a:t>
            </a:r>
            <a:endParaRPr lang="en-US" sz="1600" b="1" dirty="0" smtClean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strcpy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m_plates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, plates);</a:t>
            </a:r>
          </a:p>
          <a:p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 ++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count; 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//increment at the end, constructor done &amp; no exceptions occurred</a:t>
            </a:r>
            <a:endParaRPr lang="en-US" sz="1600" b="1" dirty="0" smtClean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</a:p>
          <a:p>
            <a:endParaRPr lang="en-US" sz="1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58009" y="1786931"/>
            <a:ext cx="2631114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Car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8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public:</a:t>
            </a:r>
          </a:p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…</a:t>
            </a:r>
            <a:endParaRPr lang="en-US" sz="1400" b="1" i="1" dirty="0">
              <a:solidFill>
                <a:srgbClr val="262626"/>
              </a:solidFill>
              <a:latin typeface="Courier"/>
            </a:endParaRPr>
          </a:p>
          <a:p>
            <a:r>
              <a:rPr lang="en-US" sz="800" b="1" i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private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Engine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m_engine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Driver *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m_driver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endParaRPr lang="en-US" sz="3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char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m_id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[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ID_LEN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];</a:t>
            </a: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char *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m_plates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endParaRPr lang="en-US" sz="400" b="1" i="1" dirty="0">
              <a:solidFill>
                <a:srgbClr val="70AD47"/>
              </a:solidFill>
              <a:latin typeface="Courier"/>
            </a:endParaRP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m_serial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b="1" dirty="0" smtClean="0">
                <a:solidFill>
                  <a:srgbClr val="70AD47"/>
                </a:solidFill>
                <a:latin typeface="Courier"/>
              </a:rPr>
              <a:t> static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count;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627080" y="1786932"/>
            <a:ext cx="2501661" cy="2494512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74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Classes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961966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Class Declaration &amp; Implementation</a:t>
            </a:r>
            <a:endParaRPr lang="en-US" sz="2800" b="1" dirty="0" smtClean="0">
              <a:solidFill>
                <a:schemeClr val="accent6"/>
              </a:solidFill>
              <a:latin typeface="Courier"/>
            </a:endParaRPr>
          </a:p>
          <a:p>
            <a:endParaRPr lang="en-US" sz="16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Car::Car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Car &amp;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other)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m_serial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 count ){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m_engine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other.m_engine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m_driver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other.m_driver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//same (pointer to outside object) driver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strcpy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m_id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,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other.m_id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m_plates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new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char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[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strlen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other.m_plates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)+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1 ];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//allocate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new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err="1">
                <a:solidFill>
                  <a:schemeClr val="accent6"/>
                </a:solidFill>
                <a:latin typeface="Courier"/>
              </a:rPr>
              <a:t>strcpy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m_plates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,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other.m_plates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++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count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//increment at the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end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(constructor done)</a:t>
            </a:r>
            <a:endParaRPr lang="en-US" sz="16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</a:p>
          <a:p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Car::~Car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(){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//engine is class member object (aggregation) – will be automatically destroyed 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//driver is pointer to external object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(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composition) – no deleting</a:t>
            </a:r>
            <a:endParaRPr lang="en-US" sz="1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  delete []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m_plates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4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m_plates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uses dynamic memory - delete</a:t>
            </a:r>
            <a:endParaRPr lang="en-US" sz="16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//destroying object, </a:t>
            </a:r>
            <a:r>
              <a:rPr lang="en-US" sz="14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m_plates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=NULL unnecessary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//no decrementing of count (--count;), acts like a unique it generator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</a:p>
          <a:p>
            <a:endParaRPr lang="en-US" sz="1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58009" y="1786931"/>
            <a:ext cx="2631114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Car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8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public:</a:t>
            </a:r>
          </a:p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…</a:t>
            </a:r>
            <a:endParaRPr lang="en-US" sz="1400" b="1" i="1" dirty="0">
              <a:solidFill>
                <a:srgbClr val="262626"/>
              </a:solidFill>
              <a:latin typeface="Courier"/>
            </a:endParaRPr>
          </a:p>
          <a:p>
            <a:r>
              <a:rPr lang="en-US" sz="800" b="1" i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private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Engine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m_engine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Driver *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m_driver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endParaRPr lang="en-US" sz="3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char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m_id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[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ID_LEN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];</a:t>
            </a: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char *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m_plates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endParaRPr lang="en-US" sz="400" b="1" i="1" dirty="0">
              <a:solidFill>
                <a:srgbClr val="70AD47"/>
              </a:solidFill>
              <a:latin typeface="Courier"/>
            </a:endParaRP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m_serial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b="1" dirty="0" smtClean="0">
                <a:solidFill>
                  <a:srgbClr val="70AD47"/>
                </a:solidFill>
                <a:latin typeface="Courier"/>
              </a:rPr>
              <a:t> static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count;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627080" y="1786932"/>
            <a:ext cx="2501661" cy="2494512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81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Classes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961966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Class Declaration &amp; Implementation</a:t>
            </a:r>
            <a:endParaRPr lang="en-US" sz="2800" b="1" dirty="0" smtClean="0">
              <a:solidFill>
                <a:schemeClr val="accent6"/>
              </a:solidFill>
              <a:latin typeface="Courier"/>
            </a:endParaRPr>
          </a:p>
          <a:p>
            <a:endParaRPr lang="en-US" sz="16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Car&amp; Car::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operator=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Car &amp;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other){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(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this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!= &amp;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other){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//protect from self-assignment</a:t>
            </a:r>
            <a:endParaRPr lang="en-US" sz="16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m_engine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other.m_engine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m_driver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=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other.m_driver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//same (pointer to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outside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object) driver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strcpy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m_id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,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other.m_id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delete []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m_plates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//have to delete dynamic memory first</a:t>
            </a:r>
            <a:endParaRPr lang="en-US" sz="1600" b="1" dirty="0" smtClean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m_plates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NULL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//object might outlive an exception on next line</a:t>
            </a:r>
            <a:endParaRPr lang="en-US" sz="1600" b="1" dirty="0" smtClean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m_plates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new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char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[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strlen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other.m_plates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)+1 ];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//allocate new</a:t>
            </a:r>
            <a:endParaRPr lang="en-US" sz="16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strcpy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m_plates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,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other.m_plates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}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return *this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9558009" y="1786931"/>
            <a:ext cx="2631114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Car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8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public:</a:t>
            </a:r>
          </a:p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…</a:t>
            </a:r>
            <a:endParaRPr lang="en-US" sz="1400" b="1" i="1" dirty="0">
              <a:solidFill>
                <a:srgbClr val="262626"/>
              </a:solidFill>
              <a:latin typeface="Courier"/>
            </a:endParaRPr>
          </a:p>
          <a:p>
            <a:r>
              <a:rPr lang="en-US" sz="800" b="1" i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private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Engine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m_engine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Driver *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m_driver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endParaRPr lang="en-US" sz="3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char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m_id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[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ID_LEN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];</a:t>
            </a: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char *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m_plates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endParaRPr lang="en-US" sz="400" b="1" i="1" dirty="0">
              <a:solidFill>
                <a:srgbClr val="70AD47"/>
              </a:solidFill>
              <a:latin typeface="Courier"/>
            </a:endParaRP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m_serial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b="1" dirty="0" smtClean="0">
                <a:solidFill>
                  <a:srgbClr val="70AD47"/>
                </a:solidFill>
                <a:latin typeface="Courier"/>
              </a:rPr>
              <a:t> static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count;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627080" y="1786932"/>
            <a:ext cx="2501661" cy="2494512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44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Classes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961966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Class Declaration &amp; Implementation</a:t>
            </a:r>
            <a:endParaRPr lang="en-US" sz="2800" b="1" dirty="0" smtClean="0">
              <a:solidFill>
                <a:schemeClr val="accent6"/>
              </a:solidFill>
              <a:latin typeface="Courier"/>
            </a:endParaRPr>
          </a:p>
          <a:p>
            <a:endParaRPr lang="en-US" sz="16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std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ostream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&amp; 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operator&lt;&lt;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std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ostream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&amp;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,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Car &amp;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car){</a:t>
            </a:r>
          </a:p>
          <a:p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os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&lt;&lt;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car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m_serial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&lt;&lt;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":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&lt;&lt;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car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m_id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&lt;&lt;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, "</a:t>
            </a:r>
            <a:endParaRPr lang="en-US" sz="16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   &lt;&lt;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car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m_plates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&lt;&lt;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"-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&lt;&lt;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car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m_engine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//driver is a pointer, have to check it, and have to dereference it</a:t>
            </a:r>
            <a:endParaRPr lang="en-US" sz="14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 if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(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m_driver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){ 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os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 &lt;&lt;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" driver: “ 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&lt;&lt;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*</a:t>
            </a:r>
            <a:r>
              <a:rPr lang="en-US" sz="1600" b="1" dirty="0" err="1" smtClean="0">
                <a:solidFill>
                  <a:srgbClr val="262626"/>
                </a:solidFill>
                <a:latin typeface="Courier"/>
              </a:rPr>
              <a:t>m_driver</a:t>
            </a:r>
            <a:r>
              <a:rPr lang="en-US" sz="1600" b="1" dirty="0" smtClean="0">
                <a:solidFill>
                  <a:srgbClr val="262626"/>
                </a:solidFill>
                <a:latin typeface="Courier"/>
              </a:rPr>
              <a:t>; }</a:t>
            </a:r>
          </a:p>
          <a:p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 return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</a:p>
          <a:p>
            <a:endParaRPr lang="en-US" sz="1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std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istream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&amp;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ourier"/>
              </a:rPr>
              <a:t>operator&gt;&gt;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std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istream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&amp;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is,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Car &amp;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car){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cout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&lt;&lt;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"Expecting engine details (cc)"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&lt;&lt;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endl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is &gt;&gt;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car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m_engine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cout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&lt;&lt;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"Expecting id["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&lt;&lt; ID_LEN &lt;&lt;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"]"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&lt;&lt;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endl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is &gt;&gt;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car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if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(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car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m_plates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){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cout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&lt;&lt;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"Expecting license plates"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&lt;&lt; 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endl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is &gt;&gt;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car</a:t>
            </a:r>
            <a:r>
              <a:rPr lang="en-US" sz="1600" b="1" dirty="0" err="1">
                <a:solidFill>
                  <a:srgbClr val="405F98"/>
                </a:solidFill>
                <a:latin typeface="Courier"/>
              </a:rPr>
              <a:t>.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m_plates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is;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  <a:endParaRPr lang="en-US" sz="16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58009" y="1786931"/>
            <a:ext cx="2631114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Car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8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public:</a:t>
            </a:r>
          </a:p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…</a:t>
            </a:r>
            <a:endParaRPr lang="en-US" sz="1400" b="1" i="1" dirty="0">
              <a:solidFill>
                <a:srgbClr val="262626"/>
              </a:solidFill>
              <a:latin typeface="Courier"/>
            </a:endParaRPr>
          </a:p>
          <a:p>
            <a:r>
              <a:rPr lang="en-US" sz="800" b="1" i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private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Engine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m_engine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Driver *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m_driver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endParaRPr lang="en-US" sz="3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char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m_id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[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ID_LEN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];</a:t>
            </a: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char *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m_plates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endParaRPr lang="en-US" sz="400" b="1" i="1" dirty="0">
              <a:solidFill>
                <a:srgbClr val="70AD47"/>
              </a:solidFill>
              <a:latin typeface="Courier"/>
            </a:endParaRP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m_serial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b="1" dirty="0" smtClean="0">
                <a:solidFill>
                  <a:srgbClr val="70AD47"/>
                </a:solidFill>
                <a:latin typeface="Courier"/>
              </a:rPr>
              <a:t> static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count;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627080" y="1786932"/>
            <a:ext cx="2501661" cy="2494512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42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Classes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961966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Class Declaration &amp; Implementation</a:t>
            </a:r>
            <a:endParaRPr lang="en-US" sz="2800" b="1" dirty="0" smtClean="0">
              <a:solidFill>
                <a:schemeClr val="accent6"/>
              </a:solidFill>
              <a:latin typeface="Courier"/>
            </a:endParaRPr>
          </a:p>
          <a:p>
            <a:endParaRPr lang="en-US" sz="1600" dirty="0" smtClean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1600" b="1" dirty="0" err="1">
                <a:solidFill>
                  <a:schemeClr val="accent6"/>
                </a:solidFill>
                <a:latin typeface="Courier"/>
              </a:rPr>
              <a:t>c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Engine &amp; Car::</a:t>
            </a:r>
            <a:r>
              <a:rPr lang="en-US" sz="1600" b="1" dirty="0" err="1">
                <a:solidFill>
                  <a:schemeClr val="accent6"/>
                </a:solidFill>
                <a:latin typeface="Courier"/>
              </a:rPr>
              <a:t>g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etEngine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//read-out engine (</a:t>
            </a:r>
            <a:r>
              <a:rPr lang="en-US" sz="14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-access)</a:t>
            </a:r>
            <a:endParaRPr lang="en-US" sz="1600" b="1" dirty="0" smtClean="0">
              <a:solidFill>
                <a:schemeClr val="accent2">
                  <a:lumMod val="75000"/>
                </a:scheme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return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m_engine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  <a:endParaRPr lang="en-US" sz="800" b="1" dirty="0" smtClean="0">
              <a:solidFill>
                <a:schemeClr val="accent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Engine &amp;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Car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>
                <a:solidFill>
                  <a:schemeClr val="accent6"/>
                </a:solidFill>
                <a:latin typeface="Courier"/>
              </a:rPr>
              <a:t>g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etEngine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(){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//can also read-in engine (non-</a:t>
            </a:r>
            <a:r>
              <a:rPr lang="en-US" sz="1400" b="1" dirty="0" err="1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-access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)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return </a:t>
            </a:r>
            <a:r>
              <a:rPr lang="en-US" sz="16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m_engine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</a:p>
          <a:p>
            <a:endParaRPr lang="en-US" sz="16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err="1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Driver *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Car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getDriver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600" b="1" dirty="0" err="1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read-out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driver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(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const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-access)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return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m_driver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  <a:endParaRPr lang="en-US" sz="800" b="1" dirty="0">
              <a:solidFill>
                <a:schemeClr val="accent6"/>
              </a:solidFill>
              <a:latin typeface="Courier"/>
            </a:endParaRPr>
          </a:p>
          <a:p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Driver *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Car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getDriver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(){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can also read-in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driver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(non-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"/>
              </a:rPr>
              <a:t>const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-access)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return </a:t>
            </a:r>
            <a:r>
              <a:rPr lang="en-US" sz="16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m_driver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</a:p>
          <a:p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/* also have to have */</a:t>
            </a:r>
          </a:p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 char *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Car::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getID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</a:t>
            </a:r>
            <a:r>
              <a:rPr lang="en-US" sz="1600" b="1" dirty="0" smtClean="0">
                <a:solidFill>
                  <a:schemeClr val="accent6"/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 … }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char *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Car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getPlates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 … }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//</a:t>
            </a: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 err="1" smtClean="0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600" b="1" dirty="0">
                <a:solidFill>
                  <a:srgbClr val="405F98"/>
                </a:solidFill>
                <a:latin typeface="Courier"/>
              </a:rPr>
              <a:t>Car</a:t>
            </a:r>
            <a:r>
              <a:rPr lang="en-US" sz="16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getSerial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6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6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 … }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58009" y="1786931"/>
            <a:ext cx="2631114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>
                <a:solidFill>
                  <a:srgbClr val="405F98"/>
                </a:solidFill>
                <a:latin typeface="Courier"/>
              </a:rPr>
              <a:t>Car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8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public:</a:t>
            </a:r>
          </a:p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262626"/>
                </a:solidFill>
                <a:latin typeface="Courier"/>
              </a:rPr>
              <a:t>…</a:t>
            </a:r>
            <a:endParaRPr lang="en-US" sz="1400" b="1" i="1" dirty="0">
              <a:solidFill>
                <a:srgbClr val="262626"/>
              </a:solidFill>
              <a:latin typeface="Courier"/>
            </a:endParaRPr>
          </a:p>
          <a:p>
            <a:r>
              <a:rPr lang="en-US" sz="800" b="1" i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private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Engine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m_engine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Driver *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m_driver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endParaRPr lang="en-US" sz="300" b="1" dirty="0" smtClean="0">
              <a:solidFill>
                <a:srgbClr val="262626"/>
              </a:solidFill>
              <a:latin typeface="Courier"/>
            </a:endParaRP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char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m_id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[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urier"/>
              </a:rPr>
              <a:t>ID_LEN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];</a:t>
            </a:r>
          </a:p>
          <a:p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char *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m_plates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endParaRPr lang="en-US" sz="400" b="1" i="1" dirty="0">
              <a:solidFill>
                <a:srgbClr val="70AD47"/>
              </a:solidFill>
              <a:latin typeface="Courier"/>
            </a:endParaRP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rgbClr val="70AD47"/>
                </a:solidFill>
                <a:latin typeface="Courier"/>
              </a:rPr>
              <a:t>const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m_serial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b="1" dirty="0" smtClean="0">
                <a:solidFill>
                  <a:srgbClr val="70AD47"/>
                </a:solidFill>
                <a:latin typeface="Courier"/>
              </a:rPr>
              <a:t> static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size_t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262626"/>
                </a:solidFill>
                <a:latin typeface="Courier"/>
              </a:rPr>
              <a:t>count;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27080" y="1786932"/>
            <a:ext cx="2501661" cy="2494512"/>
          </a:xfrm>
          <a:prstGeom prst="rect">
            <a:avLst/>
          </a:prstGeom>
          <a:noFill/>
          <a:ln w="19050">
            <a:solidFill>
              <a:srgbClr val="405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5F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44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969456" y="520035"/>
            <a:ext cx="10714544" cy="647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4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Inheritance</a:t>
            </a:r>
            <a:endParaRPr lang="el-GR" sz="3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76640" y="6356290"/>
            <a:ext cx="314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CS-202</a:t>
            </a:r>
            <a:r>
              <a:rPr lang="en-US" sz="2000" b="1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Garamond" panose="02020404030301010803" pitchFamily="18" charset="0"/>
              </a:rPr>
              <a:t>  </a:t>
            </a:r>
            <a:r>
              <a:rPr lang="en-US" sz="2000" b="1" dirty="0" smtClean="0">
                <a:solidFill>
                  <a:srgbClr val="002E62"/>
                </a:solidFill>
                <a:latin typeface="Garamond" panose="02020404030301010803" pitchFamily="18" charset="0"/>
              </a:rPr>
              <a:t>C. Papachristos</a:t>
            </a:r>
            <a:endParaRPr lang="en-US" sz="2000" dirty="0" smtClean="0">
              <a:solidFill>
                <a:srgbClr val="002E62"/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0" y="6353226"/>
            <a:ext cx="403174" cy="40317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1373454" y="1445304"/>
            <a:ext cx="9619666" cy="4790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 pitchFamily="18" charset="0"/>
              </a:rPr>
              <a:t>Working with Hierarchies</a:t>
            </a:r>
          </a:p>
          <a:p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 pitchFamily="18" charset="0"/>
            </a:endParaRPr>
          </a:p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class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405F98"/>
                </a:solidFill>
                <a:latin typeface="Courier"/>
              </a:rPr>
              <a:t>Vehicle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</a:t>
            </a:r>
          </a:p>
          <a:p>
            <a:r>
              <a:rPr lang="en-US" sz="1400" b="1" i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public: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Vehicle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Vehicle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char *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plates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, 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Engine 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engine=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Engine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);</a:t>
            </a:r>
          </a:p>
          <a:p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Vehicle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Vehicle 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other);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~Vehicle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	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Vehicle &amp; </a:t>
            </a:r>
            <a:r>
              <a:rPr lang="en-US" sz="1400" b="1" dirty="0">
                <a:solidFill>
                  <a:schemeClr val="accent6"/>
                </a:solidFill>
                <a:latin typeface="Courier"/>
              </a:rPr>
              <a:t>operator=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Vehicle 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other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);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Engine &amp;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getEngine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m_engine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}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setEngine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Engine&amp; 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engine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){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m_engine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= engine; }</a:t>
            </a:r>
            <a:endParaRPr lang="en-US" sz="1400" b="1" dirty="0" smtClean="0">
              <a:solidFill>
                <a:schemeClr val="accent6"/>
              </a:solidFill>
              <a:latin typeface="Courier"/>
            </a:endParaRPr>
          </a:p>
          <a:p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    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char * </a:t>
            </a:r>
            <a:r>
              <a:rPr lang="en-US" sz="1400" b="1" dirty="0" err="1">
                <a:solidFill>
                  <a:schemeClr val="accent6"/>
                </a:solidFill>
                <a:latin typeface="Courier"/>
              </a:rPr>
              <a:t>g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etPlates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 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{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return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m_plates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 }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schemeClr val="accent6"/>
                </a:solidFill>
                <a:latin typeface="Courier"/>
              </a:rPr>
              <a:t>s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etPlates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srgbClr val="405F98"/>
                </a:solidFill>
                <a:latin typeface="Courier"/>
              </a:rPr>
              <a:t>const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char *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plates){ </a:t>
            </a:r>
            <a:r>
              <a:rPr lang="en-US" sz="1400" b="1" dirty="0" err="1" smtClean="0">
                <a:solidFill>
                  <a:schemeClr val="accent6"/>
                </a:solidFill>
                <a:latin typeface="Courier"/>
              </a:rPr>
              <a:t>strcpy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</a:t>
            </a:r>
            <a:r>
              <a:rPr lang="en-US" sz="1400" b="1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m_plates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, plates); }</a:t>
            </a:r>
          </a:p>
          <a:p>
            <a:endParaRPr lang="en-US" sz="400" b="1" dirty="0" smtClean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>
                <a:solidFill>
                  <a:schemeClr val="accent6"/>
                </a:solidFill>
                <a:latin typeface="Courier"/>
              </a:rPr>
              <a:t>m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ove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();</a:t>
            </a:r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 protected:</a:t>
            </a:r>
          </a:p>
          <a:p>
            <a:r>
              <a:rPr lang="en-US" sz="1400" b="1" dirty="0">
                <a:solidFill>
                  <a:srgbClr val="405F98"/>
                </a:solidFill>
                <a:latin typeface="Courier"/>
              </a:rPr>
              <a:t>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   char *</a:t>
            </a:r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m_plates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 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float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m_miles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  <a:endParaRPr lang="en-US" sz="1400" b="1" i="1" dirty="0" smtClean="0">
              <a:solidFill>
                <a:srgbClr val="70AD47"/>
              </a:solidFill>
              <a:latin typeface="Courier"/>
            </a:endParaRPr>
          </a:p>
          <a:p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 </a:t>
            </a:r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private</a:t>
            </a:r>
            <a:r>
              <a:rPr lang="en-US" sz="1400" b="1" i="1" dirty="0">
                <a:solidFill>
                  <a:srgbClr val="70AD47"/>
                </a:solidFill>
                <a:latin typeface="Courier"/>
              </a:rPr>
              <a:t>:</a:t>
            </a:r>
          </a:p>
          <a:p>
            <a:r>
              <a:rPr lang="en-US" sz="1400" b="1" i="1" dirty="0" smtClean="0">
                <a:solidFill>
                  <a:srgbClr val="70AD47"/>
                </a:solidFill>
                <a:latin typeface="Courier"/>
              </a:rPr>
              <a:t>    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Engine </a:t>
            </a:r>
            <a:r>
              <a:rPr lang="en-US" sz="1400" b="1" dirty="0" err="1">
                <a:solidFill>
                  <a:srgbClr val="262626"/>
                </a:solidFill>
                <a:latin typeface="Courier"/>
              </a:rPr>
              <a:t>m_engine</a:t>
            </a:r>
            <a:r>
              <a:rPr lang="en-US" sz="1400" b="1" dirty="0" smtClean="0">
                <a:solidFill>
                  <a:srgbClr val="262626"/>
                </a:solidFill>
                <a:latin typeface="Courier"/>
              </a:rPr>
              <a:t>;</a:t>
            </a:r>
          </a:p>
          <a:p>
            <a:r>
              <a:rPr lang="en-US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};</a:t>
            </a:r>
          </a:p>
          <a:p>
            <a:endParaRPr lang="en-US" sz="1400" b="1" dirty="0">
              <a:solidFill>
                <a:prstClr val="black">
                  <a:lumMod val="85000"/>
                  <a:lumOff val="15000"/>
                </a:prstClr>
              </a:solidFill>
              <a:latin typeface="Courier"/>
            </a:endParaRPr>
          </a:p>
          <a:p>
            <a:endParaRPr lang="en-US" sz="2800" b="1" dirty="0" smtClean="0">
              <a:solidFill>
                <a:schemeClr val="accent6"/>
              </a:solidFill>
              <a:latin typeface="Courie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93892" y="5703365"/>
            <a:ext cx="67198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405F98"/>
                </a:solidFill>
                <a:latin typeface="Courier"/>
              </a:rPr>
              <a:t>void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</a:t>
            </a:r>
            <a:r>
              <a:rPr lang="en-US" sz="1400" b="1" dirty="0">
                <a:solidFill>
                  <a:srgbClr val="405F98"/>
                </a:solidFill>
                <a:latin typeface="Courier"/>
              </a:rPr>
              <a:t>Vehicle</a:t>
            </a:r>
            <a:r>
              <a:rPr lang="en-US" sz="1400" b="1" dirty="0" smtClean="0">
                <a:solidFill>
                  <a:srgbClr val="405F98"/>
                </a:solidFill>
                <a:latin typeface="Courier"/>
              </a:rPr>
              <a:t>::</a:t>
            </a:r>
            <a:r>
              <a:rPr lang="en-US" sz="1400" b="1" dirty="0">
                <a:solidFill>
                  <a:schemeClr val="accent6"/>
                </a:solidFill>
                <a:latin typeface="Courier"/>
              </a:rPr>
              <a:t>m</a:t>
            </a:r>
            <a:r>
              <a:rPr lang="en-US" sz="1400" b="1" dirty="0" smtClean="0">
                <a:solidFill>
                  <a:schemeClr val="accent6"/>
                </a:solidFill>
                <a:latin typeface="Courier"/>
              </a:rPr>
              <a:t>ove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(){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 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cout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&lt;&lt;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"class Vehicle does not know how to move…"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 &lt;&lt; </a:t>
            </a:r>
            <a:r>
              <a:rPr lang="en-US" sz="1400" b="1" dirty="0" err="1">
                <a:solidFill>
                  <a:srgbClr val="405F98"/>
                </a:solidFill>
                <a:latin typeface="Courier"/>
              </a:rPr>
              <a:t>endl</a:t>
            </a:r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;</a:t>
            </a:r>
          </a:p>
          <a:p>
            <a:r>
              <a:rPr 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Courier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2243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21163</TotalTime>
  <Words>3543</Words>
  <Application>Microsoft Office PowerPoint</Application>
  <PresentationFormat>Widescreen</PresentationFormat>
  <Paragraphs>936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Courier</vt:lpstr>
      <vt:lpstr>Garamond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Christos Papachristos</dc:creator>
  <cp:lastModifiedBy>Christos Papachristos</cp:lastModifiedBy>
  <cp:revision>10186</cp:revision>
  <cp:lastPrinted>2017-04-26T01:17:32Z</cp:lastPrinted>
  <dcterms:created xsi:type="dcterms:W3CDTF">2017-01-24T04:47:12Z</dcterms:created>
  <dcterms:modified xsi:type="dcterms:W3CDTF">2019-05-01T20:46:35Z</dcterms:modified>
</cp:coreProperties>
</file>