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8" r:id="rId4"/>
    <p:sldId id="329" r:id="rId5"/>
    <p:sldId id="330" r:id="rId6"/>
    <p:sldId id="332" r:id="rId7"/>
    <p:sldId id="331" r:id="rId8"/>
    <p:sldId id="333" r:id="rId9"/>
    <p:sldId id="258" r:id="rId10"/>
    <p:sldId id="334" r:id="rId11"/>
    <p:sldId id="260" r:id="rId12"/>
    <p:sldId id="335" r:id="rId13"/>
    <p:sldId id="336" r:id="rId14"/>
    <p:sldId id="337" r:id="rId15"/>
    <p:sldId id="343" r:id="rId16"/>
    <p:sldId id="344" r:id="rId17"/>
    <p:sldId id="345" r:id="rId18"/>
    <p:sldId id="346" r:id="rId19"/>
    <p:sldId id="347" r:id="rId20"/>
    <p:sldId id="348" r:id="rId21"/>
    <p:sldId id="341" r:id="rId22"/>
    <p:sldId id="342" r:id="rId23"/>
    <p:sldId id="326" r:id="rId24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9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A6188-11F9-4831-9563-1EE14C22505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7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r.canvaslms.com/files/2892775" TargetMode="External"/><Relationship Id="rId4" Type="http://schemas.openxmlformats.org/officeDocument/2006/relationships/hyperlink" Target="https://www.nomachin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ycliu@nevada.unr.edu" TargetMode="External"/><Relationship Id="rId4" Type="http://schemas.openxmlformats.org/officeDocument/2006/relationships/hyperlink" Target="mailto:bpehlivan@nevada.unr.ed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Linux-GCC Primer, Console Input/Output, Sorting Basics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Shuvo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K. Paul,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Syntax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[arguments] </a:t>
            </a: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Example: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endParaRPr lang="en-US" sz="28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 </a:t>
            </a:r>
            <a:r>
              <a:rPr lang="en-US" sz="2800" dirty="0">
                <a:latin typeface="Garamond" panose="02020404030301010803" pitchFamily="18" charset="0"/>
              </a:rPr>
              <a:t>command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smtClean="0">
                <a:latin typeface="Garamond" panose="02020404030301010803" pitchFamily="18" charset="0"/>
              </a:rPr>
              <a:t>: </a:t>
            </a:r>
            <a:r>
              <a:rPr lang="en-US" sz="2800" dirty="0">
                <a:latin typeface="Garamond" panose="02020404030301010803" pitchFamily="18" charset="0"/>
              </a:rPr>
              <a:t>option (</a:t>
            </a:r>
            <a:r>
              <a:rPr lang="en-US" sz="2800" dirty="0" smtClean="0">
                <a:latin typeface="Garamond" panose="02020404030301010803" pitchFamily="18" charset="0"/>
              </a:rPr>
              <a:t>signified </a:t>
            </a:r>
            <a:r>
              <a:rPr lang="en-US" sz="2800" dirty="0">
                <a:latin typeface="Garamond" panose="02020404030301010803" pitchFamily="18" charset="0"/>
              </a:rPr>
              <a:t>with </a:t>
            </a:r>
            <a:r>
              <a:rPr lang="en-US" sz="2800" dirty="0" smtClean="0">
                <a:latin typeface="Garamond" panose="02020404030301010803" pitchFamily="18" charset="0"/>
              </a:rPr>
              <a:t>‘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smtClean="0">
                <a:latin typeface="Garamond" panose="02020404030301010803" pitchFamily="18" charset="0"/>
              </a:rPr>
              <a:t> ’)</a:t>
            </a:r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 smtClean="0">
                <a:latin typeface="Garamond" panose="02020404030301010803" pitchFamily="18" charset="0"/>
              </a:rPr>
              <a:t>	</a:t>
            </a:r>
            <a:r>
              <a:rPr lang="en-US" sz="24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 argument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Linux Basic Commands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800" dirty="0" smtClean="0">
                <a:latin typeface="Garamond" panose="02020404030301010803" pitchFamily="18" charset="0"/>
              </a:rPr>
              <a:t> 										     : print </a:t>
            </a:r>
            <a:r>
              <a:rPr lang="en-US" sz="2800" dirty="0">
                <a:latin typeface="Garamond" panose="02020404030301010803" pitchFamily="18" charset="0"/>
              </a:rPr>
              <a:t>working directory</a:t>
            </a:r>
          </a:p>
          <a:p>
            <a:endParaRPr lang="en-US" sz="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   : </a:t>
            </a:r>
            <a:r>
              <a:rPr lang="en-US" sz="2800" dirty="0">
                <a:latin typeface="Garamond" panose="02020404030301010803" pitchFamily="18" charset="0"/>
              </a:rPr>
              <a:t>list files and directories </a:t>
            </a:r>
            <a:r>
              <a:rPr lang="en-US" sz="2800" dirty="0" smtClean="0">
                <a:latin typeface="Garamond" panose="02020404030301010803" pitchFamily="18" charset="0"/>
              </a:rPr>
              <a:t>within the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	</a:t>
            </a:r>
            <a:r>
              <a:rPr lang="en-US" sz="2800" dirty="0" smtClean="0">
                <a:latin typeface="Garamond" panose="02020404030301010803" pitchFamily="18" charset="0"/>
              </a:rPr>
              <a:t>											  the </a:t>
            </a:r>
            <a:r>
              <a:rPr lang="en-US" sz="2800" dirty="0">
                <a:latin typeface="Garamond" panose="02020404030301010803" pitchFamily="18" charset="0"/>
              </a:rPr>
              <a:t>given directory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												(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option </a:t>
            </a:r>
            <a:r>
              <a:rPr lang="en-US" sz="2800" dirty="0" smtClean="0">
                <a:latin typeface="Garamond" panose="02020404030301010803" pitchFamily="18" charset="0"/>
              </a:rPr>
              <a:t>shows </a:t>
            </a:r>
            <a:r>
              <a:rPr lang="en-US" sz="2800" dirty="0">
                <a:latin typeface="Garamond" panose="02020404030301010803" pitchFamily="18" charset="0"/>
              </a:rPr>
              <a:t>hidden files </a:t>
            </a:r>
            <a:r>
              <a:rPr lang="en-US" sz="2800" dirty="0" smtClean="0">
                <a:latin typeface="Garamond" panose="02020404030301010803" pitchFamily="18" charset="0"/>
              </a:rPr>
              <a:t>too)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[directory]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					     : </a:t>
            </a:r>
            <a:r>
              <a:rPr lang="en-US" sz="2800" dirty="0">
                <a:latin typeface="Garamond" panose="02020404030301010803" pitchFamily="18" charset="0"/>
              </a:rPr>
              <a:t>change directory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latin typeface="Garamond" panose="02020404030301010803" pitchFamily="18" charset="0"/>
              </a:rPr>
              <a:t>	    : </a:t>
            </a:r>
            <a:r>
              <a:rPr lang="en-US" sz="2800" dirty="0">
                <a:latin typeface="Garamond" panose="02020404030301010803" pitchFamily="18" charset="0"/>
              </a:rPr>
              <a:t>make directory</a:t>
            </a:r>
          </a:p>
          <a:p>
            <a:endParaRPr lang="en-US" sz="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[directory</a:t>
            </a:r>
            <a:r>
              <a:rPr lang="en-US" sz="2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dirty="0" smtClean="0">
                <a:latin typeface="Garamond" panose="02020404030301010803" pitchFamily="18" charset="0"/>
              </a:rPr>
              <a:t>	    : </a:t>
            </a:r>
            <a:r>
              <a:rPr lang="en-US" sz="2800" dirty="0">
                <a:latin typeface="Garamond" panose="02020404030301010803" pitchFamily="18" charset="0"/>
              </a:rPr>
              <a:t>remove directory</a:t>
            </a: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Linux Terminal Basics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Garamond" panose="02020404030301010803" pitchFamily="18" charset="0"/>
              </a:rPr>
              <a:t>Linux Basic Commands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[file/directory]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remove file or directory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sz="3200" dirty="0" smtClean="0">
                <a:solidFill>
                  <a:srgbClr val="C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option recursively deletes the directory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3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option prompts prior to deletion </a:t>
            </a:r>
          </a:p>
          <a:p>
            <a:endParaRPr lang="en-US" sz="8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 1] [file 2]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copy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file 1 to file 2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	Will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overwrite file 2 if it exists</a:t>
            </a:r>
          </a:p>
          <a:p>
            <a:endParaRPr lang="en-US" sz="800" dirty="0" smtClean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[options]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[source] [destination]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: moves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file or </a:t>
            </a:r>
          </a:p>
          <a:p>
            <a:r>
              <a:rPr lang="en-US" sz="3200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        directory </a:t>
            </a:r>
            <a:r>
              <a:rPr lang="en-US" sz="3200" dirty="0">
                <a:latin typeface="Garamond" panose="02020404030301010803" pitchFamily="18" charset="0"/>
                <a:cs typeface="Courier New" panose="02070309020205020404" pitchFamily="49" charset="0"/>
              </a:rPr>
              <a:t>from source location to destination location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/ Execution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Compilation Basic Command: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[options] </a:t>
            </a:r>
            <a:r>
              <a:rPr lang="en-US" sz="2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[file 1] [file 2] … [file N]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4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Compiles, Assembles, and Links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Creates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executable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file ( ‘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’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by default)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	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option allows you to specify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output executable file name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Example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executable_filename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source_code_filename.cpp</a:t>
            </a:r>
            <a:endParaRPr lang="en-US" sz="2400" b="1" dirty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Compilation / Execution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Running a Binary Executable File</a:t>
            </a:r>
            <a:endParaRPr lang="en-US" sz="2800" dirty="0" smtClean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After 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SUCCESSFUL compilation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(</a:t>
            </a:r>
            <a:r>
              <a:rPr lang="en-US" sz="24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always check the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output to see if compilation succeeded, otherwise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you might be running the result of a previous successful compilation ! )</a:t>
            </a:r>
          </a:p>
          <a:p>
            <a:endParaRPr lang="en-US" sz="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 </a:t>
            </a:r>
            <a:r>
              <a:rPr 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or 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	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executable_filename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28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will terminate a program that is currently executing. </a:t>
            </a: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Hands-on Code Submission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8" name="Title 1"/>
          <p:cNvSpPr>
            <a:spLocks noGrp="1"/>
          </p:cNvSpPr>
          <p:nvPr/>
        </p:nvSpPr>
        <p:spPr>
          <a:xfrm>
            <a:off x="788180" y="1558452"/>
            <a:ext cx="10895819" cy="4794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Install the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NoMachine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™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Client:	</a:t>
            </a:r>
          </a:p>
          <a:p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4"/>
              </a:rPr>
              <a:t>https://www.nomachine.com/</a:t>
            </a:r>
            <a:endParaRPr lang="en-US" sz="1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Connect to the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CSE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Ubuntu Virtual Machine Environment:</a:t>
            </a:r>
          </a:p>
          <a:p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	</a:t>
            </a:r>
            <a:r>
              <a:rPr lang="en-US" sz="1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5"/>
              </a:rPr>
              <a:t>https</a:t>
            </a:r>
            <a:r>
              <a:rPr lang="en-US" sz="180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5"/>
              </a:rPr>
              <a:t>://</a:t>
            </a:r>
            <a:r>
              <a:rPr lang="en-US" sz="180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  <a:hlinkClick r:id="rId5"/>
              </a:rPr>
              <a:t>unr.canvaslms.com/files/2892775</a:t>
            </a:r>
            <a:r>
              <a:rPr lang="en-US" sz="180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</a:t>
            </a:r>
            <a:endParaRPr lang="en-US" sz="1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Right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click on the desktop screen, choose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“Create Document”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→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“Empty File”, name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proj_1.cpp</a:t>
            </a:r>
            <a:endParaRPr lang="en-US" sz="20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Double-click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open it (with the default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text editor –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gedit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), write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your code and save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it.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Back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on the Desktop screen, click the Blue sign on the top-left, and then click on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“Terminal Emulator”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terminal give the command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Desktop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”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go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the Desktop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folder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same terminal give the command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-o proj_1 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proj_1.cpp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”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compile your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code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If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 compiles correctly you will have a 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proj_1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file created which is your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executable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You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can run to test the executable by giving the command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</a:t>
            </a:r>
            <a:r>
              <a:rPr lang="en-US" sz="1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./proj_1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”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 the same terminal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screen. If 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it compiles and runs, you can take the source code (</a:t>
            </a:r>
            <a:r>
              <a:rPr lang="en-US" sz="1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proj_1.cpp</a:t>
            </a: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) and put it in an archive file (zip, tar.gz) together with the documentation file. Then upload this compressed archive file on </a:t>
            </a:r>
            <a:r>
              <a:rPr lang="en-US" sz="2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WebCampus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</a:p>
          <a:p>
            <a:pPr marL="514350" indent="-514350">
              <a:buFontTx/>
              <a:buAutoNum type="arabicParenR"/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You will find the program that creates compressed files by clicking on the Blue sign on the top-left, and then go to “Accessories” → “Archive Manager”. You can add the files to compress via drag-and-drop. 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Console Input / Output </a:t>
            </a:r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by-Example</a:t>
            </a:r>
            <a:endParaRPr lang="el-GR" sz="3600" i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Terminal/Console Input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9798" y="3971456"/>
            <a:ext cx="160284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2639" y="3075363"/>
            <a:ext cx="5011971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97820" y="3100901"/>
            <a:ext cx="4896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Waits for and captures console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Attempts to interpret as int.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Stores result in variable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rgbClr val="70AD47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355" y="3942956"/>
            <a:ext cx="548323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73823" y="3871841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80939" y="3102452"/>
            <a:ext cx="548323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Console Input / Output </a:t>
            </a:r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by-Example</a:t>
            </a:r>
            <a:endParaRPr lang="el-GR" sz="3600" i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Terminal/Console Input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2639" y="4314878"/>
            <a:ext cx="6022668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820" y="4340416"/>
            <a:ext cx="6094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Waits for and captures console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Attempts to interpret as C-string (</a:t>
            </a:r>
            <a:r>
              <a:rPr lang="en-US" sz="20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array).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Stores result in variable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sz="2400" dirty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23888" y="4802506"/>
            <a:ext cx="1158751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rgbClr val="70AD47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4355" y="4768269"/>
            <a:ext cx="548323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3823" y="4697154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80060" y="3369358"/>
            <a:ext cx="669364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20896" y="3369358"/>
            <a:ext cx="542544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Console Input / Output </a:t>
            </a:r>
            <a:r>
              <a:rPr lang="en-US" sz="40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by-Example</a:t>
            </a:r>
            <a:endParaRPr lang="el-GR" sz="3600" i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Terminal/Console Input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2574" y="1996045"/>
            <a:ext cx="1090942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rgbClr val="70AD47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8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405F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4354" y="5719872"/>
            <a:ext cx="9662766" cy="7236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4354" y="5636688"/>
            <a:ext cx="10502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: Make you type up to 9 characters (C-strings require +1 NULL-terminating character) otherwise you might get weird results…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283817" y="5307890"/>
            <a:ext cx="588453" cy="21518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93436" y="3281181"/>
            <a:ext cx="564022" cy="4362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Console Input / Output </a:t>
            </a:r>
            <a:r>
              <a:rPr lang="en-US" sz="36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by-Example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Terminal/Console Output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574" y="2311005"/>
            <a:ext cx="109094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rgbClr val="70AD47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an Integer"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 String"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"Number: 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String: "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b="1" dirty="0" smtClean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893560" y="4114400"/>
            <a:ext cx="336296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9856" y="3513692"/>
            <a:ext cx="4270018" cy="85653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45036" y="3539230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Prints a literal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Appends a new-line at the end.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54481" y="4084320"/>
            <a:ext cx="722188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80175" y="4084320"/>
            <a:ext cx="669455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7812" y="4023873"/>
            <a:ext cx="334853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3527" y="4055942"/>
            <a:ext cx="364429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54480" y="4665262"/>
            <a:ext cx="722188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87567" y="4660474"/>
            <a:ext cx="673421" cy="2980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7812" y="4594147"/>
            <a:ext cx="334854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75901" y="4616145"/>
            <a:ext cx="364429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649630" y="4663246"/>
            <a:ext cx="580226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29856" y="4489258"/>
            <a:ext cx="4270018" cy="85653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45036" y="4514796"/>
            <a:ext cx="4265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Prints another literal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Appends a new-line at the end. </a:t>
            </a:r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Your Teaching Assistants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b="1" dirty="0" err="1" smtClean="0">
                <a:latin typeface="Garamond" panose="02020404030301010803" pitchFamily="18" charset="0"/>
              </a:rPr>
              <a:t>Shuvo</a:t>
            </a:r>
            <a:r>
              <a:rPr lang="en-US" sz="2400" b="1" dirty="0" smtClean="0">
                <a:latin typeface="Garamond" panose="02020404030301010803" pitchFamily="18" charset="0"/>
              </a:rPr>
              <a:t> Kumar Paul :						</a:t>
            </a:r>
            <a:r>
              <a:rPr lang="en-US" sz="2000" b="1" dirty="0" smtClean="0">
                <a:latin typeface="Garamond" panose="02020404030301010803" pitchFamily="18" charset="0"/>
              </a:rPr>
              <a:t>Lab </a:t>
            </a:r>
            <a:r>
              <a:rPr lang="en-US" sz="2000" b="1" dirty="0">
                <a:latin typeface="Garamond" panose="02020404030301010803" pitchFamily="18" charset="0"/>
              </a:rPr>
              <a:t>Section </a:t>
            </a:r>
            <a:r>
              <a:rPr lang="en-US" sz="2000" b="1" dirty="0" smtClean="0">
                <a:latin typeface="Garamond" panose="02020404030301010803" pitchFamily="18" charset="0"/>
              </a:rPr>
              <a:t>5 </a:t>
            </a:r>
            <a:r>
              <a:rPr lang="en-US" sz="2000" b="1" dirty="0"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latin typeface="Garamond" panose="02020404030301010803" pitchFamily="18" charset="0"/>
              </a:rPr>
              <a:t>9:00-9:50 am	  @ </a:t>
            </a:r>
            <a:r>
              <a:rPr lang="en-US" sz="2000" b="1" dirty="0">
                <a:latin typeface="Garamond" panose="02020404030301010803" pitchFamily="18" charset="0"/>
              </a:rPr>
              <a:t>SEM 231C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  <a:hlinkClick r:id="rId4"/>
              </a:rPr>
              <a:t>shuvo.k.paul@nevada.unr.edu</a:t>
            </a:r>
            <a:r>
              <a:rPr lang="en-US" sz="1800" dirty="0" smtClean="0">
                <a:latin typeface="Garamond" panose="02020404030301010803" pitchFamily="18" charset="0"/>
              </a:rPr>
              <a:t> 					</a:t>
            </a:r>
            <a:r>
              <a:rPr lang="en-US" sz="2000" b="1" dirty="0">
                <a:latin typeface="Garamond" panose="02020404030301010803" pitchFamily="18" charset="0"/>
              </a:rPr>
              <a:t>Lab Section </a:t>
            </a:r>
            <a:r>
              <a:rPr lang="en-US" sz="2000" b="1" dirty="0" smtClean="0">
                <a:latin typeface="Garamond" panose="02020404030301010803" pitchFamily="18" charset="0"/>
              </a:rPr>
              <a:t>1 </a:t>
            </a:r>
            <a:r>
              <a:rPr lang="en-US" sz="2000" b="1" dirty="0"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latin typeface="Garamond" panose="02020404030301010803" pitchFamily="18" charset="0"/>
              </a:rPr>
              <a:t>10:00-10:50 am  </a:t>
            </a:r>
            <a:r>
              <a:rPr lang="en-US" sz="2000" b="1" dirty="0">
                <a:latin typeface="Garamond" panose="02020404030301010803" pitchFamily="18" charset="0"/>
              </a:rPr>
              <a:t>@ SEM 231C</a:t>
            </a:r>
            <a:endParaRPr lang="en-US" sz="18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 smtClean="0">
                <a:latin typeface="Garamond" panose="02020404030301010803" pitchFamily="18" charset="0"/>
              </a:rPr>
              <a:t>Office </a:t>
            </a:r>
            <a:r>
              <a:rPr lang="en-US" sz="1800" u="sng" dirty="0" err="1" smtClean="0">
                <a:latin typeface="Garamond" panose="02020404030301010803" pitchFamily="18" charset="0"/>
              </a:rPr>
              <a:t>Hrs</a:t>
            </a:r>
            <a:r>
              <a:rPr lang="en-US" sz="1800" u="sng" dirty="0">
                <a:latin typeface="Garamond" panose="02020404030301010803" pitchFamily="18" charset="0"/>
              </a:rPr>
              <a:t>: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latin typeface="Garamond" panose="02020404030301010803" pitchFamily="18" charset="0"/>
              </a:rPr>
              <a:t>Mo 1 pm - 3 pm @ ECC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b="1" dirty="0" err="1" smtClean="0">
                <a:latin typeface="Garamond" panose="02020404030301010803" pitchFamily="18" charset="0"/>
              </a:rPr>
              <a:t>Yuchuan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Liu :							</a:t>
            </a:r>
            <a:r>
              <a:rPr lang="en-US" sz="2000" b="1" dirty="0">
                <a:latin typeface="Garamond" panose="02020404030301010803" pitchFamily="18" charset="0"/>
              </a:rPr>
              <a:t>Lab Section </a:t>
            </a:r>
            <a:r>
              <a:rPr lang="en-US" sz="2000" b="1" dirty="0" smtClean="0">
                <a:latin typeface="Garamond" panose="02020404030301010803" pitchFamily="18" charset="0"/>
              </a:rPr>
              <a:t>2 </a:t>
            </a:r>
            <a:r>
              <a:rPr lang="en-US" sz="2000" b="1" dirty="0"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latin typeface="Garamond" panose="02020404030301010803" pitchFamily="18" charset="0"/>
              </a:rPr>
              <a:t>11:00-11:50 </a:t>
            </a:r>
            <a:r>
              <a:rPr lang="en-US" sz="2000" b="1" dirty="0">
                <a:latin typeface="Garamond" panose="02020404030301010803" pitchFamily="18" charset="0"/>
              </a:rPr>
              <a:t>am  @  SEM 231C</a:t>
            </a: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  <a:hlinkClick r:id="rId5"/>
              </a:rPr>
              <a:t>ycliu@nevada.unr.edu</a:t>
            </a:r>
            <a:r>
              <a:rPr lang="en-US" sz="1800" dirty="0">
                <a:latin typeface="Garamond" panose="02020404030301010803" pitchFamily="18" charset="0"/>
              </a:rPr>
              <a:t> 						</a:t>
            </a:r>
            <a:r>
              <a:rPr lang="en-US" sz="2000" b="1" dirty="0">
                <a:latin typeface="Garamond" panose="02020404030301010803" pitchFamily="18" charset="0"/>
              </a:rPr>
              <a:t>Lab Section 3 – </a:t>
            </a:r>
            <a:r>
              <a:rPr lang="en-US" sz="2000" b="1" dirty="0" smtClean="0">
                <a:latin typeface="Garamond" panose="02020404030301010803" pitchFamily="18" charset="0"/>
              </a:rPr>
              <a:t>12:00-12:50 pm  </a:t>
            </a:r>
            <a:r>
              <a:rPr lang="en-US" sz="2000" b="1" dirty="0">
                <a:latin typeface="Garamond" panose="02020404030301010803" pitchFamily="18" charset="0"/>
              </a:rPr>
              <a:t>@  SEM 231C</a:t>
            </a:r>
            <a:endParaRPr lang="en-US" sz="1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latin typeface="Garamond" panose="02020404030301010803" pitchFamily="18" charset="0"/>
              </a:rPr>
              <a:t>Hrs</a:t>
            </a:r>
            <a:r>
              <a:rPr lang="en-US" sz="1800" u="sng" dirty="0">
                <a:latin typeface="Garamond" panose="02020404030301010803" pitchFamily="18" charset="0"/>
              </a:rPr>
              <a:t>: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dirty="0" smtClean="0">
                <a:latin typeface="Garamond" panose="02020404030301010803" pitchFamily="18" charset="0"/>
              </a:rPr>
              <a:t>We 9am - 11am </a:t>
            </a:r>
            <a:r>
              <a:rPr lang="en-US" sz="1800" dirty="0">
                <a:latin typeface="Garamond" panose="02020404030301010803" pitchFamily="18" charset="0"/>
              </a:rPr>
              <a:t>@ </a:t>
            </a:r>
            <a:r>
              <a:rPr lang="en-US" sz="1800">
                <a:latin typeface="Garamond" panose="02020404030301010803" pitchFamily="18" charset="0"/>
              </a:rPr>
              <a:t>SEM </a:t>
            </a:r>
            <a:r>
              <a:rPr lang="en-US" sz="1800" smtClean="0">
                <a:latin typeface="Garamond" panose="02020404030301010803" pitchFamily="18" charset="0"/>
              </a:rPr>
              <a:t>207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b="1" dirty="0" err="1" smtClean="0">
                <a:latin typeface="Garamond" panose="02020404030301010803" pitchFamily="18" charset="0"/>
              </a:rPr>
              <a:t>Xinying</a:t>
            </a:r>
            <a:r>
              <a:rPr lang="en-US" sz="2400" b="1" dirty="0" smtClean="0">
                <a:latin typeface="Garamond" panose="02020404030301010803" pitchFamily="18" charset="0"/>
              </a:rPr>
              <a:t> Wang :							</a:t>
            </a:r>
            <a:r>
              <a:rPr lang="en-US" sz="2000" b="1" dirty="0" smtClean="0">
                <a:latin typeface="Garamond" panose="02020404030301010803" pitchFamily="18" charset="0"/>
              </a:rPr>
              <a:t>Lab Section 8 – 1:00-1:50 pm  	  @  SEM </a:t>
            </a:r>
            <a:r>
              <a:rPr lang="en-US" sz="2000" b="1" dirty="0">
                <a:latin typeface="Garamond" panose="02020404030301010803" pitchFamily="18" charset="0"/>
              </a:rPr>
              <a:t>231C</a:t>
            </a:r>
            <a:endParaRPr lang="en-US" sz="2000" b="1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Garamond" panose="02020404030301010803" pitchFamily="18" charset="0"/>
                <a:hlinkClick r:id="rId4"/>
              </a:rPr>
              <a:t>xinyingw@nevada.unr.edu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en-US" sz="1800" dirty="0">
                <a:latin typeface="Garamond" panose="02020404030301010803" pitchFamily="18" charset="0"/>
              </a:rPr>
              <a:t>				</a:t>
            </a:r>
            <a:r>
              <a:rPr lang="en-US" sz="1800" dirty="0" smtClean="0">
                <a:latin typeface="Garamond" panose="02020404030301010803" pitchFamily="18" charset="0"/>
              </a:rPr>
              <a:t>	</a:t>
            </a:r>
            <a:r>
              <a:rPr lang="en-US" sz="2000" b="1" dirty="0" smtClean="0">
                <a:latin typeface="Garamond" panose="02020404030301010803" pitchFamily="18" charset="0"/>
              </a:rPr>
              <a:t>Lab </a:t>
            </a:r>
            <a:r>
              <a:rPr lang="en-US" sz="2000" b="1" dirty="0">
                <a:latin typeface="Garamond" panose="02020404030301010803" pitchFamily="18" charset="0"/>
              </a:rPr>
              <a:t>Section 7</a:t>
            </a:r>
            <a:r>
              <a:rPr lang="en-US" sz="2000" b="1" dirty="0" smtClean="0">
                <a:latin typeface="Garamond" panose="02020404030301010803" pitchFamily="18" charset="0"/>
              </a:rPr>
              <a:t> </a:t>
            </a:r>
            <a:r>
              <a:rPr lang="en-US" sz="2000" b="1" dirty="0"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latin typeface="Garamond" panose="02020404030301010803" pitchFamily="18" charset="0"/>
              </a:rPr>
              <a:t>2:00-2:50 pm  	  @  </a:t>
            </a:r>
            <a:r>
              <a:rPr lang="en-US" sz="2000" b="1" dirty="0">
                <a:latin typeface="Garamond" panose="02020404030301010803" pitchFamily="18" charset="0"/>
              </a:rPr>
              <a:t>SEM 231C</a:t>
            </a:r>
            <a:endParaRPr lang="en-US" sz="1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latin typeface="Garamond" panose="02020404030301010803" pitchFamily="18" charset="0"/>
              </a:rPr>
              <a:t>Hrs</a:t>
            </a:r>
            <a:r>
              <a:rPr lang="en-US" sz="1800" u="sng" dirty="0">
                <a:latin typeface="Garamond" panose="02020404030301010803" pitchFamily="18" charset="0"/>
              </a:rPr>
              <a:t>: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dirty="0" err="1" smtClean="0">
                <a:latin typeface="Garamond" panose="02020404030301010803" pitchFamily="18" charset="0"/>
              </a:rPr>
              <a:t>Th</a:t>
            </a:r>
            <a:r>
              <a:rPr lang="en-US" sz="1800" dirty="0" smtClean="0">
                <a:latin typeface="Garamond" panose="02020404030301010803" pitchFamily="18" charset="0"/>
              </a:rPr>
              <a:t> 11 am </a:t>
            </a:r>
            <a:r>
              <a:rPr lang="en-US" sz="1800" dirty="0">
                <a:latin typeface="Garamond" panose="02020404030301010803" pitchFamily="18" charset="0"/>
              </a:rPr>
              <a:t>-</a:t>
            </a:r>
            <a:r>
              <a:rPr lang="en-US" sz="1800" dirty="0" smtClean="0">
                <a:latin typeface="Garamond" panose="02020404030301010803" pitchFamily="18" charset="0"/>
              </a:rPr>
              <a:t> 1 pm @ SEM 207</a:t>
            </a:r>
            <a:endParaRPr lang="en-US" sz="20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b="1" dirty="0" err="1" smtClean="0">
                <a:latin typeface="Garamond" panose="02020404030301010803" pitchFamily="18" charset="0"/>
              </a:rPr>
              <a:t>Hemanta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latin typeface="Garamond" panose="02020404030301010803" pitchFamily="18" charset="0"/>
              </a:rPr>
              <a:t>Sapkota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:						</a:t>
            </a:r>
            <a:r>
              <a:rPr lang="en-US" sz="2000" b="1" dirty="0" smtClean="0">
                <a:latin typeface="Garamond" panose="02020404030301010803" pitchFamily="18" charset="0"/>
              </a:rPr>
              <a:t>Lab </a:t>
            </a:r>
            <a:r>
              <a:rPr lang="en-US" sz="2000" b="1" dirty="0">
                <a:latin typeface="Garamond" panose="02020404030301010803" pitchFamily="18" charset="0"/>
              </a:rPr>
              <a:t>Section </a:t>
            </a:r>
            <a:r>
              <a:rPr lang="en-US" sz="2000" b="1" dirty="0" smtClean="0">
                <a:latin typeface="Garamond" panose="02020404030301010803" pitchFamily="18" charset="0"/>
              </a:rPr>
              <a:t>6 </a:t>
            </a:r>
            <a:r>
              <a:rPr lang="en-US" sz="2000" b="1" dirty="0">
                <a:latin typeface="Garamond" panose="02020404030301010803" pitchFamily="18" charset="0"/>
              </a:rPr>
              <a:t>– </a:t>
            </a:r>
            <a:r>
              <a:rPr lang="en-US" sz="2000" b="1" dirty="0" smtClean="0">
                <a:latin typeface="Garamond" panose="02020404030301010803" pitchFamily="18" charset="0"/>
              </a:rPr>
              <a:t>6:00-6:50 </a:t>
            </a:r>
            <a:r>
              <a:rPr lang="en-US" sz="2000" b="1" dirty="0">
                <a:latin typeface="Garamond" panose="02020404030301010803" pitchFamily="18" charset="0"/>
              </a:rPr>
              <a:t>p</a:t>
            </a:r>
            <a:r>
              <a:rPr lang="en-US" sz="2000" b="1" dirty="0" smtClean="0">
                <a:latin typeface="Garamond" panose="02020404030301010803" pitchFamily="18" charset="0"/>
              </a:rPr>
              <a:t>m </a:t>
            </a:r>
            <a:r>
              <a:rPr lang="en-US" sz="2000" b="1" dirty="0">
                <a:latin typeface="Garamond" panose="02020404030301010803" pitchFamily="18" charset="0"/>
              </a:rPr>
              <a:t>	  @  SEM </a:t>
            </a:r>
            <a:r>
              <a:rPr lang="en-US" sz="2000" b="1" dirty="0" smtClean="0">
                <a:latin typeface="Garamond" panose="02020404030301010803" pitchFamily="18" charset="0"/>
              </a:rPr>
              <a:t>231C</a:t>
            </a:r>
            <a:endParaRPr lang="en-US" sz="2000" b="1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Garamond" panose="02020404030301010803" pitchFamily="18" charset="0"/>
                <a:hlinkClick r:id="rId4"/>
              </a:rPr>
              <a:t>hsapkota@nevada.unr.edu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en-US" sz="1800" dirty="0">
                <a:latin typeface="Garamond" panose="02020404030301010803" pitchFamily="18" charset="0"/>
              </a:rPr>
              <a:t>					</a:t>
            </a:r>
            <a:r>
              <a:rPr lang="en-US" sz="2000" b="1" dirty="0" smtClean="0">
                <a:latin typeface="Garamond" panose="02020404030301010803" pitchFamily="18" charset="0"/>
              </a:rPr>
              <a:t>Lab </a:t>
            </a:r>
            <a:r>
              <a:rPr lang="en-US" sz="2000" b="1" dirty="0">
                <a:latin typeface="Garamond" panose="02020404030301010803" pitchFamily="18" charset="0"/>
              </a:rPr>
              <a:t>Section 4 – </a:t>
            </a:r>
            <a:r>
              <a:rPr lang="en-US" sz="2000" b="1" dirty="0" smtClean="0">
                <a:latin typeface="Garamond" panose="02020404030301010803" pitchFamily="18" charset="0"/>
              </a:rPr>
              <a:t>7:00-7:50 pm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smtClean="0">
                <a:latin typeface="Garamond" panose="02020404030301010803" pitchFamily="18" charset="0"/>
              </a:rPr>
              <a:t>    </a:t>
            </a:r>
            <a:r>
              <a:rPr lang="en-US" sz="2000" b="1" dirty="0" smtClean="0">
                <a:latin typeface="Garamond" panose="02020404030301010803" pitchFamily="18" charset="0"/>
              </a:rPr>
              <a:t>@  </a:t>
            </a:r>
            <a:r>
              <a:rPr lang="en-US" sz="2000" b="1" dirty="0">
                <a:latin typeface="Garamond" panose="02020404030301010803" pitchFamily="18" charset="0"/>
              </a:rPr>
              <a:t>SEM </a:t>
            </a:r>
            <a:r>
              <a:rPr lang="en-US" sz="2000" b="1" dirty="0" smtClean="0">
                <a:latin typeface="Garamond" panose="02020404030301010803" pitchFamily="18" charset="0"/>
              </a:rPr>
              <a:t>231C</a:t>
            </a:r>
            <a:endParaRPr lang="en-US" sz="18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u="sng" dirty="0">
                <a:latin typeface="Garamond" panose="02020404030301010803" pitchFamily="18" charset="0"/>
              </a:rPr>
              <a:t>Office </a:t>
            </a:r>
            <a:r>
              <a:rPr lang="en-US" sz="1800" u="sng" dirty="0" err="1">
                <a:latin typeface="Garamond" panose="02020404030301010803" pitchFamily="18" charset="0"/>
              </a:rPr>
              <a:t>Hrs</a:t>
            </a:r>
            <a:r>
              <a:rPr lang="en-US" sz="1800" u="sng" dirty="0">
                <a:latin typeface="Garamond" panose="02020404030301010803" pitchFamily="18" charset="0"/>
              </a:rPr>
              <a:t>: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dirty="0" err="1" smtClean="0">
                <a:latin typeface="Garamond" panose="02020404030301010803" pitchFamily="18" charset="0"/>
              </a:rPr>
              <a:t>Th</a:t>
            </a:r>
            <a:r>
              <a:rPr lang="en-US" sz="1800" dirty="0" smtClean="0">
                <a:latin typeface="Garamond" panose="02020404030301010803" pitchFamily="18" charset="0"/>
              </a:rPr>
              <a:t> 11am - 12 pm		@ SEM 342D</a:t>
            </a:r>
            <a:endParaRPr lang="en-US" sz="20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1800" dirty="0" smtClean="0">
                <a:latin typeface="Garamond" panose="02020404030301010803" pitchFamily="18" charset="0"/>
              </a:rPr>
              <a:t>				1:30 </a:t>
            </a:r>
            <a:r>
              <a:rPr lang="en-US" sz="1800" dirty="0">
                <a:latin typeface="Garamond" panose="02020404030301010803" pitchFamily="18" charset="0"/>
              </a:rPr>
              <a:t>pm - 2:30 </a:t>
            </a:r>
            <a:r>
              <a:rPr lang="en-US" sz="1800" dirty="0" smtClean="0">
                <a:latin typeface="Garamond" panose="02020404030301010803" pitchFamily="18" charset="0"/>
              </a:rPr>
              <a:t>pm	@ </a:t>
            </a:r>
            <a:r>
              <a:rPr lang="en-US" sz="1800" dirty="0">
                <a:latin typeface="Garamond" panose="02020404030301010803" pitchFamily="18" charset="0"/>
              </a:rPr>
              <a:t>SEM </a:t>
            </a:r>
            <a:r>
              <a:rPr lang="en-US" sz="1800" dirty="0" smtClean="0">
                <a:latin typeface="Garamond" panose="02020404030301010803" pitchFamily="18" charset="0"/>
              </a:rPr>
              <a:t>342D</a:t>
            </a:r>
            <a:endParaRPr lang="en-US" sz="1800" b="1" dirty="0" smtClean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0588" y="1619445"/>
            <a:ext cx="1604513" cy="431553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8054" y="1619445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8054" y="2841614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18053" y="4067956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8053" y="5294300"/>
            <a:ext cx="1742534" cy="640676"/>
          </a:xfrm>
          <a:prstGeom prst="rect">
            <a:avLst/>
          </a:prstGeom>
          <a:noFill/>
          <a:ln w="19050">
            <a:solidFill>
              <a:srgbClr val="405F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Console Input / Output </a:t>
            </a:r>
            <a:r>
              <a:rPr lang="en-US" sz="3600" i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by-Example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Terminal/Console Output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574" y="2311005"/>
            <a:ext cx="109094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kern="0" dirty="0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>
                <a:solidFill>
                  <a:srgbClr val="70AD47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kern="0" dirty="0" err="1">
                <a:solidFill>
                  <a:srgbClr val="405F9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kern="0" dirty="0">
                <a:solidFill>
                  <a:sysClr val="windowText" lastClr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an Integer"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"Give me a String"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"Number: "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>
                <a:solidFill>
                  <a:srgbClr val="ED7D31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and String: " 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cString_value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800" b="1" dirty="0" smtClean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solidFill>
                <a:srgbClr val="4472C4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4472C4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0679" y="4730764"/>
            <a:ext cx="4009195" cy="85653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05859" y="4756302"/>
            <a:ext cx="3894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Prints a literal string, an </a:t>
            </a:r>
            <a:r>
              <a:rPr lang="en-US" sz="2000" b="1" dirty="0" err="1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a C-string, a new-line, etc…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16770" y="5627940"/>
            <a:ext cx="10570404" cy="50504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 rot="5400000" flipH="1">
            <a:off x="6910242" y="5054426"/>
            <a:ext cx="546646" cy="580011"/>
          </a:xfrm>
          <a:prstGeom prst="bentUpArrow">
            <a:avLst>
              <a:gd name="adj1" fmla="val 17569"/>
              <a:gd name="adj2" fmla="val 191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76669" y="5688330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78621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43357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55417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74193" y="5682341"/>
            <a:ext cx="405572" cy="3962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3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Sorting Basics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Sorting</a:t>
            </a:r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dirty="0">
                <a:latin typeface="Garamond" panose="02020404030301010803" pitchFamily="18" charset="0"/>
              </a:rPr>
              <a:t>O</a:t>
            </a:r>
            <a:r>
              <a:rPr lang="en-US" sz="2800" dirty="0" smtClean="0">
                <a:latin typeface="Garamond" panose="02020404030301010803" pitchFamily="18" charset="0"/>
              </a:rPr>
              <a:t>rder </a:t>
            </a:r>
            <a:r>
              <a:rPr lang="en-US" sz="2800" dirty="0">
                <a:latin typeface="Garamond" panose="02020404030301010803" pitchFamily="18" charset="0"/>
              </a:rPr>
              <a:t>a set data from lowest to highest based on a given key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List </a:t>
            </a:r>
            <a:r>
              <a:rPr lang="en-US" sz="2400" dirty="0">
                <a:latin typeface="Garamond" panose="02020404030301010803" pitchFamily="18" charset="0"/>
              </a:rPr>
              <a:t>of test </a:t>
            </a:r>
            <a:r>
              <a:rPr lang="en-US" sz="2400" dirty="0" smtClean="0">
                <a:latin typeface="Garamond" panose="02020404030301010803" pitchFamily="18" charset="0"/>
              </a:rPr>
              <a:t>scores, an ID number, etc.</a:t>
            </a:r>
            <a:endParaRPr lang="en-US" sz="24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	Order </a:t>
            </a:r>
            <a:r>
              <a:rPr lang="en-US" sz="2400" dirty="0">
                <a:latin typeface="Garamond" panose="02020404030301010803" pitchFamily="18" charset="0"/>
              </a:rPr>
              <a:t>by first or last name </a:t>
            </a:r>
            <a:r>
              <a:rPr lang="en-US" sz="2400" dirty="0" smtClean="0">
                <a:latin typeface="Garamond" panose="02020404030301010803" pitchFamily="18" charset="0"/>
              </a:rPr>
              <a:t>alphabetically.</a:t>
            </a:r>
            <a:endParaRPr lang="en-US" sz="2400" dirty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  <a:p>
            <a:r>
              <a:rPr lang="en-US" sz="2800" b="1" dirty="0" smtClean="0">
                <a:latin typeface="Garamond" panose="02020404030301010803" pitchFamily="18" charset="0"/>
              </a:rPr>
              <a:t>Bubble Sort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 Simple </a:t>
            </a:r>
            <a:r>
              <a:rPr lang="en-US" sz="2400" dirty="0">
                <a:latin typeface="Garamond" panose="02020404030301010803" pitchFamily="18" charset="0"/>
              </a:rPr>
              <a:t>and intuitive -</a:t>
            </a:r>
            <a:r>
              <a:rPr lang="en-US" sz="2400" dirty="0" smtClean="0">
                <a:latin typeface="Garamond" panose="02020404030301010803" pitchFamily="18" charset="0"/>
              </a:rPr>
              <a:t>but inefficient- way </a:t>
            </a:r>
            <a:r>
              <a:rPr lang="en-US" sz="2400" dirty="0">
                <a:latin typeface="Garamond" panose="02020404030301010803" pitchFamily="18" charset="0"/>
              </a:rPr>
              <a:t>to sort </a:t>
            </a:r>
            <a:r>
              <a:rPr lang="en-US" sz="2400" dirty="0" smtClean="0">
                <a:latin typeface="Garamond" panose="02020404030301010803" pitchFamily="18" charset="0"/>
              </a:rPr>
              <a:t>data )</a:t>
            </a:r>
            <a:r>
              <a:rPr lang="en-US" sz="2800" b="1" dirty="0" smtClean="0">
                <a:latin typeface="Garamond" panose="02020404030301010803" pitchFamily="18" charset="0"/>
              </a:rPr>
              <a:t> :</a:t>
            </a:r>
          </a:p>
          <a:p>
            <a:endParaRPr lang="en-US" sz="2400" b="1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[Step 1] </a:t>
            </a:r>
            <a:r>
              <a:rPr lang="en-US" sz="2800" u="sng" dirty="0" smtClean="0">
                <a:latin typeface="Garamond" panose="02020404030301010803" pitchFamily="18" charset="0"/>
              </a:rPr>
              <a:t>Compare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each </a:t>
            </a:r>
            <a:r>
              <a:rPr lang="en-US" sz="2800" u="sng" dirty="0">
                <a:latin typeface="Garamond" panose="02020404030301010803" pitchFamily="18" charset="0"/>
              </a:rPr>
              <a:t>pair of adjacent</a:t>
            </a:r>
            <a:r>
              <a:rPr lang="en-US" sz="2800" dirty="0">
                <a:latin typeface="Garamond" panose="02020404030301010803" pitchFamily="18" charset="0"/>
              </a:rPr>
              <a:t> elements from the beginning of an array and, if they are in </a:t>
            </a:r>
            <a:r>
              <a:rPr lang="en-US" sz="2800" u="sng" dirty="0" smtClean="0">
                <a:latin typeface="Garamond" panose="02020404030301010803" pitchFamily="18" charset="0"/>
              </a:rPr>
              <a:t>reverse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order, </a:t>
            </a:r>
            <a:r>
              <a:rPr lang="en-US" sz="2800" u="sng" dirty="0">
                <a:latin typeface="Garamond" panose="02020404030301010803" pitchFamily="18" charset="0"/>
              </a:rPr>
              <a:t>swap</a:t>
            </a:r>
            <a:r>
              <a:rPr lang="en-US" sz="2800" dirty="0">
                <a:latin typeface="Garamond" panose="02020404030301010803" pitchFamily="18" charset="0"/>
              </a:rPr>
              <a:t> them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</a:p>
          <a:p>
            <a:endParaRPr lang="en-US" sz="16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[Step 2] If </a:t>
            </a:r>
            <a:r>
              <a:rPr lang="en-US" sz="2800" u="sng" dirty="0">
                <a:latin typeface="Garamond" panose="02020404030301010803" pitchFamily="18" charset="0"/>
              </a:rPr>
              <a:t>at least one swap</a:t>
            </a:r>
            <a:r>
              <a:rPr lang="en-US" sz="2800" dirty="0">
                <a:latin typeface="Garamond" panose="02020404030301010803" pitchFamily="18" charset="0"/>
              </a:rPr>
              <a:t> has been done, </a:t>
            </a:r>
            <a:r>
              <a:rPr lang="en-US" sz="2800" u="sng" dirty="0">
                <a:latin typeface="Garamond" panose="02020404030301010803" pitchFamily="18" charset="0"/>
              </a:rPr>
              <a:t>repeat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[Step 1].</a:t>
            </a:r>
            <a:endParaRPr lang="en-US" sz="2800" dirty="0">
              <a:latin typeface="Garamond" panose="02020404030301010803" pitchFamily="18" charset="0"/>
            </a:endParaRPr>
          </a:p>
          <a:p>
            <a:endParaRPr lang="en-US" sz="2400" b="1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Sorting Basics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713720" cy="5057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Garamond" panose="02020404030301010803" pitchFamily="18" charset="0"/>
              </a:rPr>
              <a:t>Bubble Sort</a:t>
            </a: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( Example )</a:t>
            </a:r>
            <a:r>
              <a:rPr lang="en-US" sz="2800" b="1" dirty="0" smtClean="0">
                <a:latin typeface="Garamond" panose="02020404030301010803" pitchFamily="18" charset="0"/>
              </a:rPr>
              <a:t> :</a:t>
            </a:r>
          </a:p>
          <a:p>
            <a:endParaRPr lang="en-US" sz="2400" b="1" dirty="0" smtClean="0">
              <a:latin typeface="Garamond" panose="02020404030301010803" pitchFamily="18" charset="0"/>
            </a:endParaRPr>
          </a:p>
        </p:txBody>
      </p:sp>
      <p:grpSp>
        <p:nvGrpSpPr>
          <p:cNvPr id="9" name="Shape 160"/>
          <p:cNvGrpSpPr/>
          <p:nvPr/>
        </p:nvGrpSpPr>
        <p:grpSpPr>
          <a:xfrm>
            <a:off x="4764381" y="2014239"/>
            <a:ext cx="4017352" cy="466130"/>
            <a:chOff x="269507" y="1612587"/>
            <a:chExt cx="4017352" cy="466130"/>
          </a:xfrm>
        </p:grpSpPr>
        <p:sp>
          <p:nvSpPr>
            <p:cNvPr id="10" name="Shape 161"/>
            <p:cNvSpPr txBox="1"/>
            <p:nvPr/>
          </p:nvSpPr>
          <p:spPr>
            <a:xfrm>
              <a:off x="771675" y="1617053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1" name="Shape 162"/>
            <p:cNvSpPr txBox="1"/>
            <p:nvPr/>
          </p:nvSpPr>
          <p:spPr>
            <a:xfrm>
              <a:off x="1273845" y="1617053"/>
              <a:ext cx="45720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 dirty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</a:p>
          </p:txBody>
        </p:sp>
        <p:sp>
          <p:nvSpPr>
            <p:cNvPr id="12" name="Shape 163"/>
            <p:cNvSpPr txBox="1"/>
            <p:nvPr/>
          </p:nvSpPr>
          <p:spPr>
            <a:xfrm>
              <a:off x="1776014" y="1617053"/>
              <a:ext cx="457200" cy="4572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algn="ctr">
                <a:buSzPct val="25000"/>
              </a:pPr>
              <a:r>
                <a:rPr lang="fr-FR" sz="2400" dirty="0" smtClean="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-5</a:t>
              </a:r>
              <a:endParaRPr lang="fr-FR" sz="24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3" name="Shape 164"/>
            <p:cNvSpPr txBox="1"/>
            <p:nvPr/>
          </p:nvSpPr>
          <p:spPr>
            <a:xfrm>
              <a:off x="2278183" y="1612587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</a:t>
              </a:r>
            </a:p>
          </p:txBody>
        </p:sp>
        <p:sp>
          <p:nvSpPr>
            <p:cNvPr id="14" name="Shape 165"/>
            <p:cNvSpPr txBox="1"/>
            <p:nvPr/>
          </p:nvSpPr>
          <p:spPr>
            <a:xfrm>
              <a:off x="269507" y="1617053"/>
              <a:ext cx="457200" cy="46166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-FR" sz="24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5" name="Shape 166"/>
            <p:cNvSpPr txBox="1"/>
            <p:nvPr/>
          </p:nvSpPr>
          <p:spPr>
            <a:xfrm>
              <a:off x="2780351" y="1658753"/>
              <a:ext cx="15065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fr-FR" sz="2400" b="1" i="0" u="none" strike="noStrike" cap="none" dirty="0" err="1">
                  <a:solidFill>
                    <a:schemeClr val="dk1"/>
                  </a:solidFill>
                  <a:latin typeface="Garamond" panose="02020404030301010803" pitchFamily="18" charset="0"/>
                  <a:ea typeface="Questrial"/>
                  <a:cs typeface="Questrial"/>
                  <a:sym typeface="Questrial"/>
                </a:rPr>
                <a:t>Unsorted</a:t>
              </a:r>
              <a:endParaRPr lang="fr-FR" sz="2000" b="1" i="0" u="none" strike="noStrike" cap="none" dirty="0">
                <a:solidFill>
                  <a:schemeClr val="dk1"/>
                </a:solidFill>
                <a:latin typeface="Garamond" panose="02020404030301010803" pitchFamily="18" charset="0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" name="Shape 167"/>
          <p:cNvGrpSpPr/>
          <p:nvPr/>
        </p:nvGrpSpPr>
        <p:grpSpPr>
          <a:xfrm>
            <a:off x="1941919" y="2707943"/>
            <a:ext cx="4244740" cy="3885871"/>
            <a:chOff x="1341139" y="2359633"/>
            <a:chExt cx="4244740" cy="3885871"/>
          </a:xfrm>
        </p:grpSpPr>
        <p:grpSp>
          <p:nvGrpSpPr>
            <p:cNvPr id="17" name="Shape 168"/>
            <p:cNvGrpSpPr/>
            <p:nvPr/>
          </p:nvGrpSpPr>
          <p:grpSpPr>
            <a:xfrm>
              <a:off x="1341139" y="2359633"/>
              <a:ext cx="4130967" cy="466130"/>
              <a:chOff x="269507" y="1612587"/>
              <a:chExt cx="4130967" cy="466130"/>
            </a:xfrm>
          </p:grpSpPr>
          <p:sp>
            <p:nvSpPr>
              <p:cNvPr id="60" name="Shape 169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61" name="Shape 170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62" name="Shape 171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ct val="25000"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63" name="Shape 172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64" name="Shape 173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65" name="Shape 174"/>
              <p:cNvSpPr txBox="1"/>
              <p:nvPr/>
            </p:nvSpPr>
            <p:spPr>
              <a:xfrm>
                <a:off x="2780350" y="1658753"/>
                <a:ext cx="1620123" cy="40010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C0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&gt; 1, swap</a:t>
                </a:r>
              </a:p>
            </p:txBody>
          </p:sp>
        </p:grpSp>
        <p:grpSp>
          <p:nvGrpSpPr>
            <p:cNvPr id="18" name="Shape 175"/>
            <p:cNvGrpSpPr/>
            <p:nvPr/>
          </p:nvGrpSpPr>
          <p:grpSpPr>
            <a:xfrm>
              <a:off x="1341139" y="2884478"/>
              <a:ext cx="3864798" cy="466130"/>
              <a:chOff x="269507" y="1612587"/>
              <a:chExt cx="3864798" cy="466130"/>
            </a:xfrm>
          </p:grpSpPr>
          <p:sp>
            <p:nvSpPr>
              <p:cNvPr id="54" name="Shape 176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55" name="Shape 177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56" name="Shape 178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57" name="Shape 179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58" name="Shape 180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59" name="Shape 181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&lt; 7, ok</a:t>
                </a:r>
              </a:p>
            </p:txBody>
          </p:sp>
        </p:grpSp>
        <p:grpSp>
          <p:nvGrpSpPr>
            <p:cNvPr id="19" name="Shape 182"/>
            <p:cNvGrpSpPr/>
            <p:nvPr/>
          </p:nvGrpSpPr>
          <p:grpSpPr>
            <a:xfrm>
              <a:off x="1341139" y="3400391"/>
              <a:ext cx="4244740" cy="466130"/>
              <a:chOff x="269507" y="1612587"/>
              <a:chExt cx="4244740" cy="466130"/>
            </a:xfrm>
          </p:grpSpPr>
          <p:sp>
            <p:nvSpPr>
              <p:cNvPr id="48" name="Shape 183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49" name="Shape 184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50" name="Shape 185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51" name="Shape 186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52" name="Shape 187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53" name="Shape 188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C0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7 &gt; -5, swap</a:t>
                </a:r>
              </a:p>
            </p:txBody>
          </p:sp>
        </p:grpSp>
        <p:grpSp>
          <p:nvGrpSpPr>
            <p:cNvPr id="20" name="Shape 189"/>
            <p:cNvGrpSpPr/>
            <p:nvPr/>
          </p:nvGrpSpPr>
          <p:grpSpPr>
            <a:xfrm>
              <a:off x="1341139" y="3923304"/>
              <a:ext cx="3864798" cy="466130"/>
              <a:chOff x="269507" y="1612587"/>
              <a:chExt cx="3864798" cy="466130"/>
            </a:xfrm>
          </p:grpSpPr>
          <p:sp>
            <p:nvSpPr>
              <p:cNvPr id="42" name="Shape 190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43" name="Shape 191"/>
              <p:cNvSpPr txBox="1"/>
              <p:nvPr/>
            </p:nvSpPr>
            <p:spPr>
              <a:xfrm>
                <a:off x="127384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44" name="Shape 192"/>
              <p:cNvSpPr txBox="1"/>
              <p:nvPr/>
            </p:nvSpPr>
            <p:spPr>
              <a:xfrm>
                <a:off x="1776014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45" name="Shape 193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46" name="Shape 194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47" name="Shape 195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7 &lt; 9, ok</a:t>
                </a:r>
              </a:p>
            </p:txBody>
          </p:sp>
        </p:grpSp>
        <p:grpSp>
          <p:nvGrpSpPr>
            <p:cNvPr id="21" name="Shape 196"/>
            <p:cNvGrpSpPr/>
            <p:nvPr/>
          </p:nvGrpSpPr>
          <p:grpSpPr>
            <a:xfrm>
              <a:off x="1341139" y="4737989"/>
              <a:ext cx="3864798" cy="468689"/>
              <a:chOff x="269507" y="1610028"/>
              <a:chExt cx="3864798" cy="468689"/>
            </a:xfrm>
          </p:grpSpPr>
          <p:sp>
            <p:nvSpPr>
              <p:cNvPr id="36" name="Shape 197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37" name="Shape 198"/>
              <p:cNvSpPr txBox="1"/>
              <p:nvPr/>
            </p:nvSpPr>
            <p:spPr>
              <a:xfrm>
                <a:off x="1273845" y="1610028"/>
                <a:ext cx="457200" cy="45719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38" name="Shape 199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39" name="Shape 200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40" name="Shape 201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41" name="Shape 202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 &lt; 5, ok</a:t>
                </a:r>
              </a:p>
            </p:txBody>
          </p:sp>
        </p:grpSp>
        <p:grpSp>
          <p:nvGrpSpPr>
            <p:cNvPr id="22" name="Shape 203"/>
            <p:cNvGrpSpPr/>
            <p:nvPr/>
          </p:nvGrpSpPr>
          <p:grpSpPr>
            <a:xfrm>
              <a:off x="1341139" y="5256464"/>
              <a:ext cx="4244740" cy="466130"/>
              <a:chOff x="269507" y="1612587"/>
              <a:chExt cx="4244740" cy="466130"/>
            </a:xfrm>
          </p:grpSpPr>
          <p:sp>
            <p:nvSpPr>
              <p:cNvPr id="30" name="Shape 204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31" name="Shape 205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32" name="Shape 206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33" name="Shape 207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34" name="Shape 208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35" name="Shape 209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C0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&gt; -5, swap</a:t>
                </a:r>
              </a:p>
            </p:txBody>
          </p:sp>
        </p:grpSp>
        <p:grpSp>
          <p:nvGrpSpPr>
            <p:cNvPr id="23" name="Shape 210"/>
            <p:cNvGrpSpPr/>
            <p:nvPr/>
          </p:nvGrpSpPr>
          <p:grpSpPr>
            <a:xfrm>
              <a:off x="1341139" y="5779375"/>
              <a:ext cx="3864798" cy="466130"/>
              <a:chOff x="269507" y="1612587"/>
              <a:chExt cx="3864798" cy="466130"/>
            </a:xfrm>
          </p:grpSpPr>
          <p:sp>
            <p:nvSpPr>
              <p:cNvPr id="24" name="Shape 211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25" name="Shape 212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26" name="Shape 213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27" name="Shape 214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28" name="Shape 215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29" name="Shape 216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5 &lt; 7, ok</a:t>
                </a:r>
              </a:p>
            </p:txBody>
          </p:sp>
        </p:grpSp>
      </p:grpSp>
      <p:grpSp>
        <p:nvGrpSpPr>
          <p:cNvPr id="66" name="Shape 217"/>
          <p:cNvGrpSpPr/>
          <p:nvPr/>
        </p:nvGrpSpPr>
        <p:grpSpPr>
          <a:xfrm>
            <a:off x="7178326" y="2707943"/>
            <a:ext cx="4244740" cy="2701825"/>
            <a:chOff x="6577546" y="2306291"/>
            <a:chExt cx="4244740" cy="2701825"/>
          </a:xfrm>
        </p:grpSpPr>
        <p:grpSp>
          <p:nvGrpSpPr>
            <p:cNvPr id="67" name="Shape 218"/>
            <p:cNvGrpSpPr/>
            <p:nvPr/>
          </p:nvGrpSpPr>
          <p:grpSpPr>
            <a:xfrm>
              <a:off x="6577546" y="2306291"/>
              <a:ext cx="4244740" cy="466130"/>
              <a:chOff x="269507" y="1612587"/>
              <a:chExt cx="4244740" cy="466130"/>
            </a:xfrm>
          </p:grpSpPr>
          <p:sp>
            <p:nvSpPr>
              <p:cNvPr id="89" name="Shape 219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90" name="Shape 220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91" name="Shape 221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92" name="Shape 222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93" name="Shape 223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94" name="Shape 224"/>
              <p:cNvSpPr txBox="1"/>
              <p:nvPr/>
            </p:nvSpPr>
            <p:spPr>
              <a:xfrm>
                <a:off x="2780351" y="1658753"/>
                <a:ext cx="1733895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rgbClr val="C00000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 &gt; -5, swap</a:t>
                </a:r>
              </a:p>
            </p:txBody>
          </p:sp>
        </p:grpSp>
        <p:grpSp>
          <p:nvGrpSpPr>
            <p:cNvPr id="68" name="Shape 225"/>
            <p:cNvGrpSpPr/>
            <p:nvPr/>
          </p:nvGrpSpPr>
          <p:grpSpPr>
            <a:xfrm>
              <a:off x="6577546" y="2829204"/>
              <a:ext cx="3864798" cy="466130"/>
              <a:chOff x="269507" y="1612587"/>
              <a:chExt cx="3864798" cy="466130"/>
            </a:xfrm>
          </p:grpSpPr>
          <p:sp>
            <p:nvSpPr>
              <p:cNvPr id="83" name="Shape 226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84" name="Shape 227"/>
              <p:cNvSpPr txBox="1"/>
              <p:nvPr/>
            </p:nvSpPr>
            <p:spPr>
              <a:xfrm>
                <a:off x="127384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85" name="Shape 228"/>
              <p:cNvSpPr txBox="1"/>
              <p:nvPr/>
            </p:nvSpPr>
            <p:spPr>
              <a:xfrm>
                <a:off x="1776014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86" name="Shape 229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87" name="Shape 230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88" name="Shape 231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1&lt; 5, ok</a:t>
                </a:r>
              </a:p>
            </p:txBody>
          </p:sp>
        </p:grpSp>
        <p:grpSp>
          <p:nvGrpSpPr>
            <p:cNvPr id="69" name="Shape 232"/>
            <p:cNvGrpSpPr/>
            <p:nvPr/>
          </p:nvGrpSpPr>
          <p:grpSpPr>
            <a:xfrm>
              <a:off x="6577546" y="3690238"/>
              <a:ext cx="4017352" cy="466130"/>
              <a:chOff x="269507" y="1612587"/>
              <a:chExt cx="4017352" cy="466130"/>
            </a:xfrm>
          </p:grpSpPr>
          <p:sp>
            <p:nvSpPr>
              <p:cNvPr id="77" name="Shape 233"/>
              <p:cNvSpPr txBox="1"/>
              <p:nvPr/>
            </p:nvSpPr>
            <p:spPr>
              <a:xfrm>
                <a:off x="771675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78" name="Shape 234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79" name="Shape 235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80" name="Shape 236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81" name="Shape 237"/>
              <p:cNvSpPr txBox="1"/>
              <p:nvPr/>
            </p:nvSpPr>
            <p:spPr>
              <a:xfrm>
                <a:off x="269507" y="1617053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82" name="Shape 238"/>
              <p:cNvSpPr txBox="1"/>
              <p:nvPr/>
            </p:nvSpPr>
            <p:spPr>
              <a:xfrm>
                <a:off x="2780351" y="1658753"/>
                <a:ext cx="1506508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-5 &lt; 1, ok</a:t>
                </a:r>
              </a:p>
            </p:txBody>
          </p:sp>
        </p:grpSp>
        <p:grpSp>
          <p:nvGrpSpPr>
            <p:cNvPr id="70" name="Shape 239"/>
            <p:cNvGrpSpPr/>
            <p:nvPr/>
          </p:nvGrpSpPr>
          <p:grpSpPr>
            <a:xfrm>
              <a:off x="6577546" y="4546451"/>
              <a:ext cx="3864798" cy="461665"/>
              <a:chOff x="269507" y="1612587"/>
              <a:chExt cx="3864798" cy="461665"/>
            </a:xfrm>
          </p:grpSpPr>
          <p:sp>
            <p:nvSpPr>
              <p:cNvPr id="71" name="Shape 240"/>
              <p:cNvSpPr txBox="1"/>
              <p:nvPr/>
            </p:nvSpPr>
            <p:spPr>
              <a:xfrm>
                <a:off x="77167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72" name="Shape 241"/>
              <p:cNvSpPr txBox="1"/>
              <p:nvPr/>
            </p:nvSpPr>
            <p:spPr>
              <a:xfrm>
                <a:off x="1273845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5</a:t>
                </a:r>
              </a:p>
            </p:txBody>
          </p:sp>
          <p:sp>
            <p:nvSpPr>
              <p:cNvPr id="73" name="Shape 242"/>
              <p:cNvSpPr txBox="1"/>
              <p:nvPr/>
            </p:nvSpPr>
            <p:spPr>
              <a:xfrm>
                <a:off x="1776014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7</a:t>
                </a:r>
              </a:p>
            </p:txBody>
          </p:sp>
          <p:sp>
            <p:nvSpPr>
              <p:cNvPr id="74" name="Shape 243"/>
              <p:cNvSpPr txBox="1"/>
              <p:nvPr/>
            </p:nvSpPr>
            <p:spPr>
              <a:xfrm>
                <a:off x="2278183" y="1612587"/>
                <a:ext cx="457200" cy="46166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fr-FR" sz="24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9</a:t>
                </a:r>
              </a:p>
            </p:txBody>
          </p:sp>
          <p:sp>
            <p:nvSpPr>
              <p:cNvPr id="75" name="Shape 244"/>
              <p:cNvSpPr txBox="1"/>
              <p:nvPr/>
            </p:nvSpPr>
            <p:spPr>
              <a:xfrm>
                <a:off x="269507" y="1617053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fr-FR" sz="2400" dirty="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-5</a:t>
                </a:r>
              </a:p>
            </p:txBody>
          </p:sp>
          <p:sp>
            <p:nvSpPr>
              <p:cNvPr id="76" name="Shape 245"/>
              <p:cNvSpPr txBox="1"/>
              <p:nvPr/>
            </p:nvSpPr>
            <p:spPr>
              <a:xfrm>
                <a:off x="2780351" y="1658753"/>
                <a:ext cx="1353953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fr-FR" sz="2400" b="1" dirty="0" err="1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Sorted</a:t>
                </a:r>
                <a:r>
                  <a:rPr lang="fr-FR" sz="2400" b="1" dirty="0">
                    <a:solidFill>
                      <a:schemeClr val="accent6"/>
                    </a:solidFill>
                    <a:latin typeface="Garamond" panose="02020404030301010803" pitchFamily="18" charset="0"/>
                    <a:ea typeface="Questrial"/>
                    <a:cs typeface="Questrial"/>
                    <a:sym typeface="Questrial"/>
                  </a:rPr>
                  <a:t> </a:t>
                </a:r>
              </a:p>
            </p:txBody>
          </p:sp>
        </p:grpSp>
      </p:grpSp>
      <p:sp>
        <p:nvSpPr>
          <p:cNvPr id="95" name="Rectangle 94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Your Teaching Assistants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b="1" dirty="0" smtClean="0">
                <a:latin typeface="Garamond" panose="02020404030301010803" pitchFamily="18" charset="0"/>
              </a:rPr>
              <a:t>Contacting your TAs :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400" u="sng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Garamond" panose="02020404030301010803" pitchFamily="18" charset="0"/>
              </a:rPr>
              <a:t>WebCampus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“Discussion” board :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This is checked and answered regularly.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8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During your scheduled Lab times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dirty="0" smtClean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Strictly for subjects pertinent to the Lab material / Quizzes!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8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During </a:t>
            </a:r>
            <a:r>
              <a:rPr lang="en-US" sz="2800" dirty="0" smtClean="0">
                <a:latin typeface="Garamond" panose="02020404030301010803" pitchFamily="18" charset="0"/>
              </a:rPr>
              <a:t>the announced Office hours: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For any other inquiry regarding the Course material / Projects.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8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Email :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Better </a:t>
            </a:r>
            <a:r>
              <a:rPr lang="en-US" sz="2400" dirty="0">
                <a:latin typeface="Garamond" panose="02020404030301010803" pitchFamily="18" charset="0"/>
              </a:rPr>
              <a:t>used to schedule appointments </a:t>
            </a:r>
            <a:r>
              <a:rPr lang="en-US" sz="2400" dirty="0" smtClean="0">
                <a:latin typeface="Garamond" panose="02020404030301010803" pitchFamily="18" charset="0"/>
              </a:rPr>
              <a:t>if necessary.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Lab Objectives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Learn and Practice Programming under the Linux OS </a:t>
            </a:r>
            <a:r>
              <a:rPr lang="en-US" sz="2800" dirty="0">
                <a:latin typeface="Garamond" panose="02020404030301010803" pitchFamily="18" charset="0"/>
              </a:rPr>
              <a:t>&amp;</a:t>
            </a:r>
            <a:r>
              <a:rPr lang="en-US" sz="2800" dirty="0" smtClean="0">
                <a:latin typeface="Garamond" panose="02020404030301010803" pitchFamily="18" charset="0"/>
              </a:rPr>
              <a:t> environment.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Learn certain C</a:t>
            </a:r>
            <a:r>
              <a:rPr lang="en-US" sz="2800" dirty="0">
                <a:latin typeface="Garamond" panose="02020404030301010803" pitchFamily="18" charset="0"/>
              </a:rPr>
              <a:t>++ features not covered in </a:t>
            </a:r>
            <a:r>
              <a:rPr lang="en-US" sz="2800" dirty="0" smtClean="0">
                <a:latin typeface="Garamond" panose="02020404030301010803" pitchFamily="18" charset="0"/>
              </a:rPr>
              <a:t>class.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Go through Debugging practices.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Support and facilitate your overall success </a:t>
            </a:r>
            <a:r>
              <a:rPr lang="en-US" sz="2800" dirty="0">
                <a:latin typeface="Garamond" panose="02020404030301010803" pitchFamily="18" charset="0"/>
              </a:rPr>
              <a:t>in this </a:t>
            </a:r>
            <a:r>
              <a:rPr lang="en-US" sz="2800" dirty="0" smtClean="0">
                <a:latin typeface="Garamond" panose="02020404030301010803" pitchFamily="18" charset="0"/>
              </a:rPr>
              <a:t>course.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Grading and Requirements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3200" dirty="0" smtClean="0">
                <a:latin typeface="Garamond" panose="02020404030301010803" pitchFamily="18" charset="0"/>
              </a:rPr>
              <a:t>Lab Quizzes</a:t>
            </a:r>
            <a:endParaRPr lang="en-US" sz="32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At the end of each Lab Section. </a:t>
            </a:r>
          </a:p>
          <a:p>
            <a:pPr lvl="0">
              <a:spcBef>
                <a:spcPts val="0"/>
              </a:spcBef>
            </a:pPr>
            <a:endParaRPr lang="en-US" sz="3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Short (due in class) on-sheet coding assignments.</a:t>
            </a:r>
          </a:p>
          <a:p>
            <a:pPr lvl="0">
              <a:spcBef>
                <a:spcPts val="0"/>
              </a:spcBef>
            </a:pPr>
            <a:endParaRPr lang="en-US" sz="3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Answers delivered on sheet at the end of the Section.</a:t>
            </a:r>
          </a:p>
          <a:p>
            <a:pPr lvl="0">
              <a:spcBef>
                <a:spcPts val="0"/>
              </a:spcBef>
            </a:pPr>
            <a:endParaRPr lang="en-US" sz="3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You </a:t>
            </a:r>
            <a:r>
              <a:rPr lang="en-US" sz="2400" i="1" dirty="0" smtClean="0">
                <a:latin typeface="Garamond" panose="02020404030301010803" pitchFamily="18" charset="0"/>
              </a:rPr>
              <a:t>should</a:t>
            </a:r>
            <a:r>
              <a:rPr lang="en-US" sz="2400" dirty="0" smtClean="0">
                <a:latin typeface="Garamond" panose="02020404030301010803" pitchFamily="18" charset="0"/>
              </a:rPr>
              <a:t> use your ECC computer to put together &amp; verify your code.</a:t>
            </a:r>
          </a:p>
          <a:p>
            <a:pPr lvl="0">
              <a:spcBef>
                <a:spcPts val="0"/>
              </a:spcBef>
            </a:pPr>
            <a:endParaRPr lang="en-US" sz="3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You </a:t>
            </a:r>
            <a:r>
              <a:rPr lang="en-US" sz="2400" i="1" dirty="0" smtClean="0">
                <a:latin typeface="Garamond" panose="02020404030301010803" pitchFamily="18" charset="0"/>
              </a:rPr>
              <a:t>can</a:t>
            </a:r>
            <a:r>
              <a:rPr lang="en-US" sz="2400" dirty="0" smtClean="0">
                <a:latin typeface="Garamond" panose="02020404030301010803" pitchFamily="18" charset="0"/>
              </a:rPr>
              <a:t> use any other resource (open-book).</a:t>
            </a:r>
          </a:p>
          <a:p>
            <a:pPr lvl="0">
              <a:spcBef>
                <a:spcPts val="0"/>
              </a:spcBef>
            </a:pPr>
            <a:endParaRPr lang="en-US" sz="3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aramond" panose="02020404030301010803" pitchFamily="18" charset="0"/>
              </a:rPr>
              <a:t>Due to limited time, best consider inquiring the assistance of your TA.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Garamond" panose="02020404030301010803" pitchFamily="18" charset="0"/>
              </a:rPr>
              <a:t>Note</a:t>
            </a:r>
            <a:r>
              <a:rPr lang="en-US" sz="2800" dirty="0" smtClean="0">
                <a:latin typeface="Garamond" panose="02020404030301010803" pitchFamily="18" charset="0"/>
              </a:rPr>
              <a:t>:</a:t>
            </a:r>
            <a:br>
              <a:rPr lang="en-US" sz="2800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Failure </a:t>
            </a:r>
            <a:r>
              <a:rPr lang="en-US" sz="2400" dirty="0">
                <a:latin typeface="Garamond" panose="02020404030301010803" pitchFamily="18" charset="0"/>
              </a:rPr>
              <a:t>to attend labs and complete </a:t>
            </a:r>
            <a:r>
              <a:rPr lang="en-US" sz="2400" dirty="0" smtClean="0">
                <a:latin typeface="Garamond" panose="02020404030301010803" pitchFamily="18" charset="0"/>
              </a:rPr>
              <a:t>Quizzes </a:t>
            </a:r>
            <a:r>
              <a:rPr lang="en-US" sz="2400" dirty="0">
                <a:latin typeface="Garamond" panose="02020404030301010803" pitchFamily="18" charset="0"/>
              </a:rPr>
              <a:t>will be reflected </a:t>
            </a:r>
            <a:r>
              <a:rPr lang="en-US" sz="2400" dirty="0" smtClean="0">
                <a:latin typeface="Garamond" panose="02020404030301010803" pitchFamily="18" charset="0"/>
              </a:rPr>
              <a:t>on </a:t>
            </a:r>
            <a:r>
              <a:rPr lang="en-US" sz="2400" dirty="0">
                <a:latin typeface="Garamond" panose="02020404030301010803" pitchFamily="18" charset="0"/>
              </a:rPr>
              <a:t>your grade. 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endParaRPr lang="en-US" sz="16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Comments should be used where </a:t>
            </a:r>
            <a:r>
              <a:rPr lang="en-US" sz="2800" dirty="0" smtClean="0">
                <a:latin typeface="Garamond" panose="02020404030301010803" pitchFamily="18" charset="0"/>
              </a:rPr>
              <a:t>appropriate :</a:t>
            </a: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Make them explanatory with as few words as possible !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Not on every line of code !</a:t>
            </a:r>
            <a:endParaRPr lang="en-US" sz="2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Code </a:t>
            </a:r>
            <a:r>
              <a:rPr lang="en-US" sz="2800" dirty="0">
                <a:latin typeface="Garamond" panose="02020404030301010803" pitchFamily="18" charset="0"/>
              </a:rPr>
              <a:t>should be clearly </a:t>
            </a:r>
            <a:r>
              <a:rPr lang="en-US" sz="2800" dirty="0" smtClean="0">
                <a:latin typeface="Garamond" panose="02020404030301010803" pitchFamily="18" charset="0"/>
              </a:rPr>
              <a:t>formatted and indented.</a:t>
            </a:r>
          </a:p>
          <a:p>
            <a:pPr lvl="0">
              <a:spcBef>
                <a:spcPts val="0"/>
              </a:spcBef>
            </a:pPr>
            <a:endParaRPr lang="en-US" sz="1400" dirty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Variable names </a:t>
            </a:r>
            <a:r>
              <a:rPr lang="en-US" sz="2800" dirty="0" smtClean="0">
                <a:latin typeface="Garamond" panose="02020404030301010803" pitchFamily="18" charset="0"/>
              </a:rPr>
              <a:t>should help with code interpretation.</a:t>
            </a:r>
            <a:endParaRPr lang="en-US" sz="28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endParaRPr lang="en-US" sz="1400" dirty="0" smtClean="0">
              <a:latin typeface="Garamond" panose="02020404030301010803" pitchFamily="18" charset="0"/>
            </a:endParaRPr>
          </a:p>
          <a:p>
            <a:pPr marL="457200" lvl="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aramond" panose="02020404030301010803" pitchFamily="18" charset="0"/>
              </a:rPr>
              <a:t>Functions </a:t>
            </a:r>
            <a:r>
              <a:rPr lang="en-US" sz="2800" dirty="0">
                <a:latin typeface="Garamond" panose="02020404030301010803" pitchFamily="18" charset="0"/>
              </a:rPr>
              <a:t>should be used where </a:t>
            </a:r>
            <a:r>
              <a:rPr lang="en-US" sz="2800" dirty="0" smtClean="0">
                <a:latin typeface="Garamond" panose="02020404030301010803" pitchFamily="18" charset="0"/>
              </a:rPr>
              <a:t>appropriate.</a:t>
            </a:r>
            <a:endParaRPr lang="en-US" sz="1400" dirty="0">
              <a:latin typeface="Garamond" panose="02020404030301010803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	Anything that expresses a distinct functionality (e.g. copying the</a:t>
            </a:r>
            <a:br>
              <a:rPr lang="en-US" sz="2400" dirty="0" smtClean="0">
                <a:latin typeface="Garamond" panose="02020404030301010803" pitchFamily="18" charset="0"/>
              </a:rPr>
            </a:br>
            <a:r>
              <a:rPr lang="en-US" sz="2400" dirty="0" smtClean="0">
                <a:latin typeface="Garamond" panose="02020404030301010803" pitchFamily="18" charset="0"/>
              </a:rPr>
              <a:t>	content of a </a:t>
            </a:r>
            <a:r>
              <a:rPr lang="en-US" sz="2400" dirty="0" err="1" smtClean="0">
                <a:latin typeface="Garamond" panose="02020404030301010803" pitchFamily="18" charset="0"/>
              </a:rPr>
              <a:t>Cstring</a:t>
            </a:r>
            <a:r>
              <a:rPr lang="en-US" sz="2400" dirty="0" smtClean="0">
                <a:latin typeface="Garamond" panose="02020404030301010803" pitchFamily="18" charset="0"/>
              </a:rPr>
              <a:t> into another) should be made into a function.</a:t>
            </a:r>
          </a:p>
        </p:txBody>
      </p:sp>
    </p:spTree>
    <p:extLst>
      <p:ext uri="{BB962C8B-B14F-4D97-AF65-F5344CB8AC3E}">
        <p14:creationId xmlns:p14="http://schemas.microsoft.com/office/powerpoint/2010/main" val="27337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sumOfIntAbsolutes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absolute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value of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8350" y="2369706"/>
            <a:ext cx="4969682" cy="39835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506986" y="1918457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5313" y="2461290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85313" y="3855221"/>
            <a:ext cx="378068" cy="215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5313" y="1334774"/>
            <a:ext cx="2432778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8048" y="1334774"/>
            <a:ext cx="652394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18351" y="3763637"/>
            <a:ext cx="4969682" cy="39835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5054" y="1912027"/>
            <a:ext cx="7677690" cy="119607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5054" y="3225740"/>
            <a:ext cx="7677690" cy="117424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5662" y="1334774"/>
            <a:ext cx="652394" cy="32201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Coding Style Tips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1373454" y="1284790"/>
            <a:ext cx="10452786" cy="5068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sumOfIntAbsolutes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absolute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//changes value of 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absolute</a:t>
            </a:r>
          </a:p>
          <a:p>
            <a:pPr lvl="0">
              <a:spcBef>
                <a:spcPts val="0"/>
              </a:spcBef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numA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intAbsolute</a:t>
            </a:r>
            <a:r>
              <a:rPr lang="en-US" sz="18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0)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 sign and return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>
              <a:spcBef>
                <a:spcPts val="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800" b="1" dirty="0">
                <a:solidFill>
                  <a:srgbClr val="405F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</a:pP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0734" y="1813400"/>
            <a:ext cx="3556078" cy="4409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30734" y="2342010"/>
            <a:ext cx="3556078" cy="440913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73453" y="3739081"/>
            <a:ext cx="6321309" cy="3069125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Project Submission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886674"/>
            <a:ext cx="10452786" cy="3507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Garamond" panose="02020404030301010803" pitchFamily="18" charset="0"/>
              </a:rPr>
              <a:t>Basic Guidelines: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1600" i="1" dirty="0" smtClean="0">
              <a:latin typeface="Garamond" panose="02020404030301010803" pitchFamily="18" charset="0"/>
            </a:endParaRPr>
          </a:p>
          <a:p>
            <a:r>
              <a:rPr lang="en-US" sz="2800" i="1" dirty="0" smtClean="0">
                <a:latin typeface="Garamond" panose="02020404030301010803" pitchFamily="18" charset="0"/>
              </a:rPr>
              <a:t>Note</a:t>
            </a:r>
            <a:r>
              <a:rPr lang="en-US" sz="2800" dirty="0">
                <a:latin typeface="Garamond" panose="02020404030301010803" pitchFamily="18" charset="0"/>
              </a:rPr>
              <a:t>: More specifics will be given when the first project is assigned.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28882"/>
              </p:ext>
            </p:extLst>
          </p:nvPr>
        </p:nvGraphicFramePr>
        <p:xfrm>
          <a:off x="1466660" y="2646223"/>
          <a:ext cx="9071574" cy="2747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5787"/>
                <a:gridCol w="4535787"/>
              </a:tblGrid>
              <a:tr h="445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Garamond" panose="02020404030301010803" pitchFamily="18" charset="0"/>
                        </a:rPr>
                        <a:t>Include: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2000" dirty="0" smtClean="0">
                          <a:effectLst/>
                          <a:latin typeface="Garamond" panose="02020404030301010803" pitchFamily="18" charset="0"/>
                        </a:rPr>
                        <a:t>Don’t Include: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4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Source Code –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ALL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source and header files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(always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tested to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Executables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86915" algn="ctr"/>
                          <a:tab pos="2948940" algn="l"/>
                        </a:tabLst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(we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will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 your Source Code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5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Documentation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Extra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Files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2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Makefiles</a:t>
                      </a:r>
                      <a:endParaRPr lang="en-US" sz="1800" b="1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(when applicable)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6915" algn="ctr"/>
                          <a:tab pos="294894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Empty</a:t>
                      </a:r>
                      <a:r>
                        <a:rPr lang="en-US" sz="1800" b="1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Files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943</Words>
  <Application>Microsoft Office PowerPoint</Application>
  <PresentationFormat>Widescreen</PresentationFormat>
  <Paragraphs>426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Garamond</vt:lpstr>
      <vt:lpstr>Questrial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524</cp:revision>
  <cp:lastPrinted>2017-01-27T03:37:54Z</cp:lastPrinted>
  <dcterms:created xsi:type="dcterms:W3CDTF">2017-01-24T04:47:12Z</dcterms:created>
  <dcterms:modified xsi:type="dcterms:W3CDTF">2019-01-28T20:56:32Z</dcterms:modified>
</cp:coreProperties>
</file>