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62" r:id="rId3"/>
    <p:sldId id="328" r:id="rId4"/>
    <p:sldId id="329" r:id="rId5"/>
    <p:sldId id="344" r:id="rId6"/>
    <p:sldId id="343" r:id="rId7"/>
    <p:sldId id="330" r:id="rId8"/>
    <p:sldId id="332" r:id="rId9"/>
    <p:sldId id="348" r:id="rId10"/>
    <p:sldId id="349" r:id="rId11"/>
    <p:sldId id="350" r:id="rId12"/>
    <p:sldId id="356" r:id="rId13"/>
    <p:sldId id="357" r:id="rId14"/>
    <p:sldId id="358" r:id="rId15"/>
    <p:sldId id="359" r:id="rId16"/>
    <p:sldId id="360" r:id="rId17"/>
    <p:sldId id="361" r:id="rId18"/>
    <p:sldId id="352" r:id="rId19"/>
    <p:sldId id="353" r:id="rId20"/>
    <p:sldId id="354" r:id="rId21"/>
    <p:sldId id="351" r:id="rId22"/>
    <p:sldId id="355" r:id="rId23"/>
    <p:sldId id="326" r:id="rId24"/>
  </p:sldIdLst>
  <p:sldSz cx="12192000" cy="6858000"/>
  <p:notesSz cx="9601200" cy="174164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4F9"/>
    <a:srgbClr val="DEE8F2"/>
    <a:srgbClr val="E9F0F6"/>
    <a:srgbClr val="FDFEFE"/>
    <a:srgbClr val="405F98"/>
    <a:srgbClr val="000000"/>
    <a:srgbClr val="5171A8"/>
    <a:srgbClr val="E4EAF2"/>
    <a:srgbClr val="A3BDDA"/>
    <a:srgbClr val="E6E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5411" autoAdjust="0"/>
  </p:normalViewPr>
  <p:slideViewPr>
    <p:cSldViewPr snapToGrid="0">
      <p:cViewPr varScale="1">
        <p:scale>
          <a:sx n="89" d="100"/>
          <a:sy n="89" d="100"/>
        </p:scale>
        <p:origin x="24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294AF-A87A-4BC6-84A2-69CE63FB9AA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3863" y="2176463"/>
            <a:ext cx="10448926" cy="5878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8382000"/>
            <a:ext cx="7680325" cy="6858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6543338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16543338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A6188-11F9-4831-9563-1EE14C225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A6188-11F9-4831-9563-1EE14C22505F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576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A6188-11F9-4831-9563-1EE14C22505F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938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A6188-11F9-4831-9563-1EE14C22505F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75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A6188-11F9-4831-9563-1EE14C22505F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745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A6188-11F9-4831-9563-1EE14C22505F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335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A6188-11F9-4831-9563-1EE14C22505F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14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1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7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2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0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6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327E3-5BE4-4F51-B95F-9A99020077D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6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bpehlivan@nevada.unr.edu" TargetMode="External"/><Relationship Id="rId5" Type="http://schemas.openxmlformats.org/officeDocument/2006/relationships/hyperlink" Target="mailto:ycliu@nevada.unr.edu" TargetMode="External"/><Relationship Id="rId4" Type="http://schemas.openxmlformats.org/officeDocument/2006/relationships/hyperlink" Target="mailto:banima@nevada.unr.edu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ubuntu.cse.unr.edu/" TargetMode="External"/><Relationship Id="rId4" Type="http://schemas.openxmlformats.org/officeDocument/2006/relationships/hyperlink" Target="https://unr.canvaslms.com/files/289277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573" y="6146799"/>
            <a:ext cx="609601" cy="6096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1213296" y="2193925"/>
            <a:ext cx="10714544" cy="24701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>
                <a:latin typeface="Garamond" panose="02020404030301010803" pitchFamily="18" charset="0"/>
              </a:rPr>
              <a:t>Lab Section 2</a:t>
            </a:r>
          </a:p>
          <a:p>
            <a:pPr algn="r"/>
            <a:r>
              <a:rPr lang="en-US" sz="3600" dirty="0" smtClean="0">
                <a:latin typeface="Garamond" panose="02020404030301010803" pitchFamily="18" charset="0"/>
              </a:rPr>
              <a:t>Linux-GCC Primer </a:t>
            </a:r>
            <a:r>
              <a:rPr lang="en-US" sz="3200" dirty="0" smtClean="0">
                <a:latin typeface="Garamond" panose="02020404030301010803" pitchFamily="18" charset="0"/>
              </a:rPr>
              <a:t>(continued)</a:t>
            </a:r>
            <a:r>
              <a:rPr lang="en-US" sz="3600" dirty="0" smtClean="0">
                <a:latin typeface="Garamond" panose="02020404030301010803" pitchFamily="18" charset="0"/>
              </a:rPr>
              <a:t>, Functions &amp; Pointers</a:t>
            </a:r>
            <a:endParaRPr lang="el-GR" sz="3200" dirty="0">
              <a:latin typeface="Garamond" panose="02020404030301010803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0495280" y="2545079"/>
            <a:ext cx="1422400" cy="1046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200" b="1" dirty="0" smtClean="0">
                <a:latin typeface="Garamond" panose="02020404030301010803" pitchFamily="18" charset="0"/>
              </a:rPr>
              <a:t>CS-202</a:t>
            </a:r>
            <a:endParaRPr lang="el-GR" sz="2800" b="1" dirty="0">
              <a:latin typeface="Garamond" panose="020204040303010108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73857" y="6061143"/>
            <a:ext cx="91037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 err="1">
                <a:solidFill>
                  <a:srgbClr val="002E62"/>
                </a:solidFill>
                <a:latin typeface="Garamond" panose="02020404030301010803" pitchFamily="18" charset="0"/>
              </a:rPr>
              <a:t>Bashira</a:t>
            </a:r>
            <a:r>
              <a:rPr lang="en-US" sz="2400" b="1" dirty="0">
                <a:solidFill>
                  <a:srgbClr val="002E62"/>
                </a:solidFill>
                <a:latin typeface="Garamond" panose="02020404030301010803" pitchFamily="18" charset="0"/>
              </a:rPr>
              <a:t> A. Anima, </a:t>
            </a:r>
            <a:r>
              <a:rPr lang="en-US" sz="2400" b="1" dirty="0" err="1">
                <a:solidFill>
                  <a:srgbClr val="002E62"/>
                </a:solidFill>
                <a:latin typeface="Garamond" panose="02020404030301010803" pitchFamily="18" charset="0"/>
              </a:rPr>
              <a:t>Xinying</a:t>
            </a:r>
            <a:r>
              <a:rPr lang="en-US" sz="2400" b="1" dirty="0">
                <a:solidFill>
                  <a:srgbClr val="002E62"/>
                </a:solidFill>
                <a:latin typeface="Garamond" panose="02020404030301010803" pitchFamily="18" charset="0"/>
              </a:rPr>
              <a:t> Wang, </a:t>
            </a:r>
            <a:r>
              <a:rPr lang="en-US" sz="2400" b="1" dirty="0" err="1">
                <a:solidFill>
                  <a:srgbClr val="002E62"/>
                </a:solidFill>
                <a:latin typeface="Garamond" panose="02020404030301010803" pitchFamily="18" charset="0"/>
              </a:rPr>
              <a:t>Hemanta</a:t>
            </a:r>
            <a:r>
              <a:rPr lang="en-US" sz="2400" b="1" dirty="0">
                <a:solidFill>
                  <a:srgbClr val="002E62"/>
                </a:solidFill>
                <a:latin typeface="Garamond" panose="02020404030301010803" pitchFamily="18" charset="0"/>
              </a:rPr>
              <a:t> </a:t>
            </a:r>
            <a:r>
              <a:rPr lang="en-US" sz="2400" b="1" dirty="0" err="1">
                <a:solidFill>
                  <a:srgbClr val="002E62"/>
                </a:solidFill>
                <a:latin typeface="Garamond" panose="02020404030301010803" pitchFamily="18" charset="0"/>
              </a:rPr>
              <a:t>Sapkota</a:t>
            </a:r>
            <a:r>
              <a:rPr lang="en-US" sz="2400" b="1" dirty="0">
                <a:solidFill>
                  <a:srgbClr val="002E62"/>
                </a:solidFill>
                <a:latin typeface="Garamond" panose="02020404030301010803" pitchFamily="18" charset="0"/>
              </a:rPr>
              <a:t>, </a:t>
            </a:r>
            <a:r>
              <a:rPr lang="en-US" sz="2400" b="1" dirty="0" err="1">
                <a:solidFill>
                  <a:srgbClr val="002E62"/>
                </a:solidFill>
                <a:latin typeface="Garamond" panose="02020404030301010803" pitchFamily="18" charset="0"/>
              </a:rPr>
              <a:t>Yuchuan</a:t>
            </a:r>
            <a:r>
              <a:rPr lang="en-US" sz="2400" b="1">
                <a:solidFill>
                  <a:srgbClr val="002E62"/>
                </a:solidFill>
                <a:latin typeface="Garamond" panose="02020404030301010803" pitchFamily="18" charset="0"/>
              </a:rPr>
              <a:t> Liu</a:t>
            </a:r>
          </a:p>
          <a:p>
            <a:pPr algn="r"/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University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of Nevada, Reno</a:t>
            </a:r>
          </a:p>
        </p:txBody>
      </p:sp>
    </p:spTree>
    <p:extLst>
      <p:ext uri="{BB962C8B-B14F-4D97-AF65-F5344CB8AC3E}">
        <p14:creationId xmlns:p14="http://schemas.microsoft.com/office/powerpoint/2010/main" val="35483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2836173" y="3307222"/>
            <a:ext cx="2881845" cy="2827891"/>
          </a:xfrm>
          <a:prstGeom prst="rect">
            <a:avLst/>
          </a:prstGeom>
          <a:solidFill>
            <a:srgbClr val="E4EBF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2400" b="1" dirty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i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Remember</a:t>
            </a:r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: Pointers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Pointer Assignment</a:t>
            </a:r>
          </a:p>
          <a:p>
            <a:r>
              <a:rPr lang="en-US" sz="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endParaRPr lang="en-US" sz="8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Assignment means telling the pointer what memory Address to point to:</a:t>
            </a:r>
          </a:p>
          <a:p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							</a:t>
            </a:r>
            <a:r>
              <a:rPr lang="en-US" sz="20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20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num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18;</a:t>
            </a:r>
          </a:p>
          <a:p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							</a:t>
            </a:r>
            <a:r>
              <a:rPr lang="en-US" sz="20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2000" b="1" dirty="0" smtClean="0">
                <a:solidFill>
                  <a:srgbClr val="405F98"/>
                </a:solidFill>
                <a:latin typeface="Courier"/>
              </a:rPr>
              <a:t> * </a:t>
            </a:r>
            <a:r>
              <a:rPr lang="en-US" sz="20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ptr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2000" b="1" dirty="0" smtClean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20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num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38927" y="3307222"/>
            <a:ext cx="2881845" cy="2827891"/>
          </a:xfrm>
          <a:prstGeom prst="rect">
            <a:avLst/>
          </a:prstGeom>
          <a:solidFill>
            <a:srgbClr val="E4EBF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sz="2400" b="1" dirty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307277" y="3776731"/>
            <a:ext cx="1416706" cy="2173002"/>
            <a:chOff x="4686301" y="4230756"/>
            <a:chExt cx="1485901" cy="2286000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686301" y="4992756"/>
              <a:ext cx="14859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600" b="1" dirty="0" smtClean="0">
                  <a:solidFill>
                    <a:srgbClr val="ED7D31">
                      <a:lumMod val="75000"/>
                    </a:srgbClr>
                  </a:solidFill>
                  <a:latin typeface="Garamond" panose="02020404030301010803" pitchFamily="18" charset="0"/>
                </a:rPr>
                <a:t>0x5286</a:t>
              </a:r>
              <a:endParaRPr lang="en-US" sz="2600" b="1" dirty="0">
                <a:solidFill>
                  <a:srgbClr val="ED7D31">
                    <a:lumMod val="75000"/>
                  </a:srgbClr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686301" y="5754756"/>
              <a:ext cx="14859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600" b="1" dirty="0" smtClean="0">
                  <a:solidFill>
                    <a:srgbClr val="262626"/>
                  </a:solidFill>
                  <a:latin typeface="Garamond" panose="02020404030301010803" pitchFamily="18" charset="0"/>
                </a:rPr>
                <a:t>0x1015</a:t>
              </a:r>
              <a:endParaRPr lang="en-US" sz="2600" b="1" dirty="0">
                <a:solidFill>
                  <a:srgbClr val="262626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9" name="Isosceles Triangle 28"/>
            <p:cNvSpPr/>
            <p:nvPr/>
          </p:nvSpPr>
          <p:spPr bwMode="auto">
            <a:xfrm>
              <a:off x="4686302" y="4230756"/>
              <a:ext cx="1485900" cy="762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 anchorCtr="0"/>
            <a:lstStyle/>
            <a:p>
              <a:pPr algn="ctr">
                <a:defRPr/>
              </a:pPr>
              <a:endParaRPr lang="en-US" sz="2600" b="1" dirty="0" smtClean="0">
                <a:solidFill>
                  <a:prstClr val="black"/>
                </a:solidFill>
                <a:latin typeface="Garamond" panose="02020404030301010803" pitchFamily="18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7730382" y="4024252"/>
            <a:ext cx="58862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600" b="1" dirty="0" err="1" smtClean="0">
                <a:solidFill>
                  <a:prstClr val="black"/>
                </a:solidFill>
                <a:latin typeface="Garamond" panose="02020404030301010803" pitchFamily="18" charset="0"/>
              </a:rPr>
              <a:t>ptr</a:t>
            </a:r>
            <a:endParaRPr lang="en-US" sz="2600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479670" y="5365098"/>
            <a:ext cx="1090049" cy="452387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479670" y="4629158"/>
            <a:ext cx="1090049" cy="46409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7" name="Title 1"/>
          <p:cNvSpPr>
            <a:spLocks noGrp="1"/>
          </p:cNvSpPr>
          <p:nvPr/>
        </p:nvSpPr>
        <p:spPr>
          <a:xfrm>
            <a:off x="1091220" y="4635989"/>
            <a:ext cx="1584579" cy="453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Addresses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58" name="Title 1"/>
          <p:cNvSpPr>
            <a:spLocks noGrp="1"/>
          </p:cNvSpPr>
          <p:nvPr/>
        </p:nvSpPr>
        <p:spPr>
          <a:xfrm>
            <a:off x="1097331" y="5364049"/>
            <a:ext cx="1584579" cy="453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Values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604522" y="3776731"/>
            <a:ext cx="1416707" cy="2173002"/>
            <a:chOff x="4686300" y="4230756"/>
            <a:chExt cx="1485902" cy="2286000"/>
          </a:xfrm>
        </p:grpSpPr>
        <p:sp>
          <p:nvSpPr>
            <p:cNvPr id="64" name="Rectangle 63"/>
            <p:cNvSpPr/>
            <p:nvPr/>
          </p:nvSpPr>
          <p:spPr bwMode="auto">
            <a:xfrm>
              <a:off x="4686300" y="4992756"/>
              <a:ext cx="14859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600" b="1" dirty="0" smtClean="0">
                  <a:solidFill>
                    <a:srgbClr val="ED7D31">
                      <a:lumMod val="75000"/>
                    </a:srgbClr>
                  </a:solidFill>
                  <a:latin typeface="Garamond" panose="02020404030301010803" pitchFamily="18" charset="0"/>
                </a:rPr>
                <a:t>0x1015</a:t>
              </a:r>
              <a:endParaRPr lang="en-US" sz="2600" b="1" dirty="0">
                <a:solidFill>
                  <a:srgbClr val="ED7D31">
                    <a:lumMod val="75000"/>
                  </a:srgbClr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4686301" y="5754756"/>
              <a:ext cx="14859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600" b="1" dirty="0" smtClean="0">
                  <a:solidFill>
                    <a:prstClr val="black"/>
                  </a:solidFill>
                  <a:latin typeface="Garamond" panose="02020404030301010803" pitchFamily="18" charset="0"/>
                </a:rPr>
                <a:t>18</a:t>
              </a:r>
              <a:endParaRPr lang="en-US" sz="2600" b="1" dirty="0">
                <a:solidFill>
                  <a:prstClr val="black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66" name="Isosceles Triangle 65"/>
            <p:cNvSpPr/>
            <p:nvPr/>
          </p:nvSpPr>
          <p:spPr bwMode="auto">
            <a:xfrm>
              <a:off x="4686302" y="4230756"/>
              <a:ext cx="1485900" cy="762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 anchorCtr="0"/>
            <a:lstStyle/>
            <a:p>
              <a:pPr algn="ctr">
                <a:defRPr/>
              </a:pPr>
              <a:endParaRPr lang="en-US" sz="2600" b="1" dirty="0" smtClean="0">
                <a:solidFill>
                  <a:prstClr val="black"/>
                </a:solidFill>
                <a:latin typeface="Garamond" panose="02020404030301010803" pitchFamily="18" charset="0"/>
              </a:endParaRPr>
            </a:p>
          </p:txBody>
        </p:sp>
      </p:grpSp>
      <p:sp>
        <p:nvSpPr>
          <p:cNvPr id="67" name="Rectangle 66"/>
          <p:cNvSpPr/>
          <p:nvPr/>
        </p:nvSpPr>
        <p:spPr>
          <a:xfrm>
            <a:off x="3893683" y="4016373"/>
            <a:ext cx="8322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600" b="1" dirty="0" err="1" smtClean="0">
                <a:solidFill>
                  <a:prstClr val="black"/>
                </a:solidFill>
                <a:latin typeface="Garamond" panose="02020404030301010803" pitchFamily="18" charset="0"/>
              </a:rPr>
              <a:t>num</a:t>
            </a:r>
            <a:endParaRPr lang="en-US" sz="2600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788900" y="5364489"/>
            <a:ext cx="1090049" cy="452387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764766" y="4629160"/>
            <a:ext cx="1090049" cy="46026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91220" y="4629159"/>
            <a:ext cx="8325939" cy="460266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97331" y="5364049"/>
            <a:ext cx="8319828" cy="453436"/>
          </a:xfrm>
          <a:prstGeom prst="rect">
            <a:avLst/>
          </a:prstGeom>
          <a:noFill/>
          <a:ln w="19050">
            <a:solidFill>
              <a:srgbClr val="5171A8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rot="971921" flipH="1">
            <a:off x="4808456" y="5119077"/>
            <a:ext cx="2717084" cy="196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Title 1"/>
          <p:cNvSpPr>
            <a:spLocks noGrp="1"/>
          </p:cNvSpPr>
          <p:nvPr/>
        </p:nvSpPr>
        <p:spPr>
          <a:xfrm>
            <a:off x="9738271" y="4862707"/>
            <a:ext cx="1866813" cy="453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Pointer Value: Where it points-to</a:t>
            </a:r>
          </a:p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in memory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601536" y="4879649"/>
            <a:ext cx="2082464" cy="1500541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30" name="Right Arrow 29"/>
          <p:cNvSpPr/>
          <p:nvPr/>
        </p:nvSpPr>
        <p:spPr>
          <a:xfrm rot="10800000">
            <a:off x="9431019" y="5473603"/>
            <a:ext cx="164363" cy="227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2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i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Remember</a:t>
            </a:r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: Pointers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Dereference Operator 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(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*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) or “Value-Pointed-By” </a:t>
            </a:r>
          </a:p>
          <a:p>
            <a:r>
              <a:rPr lang="en-US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To get the </a:t>
            </a:r>
            <a:r>
              <a:rPr lang="en-US" sz="24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Value-Pointed-By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a pointer, we pre-pend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the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star (</a:t>
            </a:r>
            <a:r>
              <a:rPr lang="en-US" sz="24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) operator to its name.</a:t>
            </a:r>
          </a:p>
          <a:p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							… = </a:t>
            </a:r>
            <a:r>
              <a:rPr lang="en-US" sz="20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20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ptr</a:t>
            </a:r>
            <a:endParaRPr lang="en-US" sz="20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srgbClr val="405F98"/>
                </a:solidFill>
                <a:latin typeface="Courier" pitchFamily="49" charset="0"/>
              </a:rPr>
              <a:t>								</a:t>
            </a:r>
            <a:r>
              <a:rPr lang="en-US" sz="2000" b="1" dirty="0">
                <a:solidFill>
                  <a:srgbClr val="405F98"/>
                </a:solidFill>
                <a:latin typeface="Courier" pitchFamily="49" charset="0"/>
              </a:rPr>
              <a:t>	</a:t>
            </a:r>
            <a:r>
              <a:rPr lang="en-US" sz="2000" b="1" dirty="0" smtClean="0">
                <a:solidFill>
                  <a:srgbClr val="405F98"/>
                </a:solidFill>
                <a:latin typeface="Courier" pitchFamily="49" charset="0"/>
              </a:rPr>
              <a:t>*</a:t>
            </a:r>
            <a:r>
              <a:rPr lang="en-US" sz="20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 pitchFamily="49" charset="0"/>
              </a:rPr>
              <a:t>ptr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 pitchFamily="49" charset="0"/>
              </a:rPr>
              <a:t> = …;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36173" y="3307222"/>
            <a:ext cx="2881845" cy="2827891"/>
          </a:xfrm>
          <a:prstGeom prst="rect">
            <a:avLst/>
          </a:prstGeom>
          <a:solidFill>
            <a:srgbClr val="E4EBF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2400" b="1" dirty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38927" y="3307222"/>
            <a:ext cx="2881845" cy="2827891"/>
          </a:xfrm>
          <a:prstGeom prst="rect">
            <a:avLst/>
          </a:prstGeom>
          <a:solidFill>
            <a:srgbClr val="E4EBF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sz="2400" b="1" dirty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604523" y="3776731"/>
            <a:ext cx="1416706" cy="2173002"/>
            <a:chOff x="4686301" y="4230756"/>
            <a:chExt cx="1485901" cy="2286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4686301" y="4992756"/>
              <a:ext cx="14859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600" b="1" dirty="0">
                <a:solidFill>
                  <a:srgbClr val="ED7D31">
                    <a:lumMod val="75000"/>
                  </a:srgbClr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686301" y="5754756"/>
              <a:ext cx="14859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600" b="1" dirty="0" smtClean="0">
                  <a:solidFill>
                    <a:prstClr val="black"/>
                  </a:solidFill>
                  <a:latin typeface="Garamond" panose="02020404030301010803" pitchFamily="18" charset="0"/>
                </a:rPr>
                <a:t>18</a:t>
              </a:r>
              <a:endParaRPr lang="en-US" sz="2600" b="1" dirty="0">
                <a:solidFill>
                  <a:prstClr val="black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2" name="Isosceles Triangle 21"/>
            <p:cNvSpPr/>
            <p:nvPr/>
          </p:nvSpPr>
          <p:spPr bwMode="auto">
            <a:xfrm>
              <a:off x="4686302" y="4230756"/>
              <a:ext cx="1485900" cy="762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 anchorCtr="0"/>
            <a:lstStyle/>
            <a:p>
              <a:pPr algn="ctr">
                <a:defRPr/>
              </a:pPr>
              <a:endParaRPr lang="en-US" sz="2600" b="1" dirty="0" smtClean="0">
                <a:solidFill>
                  <a:prstClr val="black"/>
                </a:solidFill>
                <a:latin typeface="Garamond" panose="02020404030301010803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307277" y="3776731"/>
            <a:ext cx="1416706" cy="2173002"/>
            <a:chOff x="4686301" y="4230756"/>
            <a:chExt cx="1485901" cy="228600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686301" y="4992756"/>
              <a:ext cx="14859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600" b="1" dirty="0" smtClean="0">
                  <a:solidFill>
                    <a:srgbClr val="ED7D31">
                      <a:lumMod val="75000"/>
                    </a:srgbClr>
                  </a:solidFill>
                  <a:latin typeface="Garamond" panose="02020404030301010803" pitchFamily="18" charset="0"/>
                </a:rPr>
                <a:t>0x5286</a:t>
              </a:r>
              <a:endParaRPr lang="en-US" sz="2600" b="1" dirty="0">
                <a:solidFill>
                  <a:srgbClr val="ED7D31">
                    <a:lumMod val="75000"/>
                  </a:srgbClr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686301" y="5754756"/>
              <a:ext cx="14859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600" b="1" dirty="0" smtClean="0">
                  <a:solidFill>
                    <a:srgbClr val="262626"/>
                  </a:solidFill>
                  <a:latin typeface="Garamond" panose="02020404030301010803" pitchFamily="18" charset="0"/>
                </a:rPr>
                <a:t>0x1015</a:t>
              </a:r>
              <a:endParaRPr lang="en-US" sz="2600" b="1" dirty="0">
                <a:solidFill>
                  <a:srgbClr val="262626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6" name="Isosceles Triangle 25"/>
            <p:cNvSpPr/>
            <p:nvPr/>
          </p:nvSpPr>
          <p:spPr bwMode="auto">
            <a:xfrm>
              <a:off x="4686302" y="4230756"/>
              <a:ext cx="1485900" cy="762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 anchorCtr="0"/>
            <a:lstStyle/>
            <a:p>
              <a:pPr algn="ctr">
                <a:defRPr/>
              </a:pPr>
              <a:endParaRPr lang="en-US" sz="2600" b="1" dirty="0" smtClean="0">
                <a:solidFill>
                  <a:prstClr val="black"/>
                </a:solidFill>
                <a:latin typeface="Garamond" panose="02020404030301010803" pitchFamily="18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957048" y="5365098"/>
            <a:ext cx="705487" cy="452387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79670" y="5365098"/>
            <a:ext cx="1090049" cy="452387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730382" y="4024252"/>
            <a:ext cx="58862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600" b="1" dirty="0" err="1" smtClean="0">
                <a:solidFill>
                  <a:prstClr val="black"/>
                </a:solidFill>
                <a:latin typeface="Garamond" panose="02020404030301010803" pitchFamily="18" charset="0"/>
              </a:rPr>
              <a:t>ptr</a:t>
            </a:r>
            <a:endParaRPr lang="en-US" sz="2600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93683" y="4016373"/>
            <a:ext cx="8322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600" b="1" dirty="0" err="1" smtClean="0">
                <a:solidFill>
                  <a:prstClr val="black"/>
                </a:solidFill>
                <a:latin typeface="Garamond" panose="02020404030301010803" pitchFamily="18" charset="0"/>
              </a:rPr>
              <a:t>num</a:t>
            </a:r>
            <a:endParaRPr lang="en-US" sz="2600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3" name="Title 1"/>
          <p:cNvSpPr>
            <a:spLocks noGrp="1"/>
          </p:cNvSpPr>
          <p:nvPr/>
        </p:nvSpPr>
        <p:spPr>
          <a:xfrm>
            <a:off x="1091220" y="4635989"/>
            <a:ext cx="1584579" cy="453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Addresses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35" name="Title 1"/>
          <p:cNvSpPr>
            <a:spLocks noGrp="1"/>
          </p:cNvSpPr>
          <p:nvPr/>
        </p:nvSpPr>
        <p:spPr>
          <a:xfrm>
            <a:off x="1097331" y="5364049"/>
            <a:ext cx="1584579" cy="453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Values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110244" y="2479759"/>
            <a:ext cx="290556" cy="381966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517596" y="2798784"/>
            <a:ext cx="290556" cy="381966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Curved Right Arrow 1"/>
          <p:cNvSpPr/>
          <p:nvPr/>
        </p:nvSpPr>
        <p:spPr>
          <a:xfrm>
            <a:off x="3159340" y="4800375"/>
            <a:ext cx="774508" cy="923437"/>
          </a:xfrm>
          <a:prstGeom prst="curvedRightArrow">
            <a:avLst>
              <a:gd name="adj1" fmla="val 20614"/>
              <a:gd name="adj2" fmla="val 39888"/>
              <a:gd name="adj3" fmla="val 51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780715" y="4629159"/>
            <a:ext cx="1090049" cy="46026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600" b="1" dirty="0">
                <a:solidFill>
                  <a:srgbClr val="ED7D31">
                    <a:lumMod val="75000"/>
                  </a:srgbClr>
                </a:solidFill>
                <a:latin typeface="Garamond" panose="02020404030301010803" pitchFamily="18" charset="0"/>
              </a:rPr>
              <a:t>0x1015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91220" y="4629159"/>
            <a:ext cx="8325939" cy="460266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097331" y="5364049"/>
            <a:ext cx="8319828" cy="453436"/>
          </a:xfrm>
          <a:prstGeom prst="rect">
            <a:avLst/>
          </a:prstGeom>
          <a:noFill/>
          <a:ln w="19050">
            <a:solidFill>
              <a:srgbClr val="5171A8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479670" y="4629158"/>
            <a:ext cx="1090049" cy="46409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 rot="971921" flipH="1">
            <a:off x="4808456" y="5119077"/>
            <a:ext cx="2717084" cy="196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49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latin typeface="Garamond" panose="02020404030301010803" pitchFamily="18" charset="0"/>
              </a:rPr>
              <a:t>Basic Pointer Arithmetic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452786" cy="5057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Moving through an Array with Pointers </a:t>
            </a:r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82574" y="1996045"/>
            <a:ext cx="109094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num_array</a:t>
            </a:r>
            <a:r>
              <a:rPr lang="en-US" b="1" dirty="0" smtClean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smtClean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0 , 1 , 2 , 3 , 4 , 5 , 6 , 7 , 8 , 9 </a:t>
            </a:r>
            <a:r>
              <a:rPr lang="en-US" b="1" dirty="0" smtClean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800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b="1" dirty="0" smtClean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endParaRPr lang="en-US" sz="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num_array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smtClean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//or equivalently, </a:t>
            </a:r>
            <a:r>
              <a:rPr lang="en-US" b="1" dirty="0" err="1" smtClean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b="1" dirty="0" err="1" smtClean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num_array</a:t>
            </a:r>
            <a:r>
              <a:rPr lang="en-US" b="1" dirty="0" smtClean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  <a:r>
              <a:rPr lang="en-US" b="1" dirty="0" smtClean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6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258309" y="3088281"/>
            <a:ext cx="521971" cy="215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71160" y="2991118"/>
            <a:ext cx="5216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Pointer points to Address of array 1</a:t>
            </a:r>
            <a:r>
              <a:rPr lang="en-US" sz="2000" baseline="30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st</a:t>
            </a:r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element.</a:t>
            </a:r>
            <a:endParaRPr lang="en-US" sz="20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82574" y="2773680"/>
            <a:ext cx="9222866" cy="599440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896740" y="3033757"/>
            <a:ext cx="307649" cy="273465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279392" y="2046504"/>
            <a:ext cx="307649" cy="273465"/>
          </a:xfrm>
          <a:prstGeom prst="rect">
            <a:avLst/>
          </a:prstGeom>
          <a:noFill/>
          <a:ln w="19050">
            <a:solidFill>
              <a:srgbClr val="5171A8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877569" y="2049462"/>
            <a:ext cx="1292352" cy="273465"/>
          </a:xfrm>
          <a:prstGeom prst="rect">
            <a:avLst/>
          </a:prstGeom>
          <a:noFill/>
          <a:ln w="19050">
            <a:solidFill>
              <a:srgbClr val="5171A8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58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latin typeface="Garamond" panose="02020404030301010803" pitchFamily="18" charset="0"/>
              </a:rPr>
              <a:t>Basic Pointer Arithmetic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452786" cy="5057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Moving through an Array with Pointers </a:t>
            </a:r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82574" y="1996045"/>
            <a:ext cx="1090942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num_array</a:t>
            </a:r>
            <a:r>
              <a:rPr lang="en-US" b="1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0 , 1 , 2 , 3 , 4 , 5 , 6 , 7 , 8 , 9 </a:t>
            </a:r>
            <a:r>
              <a:rPr lang="en-US" b="1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8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b="1" dirty="0" smtClean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endParaRPr lang="en-US" sz="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num_array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smtClean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//or equivalently, </a:t>
            </a:r>
            <a:r>
              <a:rPr lang="en-US" b="1" dirty="0" err="1" smtClean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b="1" dirty="0" err="1" smtClean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num_array</a:t>
            </a:r>
            <a:r>
              <a:rPr lang="en-US" b="1" dirty="0" smtClean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  <a:r>
              <a:rPr lang="en-US" b="1" dirty="0" smtClean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6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6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258309" y="3608378"/>
            <a:ext cx="521971" cy="215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71160" y="3370908"/>
            <a:ext cx="65423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Pointer moves to point 1 position ahead (++) in memory,</a:t>
            </a:r>
          </a:p>
          <a:p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  therefore pointing to Address of array 2</a:t>
            </a:r>
            <a:r>
              <a:rPr lang="en-US" sz="2000" baseline="30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nd</a:t>
            </a:r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element.</a:t>
            </a:r>
            <a:endParaRPr lang="en-US" sz="20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82574" y="3416251"/>
            <a:ext cx="10614786" cy="599440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826325" y="2046504"/>
            <a:ext cx="307649" cy="273465"/>
          </a:xfrm>
          <a:prstGeom prst="rect">
            <a:avLst/>
          </a:prstGeom>
          <a:noFill/>
          <a:ln w="19050">
            <a:solidFill>
              <a:srgbClr val="5171A8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96740" y="3443958"/>
            <a:ext cx="307649" cy="273465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Curved Down Arrow 1"/>
          <p:cNvSpPr/>
          <p:nvPr/>
        </p:nvSpPr>
        <p:spPr>
          <a:xfrm>
            <a:off x="4427220" y="1840230"/>
            <a:ext cx="610727" cy="198654"/>
          </a:xfrm>
          <a:prstGeom prst="curvedDownArrow">
            <a:avLst>
              <a:gd name="adj1" fmla="val 28776"/>
              <a:gd name="adj2" fmla="val 69002"/>
              <a:gd name="adj3" fmla="val 49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48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latin typeface="Garamond" panose="02020404030301010803" pitchFamily="18" charset="0"/>
              </a:rPr>
              <a:t>Basic Pointer Arithmetic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452786" cy="5057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Moving through an Array with Pointers </a:t>
            </a:r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82574" y="1996045"/>
            <a:ext cx="10909426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num_array</a:t>
            </a:r>
            <a:r>
              <a:rPr lang="en-US" b="1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0 , 1 , 2 , 3 , 4 , 5 , 6 , 7 , 8 , 9 </a:t>
            </a:r>
            <a:r>
              <a:rPr lang="en-US" b="1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8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b="1" dirty="0" smtClean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endParaRPr lang="en-US" sz="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num_array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smtClean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//or equivalently, </a:t>
            </a:r>
            <a:r>
              <a:rPr lang="en-US" b="1" dirty="0" err="1" smtClean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b="1" dirty="0" err="1" smtClean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num_array</a:t>
            </a:r>
            <a:r>
              <a:rPr lang="en-US" b="1" dirty="0" smtClean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  <a:r>
              <a:rPr lang="en-US" b="1" dirty="0" smtClean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6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6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8;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6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4258309" y="4248389"/>
            <a:ext cx="521971" cy="215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71160" y="4010919"/>
            <a:ext cx="71324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Pointer moves to point 8 positions more ahead (+=8) in memory,</a:t>
            </a:r>
          </a:p>
          <a:p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  therefore pointing to Address of array 10</a:t>
            </a:r>
            <a:r>
              <a:rPr lang="en-US" sz="2000" baseline="30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th</a:t>
            </a:r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element.</a:t>
            </a:r>
            <a:endParaRPr lang="en-US" sz="20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82574" y="4056262"/>
            <a:ext cx="10614786" cy="599440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210319" y="2046504"/>
            <a:ext cx="307649" cy="273465"/>
          </a:xfrm>
          <a:prstGeom prst="rect">
            <a:avLst/>
          </a:prstGeom>
          <a:noFill/>
          <a:ln w="19050">
            <a:solidFill>
              <a:srgbClr val="5171A8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96740" y="4084890"/>
            <a:ext cx="307649" cy="273465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Curved Down Arrow 43"/>
          <p:cNvSpPr/>
          <p:nvPr/>
        </p:nvSpPr>
        <p:spPr>
          <a:xfrm>
            <a:off x="4973320" y="1840230"/>
            <a:ext cx="4446128" cy="198654"/>
          </a:xfrm>
          <a:prstGeom prst="curvedDownArrow">
            <a:avLst>
              <a:gd name="adj1" fmla="val 28776"/>
              <a:gd name="adj2" fmla="val 69002"/>
              <a:gd name="adj3" fmla="val 49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45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latin typeface="Garamond" panose="02020404030301010803" pitchFamily="18" charset="0"/>
              </a:rPr>
              <a:t>Basic Pointer Arithmetic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452786" cy="5057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Moving through an Array with Pointers </a:t>
            </a:r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82574" y="1996045"/>
            <a:ext cx="109094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num_array</a:t>
            </a:r>
            <a:r>
              <a:rPr lang="en-US" b="1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0 , 1 , 2 , 3 , 4 , 5 , 6 , 7 , 8 , 9 </a:t>
            </a:r>
            <a:r>
              <a:rPr lang="en-US" b="1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8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b="1" dirty="0" smtClean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endParaRPr lang="en-US" sz="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num_array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smtClean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//or equivalently, </a:t>
            </a:r>
            <a:r>
              <a:rPr lang="en-US" b="1" dirty="0" err="1" smtClean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b="1" dirty="0" err="1" smtClean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num_array</a:t>
            </a:r>
            <a:r>
              <a:rPr lang="en-US" b="1" dirty="0" smtClean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  <a:r>
              <a:rPr lang="en-US" b="1" dirty="0" smtClean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6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6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8;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6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4258309" y="4888400"/>
            <a:ext cx="521971" cy="215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71160" y="4650930"/>
            <a:ext cx="66143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Pointer moves to point 1 position backwards (--) in memory,</a:t>
            </a:r>
          </a:p>
          <a:p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  therefore pointing to Address of array 9</a:t>
            </a:r>
            <a:r>
              <a:rPr lang="en-US" sz="2000" baseline="30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th</a:t>
            </a:r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element.</a:t>
            </a:r>
            <a:endParaRPr lang="en-US" sz="20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82574" y="4696273"/>
            <a:ext cx="10614786" cy="599440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663387" y="2046504"/>
            <a:ext cx="307649" cy="273465"/>
          </a:xfrm>
          <a:prstGeom prst="rect">
            <a:avLst/>
          </a:prstGeom>
          <a:noFill/>
          <a:ln w="19050">
            <a:solidFill>
              <a:srgbClr val="5171A8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96740" y="4725828"/>
            <a:ext cx="307649" cy="273465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Curved Down Arrow 43"/>
          <p:cNvSpPr/>
          <p:nvPr/>
        </p:nvSpPr>
        <p:spPr>
          <a:xfrm rot="10800000">
            <a:off x="8749857" y="2340289"/>
            <a:ext cx="643062" cy="198654"/>
          </a:xfrm>
          <a:prstGeom prst="curvedDownArrow">
            <a:avLst>
              <a:gd name="adj1" fmla="val 28776"/>
              <a:gd name="adj2" fmla="val 69002"/>
              <a:gd name="adj3" fmla="val 49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1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latin typeface="Garamond" panose="02020404030301010803" pitchFamily="18" charset="0"/>
              </a:rPr>
              <a:t>Basic Pointer Arithmetic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452786" cy="5057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Moving through an Array with Pointers </a:t>
            </a:r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82574" y="1996045"/>
            <a:ext cx="1090942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num_array</a:t>
            </a:r>
            <a:r>
              <a:rPr lang="en-US" b="1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0 , 1 , 2 , 3 , 4 , 5 , 6 , 7 , 8 , 9 </a:t>
            </a:r>
            <a:r>
              <a:rPr lang="en-US" b="1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8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b="1" dirty="0" smtClean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endParaRPr lang="en-US" sz="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num_array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smtClean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//or equivalently, </a:t>
            </a:r>
            <a:r>
              <a:rPr lang="en-US" b="1" dirty="0" err="1" smtClean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b="1" dirty="0" err="1" smtClean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num_array</a:t>
            </a:r>
            <a:r>
              <a:rPr lang="en-US" b="1" dirty="0" smtClean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  <a:r>
              <a:rPr lang="en-US" b="1" dirty="0" smtClean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6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6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8;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6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-=5;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6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num_array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4258309" y="5528411"/>
            <a:ext cx="521971" cy="215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71160" y="5290941"/>
            <a:ext cx="69254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Pointer moves to point 4 positions more back (-=5) in memory,</a:t>
            </a:r>
          </a:p>
          <a:p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  therefore pointing to Address of array 4</a:t>
            </a:r>
            <a:r>
              <a:rPr lang="en-US" sz="2000" baseline="30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th</a:t>
            </a:r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element.</a:t>
            </a:r>
            <a:endParaRPr lang="en-US" sz="20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82574" y="5336284"/>
            <a:ext cx="10614786" cy="599440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37275" y="2046504"/>
            <a:ext cx="307649" cy="273465"/>
          </a:xfrm>
          <a:prstGeom prst="rect">
            <a:avLst/>
          </a:prstGeom>
          <a:noFill/>
          <a:ln w="19050">
            <a:solidFill>
              <a:srgbClr val="5171A8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96740" y="5358216"/>
            <a:ext cx="307649" cy="273465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Curved Down Arrow 43"/>
          <p:cNvSpPr/>
          <p:nvPr/>
        </p:nvSpPr>
        <p:spPr>
          <a:xfrm rot="10800000">
            <a:off x="6018526" y="2340289"/>
            <a:ext cx="2825754" cy="198654"/>
          </a:xfrm>
          <a:prstGeom prst="curvedDownArrow">
            <a:avLst>
              <a:gd name="adj1" fmla="val 28776"/>
              <a:gd name="adj2" fmla="val 69002"/>
              <a:gd name="adj3" fmla="val 49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15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latin typeface="Garamond" panose="02020404030301010803" pitchFamily="18" charset="0"/>
              </a:rPr>
              <a:t>Basic Pointer Arithmetic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452786" cy="5057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Moving through an Array with Pointers </a:t>
            </a:r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82574" y="1996045"/>
            <a:ext cx="1090942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num_array</a:t>
            </a:r>
            <a:r>
              <a:rPr lang="en-US" b="1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0 , 1 , 2 , 3 , 4 , 5 , 6 , 7 , 8 , 9 </a:t>
            </a:r>
            <a:r>
              <a:rPr lang="en-US" b="1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8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600" b="1" dirty="0" smtClean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endParaRPr lang="en-US" sz="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num_array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smtClean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//or equivalently, </a:t>
            </a:r>
            <a:r>
              <a:rPr lang="en-US" b="1" dirty="0" err="1" smtClean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b="1" dirty="0" err="1" smtClean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num_array</a:t>
            </a:r>
            <a:r>
              <a:rPr lang="en-US" b="1" dirty="0" smtClean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  <a:r>
              <a:rPr lang="en-US" b="1" dirty="0" smtClean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6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6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8;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6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-=5;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6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num_array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num_ptr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4258309" y="6136750"/>
            <a:ext cx="521971" cy="215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871160" y="5927827"/>
            <a:ext cx="39150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Courier"/>
                <a:cs typeface="Courier New" panose="02070309020205020404" pitchFamily="49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Pointer reassigned to points again</a:t>
            </a:r>
            <a:b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      to Address of array 1</a:t>
            </a:r>
            <a:r>
              <a:rPr lang="en-US" sz="2000" baseline="30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st</a:t>
            </a:r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element.</a:t>
            </a:r>
            <a:endParaRPr lang="en-US" sz="20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70801" y="5976551"/>
            <a:ext cx="7548459" cy="599440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79392" y="2046504"/>
            <a:ext cx="307649" cy="273465"/>
          </a:xfrm>
          <a:prstGeom prst="rect">
            <a:avLst/>
          </a:prstGeom>
          <a:noFill/>
          <a:ln w="19050">
            <a:solidFill>
              <a:srgbClr val="5171A8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96740" y="5999150"/>
            <a:ext cx="307649" cy="273465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77569" y="2049462"/>
            <a:ext cx="1292352" cy="273465"/>
          </a:xfrm>
          <a:prstGeom prst="rect">
            <a:avLst/>
          </a:prstGeom>
          <a:noFill/>
          <a:ln w="19050">
            <a:solidFill>
              <a:srgbClr val="5171A8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89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Remember</a:t>
            </a:r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: Parameters in Functions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) Pass-by-Value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The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“default”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way.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Implies </a:t>
            </a:r>
            <a:r>
              <a:rPr lang="en-US" sz="24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Data </a:t>
            </a:r>
            <a:r>
              <a:rPr lang="en-US" sz="2400" i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</a:t>
            </a:r>
            <a:r>
              <a:rPr lang="en-US" sz="24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opy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operation.</a:t>
            </a:r>
          </a:p>
          <a:p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20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2000" b="1" dirty="0" err="1">
                <a:solidFill>
                  <a:srgbClr val="70AD47"/>
                </a:solidFill>
                <a:latin typeface="Courier"/>
              </a:rPr>
              <a:t>printVal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(</a:t>
            </a:r>
            <a:r>
              <a:rPr lang="en-US" sz="20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x);</a:t>
            </a:r>
          </a:p>
          <a:p>
            <a:endParaRPr lang="en-US" sz="20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20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x = 5;</a:t>
            </a:r>
          </a:p>
          <a:p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20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2000" b="1" dirty="0" smtClean="0">
                <a:solidFill>
                  <a:srgbClr val="405F98"/>
                </a:solidFill>
                <a:latin typeface="Courier"/>
              </a:rPr>
              <a:t> * </a:t>
            </a:r>
            <a:r>
              <a:rPr lang="en-US" sz="20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xPtr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 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x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endParaRPr lang="en-US" sz="20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2000" b="1" dirty="0" err="1" smtClean="0">
                <a:solidFill>
                  <a:srgbClr val="70AD47"/>
                </a:solidFill>
                <a:latin typeface="Courier"/>
              </a:rPr>
              <a:t>printVal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(x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     </a:t>
            </a:r>
          </a:p>
          <a:p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2000" b="1" dirty="0" err="1" smtClean="0">
                <a:solidFill>
                  <a:srgbClr val="70AD47"/>
                </a:solidFill>
                <a:latin typeface="Courier"/>
              </a:rPr>
              <a:t>printVal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20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xPtr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 </a:t>
            </a:r>
          </a:p>
        </p:txBody>
      </p:sp>
      <p:sp>
        <p:nvSpPr>
          <p:cNvPr id="16" name="Title 1"/>
          <p:cNvSpPr>
            <a:spLocks noGrp="1"/>
          </p:cNvSpPr>
          <p:nvPr/>
        </p:nvSpPr>
        <p:spPr>
          <a:xfrm>
            <a:off x="5380322" y="4835054"/>
            <a:ext cx="1631991" cy="388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Valid Calls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80323" y="4827473"/>
            <a:ext cx="1620780" cy="417780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45754" y="3210894"/>
            <a:ext cx="1064631" cy="417780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45758" y="4687892"/>
            <a:ext cx="2749330" cy="815600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Remember</a:t>
            </a:r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: Parameters in Functions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ii) Pass-by-Reference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Uses (</a:t>
            </a:r>
            <a:r>
              <a:rPr lang="en-US" sz="2400" b="1" dirty="0" smtClean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) operator once (function declaration).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</a:t>
            </a:r>
            <a:r>
              <a:rPr lang="en-US" sz="24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Actual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Argument passed, </a:t>
            </a:r>
            <a:r>
              <a:rPr lang="en-US" sz="24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Data </a:t>
            </a:r>
            <a:r>
              <a:rPr lang="en-US" sz="2400" i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</a:t>
            </a:r>
            <a:r>
              <a:rPr lang="en-US" sz="24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opy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unnecessary.</a:t>
            </a:r>
          </a:p>
          <a:p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2000" b="1" dirty="0" err="1">
                <a:solidFill>
                  <a:srgbClr val="70AD47"/>
                </a:solidFill>
                <a:latin typeface="Courier"/>
              </a:rPr>
              <a:t>changeByRef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(</a:t>
            </a:r>
            <a:r>
              <a:rPr lang="en-US" sz="20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2000" b="1" dirty="0" smtClean="0">
                <a:solidFill>
                  <a:srgbClr val="405F98"/>
                </a:solidFill>
                <a:latin typeface="Courier"/>
              </a:rPr>
              <a:t>&amp; 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x);</a:t>
            </a:r>
          </a:p>
          <a:p>
            <a:endParaRPr lang="en-US" sz="2000" b="1" dirty="0">
              <a:solidFill>
                <a:srgbClr val="262626"/>
              </a:solidFill>
              <a:latin typeface="Courier"/>
            </a:endParaRPr>
          </a:p>
          <a:p>
            <a:pPr lvl="1">
              <a:defRPr/>
            </a:pPr>
            <a:r>
              <a:rPr lang="en-US" sz="20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	</a:t>
            </a:r>
          </a:p>
          <a:p>
            <a:pPr lvl="1">
              <a:defRPr/>
            </a:pPr>
            <a:r>
              <a:rPr lang="en-US" sz="2000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2000" b="1" dirty="0" err="1" smtClean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xRef</a:t>
            </a:r>
            <a:r>
              <a:rPr lang="en-US" sz="2000" b="1" dirty="0" smtClean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x;</a:t>
            </a:r>
          </a:p>
          <a:p>
            <a:pPr lvl="1">
              <a:defRPr/>
            </a:pPr>
            <a:endParaRPr lang="en-US" sz="2000" b="1" dirty="0" smtClean="0">
              <a:solidFill>
                <a:srgbClr val="26262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sz="2000" b="1" dirty="0" err="1" smtClean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changeByRef</a:t>
            </a:r>
            <a:r>
              <a:rPr lang="en-US" sz="2000" b="1" dirty="0" smtClean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2000" b="1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defRPr/>
            </a:pPr>
            <a:r>
              <a:rPr lang="en-US" sz="2000" b="1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changeByRef</a:t>
            </a:r>
            <a:r>
              <a:rPr lang="en-US" sz="2000" b="1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xRef</a:t>
            </a:r>
            <a:r>
              <a:rPr lang="en-US" sz="2000" b="1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6" name="Title 1"/>
          <p:cNvSpPr>
            <a:spLocks noGrp="1"/>
          </p:cNvSpPr>
          <p:nvPr/>
        </p:nvSpPr>
        <p:spPr>
          <a:xfrm>
            <a:off x="5380322" y="4835054"/>
            <a:ext cx="1631991" cy="388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Valid Calls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80323" y="4827473"/>
            <a:ext cx="1620780" cy="417780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24697" y="3193802"/>
            <a:ext cx="1349891" cy="417780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45758" y="4687892"/>
            <a:ext cx="2948162" cy="815600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8382000" y="4217270"/>
            <a:ext cx="3503587" cy="14745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Note: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  <a:p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Variable might be changed.</a:t>
            </a:r>
          </a:p>
          <a:p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Have to bear in mind the function prototype !</a:t>
            </a: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0400" y="4217270"/>
            <a:ext cx="3596469" cy="16145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55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Your Teaching Assistants - </a:t>
            </a:r>
            <a:r>
              <a:rPr lang="en-US" sz="40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Revised</a:t>
            </a:r>
            <a:endParaRPr lang="el-GR" sz="3600" i="1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284790"/>
            <a:ext cx="10452786" cy="5068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endParaRPr lang="en-US" sz="1600" b="1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</a:pPr>
            <a:r>
              <a:rPr lang="en-US" sz="2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Bashira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r>
              <a:rPr lang="en-US" sz="2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Akter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Anima :					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Lab 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Section 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5 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– 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9:00-9:50 am	  @ 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SEM 231C</a:t>
            </a:r>
            <a:endParaRPr lang="en-US" sz="2000" b="1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pPr marL="4572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  <a:hlinkClick r:id="rId4"/>
              </a:rPr>
              <a:t>banima@nevada.unr.edu</a:t>
            </a:r>
            <a:r>
              <a:rPr lang="en-US" sz="1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						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Lab 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Section 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1 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– 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10:00-10:50 am  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@ SEM 231C</a:t>
            </a:r>
            <a:endParaRPr lang="en-US" sz="1800" b="1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pPr marL="4572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u="sng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Office </a:t>
            </a:r>
            <a:r>
              <a:rPr lang="en-US" sz="1800" u="sng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Hrs</a:t>
            </a:r>
            <a:r>
              <a:rPr lang="en-US" sz="1800" u="sng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:</a:t>
            </a:r>
            <a:r>
              <a:rPr lang="en-US" sz="1800" b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r>
              <a:rPr lang="en-US" sz="1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Mo 11 </a:t>
            </a:r>
            <a:r>
              <a:rPr 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</a:t>
            </a:r>
            <a:r>
              <a:rPr lang="en-US" sz="1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m - 1 pm @ ECC</a:t>
            </a:r>
            <a:endParaRPr lang="en-US" sz="20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</a:pPr>
            <a:r>
              <a:rPr lang="en-US" sz="2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Yuchuan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Liu :							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Lab Section 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2 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– 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11:00-11:50 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am  @  SEM 231C</a:t>
            </a:r>
          </a:p>
          <a:p>
            <a:pPr marL="4572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  <a:hlinkClick r:id="rId5"/>
              </a:rPr>
              <a:t>ycliu@nevada.unr.edu</a:t>
            </a:r>
            <a:r>
              <a:rPr 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						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Lab Section 3 – 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12:00-12:50 pm  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@  SEM 231C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pPr marL="4572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u="sng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Office </a:t>
            </a:r>
            <a:r>
              <a:rPr lang="en-US" sz="1800" u="sng" dirty="0" err="1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Hrs</a:t>
            </a:r>
            <a:r>
              <a:rPr lang="en-US" sz="1800" u="sng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:</a:t>
            </a:r>
            <a:r>
              <a:rPr lang="en-US" sz="1800" b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r>
              <a:rPr lang="en-US" sz="1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We 9am - 11am </a:t>
            </a:r>
            <a:r>
              <a:rPr 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@ SEM </a:t>
            </a:r>
            <a:r>
              <a:rPr lang="en-US" sz="1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207</a:t>
            </a:r>
            <a:endParaRPr lang="en-US" sz="2000" b="1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</a:pPr>
            <a:r>
              <a:rPr lang="en-US" sz="2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Xinying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Wang :							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Lab Section 8 – 1:00-1:50 pm  	  @  SEM 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231C</a:t>
            </a:r>
            <a:endParaRPr lang="en-US" sz="2000" b="1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pPr marL="4572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  <a:hlinkClick r:id="rId6"/>
              </a:rPr>
              <a:t>xinyingw@nevada.unr.edu</a:t>
            </a:r>
            <a:r>
              <a:rPr lang="en-US" sz="1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r>
              <a:rPr 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			</a:t>
            </a:r>
            <a:r>
              <a:rPr lang="en-US" sz="1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Lab 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Section 7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– 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2:00-2:50 pm  	  @  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SEM 231C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pPr marL="4572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u="sng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Office </a:t>
            </a:r>
            <a:r>
              <a:rPr lang="en-US" sz="1800" u="sng" dirty="0" err="1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Hrs</a:t>
            </a:r>
            <a:r>
              <a:rPr lang="en-US" sz="1800" u="sng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:</a:t>
            </a:r>
            <a:r>
              <a:rPr lang="en-US" sz="1800" b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r>
              <a:rPr lang="en-US" sz="1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Th</a:t>
            </a:r>
            <a:r>
              <a:rPr lang="en-US" sz="1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11 am </a:t>
            </a:r>
            <a:r>
              <a:rPr 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-</a:t>
            </a:r>
            <a:r>
              <a:rPr lang="en-US" sz="1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1 pm @ SEM 207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</a:pPr>
            <a:r>
              <a:rPr lang="en-US" sz="2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Hemanta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r>
              <a:rPr lang="en-US" sz="2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Sapkota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:						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Lab 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Section 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6 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– 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6:00-6:50 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m 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  @  SEM 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231C</a:t>
            </a:r>
            <a:endParaRPr lang="en-US" sz="2000" b="1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pPr marL="4572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  <a:hlinkClick r:id="rId6"/>
              </a:rPr>
              <a:t>hsapkota@nevada.unr.edu</a:t>
            </a:r>
            <a:r>
              <a:rPr lang="en-US" sz="1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r>
              <a:rPr 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				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Lab 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Section 4 – 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7:00-7:50 pm</a:t>
            </a:r>
            <a:r>
              <a:rPr lang="en-US" sz="1800" b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r>
              <a:rPr lang="en-US" sz="1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   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@  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SEM 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231C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pPr marL="4572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u="sng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Office </a:t>
            </a:r>
            <a:r>
              <a:rPr lang="en-US" sz="1800" u="sng" dirty="0" err="1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Hrs</a:t>
            </a:r>
            <a:r>
              <a:rPr lang="en-US" sz="1800" u="sng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:</a:t>
            </a:r>
            <a:r>
              <a:rPr lang="en-US" sz="1800" b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r>
              <a:rPr lang="en-US" sz="1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Th</a:t>
            </a:r>
            <a:r>
              <a:rPr lang="en-US" sz="1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11am - 12 pm		@ SEM 342D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			1:30 </a:t>
            </a:r>
            <a:r>
              <a:rPr 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pm - 2:30 </a:t>
            </a:r>
            <a:r>
              <a:rPr lang="en-US" sz="1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pm	@ </a:t>
            </a:r>
            <a:r>
              <a:rPr 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SEM </a:t>
            </a:r>
            <a:r>
              <a:rPr lang="en-US" sz="1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342D</a:t>
            </a:r>
            <a:endParaRPr lang="en-US" sz="1800" b="1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60588" y="1619445"/>
            <a:ext cx="1604513" cy="431553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18054" y="1619445"/>
            <a:ext cx="1742534" cy="640676"/>
          </a:xfrm>
          <a:prstGeom prst="rect">
            <a:avLst/>
          </a:prstGeom>
          <a:noFill/>
          <a:ln w="19050">
            <a:solidFill>
              <a:srgbClr val="405F9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18054" y="2841614"/>
            <a:ext cx="1742534" cy="640676"/>
          </a:xfrm>
          <a:prstGeom prst="rect">
            <a:avLst/>
          </a:prstGeom>
          <a:noFill/>
          <a:ln w="19050">
            <a:solidFill>
              <a:srgbClr val="405F9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18053" y="4067956"/>
            <a:ext cx="1742534" cy="640676"/>
          </a:xfrm>
          <a:prstGeom prst="rect">
            <a:avLst/>
          </a:prstGeom>
          <a:noFill/>
          <a:ln w="19050">
            <a:solidFill>
              <a:srgbClr val="405F9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18053" y="5294300"/>
            <a:ext cx="1742534" cy="640676"/>
          </a:xfrm>
          <a:prstGeom prst="rect">
            <a:avLst/>
          </a:prstGeom>
          <a:noFill/>
          <a:ln w="19050">
            <a:solidFill>
              <a:srgbClr val="405F9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3453" y="1452668"/>
            <a:ext cx="10168689" cy="1204268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73453" y="966332"/>
            <a:ext cx="1525023" cy="478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73453" y="969397"/>
            <a:ext cx="1518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Changed 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710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Remember</a:t>
            </a:r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: Parameters in Functions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iii) Pass-by-Address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Uses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pointers, and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uses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(</a:t>
            </a:r>
            <a:r>
              <a:rPr lang="en-US" sz="24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)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and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(</a:t>
            </a:r>
            <a:r>
              <a:rPr lang="en-US" sz="2400" b="1" dirty="0" smtClean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) operators.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</a:t>
            </a:r>
            <a:r>
              <a:rPr lang="en-US" sz="24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Address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passed (via Pointer value), </a:t>
            </a:r>
            <a:r>
              <a:rPr lang="en-US" sz="24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Data </a:t>
            </a:r>
            <a:r>
              <a:rPr lang="en-US" sz="2400" i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</a:t>
            </a:r>
            <a:r>
              <a:rPr lang="en-US" sz="24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opy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unnecessary.</a:t>
            </a:r>
          </a:p>
          <a:p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20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2000" b="1" dirty="0" err="1">
                <a:solidFill>
                  <a:srgbClr val="70AD47"/>
                </a:solidFill>
                <a:latin typeface="Courier"/>
              </a:rPr>
              <a:t>changeVal</a:t>
            </a:r>
            <a:r>
              <a:rPr lang="en-US" sz="2000" b="1" dirty="0">
                <a:solidFill>
                  <a:srgbClr val="262626"/>
                </a:solidFill>
                <a:latin typeface="Courier"/>
              </a:rPr>
              <a:t> (</a:t>
            </a:r>
            <a:r>
              <a:rPr lang="en-US" sz="20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2000" b="1" dirty="0" smtClean="0">
                <a:solidFill>
                  <a:srgbClr val="405F98"/>
                </a:solidFill>
                <a:latin typeface="Courier"/>
              </a:rPr>
              <a:t>* </a:t>
            </a:r>
            <a:r>
              <a:rPr lang="en-US" sz="2000" b="1" dirty="0" smtClean="0">
                <a:solidFill>
                  <a:srgbClr val="262626"/>
                </a:solidFill>
                <a:latin typeface="Courier"/>
              </a:rPr>
              <a:t>x</a:t>
            </a:r>
            <a:r>
              <a:rPr lang="en-US" sz="2000" b="1" dirty="0">
                <a:solidFill>
                  <a:srgbClr val="262626"/>
                </a:solidFill>
                <a:latin typeface="Courier"/>
              </a:rPr>
              <a:t>);</a:t>
            </a:r>
          </a:p>
          <a:p>
            <a:endParaRPr lang="en-US" sz="20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2000" b="1" dirty="0" smtClean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20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20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Courier"/>
              </a:rPr>
              <a:t>x = 5;</a:t>
            </a:r>
          </a:p>
          <a:p>
            <a:r>
              <a:rPr lang="en-US" sz="2000" b="1" dirty="0" smtClean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20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2000" b="1" dirty="0" smtClean="0">
                <a:solidFill>
                  <a:srgbClr val="405F98"/>
                </a:solidFill>
                <a:latin typeface="Courier"/>
              </a:rPr>
              <a:t> * </a:t>
            </a:r>
            <a:r>
              <a:rPr lang="en-US" sz="2000" b="1" dirty="0" err="1" smtClean="0">
                <a:solidFill>
                  <a:srgbClr val="262626"/>
                </a:solidFill>
                <a:latin typeface="Courier"/>
              </a:rPr>
              <a:t>xPtr</a:t>
            </a:r>
            <a:r>
              <a:rPr lang="en-US" sz="20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Courier"/>
              </a:rPr>
              <a:t>= 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2000" b="1" dirty="0">
                <a:solidFill>
                  <a:srgbClr val="262626"/>
                </a:solidFill>
                <a:latin typeface="Courier"/>
              </a:rPr>
              <a:t>x;</a:t>
            </a:r>
          </a:p>
          <a:p>
            <a:endParaRPr lang="en-US" sz="20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20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2000" b="1" dirty="0" err="1" smtClean="0">
                <a:solidFill>
                  <a:srgbClr val="70AD47"/>
                </a:solidFill>
                <a:latin typeface="Courier"/>
              </a:rPr>
              <a:t>changeVal</a:t>
            </a:r>
            <a:r>
              <a:rPr lang="en-US" sz="2000" b="1" dirty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2000" b="1" dirty="0">
                <a:solidFill>
                  <a:srgbClr val="262626"/>
                </a:solidFill>
                <a:latin typeface="Courier"/>
              </a:rPr>
              <a:t>x</a:t>
            </a:r>
            <a:r>
              <a:rPr lang="en-US" sz="2000" b="1" dirty="0" smtClean="0">
                <a:solidFill>
                  <a:srgbClr val="262626"/>
                </a:solidFill>
                <a:latin typeface="Courier"/>
              </a:rPr>
              <a:t>);</a:t>
            </a:r>
          </a:p>
          <a:p>
            <a:r>
              <a:rPr lang="en-US" sz="2000" b="1" dirty="0" smtClean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2000" b="1" dirty="0" err="1" smtClean="0">
                <a:solidFill>
                  <a:srgbClr val="70AD47"/>
                </a:solidFill>
                <a:latin typeface="Courier"/>
              </a:rPr>
              <a:t>changeVal</a:t>
            </a:r>
            <a:r>
              <a:rPr lang="en-US" sz="20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2000" b="1" dirty="0" err="1" smtClean="0">
                <a:solidFill>
                  <a:srgbClr val="262626"/>
                </a:solidFill>
                <a:latin typeface="Courier"/>
              </a:rPr>
              <a:t>xPtr</a:t>
            </a:r>
            <a:r>
              <a:rPr lang="en-US" sz="2000" b="1" dirty="0">
                <a:solidFill>
                  <a:srgbClr val="262626"/>
                </a:solidFill>
                <a:latin typeface="Courier"/>
              </a:rPr>
              <a:t>);  </a:t>
            </a:r>
          </a:p>
        </p:txBody>
      </p:sp>
      <p:sp>
        <p:nvSpPr>
          <p:cNvPr id="16" name="Title 1"/>
          <p:cNvSpPr>
            <a:spLocks noGrp="1"/>
          </p:cNvSpPr>
          <p:nvPr/>
        </p:nvSpPr>
        <p:spPr>
          <a:xfrm>
            <a:off x="5380322" y="4835054"/>
            <a:ext cx="1631991" cy="388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Valid Calls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80323" y="4827473"/>
            <a:ext cx="1620780" cy="417780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99577" y="3193802"/>
            <a:ext cx="1381713" cy="417780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45758" y="4687892"/>
            <a:ext cx="2749330" cy="815600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9220362" y="4090648"/>
            <a:ext cx="2724874" cy="14745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Note: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  <a:p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Have to check for </a:t>
            </a:r>
            <a:r>
              <a:rPr lang="en-US" sz="2400" b="1" dirty="0" smtClean="0">
                <a:solidFill>
                  <a:srgbClr val="405F98"/>
                </a:solidFill>
                <a:latin typeface="Courier"/>
              </a:rPr>
              <a:t>NULL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pointer inside function calls !</a:t>
            </a: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20362" y="4083067"/>
            <a:ext cx="2656507" cy="15480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/>
        </p:nvSpPr>
        <p:spPr>
          <a:xfrm>
            <a:off x="5380322" y="4076101"/>
            <a:ext cx="3805856" cy="4515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No guarantees pointer is valid.</a:t>
            </a: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80323" y="4088108"/>
            <a:ext cx="3828830" cy="4369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42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Remember</a:t>
            </a:r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: Functions and Arrays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Pass-by-Address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Arrays “</a:t>
            </a:r>
            <a:r>
              <a:rPr lang="en-US" sz="24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Decay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” into Pointers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, they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are always Passed-by-Address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to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functions.</a:t>
            </a: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Program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does not make a copy of an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array.</a:t>
            </a: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Changes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made to an array inside a function will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persist after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the function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exits.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Remember e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ntire Arrays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as Function Arguments:</a:t>
            </a:r>
          </a:p>
          <a:p>
            <a:r>
              <a:rPr lang="en-US" sz="1800" b="1" dirty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405F98"/>
                </a:solidFill>
                <a:latin typeface="Courier"/>
                <a:cs typeface="Courier New" panose="02070309020205020404" pitchFamily="49" charset="0"/>
              </a:rPr>
              <a:t>double</a:t>
            </a:r>
            <a:r>
              <a:rPr lang="en-US" sz="1800" b="1" dirty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 array</a:t>
            </a:r>
            <a:r>
              <a:rPr lang="en-US" sz="1800" b="1" dirty="0">
                <a:solidFill>
                  <a:srgbClr val="FFC000">
                    <a:lumMod val="75000"/>
                  </a:srgbClr>
                </a:solidFill>
                <a:latin typeface="Courier"/>
                <a:cs typeface="Courier New" panose="02070309020205020404" pitchFamily="49" charset="0"/>
              </a:rPr>
              <a:t>[10</a:t>
            </a:r>
            <a:r>
              <a:rPr lang="en-US" sz="1800" b="1" dirty="0" smtClean="0">
                <a:solidFill>
                  <a:srgbClr val="FFC000">
                    <a:lumMod val="75000"/>
                  </a:srgbClr>
                </a:solidFill>
                <a:latin typeface="Courier"/>
                <a:cs typeface="Courier New" panose="02070309020205020404" pitchFamily="49" charset="0"/>
              </a:rPr>
              <a:t>] </a:t>
            </a:r>
            <a:r>
              <a:rPr lang="en-US" sz="1800" b="1" dirty="0" smtClean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=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Courier"/>
                <a:cs typeface="Courier New" panose="02070309020205020404" pitchFamily="49" charset="0"/>
              </a:rPr>
              <a:t>{}</a:t>
            </a:r>
            <a:r>
              <a:rPr lang="en-US" sz="1800" b="1" dirty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; 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 New" panose="02070309020205020404" pitchFamily="49" charset="0"/>
              </a:rPr>
              <a:t>// braced initializer for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"/>
                <a:cs typeface="Courier New" panose="02070309020205020404" pitchFamily="49" charset="0"/>
              </a:rPr>
              <a:t>zero-initialization</a:t>
            </a:r>
            <a:endParaRPr lang="en-US" sz="1800" b="1" dirty="0">
              <a:solidFill>
                <a:srgbClr val="262626"/>
              </a:solidFill>
              <a:latin typeface="Courier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262626"/>
              </a:solidFill>
              <a:latin typeface="Courier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405F98"/>
                </a:solidFill>
                <a:latin typeface="Courier"/>
                <a:cs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70AD47"/>
                </a:solidFill>
                <a:latin typeface="Courier"/>
                <a:cs typeface="Courier New" panose="02070309020205020404" pitchFamily="49" charset="0"/>
              </a:rPr>
              <a:t>arrayWholeFunction</a:t>
            </a:r>
            <a:r>
              <a:rPr lang="en-US" sz="1800" b="1" dirty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405F98"/>
                </a:solidFill>
                <a:latin typeface="Courier"/>
                <a:cs typeface="Courier New" panose="02070309020205020404" pitchFamily="49" charset="0"/>
              </a:rPr>
              <a:t>double</a:t>
            </a:r>
            <a:r>
              <a:rPr lang="en-US" sz="1800" b="1" dirty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vals</a:t>
            </a:r>
            <a:r>
              <a:rPr lang="en-US" sz="1800" b="1" dirty="0" smtClean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405F98"/>
                </a:solidFill>
                <a:latin typeface="Courier"/>
                <a:cs typeface="Courier New" panose="02070309020205020404" pitchFamily="49" charset="0"/>
              </a:rPr>
              <a:t>[]</a:t>
            </a:r>
            <a:r>
              <a:rPr lang="en-US" sz="1800" b="1" dirty="0" smtClean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,</a:t>
            </a:r>
            <a:r>
              <a:rPr lang="en-US" sz="1800" b="1" dirty="0" smtClean="0">
                <a:solidFill>
                  <a:srgbClr val="405F98"/>
                </a:solidFill>
                <a:latin typeface="Courier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405F98"/>
                </a:solidFill>
                <a:latin typeface="Courier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405F98"/>
                </a:solidFill>
                <a:latin typeface="Courier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num</a:t>
            </a:r>
            <a:r>
              <a:rPr lang="en-US" sz="1800" b="1" dirty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dirty="0" smtClean="0">
                <a:solidFill>
                  <a:srgbClr val="70AD47"/>
                </a:solidFill>
                <a:latin typeface="Courier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rgbClr val="405F98"/>
                </a:solidFill>
                <a:latin typeface="Courier"/>
                <a:cs typeface="Courier New" panose="02070309020205020404" pitchFamily="49" charset="0"/>
              </a:rPr>
              <a:t>void</a:t>
            </a:r>
            <a:r>
              <a:rPr lang="en-US" sz="1800" b="1" dirty="0" smtClean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70AD47"/>
                </a:solidFill>
                <a:latin typeface="Courier"/>
                <a:cs typeface="Courier New" panose="02070309020205020404" pitchFamily="49" charset="0"/>
              </a:rPr>
              <a:t>arrayWholeFunction</a:t>
            </a:r>
            <a:r>
              <a:rPr lang="en-US" sz="1800" b="1" dirty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405F98"/>
                </a:solidFill>
                <a:latin typeface="Courier"/>
                <a:cs typeface="Courier New" panose="02070309020205020404" pitchFamily="49" charset="0"/>
              </a:rPr>
              <a:t>double</a:t>
            </a:r>
            <a:r>
              <a:rPr lang="en-US" sz="1800" b="1" dirty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405F98"/>
                </a:solidFill>
                <a:latin typeface="Courier"/>
                <a:cs typeface="Courier New" panose="02070309020205020404" pitchFamily="49" charset="0"/>
              </a:rPr>
              <a:t>* </a:t>
            </a:r>
            <a:r>
              <a:rPr lang="en-US" sz="1800" b="1" dirty="0" err="1" smtClean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vals</a:t>
            </a:r>
            <a:r>
              <a:rPr lang="en-US" sz="1800" b="1" dirty="0" smtClean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,</a:t>
            </a:r>
            <a:r>
              <a:rPr lang="en-US" sz="1800" b="1" dirty="0" smtClean="0">
                <a:solidFill>
                  <a:srgbClr val="405F98"/>
                </a:solidFill>
                <a:latin typeface="Courier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405F98"/>
                </a:solidFill>
                <a:latin typeface="Courier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405F98"/>
                </a:solidFill>
                <a:latin typeface="Courier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num</a:t>
            </a:r>
            <a:r>
              <a:rPr lang="en-US" sz="1800" b="1" dirty="0" smtClean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);</a:t>
            </a:r>
            <a:endParaRPr lang="en-US" sz="1800" b="1" dirty="0" smtClean="0">
              <a:solidFill>
                <a:srgbClr val="70AD47"/>
              </a:solidFill>
              <a:latin typeface="Courier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rgbClr val="70AD47"/>
                </a:solidFill>
                <a:latin typeface="Courier"/>
                <a:cs typeface="Courier New" panose="02070309020205020404" pitchFamily="49" charset="0"/>
              </a:rPr>
              <a:t> </a:t>
            </a:r>
            <a:endParaRPr lang="en-US" sz="1800" b="1" dirty="0" smtClean="0">
              <a:solidFill>
                <a:srgbClr val="70AD47"/>
              </a:solidFill>
              <a:latin typeface="Courier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70AD47"/>
                </a:solidFill>
                <a:latin typeface="Courier"/>
                <a:cs typeface="Courier New" panose="02070309020205020404" pitchFamily="49" charset="0"/>
              </a:rPr>
              <a:t>	</a:t>
            </a:r>
            <a:r>
              <a:rPr lang="en-US" sz="1800" b="1" dirty="0" err="1" smtClean="0">
                <a:solidFill>
                  <a:srgbClr val="70AD47"/>
                </a:solidFill>
                <a:latin typeface="Courier"/>
                <a:cs typeface="Courier New" panose="02070309020205020404" pitchFamily="49" charset="0"/>
              </a:rPr>
              <a:t>arrayWholeFunction</a:t>
            </a:r>
            <a:r>
              <a:rPr lang="en-US" sz="1800" b="1" dirty="0" smtClean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(array</a:t>
            </a:r>
            <a:r>
              <a:rPr lang="en-US" sz="1800" b="1" dirty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, 10</a:t>
            </a:r>
            <a:r>
              <a:rPr lang="en-US" sz="1800" b="1" dirty="0" smtClean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dirty="0" smtClean="0">
                <a:solidFill>
                  <a:srgbClr val="70AD47"/>
                </a:solidFill>
                <a:latin typeface="Courier"/>
                <a:cs typeface="Courier New" panose="02070309020205020404" pitchFamily="49" charset="0"/>
              </a:rPr>
              <a:t>	</a:t>
            </a:r>
            <a:r>
              <a:rPr lang="en-US" sz="1800" b="1" dirty="0" err="1" smtClean="0">
                <a:solidFill>
                  <a:srgbClr val="70AD47"/>
                </a:solidFill>
                <a:latin typeface="Courier"/>
                <a:cs typeface="Courier New" panose="02070309020205020404" pitchFamily="49" charset="0"/>
              </a:rPr>
              <a:t>arrayWholeFunction</a:t>
            </a:r>
            <a:r>
              <a:rPr lang="en-US" sz="1800" b="1" dirty="0" smtClean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(</a:t>
            </a:r>
            <a:r>
              <a:rPr lang="en-US" sz="1800" b="1" dirty="0" smtClean="0">
                <a:solidFill>
                  <a:srgbClr val="405F98"/>
                </a:solidFill>
                <a:latin typeface="Courier"/>
                <a:cs typeface="Courier New" panose="02070309020205020404" pitchFamily="49" charset="0"/>
              </a:rPr>
              <a:t>&amp;</a:t>
            </a:r>
            <a:r>
              <a:rPr lang="en-US" sz="1800" b="1" dirty="0" smtClean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array</a:t>
            </a:r>
            <a:r>
              <a:rPr lang="en-US" sz="1800" b="1" dirty="0" smtClean="0">
                <a:solidFill>
                  <a:srgbClr val="405F98"/>
                </a:solidFill>
                <a:latin typeface="Courier"/>
                <a:cs typeface="Courier New" panose="02070309020205020404" pitchFamily="49" charset="0"/>
              </a:rPr>
              <a:t>[</a:t>
            </a:r>
            <a:r>
              <a:rPr lang="en-US" sz="1800" b="1" dirty="0" smtClean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0</a:t>
            </a:r>
            <a:r>
              <a:rPr lang="en-US" sz="1800" b="1" dirty="0" smtClean="0">
                <a:solidFill>
                  <a:srgbClr val="405F98"/>
                </a:solidFill>
                <a:latin typeface="Courier"/>
                <a:cs typeface="Courier New" panose="02070309020205020404" pitchFamily="49" charset="0"/>
              </a:rPr>
              <a:t>]</a:t>
            </a:r>
            <a:r>
              <a:rPr lang="en-US" sz="1800" b="1" dirty="0" smtClean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, </a:t>
            </a:r>
            <a:r>
              <a:rPr lang="en-US" sz="1800" b="1" dirty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10);</a:t>
            </a:r>
          </a:p>
          <a:p>
            <a:r>
              <a:rPr lang="en-US" sz="1800" b="1" dirty="0">
                <a:solidFill>
                  <a:srgbClr val="262626"/>
                </a:solidFill>
                <a:latin typeface="Courier"/>
                <a:cs typeface="Courier New" panose="02070309020205020404" pitchFamily="49" charset="0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85682" y="4451552"/>
            <a:ext cx="2031110" cy="669087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/>
        </p:nvSpPr>
        <p:spPr>
          <a:xfrm>
            <a:off x="1217262" y="4556266"/>
            <a:ext cx="465290" cy="388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or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41374" y="4653848"/>
            <a:ext cx="441178" cy="290557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/>
        </p:nvSpPr>
        <p:spPr>
          <a:xfrm>
            <a:off x="1217262" y="5501724"/>
            <a:ext cx="465290" cy="388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or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41374" y="5599306"/>
            <a:ext cx="441178" cy="290557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/>
        </p:nvSpPr>
        <p:spPr>
          <a:xfrm>
            <a:off x="8858006" y="4580652"/>
            <a:ext cx="2429754" cy="388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Valid Definitions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858006" y="4573071"/>
            <a:ext cx="2429753" cy="395721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22" name="Title 1"/>
          <p:cNvSpPr>
            <a:spLocks noGrp="1"/>
          </p:cNvSpPr>
          <p:nvPr/>
        </p:nvSpPr>
        <p:spPr>
          <a:xfrm>
            <a:off x="7020560" y="5315804"/>
            <a:ext cx="3468352" cy="388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>
                <a:latin typeface="Garamond" panose="02020404030301010803" pitchFamily="18" charset="0"/>
              </a:rPr>
              <a:t>by-Address (name)</a:t>
            </a:r>
          </a:p>
          <a:p>
            <a:r>
              <a:rPr lang="en-US" sz="2400" dirty="0" smtClean="0">
                <a:latin typeface="Garamond" panose="02020404030301010803" pitchFamily="18" charset="0"/>
              </a:rPr>
              <a:t>by-Address-of (1</a:t>
            </a:r>
            <a:r>
              <a:rPr lang="en-US" sz="2400" baseline="30000" dirty="0" smtClean="0">
                <a:latin typeface="Garamond" panose="02020404030301010803" pitchFamily="18" charset="0"/>
              </a:rPr>
              <a:t>st</a:t>
            </a:r>
            <a:r>
              <a:rPr lang="en-US" sz="2400" dirty="0" smtClean="0">
                <a:latin typeface="Garamond" panose="02020404030301010803" pitchFamily="18" charset="0"/>
              </a:rPr>
              <a:t> element)</a:t>
            </a:r>
            <a:endParaRPr lang="en-US" sz="1800" dirty="0">
              <a:latin typeface="Courier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20560" y="5358700"/>
            <a:ext cx="3430947" cy="777940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5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 Comprehensive Example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1373454" y="1284790"/>
            <a:ext cx="10452786" cy="5068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800" b="1" dirty="0" err="1" smtClean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endParaRPr lang="en-US" sz="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b="1" dirty="0" err="1" smtClean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onst</a:t>
            </a:r>
            <a:r>
              <a:rPr lang="en-US" sz="1800" b="1" dirty="0" smtClean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MAX_STR_SIZE = 255;</a:t>
            </a:r>
          </a:p>
          <a:p>
            <a:pPr>
              <a:spcBef>
                <a:spcPts val="0"/>
              </a:spcBef>
            </a:pPr>
            <a:endParaRPr lang="en-US" sz="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cStringPrint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endParaRPr lang="en-US" sz="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my_cString</a:t>
            </a:r>
            <a:r>
              <a:rPr lang="en-US" sz="1800" b="1" dirty="0" smtClean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MAX_STR_SIZE</a:t>
            </a:r>
            <a:r>
              <a:rPr lang="en-US" sz="1800" b="1" dirty="0" smtClean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smtClean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endParaRPr lang="en-US" sz="900" b="1" dirty="0" smtClean="0">
              <a:solidFill>
                <a:srgbClr val="70AD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 smtClean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cStringPrint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my_cString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>
              <a:spcBef>
                <a:spcPts val="0"/>
              </a:spcBef>
            </a:pPr>
            <a:endParaRPr lang="en-US" sz="9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cStringPrint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4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4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86801" y="3086349"/>
            <a:ext cx="10198786" cy="368051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86801" y="3493894"/>
            <a:ext cx="10198786" cy="458346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81760" y="4613589"/>
            <a:ext cx="4480560" cy="1411292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/>
        </p:nvSpPr>
        <p:spPr>
          <a:xfrm>
            <a:off x="8702380" y="3035780"/>
            <a:ext cx="3183207" cy="388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 C-string i.e. </a:t>
            </a:r>
            <a:r>
              <a:rPr lang="en-US" sz="20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array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21" name="Title 1"/>
          <p:cNvSpPr>
            <a:spLocks noGrp="1"/>
          </p:cNvSpPr>
          <p:nvPr/>
        </p:nvSpPr>
        <p:spPr>
          <a:xfrm>
            <a:off x="7252489" y="3504969"/>
            <a:ext cx="4678340" cy="388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 Function with a </a:t>
            </a:r>
            <a:r>
              <a:rPr lang="en-US" sz="20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parameter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31" name="Title 1"/>
          <p:cNvSpPr>
            <a:spLocks noGrp="1"/>
          </p:cNvSpPr>
          <p:nvPr/>
        </p:nvSpPr>
        <p:spPr>
          <a:xfrm>
            <a:off x="6675120" y="4296569"/>
            <a:ext cx="5151120" cy="388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 Function that: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Iterates through an array by</a:t>
            </a:r>
            <a:b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</a:b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employing Pointer-Arithmetic (</a:t>
            </a:r>
            <a:r>
              <a:rPr lang="en-US" sz="24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Accesses elements of an array by</a:t>
            </a:r>
            <a:b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</a:b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employing Pointer-Dereferencing (</a:t>
            </a:r>
            <a:r>
              <a:rPr lang="en-US" sz="24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)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683426" y="4357510"/>
            <a:ext cx="4929454" cy="1931530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52658" y="6145990"/>
            <a:ext cx="346498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Equivalent to: 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cout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&lt;&lt;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cstr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;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   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c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str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++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1600" b="1" dirty="0">
              <a:latin typeface="Courie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3454" y="6163082"/>
            <a:ext cx="3375584" cy="593318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Up Arrow 14"/>
          <p:cNvSpPr/>
          <p:nvPr/>
        </p:nvSpPr>
        <p:spPr>
          <a:xfrm>
            <a:off x="3401226" y="5515440"/>
            <a:ext cx="153824" cy="6339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0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213296" y="2193925"/>
            <a:ext cx="10714544" cy="24701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Time for </a:t>
            </a:r>
            <a:r>
              <a:rPr lang="en-US" sz="3600" dirty="0" smtClean="0">
                <a:solidFill>
                  <a:srgbClr val="405F98"/>
                </a:solidFill>
                <a:latin typeface="Garamond" panose="02020404030301010803" pitchFamily="18" charset="0"/>
              </a:rPr>
              <a:t>Questions </a:t>
            </a:r>
            <a:r>
              <a:rPr lang="en-US" sz="3600" dirty="0" smtClean="0">
                <a:solidFill>
                  <a:srgbClr val="262626"/>
                </a:solidFill>
                <a:latin typeface="Garamond" panose="02020404030301010803" pitchFamily="18" charset="0"/>
              </a:rPr>
              <a:t>!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0495280" y="2545079"/>
            <a:ext cx="1422400" cy="1046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CS-202</a:t>
            </a:r>
            <a:endParaRPr lang="el-GR" sz="2800" b="1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95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Consulting / Asking for Assistance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284790"/>
            <a:ext cx="10452786" cy="5068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spcBef>
                <a:spcPts val="0"/>
              </a:spcBef>
            </a:pPr>
            <a:endParaRPr lang="en-US" sz="1600" b="1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2800" b="1" dirty="0">
                <a:latin typeface="Garamond" panose="02020404030301010803" pitchFamily="18" charset="0"/>
              </a:rPr>
              <a:t>Discussion Board</a:t>
            </a:r>
            <a:r>
              <a:rPr lang="en-US" sz="2800" dirty="0">
                <a:latin typeface="Garamond" panose="02020404030301010803" pitchFamily="18" charset="0"/>
              </a:rPr>
              <a:t> </a:t>
            </a:r>
            <a:r>
              <a:rPr lang="en-US" sz="2800" dirty="0" smtClean="0">
                <a:latin typeface="Garamond" panose="02020404030301010803" pitchFamily="18" charset="0"/>
              </a:rPr>
              <a:t>first: You should always post your questions to the </a:t>
            </a:r>
            <a:r>
              <a:rPr lang="en-US" sz="2800" dirty="0" err="1" smtClean="0">
                <a:latin typeface="Garamond" panose="02020404030301010803" pitchFamily="18" charset="0"/>
              </a:rPr>
              <a:t>WebCampus</a:t>
            </a:r>
            <a:r>
              <a:rPr lang="en-US" sz="2800" dirty="0" smtClean="0">
                <a:latin typeface="Garamond" panose="02020404030301010803" pitchFamily="18" charset="0"/>
              </a:rPr>
              <a:t> </a:t>
            </a:r>
            <a:r>
              <a:rPr lang="en-US" sz="2800" i="1" dirty="0" smtClean="0">
                <a:latin typeface="Garamond" panose="02020404030301010803" pitchFamily="18" charset="0"/>
              </a:rPr>
              <a:t>Discussions</a:t>
            </a:r>
            <a:r>
              <a:rPr lang="en-US" sz="2800" dirty="0" smtClean="0">
                <a:latin typeface="Garamond" panose="02020404030301010803" pitchFamily="18" charset="0"/>
              </a:rPr>
              <a:t> section.</a:t>
            </a:r>
            <a:endParaRPr lang="en-US" sz="2800" dirty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</a:rPr>
              <a:t>	</a:t>
            </a:r>
            <a:r>
              <a:rPr lang="en-US" sz="2400" dirty="0">
                <a:latin typeface="Garamond" panose="02020404030301010803" pitchFamily="18" charset="0"/>
              </a:rPr>
              <a:t>TAs and </a:t>
            </a:r>
            <a:r>
              <a:rPr lang="en-US" sz="2400" dirty="0" smtClean="0">
                <a:latin typeface="Garamond" panose="02020404030301010803" pitchFamily="18" charset="0"/>
              </a:rPr>
              <a:t>other students </a:t>
            </a:r>
            <a:r>
              <a:rPr lang="en-US" sz="2400" dirty="0">
                <a:latin typeface="Garamond" panose="02020404030301010803" pitchFamily="18" charset="0"/>
              </a:rPr>
              <a:t>will answer your </a:t>
            </a:r>
            <a:r>
              <a:rPr lang="en-US" sz="2400" dirty="0" smtClean="0">
                <a:latin typeface="Garamond" panose="02020404030301010803" pitchFamily="18" charset="0"/>
              </a:rPr>
              <a:t>questions.</a:t>
            </a:r>
            <a:endParaRPr lang="en-US" sz="24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2800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2800" b="1" dirty="0" smtClean="0">
                <a:latin typeface="Garamond" panose="02020404030301010803" pitchFamily="18" charset="0"/>
              </a:rPr>
              <a:t>Email </a:t>
            </a:r>
            <a:r>
              <a:rPr lang="en-US" sz="2800" b="1" dirty="0">
                <a:latin typeface="Garamond" panose="02020404030301010803" pitchFamily="18" charset="0"/>
              </a:rPr>
              <a:t>your primary TA</a:t>
            </a:r>
            <a:r>
              <a:rPr lang="en-US" sz="2800" dirty="0">
                <a:latin typeface="Garamond" panose="02020404030301010803" pitchFamily="18" charset="0"/>
              </a:rPr>
              <a:t> </a:t>
            </a:r>
            <a:r>
              <a:rPr lang="en-US" sz="2800" dirty="0" smtClean="0">
                <a:latin typeface="Garamond" panose="02020404030301010803" pitchFamily="18" charset="0"/>
              </a:rPr>
              <a:t>: If </a:t>
            </a:r>
            <a:r>
              <a:rPr lang="en-US" sz="2800" dirty="0">
                <a:latin typeface="Garamond" panose="02020404030301010803" pitchFamily="18" charset="0"/>
              </a:rPr>
              <a:t>you have a specific code question, or a question about your grades, </a:t>
            </a:r>
            <a:r>
              <a:rPr lang="en-US" sz="2800" dirty="0" smtClean="0">
                <a:latin typeface="Garamond" panose="02020404030301010803" pitchFamily="18" charset="0"/>
              </a:rPr>
              <a:t>then email your </a:t>
            </a:r>
            <a:r>
              <a:rPr lang="en-US" sz="2800" dirty="0" err="1" smtClean="0">
                <a:latin typeface="Garamond" panose="02020404030301010803" pitchFamily="18" charset="0"/>
              </a:rPr>
              <a:t>TAs.</a:t>
            </a:r>
            <a:endParaRPr lang="en-US" sz="2800" dirty="0" smtClean="0">
              <a:latin typeface="Garamond" panose="02020404030301010803" pitchFamily="18" charset="0"/>
            </a:endParaRPr>
          </a:p>
          <a:p>
            <a:pPr marL="4572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Garamond" panose="02020404030301010803" pitchFamily="18" charset="0"/>
              </a:rPr>
              <a:t>	</a:t>
            </a:r>
            <a:r>
              <a:rPr lang="en-US" sz="2800" dirty="0" smtClean="0">
                <a:latin typeface="Garamond" panose="02020404030301010803" pitchFamily="18" charset="0"/>
              </a:rPr>
              <a:t>Visit during Office Hours to get hands-on assistance.</a:t>
            </a:r>
            <a:endParaRPr lang="en-US" sz="28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2800" dirty="0" smtClean="0">
              <a:latin typeface="Garamond" panose="02020404030301010803" pitchFamily="18" charset="0"/>
            </a:endParaRPr>
          </a:p>
          <a:p>
            <a:pPr algn="ctr">
              <a:spcBef>
                <a:spcPts val="0"/>
              </a:spcBef>
            </a:pPr>
            <a:r>
              <a:rPr lang="en-US" sz="2400" dirty="0" smtClean="0">
                <a:latin typeface="Garamond" panose="02020404030301010803" pitchFamily="18" charset="0"/>
              </a:rPr>
              <a:t>If you still cannot handle your issue, then you may contact your PASS Leader / your Instructor via email.</a:t>
            </a:r>
            <a:endParaRPr lang="en-US" sz="24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4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Reminders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284790"/>
            <a:ext cx="10452786" cy="5068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Code does not compile: 								</a:t>
            </a:r>
            <a:r>
              <a:rPr lang="en-US" sz="2800" dirty="0" smtClean="0">
                <a:latin typeface="Garamond" panose="02020404030301010803" pitchFamily="18" charset="0"/>
              </a:rPr>
              <a:t>	~</a:t>
            </a:r>
            <a:r>
              <a:rPr lang="en-US" sz="2800" dirty="0" smtClean="0">
                <a:latin typeface="Garamond" panose="02020404030301010803" pitchFamily="18" charset="0"/>
              </a:rPr>
              <a:t>0 Credit !</a:t>
            </a:r>
          </a:p>
          <a:p>
            <a:pPr marL="4572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Garamond" panose="02020404030301010803" pitchFamily="18" charset="0"/>
              </a:rPr>
              <a:t>Code </a:t>
            </a:r>
            <a:r>
              <a:rPr lang="en-US" sz="2800" dirty="0" smtClean="0">
                <a:latin typeface="Garamond" panose="02020404030301010803" pitchFamily="18" charset="0"/>
              </a:rPr>
              <a:t>improperly formatted / unreadable: </a:t>
            </a:r>
            <a:r>
              <a:rPr lang="en-US" sz="2800" dirty="0">
                <a:latin typeface="Garamond" panose="02020404030301010803" pitchFamily="18" charset="0"/>
              </a:rPr>
              <a:t>		</a:t>
            </a:r>
            <a:r>
              <a:rPr lang="en-US" sz="2800" dirty="0" smtClean="0">
                <a:latin typeface="Garamond" panose="02020404030301010803" pitchFamily="18" charset="0"/>
              </a:rPr>
              <a:t>		~</a:t>
            </a:r>
            <a:r>
              <a:rPr lang="en-US" sz="2800" dirty="0">
                <a:latin typeface="Garamond" panose="02020404030301010803" pitchFamily="18" charset="0"/>
              </a:rPr>
              <a:t>0 Credit !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</a:rPr>
              <a:t>	Code has to be properly indented in matching Curly Braces “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sz="2400" dirty="0" smtClean="0">
                <a:latin typeface="Garamond" panose="02020404030301010803" pitchFamily="18" charset="0"/>
              </a:rPr>
              <a:t>”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</a:rPr>
              <a:t>	Variable names have to convey their utility</a:t>
            </a:r>
            <a:endParaRPr lang="en-US" sz="24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2800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2800" b="1" dirty="0" smtClean="0">
                <a:latin typeface="Garamond" panose="02020404030301010803" pitchFamily="18" charset="0"/>
              </a:rPr>
              <a:t>Code Organization</a:t>
            </a:r>
            <a:r>
              <a:rPr lang="en-US" sz="2800" dirty="0" smtClean="0"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latin typeface="Garamond" panose="02020404030301010803" pitchFamily="18" charset="0"/>
              </a:rPr>
              <a:t>(the components of a program in order)</a:t>
            </a:r>
            <a:r>
              <a:rPr lang="en-US" sz="2800" dirty="0" smtClean="0">
                <a:latin typeface="Garamond" panose="02020404030301010803" pitchFamily="18" charset="0"/>
              </a:rPr>
              <a:t>:</a:t>
            </a:r>
            <a:endParaRPr lang="en-US" sz="1400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Include statements importing Header Files.</a:t>
            </a:r>
            <a:endParaRPr lang="en-US" sz="2800" dirty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Garamond" panose="02020404030301010803" pitchFamily="18" charset="0"/>
              </a:rPr>
              <a:t>Global </a:t>
            </a:r>
            <a:r>
              <a:rPr lang="en-US" sz="2800" dirty="0" smtClean="0">
                <a:latin typeface="Garamond" panose="02020404030301010803" pitchFamily="18" charset="0"/>
              </a:rPr>
              <a:t>Constants </a:t>
            </a:r>
            <a:r>
              <a:rPr lang="en-US" sz="2400" dirty="0" smtClean="0">
                <a:latin typeface="Garamond" panose="02020404030301010803" pitchFamily="18" charset="0"/>
              </a:rPr>
              <a:t>(avoid global variables at all costs)</a:t>
            </a:r>
            <a:r>
              <a:rPr lang="en-US" sz="2800" dirty="0" smtClean="0">
                <a:latin typeface="Garamond" panose="02020404030301010803" pitchFamily="18" charset="0"/>
              </a:rPr>
              <a:t>.</a:t>
            </a:r>
            <a:endParaRPr lang="en-US" sz="2800" dirty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Garamond" panose="02020404030301010803" pitchFamily="18" charset="0"/>
              </a:rPr>
              <a:t>Function </a:t>
            </a:r>
            <a:r>
              <a:rPr lang="en-US" sz="2800" dirty="0" smtClean="0">
                <a:latin typeface="Garamond" panose="02020404030301010803" pitchFamily="18" charset="0"/>
              </a:rPr>
              <a:t>Prototypes.</a:t>
            </a:r>
            <a:endParaRPr lang="en-US" sz="2800" dirty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Garamond" panose="02020404030301010803" pitchFamily="18" charset="0"/>
              </a:rPr>
              <a:t>The p</a:t>
            </a:r>
            <a:r>
              <a:rPr lang="en-US" sz="2800" dirty="0" smtClean="0">
                <a:latin typeface="Garamond" panose="02020404030301010803" pitchFamily="18" charset="0"/>
              </a:rPr>
              <a:t>rogram’s </a:t>
            </a:r>
            <a:r>
              <a:rPr lang="en-US" sz="24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 smtClean="0">
                <a:latin typeface="Garamond" panose="02020404030301010803" pitchFamily="18" charset="0"/>
              </a:rPr>
              <a:t> function.</a:t>
            </a:r>
            <a:endParaRPr lang="en-US" sz="2800" dirty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Function Implementations.</a:t>
            </a:r>
            <a:endParaRPr lang="en-US" sz="2800" dirty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3200" dirty="0">
              <a:latin typeface="Garamond" panose="020204040303010108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808671" y="1486040"/>
            <a:ext cx="3320090" cy="215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8606789" y="1851447"/>
            <a:ext cx="521971" cy="215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Reminders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1373454" y="1284790"/>
            <a:ext cx="10452786" cy="5068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endParaRPr lang="en-US" sz="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onst</a:t>
            </a:r>
            <a:r>
              <a:rPr lang="en-US" sz="1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MAX_STR_SIZE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256;</a:t>
            </a:r>
          </a:p>
          <a:p>
            <a:pPr>
              <a:spcBef>
                <a:spcPts val="0"/>
              </a:spcBef>
            </a:pPr>
            <a:endParaRPr lang="en-US" sz="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cStringPrint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endParaRPr lang="en-US" sz="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my_cString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MAX_STR_SIZE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endParaRPr lang="en-US" sz="900" b="1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cStringPrint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my_cString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endParaRPr lang="en-US" sz="9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cStringPrint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4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4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itle 1"/>
          <p:cNvSpPr>
            <a:spLocks noGrp="1"/>
          </p:cNvSpPr>
          <p:nvPr/>
        </p:nvSpPr>
        <p:spPr>
          <a:xfrm>
            <a:off x="9338354" y="1397114"/>
            <a:ext cx="1866813" cy="453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Headers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73454" y="1298667"/>
            <a:ext cx="10198786" cy="591093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73454" y="1938269"/>
            <a:ext cx="10198786" cy="398532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/>
        </p:nvSpPr>
        <p:spPr>
          <a:xfrm>
            <a:off x="9042401" y="1918245"/>
            <a:ext cx="2458720" cy="453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Global Constants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73454" y="2402161"/>
            <a:ext cx="10198786" cy="398532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/>
        </p:nvSpPr>
        <p:spPr>
          <a:xfrm>
            <a:off x="9077961" y="2374709"/>
            <a:ext cx="2458720" cy="453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Prototypes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73454" y="4911680"/>
            <a:ext cx="10198786" cy="1441545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Title 1"/>
          <p:cNvSpPr>
            <a:spLocks noGrp="1"/>
          </p:cNvSpPr>
          <p:nvPr/>
        </p:nvSpPr>
        <p:spPr>
          <a:xfrm>
            <a:off x="9113520" y="5405734"/>
            <a:ext cx="2458720" cy="453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Implementations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373454" y="2865735"/>
            <a:ext cx="10198786" cy="1980585"/>
          </a:xfrm>
          <a:prstGeom prst="rect">
            <a:avLst/>
          </a:prstGeom>
          <a:noFill/>
          <a:ln w="19050">
            <a:solidFill>
              <a:srgbClr val="5171A8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Title 1"/>
          <p:cNvSpPr>
            <a:spLocks noGrp="1"/>
          </p:cNvSpPr>
          <p:nvPr/>
        </p:nvSpPr>
        <p:spPr>
          <a:xfrm>
            <a:off x="9022080" y="3629309"/>
            <a:ext cx="2458720" cy="453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The </a:t>
            </a:r>
            <a:r>
              <a:rPr lang="en-US" sz="20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800" b="1" dirty="0">
              <a:solidFill>
                <a:prstClr val="black">
                  <a:lumMod val="85000"/>
                  <a:lumOff val="1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0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Reminders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284790"/>
            <a:ext cx="10452786" cy="5068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sz="2800" b="1" dirty="0" smtClean="0">
                <a:latin typeface="Garamond" panose="02020404030301010803" pitchFamily="18" charset="0"/>
              </a:rPr>
              <a:t>Turning in Projects</a:t>
            </a:r>
          </a:p>
          <a:p>
            <a:pPr>
              <a:spcBef>
                <a:spcPts val="0"/>
              </a:spcBef>
            </a:pPr>
            <a:r>
              <a:rPr lang="en-US" sz="2800" dirty="0" smtClean="0">
                <a:latin typeface="Garamond" panose="02020404030301010803" pitchFamily="18" charset="0"/>
              </a:rPr>
              <a:t>Specific instructions in respective Project Description file (pdf)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</a:rPr>
              <a:t>Archive file (.zip , .tar.gz , </a:t>
            </a:r>
            <a:r>
              <a:rPr lang="en-US" sz="2400" dirty="0" err="1" smtClean="0">
                <a:latin typeface="Garamond" panose="02020404030301010803" pitchFamily="18" charset="0"/>
              </a:rPr>
              <a:t>etc</a:t>
            </a:r>
            <a:r>
              <a:rPr lang="en-US" sz="2400" dirty="0" smtClean="0">
                <a:latin typeface="Garamond" panose="02020404030301010803" pitchFamily="18" charset="0"/>
              </a:rPr>
              <a:t>) with at least:</a:t>
            </a:r>
          </a:p>
          <a:p>
            <a:pPr lvl="0">
              <a:spcBef>
                <a:spcPts val="0"/>
              </a:spcBef>
            </a:pPr>
            <a:r>
              <a:rPr lang="en-US" sz="2400" dirty="0">
                <a:latin typeface="Garamond" panose="02020404030301010803" pitchFamily="18" charset="0"/>
              </a:rPr>
              <a:t>	</a:t>
            </a:r>
            <a:r>
              <a:rPr lang="en-US" sz="2400" dirty="0" smtClean="0">
                <a:latin typeface="Garamond" panose="02020404030301010803" pitchFamily="18" charset="0"/>
              </a:rPr>
              <a:t>Source Code (.</a:t>
            </a:r>
            <a:r>
              <a:rPr lang="en-US" sz="2400" dirty="0" err="1" smtClean="0">
                <a:latin typeface="Garamond" panose="02020404030301010803" pitchFamily="18" charset="0"/>
              </a:rPr>
              <a:t>cpp</a:t>
            </a:r>
            <a:r>
              <a:rPr lang="en-US" sz="2400" dirty="0" smtClean="0">
                <a:latin typeface="Garamond" panose="02020404030301010803" pitchFamily="18" charset="0"/>
              </a:rPr>
              <a:t>) files and Documentation (.pdf , .txt , .doc(x) , etc.)</a:t>
            </a:r>
          </a:p>
          <a:p>
            <a:pPr lvl="0">
              <a:spcBef>
                <a:spcPts val="0"/>
              </a:spcBef>
            </a:pPr>
            <a:r>
              <a:rPr lang="en-US" sz="2400" dirty="0" smtClean="0">
                <a:latin typeface="Garamond" panose="02020404030301010803" pitchFamily="18" charset="0"/>
              </a:rPr>
              <a:t>	Named PA#_Lastname_Firstname.zip (e.g. PA2_Smith_John.zip)</a:t>
            </a:r>
          </a:p>
          <a:p>
            <a:pPr lvl="0">
              <a:spcBef>
                <a:spcPts val="0"/>
              </a:spcBef>
            </a:pPr>
            <a:r>
              <a:rPr lang="en-US" sz="2400" dirty="0" smtClean="0">
                <a:latin typeface="Garamond" panose="02020404030301010803" pitchFamily="18" charset="0"/>
              </a:rPr>
              <a:t>	Do not include the executable file</a:t>
            </a:r>
          </a:p>
          <a:p>
            <a:pPr lvl="0">
              <a:spcBef>
                <a:spcPts val="0"/>
              </a:spcBef>
            </a:pPr>
            <a:endParaRPr lang="en-US" sz="1800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2800" b="1" dirty="0" smtClean="0">
                <a:latin typeface="Garamond" panose="02020404030301010803" pitchFamily="18" charset="0"/>
              </a:rPr>
              <a:t>Using </a:t>
            </a:r>
            <a:r>
              <a:rPr lang="en-US" sz="2800" b="1" dirty="0" err="1" smtClean="0">
                <a:latin typeface="Garamond" panose="02020404030301010803" pitchFamily="18" charset="0"/>
              </a:rPr>
              <a:t>NoMachine</a:t>
            </a:r>
            <a:r>
              <a:rPr lang="en-US" sz="2800" b="1" dirty="0" smtClean="0">
                <a:latin typeface="Garamond" panose="02020404030301010803" pitchFamily="18" charset="0"/>
              </a:rPr>
              <a:t> Client program</a:t>
            </a:r>
            <a:endParaRPr lang="en-US" sz="1400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2800" dirty="0" smtClean="0">
                <a:latin typeface="Garamond" panose="02020404030301010803" pitchFamily="18" charset="0"/>
              </a:rPr>
              <a:t>Develop &amp; compile your code as you were shown </a:t>
            </a:r>
            <a:r>
              <a:rPr lang="en-US" sz="2400" dirty="0" smtClean="0">
                <a:latin typeface="Garamond" panose="02020404030301010803" pitchFamily="18" charset="0"/>
              </a:rPr>
              <a:t>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r>
              <a:rPr lang="en-US" sz="2400" dirty="0" smtClean="0">
                <a:latin typeface="Garamond" panose="02020404030301010803" pitchFamily="18" charset="0"/>
              </a:rPr>
              <a:t>) </a:t>
            </a:r>
            <a:r>
              <a:rPr lang="en-US" sz="2800" dirty="0" smtClean="0">
                <a:latin typeface="Garamond" panose="02020404030301010803" pitchFamily="18" charset="0"/>
              </a:rPr>
              <a:t>remotely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Instructions on </a:t>
            </a:r>
            <a:r>
              <a:rPr lang="en-US" sz="2800" dirty="0" err="1" smtClean="0">
                <a:latin typeface="Garamond" panose="02020404030301010803" pitchFamily="18" charset="0"/>
              </a:rPr>
              <a:t>WebCampus</a:t>
            </a:r>
            <a:r>
              <a:rPr lang="en-US" sz="2800" dirty="0" smtClean="0">
                <a:latin typeface="Garamond" panose="02020404030301010803" pitchFamily="18" charset="0"/>
              </a:rPr>
              <a:t>  </a:t>
            </a:r>
            <a:r>
              <a:rPr lang="en-US" sz="2000" dirty="0">
                <a:latin typeface="Garamond" panose="02020404030301010803" pitchFamily="18" charset="0"/>
                <a:hlinkClick r:id="rId4"/>
              </a:rPr>
              <a:t>https://</a:t>
            </a:r>
            <a:r>
              <a:rPr lang="en-US" sz="2000" dirty="0" smtClean="0">
                <a:latin typeface="Garamond" panose="02020404030301010803" pitchFamily="18" charset="0"/>
                <a:hlinkClick r:id="rId4"/>
              </a:rPr>
              <a:t>unr.canvaslms.com/files/2892775</a:t>
            </a:r>
            <a:r>
              <a:rPr lang="en-US" sz="2000" dirty="0" smtClean="0">
                <a:latin typeface="Garamond" panose="02020404030301010803" pitchFamily="18" charset="0"/>
              </a:rPr>
              <a:t> </a:t>
            </a:r>
            <a:endParaRPr lang="en-US" sz="2400" dirty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Interface </a:t>
            </a:r>
            <a:r>
              <a:rPr lang="en-US" sz="2800" dirty="0" smtClean="0">
                <a:latin typeface="Garamond" panose="02020404030301010803" pitchFamily="18" charset="0"/>
              </a:rPr>
              <a:t>also accessible online via </a:t>
            </a:r>
            <a:r>
              <a:rPr lang="en-US" sz="2000" dirty="0" smtClean="0">
                <a:latin typeface="Garamond" panose="02020404030301010803" pitchFamily="18" charset="0"/>
                <a:hlinkClick r:id="rId5"/>
              </a:rPr>
              <a:t>https</a:t>
            </a:r>
            <a:r>
              <a:rPr lang="en-US" sz="2000" dirty="0">
                <a:latin typeface="Garamond" panose="02020404030301010803" pitchFamily="18" charset="0"/>
                <a:hlinkClick r:id="rId5"/>
              </a:rPr>
              <a:t>://</a:t>
            </a:r>
            <a:r>
              <a:rPr lang="en-US" sz="2000" dirty="0" smtClean="0">
                <a:latin typeface="Garamond" panose="02020404030301010803" pitchFamily="18" charset="0"/>
                <a:hlinkClick r:id="rId5"/>
              </a:rPr>
              <a:t>ubuntu.cse.unr.edu</a:t>
            </a:r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92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Functions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284790"/>
            <a:ext cx="10452786" cy="5068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sz="2800" dirty="0" smtClean="0">
                <a:latin typeface="Garamond" panose="02020404030301010803" pitchFamily="18" charset="0"/>
              </a:rPr>
              <a:t>All </a:t>
            </a:r>
            <a:r>
              <a:rPr lang="en-US" sz="2800" dirty="0">
                <a:latin typeface="Garamond" panose="02020404030301010803" pitchFamily="18" charset="0"/>
              </a:rPr>
              <a:t>good programming should be </a:t>
            </a:r>
            <a:r>
              <a:rPr lang="en-US" sz="2800" dirty="0" smtClean="0">
                <a:latin typeface="Garamond" panose="02020404030301010803" pitchFamily="18" charset="0"/>
              </a:rPr>
              <a:t>modular:</a:t>
            </a:r>
            <a:endParaRPr lang="en-US" sz="28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500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</a:rPr>
              <a:t>Each </a:t>
            </a:r>
            <a:r>
              <a:rPr lang="en-US" sz="2400" dirty="0">
                <a:latin typeface="Garamond" panose="02020404030301010803" pitchFamily="18" charset="0"/>
              </a:rPr>
              <a:t>part of a program that performs a </a:t>
            </a:r>
            <a:r>
              <a:rPr lang="en-US" sz="2400" dirty="0" smtClean="0">
                <a:latin typeface="Garamond" panose="02020404030301010803" pitchFamily="18" charset="0"/>
              </a:rPr>
              <a:t>distinct operation or </a:t>
            </a:r>
            <a:r>
              <a:rPr lang="en-US" sz="2400" dirty="0">
                <a:latin typeface="Garamond" panose="02020404030301010803" pitchFamily="18" charset="0"/>
              </a:rPr>
              <a:t>task should be </a:t>
            </a:r>
            <a:r>
              <a:rPr lang="en-US" sz="2400" dirty="0" smtClean="0">
                <a:latin typeface="Garamond" panose="02020404030301010803" pitchFamily="18" charset="0"/>
              </a:rPr>
              <a:t>considered as a candidate </a:t>
            </a:r>
            <a:r>
              <a:rPr lang="en-US" sz="2400" dirty="0">
                <a:latin typeface="Garamond" panose="02020404030301010803" pitchFamily="18" charset="0"/>
              </a:rPr>
              <a:t>separate function</a:t>
            </a:r>
            <a:r>
              <a:rPr lang="en-US" sz="2400" dirty="0" smtClean="0">
                <a:latin typeface="Garamond" panose="02020404030301010803" pitchFamily="18" charset="0"/>
              </a:rPr>
              <a:t>.</a:t>
            </a:r>
          </a:p>
          <a:p>
            <a:pPr lvl="0">
              <a:spcBef>
                <a:spcPts val="0"/>
              </a:spcBef>
            </a:pPr>
            <a:endParaRPr lang="en-US" sz="18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2800" dirty="0" smtClean="0">
                <a:latin typeface="Garamond" panose="02020404030301010803" pitchFamily="18" charset="0"/>
              </a:rPr>
              <a:t>Functions make </a:t>
            </a:r>
            <a:r>
              <a:rPr lang="en-US" sz="2800" dirty="0">
                <a:latin typeface="Garamond" panose="02020404030301010803" pitchFamily="18" charset="0"/>
              </a:rPr>
              <a:t>your code </a:t>
            </a:r>
            <a:r>
              <a:rPr lang="en-US" sz="2800" dirty="0" smtClean="0">
                <a:latin typeface="Garamond" panose="02020404030301010803" pitchFamily="18" charset="0"/>
              </a:rPr>
              <a:t>more readable: </a:t>
            </a:r>
          </a:p>
          <a:p>
            <a:pPr lvl="0">
              <a:spcBef>
                <a:spcPts val="0"/>
              </a:spcBef>
            </a:pPr>
            <a:endParaRPr lang="en-US" sz="500" dirty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Garamond" panose="02020404030301010803" pitchFamily="18" charset="0"/>
              </a:rPr>
              <a:t>Functions should have </a:t>
            </a:r>
            <a:r>
              <a:rPr lang="en-US" sz="2400" dirty="0" smtClean="0">
                <a:latin typeface="Garamond" panose="02020404030301010803" pitchFamily="18" charset="0"/>
              </a:rPr>
              <a:t>a descriptive name.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</a:rPr>
              <a:t>Comments with Pre/Post-conditions etc. help “</a:t>
            </a:r>
            <a:r>
              <a:rPr lang="en-US" sz="2400" dirty="0" smtClean="0">
                <a:latin typeface="Garamond" panose="02020404030301010803" pitchFamily="18" charset="0"/>
              </a:rPr>
              <a:t>inline</a:t>
            </a:r>
            <a:r>
              <a:rPr lang="en-US" sz="2400" dirty="0" smtClean="0">
                <a:latin typeface="Garamond" panose="02020404030301010803" pitchFamily="18" charset="0"/>
              </a:rPr>
              <a:t>” documentation.</a:t>
            </a:r>
            <a:endParaRPr lang="en-US" sz="28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1800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2800" dirty="0">
                <a:latin typeface="Garamond" panose="02020404030301010803" pitchFamily="18" charset="0"/>
              </a:rPr>
              <a:t>Functions </a:t>
            </a:r>
            <a:r>
              <a:rPr lang="en-US" sz="2800" dirty="0" smtClean="0">
                <a:latin typeface="Garamond" panose="02020404030301010803" pitchFamily="18" charset="0"/>
              </a:rPr>
              <a:t>enable code re-use:</a:t>
            </a:r>
          </a:p>
          <a:p>
            <a:pPr lvl="0">
              <a:spcBef>
                <a:spcPts val="0"/>
              </a:spcBef>
            </a:pPr>
            <a:endParaRPr lang="en-US" sz="500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</a:rPr>
              <a:t>Eliminate </a:t>
            </a:r>
            <a:r>
              <a:rPr lang="en-US" sz="2400" dirty="0">
                <a:latin typeface="Garamond" panose="02020404030301010803" pitchFamily="18" charset="0"/>
              </a:rPr>
              <a:t>the need to have repeated blocks of </a:t>
            </a:r>
            <a:r>
              <a:rPr lang="en-US" sz="2400" dirty="0" smtClean="0">
                <a:latin typeface="Garamond" panose="02020404030301010803" pitchFamily="18" charset="0"/>
              </a:rPr>
              <a:t>“copy-pasted” code.</a:t>
            </a:r>
            <a:endParaRPr lang="en-US" sz="2400" dirty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1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Compilation Semantics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284790"/>
            <a:ext cx="10452786" cy="5068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sz="2800" b="1" dirty="0" smtClean="0">
                <a:latin typeface="Garamond" panose="02020404030301010803" pitchFamily="18" charset="0"/>
              </a:rPr>
              <a:t>Compiling &amp; Linking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500" b="1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Garamond" panose="02020404030301010803" pitchFamily="18" charset="0"/>
              </a:rPr>
              <a:t>A compiler </a:t>
            </a:r>
            <a:r>
              <a:rPr lang="en-US" sz="2400" dirty="0" smtClean="0">
                <a:latin typeface="Garamond" panose="02020404030301010803" pitchFamily="18" charset="0"/>
              </a:rPr>
              <a:t>– assembler – and linker form </a:t>
            </a:r>
            <a:r>
              <a:rPr lang="en-US" sz="2400" dirty="0">
                <a:latin typeface="Garamond" panose="02020404030301010803" pitchFamily="18" charset="0"/>
              </a:rPr>
              <a:t>a </a:t>
            </a:r>
            <a:r>
              <a:rPr lang="en-US" sz="2400" dirty="0" smtClean="0">
                <a:latin typeface="Garamond" panose="02020404030301010803" pitchFamily="18" charset="0"/>
              </a:rPr>
              <a:t>toolchain of computer programs </a:t>
            </a:r>
            <a:r>
              <a:rPr lang="en-US" sz="2400" dirty="0">
                <a:latin typeface="Garamond" panose="02020404030301010803" pitchFamily="18" charset="0"/>
              </a:rPr>
              <a:t>that </a:t>
            </a:r>
            <a:r>
              <a:rPr lang="en-US" sz="2400" dirty="0" smtClean="0">
                <a:latin typeface="Garamond" panose="02020404030301010803" pitchFamily="18" charset="0"/>
              </a:rPr>
              <a:t>take </a:t>
            </a:r>
            <a:r>
              <a:rPr lang="en-US" sz="2400" dirty="0">
                <a:latin typeface="Garamond" panose="02020404030301010803" pitchFamily="18" charset="0"/>
              </a:rPr>
              <a:t>source code written in a specific programming language and </a:t>
            </a:r>
            <a:r>
              <a:rPr lang="en-US" sz="2400" dirty="0" smtClean="0">
                <a:latin typeface="Garamond" panose="02020404030301010803" pitchFamily="18" charset="0"/>
              </a:rPr>
              <a:t>transform </a:t>
            </a:r>
            <a:r>
              <a:rPr lang="en-US" sz="2400" dirty="0">
                <a:latin typeface="Garamond" panose="02020404030301010803" pitchFamily="18" charset="0"/>
              </a:rPr>
              <a:t>it into a program that can be </a:t>
            </a:r>
            <a:r>
              <a:rPr lang="en-US" sz="2400" dirty="0" smtClean="0">
                <a:latin typeface="Garamond" panose="02020404030301010803" pitchFamily="18" charset="0"/>
              </a:rPr>
              <a:t>ran </a:t>
            </a:r>
            <a:r>
              <a:rPr lang="en-US" sz="2400" dirty="0">
                <a:latin typeface="Garamond" panose="02020404030301010803" pitchFamily="18" charset="0"/>
              </a:rPr>
              <a:t>on a </a:t>
            </a:r>
            <a:r>
              <a:rPr lang="en-US" sz="2400" dirty="0" smtClean="0">
                <a:latin typeface="Garamond" panose="02020404030301010803" pitchFamily="18" charset="0"/>
              </a:rPr>
              <a:t>computer</a:t>
            </a:r>
            <a:r>
              <a:rPr lang="en-US" sz="2400" dirty="0" smtClean="0">
                <a:latin typeface="Garamond" panose="02020404030301010803" pitchFamily="18" charset="0"/>
              </a:rPr>
              <a:t>.</a:t>
            </a:r>
          </a:p>
          <a:p>
            <a:pPr lvl="0">
              <a:spcBef>
                <a:spcPts val="0"/>
              </a:spcBef>
            </a:pPr>
            <a:endParaRPr lang="en-US" sz="24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28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1400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2800" b="1" dirty="0" smtClean="0">
                <a:latin typeface="Garamond" panose="02020404030301010803" pitchFamily="18" charset="0"/>
              </a:rPr>
              <a:t>Executin</a:t>
            </a:r>
            <a:r>
              <a:rPr lang="en-US" sz="2800" b="1" dirty="0">
                <a:latin typeface="Garamond" panose="02020404030301010803" pitchFamily="18" charset="0"/>
              </a:rPr>
              <a:t>g</a:t>
            </a:r>
          </a:p>
          <a:p>
            <a:pPr lvl="0">
              <a:spcBef>
                <a:spcPts val="0"/>
              </a:spcBef>
            </a:pPr>
            <a:endParaRPr lang="en-US" sz="500" b="1" dirty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</a:rPr>
              <a:t>The </a:t>
            </a:r>
            <a:r>
              <a:rPr lang="en-US" sz="2400" dirty="0">
                <a:latin typeface="Garamond" panose="02020404030301010803" pitchFamily="18" charset="0"/>
              </a:rPr>
              <a:t>process where a computer  actually performs the instructions of the compiled/assembled/linked program. </a:t>
            </a:r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5996" y="3510004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my_program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my_program_code.cpp</a:t>
            </a:r>
            <a:endParaRPr lang="en-US" sz="2000" b="1" dirty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56980" y="2947452"/>
            <a:ext cx="20233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Garamond" panose="02020404030301010803" pitchFamily="18" charset="0"/>
              </a:rPr>
              <a:t>Remember: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3215996" y="2973452"/>
            <a:ext cx="5852302" cy="1015925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23819" y="5305454"/>
            <a:ext cx="2905656" cy="1015925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61413" y="5839054"/>
            <a:ext cx="2495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0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my_program</a:t>
            </a:r>
            <a:endParaRPr lang="en-US" sz="2000" b="1" dirty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61413" y="5267954"/>
            <a:ext cx="20233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Garamond" panose="02020404030301010803" pitchFamily="18" charset="0"/>
              </a:rPr>
              <a:t>Remember: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374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2836173" y="3307222"/>
            <a:ext cx="2881845" cy="2827891"/>
          </a:xfrm>
          <a:prstGeom prst="rect">
            <a:avLst/>
          </a:prstGeom>
          <a:solidFill>
            <a:srgbClr val="E4EBF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2400" b="1" dirty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Remember</a:t>
            </a:r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: Pointers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Pointer </a:t>
            </a:r>
          </a:p>
          <a:p>
            <a:endParaRPr lang="en-US" sz="8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 Pointer is “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J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ust a Variable”.</a:t>
            </a: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Its </a:t>
            </a:r>
            <a:r>
              <a:rPr lang="en-US" sz="24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Value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: an Address in memory (instead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of storing an </a:t>
            </a:r>
            <a:r>
              <a:rPr lang="en-US" sz="18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/</a:t>
            </a:r>
            <a:r>
              <a:rPr lang="en-US" sz="18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/</a:t>
            </a:r>
            <a:r>
              <a:rPr lang="en-US" sz="1800" b="1" dirty="0" smtClean="0">
                <a:solidFill>
                  <a:srgbClr val="405F98"/>
                </a:solidFill>
                <a:latin typeface="Courier"/>
              </a:rPr>
              <a:t>char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/etc.)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Its </a:t>
            </a:r>
            <a:r>
              <a:rPr lang="en-US" sz="24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Type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: what type of variable resides in that memory Address.</a:t>
            </a: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38927" y="3307222"/>
            <a:ext cx="2881845" cy="2827891"/>
          </a:xfrm>
          <a:prstGeom prst="rect">
            <a:avLst/>
          </a:prstGeom>
          <a:solidFill>
            <a:srgbClr val="E4EBF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sz="2400" b="1" dirty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604522" y="3776731"/>
            <a:ext cx="1416707" cy="2173002"/>
            <a:chOff x="4686300" y="4230756"/>
            <a:chExt cx="1485902" cy="228600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4686300" y="4992756"/>
              <a:ext cx="14859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600" b="1" dirty="0" smtClean="0">
                  <a:solidFill>
                    <a:srgbClr val="ED7D31">
                      <a:lumMod val="75000"/>
                    </a:srgbClr>
                  </a:solidFill>
                  <a:latin typeface="Garamond" panose="02020404030301010803" pitchFamily="18" charset="0"/>
                </a:rPr>
                <a:t>0x1015</a:t>
              </a:r>
              <a:endParaRPr lang="en-US" sz="2600" b="1" dirty="0">
                <a:solidFill>
                  <a:srgbClr val="ED7D31">
                    <a:lumMod val="75000"/>
                  </a:srgbClr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4686301" y="5754756"/>
              <a:ext cx="14859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600" b="1" dirty="0" smtClean="0">
                  <a:solidFill>
                    <a:prstClr val="black"/>
                  </a:solidFill>
                  <a:latin typeface="Garamond" panose="02020404030301010803" pitchFamily="18" charset="0"/>
                </a:rPr>
                <a:t>18</a:t>
              </a:r>
              <a:endParaRPr lang="en-US" sz="2600" b="1" dirty="0">
                <a:solidFill>
                  <a:prstClr val="black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5" name="Isosceles Triangle 24"/>
            <p:cNvSpPr/>
            <p:nvPr/>
          </p:nvSpPr>
          <p:spPr bwMode="auto">
            <a:xfrm>
              <a:off x="4686302" y="4230756"/>
              <a:ext cx="1485900" cy="762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 anchorCtr="0"/>
            <a:lstStyle/>
            <a:p>
              <a:pPr algn="ctr">
                <a:defRPr/>
              </a:pPr>
              <a:endParaRPr lang="en-US" sz="2600" b="1" dirty="0" smtClean="0">
                <a:solidFill>
                  <a:prstClr val="black"/>
                </a:solidFill>
                <a:latin typeface="Garamond" panose="02020404030301010803" pitchFamily="18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307277" y="3776731"/>
            <a:ext cx="1416706" cy="2173002"/>
            <a:chOff x="4686301" y="4230756"/>
            <a:chExt cx="1485901" cy="2286000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686301" y="4992756"/>
              <a:ext cx="14859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600" b="1" dirty="0" smtClean="0">
                  <a:solidFill>
                    <a:srgbClr val="ED7D31">
                      <a:lumMod val="75000"/>
                    </a:srgbClr>
                  </a:solidFill>
                  <a:latin typeface="Garamond" panose="02020404030301010803" pitchFamily="18" charset="0"/>
                </a:rPr>
                <a:t>0x5286</a:t>
              </a:r>
              <a:endParaRPr lang="en-US" sz="2600" b="1" dirty="0">
                <a:solidFill>
                  <a:srgbClr val="ED7D31">
                    <a:lumMod val="75000"/>
                  </a:srgbClr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686301" y="5754756"/>
              <a:ext cx="14859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600" b="1" dirty="0" smtClean="0">
                  <a:solidFill>
                    <a:srgbClr val="262626"/>
                  </a:solidFill>
                  <a:latin typeface="Garamond" panose="02020404030301010803" pitchFamily="18" charset="0"/>
                </a:rPr>
                <a:t>0x5025</a:t>
              </a:r>
              <a:endParaRPr lang="en-US" sz="2600" b="1" dirty="0">
                <a:solidFill>
                  <a:srgbClr val="262626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9" name="Isosceles Triangle 28"/>
            <p:cNvSpPr/>
            <p:nvPr/>
          </p:nvSpPr>
          <p:spPr bwMode="auto">
            <a:xfrm>
              <a:off x="4686302" y="4230756"/>
              <a:ext cx="1485900" cy="762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 anchorCtr="0"/>
            <a:lstStyle/>
            <a:p>
              <a:pPr algn="ctr">
                <a:defRPr/>
              </a:pPr>
              <a:endParaRPr lang="en-US" sz="2600" b="1" dirty="0" smtClean="0">
                <a:solidFill>
                  <a:prstClr val="black"/>
                </a:solidFill>
                <a:latin typeface="Garamond" panose="02020404030301010803" pitchFamily="18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479670" y="5365098"/>
            <a:ext cx="1090049" cy="452387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30382" y="4024252"/>
            <a:ext cx="58862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600" b="1" dirty="0" err="1" smtClean="0">
                <a:solidFill>
                  <a:prstClr val="black"/>
                </a:solidFill>
                <a:latin typeface="Garamond" panose="02020404030301010803" pitchFamily="18" charset="0"/>
              </a:rPr>
              <a:t>ptr</a:t>
            </a:r>
            <a:endParaRPr lang="en-US" sz="2600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93683" y="4016373"/>
            <a:ext cx="8322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600" b="1" dirty="0" err="1" smtClean="0">
                <a:solidFill>
                  <a:prstClr val="black"/>
                </a:solidFill>
                <a:latin typeface="Garamond" panose="02020404030301010803" pitchFamily="18" charset="0"/>
              </a:rPr>
              <a:t>num</a:t>
            </a:r>
            <a:endParaRPr lang="en-US" sz="2600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9" name="Title 1"/>
          <p:cNvSpPr>
            <a:spLocks noGrp="1"/>
          </p:cNvSpPr>
          <p:nvPr/>
        </p:nvSpPr>
        <p:spPr>
          <a:xfrm>
            <a:off x="1091220" y="4635989"/>
            <a:ext cx="1584579" cy="453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Addresses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91220" y="4629159"/>
            <a:ext cx="8325939" cy="460266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Title 1"/>
          <p:cNvSpPr>
            <a:spLocks noGrp="1"/>
          </p:cNvSpPr>
          <p:nvPr/>
        </p:nvSpPr>
        <p:spPr>
          <a:xfrm>
            <a:off x="1097331" y="5364049"/>
            <a:ext cx="1584579" cy="453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Values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97331" y="5364049"/>
            <a:ext cx="8319828" cy="453436"/>
          </a:xfrm>
          <a:prstGeom prst="rect">
            <a:avLst/>
          </a:prstGeom>
          <a:noFill/>
          <a:ln w="19050">
            <a:solidFill>
              <a:srgbClr val="5171A8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Title 1"/>
          <p:cNvSpPr>
            <a:spLocks noGrp="1"/>
          </p:cNvSpPr>
          <p:nvPr/>
        </p:nvSpPr>
        <p:spPr>
          <a:xfrm>
            <a:off x="9738271" y="4862707"/>
            <a:ext cx="1866813" cy="453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Pointer Value: Where it points-to</a:t>
            </a:r>
          </a:p>
          <a:p>
            <a:pPr algn="ctr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in memory</a:t>
            </a:r>
            <a:endParaRPr lang="en-US" sz="1800" dirty="0">
              <a:solidFill>
                <a:prstClr val="black">
                  <a:lumMod val="85000"/>
                  <a:lumOff val="15000"/>
                </a:prstClr>
              </a:solidFill>
              <a:latin typeface="Courier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601536" y="4879649"/>
            <a:ext cx="2082464" cy="1500541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88900" y="5364489"/>
            <a:ext cx="1090049" cy="452387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64766" y="4629160"/>
            <a:ext cx="1090049" cy="46026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79670" y="4629158"/>
            <a:ext cx="1090049" cy="46409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 rot="10800000">
            <a:off x="9431019" y="5473603"/>
            <a:ext cx="164363" cy="227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7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1261</Words>
  <Application>Microsoft Office PowerPoint</Application>
  <PresentationFormat>Widescreen</PresentationFormat>
  <Paragraphs>398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Courier</vt:lpstr>
      <vt:lpstr>Courier New</vt:lpstr>
      <vt:lpstr>Garamond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Christos Papachristos</dc:creator>
  <cp:lastModifiedBy>Christos Papachristos</cp:lastModifiedBy>
  <cp:revision>640</cp:revision>
  <cp:lastPrinted>2017-01-27T03:37:54Z</cp:lastPrinted>
  <dcterms:created xsi:type="dcterms:W3CDTF">2017-01-24T04:47:12Z</dcterms:created>
  <dcterms:modified xsi:type="dcterms:W3CDTF">2019-01-31T01:06:01Z</dcterms:modified>
</cp:coreProperties>
</file>