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436C9B-253D-4B89-A15E-AD2A10A6DF9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04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26DD7D6-28E9-4250-8D59-0A7B20AFDF4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92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2CF909-2F9D-4EE8-9AB0-381959BE1DC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836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414F08A-F678-4354-97C3-0A22ECCED08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539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2CC22A5-EE4A-464D-9D43-76B8116EFE3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722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A994C3F-0E9B-4404-887B-442F2C45225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417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F2F8CB-08A1-4499-BA18-A3B3C5A6FC1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75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8EC509-5A39-4937-9962-37306A51796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618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85695-8014-4DD4-BC5B-04120C3690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375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F92140E-F971-4C7F-8D0C-DEB0C36ADAD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46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39060B-B2AC-445E-8E1D-7D21D55F83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529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5F87BE4-5539-4470-AC5F-5E31CE89AA3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20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D73D39E-D5EF-4761-B328-05042E7BBA3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89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191B3A8-294C-461B-981C-4CAC6122C64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824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B093116-D7AA-45DB-AF1B-7DD9A5CB68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15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C7C3F8C-18D6-4148-9328-5FC51AE55E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452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14DC9C8-91BA-45E3-9488-85825AD8B83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969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001750A-DB7F-447C-8028-25789B97452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709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605EA-6567-4166-8D66-BC95CE5D8D8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512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74240" y="3940560"/>
            <a:ext cx="118576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50320" y="394056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74240" y="394056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169080" y="1494720"/>
            <a:ext cx="5867640" cy="46818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169080" y="1494720"/>
            <a:ext cx="5867640" cy="468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6095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74240" y="394056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50320" y="394056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4240" y="3940560"/>
            <a:ext cx="118576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4240" y="3940560"/>
            <a:ext cx="118576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50320" y="394056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74240" y="394056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169080" y="1494720"/>
            <a:ext cx="5867640" cy="468180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169080" y="1494720"/>
            <a:ext cx="5867640" cy="468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6095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74240" y="394056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4681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0320" y="394056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424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0320" y="1495080"/>
            <a:ext cx="57862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74240" y="3940560"/>
            <a:ext cx="11857680" cy="223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1219320" y="0"/>
            <a:ext cx="10665360" cy="182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1219320" y="6675120"/>
            <a:ext cx="10665360" cy="18252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0" y="2157480"/>
            <a:ext cx="11886840" cy="87732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773560" y="188280"/>
            <a:ext cx="2844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1494000" y="188280"/>
            <a:ext cx="386028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719800" y="6568920"/>
            <a:ext cx="609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616247-222F-475B-B17B-535635720E01}" type="slidenum"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19320" y="0"/>
            <a:ext cx="10665360" cy="1825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219320" y="6675120"/>
            <a:ext cx="10665360" cy="18252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6095520" cy="1325160"/>
          </a:xfrm>
          <a:prstGeom prst="rect">
            <a:avLst/>
          </a:prstGeom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74240" y="1495080"/>
            <a:ext cx="11857680" cy="46818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6356520"/>
            <a:ext cx="6095520" cy="50112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095880" y="6356520"/>
            <a:ext cx="6095520" cy="501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Page </a:t>
            </a:r>
            <a:fld id="{0653EF79-6372-43D7-98AC-BD2ACB269EA9}" type="slidenum"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‹#›</a:t>
            </a:fld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 of 14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95880" y="0"/>
            <a:ext cx="6095520" cy="13251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7760" y="2156760"/>
            <a:ext cx="11886840" cy="87732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CS 202 Lab – </a:t>
            </a: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Section 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03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19320" y="3034440"/>
            <a:ext cx="10667520" cy="3823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lIns="292680" tIns="91440" rIns="274320" bIns="91440"/>
          <a:lstStyle/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1719800" y="6568920"/>
            <a:ext cx="609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556801A-BD8B-498F-BD1F-EEE441AFF5AB}" type="slidenum">
              <a:rPr lang="en-US" sz="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Only goes through the entire array once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Actually used in practice to sort small data sets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Array is imaginarily split into a sorted and unsorted section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Algorithm: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Assume the first element is sorted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Compare second element with the first – if second is less, then swap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For the rest of the rest of the elements – shift the sorted elements down until the proper spot is found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 Sort -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665600" y="1499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167800" y="1499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5670000" y="1499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6172200" y="14954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4163760" y="1499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6674400" y="154152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Unsorted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1303560" y="2129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9"/>
          <p:cNvSpPr/>
          <p:nvPr/>
        </p:nvSpPr>
        <p:spPr>
          <a:xfrm>
            <a:off x="1805760" y="2129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0"/>
          <p:cNvSpPr/>
          <p:nvPr/>
        </p:nvSpPr>
        <p:spPr>
          <a:xfrm>
            <a:off x="2307960" y="2129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1"/>
          <p:cNvSpPr/>
          <p:nvPr/>
        </p:nvSpPr>
        <p:spPr>
          <a:xfrm>
            <a:off x="2810160" y="21254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>
            <a:off x="801360" y="2129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3"/>
          <p:cNvSpPr/>
          <p:nvPr/>
        </p:nvSpPr>
        <p:spPr>
          <a:xfrm>
            <a:off x="3312360" y="2171520"/>
            <a:ext cx="200088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 to be inserted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4"/>
          <p:cNvSpPr/>
          <p:nvPr/>
        </p:nvSpPr>
        <p:spPr>
          <a:xfrm>
            <a:off x="1303560" y="267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5"/>
          <p:cNvSpPr/>
          <p:nvPr/>
        </p:nvSpPr>
        <p:spPr>
          <a:xfrm>
            <a:off x="1805760" y="26762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2307960" y="26762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>
            <a:off x="2810160" y="26719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8"/>
          <p:cNvSpPr/>
          <p:nvPr/>
        </p:nvSpPr>
        <p:spPr>
          <a:xfrm>
            <a:off x="801360" y="267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9"/>
          <p:cNvSpPr/>
          <p:nvPr/>
        </p:nvSpPr>
        <p:spPr>
          <a:xfrm>
            <a:off x="3312360" y="271800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&gt; -5, shift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0"/>
          <p:cNvSpPr/>
          <p:nvPr/>
        </p:nvSpPr>
        <p:spPr>
          <a:xfrm>
            <a:off x="1303560" y="32140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1"/>
          <p:cNvSpPr/>
          <p:nvPr/>
        </p:nvSpPr>
        <p:spPr>
          <a:xfrm>
            <a:off x="1805760" y="32140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2"/>
          <p:cNvSpPr/>
          <p:nvPr/>
        </p:nvSpPr>
        <p:spPr>
          <a:xfrm>
            <a:off x="2307960" y="32140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3"/>
          <p:cNvSpPr/>
          <p:nvPr/>
        </p:nvSpPr>
        <p:spPr>
          <a:xfrm>
            <a:off x="2810160" y="3209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4"/>
          <p:cNvSpPr/>
          <p:nvPr/>
        </p:nvSpPr>
        <p:spPr>
          <a:xfrm>
            <a:off x="801360" y="32140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5"/>
          <p:cNvSpPr/>
          <p:nvPr/>
        </p:nvSpPr>
        <p:spPr>
          <a:xfrm>
            <a:off x="3312360" y="325548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 -5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6"/>
          <p:cNvSpPr/>
          <p:nvPr/>
        </p:nvSpPr>
        <p:spPr>
          <a:xfrm>
            <a:off x="1303560" y="38883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7"/>
          <p:cNvSpPr/>
          <p:nvPr/>
        </p:nvSpPr>
        <p:spPr>
          <a:xfrm>
            <a:off x="1805760" y="388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8"/>
          <p:cNvSpPr/>
          <p:nvPr/>
        </p:nvSpPr>
        <p:spPr>
          <a:xfrm>
            <a:off x="2307960" y="388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9"/>
          <p:cNvSpPr/>
          <p:nvPr/>
        </p:nvSpPr>
        <p:spPr>
          <a:xfrm>
            <a:off x="2810160" y="38836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0"/>
          <p:cNvSpPr/>
          <p:nvPr/>
        </p:nvSpPr>
        <p:spPr>
          <a:xfrm>
            <a:off x="801360" y="38883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1"/>
          <p:cNvSpPr/>
          <p:nvPr/>
        </p:nvSpPr>
        <p:spPr>
          <a:xfrm>
            <a:off x="3312360" y="3930120"/>
            <a:ext cx="193104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 to be inserted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2"/>
          <p:cNvSpPr/>
          <p:nvPr/>
        </p:nvSpPr>
        <p:spPr>
          <a:xfrm>
            <a:off x="1303560" y="4405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3"/>
          <p:cNvSpPr/>
          <p:nvPr/>
        </p:nvSpPr>
        <p:spPr>
          <a:xfrm>
            <a:off x="1805760" y="4405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4"/>
          <p:cNvSpPr/>
          <p:nvPr/>
        </p:nvSpPr>
        <p:spPr>
          <a:xfrm>
            <a:off x="2307960" y="4405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5"/>
          <p:cNvSpPr/>
          <p:nvPr/>
        </p:nvSpPr>
        <p:spPr>
          <a:xfrm>
            <a:off x="2810160" y="44006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6"/>
          <p:cNvSpPr/>
          <p:nvPr/>
        </p:nvSpPr>
        <p:spPr>
          <a:xfrm>
            <a:off x="801360" y="4405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7"/>
          <p:cNvSpPr/>
          <p:nvPr/>
        </p:nvSpPr>
        <p:spPr>
          <a:xfrm>
            <a:off x="3312360" y="444672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&gt; 2, shift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8"/>
          <p:cNvSpPr/>
          <p:nvPr/>
        </p:nvSpPr>
        <p:spPr>
          <a:xfrm>
            <a:off x="1303560" y="49168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9"/>
          <p:cNvSpPr/>
          <p:nvPr/>
        </p:nvSpPr>
        <p:spPr>
          <a:xfrm>
            <a:off x="1805760" y="49168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0"/>
          <p:cNvSpPr/>
          <p:nvPr/>
        </p:nvSpPr>
        <p:spPr>
          <a:xfrm>
            <a:off x="2307960" y="49168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1"/>
          <p:cNvSpPr/>
          <p:nvPr/>
        </p:nvSpPr>
        <p:spPr>
          <a:xfrm>
            <a:off x="2810160" y="4912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2"/>
          <p:cNvSpPr/>
          <p:nvPr/>
        </p:nvSpPr>
        <p:spPr>
          <a:xfrm>
            <a:off x="801360" y="49168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3"/>
          <p:cNvSpPr/>
          <p:nvPr/>
        </p:nvSpPr>
        <p:spPr>
          <a:xfrm>
            <a:off x="3312360" y="495864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 &lt; 2, insert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4"/>
          <p:cNvSpPr/>
          <p:nvPr/>
        </p:nvSpPr>
        <p:spPr>
          <a:xfrm>
            <a:off x="1312920" y="56314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5"/>
          <p:cNvSpPr/>
          <p:nvPr/>
        </p:nvSpPr>
        <p:spPr>
          <a:xfrm>
            <a:off x="1815120" y="56314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6"/>
          <p:cNvSpPr/>
          <p:nvPr/>
        </p:nvSpPr>
        <p:spPr>
          <a:xfrm>
            <a:off x="2317320" y="56314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47"/>
          <p:cNvSpPr/>
          <p:nvPr/>
        </p:nvSpPr>
        <p:spPr>
          <a:xfrm>
            <a:off x="2819520" y="56268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8"/>
          <p:cNvSpPr/>
          <p:nvPr/>
        </p:nvSpPr>
        <p:spPr>
          <a:xfrm>
            <a:off x="810720" y="56314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9"/>
          <p:cNvSpPr/>
          <p:nvPr/>
        </p:nvSpPr>
        <p:spPr>
          <a:xfrm>
            <a:off x="3321360" y="5673240"/>
            <a:ext cx="203688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 to be inserted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50"/>
          <p:cNvSpPr/>
          <p:nvPr/>
        </p:nvSpPr>
        <p:spPr>
          <a:xfrm>
            <a:off x="1312920" y="6152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1"/>
          <p:cNvSpPr/>
          <p:nvPr/>
        </p:nvSpPr>
        <p:spPr>
          <a:xfrm>
            <a:off x="1815120" y="61524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52"/>
          <p:cNvSpPr/>
          <p:nvPr/>
        </p:nvSpPr>
        <p:spPr>
          <a:xfrm>
            <a:off x="2317320" y="61524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53"/>
          <p:cNvSpPr/>
          <p:nvPr/>
        </p:nvSpPr>
        <p:spPr>
          <a:xfrm>
            <a:off x="2819520" y="61477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4"/>
          <p:cNvSpPr/>
          <p:nvPr/>
        </p:nvSpPr>
        <p:spPr>
          <a:xfrm>
            <a:off x="810720" y="6152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55"/>
          <p:cNvSpPr/>
          <p:nvPr/>
        </p:nvSpPr>
        <p:spPr>
          <a:xfrm>
            <a:off x="3321360" y="619380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&lt; 9, insert 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56"/>
          <p:cNvSpPr/>
          <p:nvPr/>
        </p:nvSpPr>
        <p:spPr>
          <a:xfrm>
            <a:off x="7144560" y="2140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57"/>
          <p:cNvSpPr/>
          <p:nvPr/>
        </p:nvSpPr>
        <p:spPr>
          <a:xfrm>
            <a:off x="7646760" y="21405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58"/>
          <p:cNvSpPr/>
          <p:nvPr/>
        </p:nvSpPr>
        <p:spPr>
          <a:xfrm>
            <a:off x="8148960" y="21405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59"/>
          <p:cNvSpPr/>
          <p:nvPr/>
        </p:nvSpPr>
        <p:spPr>
          <a:xfrm>
            <a:off x="8651160" y="213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60"/>
          <p:cNvSpPr/>
          <p:nvPr/>
        </p:nvSpPr>
        <p:spPr>
          <a:xfrm>
            <a:off x="6642360" y="2140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61"/>
          <p:cNvSpPr/>
          <p:nvPr/>
        </p:nvSpPr>
        <p:spPr>
          <a:xfrm>
            <a:off x="9153360" y="2182320"/>
            <a:ext cx="223668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 to be inserted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62"/>
          <p:cNvSpPr/>
          <p:nvPr/>
        </p:nvSpPr>
        <p:spPr>
          <a:xfrm>
            <a:off x="7144560" y="267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63"/>
          <p:cNvSpPr/>
          <p:nvPr/>
        </p:nvSpPr>
        <p:spPr>
          <a:xfrm>
            <a:off x="7646760" y="26762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64"/>
          <p:cNvSpPr/>
          <p:nvPr/>
        </p:nvSpPr>
        <p:spPr>
          <a:xfrm>
            <a:off x="8148960" y="26762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65"/>
          <p:cNvSpPr/>
          <p:nvPr/>
        </p:nvSpPr>
        <p:spPr>
          <a:xfrm>
            <a:off x="8651160" y="26719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66"/>
          <p:cNvSpPr/>
          <p:nvPr/>
        </p:nvSpPr>
        <p:spPr>
          <a:xfrm>
            <a:off x="6642360" y="2676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67"/>
          <p:cNvSpPr/>
          <p:nvPr/>
        </p:nvSpPr>
        <p:spPr>
          <a:xfrm>
            <a:off x="9153360" y="271800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 &gt; 4, shift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68"/>
          <p:cNvSpPr/>
          <p:nvPr/>
        </p:nvSpPr>
        <p:spPr>
          <a:xfrm>
            <a:off x="7144560" y="3209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9"/>
          <p:cNvSpPr/>
          <p:nvPr/>
        </p:nvSpPr>
        <p:spPr>
          <a:xfrm>
            <a:off x="7646760" y="32094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70"/>
          <p:cNvSpPr/>
          <p:nvPr/>
        </p:nvSpPr>
        <p:spPr>
          <a:xfrm>
            <a:off x="8148960" y="32094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71"/>
          <p:cNvSpPr/>
          <p:nvPr/>
        </p:nvSpPr>
        <p:spPr>
          <a:xfrm>
            <a:off x="8651160" y="32050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72"/>
          <p:cNvSpPr/>
          <p:nvPr/>
        </p:nvSpPr>
        <p:spPr>
          <a:xfrm>
            <a:off x="6642360" y="32094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73"/>
          <p:cNvSpPr/>
          <p:nvPr/>
        </p:nvSpPr>
        <p:spPr>
          <a:xfrm>
            <a:off x="9153360" y="325116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&gt; 4, shift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74"/>
          <p:cNvSpPr/>
          <p:nvPr/>
        </p:nvSpPr>
        <p:spPr>
          <a:xfrm>
            <a:off x="7143840" y="3742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75"/>
          <p:cNvSpPr/>
          <p:nvPr/>
        </p:nvSpPr>
        <p:spPr>
          <a:xfrm>
            <a:off x="7646040" y="37425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76"/>
          <p:cNvSpPr/>
          <p:nvPr/>
        </p:nvSpPr>
        <p:spPr>
          <a:xfrm>
            <a:off x="8148240" y="37425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77"/>
          <p:cNvSpPr/>
          <p:nvPr/>
        </p:nvSpPr>
        <p:spPr>
          <a:xfrm>
            <a:off x="8650440" y="3738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8"/>
          <p:cNvSpPr/>
          <p:nvPr/>
        </p:nvSpPr>
        <p:spPr>
          <a:xfrm>
            <a:off x="6641640" y="3742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79"/>
          <p:cNvSpPr/>
          <p:nvPr/>
        </p:nvSpPr>
        <p:spPr>
          <a:xfrm>
            <a:off x="9152640" y="378432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 &lt; 4, insert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80"/>
          <p:cNvSpPr/>
          <p:nvPr/>
        </p:nvSpPr>
        <p:spPr>
          <a:xfrm>
            <a:off x="7131600" y="44575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81"/>
          <p:cNvSpPr/>
          <p:nvPr/>
        </p:nvSpPr>
        <p:spPr>
          <a:xfrm>
            <a:off x="7633800" y="44575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82"/>
          <p:cNvSpPr/>
          <p:nvPr/>
        </p:nvSpPr>
        <p:spPr>
          <a:xfrm>
            <a:off x="8136000" y="44575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83"/>
          <p:cNvSpPr/>
          <p:nvPr/>
        </p:nvSpPr>
        <p:spPr>
          <a:xfrm>
            <a:off x="8638200" y="4452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84"/>
          <p:cNvSpPr/>
          <p:nvPr/>
        </p:nvSpPr>
        <p:spPr>
          <a:xfrm>
            <a:off x="6629400" y="44575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85"/>
          <p:cNvSpPr/>
          <p:nvPr/>
        </p:nvSpPr>
        <p:spPr>
          <a:xfrm>
            <a:off x="9140400" y="4499280"/>
            <a:ext cx="1785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INSERTION-SORT(A)
1.     for j = 2 to n
2.          key ← A [j]
3.          // Insert A[j] into the sorted sequence A[1..j-1]
4.          j ← i – 1
5.         while i &gt; 0 and A[i] &gt; key
6.                 A[i+1] ← A[i]
7.                 i ← i – 1
8.         A[j+1] ← key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 Sort - Pseudocode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Merge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 divide and conquer algorithm where the problem gets split down into smaller sub-problems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Efficient, but requires additional memory (can be an issue for large datasets)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Splits the data in half in every iteration until two elements are left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Sorts the subarrays and merges back up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Quick Sort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 recursive divide and conquer algorithm that is very efficient and used in practice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Uses a pivot to split the data and values less than the pivot go to the left side and greater values go to the right side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Advanced Sorting Algorithms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Sometimes you want to find a piece of data based on a given key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ID number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Name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Zip code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Several Algorithms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Linear Search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Binary Search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Searching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563400" y="1495080"/>
            <a:ext cx="10929960" cy="4943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Simple algorithm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Uses a loop to iterate through all of the data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Compares each element with the desired value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Stops at the end of the array or when the value is found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Allows for the array to be unordered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Not efficient for large amounts of data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Linear Search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563400" y="1495080"/>
            <a:ext cx="10929960" cy="4943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Allows you to quickly find data by repeatedly cutting the dataset in half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Requires the data to be sorted before searching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Algorithm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Start with the middle element in the array and compare.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If value &lt; middle then search in left sub-array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If value &gt; middle then search right sub-array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Get the middle of the sub-array and repeat the process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Stops when either the value is found or when the sub-array can’t be subdivided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Binary Search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Binary Search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5" name="Shape 515"/>
          <p:cNvPicPr/>
          <p:nvPr/>
        </p:nvPicPr>
        <p:blipFill>
          <a:blip r:embed="rId3"/>
          <a:stretch/>
        </p:blipFill>
        <p:spPr>
          <a:xfrm>
            <a:off x="3274920" y="1500480"/>
            <a:ext cx="5641560" cy="5129640"/>
          </a:xfrm>
          <a:prstGeom prst="rect">
            <a:avLst/>
          </a:prstGeom>
          <a:ln>
            <a:noFill/>
          </a:ln>
        </p:spPr>
      </p:pic>
      <p:sp>
        <p:nvSpPr>
          <p:cNvPr id="356" name="CustomShape 2"/>
          <p:cNvSpPr/>
          <p:nvPr/>
        </p:nvSpPr>
        <p:spPr>
          <a:xfrm>
            <a:off x="327240" y="1500480"/>
            <a:ext cx="302184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Search for 19: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3072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Questions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Questions</a:t>
            </a: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Always use functions – better helps organize and read your code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Use the proper loops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String copy should use a while loop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Global constants should be used instead of #defines: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const int MAX_SIZE = 10;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Coding Reminders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Problem: want to order a set data from lowest to highest based on a given key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List of test scores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Order by first or last name alphabetically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 by an ID number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Several algorithms can do this: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Bubble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Insertion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Merge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Quick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Sorting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Is a simple and intuitive way to sort data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Not commonly used in practice due to the slow performance when sorting large amounts of data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Algorithm: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BBB59"/>
              </a:buClr>
              <a:buFont typeface="Quest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Compare each pair of adjacent elements from the beginning of an array and, if they are in reversed order, swap them.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9BBB59"/>
              </a:buClr>
              <a:buFont typeface="Quest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If at least one swap has been done, repeat step 1.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Bubble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Bubble Sort –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665600" y="16171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167800" y="16171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670000" y="16171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172200" y="16124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163760" y="16171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6674400" y="165888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Unsorted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1843200" y="2310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2345400" y="23108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2847600" y="23108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3349800" y="23061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1341000" y="2310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3852000" y="2352600"/>
            <a:ext cx="16196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&gt; 1, swap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1843200" y="28357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2345400" y="28357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2847600" y="28357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3349800" y="28310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1341000" y="28357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9"/>
          <p:cNvSpPr/>
          <p:nvPr/>
        </p:nvSpPr>
        <p:spPr>
          <a:xfrm>
            <a:off x="3852000" y="287748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&lt; 7, 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0"/>
          <p:cNvSpPr/>
          <p:nvPr/>
        </p:nvSpPr>
        <p:spPr>
          <a:xfrm>
            <a:off x="1843200" y="33516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2345400" y="33516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>
            <a:off x="2847600" y="33516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3"/>
          <p:cNvSpPr/>
          <p:nvPr/>
        </p:nvSpPr>
        <p:spPr>
          <a:xfrm>
            <a:off x="3349800" y="33469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4"/>
          <p:cNvSpPr/>
          <p:nvPr/>
        </p:nvSpPr>
        <p:spPr>
          <a:xfrm>
            <a:off x="1341000" y="33516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5"/>
          <p:cNvSpPr/>
          <p:nvPr/>
        </p:nvSpPr>
        <p:spPr>
          <a:xfrm>
            <a:off x="3852000" y="3393360"/>
            <a:ext cx="17334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&gt; -5, swap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6"/>
          <p:cNvSpPr/>
          <p:nvPr/>
        </p:nvSpPr>
        <p:spPr>
          <a:xfrm>
            <a:off x="1843200" y="3874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7"/>
          <p:cNvSpPr/>
          <p:nvPr/>
        </p:nvSpPr>
        <p:spPr>
          <a:xfrm>
            <a:off x="2345400" y="3874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8"/>
          <p:cNvSpPr/>
          <p:nvPr/>
        </p:nvSpPr>
        <p:spPr>
          <a:xfrm>
            <a:off x="2847600" y="3874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9"/>
          <p:cNvSpPr/>
          <p:nvPr/>
        </p:nvSpPr>
        <p:spPr>
          <a:xfrm>
            <a:off x="3349800" y="38700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0"/>
          <p:cNvSpPr/>
          <p:nvPr/>
        </p:nvSpPr>
        <p:spPr>
          <a:xfrm>
            <a:off x="1341000" y="38743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1"/>
          <p:cNvSpPr/>
          <p:nvPr/>
        </p:nvSpPr>
        <p:spPr>
          <a:xfrm>
            <a:off x="3852000" y="391608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 &lt; 9, 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2"/>
          <p:cNvSpPr/>
          <p:nvPr/>
        </p:nvSpPr>
        <p:spPr>
          <a:xfrm>
            <a:off x="1843200" y="46915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3"/>
          <p:cNvSpPr/>
          <p:nvPr/>
        </p:nvSpPr>
        <p:spPr>
          <a:xfrm>
            <a:off x="2345400" y="4684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4"/>
          <p:cNvSpPr/>
          <p:nvPr/>
        </p:nvSpPr>
        <p:spPr>
          <a:xfrm>
            <a:off x="2847600" y="46915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5"/>
          <p:cNvSpPr/>
          <p:nvPr/>
        </p:nvSpPr>
        <p:spPr>
          <a:xfrm>
            <a:off x="3349800" y="468720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6"/>
          <p:cNvSpPr/>
          <p:nvPr/>
        </p:nvSpPr>
        <p:spPr>
          <a:xfrm>
            <a:off x="1341000" y="469152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7"/>
          <p:cNvSpPr/>
          <p:nvPr/>
        </p:nvSpPr>
        <p:spPr>
          <a:xfrm>
            <a:off x="3852000" y="473328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 &lt; 5, 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8"/>
          <p:cNvSpPr/>
          <p:nvPr/>
        </p:nvSpPr>
        <p:spPr>
          <a:xfrm>
            <a:off x="1843200" y="5207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9"/>
          <p:cNvSpPr/>
          <p:nvPr/>
        </p:nvSpPr>
        <p:spPr>
          <a:xfrm>
            <a:off x="2345400" y="5207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0"/>
          <p:cNvSpPr/>
          <p:nvPr/>
        </p:nvSpPr>
        <p:spPr>
          <a:xfrm>
            <a:off x="2847600" y="5207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1"/>
          <p:cNvSpPr/>
          <p:nvPr/>
        </p:nvSpPr>
        <p:spPr>
          <a:xfrm>
            <a:off x="3349800" y="52030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2"/>
          <p:cNvSpPr/>
          <p:nvPr/>
        </p:nvSpPr>
        <p:spPr>
          <a:xfrm>
            <a:off x="1341000" y="52077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3"/>
          <p:cNvSpPr/>
          <p:nvPr/>
        </p:nvSpPr>
        <p:spPr>
          <a:xfrm>
            <a:off x="3852000" y="5249160"/>
            <a:ext cx="17334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&gt; -5, swap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4"/>
          <p:cNvSpPr/>
          <p:nvPr/>
        </p:nvSpPr>
        <p:spPr>
          <a:xfrm>
            <a:off x="1843200" y="57304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5"/>
          <p:cNvSpPr/>
          <p:nvPr/>
        </p:nvSpPr>
        <p:spPr>
          <a:xfrm>
            <a:off x="2345400" y="57304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6"/>
          <p:cNvSpPr/>
          <p:nvPr/>
        </p:nvSpPr>
        <p:spPr>
          <a:xfrm>
            <a:off x="2847600" y="57304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7"/>
          <p:cNvSpPr/>
          <p:nvPr/>
        </p:nvSpPr>
        <p:spPr>
          <a:xfrm>
            <a:off x="3349800" y="57261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8"/>
          <p:cNvSpPr/>
          <p:nvPr/>
        </p:nvSpPr>
        <p:spPr>
          <a:xfrm>
            <a:off x="1341000" y="57304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9"/>
          <p:cNvSpPr/>
          <p:nvPr/>
        </p:nvSpPr>
        <p:spPr>
          <a:xfrm>
            <a:off x="3852000" y="577224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&lt; 7, 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0"/>
          <p:cNvSpPr/>
          <p:nvPr/>
        </p:nvSpPr>
        <p:spPr>
          <a:xfrm>
            <a:off x="7079760" y="2310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1"/>
          <p:cNvSpPr/>
          <p:nvPr/>
        </p:nvSpPr>
        <p:spPr>
          <a:xfrm>
            <a:off x="7581960" y="23108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2"/>
          <p:cNvSpPr/>
          <p:nvPr/>
        </p:nvSpPr>
        <p:spPr>
          <a:xfrm>
            <a:off x="8084160" y="23108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3"/>
          <p:cNvSpPr/>
          <p:nvPr/>
        </p:nvSpPr>
        <p:spPr>
          <a:xfrm>
            <a:off x="8586360" y="23061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4"/>
          <p:cNvSpPr/>
          <p:nvPr/>
        </p:nvSpPr>
        <p:spPr>
          <a:xfrm>
            <a:off x="6577560" y="23108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5"/>
          <p:cNvSpPr/>
          <p:nvPr/>
        </p:nvSpPr>
        <p:spPr>
          <a:xfrm>
            <a:off x="9088560" y="2352600"/>
            <a:ext cx="17334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 &gt; -5, swap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6"/>
          <p:cNvSpPr/>
          <p:nvPr/>
        </p:nvSpPr>
        <p:spPr>
          <a:xfrm>
            <a:off x="7079760" y="2833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7"/>
          <p:cNvSpPr/>
          <p:nvPr/>
        </p:nvSpPr>
        <p:spPr>
          <a:xfrm>
            <a:off x="7581960" y="2833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8"/>
          <p:cNvSpPr/>
          <p:nvPr/>
        </p:nvSpPr>
        <p:spPr>
          <a:xfrm>
            <a:off x="8084160" y="2833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9"/>
          <p:cNvSpPr/>
          <p:nvPr/>
        </p:nvSpPr>
        <p:spPr>
          <a:xfrm>
            <a:off x="8586360" y="28292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0"/>
          <p:cNvSpPr/>
          <p:nvPr/>
        </p:nvSpPr>
        <p:spPr>
          <a:xfrm>
            <a:off x="6577560" y="28335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1"/>
          <p:cNvSpPr/>
          <p:nvPr/>
        </p:nvSpPr>
        <p:spPr>
          <a:xfrm>
            <a:off x="9088560" y="287532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1&lt; 5, 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2"/>
          <p:cNvSpPr/>
          <p:nvPr/>
        </p:nvSpPr>
        <p:spPr>
          <a:xfrm>
            <a:off x="7079760" y="36946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3"/>
          <p:cNvSpPr/>
          <p:nvPr/>
        </p:nvSpPr>
        <p:spPr>
          <a:xfrm>
            <a:off x="7581960" y="3694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4"/>
          <p:cNvSpPr/>
          <p:nvPr/>
        </p:nvSpPr>
        <p:spPr>
          <a:xfrm>
            <a:off x="8084160" y="3694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5"/>
          <p:cNvSpPr/>
          <p:nvPr/>
        </p:nvSpPr>
        <p:spPr>
          <a:xfrm>
            <a:off x="8586360" y="369036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6"/>
          <p:cNvSpPr/>
          <p:nvPr/>
        </p:nvSpPr>
        <p:spPr>
          <a:xfrm>
            <a:off x="6577560" y="369468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7"/>
          <p:cNvSpPr/>
          <p:nvPr/>
        </p:nvSpPr>
        <p:spPr>
          <a:xfrm>
            <a:off x="9088560" y="373644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 &lt; 1, ok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8"/>
          <p:cNvSpPr/>
          <p:nvPr/>
        </p:nvSpPr>
        <p:spPr>
          <a:xfrm>
            <a:off x="7079760" y="4550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9"/>
          <p:cNvSpPr/>
          <p:nvPr/>
        </p:nvSpPr>
        <p:spPr>
          <a:xfrm>
            <a:off x="7581960" y="4550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70"/>
          <p:cNvSpPr/>
          <p:nvPr/>
        </p:nvSpPr>
        <p:spPr>
          <a:xfrm>
            <a:off x="8084160" y="4550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71"/>
          <p:cNvSpPr/>
          <p:nvPr/>
        </p:nvSpPr>
        <p:spPr>
          <a:xfrm>
            <a:off x="8586360" y="4546440"/>
            <a:ext cx="456840" cy="46116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2"/>
          <p:cNvSpPr/>
          <p:nvPr/>
        </p:nvSpPr>
        <p:spPr>
          <a:xfrm>
            <a:off x="6577560" y="45507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3"/>
          <p:cNvSpPr/>
          <p:nvPr/>
        </p:nvSpPr>
        <p:spPr>
          <a:xfrm>
            <a:off x="9088560" y="4592520"/>
            <a:ext cx="135360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Sorted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63400" y="1495080"/>
            <a:ext cx="10929960" cy="504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void BubbleSort(int num[], int numItems)
{
      int i = 0, temp;
      bool swap = true;            </a:t>
            </a:r>
            <a:r>
              <a:rPr lang="en-US" sz="204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</a:t>
            </a:r>
            <a:r>
              <a:rPr lang="en-US" sz="20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      while(swap)
     {
          swap = false;
          for (int i=0; i &lt; (numItems-1); i++)
         {
               if (num[i] &gt; num[i+1])   
              { 
                    temp = num[i];            </a:t>
            </a:r>
            <a:r>
              <a:rPr lang="en-US" sz="204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</a:t>
            </a:r>
            <a:r>
              <a:rPr lang="en-US" sz="20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                    num[i] = num[i+1];
                    num[i+1] = temp;
                    swap = true;              </a:t>
            </a:r>
            <a:r>
              <a:rPr lang="en-US" sz="204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 </a:t>
            </a:r>
            <a:r>
              <a:rPr lang="en-US" sz="20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               }
          }
     }</a:t>
            </a:r>
            <a:r>
              <a:rPr lang="en-US" sz="204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
</a:t>
            </a:r>
            <a:r>
              <a:rPr lang="en-US" sz="20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0" y="45900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Bubble Sort - Code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Another simple sorting algorithm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Can be very efficient if the data is almost sorted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Algorithm: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Search through the list and find the smallest element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the smallest element with the first element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342720">
              <a:lnSpc>
                <a:spcPct val="100000"/>
              </a:lnSpc>
              <a:buClr>
                <a:srgbClr val="4F6128"/>
              </a:buClr>
              <a:buFont typeface="Noto Sans Symbols"/>
              <a:buChar char="⬜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Repeat the process by starting at second element and find the second smallest element, then third, etc.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 Sort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 Sort - Example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93516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4370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9392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54414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343296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7405200" y="1613880"/>
            <a:ext cx="13536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Unsorted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9436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69480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6445800" y="15699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8240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13262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18284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23306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3218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4294440" y="2347560"/>
            <a:ext cx="1820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-5 and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28328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38372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333504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8240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1"/>
          <p:cNvSpPr/>
          <p:nvPr/>
        </p:nvSpPr>
        <p:spPr>
          <a:xfrm>
            <a:off x="13262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2"/>
          <p:cNvSpPr/>
          <p:nvPr/>
        </p:nvSpPr>
        <p:spPr>
          <a:xfrm>
            <a:off x="18284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3"/>
          <p:cNvSpPr/>
          <p:nvPr/>
        </p:nvSpPr>
        <p:spPr>
          <a:xfrm>
            <a:off x="23306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4"/>
          <p:cNvSpPr/>
          <p:nvPr/>
        </p:nvSpPr>
        <p:spPr>
          <a:xfrm>
            <a:off x="3218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5"/>
          <p:cNvSpPr/>
          <p:nvPr/>
        </p:nvSpPr>
        <p:spPr>
          <a:xfrm>
            <a:off x="4294440" y="2897640"/>
            <a:ext cx="18871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 is already in place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6"/>
          <p:cNvSpPr/>
          <p:nvPr/>
        </p:nvSpPr>
        <p:spPr>
          <a:xfrm>
            <a:off x="28328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38372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8"/>
          <p:cNvSpPr/>
          <p:nvPr/>
        </p:nvSpPr>
        <p:spPr>
          <a:xfrm>
            <a:off x="333504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9"/>
          <p:cNvSpPr/>
          <p:nvPr/>
        </p:nvSpPr>
        <p:spPr>
          <a:xfrm>
            <a:off x="8240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0"/>
          <p:cNvSpPr/>
          <p:nvPr/>
        </p:nvSpPr>
        <p:spPr>
          <a:xfrm>
            <a:off x="13262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1"/>
          <p:cNvSpPr/>
          <p:nvPr/>
        </p:nvSpPr>
        <p:spPr>
          <a:xfrm>
            <a:off x="18284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2"/>
          <p:cNvSpPr/>
          <p:nvPr/>
        </p:nvSpPr>
        <p:spPr>
          <a:xfrm>
            <a:off x="23306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3"/>
          <p:cNvSpPr/>
          <p:nvPr/>
        </p:nvSpPr>
        <p:spPr>
          <a:xfrm>
            <a:off x="3218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4"/>
          <p:cNvSpPr/>
          <p:nvPr/>
        </p:nvSpPr>
        <p:spPr>
          <a:xfrm>
            <a:off x="4294440" y="372492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2 and 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5"/>
          <p:cNvSpPr/>
          <p:nvPr/>
        </p:nvSpPr>
        <p:spPr>
          <a:xfrm>
            <a:off x="28328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6"/>
          <p:cNvSpPr/>
          <p:nvPr/>
        </p:nvSpPr>
        <p:spPr>
          <a:xfrm>
            <a:off x="38372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7"/>
          <p:cNvSpPr/>
          <p:nvPr/>
        </p:nvSpPr>
        <p:spPr>
          <a:xfrm>
            <a:off x="3335040" y="368100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8"/>
          <p:cNvSpPr/>
          <p:nvPr/>
        </p:nvSpPr>
        <p:spPr>
          <a:xfrm>
            <a:off x="8240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9"/>
          <p:cNvSpPr/>
          <p:nvPr/>
        </p:nvSpPr>
        <p:spPr>
          <a:xfrm>
            <a:off x="13262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0"/>
          <p:cNvSpPr/>
          <p:nvPr/>
        </p:nvSpPr>
        <p:spPr>
          <a:xfrm>
            <a:off x="18284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1"/>
          <p:cNvSpPr/>
          <p:nvPr/>
        </p:nvSpPr>
        <p:spPr>
          <a:xfrm>
            <a:off x="23306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2"/>
          <p:cNvSpPr/>
          <p:nvPr/>
        </p:nvSpPr>
        <p:spPr>
          <a:xfrm>
            <a:off x="3218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43"/>
          <p:cNvSpPr/>
          <p:nvPr/>
        </p:nvSpPr>
        <p:spPr>
          <a:xfrm>
            <a:off x="4294440" y="4274280"/>
            <a:ext cx="18871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 is already in place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4"/>
          <p:cNvSpPr/>
          <p:nvPr/>
        </p:nvSpPr>
        <p:spPr>
          <a:xfrm>
            <a:off x="28328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5"/>
          <p:cNvSpPr/>
          <p:nvPr/>
        </p:nvSpPr>
        <p:spPr>
          <a:xfrm>
            <a:off x="38372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6"/>
          <p:cNvSpPr/>
          <p:nvPr/>
        </p:nvSpPr>
        <p:spPr>
          <a:xfrm>
            <a:off x="3335040" y="436968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7"/>
          <p:cNvSpPr/>
          <p:nvPr/>
        </p:nvSpPr>
        <p:spPr>
          <a:xfrm>
            <a:off x="8240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8"/>
          <p:cNvSpPr/>
          <p:nvPr/>
        </p:nvSpPr>
        <p:spPr>
          <a:xfrm>
            <a:off x="13262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9"/>
          <p:cNvSpPr/>
          <p:nvPr/>
        </p:nvSpPr>
        <p:spPr>
          <a:xfrm>
            <a:off x="18284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0"/>
          <p:cNvSpPr/>
          <p:nvPr/>
        </p:nvSpPr>
        <p:spPr>
          <a:xfrm>
            <a:off x="23306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1"/>
          <p:cNvSpPr/>
          <p:nvPr/>
        </p:nvSpPr>
        <p:spPr>
          <a:xfrm>
            <a:off x="3218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2"/>
          <p:cNvSpPr/>
          <p:nvPr/>
        </p:nvSpPr>
        <p:spPr>
          <a:xfrm>
            <a:off x="4294440" y="510228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7 with 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53"/>
          <p:cNvSpPr/>
          <p:nvPr/>
        </p:nvSpPr>
        <p:spPr>
          <a:xfrm>
            <a:off x="28328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54"/>
          <p:cNvSpPr/>
          <p:nvPr/>
        </p:nvSpPr>
        <p:spPr>
          <a:xfrm>
            <a:off x="38372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5"/>
          <p:cNvSpPr/>
          <p:nvPr/>
        </p:nvSpPr>
        <p:spPr>
          <a:xfrm>
            <a:off x="3335040" y="505836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6"/>
          <p:cNvSpPr/>
          <p:nvPr/>
        </p:nvSpPr>
        <p:spPr>
          <a:xfrm>
            <a:off x="8240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7"/>
          <p:cNvSpPr/>
          <p:nvPr/>
        </p:nvSpPr>
        <p:spPr>
          <a:xfrm>
            <a:off x="13262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8"/>
          <p:cNvSpPr/>
          <p:nvPr/>
        </p:nvSpPr>
        <p:spPr>
          <a:xfrm>
            <a:off x="18284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9"/>
          <p:cNvSpPr/>
          <p:nvPr/>
        </p:nvSpPr>
        <p:spPr>
          <a:xfrm>
            <a:off x="23306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60"/>
          <p:cNvSpPr/>
          <p:nvPr/>
        </p:nvSpPr>
        <p:spPr>
          <a:xfrm>
            <a:off x="3218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1"/>
          <p:cNvSpPr/>
          <p:nvPr/>
        </p:nvSpPr>
        <p:spPr>
          <a:xfrm>
            <a:off x="4294440" y="579096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7 with 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2"/>
          <p:cNvSpPr/>
          <p:nvPr/>
        </p:nvSpPr>
        <p:spPr>
          <a:xfrm>
            <a:off x="28328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63"/>
          <p:cNvSpPr/>
          <p:nvPr/>
        </p:nvSpPr>
        <p:spPr>
          <a:xfrm>
            <a:off x="38372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64"/>
          <p:cNvSpPr/>
          <p:nvPr/>
        </p:nvSpPr>
        <p:spPr>
          <a:xfrm>
            <a:off x="3335040" y="57470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5"/>
          <p:cNvSpPr/>
          <p:nvPr/>
        </p:nvSpPr>
        <p:spPr>
          <a:xfrm>
            <a:off x="67669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66"/>
          <p:cNvSpPr/>
          <p:nvPr/>
        </p:nvSpPr>
        <p:spPr>
          <a:xfrm>
            <a:off x="72691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7"/>
          <p:cNvSpPr/>
          <p:nvPr/>
        </p:nvSpPr>
        <p:spPr>
          <a:xfrm>
            <a:off x="77713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8"/>
          <p:cNvSpPr/>
          <p:nvPr/>
        </p:nvSpPr>
        <p:spPr>
          <a:xfrm>
            <a:off x="82735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9"/>
          <p:cNvSpPr/>
          <p:nvPr/>
        </p:nvSpPr>
        <p:spPr>
          <a:xfrm>
            <a:off x="62647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0"/>
          <p:cNvSpPr/>
          <p:nvPr/>
        </p:nvSpPr>
        <p:spPr>
          <a:xfrm>
            <a:off x="10237320" y="234756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Swap 8 with 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71"/>
          <p:cNvSpPr/>
          <p:nvPr/>
        </p:nvSpPr>
        <p:spPr>
          <a:xfrm>
            <a:off x="87757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2"/>
          <p:cNvSpPr/>
          <p:nvPr/>
        </p:nvSpPr>
        <p:spPr>
          <a:xfrm>
            <a:off x="97801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73"/>
          <p:cNvSpPr/>
          <p:nvPr/>
        </p:nvSpPr>
        <p:spPr>
          <a:xfrm>
            <a:off x="9277920" y="230364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74"/>
          <p:cNvSpPr/>
          <p:nvPr/>
        </p:nvSpPr>
        <p:spPr>
          <a:xfrm>
            <a:off x="67669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75"/>
          <p:cNvSpPr/>
          <p:nvPr/>
        </p:nvSpPr>
        <p:spPr>
          <a:xfrm>
            <a:off x="72691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6"/>
          <p:cNvSpPr/>
          <p:nvPr/>
        </p:nvSpPr>
        <p:spPr>
          <a:xfrm>
            <a:off x="77713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7"/>
          <p:cNvSpPr/>
          <p:nvPr/>
        </p:nvSpPr>
        <p:spPr>
          <a:xfrm>
            <a:off x="82735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8"/>
          <p:cNvSpPr/>
          <p:nvPr/>
        </p:nvSpPr>
        <p:spPr>
          <a:xfrm>
            <a:off x="62647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-5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79"/>
          <p:cNvSpPr/>
          <p:nvPr/>
        </p:nvSpPr>
        <p:spPr>
          <a:xfrm>
            <a:off x="10237320" y="3036240"/>
            <a:ext cx="18871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Sorted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80"/>
          <p:cNvSpPr/>
          <p:nvPr/>
        </p:nvSpPr>
        <p:spPr>
          <a:xfrm>
            <a:off x="87757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81"/>
          <p:cNvSpPr/>
          <p:nvPr/>
        </p:nvSpPr>
        <p:spPr>
          <a:xfrm>
            <a:off x="97801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82"/>
          <p:cNvSpPr/>
          <p:nvPr/>
        </p:nvSpPr>
        <p:spPr>
          <a:xfrm>
            <a:off x="9277920" y="2992320"/>
            <a:ext cx="456840" cy="456840"/>
          </a:xfrm>
          <a:prstGeom prst="rect">
            <a:avLst/>
          </a:prstGeom>
          <a:solidFill>
            <a:schemeClr val="lt1"/>
          </a:solidFill>
          <a:ln w="255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63400" y="1495080"/>
            <a:ext cx="10929960" cy="468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BBB59"/>
              </a:buClr>
              <a:buFont typeface="Noto Sans Symbols"/>
              <a:buChar char="⬜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SELECTION-SORT(A)
1.     for j ← 1 to n-1
2.          smallest ← j            // use the current index as the smallest val
3.           for i ← j + 1 to n
4.                   if A[ i ] &lt; A[ smallest ]
5.                          smallest ← i
6.            Exchange A[ j ] ↔ A[ smallest ]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0" y="469080"/>
            <a:ext cx="12191760" cy="914040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txBody>
          <a:bodyPr lIns="1188720" rIns="27432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estrial"/>
                <a:ea typeface="Questrial"/>
              </a:rPr>
              <a:t>Selection Sort - Pseudocode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985</Words>
  <Application>Microsoft Office PowerPoint</Application>
  <PresentationFormat>Widescreen</PresentationFormat>
  <Paragraphs>344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DejaVu Sans</vt:lpstr>
      <vt:lpstr>Noto Sans Symbols</vt:lpstr>
      <vt:lpstr>Questrial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202 Lab – Session 03</dc:title>
  <dc:subject/>
  <dc:creator/>
  <dc:description/>
  <cp:lastModifiedBy>Christos Papachristos</cp:lastModifiedBy>
  <cp:revision>3</cp:revision>
  <dcterms:modified xsi:type="dcterms:W3CDTF">2018-09-11T17:03:51Z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