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5k" id="{E35E7DEA-0033-4574-A5ED-15BA49243786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4k" id="{F387BCE0-A7A1-4072-BD2E-6D7130A3DE9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9887-E39A-C52C-7ED0-57227A3DE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BF685-AB24-F8D9-1FA6-EA8A5E6A9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2E6BB-FBC7-34C0-BDF5-AC88AFDE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7AF4-906D-4A75-A544-9E626C77138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57EF-AEA3-9315-E533-9674D65A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C0870-2793-351A-029E-8C37E593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FF7F-E545-42BC-8302-6CBD5D7C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0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038C-E736-64F2-0C97-2CD2AED2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C11CB-9F0B-4075-8F0D-7C50AA929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D81CC-1289-4541-31BA-CF31F220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7AF4-906D-4A75-A544-9E626C77138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7648D-DCCD-0B12-6C09-678A999D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E20D-A6D9-D2F0-17A9-6AFCBABB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FF7F-E545-42BC-8302-6CBD5D7C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9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82708-1EB8-AE4E-B704-1663EA21A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0061C-AA97-459D-9BC4-D9B1AAB69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BBD8-CD0B-8605-C71E-D4AD13B9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7AF4-906D-4A75-A544-9E626C77138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F56E3-314A-6471-15A7-53E35EED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EECDA-F974-1F4F-3B4B-0E27CDB2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FF7F-E545-42BC-8302-6CBD5D7C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293C-A7AD-92BA-E2EB-820AB4ED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96AD-FDA7-A7E6-4AA0-C6B1B10D3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12AAD-0394-2D80-E29D-3F8F6BFD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7AF4-906D-4A75-A544-9E626C77138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4C12-99F5-CBBC-B712-6223A1E9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B180-EDE1-5809-BACA-249DBCB0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FF7F-E545-42BC-8302-6CBD5D7C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1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8E34-25C2-FBC1-909E-0C0C4CCF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632CF-0632-B01E-13C5-9BB11EFA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4F344-7F2C-9C0F-3107-CBEE2E23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7AF4-906D-4A75-A544-9E626C77138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95938-E8D3-C241-C302-26AB8E4F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1796-554E-7D5C-0FE7-4FBE240E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FF7F-E545-42BC-8302-6CBD5D7C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E253-263E-6679-B53E-F57B20B3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BF219-2F9D-41F5-DDF0-62CA33FEE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71574-7D19-D651-CD26-1603FB4EE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E43A-040B-C746-D581-B59B9115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7AF4-906D-4A75-A544-9E626C77138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BC3D-8A67-1BE1-4BB4-97F59A14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51A0A-C92D-544F-6F58-69FBBF22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FF7F-E545-42BC-8302-6CBD5D7C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9429-D3F9-3759-367A-C8982143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9513A-F20B-3BA5-28DA-D67E7F6D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59296-0044-B039-0196-A9DC4E11C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94BCD-1949-78BD-3C60-278CD692C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4916A-8EC7-4F5B-E6A2-8AD73773E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16492-182F-4FF9-D745-D92B317F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7AF4-906D-4A75-A544-9E626C77138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60FA9-DA48-0819-0FD4-374838E2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4F9E2-D2C7-4065-E70F-BE38BF31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FF7F-E545-42BC-8302-6CBD5D7C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127B-A1BA-C93B-1F1F-C9453326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3F949-577A-7502-FD6D-9DD51C2F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7AF4-906D-4A75-A544-9E626C77138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E5981-B0B1-5570-DBFA-6B6A9D0A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DD82C-9FBB-7D0A-8CD5-211A5EB4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FF7F-E545-42BC-8302-6CBD5D7C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5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4F87D-241E-3A24-A62E-366DD335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7AF4-906D-4A75-A544-9E626C77138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FCFE8-992F-4FCB-6A7A-99A309B7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07AAD-1913-DCE1-FFD8-CD5B2951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FF7F-E545-42BC-8302-6CBD5D7C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1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4D11-BF5D-B841-8D76-914EAD7C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93CE-E7DD-1B83-B6FC-0CB357A6B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1BAD6-9DF4-8A48-800E-916B207D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015CA-2165-775F-4608-9BFB06C5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7AF4-906D-4A75-A544-9E626C77138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0E2F0-41C4-2169-46A0-592E0F23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4AB5A-9F08-3422-4A72-16E162E2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FF7F-E545-42BC-8302-6CBD5D7C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7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0E7D-D318-A52A-02EC-B481E7C5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DE9FE-4D1E-9102-5C43-A0DCB8992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8CF5D-5CEC-2DAB-2428-BAA0A8EAB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DA1A5-8CBF-4345-9226-166A48C2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7AF4-906D-4A75-A544-9E626C77138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2CE-6A1A-BA12-AAEE-20547AEA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58F0E-1D3C-D1A5-A1A4-F8813659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FF7F-E545-42BC-8302-6CBD5D7C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6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DF919-5288-A36A-2CD8-44292620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95E99-68A5-55FE-E8C2-0F183DD4F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393E6-3F0A-D0E2-3FE3-84C9AE58D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57AF4-906D-4A75-A544-9E626C77138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85689-72AF-D567-D7B5-B5B015952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5DE04-C920-1D3D-EFA9-D8BC4ABDE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FF7F-E545-42BC-8302-6CBD5D7C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8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8721FE-9593-98D9-9194-C7212BDA05D2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1928654"/>
          <a:ext cx="9448800" cy="414528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14996081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808880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2254368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362368505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869728877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59261204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71848019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92264994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197636798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92521714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51375637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963403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Nhất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số 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Hữu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bên phải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Vũ</a:t>
                      </a:r>
                      <a:br>
                        <a:rPr lang="vi-VN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mưa</a:t>
                      </a:r>
                      <a:endParaRPr lang="vi-V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Viên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tiền yên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Vương</a:t>
                      </a:r>
                      <a:br>
                        <a:rPr lang="vi-VN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vua </a:t>
                      </a:r>
                      <a:endParaRPr lang="vi-V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一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右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雨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円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王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907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Âm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âm thanh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Hạ</a:t>
                      </a:r>
                      <a:br>
                        <a:rPr lang="vi-VN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bên dưới</a:t>
                      </a:r>
                      <a:endParaRPr lang="vi-V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Hoả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lửa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Hoa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bông hoa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Bối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con sò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音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下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火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花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貝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998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Học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học sinh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Khí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khí chất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Cửu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số 9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Hưu</a:t>
                      </a:r>
                      <a:br>
                        <a:rPr lang="vi-VN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nghỉ hưu</a:t>
                      </a:r>
                      <a:endParaRPr lang="vi-V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Ngọc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ngọc bảo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学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気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九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休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玉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8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Kim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vàng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Không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không gian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Nguyệt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trăng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Khuyển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con chó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Kiến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nhìn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金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空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月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犬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見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60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Ngũ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số 5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Khẩu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mồm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Hiệu</a:t>
                      </a:r>
                      <a:br>
                        <a:rPr lang="vi-VN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trường học</a:t>
                      </a:r>
                      <a:endParaRPr lang="vi-V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Tả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bên trái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Tam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số 3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五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口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校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左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三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698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Sơn</a:t>
                      </a:r>
                      <a:br>
                        <a:rPr lang="vi-VN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núi</a:t>
                      </a:r>
                      <a:endParaRPr lang="vi-V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Tử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Tứ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số 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Mịch</a:t>
                      </a:r>
                      <a:br>
                        <a:rPr lang="vi-VN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sợi tơ</a:t>
                      </a:r>
                      <a:endParaRPr lang="vi-V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Tự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chữ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山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子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四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糸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字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900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Nhĩ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tai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Thất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số 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Xa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xe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Thủ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tay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Thập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số 10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耳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七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車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手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十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942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Xuất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xuất ngoại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Nữ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con gái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Tiểu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nhỏ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Thượng</a:t>
                      </a:r>
                      <a:br>
                        <a:rPr lang="vi-VN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bên trên</a:t>
                      </a:r>
                      <a:endParaRPr lang="vi-V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Sâm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rừng sâu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出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女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小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上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森 </a:t>
                      </a:r>
                      <a:endParaRPr lang="ja-JP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96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①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8148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83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DDEC9A-0462-EABF-0514-110B4667EC20}"/>
              </a:ext>
            </a:extLst>
          </p:cNvPr>
          <p:cNvGraphicFramePr>
            <a:graphicFrameLocks noGrp="1"/>
          </p:cNvGraphicFramePr>
          <p:nvPr/>
        </p:nvGraphicFramePr>
        <p:xfrm>
          <a:off x="2069387" y="1825625"/>
          <a:ext cx="8053225" cy="4351339"/>
        </p:xfrm>
        <a:graphic>
          <a:graphicData uri="http://schemas.openxmlformats.org/drawingml/2006/table">
            <a:tbl>
              <a:tblPr/>
              <a:tblGrid>
                <a:gridCol w="608863">
                  <a:extLst>
                    <a:ext uri="{9D8B030D-6E8A-4147-A177-3AD203B41FA5}">
                      <a16:colId xmlns:a16="http://schemas.microsoft.com/office/drawing/2014/main" val="1569200070"/>
                    </a:ext>
                  </a:extLst>
                </a:gridCol>
                <a:gridCol w="779344">
                  <a:extLst>
                    <a:ext uri="{9D8B030D-6E8A-4147-A177-3AD203B41FA5}">
                      <a16:colId xmlns:a16="http://schemas.microsoft.com/office/drawing/2014/main" val="4256487938"/>
                    </a:ext>
                  </a:extLst>
                </a:gridCol>
                <a:gridCol w="779344">
                  <a:extLst>
                    <a:ext uri="{9D8B030D-6E8A-4147-A177-3AD203B41FA5}">
                      <a16:colId xmlns:a16="http://schemas.microsoft.com/office/drawing/2014/main" val="2500294409"/>
                    </a:ext>
                  </a:extLst>
                </a:gridCol>
                <a:gridCol w="746871">
                  <a:extLst>
                    <a:ext uri="{9D8B030D-6E8A-4147-A177-3AD203B41FA5}">
                      <a16:colId xmlns:a16="http://schemas.microsoft.com/office/drawing/2014/main" val="878097188"/>
                    </a:ext>
                  </a:extLst>
                </a:gridCol>
                <a:gridCol w="754990">
                  <a:extLst>
                    <a:ext uri="{9D8B030D-6E8A-4147-A177-3AD203B41FA5}">
                      <a16:colId xmlns:a16="http://schemas.microsoft.com/office/drawing/2014/main" val="2928039031"/>
                    </a:ext>
                  </a:extLst>
                </a:gridCol>
                <a:gridCol w="730635">
                  <a:extLst>
                    <a:ext uri="{9D8B030D-6E8A-4147-A177-3AD203B41FA5}">
                      <a16:colId xmlns:a16="http://schemas.microsoft.com/office/drawing/2014/main" val="3943428532"/>
                    </a:ext>
                  </a:extLst>
                </a:gridCol>
                <a:gridCol w="608863">
                  <a:extLst>
                    <a:ext uri="{9D8B030D-6E8A-4147-A177-3AD203B41FA5}">
                      <a16:colId xmlns:a16="http://schemas.microsoft.com/office/drawing/2014/main" val="730443472"/>
                    </a:ext>
                  </a:extLst>
                </a:gridCol>
                <a:gridCol w="608863">
                  <a:extLst>
                    <a:ext uri="{9D8B030D-6E8A-4147-A177-3AD203B41FA5}">
                      <a16:colId xmlns:a16="http://schemas.microsoft.com/office/drawing/2014/main" val="1640152871"/>
                    </a:ext>
                  </a:extLst>
                </a:gridCol>
                <a:gridCol w="608863">
                  <a:extLst>
                    <a:ext uri="{9D8B030D-6E8A-4147-A177-3AD203B41FA5}">
                      <a16:colId xmlns:a16="http://schemas.microsoft.com/office/drawing/2014/main" val="1741295876"/>
                    </a:ext>
                  </a:extLst>
                </a:gridCol>
                <a:gridCol w="608863">
                  <a:extLst>
                    <a:ext uri="{9D8B030D-6E8A-4147-A177-3AD203B41FA5}">
                      <a16:colId xmlns:a16="http://schemas.microsoft.com/office/drawing/2014/main" val="1334677711"/>
                    </a:ext>
                  </a:extLst>
                </a:gridCol>
                <a:gridCol w="608863">
                  <a:extLst>
                    <a:ext uri="{9D8B030D-6E8A-4147-A177-3AD203B41FA5}">
                      <a16:colId xmlns:a16="http://schemas.microsoft.com/office/drawing/2014/main" val="246384558"/>
                    </a:ext>
                  </a:extLst>
                </a:gridCol>
                <a:gridCol w="608863">
                  <a:extLst>
                    <a:ext uri="{9D8B030D-6E8A-4147-A177-3AD203B41FA5}">
                      <a16:colId xmlns:a16="http://schemas.microsoft.com/office/drawing/2014/main" val="1405000101"/>
                    </a:ext>
                  </a:extLst>
                </a:gridCol>
              </a:tblGrid>
              <a:tr h="402661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 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Than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than đá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Đoản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ngắn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Đàm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đàm thoại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Trước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đến nơi</a:t>
                      </a:r>
                      <a:endParaRPr lang="vi-VN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Chú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chú ý 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炭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短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談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着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注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28919"/>
                  </a:ext>
                </a:extLst>
              </a:tr>
              <a:tr h="532552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 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Trụ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cột trụ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Đinh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can thứ 4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Trướng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căng lên,</a:t>
                      </a:r>
                      <a:b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giương lên</a:t>
                      </a:r>
                      <a:endParaRPr lang="vi-VN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Điều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điều hành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Truy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truy đuổi 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柱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丁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帳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調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追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711561"/>
                  </a:ext>
                </a:extLst>
              </a:tr>
              <a:tr h="402661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 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Định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cố định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Đình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sân vườn</a:t>
                      </a:r>
                      <a:endParaRPr lang="vi-VN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Địch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sáo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Thiết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sắt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Chuyển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di chuyển 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定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庭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笛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鉄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転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492673"/>
                  </a:ext>
                </a:extLst>
              </a:tr>
              <a:tr h="532552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 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Đô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kinh đô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Độ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nhiệt độ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Đầu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ném,</a:t>
                      </a:r>
                      <a:b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đầu tư</a:t>
                      </a:r>
                      <a:endParaRPr lang="vi-VN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Đậu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hạt đậu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Đảo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hòn đảo 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都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度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投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豆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島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441227"/>
                  </a:ext>
                </a:extLst>
              </a:tr>
              <a:tr h="558530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 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Thang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nước nóng</a:t>
                      </a:r>
                      <a:endParaRPr lang="vi-VN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Đăng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leo lên,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đăng ký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Đẳng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bình đẳng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Động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chuyển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động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Đồng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nhi đồng 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湯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登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等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動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童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492815"/>
                  </a:ext>
                </a:extLst>
              </a:tr>
              <a:tr h="675432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Nông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nông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nghiệp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Ba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con sóng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Phối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phân phối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Bội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bội số,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gấp nhiều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lần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Tương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hộp </a:t>
                      </a:r>
                      <a:endParaRPr lang="vi-VN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農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波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配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倍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箱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9418"/>
                  </a:ext>
                </a:extLst>
              </a:tr>
              <a:tr h="532552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 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Điền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ruộng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Phát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phát triển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Phản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phản đối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Phản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dốc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Bản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bảng,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miếng ván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畑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発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反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坂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板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331032"/>
                  </a:ext>
                </a:extLst>
              </a:tr>
              <a:tr h="402661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 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Bì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vỏ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buồn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Mỹ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mỹ thuật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Tỵ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mũi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Bút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bút 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皮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悲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美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鼻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筆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456087"/>
                  </a:ext>
                </a:extLst>
              </a:tr>
              <a:tr h="311738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④</a:t>
                      </a:r>
                      <a:endParaRPr lang="en-US" sz="1500">
                        <a:effectLst/>
                      </a:endParaRPr>
                    </a:p>
                  </a:txBody>
                  <a:tcPr marL="77934" marR="77934" marT="38967" marB="389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934" marR="77934" marT="38967" marB="3896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934" marR="77934" marT="38967" marB="38967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934" marR="77934" marT="38967" marB="38967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934" marR="77934" marT="38967" marB="38967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934" marR="77934" marT="38967" marB="38967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934" marR="77934" marT="38967" marB="38967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934" marR="77934" marT="38967" marB="38967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934" marR="77934" marT="38967" marB="38967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934" marR="77934" marT="38967" marB="38967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934" marR="77934" marT="38967" marB="38967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934" marR="77934" marT="38967" marB="38967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99160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28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D2D0CA-995E-2B5F-3E6D-19E9669C4CF5}"/>
              </a:ext>
            </a:extLst>
          </p:cNvPr>
          <p:cNvGraphicFramePr>
            <a:graphicFrameLocks noGrp="1"/>
          </p:cNvGraphicFramePr>
          <p:nvPr/>
        </p:nvGraphicFramePr>
        <p:xfrm>
          <a:off x="1629395" y="1825623"/>
          <a:ext cx="8933210" cy="4351342"/>
        </p:xfrm>
        <a:graphic>
          <a:graphicData uri="http://schemas.openxmlformats.org/drawingml/2006/table">
            <a:tbl>
              <a:tblPr/>
              <a:tblGrid>
                <a:gridCol w="675394">
                  <a:extLst>
                    <a:ext uri="{9D8B030D-6E8A-4147-A177-3AD203B41FA5}">
                      <a16:colId xmlns:a16="http://schemas.microsoft.com/office/drawing/2014/main" val="2510066491"/>
                    </a:ext>
                  </a:extLst>
                </a:gridCol>
                <a:gridCol w="864504">
                  <a:extLst>
                    <a:ext uri="{9D8B030D-6E8A-4147-A177-3AD203B41FA5}">
                      <a16:colId xmlns:a16="http://schemas.microsoft.com/office/drawing/2014/main" val="2019006246"/>
                    </a:ext>
                  </a:extLst>
                </a:gridCol>
                <a:gridCol w="864504">
                  <a:extLst>
                    <a:ext uri="{9D8B030D-6E8A-4147-A177-3AD203B41FA5}">
                      <a16:colId xmlns:a16="http://schemas.microsoft.com/office/drawing/2014/main" val="4125630014"/>
                    </a:ext>
                  </a:extLst>
                </a:gridCol>
                <a:gridCol w="828483">
                  <a:extLst>
                    <a:ext uri="{9D8B030D-6E8A-4147-A177-3AD203B41FA5}">
                      <a16:colId xmlns:a16="http://schemas.microsoft.com/office/drawing/2014/main" val="2218977743"/>
                    </a:ext>
                  </a:extLst>
                </a:gridCol>
                <a:gridCol w="837488">
                  <a:extLst>
                    <a:ext uri="{9D8B030D-6E8A-4147-A177-3AD203B41FA5}">
                      <a16:colId xmlns:a16="http://schemas.microsoft.com/office/drawing/2014/main" val="3557744966"/>
                    </a:ext>
                  </a:extLst>
                </a:gridCol>
                <a:gridCol w="810473">
                  <a:extLst>
                    <a:ext uri="{9D8B030D-6E8A-4147-A177-3AD203B41FA5}">
                      <a16:colId xmlns:a16="http://schemas.microsoft.com/office/drawing/2014/main" val="3420680000"/>
                    </a:ext>
                  </a:extLst>
                </a:gridCol>
                <a:gridCol w="675394">
                  <a:extLst>
                    <a:ext uri="{9D8B030D-6E8A-4147-A177-3AD203B41FA5}">
                      <a16:colId xmlns:a16="http://schemas.microsoft.com/office/drawing/2014/main" val="2454455535"/>
                    </a:ext>
                  </a:extLst>
                </a:gridCol>
                <a:gridCol w="675394">
                  <a:extLst>
                    <a:ext uri="{9D8B030D-6E8A-4147-A177-3AD203B41FA5}">
                      <a16:colId xmlns:a16="http://schemas.microsoft.com/office/drawing/2014/main" val="45113641"/>
                    </a:ext>
                  </a:extLst>
                </a:gridCol>
                <a:gridCol w="675394">
                  <a:extLst>
                    <a:ext uri="{9D8B030D-6E8A-4147-A177-3AD203B41FA5}">
                      <a16:colId xmlns:a16="http://schemas.microsoft.com/office/drawing/2014/main" val="1341046882"/>
                    </a:ext>
                  </a:extLst>
                </a:gridCol>
                <a:gridCol w="675394">
                  <a:extLst>
                    <a:ext uri="{9D8B030D-6E8A-4147-A177-3AD203B41FA5}">
                      <a16:colId xmlns:a16="http://schemas.microsoft.com/office/drawing/2014/main" val="589848431"/>
                    </a:ext>
                  </a:extLst>
                </a:gridCol>
                <a:gridCol w="675394">
                  <a:extLst>
                    <a:ext uri="{9D8B030D-6E8A-4147-A177-3AD203B41FA5}">
                      <a16:colId xmlns:a16="http://schemas.microsoft.com/office/drawing/2014/main" val="3894355010"/>
                    </a:ext>
                  </a:extLst>
                </a:gridCol>
                <a:gridCol w="675394">
                  <a:extLst>
                    <a:ext uri="{9D8B030D-6E8A-4147-A177-3AD203B41FA5}">
                      <a16:colId xmlns:a16="http://schemas.microsoft.com/office/drawing/2014/main" val="2534925805"/>
                    </a:ext>
                  </a:extLst>
                </a:gridCol>
              </a:tblGrid>
              <a:tr h="446661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 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Băng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nước đá</a:t>
                      </a:r>
                      <a:endParaRPr lang="vi-VN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Biểu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biểu hiện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Miểu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giây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Bệnh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bệnh tật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Phẩm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sản phẩm 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氷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表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秒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病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品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946054"/>
                  </a:ext>
                </a:extLst>
              </a:tr>
              <a:tr h="446661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 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Phụ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thua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Bộ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bộ trưởng</a:t>
                      </a:r>
                      <a:endParaRPr lang="vi-VN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Phục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trang phục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Phúc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phúc lợi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Vật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động vật 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負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部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服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福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物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359809"/>
                  </a:ext>
                </a:extLst>
              </a:tr>
              <a:tr h="446661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 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Bình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hoà bình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Phản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trả lại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Miễn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cố gắng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Phóng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giải phóng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Vị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hương vị </a:t>
                      </a:r>
                      <a:endParaRPr lang="vi-VN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平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返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勉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放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味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555971"/>
                  </a:ext>
                </a:extLst>
              </a:tr>
              <a:tr h="446661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 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Mệnh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sinh mệnh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Diện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mặt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Vấn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hỏi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Dịch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dịch vụ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Dược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thuốc </a:t>
                      </a:r>
                      <a:endParaRPr lang="vi-VN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命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面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問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役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薬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961590"/>
                  </a:ext>
                </a:extLst>
              </a:tr>
              <a:tr h="590745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 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Do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tự do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Du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dầu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Hữu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có,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tồn tại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Du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chơi,</a:t>
                      </a:r>
                      <a:b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du hý</a:t>
                      </a:r>
                      <a:endParaRPr lang="vi-VN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Dự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dự báo 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由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油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有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遊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予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47790"/>
                  </a:ext>
                </a:extLst>
              </a:tr>
              <a:tr h="446661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 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Dương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con cừu</a:t>
                      </a:r>
                      <a:endParaRPr lang="vi-VN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Dương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đại dương</a:t>
                      </a:r>
                      <a:endParaRPr lang="vi-VN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Diệp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lá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Dương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mặt trời</a:t>
                      </a:r>
                      <a:endParaRPr lang="vi-VN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Dạng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hình dạng 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羊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洋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葉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陽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様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520406"/>
                  </a:ext>
                </a:extLst>
              </a:tr>
              <a:tr h="590745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 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Lạc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rơi xuống</a:t>
                      </a:r>
                      <a:endParaRPr lang="vi-VN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Lưu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dòng chảy,</a:t>
                      </a:r>
                      <a:b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hạ lưu</a:t>
                      </a:r>
                      <a:endParaRPr lang="vi-VN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Lữ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du lịch,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lữ hành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Lưỡng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 bên,</a:t>
                      </a:r>
                      <a:b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lưỡng tính</a:t>
                      </a:r>
                      <a:endParaRPr lang="vi-VN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Lục</a:t>
                      </a:r>
                      <a:b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pt-BR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màu xanh</a:t>
                      </a:r>
                      <a:br>
                        <a:rPr lang="pt-BR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pt-BR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lá cây</a:t>
                      </a:r>
                      <a:endParaRPr lang="pt-BR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落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流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旅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両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緑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169989"/>
                  </a:ext>
                </a:extLst>
              </a:tr>
              <a:tr h="590745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 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Lễ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lễ nghi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Liệt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hàng lối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Luyện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luyện tập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Lộ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tiến lộ,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quốc lộ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Hoà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hoà bình 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礼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列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練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路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和 </a:t>
                      </a:r>
                      <a:endParaRPr lang="ja-JP" alt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42568"/>
                  </a:ext>
                </a:extLst>
              </a:tr>
              <a:tr h="345802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⑤</a:t>
                      </a:r>
                      <a:endParaRPr lang="en-US" sz="1700">
                        <a:effectLst/>
                      </a:endParaRPr>
                    </a:p>
                  </a:txBody>
                  <a:tcPr marL="86450" marR="86450" marT="43225" marB="432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6450" marR="86450" marT="43225" marB="432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6450" marR="86450" marT="43225" marB="43225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6450" marR="86450" marT="43225" marB="43225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6450" marR="86450" marT="43225" marB="43225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6450" marR="86450" marT="43225" marB="43225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6450" marR="86450" marT="43225" marB="43225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6450" marR="86450" marT="43225" marB="43225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6450" marR="86450" marT="43225" marB="43225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6450" marR="86450" marT="43225" marB="43225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6450" marR="86450" marT="43225" marB="43225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6450" marR="86450" marT="43225" marB="43225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4426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426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A6CF55-450F-C8BB-1F85-6E727AA5A3B4}"/>
              </a:ext>
            </a:extLst>
          </p:cNvPr>
          <p:cNvGraphicFramePr>
            <a:graphicFrameLocks noGrp="1"/>
          </p:cNvGraphicFramePr>
          <p:nvPr/>
        </p:nvGraphicFramePr>
        <p:xfrm>
          <a:off x="1958223" y="1720667"/>
          <a:ext cx="8275554" cy="4561254"/>
        </p:xfrm>
        <a:graphic>
          <a:graphicData uri="http://schemas.openxmlformats.org/drawingml/2006/table">
            <a:tbl>
              <a:tblPr/>
              <a:tblGrid>
                <a:gridCol w="625672">
                  <a:extLst>
                    <a:ext uri="{9D8B030D-6E8A-4147-A177-3AD203B41FA5}">
                      <a16:colId xmlns:a16="http://schemas.microsoft.com/office/drawing/2014/main" val="3391382885"/>
                    </a:ext>
                  </a:extLst>
                </a:gridCol>
                <a:gridCol w="800860">
                  <a:extLst>
                    <a:ext uri="{9D8B030D-6E8A-4147-A177-3AD203B41FA5}">
                      <a16:colId xmlns:a16="http://schemas.microsoft.com/office/drawing/2014/main" val="466130619"/>
                    </a:ext>
                  </a:extLst>
                </a:gridCol>
                <a:gridCol w="800860">
                  <a:extLst>
                    <a:ext uri="{9D8B030D-6E8A-4147-A177-3AD203B41FA5}">
                      <a16:colId xmlns:a16="http://schemas.microsoft.com/office/drawing/2014/main" val="106660396"/>
                    </a:ext>
                  </a:extLst>
                </a:gridCol>
                <a:gridCol w="767491">
                  <a:extLst>
                    <a:ext uri="{9D8B030D-6E8A-4147-A177-3AD203B41FA5}">
                      <a16:colId xmlns:a16="http://schemas.microsoft.com/office/drawing/2014/main" val="3400145271"/>
                    </a:ext>
                  </a:extLst>
                </a:gridCol>
                <a:gridCol w="775833">
                  <a:extLst>
                    <a:ext uri="{9D8B030D-6E8A-4147-A177-3AD203B41FA5}">
                      <a16:colId xmlns:a16="http://schemas.microsoft.com/office/drawing/2014/main" val="2748461437"/>
                    </a:ext>
                  </a:extLst>
                </a:gridCol>
                <a:gridCol w="750806">
                  <a:extLst>
                    <a:ext uri="{9D8B030D-6E8A-4147-A177-3AD203B41FA5}">
                      <a16:colId xmlns:a16="http://schemas.microsoft.com/office/drawing/2014/main" val="381387511"/>
                    </a:ext>
                  </a:extLst>
                </a:gridCol>
                <a:gridCol w="625672">
                  <a:extLst>
                    <a:ext uri="{9D8B030D-6E8A-4147-A177-3AD203B41FA5}">
                      <a16:colId xmlns:a16="http://schemas.microsoft.com/office/drawing/2014/main" val="3095185536"/>
                    </a:ext>
                  </a:extLst>
                </a:gridCol>
                <a:gridCol w="625672">
                  <a:extLst>
                    <a:ext uri="{9D8B030D-6E8A-4147-A177-3AD203B41FA5}">
                      <a16:colId xmlns:a16="http://schemas.microsoft.com/office/drawing/2014/main" val="3422357541"/>
                    </a:ext>
                  </a:extLst>
                </a:gridCol>
                <a:gridCol w="625672">
                  <a:extLst>
                    <a:ext uri="{9D8B030D-6E8A-4147-A177-3AD203B41FA5}">
                      <a16:colId xmlns:a16="http://schemas.microsoft.com/office/drawing/2014/main" val="1163647698"/>
                    </a:ext>
                  </a:extLst>
                </a:gridCol>
                <a:gridCol w="625672">
                  <a:extLst>
                    <a:ext uri="{9D8B030D-6E8A-4147-A177-3AD203B41FA5}">
                      <a16:colId xmlns:a16="http://schemas.microsoft.com/office/drawing/2014/main" val="3480591135"/>
                    </a:ext>
                  </a:extLst>
                </a:gridCol>
                <a:gridCol w="625672">
                  <a:extLst>
                    <a:ext uri="{9D8B030D-6E8A-4147-A177-3AD203B41FA5}">
                      <a16:colId xmlns:a16="http://schemas.microsoft.com/office/drawing/2014/main" val="3654202942"/>
                    </a:ext>
                  </a:extLst>
                </a:gridCol>
                <a:gridCol w="625672">
                  <a:extLst>
                    <a:ext uri="{9D8B030D-6E8A-4147-A177-3AD203B41FA5}">
                      <a16:colId xmlns:a16="http://schemas.microsoft.com/office/drawing/2014/main" val="3704005234"/>
                    </a:ext>
                  </a:extLst>
                </a:gridCol>
              </a:tblGrid>
              <a:tr h="413778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Ái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ái tình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Án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đề án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Dĩ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mốc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Y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y phục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Vị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vị trí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愛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案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以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衣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位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98403"/>
                  </a:ext>
                </a:extLst>
              </a:tr>
              <a:tr h="547254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phạm vi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Vị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dạ dày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Ấn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ấn tượng</a:t>
                      </a:r>
                      <a:endParaRPr lang="vi-VN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Anh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tiếng anh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Vinh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vinh quang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囲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胃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印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英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栄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651260"/>
                  </a:ext>
                </a:extLst>
              </a:tr>
              <a:tr h="413778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Diêm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muối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Ức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100 triệu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Gia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tham gia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Quả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kết quả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Hoá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hàng hoá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塩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億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加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果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貨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486053"/>
                  </a:ext>
                </a:extLst>
              </a:tr>
              <a:tr h="573949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Khoá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niên khoá,</a:t>
                      </a:r>
                      <a:b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khoá học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Nha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mầm,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mạch nha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Cải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cải cách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Giới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cơ giới</a:t>
                      </a:r>
                      <a:endParaRPr lang="vi-VN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Hại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tổn hại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課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芽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改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械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害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654746"/>
                  </a:ext>
                </a:extLst>
              </a:tr>
              <a:tr h="573949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Nhai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đường phố</a:t>
                      </a:r>
                      <a:endParaRPr lang="vi-VN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Các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các vị ,</a:t>
                      </a:r>
                      <a:b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các nước</a:t>
                      </a:r>
                      <a:endParaRPr lang="vi-VN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Giác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nhớ ra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Hoàn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hoàn thành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Quan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quan lại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街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各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覚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完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官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644829"/>
                  </a:ext>
                </a:extLst>
              </a:tr>
              <a:tr h="547254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Quản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quản lý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Quan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liên quan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Quan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quan sát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Nguyện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ước</a:t>
                      </a:r>
                      <a:b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nguyện</a:t>
                      </a:r>
                      <a:endParaRPr lang="vi-VN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hi vọng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管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関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観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願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希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228457"/>
                  </a:ext>
                </a:extLst>
              </a:tr>
              <a:tr h="547254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Quý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niên quý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Kỉ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thế kỉ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Hỷ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hạnh phúc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Kì</a:t>
                      </a:r>
                      <a:br>
                        <a:rPr lang="pt-BR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pt-BR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lá cờ,</a:t>
                      </a:r>
                      <a:br>
                        <a:rPr lang="pt-BR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pt-BR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quốc kì</a:t>
                      </a:r>
                      <a:endParaRPr lang="pt-BR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Khí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vũ khí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季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紀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喜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旗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器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681744"/>
                  </a:ext>
                </a:extLst>
              </a:tr>
              <a:tr h="413778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Cơ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cơ khí</a:t>
                      </a:r>
                      <a:endParaRPr lang="vi-VN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Nghị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hội nghị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Cầu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yêu cầu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Khấp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khóc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Cứu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cấp cứu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機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議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求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泣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救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881188"/>
                  </a:ext>
                </a:extLst>
              </a:tr>
              <a:tr h="320344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⑥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141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36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1B3D69-7FAE-CE36-6C1F-469B121EEBD4}"/>
              </a:ext>
            </a:extLst>
          </p:cNvPr>
          <p:cNvGraphicFramePr>
            <a:graphicFrameLocks noGrp="1"/>
          </p:cNvGraphicFramePr>
          <p:nvPr/>
        </p:nvGraphicFramePr>
        <p:xfrm>
          <a:off x="1958223" y="1735907"/>
          <a:ext cx="8275554" cy="4530774"/>
        </p:xfrm>
        <a:graphic>
          <a:graphicData uri="http://schemas.openxmlformats.org/drawingml/2006/table">
            <a:tbl>
              <a:tblPr/>
              <a:tblGrid>
                <a:gridCol w="625672">
                  <a:extLst>
                    <a:ext uri="{9D8B030D-6E8A-4147-A177-3AD203B41FA5}">
                      <a16:colId xmlns:a16="http://schemas.microsoft.com/office/drawing/2014/main" val="804401539"/>
                    </a:ext>
                  </a:extLst>
                </a:gridCol>
                <a:gridCol w="800860">
                  <a:extLst>
                    <a:ext uri="{9D8B030D-6E8A-4147-A177-3AD203B41FA5}">
                      <a16:colId xmlns:a16="http://schemas.microsoft.com/office/drawing/2014/main" val="3566909540"/>
                    </a:ext>
                  </a:extLst>
                </a:gridCol>
                <a:gridCol w="800860">
                  <a:extLst>
                    <a:ext uri="{9D8B030D-6E8A-4147-A177-3AD203B41FA5}">
                      <a16:colId xmlns:a16="http://schemas.microsoft.com/office/drawing/2014/main" val="2591573456"/>
                    </a:ext>
                  </a:extLst>
                </a:gridCol>
                <a:gridCol w="767491">
                  <a:extLst>
                    <a:ext uri="{9D8B030D-6E8A-4147-A177-3AD203B41FA5}">
                      <a16:colId xmlns:a16="http://schemas.microsoft.com/office/drawing/2014/main" val="2600422713"/>
                    </a:ext>
                  </a:extLst>
                </a:gridCol>
                <a:gridCol w="775833">
                  <a:extLst>
                    <a:ext uri="{9D8B030D-6E8A-4147-A177-3AD203B41FA5}">
                      <a16:colId xmlns:a16="http://schemas.microsoft.com/office/drawing/2014/main" val="3434557926"/>
                    </a:ext>
                  </a:extLst>
                </a:gridCol>
                <a:gridCol w="750806">
                  <a:extLst>
                    <a:ext uri="{9D8B030D-6E8A-4147-A177-3AD203B41FA5}">
                      <a16:colId xmlns:a16="http://schemas.microsoft.com/office/drawing/2014/main" val="375215806"/>
                    </a:ext>
                  </a:extLst>
                </a:gridCol>
                <a:gridCol w="625672">
                  <a:extLst>
                    <a:ext uri="{9D8B030D-6E8A-4147-A177-3AD203B41FA5}">
                      <a16:colId xmlns:a16="http://schemas.microsoft.com/office/drawing/2014/main" val="4076275537"/>
                    </a:ext>
                  </a:extLst>
                </a:gridCol>
                <a:gridCol w="625672">
                  <a:extLst>
                    <a:ext uri="{9D8B030D-6E8A-4147-A177-3AD203B41FA5}">
                      <a16:colId xmlns:a16="http://schemas.microsoft.com/office/drawing/2014/main" val="784886788"/>
                    </a:ext>
                  </a:extLst>
                </a:gridCol>
                <a:gridCol w="625672">
                  <a:extLst>
                    <a:ext uri="{9D8B030D-6E8A-4147-A177-3AD203B41FA5}">
                      <a16:colId xmlns:a16="http://schemas.microsoft.com/office/drawing/2014/main" val="3980749296"/>
                    </a:ext>
                  </a:extLst>
                </a:gridCol>
                <a:gridCol w="625672">
                  <a:extLst>
                    <a:ext uri="{9D8B030D-6E8A-4147-A177-3AD203B41FA5}">
                      <a16:colId xmlns:a16="http://schemas.microsoft.com/office/drawing/2014/main" val="3284654393"/>
                    </a:ext>
                  </a:extLst>
                </a:gridCol>
                <a:gridCol w="625672">
                  <a:extLst>
                    <a:ext uri="{9D8B030D-6E8A-4147-A177-3AD203B41FA5}">
                      <a16:colId xmlns:a16="http://schemas.microsoft.com/office/drawing/2014/main" val="928962259"/>
                    </a:ext>
                  </a:extLst>
                </a:gridCol>
                <a:gridCol w="625672">
                  <a:extLst>
                    <a:ext uri="{9D8B030D-6E8A-4147-A177-3AD203B41FA5}">
                      <a16:colId xmlns:a16="http://schemas.microsoft.com/office/drawing/2014/main" val="202678270"/>
                    </a:ext>
                  </a:extLst>
                </a:gridCol>
              </a:tblGrid>
              <a:tr h="547254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Cấp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cung cấp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Cử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tiến cử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Ngư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ngư nghiệp</a:t>
                      </a:r>
                      <a:endParaRPr lang="vi-VN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Cộng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công cộng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Hiệp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hiệp lực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給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挙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漁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共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協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099010"/>
                  </a:ext>
                </a:extLst>
              </a:tr>
              <a:tr h="413778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Kính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gương</a:t>
                      </a:r>
                      <a:endParaRPr lang="vi-VN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Cạnh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cạnh tranh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Cực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cực đoan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Huấn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giáo huấn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Quân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quân đội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鏡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競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極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訓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軍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265575"/>
                  </a:ext>
                </a:extLst>
              </a:tr>
              <a:tr h="573949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Quận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quận</a:t>
                      </a:r>
                      <a:b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huyện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Kính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đường kính</a:t>
                      </a:r>
                      <a:endParaRPr lang="vi-VN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Hình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địa hình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Cảnh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quang cảnh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Nghệ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nghệ thuật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郡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径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型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景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芸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886108"/>
                  </a:ext>
                </a:extLst>
              </a:tr>
              <a:tr h="547254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Khuyết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thiếu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Kết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kết hôn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Kiến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xây dựng,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kiến trúc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Kiện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tráng kiện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Nghiệm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thực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nghiệm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欠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結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建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健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験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82983"/>
                  </a:ext>
                </a:extLst>
              </a:tr>
              <a:tr h="413778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Cố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kiên cố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Công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thành công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Hảo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thích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Hậu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khí hậu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Hàng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hàng hải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固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功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好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候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航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0901"/>
                  </a:ext>
                </a:extLst>
              </a:tr>
              <a:tr h="547254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Khang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an khang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Cáo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quảng cáo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Sai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sai khác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Thái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rau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Tối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tối cao,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tối thiểu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康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告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差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菜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最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747600"/>
                  </a:ext>
                </a:extLst>
              </a:tr>
              <a:tr h="573949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Tài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khí tài,</a:t>
                      </a:r>
                      <a:b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phế tài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Tạc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hôm qua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Trát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tiền giấy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Loát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in ấn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Sát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giết,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sát nhân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材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昨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札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刷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殺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6816"/>
                  </a:ext>
                </a:extLst>
              </a:tr>
              <a:tr h="413778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Sát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cảnh sát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Tham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tham gia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Sản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sản nghiệp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Tản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tản bộ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Tàn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còn lại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察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参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産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散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残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3678"/>
                  </a:ext>
                </a:extLst>
              </a:tr>
              <a:tr h="320344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⑦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7454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51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E6B17F-9A09-0352-81F3-87A1B85D9531}"/>
              </a:ext>
            </a:extLst>
          </p:cNvPr>
          <p:cNvGraphicFramePr>
            <a:graphicFrameLocks noGrp="1"/>
          </p:cNvGraphicFramePr>
          <p:nvPr/>
        </p:nvGraphicFramePr>
        <p:xfrm>
          <a:off x="2564810" y="1815114"/>
          <a:ext cx="7062379" cy="4372360"/>
        </p:xfrm>
        <a:graphic>
          <a:graphicData uri="http://schemas.openxmlformats.org/drawingml/2006/table">
            <a:tbl>
              <a:tblPr/>
              <a:tblGrid>
                <a:gridCol w="533950">
                  <a:extLst>
                    <a:ext uri="{9D8B030D-6E8A-4147-A177-3AD203B41FA5}">
                      <a16:colId xmlns:a16="http://schemas.microsoft.com/office/drawing/2014/main" val="3330115907"/>
                    </a:ext>
                  </a:extLst>
                </a:gridCol>
                <a:gridCol w="683456">
                  <a:extLst>
                    <a:ext uri="{9D8B030D-6E8A-4147-A177-3AD203B41FA5}">
                      <a16:colId xmlns:a16="http://schemas.microsoft.com/office/drawing/2014/main" val="3977349117"/>
                    </a:ext>
                  </a:extLst>
                </a:gridCol>
                <a:gridCol w="683456">
                  <a:extLst>
                    <a:ext uri="{9D8B030D-6E8A-4147-A177-3AD203B41FA5}">
                      <a16:colId xmlns:a16="http://schemas.microsoft.com/office/drawing/2014/main" val="1382462299"/>
                    </a:ext>
                  </a:extLst>
                </a:gridCol>
                <a:gridCol w="654979">
                  <a:extLst>
                    <a:ext uri="{9D8B030D-6E8A-4147-A177-3AD203B41FA5}">
                      <a16:colId xmlns:a16="http://schemas.microsoft.com/office/drawing/2014/main" val="3302513033"/>
                    </a:ext>
                  </a:extLst>
                </a:gridCol>
                <a:gridCol w="662098">
                  <a:extLst>
                    <a:ext uri="{9D8B030D-6E8A-4147-A177-3AD203B41FA5}">
                      <a16:colId xmlns:a16="http://schemas.microsoft.com/office/drawing/2014/main" val="3835830863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185086343"/>
                    </a:ext>
                  </a:extLst>
                </a:gridCol>
                <a:gridCol w="533950">
                  <a:extLst>
                    <a:ext uri="{9D8B030D-6E8A-4147-A177-3AD203B41FA5}">
                      <a16:colId xmlns:a16="http://schemas.microsoft.com/office/drawing/2014/main" val="1619686199"/>
                    </a:ext>
                  </a:extLst>
                </a:gridCol>
                <a:gridCol w="533950">
                  <a:extLst>
                    <a:ext uri="{9D8B030D-6E8A-4147-A177-3AD203B41FA5}">
                      <a16:colId xmlns:a16="http://schemas.microsoft.com/office/drawing/2014/main" val="542641623"/>
                    </a:ext>
                  </a:extLst>
                </a:gridCol>
                <a:gridCol w="533950">
                  <a:extLst>
                    <a:ext uri="{9D8B030D-6E8A-4147-A177-3AD203B41FA5}">
                      <a16:colId xmlns:a16="http://schemas.microsoft.com/office/drawing/2014/main" val="3316927906"/>
                    </a:ext>
                  </a:extLst>
                </a:gridCol>
                <a:gridCol w="533950">
                  <a:extLst>
                    <a:ext uri="{9D8B030D-6E8A-4147-A177-3AD203B41FA5}">
                      <a16:colId xmlns:a16="http://schemas.microsoft.com/office/drawing/2014/main" val="3697641503"/>
                    </a:ext>
                  </a:extLst>
                </a:gridCol>
                <a:gridCol w="533950">
                  <a:extLst>
                    <a:ext uri="{9D8B030D-6E8A-4147-A177-3AD203B41FA5}">
                      <a16:colId xmlns:a16="http://schemas.microsoft.com/office/drawing/2014/main" val="1171156501"/>
                    </a:ext>
                  </a:extLst>
                </a:gridCol>
                <a:gridCol w="533950">
                  <a:extLst>
                    <a:ext uri="{9D8B030D-6E8A-4147-A177-3AD203B41FA5}">
                      <a16:colId xmlns:a16="http://schemas.microsoft.com/office/drawing/2014/main" val="661720920"/>
                    </a:ext>
                  </a:extLst>
                </a:gridCol>
              </a:tblGrid>
              <a:tr h="467028"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 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Sĩ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nhân sĩ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Thị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tên họ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Sử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lịch sử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Ti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quản lý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Thí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thí sinh,</a:t>
                      </a:r>
                      <a:b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thí nghiệm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士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氏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史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司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試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131721"/>
                  </a:ext>
                </a:extLst>
              </a:tr>
              <a:tr h="489810"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Nhi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trẻ con,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nhi đồng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Trị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trị liệu,</a:t>
                      </a:r>
                      <a:b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chữa trị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Từ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từ điển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Thất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thất bại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Tá</a:t>
                      </a:r>
                      <a:b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mượn </a:t>
                      </a:r>
                      <a:endParaRPr lang="vi-VN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児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治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辞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失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借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935426"/>
                  </a:ext>
                </a:extLst>
              </a:tr>
              <a:tr h="467028"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 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Chủng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chủng loại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Chu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chu vi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Chúc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chúc mừng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Thuận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thuận lợi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Sơ</a:t>
                      </a:r>
                      <a:b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sơ lược </a:t>
                      </a:r>
                      <a:endParaRPr lang="vi-VN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種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周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祝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順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初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581052"/>
                  </a:ext>
                </a:extLst>
              </a:tr>
              <a:tr h="592329"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 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Tùng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cây thông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Tiếu</a:t>
                      </a:r>
                      <a:b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cười,</a:t>
                      </a:r>
                      <a:br>
                        <a:rPr lang="vi-VN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tiếu lâm</a:t>
                      </a:r>
                      <a:endParaRPr lang="vi-VN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Xướng</a:t>
                      </a:r>
                      <a:b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ca xướng</a:t>
                      </a:r>
                      <a:endParaRPr lang="vi-VN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Thiêu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thiêu đốt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Tượng</a:t>
                      </a:r>
                      <a:b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con voi,</a:t>
                      </a:r>
                      <a:br>
                        <a:rPr lang="vi-VN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hình tượng</a:t>
                      </a:r>
                      <a:endParaRPr lang="vi-VN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松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笑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唱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焼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象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473858"/>
                  </a:ext>
                </a:extLst>
              </a:tr>
              <a:tr h="489810"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 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Chiếu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phản chiếu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Thưởng</a:t>
                      </a:r>
                      <a:b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tán thưởng</a:t>
                      </a:r>
                      <a:endParaRPr lang="vi-VN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Thần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đại thần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Tín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tín dụng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Thành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thành công 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照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賞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臣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信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成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926281"/>
                  </a:ext>
                </a:extLst>
              </a:tr>
              <a:tr h="489810"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Tỉnh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tỉnh thành,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coi xét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Thanh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thanh khiết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Tĩnh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yên tĩnh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Tịch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chỗ ngồi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Tích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thành tích 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省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清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静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席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積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862741"/>
                  </a:ext>
                </a:extLst>
              </a:tr>
              <a:tr h="592329"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 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Triết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bẻ, gập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Tiết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tiết kiệm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Thuyết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tiểu thuyết,</a:t>
                      </a:r>
                      <a:b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thuyết minh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Thiển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cạn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Chiến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chiến tranh 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折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節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説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浅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戦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366463"/>
                  </a:ext>
                </a:extLst>
              </a:tr>
              <a:tr h="489810"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 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Tuyển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tuyển chọn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Nhiên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tự nhiên,</a:t>
                      </a:r>
                      <a:b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ngẫu nhiên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Tranh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chiến tranh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Thương</a:t>
                      </a:r>
                      <a:b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thương khố</a:t>
                      </a:r>
                      <a:endParaRPr lang="vi-VN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Sào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tổ chim 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選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然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争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倉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巣 </a:t>
                      </a:r>
                      <a:endParaRPr lang="ja-JP" alt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466141"/>
                  </a:ext>
                </a:extLst>
              </a:tr>
              <a:tr h="273382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⑧</a:t>
                      </a:r>
                      <a:endParaRPr lang="en-US" sz="1300">
                        <a:effectLst/>
                      </a:endParaRPr>
                    </a:p>
                  </a:txBody>
                  <a:tcPr marL="68346" marR="68346" marT="34173" marB="3417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346" marR="68346" marT="34173" marB="3417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346" marR="68346" marT="34173" marB="3417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346" marR="68346" marT="34173" marB="3417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346" marR="68346" marT="34173" marB="3417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346" marR="68346" marT="34173" marB="3417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346" marR="68346" marT="34173" marB="3417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346" marR="68346" marT="34173" marB="3417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346" marR="68346" marT="34173" marB="3417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346" marR="68346" marT="34173" marB="3417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346" marR="68346" marT="34173" marB="3417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346" marR="68346" marT="34173" marB="3417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9263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43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837769-0587-73D0-9FDD-38B2281D41BD}"/>
              </a:ext>
            </a:extLst>
          </p:cNvPr>
          <p:cNvGraphicFramePr>
            <a:graphicFrameLocks noGrp="1"/>
          </p:cNvGraphicFramePr>
          <p:nvPr/>
        </p:nvGraphicFramePr>
        <p:xfrm>
          <a:off x="2081373" y="1825625"/>
          <a:ext cx="8029253" cy="4351339"/>
        </p:xfrm>
        <a:graphic>
          <a:graphicData uri="http://schemas.openxmlformats.org/drawingml/2006/table">
            <a:tbl>
              <a:tblPr/>
              <a:tblGrid>
                <a:gridCol w="607050">
                  <a:extLst>
                    <a:ext uri="{9D8B030D-6E8A-4147-A177-3AD203B41FA5}">
                      <a16:colId xmlns:a16="http://schemas.microsoft.com/office/drawing/2014/main" val="1005786716"/>
                    </a:ext>
                  </a:extLst>
                </a:gridCol>
                <a:gridCol w="777025">
                  <a:extLst>
                    <a:ext uri="{9D8B030D-6E8A-4147-A177-3AD203B41FA5}">
                      <a16:colId xmlns:a16="http://schemas.microsoft.com/office/drawing/2014/main" val="3515911380"/>
                    </a:ext>
                  </a:extLst>
                </a:gridCol>
                <a:gridCol w="777025">
                  <a:extLst>
                    <a:ext uri="{9D8B030D-6E8A-4147-A177-3AD203B41FA5}">
                      <a16:colId xmlns:a16="http://schemas.microsoft.com/office/drawing/2014/main" val="1186385704"/>
                    </a:ext>
                  </a:extLst>
                </a:gridCol>
                <a:gridCol w="744649">
                  <a:extLst>
                    <a:ext uri="{9D8B030D-6E8A-4147-A177-3AD203B41FA5}">
                      <a16:colId xmlns:a16="http://schemas.microsoft.com/office/drawing/2014/main" val="2249029455"/>
                    </a:ext>
                  </a:extLst>
                </a:gridCol>
                <a:gridCol w="752743">
                  <a:extLst>
                    <a:ext uri="{9D8B030D-6E8A-4147-A177-3AD203B41FA5}">
                      <a16:colId xmlns:a16="http://schemas.microsoft.com/office/drawing/2014/main" val="2995994099"/>
                    </a:ext>
                  </a:extLst>
                </a:gridCol>
                <a:gridCol w="728461">
                  <a:extLst>
                    <a:ext uri="{9D8B030D-6E8A-4147-A177-3AD203B41FA5}">
                      <a16:colId xmlns:a16="http://schemas.microsoft.com/office/drawing/2014/main" val="3661068375"/>
                    </a:ext>
                  </a:extLst>
                </a:gridCol>
                <a:gridCol w="607050">
                  <a:extLst>
                    <a:ext uri="{9D8B030D-6E8A-4147-A177-3AD203B41FA5}">
                      <a16:colId xmlns:a16="http://schemas.microsoft.com/office/drawing/2014/main" val="3350822811"/>
                    </a:ext>
                  </a:extLst>
                </a:gridCol>
                <a:gridCol w="607050">
                  <a:extLst>
                    <a:ext uri="{9D8B030D-6E8A-4147-A177-3AD203B41FA5}">
                      <a16:colId xmlns:a16="http://schemas.microsoft.com/office/drawing/2014/main" val="3150926742"/>
                    </a:ext>
                  </a:extLst>
                </a:gridCol>
                <a:gridCol w="607050">
                  <a:extLst>
                    <a:ext uri="{9D8B030D-6E8A-4147-A177-3AD203B41FA5}">
                      <a16:colId xmlns:a16="http://schemas.microsoft.com/office/drawing/2014/main" val="1286896614"/>
                    </a:ext>
                  </a:extLst>
                </a:gridCol>
                <a:gridCol w="607050">
                  <a:extLst>
                    <a:ext uri="{9D8B030D-6E8A-4147-A177-3AD203B41FA5}">
                      <a16:colId xmlns:a16="http://schemas.microsoft.com/office/drawing/2014/main" val="712957952"/>
                    </a:ext>
                  </a:extLst>
                </a:gridCol>
                <a:gridCol w="607050">
                  <a:extLst>
                    <a:ext uri="{9D8B030D-6E8A-4147-A177-3AD203B41FA5}">
                      <a16:colId xmlns:a16="http://schemas.microsoft.com/office/drawing/2014/main" val="2686437202"/>
                    </a:ext>
                  </a:extLst>
                </a:gridCol>
                <a:gridCol w="607050">
                  <a:extLst>
                    <a:ext uri="{9D8B030D-6E8A-4147-A177-3AD203B41FA5}">
                      <a16:colId xmlns:a16="http://schemas.microsoft.com/office/drawing/2014/main" val="4197024405"/>
                    </a:ext>
                  </a:extLst>
                </a:gridCol>
              </a:tblGrid>
              <a:tr h="401463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Thúc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bó, buộc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Trắc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phía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Tục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liên tục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Tốt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tốt nghiệp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Tôn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cháu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束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側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続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卒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孫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704287"/>
                  </a:ext>
                </a:extLst>
              </a:tr>
              <a:tr h="556868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Đới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đai,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nhiệt đới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Đội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quân đội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Đạt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hữu đạt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truyền đạt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Đơn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đơn giản</a:t>
                      </a:r>
                      <a:endParaRPr lang="vi-VN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Trí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đặt để,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bố trí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帯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隊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達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単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置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753084"/>
                  </a:ext>
                </a:extLst>
              </a:tr>
              <a:tr h="401463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Trọng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trung gian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Trữ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tích trữ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Triệu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 nghìn tỷ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Trường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ruột</a:t>
                      </a:r>
                      <a:endParaRPr lang="vi-VN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Đê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thấp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仲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貯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兆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腸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低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077835"/>
                  </a:ext>
                </a:extLst>
              </a:tr>
              <a:tr h="530967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Để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đáy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Đình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dừng lại,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đình chiến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Đích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mục đích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Điển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từ điển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Truyền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truyền tín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底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停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的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典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伝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626079"/>
                  </a:ext>
                </a:extLst>
              </a:tr>
              <a:tr h="673421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Đồ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sinh đồ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Nỗ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nỗ lực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Đăng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đèn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Đường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võ đường,</a:t>
                      </a:r>
                      <a:b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thực đường</a:t>
                      </a:r>
                      <a:endParaRPr lang="vi-VN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Động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lao động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徒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努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灯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堂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働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923238"/>
                  </a:ext>
                </a:extLst>
              </a:tr>
              <a:tr h="401463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Đặc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đặc biệt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Đắc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đắc ý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Độc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độc dược</a:t>
                      </a:r>
                      <a:endParaRPr lang="vi-VN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Nhiệt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nóng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Niệm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kỉ niệm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特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得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毒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熱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念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715847"/>
                  </a:ext>
                </a:extLst>
              </a:tr>
              <a:tr h="401463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Bại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thất bại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Mai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cây mai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Bác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bác học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Phạn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cơm</a:t>
                      </a:r>
                      <a:endParaRPr lang="vi-VN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bay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敗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梅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博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飯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飛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251307"/>
                  </a:ext>
                </a:extLst>
              </a:tr>
              <a:tr h="673421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Phí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tiêu phí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Tất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tất yếu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Phiếu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ngân phiếu,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bỏ phiếu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Tiêu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chuẩn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Bất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không có,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bất nhân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費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必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票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標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不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709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⑨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702" marR="77702" marT="38851" marB="3885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702" marR="77702" marT="38851" marB="3885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702" marR="77702" marT="38851" marB="3885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702" marR="77702" marT="38851" marB="3885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702" marR="77702" marT="38851" marB="3885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702" marR="77702" marT="38851" marB="3885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702" marR="77702" marT="38851" marB="3885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702" marR="77702" marT="38851" marB="3885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702" marR="77702" marT="38851" marB="3885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702" marR="77702" marT="38851" marB="3885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702" marR="77702" marT="38851" marB="3885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95105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0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ECA4ED-BDEB-5BFD-E513-72CDE9E80FF4}"/>
              </a:ext>
            </a:extLst>
          </p:cNvPr>
          <p:cNvGraphicFramePr>
            <a:graphicFrameLocks noGrp="1"/>
          </p:cNvGraphicFramePr>
          <p:nvPr/>
        </p:nvGraphicFramePr>
        <p:xfrm>
          <a:off x="2057331" y="1825625"/>
          <a:ext cx="8077337" cy="4351337"/>
        </p:xfrm>
        <a:graphic>
          <a:graphicData uri="http://schemas.openxmlformats.org/drawingml/2006/table">
            <a:tbl>
              <a:tblPr/>
              <a:tblGrid>
                <a:gridCol w="610686">
                  <a:extLst>
                    <a:ext uri="{9D8B030D-6E8A-4147-A177-3AD203B41FA5}">
                      <a16:colId xmlns:a16="http://schemas.microsoft.com/office/drawing/2014/main" val="2870835403"/>
                    </a:ext>
                  </a:extLst>
                </a:gridCol>
                <a:gridCol w="781677">
                  <a:extLst>
                    <a:ext uri="{9D8B030D-6E8A-4147-A177-3AD203B41FA5}">
                      <a16:colId xmlns:a16="http://schemas.microsoft.com/office/drawing/2014/main" val="2144979071"/>
                    </a:ext>
                  </a:extLst>
                </a:gridCol>
                <a:gridCol w="781677">
                  <a:extLst>
                    <a:ext uri="{9D8B030D-6E8A-4147-A177-3AD203B41FA5}">
                      <a16:colId xmlns:a16="http://schemas.microsoft.com/office/drawing/2014/main" val="2138756407"/>
                    </a:ext>
                  </a:extLst>
                </a:gridCol>
                <a:gridCol w="749108">
                  <a:extLst>
                    <a:ext uri="{9D8B030D-6E8A-4147-A177-3AD203B41FA5}">
                      <a16:colId xmlns:a16="http://schemas.microsoft.com/office/drawing/2014/main" val="2172419324"/>
                    </a:ext>
                  </a:extLst>
                </a:gridCol>
                <a:gridCol w="757250">
                  <a:extLst>
                    <a:ext uri="{9D8B030D-6E8A-4147-A177-3AD203B41FA5}">
                      <a16:colId xmlns:a16="http://schemas.microsoft.com/office/drawing/2014/main" val="2421176704"/>
                    </a:ext>
                  </a:extLst>
                </a:gridCol>
                <a:gridCol w="732823">
                  <a:extLst>
                    <a:ext uri="{9D8B030D-6E8A-4147-A177-3AD203B41FA5}">
                      <a16:colId xmlns:a16="http://schemas.microsoft.com/office/drawing/2014/main" val="216033382"/>
                    </a:ext>
                  </a:extLst>
                </a:gridCol>
                <a:gridCol w="610686">
                  <a:extLst>
                    <a:ext uri="{9D8B030D-6E8A-4147-A177-3AD203B41FA5}">
                      <a16:colId xmlns:a16="http://schemas.microsoft.com/office/drawing/2014/main" val="3394524467"/>
                    </a:ext>
                  </a:extLst>
                </a:gridCol>
                <a:gridCol w="610686">
                  <a:extLst>
                    <a:ext uri="{9D8B030D-6E8A-4147-A177-3AD203B41FA5}">
                      <a16:colId xmlns:a16="http://schemas.microsoft.com/office/drawing/2014/main" val="3295519126"/>
                    </a:ext>
                  </a:extLst>
                </a:gridCol>
                <a:gridCol w="610686">
                  <a:extLst>
                    <a:ext uri="{9D8B030D-6E8A-4147-A177-3AD203B41FA5}">
                      <a16:colId xmlns:a16="http://schemas.microsoft.com/office/drawing/2014/main" val="1522047768"/>
                    </a:ext>
                  </a:extLst>
                </a:gridCol>
                <a:gridCol w="610686">
                  <a:extLst>
                    <a:ext uri="{9D8B030D-6E8A-4147-A177-3AD203B41FA5}">
                      <a16:colId xmlns:a16="http://schemas.microsoft.com/office/drawing/2014/main" val="2734920593"/>
                    </a:ext>
                  </a:extLst>
                </a:gridCol>
                <a:gridCol w="610686">
                  <a:extLst>
                    <a:ext uri="{9D8B030D-6E8A-4147-A177-3AD203B41FA5}">
                      <a16:colId xmlns:a16="http://schemas.microsoft.com/office/drawing/2014/main" val="427036299"/>
                    </a:ext>
                  </a:extLst>
                </a:gridCol>
                <a:gridCol w="610686">
                  <a:extLst>
                    <a:ext uri="{9D8B030D-6E8A-4147-A177-3AD203B41FA5}">
                      <a16:colId xmlns:a16="http://schemas.microsoft.com/office/drawing/2014/main" val="1572188583"/>
                    </a:ext>
                  </a:extLst>
                </a:gridCol>
              </a:tblGrid>
              <a:tr h="534146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 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Phu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chồng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Phó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dính,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giao phó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Phủ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phủ huyện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Phó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phụ,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thứ 2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Phấn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bột,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phấn hoa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夫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付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府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副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粉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642041"/>
                  </a:ext>
                </a:extLst>
              </a:tr>
              <a:tr h="403867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 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Binh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binh lính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Biệt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phân biệt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Biên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biên giới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Biến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biến hóa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Tiện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tiện lợi 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兵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別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辺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変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便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149913"/>
                  </a:ext>
                </a:extLst>
              </a:tr>
              <a:tr h="534146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 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Bao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bao bọc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Pháp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phương</a:t>
                      </a:r>
                      <a:b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pháp</a:t>
                      </a:r>
                      <a:endParaRPr lang="vi-VN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Vọng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ước vọng</a:t>
                      </a:r>
                      <a:endParaRPr lang="vi-VN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Mục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mục sư</a:t>
                      </a:r>
                      <a:endParaRPr lang="vi-VN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Mạt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cuối cùng 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包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法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望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牧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末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360156"/>
                  </a:ext>
                </a:extLst>
              </a:tr>
              <a:tr h="560202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Mãn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trọn vẹn,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viên mãn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Vị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chưa đến</a:t>
                      </a:r>
                      <a:endParaRPr lang="vi-VN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Mạch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huyết mạch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Dân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dân chúng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Vô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vô lý 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満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未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脈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民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無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938704"/>
                  </a:ext>
                </a:extLst>
              </a:tr>
              <a:tr h="534146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 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Ước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ước lượng</a:t>
                      </a:r>
                      <a:endParaRPr lang="vi-VN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Dũng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dũng khí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Yếu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tất yếu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Dưỡng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dinh dưỡng</a:t>
                      </a:r>
                      <a:endParaRPr lang="vi-VN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Dục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tắm 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約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勇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要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養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浴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86512"/>
                  </a:ext>
                </a:extLst>
              </a:tr>
              <a:tr h="534146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 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Lợi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tiện lợi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Lục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châu lục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Lương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tốt</a:t>
                      </a:r>
                      <a:endParaRPr lang="vi-VN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Liệu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nguyên liệu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Lượng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số lượng </a:t>
                      </a:r>
                      <a:endParaRPr lang="vi-VN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利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陸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良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料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量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96049"/>
                  </a:ext>
                </a:extLst>
              </a:tr>
              <a:tr h="403867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 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Luân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bánh xe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Loại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chủng loại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Lệnh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mệnh lệnh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Lãnh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lạnh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Lệ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ví dụ 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輪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類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令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冷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例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207511"/>
                  </a:ext>
                </a:extLst>
              </a:tr>
              <a:tr h="534146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 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Lịch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lý lịch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Liên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liên lạc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Lão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người già</a:t>
                      </a:r>
                      <a:endParaRPr lang="vi-VN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Lao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lao động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Lục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kỷ lục,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đăng lục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歴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連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老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労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録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515931"/>
                  </a:ext>
                </a:extLst>
              </a:tr>
              <a:tr h="312671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</a:t>
                      </a:r>
                      <a:endParaRPr lang="en-US" sz="1500">
                        <a:effectLst/>
                      </a:endParaRPr>
                    </a:p>
                  </a:txBody>
                  <a:tcPr marL="78168" marR="78168" marT="39084" marB="390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168" marR="78168" marT="39084" marB="3908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168" marR="78168" marT="39084" marB="39084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168" marR="78168" marT="39084" marB="39084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168" marR="78168" marT="39084" marB="39084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168" marR="78168" marT="39084" marB="39084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168" marR="78168" marT="39084" marB="39084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168" marR="78168" marT="39084" marB="39084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168" marR="78168" marT="39084" marB="39084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168" marR="78168" marT="39084" marB="39084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168" marR="78168" marT="39084" marB="39084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168" marR="78168" marT="39084" marB="39084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262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27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CF9250-B921-451F-FF4C-FA3AC63B4106}"/>
              </a:ext>
            </a:extLst>
          </p:cNvPr>
          <p:cNvGraphicFramePr>
            <a:graphicFrameLocks noGrp="1"/>
          </p:cNvGraphicFramePr>
          <p:nvPr/>
        </p:nvGraphicFramePr>
        <p:xfrm>
          <a:off x="2116902" y="1825625"/>
          <a:ext cx="7958196" cy="4351339"/>
        </p:xfrm>
        <a:graphic>
          <a:graphicData uri="http://schemas.openxmlformats.org/drawingml/2006/table">
            <a:tbl>
              <a:tblPr/>
              <a:tblGrid>
                <a:gridCol w="601678">
                  <a:extLst>
                    <a:ext uri="{9D8B030D-6E8A-4147-A177-3AD203B41FA5}">
                      <a16:colId xmlns:a16="http://schemas.microsoft.com/office/drawing/2014/main" val="2972412385"/>
                    </a:ext>
                  </a:extLst>
                </a:gridCol>
                <a:gridCol w="770148">
                  <a:extLst>
                    <a:ext uri="{9D8B030D-6E8A-4147-A177-3AD203B41FA5}">
                      <a16:colId xmlns:a16="http://schemas.microsoft.com/office/drawing/2014/main" val="216639908"/>
                    </a:ext>
                  </a:extLst>
                </a:gridCol>
                <a:gridCol w="770148">
                  <a:extLst>
                    <a:ext uri="{9D8B030D-6E8A-4147-A177-3AD203B41FA5}">
                      <a16:colId xmlns:a16="http://schemas.microsoft.com/office/drawing/2014/main" val="1258969114"/>
                    </a:ext>
                  </a:extLst>
                </a:gridCol>
                <a:gridCol w="738059">
                  <a:extLst>
                    <a:ext uri="{9D8B030D-6E8A-4147-A177-3AD203B41FA5}">
                      <a16:colId xmlns:a16="http://schemas.microsoft.com/office/drawing/2014/main" val="1824993811"/>
                    </a:ext>
                  </a:extLst>
                </a:gridCol>
                <a:gridCol w="746081">
                  <a:extLst>
                    <a:ext uri="{9D8B030D-6E8A-4147-A177-3AD203B41FA5}">
                      <a16:colId xmlns:a16="http://schemas.microsoft.com/office/drawing/2014/main" val="2371433185"/>
                    </a:ext>
                  </a:extLst>
                </a:gridCol>
                <a:gridCol w="722014">
                  <a:extLst>
                    <a:ext uri="{9D8B030D-6E8A-4147-A177-3AD203B41FA5}">
                      <a16:colId xmlns:a16="http://schemas.microsoft.com/office/drawing/2014/main" val="128754683"/>
                    </a:ext>
                  </a:extLst>
                </a:gridCol>
                <a:gridCol w="601678">
                  <a:extLst>
                    <a:ext uri="{9D8B030D-6E8A-4147-A177-3AD203B41FA5}">
                      <a16:colId xmlns:a16="http://schemas.microsoft.com/office/drawing/2014/main" val="198593064"/>
                    </a:ext>
                  </a:extLst>
                </a:gridCol>
                <a:gridCol w="601678">
                  <a:extLst>
                    <a:ext uri="{9D8B030D-6E8A-4147-A177-3AD203B41FA5}">
                      <a16:colId xmlns:a16="http://schemas.microsoft.com/office/drawing/2014/main" val="1789163871"/>
                    </a:ext>
                  </a:extLst>
                </a:gridCol>
                <a:gridCol w="601678">
                  <a:extLst>
                    <a:ext uri="{9D8B030D-6E8A-4147-A177-3AD203B41FA5}">
                      <a16:colId xmlns:a16="http://schemas.microsoft.com/office/drawing/2014/main" val="2062717786"/>
                    </a:ext>
                  </a:extLst>
                </a:gridCol>
                <a:gridCol w="601678">
                  <a:extLst>
                    <a:ext uri="{9D8B030D-6E8A-4147-A177-3AD203B41FA5}">
                      <a16:colId xmlns:a16="http://schemas.microsoft.com/office/drawing/2014/main" val="3307496664"/>
                    </a:ext>
                  </a:extLst>
                </a:gridCol>
                <a:gridCol w="601678">
                  <a:extLst>
                    <a:ext uri="{9D8B030D-6E8A-4147-A177-3AD203B41FA5}">
                      <a16:colId xmlns:a16="http://schemas.microsoft.com/office/drawing/2014/main" val="3532651338"/>
                    </a:ext>
                  </a:extLst>
                </a:gridCol>
                <a:gridCol w="601678">
                  <a:extLst>
                    <a:ext uri="{9D8B030D-6E8A-4147-A177-3AD203B41FA5}">
                      <a16:colId xmlns:a16="http://schemas.microsoft.com/office/drawing/2014/main" val="3720633117"/>
                    </a:ext>
                  </a:extLst>
                </a:gridCol>
              </a:tblGrid>
              <a:tr h="397910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 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Nhân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người</a:t>
                      </a:r>
                      <a:endParaRPr lang="vi-VN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Thủy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nước</a:t>
                      </a:r>
                      <a:endParaRPr lang="vi-VN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Chính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chính xác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Sinh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học sinh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Thanh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màu xanh 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人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水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正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生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青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26254"/>
                  </a:ext>
                </a:extLst>
              </a:tr>
              <a:tr h="397910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 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Tịch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buổi chiều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Thạch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đá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Xích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màu đỏ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Thiên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 nghìn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Xuyên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sông 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夕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石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赤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千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川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12542"/>
                  </a:ext>
                </a:extLst>
              </a:tr>
              <a:tr h="551940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Tiên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trước, tiên</a:t>
                      </a:r>
                      <a:b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sinh</a:t>
                      </a:r>
                      <a:endParaRPr lang="vi-VN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Tảo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nhanh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chóng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Thảo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cỏ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Túc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bàn chân,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sung túc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Thôn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thôn làng 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先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早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草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足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村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087820"/>
                  </a:ext>
                </a:extLst>
              </a:tr>
              <a:tr h="397910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 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Đại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lớn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Nam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con trai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Trúc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cây trúc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Trung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ở giữa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Trùng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côn trùng 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大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男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竹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中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虫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267275"/>
                  </a:ext>
                </a:extLst>
              </a:tr>
              <a:tr h="526268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 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Đinh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thị trấn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Thiên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trời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Điền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ruộng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Thổ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đất, thổ</a:t>
                      </a:r>
                      <a:b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nhưỡng</a:t>
                      </a:r>
                      <a:endParaRPr lang="vi-VN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Nhị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số 2 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町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天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田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土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二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117864"/>
                  </a:ext>
                </a:extLst>
              </a:tr>
              <a:tr h="551940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Nhật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ngày, mặt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trời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Nhập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vào trong,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nhập khẩu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Niên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năm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Bạch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màu trắng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Bát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số 8 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日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入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年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白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八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338556"/>
                  </a:ext>
                </a:extLst>
              </a:tr>
              <a:tr h="667462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 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Bách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số 100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Văn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văn hóa,văn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học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Mộc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cây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Bản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sách, Nhật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Bản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Danh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tên, danh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nhân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百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文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木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本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名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930414"/>
                  </a:ext>
                </a:extLst>
              </a:tr>
              <a:tr h="551940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Mục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mắt, mục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lục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Lập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đứng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Lực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năng lực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Lâm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rừng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Lục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số 6 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目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立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力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林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六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79616"/>
                  </a:ext>
                </a:extLst>
              </a:tr>
              <a:tr h="308059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②</a:t>
                      </a:r>
                      <a:endParaRPr lang="en-US" sz="1500">
                        <a:effectLst/>
                      </a:endParaRPr>
                    </a:p>
                  </a:txBody>
                  <a:tcPr marL="77015" marR="77015" marT="38507" marB="3850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015" marR="77015" marT="38507" marB="3850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015" marR="77015" marT="38507" marB="38507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015" marR="77015" marT="38507" marB="38507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015" marR="77015" marT="38507" marB="38507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015" marR="77015" marT="38507" marB="38507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015" marR="77015" marT="38507" marB="38507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015" marR="77015" marT="38507" marB="38507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015" marR="77015" marT="38507" marB="38507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015" marR="77015" marT="38507" marB="38507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015" marR="77015" marT="38507" marB="38507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015" marR="77015" marT="38507" marB="38507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4353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81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C38EE9-F17F-A257-BA98-2FCFF10F22F3}"/>
              </a:ext>
            </a:extLst>
          </p:cNvPr>
          <p:cNvGraphicFramePr>
            <a:graphicFrameLocks noGrp="1"/>
          </p:cNvGraphicFramePr>
          <p:nvPr/>
        </p:nvGraphicFramePr>
        <p:xfrm>
          <a:off x="2045206" y="1825625"/>
          <a:ext cx="8101587" cy="4351338"/>
        </p:xfrm>
        <a:graphic>
          <a:graphicData uri="http://schemas.openxmlformats.org/drawingml/2006/table">
            <a:tbl>
              <a:tblPr/>
              <a:tblGrid>
                <a:gridCol w="612519">
                  <a:extLst>
                    <a:ext uri="{9D8B030D-6E8A-4147-A177-3AD203B41FA5}">
                      <a16:colId xmlns:a16="http://schemas.microsoft.com/office/drawing/2014/main" val="1018483998"/>
                    </a:ext>
                  </a:extLst>
                </a:gridCol>
                <a:gridCol w="784025">
                  <a:extLst>
                    <a:ext uri="{9D8B030D-6E8A-4147-A177-3AD203B41FA5}">
                      <a16:colId xmlns:a16="http://schemas.microsoft.com/office/drawing/2014/main" val="148461656"/>
                    </a:ext>
                  </a:extLst>
                </a:gridCol>
                <a:gridCol w="784025">
                  <a:extLst>
                    <a:ext uri="{9D8B030D-6E8A-4147-A177-3AD203B41FA5}">
                      <a16:colId xmlns:a16="http://schemas.microsoft.com/office/drawing/2014/main" val="3321797592"/>
                    </a:ext>
                  </a:extLst>
                </a:gridCol>
                <a:gridCol w="751357">
                  <a:extLst>
                    <a:ext uri="{9D8B030D-6E8A-4147-A177-3AD203B41FA5}">
                      <a16:colId xmlns:a16="http://schemas.microsoft.com/office/drawing/2014/main" val="739474532"/>
                    </a:ext>
                  </a:extLst>
                </a:gridCol>
                <a:gridCol w="759524">
                  <a:extLst>
                    <a:ext uri="{9D8B030D-6E8A-4147-A177-3AD203B41FA5}">
                      <a16:colId xmlns:a16="http://schemas.microsoft.com/office/drawing/2014/main" val="3384787073"/>
                    </a:ext>
                  </a:extLst>
                </a:gridCol>
                <a:gridCol w="735023">
                  <a:extLst>
                    <a:ext uri="{9D8B030D-6E8A-4147-A177-3AD203B41FA5}">
                      <a16:colId xmlns:a16="http://schemas.microsoft.com/office/drawing/2014/main" val="2244068168"/>
                    </a:ext>
                  </a:extLst>
                </a:gridCol>
                <a:gridCol w="612519">
                  <a:extLst>
                    <a:ext uri="{9D8B030D-6E8A-4147-A177-3AD203B41FA5}">
                      <a16:colId xmlns:a16="http://schemas.microsoft.com/office/drawing/2014/main" val="1408774040"/>
                    </a:ext>
                  </a:extLst>
                </a:gridCol>
                <a:gridCol w="612519">
                  <a:extLst>
                    <a:ext uri="{9D8B030D-6E8A-4147-A177-3AD203B41FA5}">
                      <a16:colId xmlns:a16="http://schemas.microsoft.com/office/drawing/2014/main" val="802464720"/>
                    </a:ext>
                  </a:extLst>
                </a:gridCol>
                <a:gridCol w="612519">
                  <a:extLst>
                    <a:ext uri="{9D8B030D-6E8A-4147-A177-3AD203B41FA5}">
                      <a16:colId xmlns:a16="http://schemas.microsoft.com/office/drawing/2014/main" val="1536763658"/>
                    </a:ext>
                  </a:extLst>
                </a:gridCol>
                <a:gridCol w="612519">
                  <a:extLst>
                    <a:ext uri="{9D8B030D-6E8A-4147-A177-3AD203B41FA5}">
                      <a16:colId xmlns:a16="http://schemas.microsoft.com/office/drawing/2014/main" val="3857871679"/>
                    </a:ext>
                  </a:extLst>
                </a:gridCol>
                <a:gridCol w="612519">
                  <a:extLst>
                    <a:ext uri="{9D8B030D-6E8A-4147-A177-3AD203B41FA5}">
                      <a16:colId xmlns:a16="http://schemas.microsoft.com/office/drawing/2014/main" val="4004434947"/>
                    </a:ext>
                  </a:extLst>
                </a:gridCol>
                <a:gridCol w="612519">
                  <a:extLst>
                    <a:ext uri="{9D8B030D-6E8A-4147-A177-3AD203B41FA5}">
                      <a16:colId xmlns:a16="http://schemas.microsoft.com/office/drawing/2014/main" val="3145363800"/>
                    </a:ext>
                  </a:extLst>
                </a:gridCol>
              </a:tblGrid>
              <a:tr h="405080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 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Dẫn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kéo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Vũ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lông chim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Vân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mây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Viên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công viên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Viễn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xa 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引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羽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雲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園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遠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429784"/>
                  </a:ext>
                </a:extLst>
              </a:tr>
              <a:tr h="535750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 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Hà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gì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Khoa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khoa học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Hạ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mùa hè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Gia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gia đình,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nhà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Ca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hát 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何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科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夏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家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歌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310114"/>
                  </a:ext>
                </a:extLst>
              </a:tr>
              <a:tr h="679488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Họa/Hoạch</a:t>
                      </a:r>
                      <a:b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họa sĩ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kế hoạch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Hồi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vòng quanh,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đi quanh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Hội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gặp gỡ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Hải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biển, hải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cảng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Hội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hội họa 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画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回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会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海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絵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742384"/>
                  </a:ext>
                </a:extLst>
              </a:tr>
              <a:tr h="535750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 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Ngoại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bên ngoài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Giác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góc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Lạc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vui vẻ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Hoạt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sinh hoạt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Gian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ở giữa,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trung gian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外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角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楽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活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間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351731"/>
                  </a:ext>
                </a:extLst>
              </a:tr>
              <a:tr h="405080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 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Hoàn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hình tròn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Nham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đất đá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Nhan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khuôn mặt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Khí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hơi nước</a:t>
                      </a:r>
                      <a:endParaRPr lang="vi-VN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Kí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nhật kí 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丸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岩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顔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汽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記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969961"/>
                  </a:ext>
                </a:extLst>
              </a:tr>
              <a:tr h="405080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 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Quy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trở về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Cung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cây cung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Ngưu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con bò</a:t>
                      </a:r>
                      <a:endParaRPr lang="vi-VN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Ngư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con cá</a:t>
                      </a:r>
                      <a:endParaRPr lang="vi-VN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Kinh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kinh đô 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帰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弓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牛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魚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京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7120"/>
                  </a:ext>
                </a:extLst>
              </a:tr>
              <a:tr h="535750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 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Cường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cường lực</a:t>
                      </a:r>
                      <a:endParaRPr lang="vi-VN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Giáo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giáo dục,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giáo viên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Cận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gần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Huynh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anh trai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Hình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hình dạng 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強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教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近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兄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形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438919"/>
                  </a:ext>
                </a:extLst>
              </a:tr>
              <a:tr h="535750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 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Kế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kế hoạch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Nguyên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nguyên khí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Ngôn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ngôn ngữ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Nguyên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nguyên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nhân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Hộ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cánh cửa 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計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元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言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原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戸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386290"/>
                  </a:ext>
                </a:extLst>
              </a:tr>
              <a:tr h="313610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③</a:t>
                      </a:r>
                      <a:endParaRPr lang="en-US" sz="1500">
                        <a:effectLst/>
                      </a:endParaRPr>
                    </a:p>
                  </a:txBody>
                  <a:tcPr marL="78402" marR="78402" marT="39201" marB="3920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402" marR="78402" marT="39201" marB="3920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402" marR="78402" marT="39201" marB="3920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402" marR="78402" marT="39201" marB="3920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402" marR="78402" marT="39201" marB="3920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402" marR="78402" marT="39201" marB="3920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402" marR="78402" marT="39201" marB="3920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402" marR="78402" marT="39201" marB="3920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402" marR="78402" marT="39201" marB="3920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402" marR="78402" marT="39201" marB="3920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402" marR="78402" marT="39201" marB="3920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402" marR="78402" marT="39201" marB="3920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9562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26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F7623D-5887-A9FE-79F8-5BE7839DF797}"/>
              </a:ext>
            </a:extLst>
          </p:cNvPr>
          <p:cNvGraphicFramePr>
            <a:graphicFrameLocks noGrp="1"/>
          </p:cNvGraphicFramePr>
          <p:nvPr/>
        </p:nvGraphicFramePr>
        <p:xfrm>
          <a:off x="2033005" y="1825625"/>
          <a:ext cx="8125989" cy="4351339"/>
        </p:xfrm>
        <a:graphic>
          <a:graphicData uri="http://schemas.openxmlformats.org/drawingml/2006/table">
            <a:tbl>
              <a:tblPr/>
              <a:tblGrid>
                <a:gridCol w="614364">
                  <a:extLst>
                    <a:ext uri="{9D8B030D-6E8A-4147-A177-3AD203B41FA5}">
                      <a16:colId xmlns:a16="http://schemas.microsoft.com/office/drawing/2014/main" val="3489185213"/>
                    </a:ext>
                  </a:extLst>
                </a:gridCol>
                <a:gridCol w="786386">
                  <a:extLst>
                    <a:ext uri="{9D8B030D-6E8A-4147-A177-3AD203B41FA5}">
                      <a16:colId xmlns:a16="http://schemas.microsoft.com/office/drawing/2014/main" val="447314188"/>
                    </a:ext>
                  </a:extLst>
                </a:gridCol>
                <a:gridCol w="786386">
                  <a:extLst>
                    <a:ext uri="{9D8B030D-6E8A-4147-A177-3AD203B41FA5}">
                      <a16:colId xmlns:a16="http://schemas.microsoft.com/office/drawing/2014/main" val="1055843608"/>
                    </a:ext>
                  </a:extLst>
                </a:gridCol>
                <a:gridCol w="753620">
                  <a:extLst>
                    <a:ext uri="{9D8B030D-6E8A-4147-A177-3AD203B41FA5}">
                      <a16:colId xmlns:a16="http://schemas.microsoft.com/office/drawing/2014/main" val="2922215798"/>
                    </a:ext>
                  </a:extLst>
                </a:gridCol>
                <a:gridCol w="761812">
                  <a:extLst>
                    <a:ext uri="{9D8B030D-6E8A-4147-A177-3AD203B41FA5}">
                      <a16:colId xmlns:a16="http://schemas.microsoft.com/office/drawing/2014/main" val="2245492128"/>
                    </a:ext>
                  </a:extLst>
                </a:gridCol>
                <a:gridCol w="737237">
                  <a:extLst>
                    <a:ext uri="{9D8B030D-6E8A-4147-A177-3AD203B41FA5}">
                      <a16:colId xmlns:a16="http://schemas.microsoft.com/office/drawing/2014/main" val="4266457567"/>
                    </a:ext>
                  </a:extLst>
                </a:gridCol>
                <a:gridCol w="614364">
                  <a:extLst>
                    <a:ext uri="{9D8B030D-6E8A-4147-A177-3AD203B41FA5}">
                      <a16:colId xmlns:a16="http://schemas.microsoft.com/office/drawing/2014/main" val="2335554606"/>
                    </a:ext>
                  </a:extLst>
                </a:gridCol>
                <a:gridCol w="614364">
                  <a:extLst>
                    <a:ext uri="{9D8B030D-6E8A-4147-A177-3AD203B41FA5}">
                      <a16:colId xmlns:a16="http://schemas.microsoft.com/office/drawing/2014/main" val="3301137206"/>
                    </a:ext>
                  </a:extLst>
                </a:gridCol>
                <a:gridCol w="614364">
                  <a:extLst>
                    <a:ext uri="{9D8B030D-6E8A-4147-A177-3AD203B41FA5}">
                      <a16:colId xmlns:a16="http://schemas.microsoft.com/office/drawing/2014/main" val="1074885479"/>
                    </a:ext>
                  </a:extLst>
                </a:gridCol>
                <a:gridCol w="614364">
                  <a:extLst>
                    <a:ext uri="{9D8B030D-6E8A-4147-A177-3AD203B41FA5}">
                      <a16:colId xmlns:a16="http://schemas.microsoft.com/office/drawing/2014/main" val="3346072937"/>
                    </a:ext>
                  </a:extLst>
                </a:gridCol>
                <a:gridCol w="614364">
                  <a:extLst>
                    <a:ext uri="{9D8B030D-6E8A-4147-A177-3AD203B41FA5}">
                      <a16:colId xmlns:a16="http://schemas.microsoft.com/office/drawing/2014/main" val="1087352589"/>
                    </a:ext>
                  </a:extLst>
                </a:gridCol>
                <a:gridCol w="614364">
                  <a:extLst>
                    <a:ext uri="{9D8B030D-6E8A-4147-A177-3AD203B41FA5}">
                      <a16:colId xmlns:a16="http://schemas.microsoft.com/office/drawing/2014/main" val="236283948"/>
                    </a:ext>
                  </a:extLst>
                </a:gridCol>
              </a:tblGrid>
              <a:tr h="537364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 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Cổ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cổ xưa</a:t>
                      </a:r>
                      <a:endParaRPr lang="vi-VN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Ngọ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giữa trưa</a:t>
                      </a:r>
                      <a:endParaRPr lang="vi-VN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Hậu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phía sau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Ngữ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ngôn ngữ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Công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công</a:t>
                      </a:r>
                      <a:b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trường</a:t>
                      </a:r>
                      <a:endParaRPr lang="vi-VN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古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午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後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語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工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241026"/>
                  </a:ext>
                </a:extLst>
              </a:tr>
              <a:tr h="406300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 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Công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công cộng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Quảng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rộng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Giao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cắt nhau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Quang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ánh sáng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Khảo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suy nghĩ 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公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広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交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光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考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655222"/>
                  </a:ext>
                </a:extLst>
              </a:tr>
              <a:tr h="537364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 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Hành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đi, lữ hành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Cao</a:t>
                      </a:r>
                      <a:br>
                        <a:rPr lang="pt-BR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pt-BR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chiều cao,</a:t>
                      </a:r>
                      <a:br>
                        <a:rPr lang="pt-BR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pt-BR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cao học</a:t>
                      </a:r>
                      <a:endParaRPr lang="pt-BR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Hoàng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màu vàng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Hợp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hòa hợp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Cốc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thung lũng 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行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高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黄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合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谷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362553"/>
                  </a:ext>
                </a:extLst>
              </a:tr>
              <a:tr h="537364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 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Quốc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quốc gia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Hắc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màu đen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Kim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bây giờ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Tài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tuổi,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thiên tài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Tế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gầy,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tế bào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国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黒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今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才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細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827500"/>
                  </a:ext>
                </a:extLst>
              </a:tr>
              <a:tr h="537364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 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Tác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sáng tác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Toán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toán học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Chỉ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dừng lại,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đình chỉ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Thị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thành phố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Thỉ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mũi tên 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作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算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止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市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矢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440144"/>
                  </a:ext>
                </a:extLst>
              </a:tr>
              <a:tr h="537364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 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Tỷ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chị gái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Tư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suy nghĩ</a:t>
                      </a:r>
                      <a:endParaRPr lang="vi-VN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Chỉ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tờ giấy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Tự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chùa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Tự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tự thân,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tự tin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姉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思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紙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寺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自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415888"/>
                  </a:ext>
                </a:extLst>
              </a:tr>
              <a:tr h="537364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 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Thời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thời gian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Thất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phòng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Xã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xã hội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Nhược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yếu</a:t>
                      </a:r>
                      <a:endParaRPr lang="vi-VN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Thủ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cổ, thủ</a:t>
                      </a:r>
                      <a:b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tướng</a:t>
                      </a:r>
                      <a:endParaRPr lang="vi-VN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時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室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社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弱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首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218495"/>
                  </a:ext>
                </a:extLst>
              </a:tr>
              <a:tr h="406300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 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Thu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mùa thu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Chu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tuần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Xuân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mùa xuân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Thư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sách</a:t>
                      </a:r>
                      <a:endParaRPr lang="vi-VN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Tiểu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nhỏ 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秋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週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春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書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少 </a:t>
                      </a:r>
                      <a:endParaRPr lang="ja-JP" alt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629802"/>
                  </a:ext>
                </a:extLst>
              </a:tr>
              <a:tr h="314555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④</a:t>
                      </a:r>
                      <a:endParaRPr lang="en-US" sz="1500">
                        <a:effectLst/>
                      </a:endParaRPr>
                    </a:p>
                  </a:txBody>
                  <a:tcPr marL="78639" marR="78639" marT="39319" marB="393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639" marR="78639" marT="39319" marB="393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639" marR="78639" marT="39319" marB="39319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639" marR="78639" marT="39319" marB="39319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639" marR="78639" marT="39319" marB="39319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639" marR="78639" marT="39319" marB="39319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639" marR="78639" marT="39319" marB="39319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639" marR="78639" marT="39319" marB="39319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639" marR="78639" marT="39319" marB="39319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639" marR="78639" marT="39319" marB="39319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639" marR="78639" marT="39319" marB="39319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8639" marR="78639" marT="39319" marB="39319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28722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85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500673-1EC6-121F-987C-DA98BE318D1B}"/>
              </a:ext>
            </a:extLst>
          </p:cNvPr>
          <p:cNvGraphicFramePr>
            <a:graphicFrameLocks noGrp="1"/>
          </p:cNvGraphicFramePr>
          <p:nvPr/>
        </p:nvGraphicFramePr>
        <p:xfrm>
          <a:off x="2469883" y="1824220"/>
          <a:ext cx="7252233" cy="4354149"/>
        </p:xfrm>
        <a:graphic>
          <a:graphicData uri="http://schemas.openxmlformats.org/drawingml/2006/table">
            <a:tbl>
              <a:tblPr/>
              <a:tblGrid>
                <a:gridCol w="548304">
                  <a:extLst>
                    <a:ext uri="{9D8B030D-6E8A-4147-A177-3AD203B41FA5}">
                      <a16:colId xmlns:a16="http://schemas.microsoft.com/office/drawing/2014/main" val="95216389"/>
                    </a:ext>
                  </a:extLst>
                </a:gridCol>
                <a:gridCol w="701829">
                  <a:extLst>
                    <a:ext uri="{9D8B030D-6E8A-4147-A177-3AD203B41FA5}">
                      <a16:colId xmlns:a16="http://schemas.microsoft.com/office/drawing/2014/main" val="2357399458"/>
                    </a:ext>
                  </a:extLst>
                </a:gridCol>
                <a:gridCol w="701829">
                  <a:extLst>
                    <a:ext uri="{9D8B030D-6E8A-4147-A177-3AD203B41FA5}">
                      <a16:colId xmlns:a16="http://schemas.microsoft.com/office/drawing/2014/main" val="1827785306"/>
                    </a:ext>
                  </a:extLst>
                </a:gridCol>
                <a:gridCol w="672586">
                  <a:extLst>
                    <a:ext uri="{9D8B030D-6E8A-4147-A177-3AD203B41FA5}">
                      <a16:colId xmlns:a16="http://schemas.microsoft.com/office/drawing/2014/main" val="1808273838"/>
                    </a:ext>
                  </a:extLst>
                </a:gridCol>
                <a:gridCol w="679897">
                  <a:extLst>
                    <a:ext uri="{9D8B030D-6E8A-4147-A177-3AD203B41FA5}">
                      <a16:colId xmlns:a16="http://schemas.microsoft.com/office/drawing/2014/main" val="3422005981"/>
                    </a:ext>
                  </a:extLst>
                </a:gridCol>
                <a:gridCol w="657964">
                  <a:extLst>
                    <a:ext uri="{9D8B030D-6E8A-4147-A177-3AD203B41FA5}">
                      <a16:colId xmlns:a16="http://schemas.microsoft.com/office/drawing/2014/main" val="1966091348"/>
                    </a:ext>
                  </a:extLst>
                </a:gridCol>
                <a:gridCol w="548304">
                  <a:extLst>
                    <a:ext uri="{9D8B030D-6E8A-4147-A177-3AD203B41FA5}">
                      <a16:colId xmlns:a16="http://schemas.microsoft.com/office/drawing/2014/main" val="877375662"/>
                    </a:ext>
                  </a:extLst>
                </a:gridCol>
                <a:gridCol w="548304">
                  <a:extLst>
                    <a:ext uri="{9D8B030D-6E8A-4147-A177-3AD203B41FA5}">
                      <a16:colId xmlns:a16="http://schemas.microsoft.com/office/drawing/2014/main" val="2377513338"/>
                    </a:ext>
                  </a:extLst>
                </a:gridCol>
                <a:gridCol w="548304">
                  <a:extLst>
                    <a:ext uri="{9D8B030D-6E8A-4147-A177-3AD203B41FA5}">
                      <a16:colId xmlns:a16="http://schemas.microsoft.com/office/drawing/2014/main" val="2259939378"/>
                    </a:ext>
                  </a:extLst>
                </a:gridCol>
                <a:gridCol w="548304">
                  <a:extLst>
                    <a:ext uri="{9D8B030D-6E8A-4147-A177-3AD203B41FA5}">
                      <a16:colId xmlns:a16="http://schemas.microsoft.com/office/drawing/2014/main" val="353701279"/>
                    </a:ext>
                  </a:extLst>
                </a:gridCol>
                <a:gridCol w="548304">
                  <a:extLst>
                    <a:ext uri="{9D8B030D-6E8A-4147-A177-3AD203B41FA5}">
                      <a16:colId xmlns:a16="http://schemas.microsoft.com/office/drawing/2014/main" val="159752938"/>
                    </a:ext>
                  </a:extLst>
                </a:gridCol>
                <a:gridCol w="548304">
                  <a:extLst>
                    <a:ext uri="{9D8B030D-6E8A-4147-A177-3AD203B41FA5}">
                      <a16:colId xmlns:a16="http://schemas.microsoft.com/office/drawing/2014/main" val="214554908"/>
                    </a:ext>
                  </a:extLst>
                </a:gridCol>
              </a:tblGrid>
              <a:tr h="502977"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Trường</a:t>
                      </a:r>
                      <a:b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công</a:t>
                      </a:r>
                      <a:b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trường</a:t>
                      </a:r>
                      <a:endParaRPr lang="vi-VN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Sắc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màu sắc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Thực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thực phẩm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Tâm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tâm trạng,</a:t>
                      </a:r>
                      <a:b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tâm lý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Tân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mới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場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色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食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心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新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540083"/>
                  </a:ext>
                </a:extLst>
              </a:tr>
              <a:tr h="608252"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Thân</a:t>
                      </a:r>
                      <a:b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người thân</a:t>
                      </a:r>
                      <a:endParaRPr lang="vi-VN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Đồ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bản đồ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Số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số học, chữ</a:t>
                      </a:r>
                      <a:b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số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Tây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phía tây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Thanh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âm thanh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親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図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数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西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声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401223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Tinh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ngôi sao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Tình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trời nắng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Thiết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cắt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Tuyết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bông tuyết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Thuyền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thuyền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星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晴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切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雪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船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779504"/>
                  </a:ext>
                </a:extLst>
              </a:tr>
              <a:tr h="502977"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Tuyến</a:t>
                      </a:r>
                      <a:b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tuyến</a:t>
                      </a:r>
                      <a:b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đường</a:t>
                      </a:r>
                      <a:endParaRPr lang="vi-VN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Tiền</a:t>
                      </a:r>
                      <a:b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phía trước,</a:t>
                      </a:r>
                      <a:br>
                        <a:rPr lang="vi-VN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trước kia</a:t>
                      </a:r>
                      <a:endParaRPr lang="vi-VN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Tổ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nhóm, tổ</a:t>
                      </a:r>
                      <a:b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chức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Tẩu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chạy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Đa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nhiều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線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前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組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走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多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111893"/>
                  </a:ext>
                </a:extLst>
              </a:tr>
              <a:tr h="479583"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Thái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béo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Thể</a:t>
                      </a:r>
                      <a:b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cơ thể</a:t>
                      </a:r>
                      <a:endParaRPr lang="vi-VN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Đài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vũ đài, cái</a:t>
                      </a:r>
                      <a:b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bệ cao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Địa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đất, địa cầu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Trì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ao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太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体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台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地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池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567194"/>
                  </a:ext>
                </a:extLst>
              </a:tr>
              <a:tr h="502977"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Tri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tri thức,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hiểu biết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Trà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trà đạo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Trú</a:t>
                      </a:r>
                      <a:b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buổi trưa</a:t>
                      </a:r>
                      <a:endParaRPr lang="vi-VN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Trường</a:t>
                      </a:r>
                      <a:b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dài</a:t>
                      </a:r>
                      <a:endParaRPr lang="vi-VN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Điểu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con chim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知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茶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昼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長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鳥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109151"/>
                  </a:ext>
                </a:extLst>
              </a:tr>
              <a:tr h="608252"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Triều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buổi sáng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Trực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sửa chữa,</a:t>
                      </a:r>
                      <a:b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trực tiếp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Thông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giao thông,</a:t>
                      </a:r>
                      <a:b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thông hành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Đệ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em trai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Điếm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cửa hàng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朝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直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通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弟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店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400170"/>
                  </a:ext>
                </a:extLst>
              </a:tr>
              <a:tr h="502977"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Điểm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điểm số,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trọng điểm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Điện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điện thoại,</a:t>
                      </a:r>
                      <a:b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đồ điện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Đao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đao kiếm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Đông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mùa đông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Đương</a:t>
                      </a:r>
                      <a:b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đương thời </a:t>
                      </a:r>
                      <a:endParaRPr lang="vi-VN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点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電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刀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冬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当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96163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⑤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183" marR="70183" marT="35091" marB="3509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183" marR="70183" marT="35091" marB="3509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183" marR="70183" marT="35091" marB="3509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183" marR="70183" marT="35091" marB="3509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183" marR="70183" marT="35091" marB="3509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183" marR="70183" marT="35091" marB="3509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183" marR="70183" marT="35091" marB="3509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183" marR="70183" marT="35091" marB="3509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183" marR="70183" marT="35091" marB="3509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183" marR="70183" marT="35091" marB="3509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183" marR="70183" marT="35091" marB="35091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30633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36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5418FF-73E9-928E-5689-2757D193B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11055"/>
              </p:ext>
            </p:extLst>
          </p:nvPr>
        </p:nvGraphicFramePr>
        <p:xfrm>
          <a:off x="2296242" y="1251468"/>
          <a:ext cx="7599516" cy="4355064"/>
        </p:xfrm>
        <a:graphic>
          <a:graphicData uri="http://schemas.openxmlformats.org/drawingml/2006/table">
            <a:tbl>
              <a:tblPr/>
              <a:tblGrid>
                <a:gridCol w="574560">
                  <a:extLst>
                    <a:ext uri="{9D8B030D-6E8A-4147-A177-3AD203B41FA5}">
                      <a16:colId xmlns:a16="http://schemas.microsoft.com/office/drawing/2014/main" val="3569519046"/>
                    </a:ext>
                  </a:extLst>
                </a:gridCol>
                <a:gridCol w="735437">
                  <a:extLst>
                    <a:ext uri="{9D8B030D-6E8A-4147-A177-3AD203B41FA5}">
                      <a16:colId xmlns:a16="http://schemas.microsoft.com/office/drawing/2014/main" val="3133540336"/>
                    </a:ext>
                  </a:extLst>
                </a:gridCol>
                <a:gridCol w="735437">
                  <a:extLst>
                    <a:ext uri="{9D8B030D-6E8A-4147-A177-3AD203B41FA5}">
                      <a16:colId xmlns:a16="http://schemas.microsoft.com/office/drawing/2014/main" val="3894090687"/>
                    </a:ext>
                  </a:extLst>
                </a:gridCol>
                <a:gridCol w="704794">
                  <a:extLst>
                    <a:ext uri="{9D8B030D-6E8A-4147-A177-3AD203B41FA5}">
                      <a16:colId xmlns:a16="http://schemas.microsoft.com/office/drawing/2014/main" val="3554631012"/>
                    </a:ext>
                  </a:extLst>
                </a:gridCol>
                <a:gridCol w="712455">
                  <a:extLst>
                    <a:ext uri="{9D8B030D-6E8A-4147-A177-3AD203B41FA5}">
                      <a16:colId xmlns:a16="http://schemas.microsoft.com/office/drawing/2014/main" val="4290863094"/>
                    </a:ext>
                  </a:extLst>
                </a:gridCol>
                <a:gridCol w="689473">
                  <a:extLst>
                    <a:ext uri="{9D8B030D-6E8A-4147-A177-3AD203B41FA5}">
                      <a16:colId xmlns:a16="http://schemas.microsoft.com/office/drawing/2014/main" val="3451556554"/>
                    </a:ext>
                  </a:extLst>
                </a:gridCol>
                <a:gridCol w="574560">
                  <a:extLst>
                    <a:ext uri="{9D8B030D-6E8A-4147-A177-3AD203B41FA5}">
                      <a16:colId xmlns:a16="http://schemas.microsoft.com/office/drawing/2014/main" val="3523994007"/>
                    </a:ext>
                  </a:extLst>
                </a:gridCol>
                <a:gridCol w="574560">
                  <a:extLst>
                    <a:ext uri="{9D8B030D-6E8A-4147-A177-3AD203B41FA5}">
                      <a16:colId xmlns:a16="http://schemas.microsoft.com/office/drawing/2014/main" val="3884767256"/>
                    </a:ext>
                  </a:extLst>
                </a:gridCol>
                <a:gridCol w="574560">
                  <a:extLst>
                    <a:ext uri="{9D8B030D-6E8A-4147-A177-3AD203B41FA5}">
                      <a16:colId xmlns:a16="http://schemas.microsoft.com/office/drawing/2014/main" val="4187835125"/>
                    </a:ext>
                  </a:extLst>
                </a:gridCol>
                <a:gridCol w="574560">
                  <a:extLst>
                    <a:ext uri="{9D8B030D-6E8A-4147-A177-3AD203B41FA5}">
                      <a16:colId xmlns:a16="http://schemas.microsoft.com/office/drawing/2014/main" val="1744941833"/>
                    </a:ext>
                  </a:extLst>
                </a:gridCol>
                <a:gridCol w="574560">
                  <a:extLst>
                    <a:ext uri="{9D8B030D-6E8A-4147-A177-3AD203B41FA5}">
                      <a16:colId xmlns:a16="http://schemas.microsoft.com/office/drawing/2014/main" val="2043063969"/>
                    </a:ext>
                  </a:extLst>
                </a:gridCol>
                <a:gridCol w="574560">
                  <a:extLst>
                    <a:ext uri="{9D8B030D-6E8A-4147-A177-3AD203B41FA5}">
                      <a16:colId xmlns:a16="http://schemas.microsoft.com/office/drawing/2014/main" val="1418898522"/>
                    </a:ext>
                  </a:extLst>
                </a:gridCol>
              </a:tblGrid>
              <a:tr h="637379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 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Đông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phía đông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Đáp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trả lời,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đáp án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Đầu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đầu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Đồng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giống nhau,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đồng dạng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Đạo</a:t>
                      </a:r>
                      <a:b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đường đi </a:t>
                      </a:r>
                      <a:endParaRPr lang="vi-VN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東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答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頭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同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道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501082"/>
                  </a:ext>
                </a:extLst>
              </a:tr>
              <a:tr h="502549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 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Độc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đọc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Nội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bên trong,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nội dung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Nam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phía nam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Nhục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thịt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Mã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con ngựa 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読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内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南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肉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馬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003585"/>
                  </a:ext>
                </a:extLst>
              </a:tr>
              <a:tr h="379976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 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Mại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bán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Mãi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mua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Mạch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lúa mạch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Bán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một nửa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Phiên</a:t>
                      </a:r>
                      <a:b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lần lượt </a:t>
                      </a:r>
                      <a:endParaRPr lang="vi-VN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売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買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麦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半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番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957562"/>
                  </a:ext>
                </a:extLst>
              </a:tr>
              <a:tr h="502549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 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Phụ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cha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Phong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gió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Phân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phút,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phân chia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Văn/Vấn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nghe/hỏi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Mễ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gạo 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父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風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分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聞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米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932905"/>
                  </a:ext>
                </a:extLst>
              </a:tr>
              <a:tr h="527063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Bộ</a:t>
                      </a:r>
                      <a:b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đường bộ,</a:t>
                      </a:r>
                      <a:b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đi bộ</a:t>
                      </a:r>
                      <a:endParaRPr lang="vi-VN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Mẫu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mẹ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Phương</a:t>
                      </a:r>
                      <a:b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phương</a:t>
                      </a:r>
                      <a:b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hướng</a:t>
                      </a:r>
                      <a:endParaRPr lang="vi-VN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Bắc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phía bắc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Mỗi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mỗi ngày 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歩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母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方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北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毎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11840"/>
                  </a:ext>
                </a:extLst>
              </a:tr>
              <a:tr h="502549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 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Muội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em gái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Vạn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 vạn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Minh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sáng,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sáng suốt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Minh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kêu, réo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Mao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lông 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妹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万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明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鳴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毛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499200"/>
                  </a:ext>
                </a:extLst>
              </a:tr>
              <a:tr h="502549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 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Môn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cửa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Dạ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buổi tối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Dã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hoang dã,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dã cầu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Hữu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bạn hữu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Dụng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sử dụng 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門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夜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野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友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用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724373"/>
                  </a:ext>
                </a:extLst>
              </a:tr>
              <a:tr h="502549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 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Diệu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ngày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Lai</a:t>
                      </a:r>
                      <a:b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đến,</a:t>
                      </a:r>
                      <a:b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tương lai</a:t>
                      </a:r>
                      <a:endParaRPr lang="vi-VN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Lý</a:t>
                      </a:r>
                      <a:br>
                        <a:rPr lang="vi-VN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đơn vị đo,</a:t>
                      </a:r>
                      <a:b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hải lý..</a:t>
                      </a:r>
                      <a:endParaRPr lang="vi-VN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Lý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vật lý, xử lý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Thoại</a:t>
                      </a:r>
                      <a:b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hội thoại,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đàm thoại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曜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来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里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理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9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話 </a:t>
                      </a:r>
                      <a:endParaRPr lang="ja-JP" alt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967758"/>
                  </a:ext>
                </a:extLst>
              </a:tr>
              <a:tr h="294175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⑥</a:t>
                      </a:r>
                      <a:endParaRPr lang="en-US" sz="1400">
                        <a:effectLst/>
                      </a:endParaRPr>
                    </a:p>
                  </a:txBody>
                  <a:tcPr marL="73544" marR="73544" marT="36772" marB="367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544" marR="73544" marT="36772" marB="3677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544" marR="73544" marT="36772" marB="36772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544" marR="73544" marT="36772" marB="36772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544" marR="73544" marT="36772" marB="36772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544" marR="73544" marT="36772" marB="36772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544" marR="73544" marT="36772" marB="36772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544" marR="73544" marT="36772" marB="36772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544" marR="73544" marT="36772" marB="36772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544" marR="73544" marT="36772" marB="36772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544" marR="73544" marT="36772" marB="36772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544" marR="73544" marT="36772" marB="36772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241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32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A74F0D-C2DB-1843-23F5-BE19E8B63DF7}"/>
              </a:ext>
            </a:extLst>
          </p:cNvPr>
          <p:cNvGraphicFramePr>
            <a:graphicFrameLocks noGrp="1"/>
          </p:cNvGraphicFramePr>
          <p:nvPr/>
        </p:nvGraphicFramePr>
        <p:xfrm>
          <a:off x="1492195" y="1695317"/>
          <a:ext cx="9207610" cy="4611954"/>
        </p:xfrm>
        <a:graphic>
          <a:graphicData uri="http://schemas.openxmlformats.org/drawingml/2006/table">
            <a:tbl>
              <a:tblPr/>
              <a:tblGrid>
                <a:gridCol w="696140">
                  <a:extLst>
                    <a:ext uri="{9D8B030D-6E8A-4147-A177-3AD203B41FA5}">
                      <a16:colId xmlns:a16="http://schemas.microsoft.com/office/drawing/2014/main" val="301477639"/>
                    </a:ext>
                  </a:extLst>
                </a:gridCol>
                <a:gridCol w="891059">
                  <a:extLst>
                    <a:ext uri="{9D8B030D-6E8A-4147-A177-3AD203B41FA5}">
                      <a16:colId xmlns:a16="http://schemas.microsoft.com/office/drawing/2014/main" val="3426914310"/>
                    </a:ext>
                  </a:extLst>
                </a:gridCol>
                <a:gridCol w="891059">
                  <a:extLst>
                    <a:ext uri="{9D8B030D-6E8A-4147-A177-3AD203B41FA5}">
                      <a16:colId xmlns:a16="http://schemas.microsoft.com/office/drawing/2014/main" val="541700328"/>
                    </a:ext>
                  </a:extLst>
                </a:gridCol>
                <a:gridCol w="853931">
                  <a:extLst>
                    <a:ext uri="{9D8B030D-6E8A-4147-A177-3AD203B41FA5}">
                      <a16:colId xmlns:a16="http://schemas.microsoft.com/office/drawing/2014/main" val="4181546874"/>
                    </a:ext>
                  </a:extLst>
                </a:gridCol>
                <a:gridCol w="863213">
                  <a:extLst>
                    <a:ext uri="{9D8B030D-6E8A-4147-A177-3AD203B41FA5}">
                      <a16:colId xmlns:a16="http://schemas.microsoft.com/office/drawing/2014/main" val="3346552010"/>
                    </a:ext>
                  </a:extLst>
                </a:gridCol>
                <a:gridCol w="835368">
                  <a:extLst>
                    <a:ext uri="{9D8B030D-6E8A-4147-A177-3AD203B41FA5}">
                      <a16:colId xmlns:a16="http://schemas.microsoft.com/office/drawing/2014/main" val="688295106"/>
                    </a:ext>
                  </a:extLst>
                </a:gridCol>
                <a:gridCol w="696140">
                  <a:extLst>
                    <a:ext uri="{9D8B030D-6E8A-4147-A177-3AD203B41FA5}">
                      <a16:colId xmlns:a16="http://schemas.microsoft.com/office/drawing/2014/main" val="2987087533"/>
                    </a:ext>
                  </a:extLst>
                </a:gridCol>
                <a:gridCol w="696140">
                  <a:extLst>
                    <a:ext uri="{9D8B030D-6E8A-4147-A177-3AD203B41FA5}">
                      <a16:colId xmlns:a16="http://schemas.microsoft.com/office/drawing/2014/main" val="1995597825"/>
                    </a:ext>
                  </a:extLst>
                </a:gridCol>
                <a:gridCol w="696140">
                  <a:extLst>
                    <a:ext uri="{9D8B030D-6E8A-4147-A177-3AD203B41FA5}">
                      <a16:colId xmlns:a16="http://schemas.microsoft.com/office/drawing/2014/main" val="4028352954"/>
                    </a:ext>
                  </a:extLst>
                </a:gridCol>
                <a:gridCol w="696140">
                  <a:extLst>
                    <a:ext uri="{9D8B030D-6E8A-4147-A177-3AD203B41FA5}">
                      <a16:colId xmlns:a16="http://schemas.microsoft.com/office/drawing/2014/main" val="2544110482"/>
                    </a:ext>
                  </a:extLst>
                </a:gridCol>
                <a:gridCol w="696140">
                  <a:extLst>
                    <a:ext uri="{9D8B030D-6E8A-4147-A177-3AD203B41FA5}">
                      <a16:colId xmlns:a16="http://schemas.microsoft.com/office/drawing/2014/main" val="1645471347"/>
                    </a:ext>
                  </a:extLst>
                </a:gridCol>
                <a:gridCol w="696140">
                  <a:extLst>
                    <a:ext uri="{9D8B030D-6E8A-4147-A177-3AD203B41FA5}">
                      <a16:colId xmlns:a16="http://schemas.microsoft.com/office/drawing/2014/main" val="1517390300"/>
                    </a:ext>
                  </a:extLst>
                </a:gridCol>
              </a:tblGrid>
              <a:tr h="460380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 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ác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ác nhân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an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an toàn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ám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tối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y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y học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uỷ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uỷ viên 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悪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安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暗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医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委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577119"/>
                  </a:ext>
                </a:extLst>
              </a:tr>
              <a:tr h="460380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 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ý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ý chí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dục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giáo dục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viên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xã viên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viện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bệnh viện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ẩm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ẩm thực 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意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育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員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院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飲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569867"/>
                  </a:ext>
                </a:extLst>
              </a:tr>
              <a:tr h="445529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 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vận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vận động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vịnh</a:t>
                      </a:r>
                      <a:br>
                        <a:rPr lang="vi-VN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bơi</a:t>
                      </a:r>
                      <a:endParaRPr lang="vi-VN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dịch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nhà ga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ương</a:t>
                      </a:r>
                      <a:br>
                        <a:rPr lang="vi-VN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trung ương</a:t>
                      </a:r>
                      <a:endParaRPr lang="vi-VN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hoành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trục hoành 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運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泳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駅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央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横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167292"/>
                  </a:ext>
                </a:extLst>
              </a:tr>
              <a:tr h="460380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 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ốc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cao ốc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ôn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ôn hoà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hoá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biến hoá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hà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hành lý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giới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thế giới 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屋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温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化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荷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界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76232"/>
                  </a:ext>
                </a:extLst>
              </a:tr>
              <a:tr h="608890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 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khai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khai vận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giai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giai cấp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hàn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lạnh,</a:t>
                      </a:r>
                      <a:b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phong hàn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cảm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cảm giác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hán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hán tự 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開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階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寒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感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漢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126141"/>
                  </a:ext>
                </a:extLst>
              </a:tr>
              <a:tr h="460380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 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quán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hội quán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ngạn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bờ biển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khởi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khởi dậy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kỳ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kỳ hạn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khách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lữ khách 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館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岸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起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期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客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645933"/>
                  </a:ext>
                </a:extLst>
              </a:tr>
              <a:tr h="638592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 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cứu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nghiên cứu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cấp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khẩn cấp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cấp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cấp độ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cung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mê cung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cầu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quả cầu 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究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急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級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宮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球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022600"/>
                  </a:ext>
                </a:extLst>
              </a:tr>
              <a:tr h="460380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 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khứ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quá khứ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kiều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cây cầu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nghiệp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nghiệp vụ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khúc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khúc nhạc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cục</a:t>
                      </a:r>
                      <a:b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cục bộ 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去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橋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業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曲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3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局 </a:t>
                      </a:r>
                      <a:endParaRPr lang="ja-JP" alt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424294"/>
                  </a:ext>
                </a:extLst>
              </a:tr>
              <a:tr h="356424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①</a:t>
                      </a:r>
                      <a:endParaRPr lang="en-US" sz="1800">
                        <a:effectLst/>
                      </a:endParaRPr>
                    </a:p>
                  </a:txBody>
                  <a:tcPr marL="89106" marR="89106" marT="44553" marB="445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9106" marR="89106" marT="44553" marB="445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9106" marR="89106" marT="44553" marB="4455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9106" marR="89106" marT="44553" marB="4455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9106" marR="89106" marT="44553" marB="4455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9106" marR="89106" marT="44553" marB="4455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9106" marR="89106" marT="44553" marB="4455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9106" marR="89106" marT="44553" marB="4455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9106" marR="89106" marT="44553" marB="4455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9106" marR="89106" marT="44553" marB="4455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9106" marR="89106" marT="44553" marB="4455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9106" marR="89106" marT="44553" marB="4455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842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3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E0F672-755D-1B12-19DC-83E46640EBAB}"/>
              </a:ext>
            </a:extLst>
          </p:cNvPr>
          <p:cNvGraphicFramePr>
            <a:graphicFrameLocks noGrp="1"/>
          </p:cNvGraphicFramePr>
          <p:nvPr/>
        </p:nvGraphicFramePr>
        <p:xfrm>
          <a:off x="1958223" y="1568267"/>
          <a:ext cx="8275554" cy="4866054"/>
        </p:xfrm>
        <a:graphic>
          <a:graphicData uri="http://schemas.openxmlformats.org/drawingml/2006/table">
            <a:tbl>
              <a:tblPr/>
              <a:tblGrid>
                <a:gridCol w="625672">
                  <a:extLst>
                    <a:ext uri="{9D8B030D-6E8A-4147-A177-3AD203B41FA5}">
                      <a16:colId xmlns:a16="http://schemas.microsoft.com/office/drawing/2014/main" val="589128108"/>
                    </a:ext>
                  </a:extLst>
                </a:gridCol>
                <a:gridCol w="800860">
                  <a:extLst>
                    <a:ext uri="{9D8B030D-6E8A-4147-A177-3AD203B41FA5}">
                      <a16:colId xmlns:a16="http://schemas.microsoft.com/office/drawing/2014/main" val="2166237218"/>
                    </a:ext>
                  </a:extLst>
                </a:gridCol>
                <a:gridCol w="800860">
                  <a:extLst>
                    <a:ext uri="{9D8B030D-6E8A-4147-A177-3AD203B41FA5}">
                      <a16:colId xmlns:a16="http://schemas.microsoft.com/office/drawing/2014/main" val="328625185"/>
                    </a:ext>
                  </a:extLst>
                </a:gridCol>
                <a:gridCol w="767491">
                  <a:extLst>
                    <a:ext uri="{9D8B030D-6E8A-4147-A177-3AD203B41FA5}">
                      <a16:colId xmlns:a16="http://schemas.microsoft.com/office/drawing/2014/main" val="723734115"/>
                    </a:ext>
                  </a:extLst>
                </a:gridCol>
                <a:gridCol w="775833">
                  <a:extLst>
                    <a:ext uri="{9D8B030D-6E8A-4147-A177-3AD203B41FA5}">
                      <a16:colId xmlns:a16="http://schemas.microsoft.com/office/drawing/2014/main" val="1014131826"/>
                    </a:ext>
                  </a:extLst>
                </a:gridCol>
                <a:gridCol w="750806">
                  <a:extLst>
                    <a:ext uri="{9D8B030D-6E8A-4147-A177-3AD203B41FA5}">
                      <a16:colId xmlns:a16="http://schemas.microsoft.com/office/drawing/2014/main" val="3761226420"/>
                    </a:ext>
                  </a:extLst>
                </a:gridCol>
                <a:gridCol w="625672">
                  <a:extLst>
                    <a:ext uri="{9D8B030D-6E8A-4147-A177-3AD203B41FA5}">
                      <a16:colId xmlns:a16="http://schemas.microsoft.com/office/drawing/2014/main" val="4091882197"/>
                    </a:ext>
                  </a:extLst>
                </a:gridCol>
                <a:gridCol w="625672">
                  <a:extLst>
                    <a:ext uri="{9D8B030D-6E8A-4147-A177-3AD203B41FA5}">
                      <a16:colId xmlns:a16="http://schemas.microsoft.com/office/drawing/2014/main" val="1051736149"/>
                    </a:ext>
                  </a:extLst>
                </a:gridCol>
                <a:gridCol w="625672">
                  <a:extLst>
                    <a:ext uri="{9D8B030D-6E8A-4147-A177-3AD203B41FA5}">
                      <a16:colId xmlns:a16="http://schemas.microsoft.com/office/drawing/2014/main" val="1673106121"/>
                    </a:ext>
                  </a:extLst>
                </a:gridCol>
                <a:gridCol w="625672">
                  <a:extLst>
                    <a:ext uri="{9D8B030D-6E8A-4147-A177-3AD203B41FA5}">
                      <a16:colId xmlns:a16="http://schemas.microsoft.com/office/drawing/2014/main" val="3087940830"/>
                    </a:ext>
                  </a:extLst>
                </a:gridCol>
                <a:gridCol w="625672">
                  <a:extLst>
                    <a:ext uri="{9D8B030D-6E8A-4147-A177-3AD203B41FA5}">
                      <a16:colId xmlns:a16="http://schemas.microsoft.com/office/drawing/2014/main" val="1747138010"/>
                    </a:ext>
                  </a:extLst>
                </a:gridCol>
                <a:gridCol w="625672">
                  <a:extLst>
                    <a:ext uri="{9D8B030D-6E8A-4147-A177-3AD203B41FA5}">
                      <a16:colId xmlns:a16="http://schemas.microsoft.com/office/drawing/2014/main" val="2751606696"/>
                    </a:ext>
                  </a:extLst>
                </a:gridCol>
              </a:tblGrid>
              <a:tr h="573949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Ngân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bạc,</a:t>
                      </a:r>
                      <a:b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ngân hàng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Khu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khu vực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Khổ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đắng,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khốn khổ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Cụ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công cụ,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đạo cụ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Quân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quân chủ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銀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区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苦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具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君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893206"/>
                  </a:ext>
                </a:extLst>
              </a:tr>
              <a:tr h="547254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Hệ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quan hệ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Khinh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nhẹ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Huyết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máu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Quyết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quyết định,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quyết đoán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Nghiên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nghiên cứu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係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軽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血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決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研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328741"/>
                  </a:ext>
                </a:extLst>
              </a:tr>
              <a:tr h="573949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Huyện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huyện, tỉnh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Khố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kho chứa,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ngân khố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Hồ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hồ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Hướng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hướng về,</a:t>
                      </a:r>
                      <a:b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ngoảnh về</a:t>
                      </a:r>
                      <a:endParaRPr lang="vi-VN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Hạnh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hạnh phúc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県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庫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湖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向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幸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94744"/>
                  </a:ext>
                </a:extLst>
              </a:tr>
              <a:tr h="413778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Cảng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hải cảng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Hiệu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số hiệu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Căn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gốc rễ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Tế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tế lễ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Mãnh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cái đĩa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港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号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根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祭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皿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607347"/>
                  </a:ext>
                </a:extLst>
              </a:tr>
              <a:tr h="413778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Sĩ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công việc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Tử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chết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Sử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sử dụng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Thủy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bắt đầu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Chỉ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ngón tay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仕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死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使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始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指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692503"/>
                  </a:ext>
                </a:extLst>
              </a:tr>
              <a:tr h="547254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Xỉ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răng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Thi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thi ca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Thứ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tiếp theo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Sự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sự việc,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công việc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Trì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duy trì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歯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詩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次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事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持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582110"/>
                  </a:ext>
                </a:extLst>
              </a:tr>
              <a:tr h="547254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Thức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hình thức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Thực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sự thực,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thực tế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Tả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sao lại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Giả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người</a:t>
                      </a:r>
                      <a:endParaRPr lang="vi-VN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Chủ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ông chủ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式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実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写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者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主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307536"/>
                  </a:ext>
                </a:extLst>
              </a:tr>
              <a:tr h="413778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Thủ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bảo vệ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Thủ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lấy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Tửu</a:t>
                      </a:r>
                      <a:br>
                        <a:rPr lang="vi-VN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rượu</a:t>
                      </a:r>
                      <a:endParaRPr lang="vi-VN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Thụ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nhận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Châu</a:t>
                      </a:r>
                      <a:b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cửu châu 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守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取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酒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受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州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75266"/>
                  </a:ext>
                </a:extLst>
              </a:tr>
              <a:tr h="320344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②</a:t>
                      </a:r>
                      <a:endParaRPr lang="en-US" sz="1600">
                        <a:effectLst/>
                      </a:endParaRPr>
                    </a:p>
                  </a:txBody>
                  <a:tcPr marL="80086" marR="80086" marT="40043" marB="4004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86" marR="80086" marT="40043" marB="40043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97415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74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A59CA2-50E9-C3C8-6F00-DE8C70584630}"/>
              </a:ext>
            </a:extLst>
          </p:cNvPr>
          <p:cNvGraphicFramePr>
            <a:graphicFrameLocks noGrp="1"/>
          </p:cNvGraphicFramePr>
          <p:nvPr/>
        </p:nvGraphicFramePr>
        <p:xfrm>
          <a:off x="1827284" y="1798694"/>
          <a:ext cx="8537432" cy="4405201"/>
        </p:xfrm>
        <a:graphic>
          <a:graphicData uri="http://schemas.openxmlformats.org/drawingml/2006/table">
            <a:tbl>
              <a:tblPr/>
              <a:tblGrid>
                <a:gridCol w="645471">
                  <a:extLst>
                    <a:ext uri="{9D8B030D-6E8A-4147-A177-3AD203B41FA5}">
                      <a16:colId xmlns:a16="http://schemas.microsoft.com/office/drawing/2014/main" val="114042680"/>
                    </a:ext>
                  </a:extLst>
                </a:gridCol>
                <a:gridCol w="826203">
                  <a:extLst>
                    <a:ext uri="{9D8B030D-6E8A-4147-A177-3AD203B41FA5}">
                      <a16:colId xmlns:a16="http://schemas.microsoft.com/office/drawing/2014/main" val="1362240149"/>
                    </a:ext>
                  </a:extLst>
                </a:gridCol>
                <a:gridCol w="826203">
                  <a:extLst>
                    <a:ext uri="{9D8B030D-6E8A-4147-A177-3AD203B41FA5}">
                      <a16:colId xmlns:a16="http://schemas.microsoft.com/office/drawing/2014/main" val="816572167"/>
                    </a:ext>
                  </a:extLst>
                </a:gridCol>
                <a:gridCol w="791778">
                  <a:extLst>
                    <a:ext uri="{9D8B030D-6E8A-4147-A177-3AD203B41FA5}">
                      <a16:colId xmlns:a16="http://schemas.microsoft.com/office/drawing/2014/main" val="542285799"/>
                    </a:ext>
                  </a:extLst>
                </a:gridCol>
                <a:gridCol w="800385">
                  <a:extLst>
                    <a:ext uri="{9D8B030D-6E8A-4147-A177-3AD203B41FA5}">
                      <a16:colId xmlns:a16="http://schemas.microsoft.com/office/drawing/2014/main" val="1508619220"/>
                    </a:ext>
                  </a:extLst>
                </a:gridCol>
                <a:gridCol w="774566">
                  <a:extLst>
                    <a:ext uri="{9D8B030D-6E8A-4147-A177-3AD203B41FA5}">
                      <a16:colId xmlns:a16="http://schemas.microsoft.com/office/drawing/2014/main" val="1300526665"/>
                    </a:ext>
                  </a:extLst>
                </a:gridCol>
                <a:gridCol w="645471">
                  <a:extLst>
                    <a:ext uri="{9D8B030D-6E8A-4147-A177-3AD203B41FA5}">
                      <a16:colId xmlns:a16="http://schemas.microsoft.com/office/drawing/2014/main" val="3059812627"/>
                    </a:ext>
                  </a:extLst>
                </a:gridCol>
                <a:gridCol w="645471">
                  <a:extLst>
                    <a:ext uri="{9D8B030D-6E8A-4147-A177-3AD203B41FA5}">
                      <a16:colId xmlns:a16="http://schemas.microsoft.com/office/drawing/2014/main" val="2016168714"/>
                    </a:ext>
                  </a:extLst>
                </a:gridCol>
                <a:gridCol w="645471">
                  <a:extLst>
                    <a:ext uri="{9D8B030D-6E8A-4147-A177-3AD203B41FA5}">
                      <a16:colId xmlns:a16="http://schemas.microsoft.com/office/drawing/2014/main" val="3051805370"/>
                    </a:ext>
                  </a:extLst>
                </a:gridCol>
                <a:gridCol w="645471">
                  <a:extLst>
                    <a:ext uri="{9D8B030D-6E8A-4147-A177-3AD203B41FA5}">
                      <a16:colId xmlns:a16="http://schemas.microsoft.com/office/drawing/2014/main" val="480728778"/>
                    </a:ext>
                  </a:extLst>
                </a:gridCol>
                <a:gridCol w="645471">
                  <a:extLst>
                    <a:ext uri="{9D8B030D-6E8A-4147-A177-3AD203B41FA5}">
                      <a16:colId xmlns:a16="http://schemas.microsoft.com/office/drawing/2014/main" val="3230719536"/>
                    </a:ext>
                  </a:extLst>
                </a:gridCol>
                <a:gridCol w="645471">
                  <a:extLst>
                    <a:ext uri="{9D8B030D-6E8A-4147-A177-3AD203B41FA5}">
                      <a16:colId xmlns:a16="http://schemas.microsoft.com/office/drawing/2014/main" val="663954180"/>
                    </a:ext>
                  </a:extLst>
                </a:gridCol>
              </a:tblGrid>
              <a:tr h="564572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 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Thập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thu thập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Chung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kết thúc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Tập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luyện tập,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học tập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Tập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tập trung,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thu thập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Trú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cư trú </a:t>
                      </a:r>
                      <a:endParaRPr lang="vi-VN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拾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終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習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集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住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753382"/>
                  </a:ext>
                </a:extLst>
              </a:tr>
              <a:tr h="426872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 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Trọng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nặng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Túc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nhà trọ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Sở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nơi chốn</a:t>
                      </a:r>
                      <a:endParaRPr lang="vi-VN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Thử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nóng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Trợ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trợ giúp 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重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宿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所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暑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助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67842"/>
                  </a:ext>
                </a:extLst>
              </a:tr>
              <a:tr h="564572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 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Chiêu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sáng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Tiêu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tiêu diệt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Thương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thương</a:t>
                      </a:r>
                      <a:b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phẩm</a:t>
                      </a:r>
                      <a:endParaRPr lang="vi-VN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Chương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chương hồi</a:t>
                      </a:r>
                      <a:endParaRPr lang="vi-VN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Thắng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chiến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thắng 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昭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消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商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章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勝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053163"/>
                  </a:ext>
                </a:extLst>
              </a:tr>
              <a:tr h="426872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 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Thừa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lên xe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Thực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trồng cây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Thân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xưng tên</a:t>
                      </a:r>
                      <a:endParaRPr lang="vi-VN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Thân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bản thân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Thần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thần thánh 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乗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植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申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身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神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830390"/>
                  </a:ext>
                </a:extLst>
              </a:tr>
              <a:tr h="426872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 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Chân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chân thật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Thâm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sâu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Tiến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tiến lên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Thế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thế giới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Chỉnh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chỉnh đốn 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真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深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進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世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整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460855"/>
                  </a:ext>
                </a:extLst>
              </a:tr>
              <a:tr h="592112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Tích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ngày xưa,</a:t>
                      </a:r>
                      <a:b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cổ tích</a:t>
                      </a:r>
                      <a:endParaRPr lang="vi-VN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Toàn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hoàn toàn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Tương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tương tự</a:t>
                      </a:r>
                      <a:endParaRPr lang="vi-VN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Tống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đưa đi,</a:t>
                      </a:r>
                      <a:b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tiễn đi</a:t>
                      </a:r>
                      <a:endParaRPr lang="vi-VN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Tưởng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tưởng</a:t>
                      </a:r>
                      <a:b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tượng</a:t>
                      </a:r>
                      <a:endParaRPr lang="vi-VN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昔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全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相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送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想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002305"/>
                  </a:ext>
                </a:extLst>
              </a:tr>
              <a:tr h="426872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 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Tức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hơi thở</a:t>
                      </a:r>
                      <a:endParaRPr lang="vi-VN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Tốc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tốc độ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Tộc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gia tộc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Tha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người lạ</a:t>
                      </a:r>
                      <a:endParaRPr lang="vi-VN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Đả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đánh 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息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速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族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他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打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647834"/>
                  </a:ext>
                </a:extLst>
              </a:tr>
              <a:tr h="592112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Đối</a:t>
                      </a:r>
                      <a:br>
                        <a:rPr lang="vi-VN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đối tượng,</a:t>
                      </a:r>
                      <a:b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phản đối</a:t>
                      </a:r>
                      <a:endParaRPr lang="vi-VN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Đãi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chiêu đãi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Đại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hiện đại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Đệ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đệ nhất,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đệ nhị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Đề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vấn đề 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対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待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代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第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2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題 </a:t>
                      </a:r>
                      <a:endParaRPr lang="ja-JP" alt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8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14956"/>
                  </a:ext>
                </a:extLst>
              </a:tr>
              <a:tr h="330481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MS-Gothic"/>
                        </a:rPr>
                        <a:t>③</a:t>
                      </a:r>
                      <a:endParaRPr lang="en-US" sz="1600">
                        <a:effectLst/>
                      </a:endParaRPr>
                    </a:p>
                  </a:txBody>
                  <a:tcPr marL="82620" marR="82620" marT="41310" marB="413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0" marR="82620" marT="41310" marB="413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0" marR="82620" marT="41310" marB="4131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0" marR="82620" marT="41310" marB="4131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0" marR="82620" marT="41310" marB="4131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0" marR="82620" marT="41310" marB="4131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0" marR="82620" marT="41310" marB="4131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0" marR="82620" marT="41310" marB="4131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0" marR="82620" marT="41310" marB="4131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0" marR="82620" marT="41310" marB="4131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0" marR="82620" marT="41310" marB="4131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0" marR="82620" marT="41310" marB="4131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6210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69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3768</Words>
  <Application>Microsoft Office PowerPoint</Application>
  <PresentationFormat>Widescreen</PresentationFormat>
  <Paragraphs>1552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Arial-BoldMT</vt:lpstr>
      <vt:lpstr>ArialMT</vt:lpstr>
      <vt:lpstr>MS-Gothic</vt:lpstr>
      <vt:lpstr>TimesNewRomanPSMT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Lê Đức</dc:creator>
  <cp:lastModifiedBy>Nam Lê Đức</cp:lastModifiedBy>
  <cp:revision>1</cp:revision>
  <dcterms:created xsi:type="dcterms:W3CDTF">2023-01-29T09:18:25Z</dcterms:created>
  <dcterms:modified xsi:type="dcterms:W3CDTF">2023-01-29T12:22:19Z</dcterms:modified>
</cp:coreProperties>
</file>