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tiff" ContentType="image/tif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68" r:id="rId2"/>
  </p:sldMasterIdLst>
  <p:notesMasterIdLst>
    <p:notesMasterId r:id="rId68"/>
  </p:notesMasterIdLst>
  <p:sldIdLst>
    <p:sldId id="257" r:id="rId3"/>
    <p:sldId id="310" r:id="rId4"/>
    <p:sldId id="311" r:id="rId5"/>
    <p:sldId id="312" r:id="rId6"/>
    <p:sldId id="370" r:id="rId7"/>
    <p:sldId id="382" r:id="rId8"/>
    <p:sldId id="383" r:id="rId9"/>
    <p:sldId id="367" r:id="rId10"/>
    <p:sldId id="373" r:id="rId11"/>
    <p:sldId id="378" r:id="rId12"/>
    <p:sldId id="379" r:id="rId13"/>
    <p:sldId id="395" r:id="rId14"/>
    <p:sldId id="380" r:id="rId15"/>
    <p:sldId id="389" r:id="rId16"/>
    <p:sldId id="381" r:id="rId17"/>
    <p:sldId id="385" r:id="rId18"/>
    <p:sldId id="374" r:id="rId19"/>
    <p:sldId id="386" r:id="rId20"/>
    <p:sldId id="377" r:id="rId21"/>
    <p:sldId id="392" r:id="rId22"/>
    <p:sldId id="390" r:id="rId23"/>
    <p:sldId id="387" r:id="rId24"/>
    <p:sldId id="391" r:id="rId25"/>
    <p:sldId id="394" r:id="rId26"/>
    <p:sldId id="368" r:id="rId27"/>
    <p:sldId id="371" r:id="rId28"/>
    <p:sldId id="388" r:id="rId29"/>
    <p:sldId id="397" r:id="rId30"/>
    <p:sldId id="313" r:id="rId31"/>
    <p:sldId id="320" r:id="rId32"/>
    <p:sldId id="321" r:id="rId33"/>
    <p:sldId id="315" r:id="rId34"/>
    <p:sldId id="318" r:id="rId35"/>
    <p:sldId id="317" r:id="rId36"/>
    <p:sldId id="322" r:id="rId37"/>
    <p:sldId id="323" r:id="rId38"/>
    <p:sldId id="324" r:id="rId39"/>
    <p:sldId id="344" r:id="rId40"/>
    <p:sldId id="326" r:id="rId41"/>
    <p:sldId id="345" r:id="rId42"/>
    <p:sldId id="350" r:id="rId43"/>
    <p:sldId id="342" r:id="rId44"/>
    <p:sldId id="353" r:id="rId45"/>
    <p:sldId id="356" r:id="rId46"/>
    <p:sldId id="352" r:id="rId47"/>
    <p:sldId id="354" r:id="rId48"/>
    <p:sldId id="355" r:id="rId49"/>
    <p:sldId id="348" r:id="rId50"/>
    <p:sldId id="364" r:id="rId51"/>
    <p:sldId id="349" r:id="rId52"/>
    <p:sldId id="357" r:id="rId53"/>
    <p:sldId id="358" r:id="rId54"/>
    <p:sldId id="365" r:id="rId55"/>
    <p:sldId id="362" r:id="rId56"/>
    <p:sldId id="351" r:id="rId57"/>
    <p:sldId id="359" r:id="rId58"/>
    <p:sldId id="360" r:id="rId59"/>
    <p:sldId id="333" r:id="rId60"/>
    <p:sldId id="329" r:id="rId61"/>
    <p:sldId id="330" r:id="rId62"/>
    <p:sldId id="331" r:id="rId63"/>
    <p:sldId id="332" r:id="rId64"/>
    <p:sldId id="343" r:id="rId65"/>
    <p:sldId id="346" r:id="rId66"/>
    <p:sldId id="347" r:id="rId6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Slide" id="{D56EE0BA-B9C6-4D1B-BBA1-17E3D17AA984}">
          <p14:sldIdLst>
            <p14:sldId id="257"/>
          </p14:sldIdLst>
        </p14:section>
        <p14:section name="Content" id="{C0F0D410-549F-4F72-83D8-9F2C0137246B}">
          <p14:sldIdLst>
            <p14:sldId id="310"/>
            <p14:sldId id="311"/>
            <p14:sldId id="312"/>
            <p14:sldId id="370"/>
            <p14:sldId id="382"/>
            <p14:sldId id="383"/>
            <p14:sldId id="367"/>
            <p14:sldId id="373"/>
            <p14:sldId id="378"/>
            <p14:sldId id="379"/>
            <p14:sldId id="395"/>
            <p14:sldId id="380"/>
            <p14:sldId id="389"/>
            <p14:sldId id="381"/>
            <p14:sldId id="385"/>
            <p14:sldId id="374"/>
            <p14:sldId id="386"/>
            <p14:sldId id="377"/>
            <p14:sldId id="392"/>
            <p14:sldId id="390"/>
            <p14:sldId id="387"/>
            <p14:sldId id="391"/>
            <p14:sldId id="394"/>
            <p14:sldId id="368"/>
            <p14:sldId id="371"/>
            <p14:sldId id="388"/>
            <p14:sldId id="397"/>
          </p14:sldIdLst>
        </p14:section>
        <p14:section name="Untitled Section" id="{EB09F970-E888-47D3-8102-F923105A53BF}">
          <p14:sldIdLst>
            <p14:sldId id="313"/>
            <p14:sldId id="320"/>
            <p14:sldId id="321"/>
            <p14:sldId id="315"/>
            <p14:sldId id="318"/>
            <p14:sldId id="317"/>
            <p14:sldId id="322"/>
            <p14:sldId id="323"/>
            <p14:sldId id="324"/>
            <p14:sldId id="344"/>
            <p14:sldId id="326"/>
            <p14:sldId id="345"/>
            <p14:sldId id="350"/>
            <p14:sldId id="342"/>
            <p14:sldId id="353"/>
            <p14:sldId id="356"/>
            <p14:sldId id="352"/>
            <p14:sldId id="354"/>
            <p14:sldId id="355"/>
            <p14:sldId id="348"/>
            <p14:sldId id="364"/>
            <p14:sldId id="349"/>
            <p14:sldId id="357"/>
            <p14:sldId id="358"/>
            <p14:sldId id="365"/>
            <p14:sldId id="362"/>
            <p14:sldId id="351"/>
            <p14:sldId id="359"/>
            <p14:sldId id="360"/>
            <p14:sldId id="333"/>
            <p14:sldId id="329"/>
            <p14:sldId id="330"/>
            <p14:sldId id="331"/>
            <p14:sldId id="332"/>
            <p14:sldId id="343"/>
            <p14:sldId id="346"/>
            <p14:sldId id="347"/>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endan" initials="B" lastIdx="1" clrIdx="0">
    <p:extLst>
      <p:ext uri="{19B8F6BF-5375-455C-9EA6-DF929625EA0E}">
        <p15:presenceInfo xmlns:p15="http://schemas.microsoft.com/office/powerpoint/2012/main" userId="eb760a8ecb5627e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CD8"/>
    <a:srgbClr val="FFCC00"/>
    <a:srgbClr val="FACD1F"/>
    <a:srgbClr val="595959"/>
    <a:srgbClr val="A6A6A6"/>
    <a:srgbClr val="BFC0C1"/>
    <a:srgbClr val="F5C24C"/>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8" autoAdjust="0"/>
    <p:restoredTop sz="68585" autoAdjust="0"/>
  </p:normalViewPr>
  <p:slideViewPr>
    <p:cSldViewPr>
      <p:cViewPr varScale="1">
        <p:scale>
          <a:sx n="104" d="100"/>
          <a:sy n="104" d="100"/>
        </p:scale>
        <p:origin x="1746" y="102"/>
      </p:cViewPr>
      <p:guideLst>
        <p:guide orient="horz" pos="1620"/>
        <p:guide pos="2880"/>
      </p:guideLst>
    </p:cSldViewPr>
  </p:slideViewPr>
  <p:notesTextViewPr>
    <p:cViewPr>
      <p:scale>
        <a:sx n="3" d="2"/>
        <a:sy n="3" d="2"/>
      </p:scale>
      <p:origin x="0" y="0"/>
    </p:cViewPr>
  </p:notesTextViewPr>
  <p:sorterViewPr>
    <p:cViewPr>
      <p:scale>
        <a:sx n="100" d="100"/>
        <a:sy n="100" d="100"/>
      </p:scale>
      <p:origin x="0" y="-343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387CCE-2FF8-4C4F-814C-EE6E76026263}" type="datetimeFigureOut">
              <a:rPr lang="en-US" smtClean="0"/>
              <a:t>11-Aug-16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4ACCD1-6A07-4099-ACBF-2EA3310362E9}" type="slidenum">
              <a:rPr lang="en-US" smtClean="0"/>
              <a:t>‹#›</a:t>
            </a:fld>
            <a:endParaRPr lang="en-US"/>
          </a:p>
        </p:txBody>
      </p:sp>
    </p:spTree>
    <p:extLst>
      <p:ext uri="{BB962C8B-B14F-4D97-AF65-F5344CB8AC3E}">
        <p14:creationId xmlns:p14="http://schemas.microsoft.com/office/powerpoint/2010/main" val="3483295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35.xml"/><Relationship Id="rId1" Type="http://schemas.openxmlformats.org/officeDocument/2006/relationships/notesMaster" Target="../notesMasters/notesMaster1.xml"/><Relationship Id="rId4" Type="http://schemas.openxmlformats.org/officeDocument/2006/relationships/hyperlink" Target="http://www.typescriptlang.org/Handbook#modules-working-with-other-javascript-libraries"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hyperlink" Target="https://angular.io/docs/ts/latest/guide/guide/template-syntax.html" TargetMode="External"/><Relationship Id="rId2" Type="http://schemas.openxmlformats.org/officeDocument/2006/relationships/slide" Target="../slides/slide42.xml"/><Relationship Id="rId1" Type="http://schemas.openxmlformats.org/officeDocument/2006/relationships/notesMaster" Target="../notesMasters/notesMaster1.xml"/><Relationship Id="rId6" Type="http://schemas.openxmlformats.org/officeDocument/2006/relationships/hyperlink" Target="https://angular.io/docs/ts/latest/guide/glossary.html#component" TargetMode="External"/><Relationship Id="rId5" Type="http://schemas.openxmlformats.org/officeDocument/2006/relationships/hyperlink" Target="https://angular.io/docs/ts/latest/guide/glossary.html#directive" TargetMode="External"/><Relationship Id="rId4" Type="http://schemas.openxmlformats.org/officeDocument/2006/relationships/hyperlink" Target="https://angular.io/docs/ts/latest/guide/glossary.html#view" TargetMode="External"/></Relationships>
</file>

<file path=ppt/notesSlides/_rels/notesSlide2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43.xml"/><Relationship Id="rId1" Type="http://schemas.openxmlformats.org/officeDocument/2006/relationships/notesMaster" Target="../notesMasters/notesMaster1.xml"/><Relationship Id="rId4" Type="http://schemas.openxmlformats.org/officeDocument/2006/relationships/hyperlink" Target="https://angular.io/docs/ts/latest/guide/glossary.html#view" TargetMode="External"/></Relationships>
</file>

<file path=ppt/notesSlides/_rels/notesSlide2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46.xml"/><Relationship Id="rId1" Type="http://schemas.openxmlformats.org/officeDocument/2006/relationships/notesMaster" Target="../notesMasters/notesMaster1.xml"/><Relationship Id="rId6" Type="http://schemas.openxmlformats.org/officeDocument/2006/relationships/hyperlink" Target="https://angular.io/docs/ts/latest/guide/template-syntax.html#ng-if" TargetMode="External"/><Relationship Id="rId5" Type="http://schemas.openxmlformats.org/officeDocument/2006/relationships/hyperlink" Target="https://angular.io/docs/ts/latest/guide/template-syntax.html#ng-for" TargetMode="External"/><Relationship Id="rId4" Type="http://schemas.openxmlformats.org/officeDocument/2006/relationships/hyperlink" Target="https://angular.io/docs/ts/latest/guide/template-syntax.html#ng-style" TargetMode="External"/></Relationships>
</file>

<file path=ppt/notesSlides/_rels/notesSlide3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48.xml"/><Relationship Id="rId1" Type="http://schemas.openxmlformats.org/officeDocument/2006/relationships/notesMaster" Target="../notesMasters/notesMaster1.xml"/><Relationship Id="rId4" Type="http://schemas.openxmlformats.org/officeDocument/2006/relationships/hyperlink" Target="https://angular.io/docs/ts/latest/guide/architecture.html#component-code" TargetMode="External"/></Relationships>
</file>

<file path=ppt/notesSlides/_rels/notesSlide3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084ACCD1-6A07-4099-ACBF-2EA3310362E9}" type="slidenum">
              <a:rPr lang="en-US" smtClean="0"/>
              <a:t>1</a:t>
            </a:fld>
            <a:endParaRPr lang="en-US"/>
          </a:p>
        </p:txBody>
      </p:sp>
    </p:spTree>
    <p:extLst>
      <p:ext uri="{BB962C8B-B14F-4D97-AF65-F5344CB8AC3E}">
        <p14:creationId xmlns:p14="http://schemas.microsoft.com/office/powerpoint/2010/main" val="3861971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4ACCD1-6A07-4099-ACBF-2EA3310362E9}" type="slidenum">
              <a:rPr lang="en-US" smtClean="0"/>
              <a:t>21</a:t>
            </a:fld>
            <a:endParaRPr lang="en-US"/>
          </a:p>
        </p:txBody>
      </p:sp>
    </p:spTree>
    <p:extLst>
      <p:ext uri="{BB962C8B-B14F-4D97-AF65-F5344CB8AC3E}">
        <p14:creationId xmlns:p14="http://schemas.microsoft.com/office/powerpoint/2010/main" val="42449438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4ACCD1-6A07-4099-ACBF-2EA3310362E9}" type="slidenum">
              <a:rPr lang="en-US" smtClean="0"/>
              <a:t>23</a:t>
            </a:fld>
            <a:endParaRPr lang="en-US"/>
          </a:p>
        </p:txBody>
      </p:sp>
    </p:spTree>
    <p:extLst>
      <p:ext uri="{BB962C8B-B14F-4D97-AF65-F5344CB8AC3E}">
        <p14:creationId xmlns:p14="http://schemas.microsoft.com/office/powerpoint/2010/main" val="1374399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25</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15070705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28</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3669022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29</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r>
              <a:rPr lang="en-US" sz="1200" dirty="0" smtClean="0"/>
              <a:t>“</a:t>
            </a:r>
            <a:r>
              <a:rPr lang="en-US" sz="1200" dirty="0" err="1" smtClean="0"/>
              <a:t>TypeScript</a:t>
            </a:r>
            <a:r>
              <a:rPr lang="en-US" sz="1200" dirty="0" smtClean="0"/>
              <a:t> is a free and open source programming language developed and maintained by Microsoft. It is a strict </a:t>
            </a:r>
            <a:r>
              <a:rPr lang="en-US" sz="1200" b="1" dirty="0" smtClean="0"/>
              <a:t>superset</a:t>
            </a:r>
            <a:r>
              <a:rPr lang="en-US" sz="1200" dirty="0" smtClean="0"/>
              <a:t> of JavaScript, and adds optional static </a:t>
            </a:r>
            <a:r>
              <a:rPr lang="en-US" sz="1200" b="1" dirty="0" smtClean="0"/>
              <a:t>typing</a:t>
            </a:r>
            <a:r>
              <a:rPr lang="en-US" sz="1200" dirty="0" smtClean="0"/>
              <a:t> and </a:t>
            </a:r>
            <a:r>
              <a:rPr lang="en-US" sz="1200" b="1" dirty="0" smtClean="0"/>
              <a:t>class-based object-oriented</a:t>
            </a:r>
            <a:r>
              <a:rPr lang="en-US" sz="1200" dirty="0" smtClean="0"/>
              <a:t> programming to the language.”</a:t>
            </a:r>
          </a:p>
          <a:p>
            <a:endParaRPr lang="en-US" sz="1200" dirty="0" smtClean="0"/>
          </a:p>
          <a:p>
            <a:r>
              <a:rPr lang="en-US" sz="1200" dirty="0" err="1" smtClean="0"/>
              <a:t>TypeScript</a:t>
            </a:r>
            <a:r>
              <a:rPr lang="en-US" sz="1200" dirty="0" smtClean="0"/>
              <a:t> will be </a:t>
            </a:r>
            <a:r>
              <a:rPr lang="en-US" sz="1200" dirty="0" err="1" smtClean="0"/>
              <a:t>transpiled</a:t>
            </a:r>
            <a:r>
              <a:rPr lang="en-US" sz="1200" dirty="0" smtClean="0"/>
              <a:t> to pure JavaScript</a:t>
            </a:r>
          </a:p>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14235387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30</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39164009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31</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3793513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32</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30327243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33</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37383101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34</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2946736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2</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extLst>
      <p:ext uri="{BB962C8B-B14F-4D97-AF65-F5344CB8AC3E}">
        <p14:creationId xmlns:p14="http://schemas.microsoft.com/office/powerpoint/2010/main" val="24740420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35</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r>
              <a:rPr lang="en-US" sz="1200" b="0" i="0" kern="1200" dirty="0" smtClean="0">
                <a:solidFill>
                  <a:schemeClr val="tx1"/>
                </a:solidFill>
                <a:effectLst/>
                <a:latin typeface="+mn-lt"/>
                <a:ea typeface="+mn-ea"/>
                <a:cs typeface="+mn-cs"/>
              </a:rPr>
              <a:t>Compile</a:t>
            </a:r>
            <a:r>
              <a:rPr lang="en-US" sz="1200" b="0" i="0" kern="1200" baseline="0" dirty="0" smtClean="0">
                <a:solidFill>
                  <a:schemeClr val="tx1"/>
                </a:solidFill>
                <a:effectLst/>
                <a:latin typeface="+mn-lt"/>
                <a:ea typeface="+mn-ea"/>
                <a:cs typeface="+mn-cs"/>
              </a:rPr>
              <a:t> time error checking, </a:t>
            </a:r>
            <a:r>
              <a:rPr lang="en-US" sz="1200" b="0" i="0" kern="1200" baseline="0" dirty="0" err="1" smtClean="0">
                <a:solidFill>
                  <a:schemeClr val="tx1"/>
                </a:solidFill>
                <a:effectLst/>
                <a:latin typeface="+mn-lt"/>
                <a:ea typeface="+mn-ea"/>
                <a:cs typeface="+mn-cs"/>
              </a:rPr>
              <a:t>intellisense</a:t>
            </a:r>
            <a:r>
              <a:rPr lang="en-US" sz="1200" b="0" i="0" kern="1200" baseline="0" dirty="0" smtClean="0">
                <a:solidFill>
                  <a:schemeClr val="tx1"/>
                </a:solidFill>
                <a:effectLst/>
                <a:latin typeface="+mn-lt"/>
                <a:ea typeface="+mn-ea"/>
                <a:cs typeface="+mn-cs"/>
              </a:rPr>
              <a:t>, refactoring</a:t>
            </a:r>
            <a:endParaRPr lang="en-US" sz="1200" b="0" i="0" kern="1200" dirty="0" smtClean="0">
              <a:solidFill>
                <a:schemeClr val="tx1"/>
              </a:solidFill>
              <a:effectLst/>
              <a:latin typeface="+mn-lt"/>
              <a:ea typeface="+mn-ea"/>
              <a:cs typeface="+mn-cs"/>
            </a:endParaRPr>
          </a:p>
          <a:p>
            <a:pPr eaLnBrk="1" hangingPunct="1">
              <a:defRPr/>
            </a:pPr>
            <a:endParaRPr lang="en-US" sz="1200" b="0" i="0" kern="1200" dirty="0" smtClean="0">
              <a:solidFill>
                <a:schemeClr val="tx1"/>
              </a:solidFill>
              <a:effectLst/>
              <a:latin typeface="+mn-lt"/>
              <a:ea typeface="+mn-ea"/>
              <a:cs typeface="+mn-cs"/>
            </a:endParaRPr>
          </a:p>
          <a:p>
            <a:pPr eaLnBrk="1" hangingPunct="1">
              <a:defRPr/>
            </a:pPr>
            <a:r>
              <a:rPr lang="en-US" sz="1200" b="0" i="0" kern="1200" dirty="0" smtClean="0">
                <a:solidFill>
                  <a:schemeClr val="tx1"/>
                </a:solidFill>
                <a:effectLst/>
                <a:latin typeface="+mn-lt"/>
                <a:ea typeface="+mn-ea"/>
                <a:cs typeface="+mn-cs"/>
              </a:rPr>
              <a:t>JavaScript is dynamically typed. This means JavaScript does not know what type a variable is until it is actually instantiated at run-time. This also means that it may be too late.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adds type support to JavaScript. Bugs that are caused by false assumptions of some variable being of a certain type can be completely eradicated if you play your cards right; how strict you type your code or if you type your code at all is up to you.</a:t>
            </a:r>
          </a:p>
          <a:p>
            <a:pPr eaLnBrk="1" hangingPunct="1">
              <a:defRPr/>
            </a:pPr>
            <a:endParaRPr lang="en-US" sz="1200" b="0" i="0" kern="1200" dirty="0" smtClean="0">
              <a:solidFill>
                <a:schemeClr val="tx1"/>
              </a:solidFill>
              <a:effectLst/>
              <a:latin typeface="+mn-lt"/>
              <a:ea typeface="+mn-ea"/>
              <a:cs typeface="+mn-cs"/>
            </a:endParaRPr>
          </a:p>
          <a:p>
            <a:pPr eaLnBrk="1" hangingPunct="1">
              <a:defRPr/>
            </a:pPr>
            <a:r>
              <a:rPr lang="en-US" sz="1200" b="0" i="0" kern="1200" dirty="0" smtClean="0">
                <a:solidFill>
                  <a:schemeClr val="tx1"/>
                </a:solidFill>
                <a:effectLst/>
                <a:latin typeface="+mn-lt"/>
                <a:ea typeface="+mn-ea"/>
                <a:cs typeface="+mn-cs"/>
              </a:rPr>
              <a:t>Since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is so closely related to JavaScript it has great interoperability capabilities, but some extra work is required. You need a </a:t>
            </a:r>
            <a:r>
              <a:rPr lang="en-US" sz="1200" b="0" i="0" u="none" strike="noStrike" kern="1200" dirty="0" err="1" smtClean="0">
                <a:solidFill>
                  <a:schemeClr val="tx1"/>
                </a:solidFill>
                <a:effectLst/>
                <a:latin typeface="+mn-lt"/>
                <a:ea typeface="+mn-ea"/>
                <a:cs typeface="+mn-cs"/>
                <a:hlinkClick r:id="rId4"/>
              </a:rPr>
              <a:t>TypeScript</a:t>
            </a:r>
            <a:r>
              <a:rPr lang="en-US" sz="1200" b="0" i="0" u="none" strike="noStrike" kern="1200" dirty="0" smtClean="0">
                <a:solidFill>
                  <a:schemeClr val="tx1"/>
                </a:solidFill>
                <a:effectLst/>
                <a:latin typeface="+mn-lt"/>
                <a:ea typeface="+mn-ea"/>
                <a:cs typeface="+mn-cs"/>
                <a:hlinkClick r:id="rId4"/>
              </a:rPr>
              <a:t> definition</a:t>
            </a:r>
            <a:r>
              <a:rPr lang="en-US" sz="1200" b="0" i="0" kern="1200" dirty="0" smtClean="0">
                <a:solidFill>
                  <a:schemeClr val="tx1"/>
                </a:solidFill>
                <a:effectLst/>
                <a:latin typeface="+mn-lt"/>
                <a:ea typeface="+mn-ea"/>
                <a:cs typeface="+mn-cs"/>
              </a:rPr>
              <a:t>, so that Typescript knows for example that when you're calling some function called jQuery it actually exists somewhere and is not a typo on your part. These definitions are placed in </a:t>
            </a:r>
            <a:r>
              <a:rPr lang="en-US" dirty="0" smtClean="0"/>
              <a:t>.</a:t>
            </a:r>
            <a:r>
              <a:rPr lang="en-US" dirty="0" err="1" smtClean="0"/>
              <a:t>d.ts</a:t>
            </a:r>
            <a:r>
              <a:rPr lang="en-US" sz="1200" b="0" i="0" kern="1200" dirty="0" smtClean="0">
                <a:solidFill>
                  <a:schemeClr val="tx1"/>
                </a:solidFill>
                <a:effectLst/>
                <a:latin typeface="+mn-lt"/>
                <a:ea typeface="+mn-ea"/>
                <a:cs typeface="+mn-cs"/>
              </a:rPr>
              <a:t> files.</a:t>
            </a:r>
          </a:p>
          <a:p>
            <a:pPr eaLnBrk="1" hangingPunct="1">
              <a:defRPr/>
            </a:pPr>
            <a:endParaRPr lang="en-US" sz="1200" b="0" i="0" kern="1200" dirty="0" smtClean="0">
              <a:solidFill>
                <a:schemeClr val="tx1"/>
              </a:solidFill>
              <a:effectLst/>
              <a:latin typeface="+mn-lt"/>
              <a:ea typeface="+mn-ea"/>
              <a:cs typeface="+mn-cs"/>
            </a:endParaRPr>
          </a:p>
          <a:p>
            <a:pPr eaLnBrk="1" hangingPunct="1">
              <a:defRPr/>
            </a:pPr>
            <a:r>
              <a:rPr lang="en-US" sz="1200" b="0" i="0" kern="1200" dirty="0" smtClean="0">
                <a:solidFill>
                  <a:schemeClr val="tx1"/>
                </a:solidFill>
                <a:effectLst/>
                <a:latin typeface="+mn-lt"/>
                <a:ea typeface="+mn-ea"/>
                <a:cs typeface="+mn-cs"/>
              </a:rPr>
              <a:t>To use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you need a build process to compile to JavaScript code. The build process generally takes only a couple of seconds depending of course on the size of your project. The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compiler supports incremental compilation (</a:t>
            </a:r>
            <a:r>
              <a:rPr lang="en-US" dirty="0" smtClean="0"/>
              <a:t>--watch</a:t>
            </a:r>
            <a:r>
              <a:rPr lang="en-US" sz="1200" b="0" i="0" kern="1200" dirty="0" smtClean="0">
                <a:solidFill>
                  <a:schemeClr val="tx1"/>
                </a:solidFill>
                <a:effectLst/>
                <a:latin typeface="+mn-lt"/>
                <a:ea typeface="+mn-ea"/>
                <a:cs typeface="+mn-cs"/>
              </a:rPr>
              <a:t> compiler flag), so that all subsequent changes can be compiled at greater speed.</a:t>
            </a:r>
          </a:p>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17251559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36</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39743178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37</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2968875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38</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22551170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39</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23432533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40</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b="0" dirty="0">
              <a:latin typeface="Gill Sans" charset="0"/>
              <a:ea typeface="ＭＳ Ｐゴシック" charset="0"/>
              <a:cs typeface="+mn-cs"/>
            </a:endParaRPr>
          </a:p>
        </p:txBody>
      </p:sp>
    </p:spTree>
    <p:extLst>
      <p:ext uri="{BB962C8B-B14F-4D97-AF65-F5344CB8AC3E}">
        <p14:creationId xmlns:p14="http://schemas.microsoft.com/office/powerpoint/2010/main" val="26879869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41</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r>
              <a:rPr lang="en-US" b="1" dirty="0" smtClean="0">
                <a:latin typeface="Gill Sans" charset="0"/>
                <a:ea typeface="ＭＳ Ｐゴシック" charset="0"/>
                <a:cs typeface="+mn-cs"/>
              </a:rPr>
              <a:t>Module:</a:t>
            </a:r>
          </a:p>
          <a:p>
            <a:r>
              <a:rPr lang="en-US" sz="1200" b="0" i="0" kern="1200" dirty="0" smtClean="0">
                <a:solidFill>
                  <a:schemeClr val="tx1"/>
                </a:solidFill>
                <a:effectLst/>
                <a:latin typeface="+mn-lt"/>
                <a:ea typeface="+mn-ea"/>
                <a:cs typeface="+mn-cs"/>
              </a:rPr>
              <a:t>Angular apps are composed of modules.</a:t>
            </a:r>
          </a:p>
          <a:p>
            <a:r>
              <a:rPr lang="en-US" sz="1200" b="0" i="0" kern="1200" dirty="0" smtClean="0">
                <a:solidFill>
                  <a:schemeClr val="tx1"/>
                </a:solidFill>
                <a:effectLst/>
                <a:latin typeface="+mn-lt"/>
                <a:ea typeface="+mn-ea"/>
                <a:cs typeface="+mn-cs"/>
              </a:rPr>
              <a:t>Modules export things — classes, function, values — that other modules import.</a:t>
            </a:r>
          </a:p>
          <a:p>
            <a:r>
              <a:rPr lang="en-US" sz="1200" b="0" i="0" kern="1200" dirty="0" smtClean="0">
                <a:solidFill>
                  <a:schemeClr val="tx1"/>
                </a:solidFill>
                <a:effectLst/>
                <a:latin typeface="+mn-lt"/>
                <a:ea typeface="+mn-ea"/>
                <a:cs typeface="+mn-cs"/>
              </a:rPr>
              <a:t>We prefer to write our application as a collection of modules, each module exporting one thing.</a:t>
            </a:r>
          </a:p>
          <a:p>
            <a:pPr eaLnBrk="1" hangingPunct="1">
              <a:defRPr/>
            </a:pPr>
            <a:endParaRPr lang="en-US" dirty="0" smtClean="0">
              <a:latin typeface="Gill Sans" charset="0"/>
              <a:ea typeface="ＭＳ Ｐゴシック" charset="0"/>
              <a:cs typeface="+mn-cs"/>
            </a:endParaRPr>
          </a:p>
          <a:p>
            <a:pPr eaLnBrk="1" hangingPunct="1">
              <a:defRPr/>
            </a:pPr>
            <a:r>
              <a:rPr lang="en-US" sz="1200" b="0" i="0" kern="1200" dirty="0" smtClean="0">
                <a:solidFill>
                  <a:schemeClr val="tx1"/>
                </a:solidFill>
                <a:effectLst/>
                <a:latin typeface="+mn-lt"/>
                <a:ea typeface="+mn-ea"/>
                <a:cs typeface="+mn-cs"/>
              </a:rPr>
              <a:t>The </a:t>
            </a:r>
            <a:r>
              <a:rPr lang="en-US" dirty="0" smtClean="0"/>
              <a:t>angular2/core</a:t>
            </a:r>
            <a:r>
              <a:rPr lang="en-US" sz="1200" b="0" i="0" kern="1200" dirty="0" smtClean="0">
                <a:solidFill>
                  <a:schemeClr val="tx1"/>
                </a:solidFill>
                <a:effectLst/>
                <a:latin typeface="+mn-lt"/>
                <a:ea typeface="+mn-ea"/>
                <a:cs typeface="+mn-cs"/>
              </a:rPr>
              <a:t> library is the primary Angular library module from which we get most of what we need. </a:t>
            </a:r>
          </a:p>
          <a:p>
            <a:pPr eaLnBrk="1" hangingPunct="1">
              <a:defRPr/>
            </a:pPr>
            <a:endParaRPr lang="en-US" sz="1200" b="0" i="0" kern="1200" dirty="0" smtClean="0">
              <a:solidFill>
                <a:schemeClr val="tx1"/>
              </a:solidFill>
              <a:effectLst/>
              <a:latin typeface="+mn-lt"/>
              <a:ea typeface="+mn-ea"/>
              <a:cs typeface="+mn-cs"/>
            </a:endParaRPr>
          </a:p>
          <a:p>
            <a:pPr eaLnBrk="1" hangingPunct="1">
              <a:defRPr/>
            </a:pPr>
            <a:endParaRPr lang="en-US" sz="1200" b="0" i="0" kern="1200" dirty="0" smtClean="0">
              <a:solidFill>
                <a:schemeClr val="tx1"/>
              </a:solidFill>
              <a:effectLst/>
              <a:latin typeface="+mn-lt"/>
              <a:ea typeface="+mn-ea"/>
              <a:cs typeface="+mn-cs"/>
            </a:endParaRPr>
          </a:p>
          <a:p>
            <a:pPr eaLnBrk="1" hangingPunct="1">
              <a:defRPr/>
            </a:pPr>
            <a:r>
              <a:rPr lang="en-US" sz="1200" b="0" i="0" kern="1200" dirty="0" smtClean="0">
                <a:solidFill>
                  <a:schemeClr val="tx1"/>
                </a:solidFill>
                <a:effectLst/>
                <a:latin typeface="+mn-lt"/>
                <a:ea typeface="+mn-ea"/>
                <a:cs typeface="+mn-cs"/>
              </a:rPr>
              <a:t>// Angular does not ship with a module loader and does not have a preference for any particular 3rd party library (although most samples use </a:t>
            </a:r>
            <a:r>
              <a:rPr lang="en-US" sz="1200" b="0" i="0" kern="1200" dirty="0" err="1" smtClean="0">
                <a:solidFill>
                  <a:schemeClr val="tx1"/>
                </a:solidFill>
                <a:effectLst/>
                <a:latin typeface="+mn-lt"/>
                <a:ea typeface="+mn-ea"/>
                <a:cs typeface="+mn-cs"/>
              </a:rPr>
              <a:t>SystemJS</a:t>
            </a:r>
            <a:r>
              <a:rPr lang="en-US" sz="1200" b="0" i="0" kern="1200" dirty="0" smtClean="0">
                <a:solidFill>
                  <a:schemeClr val="tx1"/>
                </a:solidFill>
                <a:effectLst/>
                <a:latin typeface="+mn-lt"/>
                <a:ea typeface="+mn-ea"/>
                <a:cs typeface="+mn-cs"/>
              </a:rPr>
              <a:t>).</a:t>
            </a: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41831003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42</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sz="1200" b="0" i="0" kern="1200" dirty="0" smtClean="0">
              <a:solidFill>
                <a:schemeClr val="tx1"/>
              </a:solidFill>
              <a:effectLst/>
              <a:latin typeface="+mn-lt"/>
              <a:ea typeface="+mn-ea"/>
              <a:cs typeface="+mn-cs"/>
            </a:endParaRPr>
          </a:p>
          <a:p>
            <a:pPr eaLnBrk="1" hangingPunct="1">
              <a:defRPr/>
            </a:pPr>
            <a:r>
              <a:rPr lang="en-US" sz="1200" b="1" i="0" kern="1200" dirty="0" smtClean="0">
                <a:solidFill>
                  <a:schemeClr val="tx1"/>
                </a:solidFill>
                <a:effectLst/>
                <a:latin typeface="+mn-lt"/>
                <a:ea typeface="+mn-ea"/>
                <a:cs typeface="+mn-cs"/>
              </a:rPr>
              <a:t>Template</a:t>
            </a:r>
          </a:p>
          <a:p>
            <a:r>
              <a:rPr lang="en-US" sz="1200" b="0" i="0" kern="1200" dirty="0" smtClean="0">
                <a:solidFill>
                  <a:schemeClr val="tx1"/>
                </a:solidFill>
                <a:effectLst/>
                <a:latin typeface="+mn-lt"/>
                <a:ea typeface="+mn-ea"/>
                <a:cs typeface="+mn-cs"/>
              </a:rPr>
              <a:t>A template is a chunk of HTML that Angular uses to render a </a:t>
            </a:r>
            <a:r>
              <a:rPr lang="en-US" sz="1200" b="0" i="0" kern="1200" dirty="0" smtClean="0">
                <a:solidFill>
                  <a:schemeClr val="tx1"/>
                </a:solidFill>
                <a:effectLst/>
                <a:latin typeface="+mn-lt"/>
                <a:ea typeface="+mn-ea"/>
                <a:cs typeface="+mn-cs"/>
                <a:hlinkClick r:id="rId4"/>
              </a:rPr>
              <a:t>view</a:t>
            </a:r>
            <a:r>
              <a:rPr lang="en-US" sz="1200" b="0" i="0" kern="1200" dirty="0" smtClean="0">
                <a:solidFill>
                  <a:schemeClr val="tx1"/>
                </a:solidFill>
                <a:effectLst/>
                <a:latin typeface="+mn-lt"/>
                <a:ea typeface="+mn-ea"/>
                <a:cs typeface="+mn-cs"/>
              </a:rPr>
              <a:t> with the support and continuing guidance of an Angular </a:t>
            </a:r>
            <a:r>
              <a:rPr lang="en-US" sz="1200" b="0" i="0" kern="1200" dirty="0" smtClean="0">
                <a:solidFill>
                  <a:schemeClr val="tx1"/>
                </a:solidFill>
                <a:effectLst/>
                <a:latin typeface="+mn-lt"/>
                <a:ea typeface="+mn-ea"/>
                <a:cs typeface="+mn-cs"/>
                <a:hlinkClick r:id="rId5"/>
              </a:rPr>
              <a:t>Directive</a:t>
            </a:r>
            <a:r>
              <a:rPr lang="en-US" sz="1200" b="0" i="0" kern="1200" dirty="0" smtClean="0">
                <a:solidFill>
                  <a:schemeClr val="tx1"/>
                </a:solidFill>
                <a:effectLst/>
                <a:latin typeface="+mn-lt"/>
                <a:ea typeface="+mn-ea"/>
                <a:cs typeface="+mn-cs"/>
              </a:rPr>
              <a:t>, most notably a </a:t>
            </a:r>
            <a:r>
              <a:rPr lang="en-US" sz="1200" b="0" i="0" kern="1200" dirty="0" smtClean="0">
                <a:solidFill>
                  <a:schemeClr val="tx1"/>
                </a:solidFill>
                <a:effectLst/>
                <a:latin typeface="+mn-lt"/>
                <a:ea typeface="+mn-ea"/>
                <a:cs typeface="+mn-cs"/>
                <a:hlinkClick r:id="rId6"/>
              </a:rPr>
              <a:t>Component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We write templates in a special </a:t>
            </a:r>
            <a:r>
              <a:rPr lang="en-US" sz="1200" b="0" i="0" kern="1200" dirty="0" smtClean="0">
                <a:solidFill>
                  <a:schemeClr val="tx1"/>
                </a:solidFill>
                <a:effectLst/>
                <a:latin typeface="+mn-lt"/>
                <a:ea typeface="+mn-ea"/>
                <a:cs typeface="+mn-cs"/>
                <a:hlinkClick r:id="rId7"/>
              </a:rPr>
              <a:t>Template Syntax</a:t>
            </a:r>
            <a:r>
              <a:rPr lang="en-US" sz="1200" b="0" i="0" kern="1200" dirty="0" smtClean="0">
                <a:solidFill>
                  <a:schemeClr val="tx1"/>
                </a:solidFill>
                <a:effectLst/>
                <a:latin typeface="+mn-lt"/>
                <a:ea typeface="+mn-ea"/>
                <a:cs typeface="+mn-cs"/>
              </a:rPr>
              <a:t>.</a:t>
            </a:r>
          </a:p>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12969743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43</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r>
              <a:rPr lang="en-US" sz="1200" b="0" i="0" kern="1200" dirty="0" smtClean="0">
                <a:solidFill>
                  <a:schemeClr val="tx1"/>
                </a:solidFill>
                <a:effectLst/>
                <a:latin typeface="+mn-lt"/>
                <a:ea typeface="+mn-ea"/>
                <a:cs typeface="+mn-cs"/>
              </a:rPr>
              <a:t>When we use the </a:t>
            </a:r>
            <a:r>
              <a:rPr lang="en-US" dirty="0" smtClean="0"/>
              <a:t>&lt;my-component&gt;&lt;/my-component&gt;</a:t>
            </a:r>
            <a:r>
              <a:rPr lang="en-US" sz="1200" b="0" i="0" kern="1200" dirty="0" smtClean="0">
                <a:solidFill>
                  <a:schemeClr val="tx1"/>
                </a:solidFill>
                <a:effectLst/>
                <a:latin typeface="+mn-lt"/>
                <a:ea typeface="+mn-ea"/>
                <a:cs typeface="+mn-cs"/>
              </a:rPr>
              <a:t> tag in our HTML, this component will be created, our constructor called, and rendered.</a:t>
            </a:r>
          </a:p>
          <a:p>
            <a:pPr eaLnBrk="1" hangingPunct="1">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No more scopes.</a:t>
            </a:r>
          </a:p>
          <a:p>
            <a:pPr eaLnBrk="1" hangingPunct="1">
              <a:defRPr/>
            </a:pPr>
            <a:endParaRPr lang="en-US" sz="1200" b="0" i="0" kern="1200" dirty="0" smtClean="0">
              <a:solidFill>
                <a:schemeClr val="tx1"/>
              </a:solidFill>
              <a:effectLst/>
              <a:latin typeface="+mn-lt"/>
              <a:ea typeface="+mn-ea"/>
              <a:cs typeface="+mn-cs"/>
            </a:endParaRPr>
          </a:p>
          <a:p>
            <a:pPr eaLnBrk="1" hangingPunct="1">
              <a:defRPr/>
            </a:pPr>
            <a:r>
              <a:rPr lang="en-US" sz="1200" b="0" i="0" kern="1200" dirty="0" smtClean="0">
                <a:solidFill>
                  <a:schemeClr val="tx1"/>
                </a:solidFill>
                <a:effectLst/>
                <a:latin typeface="+mn-lt"/>
                <a:ea typeface="+mn-ea"/>
                <a:cs typeface="+mn-cs"/>
              </a:rPr>
              <a:t>In Angular 2, we don’t have controllers nor scope anymore. So… what do we use to create a page like </a:t>
            </a:r>
            <a:r>
              <a:rPr lang="en-US" dirty="0" smtClean="0"/>
              <a:t>login</a:t>
            </a:r>
            <a:r>
              <a:rPr lang="en-US" sz="1200" b="0" i="0" kern="1200" dirty="0" smtClean="0">
                <a:solidFill>
                  <a:schemeClr val="tx1"/>
                </a:solidFill>
                <a:effectLst/>
                <a:latin typeface="+mn-lt"/>
                <a:ea typeface="+mn-ea"/>
                <a:cs typeface="+mn-cs"/>
              </a:rPr>
              <a:t> or </a:t>
            </a:r>
            <a:r>
              <a:rPr lang="en-US" dirty="0" smtClean="0"/>
              <a:t>home</a:t>
            </a:r>
            <a:r>
              <a:rPr lang="en-US" sz="1200" b="0" i="0" kern="1200" dirty="0" smtClean="0">
                <a:solidFill>
                  <a:schemeClr val="tx1"/>
                </a:solidFill>
                <a:effectLst/>
                <a:latin typeface="+mn-lt"/>
                <a:ea typeface="+mn-ea"/>
                <a:cs typeface="+mn-cs"/>
              </a:rPr>
              <a:t> ? We use a </a:t>
            </a:r>
            <a:r>
              <a:rPr lang="en-US" dirty="0" smtClean="0"/>
              <a:t>Component</a:t>
            </a:r>
            <a:r>
              <a:rPr lang="en-US" sz="1200" b="0" i="0" kern="1200" dirty="0" smtClean="0">
                <a:solidFill>
                  <a:schemeClr val="tx1"/>
                </a:solidFill>
                <a:effectLst/>
                <a:latin typeface="+mn-lt"/>
                <a:ea typeface="+mn-ea"/>
                <a:cs typeface="+mn-cs"/>
              </a:rPr>
              <a:t>.</a:t>
            </a:r>
          </a:p>
          <a:p>
            <a:pPr eaLnBrk="1" hangingPunct="1">
              <a:defRPr/>
            </a:pPr>
            <a:r>
              <a:rPr lang="en-US" sz="1200" b="0" i="0" kern="1200" dirty="0" smtClean="0">
                <a:solidFill>
                  <a:schemeClr val="tx1"/>
                </a:solidFill>
                <a:effectLst/>
                <a:latin typeface="+mn-lt"/>
                <a:ea typeface="+mn-ea"/>
                <a:cs typeface="+mn-cs"/>
              </a:rPr>
              <a:t>In Angular 2 we have two types of directives. The ones that adds behavior to a DOM element and the ones that has an embedded view (template). The first one are called </a:t>
            </a:r>
            <a:r>
              <a:rPr lang="en-US" dirty="0" smtClean="0"/>
              <a:t>directives</a:t>
            </a:r>
            <a:r>
              <a:rPr lang="en-US" sz="1200" b="0" i="0" kern="1200" dirty="0" smtClean="0">
                <a:solidFill>
                  <a:schemeClr val="tx1"/>
                </a:solidFill>
                <a:effectLst/>
                <a:latin typeface="+mn-lt"/>
                <a:ea typeface="+mn-ea"/>
                <a:cs typeface="+mn-cs"/>
              </a:rPr>
              <a:t> and the second one are called </a:t>
            </a:r>
            <a:r>
              <a:rPr lang="en-US" dirty="0" smtClean="0"/>
              <a:t>components</a:t>
            </a:r>
          </a:p>
          <a:p>
            <a:pPr eaLnBrk="1" hangingPunct="1">
              <a:defRPr/>
            </a:pPr>
            <a:endParaRPr lang="en-US" dirty="0" smtClean="0">
              <a:latin typeface="Gill Sans" charset="0"/>
              <a:ea typeface="ＭＳ Ｐゴシック" charset="0"/>
              <a:cs typeface="+mn-cs"/>
            </a:endParaRPr>
          </a:p>
          <a:p>
            <a:pPr eaLnBrk="1" hangingPunct="1">
              <a:defRPr/>
            </a:pPr>
            <a:r>
              <a:rPr lang="en-US" sz="1200" b="0" i="0" kern="1200" dirty="0" smtClean="0">
                <a:solidFill>
                  <a:schemeClr val="tx1"/>
                </a:solidFill>
                <a:effectLst/>
                <a:latin typeface="+mn-lt"/>
                <a:ea typeface="+mn-ea"/>
                <a:cs typeface="+mn-cs"/>
              </a:rPr>
              <a:t>We can have more than 1 </a:t>
            </a:r>
            <a:r>
              <a:rPr lang="en-US" dirty="0" smtClean="0"/>
              <a:t>View</a:t>
            </a:r>
            <a:r>
              <a:rPr lang="en-US" sz="1200" b="0" i="0" kern="1200" dirty="0" smtClean="0">
                <a:solidFill>
                  <a:schemeClr val="tx1"/>
                </a:solidFill>
                <a:effectLst/>
                <a:latin typeface="+mn-lt"/>
                <a:ea typeface="+mn-ea"/>
                <a:cs typeface="+mn-cs"/>
              </a:rPr>
              <a:t> annotation in a component. We could define a template for desktop, one for tablets, one for mobile, one for </a:t>
            </a:r>
            <a:r>
              <a:rPr lang="en-US" sz="1200" b="0" i="0" kern="1200" dirty="0" err="1" smtClean="0">
                <a:solidFill>
                  <a:schemeClr val="tx1"/>
                </a:solidFill>
                <a:effectLst/>
                <a:latin typeface="+mn-lt"/>
                <a:ea typeface="+mn-ea"/>
                <a:cs typeface="+mn-cs"/>
              </a:rPr>
              <a:t>tv</a:t>
            </a:r>
            <a:r>
              <a:rPr lang="en-US" sz="1200" b="0" i="0" kern="1200" dirty="0" smtClean="0">
                <a:solidFill>
                  <a:schemeClr val="tx1"/>
                </a:solidFill>
                <a:effectLst/>
                <a:latin typeface="+mn-lt"/>
                <a:ea typeface="+mn-ea"/>
                <a:cs typeface="+mn-cs"/>
              </a:rPr>
              <a:t>…</a:t>
            </a:r>
          </a:p>
          <a:p>
            <a:pPr eaLnBrk="1" hangingPunct="1">
              <a:defRPr/>
            </a:pPr>
            <a:endParaRPr lang="en-US" sz="1200" b="0" i="0" kern="1200" dirty="0" smtClean="0">
              <a:solidFill>
                <a:schemeClr val="tx1"/>
              </a:solidFill>
              <a:effectLst/>
              <a:latin typeface="+mn-lt"/>
              <a:ea typeface="+mn-ea"/>
              <a:cs typeface="+mn-cs"/>
            </a:endParaRPr>
          </a:p>
          <a:p>
            <a:pPr eaLnBrk="1" hangingPunct="1">
              <a:defRPr/>
            </a:pPr>
            <a:endParaRPr lang="en-US" sz="1200" b="0" i="0" kern="1200" dirty="0" smtClean="0">
              <a:solidFill>
                <a:schemeClr val="tx1"/>
              </a:solidFill>
              <a:effectLst/>
              <a:latin typeface="+mn-lt"/>
              <a:ea typeface="+mn-ea"/>
              <a:cs typeface="+mn-cs"/>
            </a:endParaRPr>
          </a:p>
          <a:p>
            <a:pPr eaLnBrk="1" hangingPunct="1">
              <a:defRPr/>
            </a:pPr>
            <a:endParaRPr lang="en-US" sz="1200" b="0" i="0" kern="1200" dirty="0" smtClean="0">
              <a:solidFill>
                <a:schemeClr val="tx1"/>
              </a:solidFill>
              <a:effectLst/>
              <a:latin typeface="+mn-lt"/>
              <a:ea typeface="+mn-ea"/>
              <a:cs typeface="+mn-cs"/>
            </a:endParaRPr>
          </a:p>
          <a:p>
            <a:pPr eaLnBrk="1" hangingPunct="1">
              <a:defRPr/>
            </a:pPr>
            <a:r>
              <a:rPr lang="en-US" sz="1200" b="0" i="0" kern="1200" dirty="0" smtClean="0">
                <a:solidFill>
                  <a:schemeClr val="tx1"/>
                </a:solidFill>
                <a:effectLst/>
                <a:latin typeface="+mn-lt"/>
                <a:ea typeface="+mn-ea"/>
                <a:cs typeface="+mn-cs"/>
              </a:rPr>
              <a:t>---</a:t>
            </a:r>
          </a:p>
          <a:p>
            <a:pPr eaLnBrk="1" hangingPunct="1">
              <a:defRPr/>
            </a:pPr>
            <a:r>
              <a:rPr lang="en-US" sz="1200" b="0" i="0" kern="1200" dirty="0" smtClean="0">
                <a:solidFill>
                  <a:schemeClr val="tx1"/>
                </a:solidFill>
                <a:effectLst/>
                <a:latin typeface="+mn-lt"/>
                <a:ea typeface="+mn-ea"/>
                <a:cs typeface="+mn-cs"/>
              </a:rPr>
              <a:t>Template is a chunk of HTML that Angular uses to render a </a:t>
            </a:r>
            <a:r>
              <a:rPr lang="en-US" sz="1200" b="0" i="0" kern="1200" dirty="0" smtClean="0">
                <a:solidFill>
                  <a:schemeClr val="tx1"/>
                </a:solidFill>
                <a:effectLst/>
                <a:latin typeface="+mn-lt"/>
                <a:ea typeface="+mn-ea"/>
                <a:cs typeface="+mn-cs"/>
                <a:hlinkClick r:id="rId4"/>
              </a:rPr>
              <a:t>view</a:t>
            </a:r>
            <a:endParaRPr lang="en-US" sz="1200" b="0" i="0" kern="1200" dirty="0" smtClean="0">
              <a:solidFill>
                <a:schemeClr val="tx1"/>
              </a:solidFill>
              <a:effectLst/>
              <a:latin typeface="+mn-lt"/>
              <a:ea typeface="+mn-ea"/>
              <a:cs typeface="+mn-cs"/>
            </a:endParaRPr>
          </a:p>
          <a:p>
            <a:pPr eaLnBrk="1" hangingPunct="1">
              <a:defRPr/>
            </a:pPr>
            <a:r>
              <a:rPr lang="en-US" sz="1200" b="0" i="0" kern="1200" dirty="0" smtClean="0">
                <a:solidFill>
                  <a:schemeClr val="tx1"/>
                </a:solidFill>
                <a:effectLst/>
                <a:latin typeface="+mn-lt"/>
                <a:ea typeface="+mn-ea"/>
                <a:cs typeface="+mn-cs"/>
              </a:rPr>
              <a:t>Templates are very similar to templates in Angular 1, though there are many small syntactical changes that make it more clear what is happening.</a:t>
            </a:r>
          </a:p>
          <a:p>
            <a:pPr eaLnBrk="1" hangingPunct="1">
              <a:defRPr/>
            </a:pPr>
            <a:r>
              <a:rPr lang="en-US" sz="1200" b="0" i="0" kern="1200" dirty="0" smtClean="0">
                <a:solidFill>
                  <a:schemeClr val="tx1"/>
                </a:solidFill>
                <a:effectLst/>
                <a:latin typeface="+mn-lt"/>
                <a:ea typeface="+mn-ea"/>
                <a:cs typeface="+mn-cs"/>
              </a:rPr>
              <a:t>https://angular.io/docs/ts/latest/guide/template-syntax.html</a:t>
            </a:r>
          </a:p>
          <a:p>
            <a:pPr eaLnBrk="1" hangingPunct="1">
              <a:defRPr/>
            </a:pPr>
            <a:endParaRPr lang="en-US" sz="1200" b="0" i="0" kern="1200" dirty="0" smtClean="0">
              <a:solidFill>
                <a:schemeClr val="tx1"/>
              </a:solidFill>
              <a:effectLst/>
              <a:latin typeface="+mn-lt"/>
              <a:ea typeface="+mn-ea"/>
              <a:cs typeface="+mn-cs"/>
            </a:endParaRPr>
          </a:p>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6137338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44</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494840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3</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38607675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45</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r>
              <a:rPr lang="en-US" sz="1200" b="0" i="0" kern="1200" dirty="0" smtClean="0">
                <a:solidFill>
                  <a:schemeClr val="tx1"/>
                </a:solidFill>
                <a:effectLst/>
                <a:latin typeface="+mn-lt"/>
                <a:ea typeface="+mn-ea"/>
                <a:cs typeface="+mn-cs"/>
              </a:rPr>
              <a:t>We already met one form of directive: the component. A component is a </a:t>
            </a:r>
            <a:r>
              <a:rPr lang="en-US" sz="1200" b="0" i="1" kern="1200" dirty="0" smtClean="0">
                <a:solidFill>
                  <a:schemeClr val="tx1"/>
                </a:solidFill>
                <a:effectLst/>
                <a:latin typeface="+mn-lt"/>
                <a:ea typeface="+mn-ea"/>
                <a:cs typeface="+mn-cs"/>
              </a:rPr>
              <a:t>directive-with-a-template</a:t>
            </a:r>
            <a:r>
              <a:rPr lang="en-US" sz="1200" b="0" i="0" kern="1200" dirty="0" smtClean="0">
                <a:solidFill>
                  <a:schemeClr val="tx1"/>
                </a:solidFill>
                <a:effectLst/>
                <a:latin typeface="+mn-lt"/>
                <a:ea typeface="+mn-ea"/>
                <a:cs typeface="+mn-cs"/>
              </a:rPr>
              <a:t> and the </a:t>
            </a:r>
            <a:r>
              <a:rPr lang="en-US" dirty="0" smtClean="0"/>
              <a:t>@Component</a:t>
            </a:r>
            <a:r>
              <a:rPr lang="en-US" sz="1200" b="0" i="0" kern="1200" dirty="0" smtClean="0">
                <a:solidFill>
                  <a:schemeClr val="tx1"/>
                </a:solidFill>
                <a:effectLst/>
                <a:latin typeface="+mn-lt"/>
                <a:ea typeface="+mn-ea"/>
                <a:cs typeface="+mn-cs"/>
              </a:rPr>
              <a:t> decorator is actually a </a:t>
            </a:r>
            <a:r>
              <a:rPr lang="en-US" dirty="0" smtClean="0"/>
              <a:t>@Directive </a:t>
            </a:r>
            <a:r>
              <a:rPr lang="en-US" sz="1200" b="0" i="0" kern="1200" dirty="0" smtClean="0">
                <a:solidFill>
                  <a:schemeClr val="tx1"/>
                </a:solidFill>
                <a:effectLst/>
                <a:latin typeface="+mn-lt"/>
                <a:ea typeface="+mn-ea"/>
                <a:cs typeface="+mn-cs"/>
              </a:rPr>
              <a:t>decorator extended with template-oriented features.</a:t>
            </a: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841905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46</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r>
              <a:rPr lang="en-US" sz="1200" b="0" i="0" kern="1200" dirty="0" smtClean="0">
                <a:solidFill>
                  <a:schemeClr val="tx1"/>
                </a:solidFill>
                <a:effectLst/>
                <a:latin typeface="+mn-lt"/>
                <a:ea typeface="+mn-ea"/>
                <a:cs typeface="+mn-cs"/>
              </a:rPr>
              <a:t>Attribute: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The built-in </a:t>
            </a:r>
            <a:r>
              <a:rPr lang="en-US" sz="1200" b="0" i="0" kern="1200" dirty="0" err="1" smtClean="0">
                <a:solidFill>
                  <a:schemeClr val="tx1"/>
                </a:solidFill>
                <a:effectLst/>
                <a:latin typeface="+mn-lt"/>
                <a:ea typeface="+mn-ea"/>
                <a:cs typeface="+mn-cs"/>
                <a:hlinkClick r:id="rId4"/>
              </a:rPr>
              <a:t>NgStyle</a:t>
            </a:r>
            <a:r>
              <a:rPr lang="en-US" sz="1200" b="0" i="0" kern="1200" dirty="0" smtClean="0">
                <a:solidFill>
                  <a:schemeClr val="tx1"/>
                </a:solidFill>
                <a:effectLst/>
                <a:latin typeface="+mn-lt"/>
                <a:ea typeface="+mn-ea"/>
                <a:cs typeface="+mn-cs"/>
              </a:rPr>
              <a:t> directive</a:t>
            </a:r>
          </a:p>
          <a:p>
            <a:pPr eaLnBrk="1" hangingPunct="1">
              <a:defRPr/>
            </a:pPr>
            <a:endParaRPr lang="en-US" sz="1200" b="0" i="0" kern="1200" dirty="0" smtClean="0">
              <a:solidFill>
                <a:schemeClr val="tx1"/>
              </a:solidFill>
              <a:effectLst/>
              <a:latin typeface="+mn-lt"/>
              <a:ea typeface="+mn-ea"/>
              <a:cs typeface="+mn-cs"/>
            </a:endParaRPr>
          </a:p>
          <a:p>
            <a:pPr eaLnBrk="1" hangingPunct="1">
              <a:defRPr/>
            </a:pPr>
            <a:r>
              <a:rPr lang="en-US" sz="1200" b="0" i="0" kern="1200" dirty="0" smtClean="0">
                <a:solidFill>
                  <a:schemeClr val="tx1"/>
                </a:solidFill>
                <a:effectLst/>
                <a:latin typeface="+mn-lt"/>
                <a:ea typeface="+mn-ea"/>
                <a:cs typeface="+mn-cs"/>
              </a:rPr>
              <a:t>---------------</a:t>
            </a:r>
          </a:p>
          <a:p>
            <a:pPr eaLnBrk="1" hangingPunct="1">
              <a:defRPr/>
            </a:pPr>
            <a:r>
              <a:rPr lang="en-US" sz="1200" b="0" i="0" kern="1200" dirty="0" smtClean="0">
                <a:solidFill>
                  <a:schemeClr val="tx1"/>
                </a:solidFill>
                <a:effectLst/>
                <a:latin typeface="+mn-lt"/>
                <a:ea typeface="+mn-ea"/>
                <a:cs typeface="+mn-cs"/>
              </a:rPr>
              <a:t>Structural:  </a:t>
            </a:r>
            <a:r>
              <a:rPr lang="en-US" sz="1200" b="0" i="0" kern="1200" dirty="0" err="1" smtClean="0">
                <a:solidFill>
                  <a:schemeClr val="tx1"/>
                </a:solidFill>
                <a:effectLst/>
                <a:latin typeface="+mn-lt"/>
                <a:ea typeface="+mn-ea"/>
                <a:cs typeface="+mn-cs"/>
                <a:hlinkClick r:id="rId5"/>
              </a:rPr>
              <a:t>NgFor</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hlinkClick r:id="rId6"/>
              </a:rPr>
              <a:t>NgIf</a:t>
            </a:r>
            <a:r>
              <a:rPr lang="en-US" sz="1200" b="0" i="0" kern="1200" dirty="0" smtClean="0">
                <a:solidFill>
                  <a:schemeClr val="tx1"/>
                </a:solidFill>
                <a:effectLst/>
                <a:latin typeface="+mn-lt"/>
                <a:ea typeface="+mn-ea"/>
                <a:cs typeface="+mn-cs"/>
              </a:rPr>
              <a:t> are two familiar examples.</a:t>
            </a:r>
          </a:p>
          <a:p>
            <a:pPr eaLnBrk="1" hangingPunct="1">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NgIf</a:t>
            </a:r>
            <a:r>
              <a:rPr lang="en-US" sz="1200" b="0" i="0" kern="1200" dirty="0" smtClean="0">
                <a:solidFill>
                  <a:schemeClr val="tx1"/>
                </a:solidFill>
                <a:effectLst/>
                <a:latin typeface="+mn-lt"/>
                <a:ea typeface="+mn-ea"/>
                <a:cs typeface="+mn-cs"/>
              </a:rPr>
              <a:t> Case Study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a:t>
            </a:r>
            <a:r>
              <a:rPr lang="en-US" dirty="0" err="1" smtClean="0"/>
              <a:t>ngIf</a:t>
            </a:r>
            <a:r>
              <a:rPr lang="en-US" sz="1200" b="0" i="0" kern="1200" dirty="0" smtClean="0">
                <a:solidFill>
                  <a:schemeClr val="tx1"/>
                </a:solidFill>
                <a:effectLst/>
                <a:latin typeface="+mn-lt"/>
                <a:ea typeface="+mn-ea"/>
                <a:cs typeface="+mn-cs"/>
              </a:rPr>
              <a:t> directive does not hide the element. Using browser developer tools we can see that, when the condition is true, the top paragraph is in the DOM and the bottom disused paragraph is completely absent from the DOM! In its place are empty </a:t>
            </a:r>
            <a:r>
              <a:rPr lang="en-US" dirty="0" smtClean="0"/>
              <a:t>&lt;script&gt;</a:t>
            </a:r>
            <a:r>
              <a:rPr lang="en-US" sz="1200" b="0" i="0" kern="1200" dirty="0" smtClean="0">
                <a:solidFill>
                  <a:schemeClr val="tx1"/>
                </a:solidFill>
                <a:effectLst/>
                <a:latin typeface="+mn-lt"/>
                <a:ea typeface="+mn-ea"/>
                <a:cs typeface="+mn-cs"/>
              </a:rPr>
              <a:t> tags.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we hide an element, the component's behavior continues. It remains attached to its DOM element. It continues to listen to events. Angular keeps checking for changes that could affect data bindings. Whatever the component was doing it keeps doing.</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Although invisible, the component — and all of its descendent components — tie up resources that might be more useful elsewhere. The performance and memory burden can be substantial and the user may not benefit at all.</a:t>
            </a:r>
          </a:p>
          <a:p>
            <a:r>
              <a:rPr lang="en-US" sz="1200" b="0" i="0" kern="1200" dirty="0" smtClean="0">
                <a:solidFill>
                  <a:schemeClr val="tx1"/>
                </a:solidFill>
                <a:effectLst/>
                <a:latin typeface="+mn-lt"/>
                <a:ea typeface="+mn-ea"/>
                <a:cs typeface="+mn-cs"/>
              </a:rPr>
              <a:t>On the positive side, showing the element again is very quick.</a:t>
            </a:r>
          </a:p>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12063251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47</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35588146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48</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r>
              <a:rPr lang="en-US" sz="1200" b="0" i="0" kern="1200" dirty="0" smtClean="0">
                <a:solidFill>
                  <a:schemeClr val="tx1"/>
                </a:solidFill>
                <a:effectLst/>
                <a:latin typeface="+mn-lt"/>
                <a:ea typeface="+mn-ea"/>
                <a:cs typeface="+mn-cs"/>
              </a:rPr>
              <a:t>Metadata tells Angular how to process a class.</a:t>
            </a:r>
          </a:p>
          <a:p>
            <a:pPr eaLnBrk="1" hangingPunct="1">
              <a:defRPr/>
            </a:pP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4"/>
              </a:rPr>
              <a:t>Looking back</a:t>
            </a:r>
            <a:r>
              <a:rPr lang="en-US" sz="1200" b="0" i="0" kern="1200" dirty="0" smtClean="0">
                <a:solidFill>
                  <a:schemeClr val="tx1"/>
                </a:solidFill>
                <a:effectLst/>
                <a:latin typeface="+mn-lt"/>
                <a:ea typeface="+mn-ea"/>
                <a:cs typeface="+mn-cs"/>
              </a:rPr>
              <a:t> at the </a:t>
            </a:r>
            <a:r>
              <a:rPr lang="en-US" sz="1200" b="0" i="0" kern="1200" dirty="0" err="1" smtClean="0">
                <a:solidFill>
                  <a:schemeClr val="tx1"/>
                </a:solidFill>
                <a:effectLst/>
                <a:latin typeface="+mn-lt"/>
                <a:ea typeface="+mn-ea"/>
                <a:cs typeface="+mn-cs"/>
              </a:rPr>
              <a:t>HeroListComponent</a:t>
            </a:r>
            <a:r>
              <a:rPr lang="en-US" sz="1200" b="0" i="0" kern="1200" dirty="0" smtClean="0">
                <a:solidFill>
                  <a:schemeClr val="tx1"/>
                </a:solidFill>
                <a:effectLst/>
                <a:latin typeface="+mn-lt"/>
                <a:ea typeface="+mn-ea"/>
                <a:cs typeface="+mn-cs"/>
              </a:rPr>
              <a:t>, we see that it's just a class. There is no evidence of a framework, no "Angular" in it at all.</a:t>
            </a:r>
          </a:p>
          <a:p>
            <a:r>
              <a:rPr lang="en-US" sz="1200" b="0" i="0" kern="1200" dirty="0" smtClean="0">
                <a:solidFill>
                  <a:schemeClr val="tx1"/>
                </a:solidFill>
                <a:effectLst/>
                <a:latin typeface="+mn-lt"/>
                <a:ea typeface="+mn-ea"/>
                <a:cs typeface="+mn-cs"/>
              </a:rPr>
              <a:t>In fact, it really is </a:t>
            </a:r>
            <a:r>
              <a:rPr lang="en-US" sz="1200" b="0" i="1" kern="1200" dirty="0" smtClean="0">
                <a:solidFill>
                  <a:schemeClr val="tx1"/>
                </a:solidFill>
                <a:effectLst/>
                <a:latin typeface="+mn-lt"/>
                <a:ea typeface="+mn-ea"/>
                <a:cs typeface="+mn-cs"/>
              </a:rPr>
              <a:t>just a class</a:t>
            </a:r>
            <a:r>
              <a:rPr lang="en-US" sz="1200" b="0" i="0" kern="1200" dirty="0" smtClean="0">
                <a:solidFill>
                  <a:schemeClr val="tx1"/>
                </a:solidFill>
                <a:effectLst/>
                <a:latin typeface="+mn-lt"/>
                <a:ea typeface="+mn-ea"/>
                <a:cs typeface="+mn-cs"/>
              </a:rPr>
              <a:t>. It's not a component until we </a:t>
            </a:r>
            <a:r>
              <a:rPr lang="en-US" sz="1200" b="0" i="1" kern="1200" dirty="0" smtClean="0">
                <a:solidFill>
                  <a:schemeClr val="tx1"/>
                </a:solidFill>
                <a:effectLst/>
                <a:latin typeface="+mn-lt"/>
                <a:ea typeface="+mn-ea"/>
                <a:cs typeface="+mn-cs"/>
              </a:rPr>
              <a:t>tell Angular about it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We tell Angular that </a:t>
            </a:r>
            <a:r>
              <a:rPr lang="en-US" sz="1200" b="0" i="0" kern="1200" dirty="0" err="1" smtClean="0">
                <a:solidFill>
                  <a:schemeClr val="tx1"/>
                </a:solidFill>
                <a:effectLst/>
                <a:latin typeface="+mn-lt"/>
                <a:ea typeface="+mn-ea"/>
                <a:cs typeface="+mn-cs"/>
              </a:rPr>
              <a:t>HeroListComponent</a:t>
            </a:r>
            <a:r>
              <a:rPr lang="en-US" sz="1200" b="0" i="0" kern="1200" dirty="0" smtClean="0">
                <a:solidFill>
                  <a:schemeClr val="tx1"/>
                </a:solidFill>
                <a:effectLst/>
                <a:latin typeface="+mn-lt"/>
                <a:ea typeface="+mn-ea"/>
                <a:cs typeface="+mn-cs"/>
              </a:rPr>
              <a:t> is a component by attaching </a:t>
            </a:r>
            <a:r>
              <a:rPr lang="en-US" sz="1200" b="1" i="0" kern="1200" dirty="0" smtClean="0">
                <a:solidFill>
                  <a:schemeClr val="tx1"/>
                </a:solidFill>
                <a:effectLst/>
                <a:latin typeface="+mn-lt"/>
                <a:ea typeface="+mn-ea"/>
                <a:cs typeface="+mn-cs"/>
              </a:rPr>
              <a:t>metadata</a:t>
            </a:r>
            <a:r>
              <a:rPr lang="en-US" sz="1200" b="0" i="0" kern="1200" dirty="0" smtClean="0">
                <a:solidFill>
                  <a:schemeClr val="tx1"/>
                </a:solidFill>
                <a:effectLst/>
                <a:latin typeface="+mn-lt"/>
                <a:ea typeface="+mn-ea"/>
                <a:cs typeface="+mn-cs"/>
              </a:rPr>
              <a:t> to the class.</a:t>
            </a:r>
          </a:p>
          <a:p>
            <a:r>
              <a:rPr lang="en-US" sz="1200" b="0" i="0" kern="1200" dirty="0" smtClean="0">
                <a:solidFill>
                  <a:schemeClr val="tx1"/>
                </a:solidFill>
                <a:effectLst/>
                <a:latin typeface="+mn-lt"/>
                <a:ea typeface="+mn-ea"/>
                <a:cs typeface="+mn-cs"/>
              </a:rPr>
              <a:t>The easy way to attach metadata in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is with a </a:t>
            </a:r>
            <a:r>
              <a:rPr lang="en-US" sz="1200" b="1" i="0" kern="1200" dirty="0" smtClean="0">
                <a:solidFill>
                  <a:schemeClr val="tx1"/>
                </a:solidFill>
                <a:effectLst/>
                <a:latin typeface="+mn-lt"/>
                <a:ea typeface="+mn-ea"/>
                <a:cs typeface="+mn-cs"/>
              </a:rPr>
              <a:t>decorator</a:t>
            </a:r>
            <a:r>
              <a:rPr lang="en-US" sz="1200" b="0" i="0" kern="1200" dirty="0" smtClean="0">
                <a:solidFill>
                  <a:schemeClr val="tx1"/>
                </a:solidFill>
                <a:effectLst/>
                <a:latin typeface="+mn-lt"/>
                <a:ea typeface="+mn-ea"/>
                <a:cs typeface="+mn-cs"/>
              </a:rPr>
              <a:t>. Here's some metadata for </a:t>
            </a:r>
            <a:r>
              <a:rPr lang="en-US" sz="1200" b="0" i="0" kern="1200" dirty="0" err="1" smtClean="0">
                <a:solidFill>
                  <a:schemeClr val="tx1"/>
                </a:solidFill>
                <a:effectLst/>
                <a:latin typeface="+mn-lt"/>
                <a:ea typeface="+mn-ea"/>
                <a:cs typeface="+mn-cs"/>
              </a:rPr>
              <a:t>HeroListComponent</a:t>
            </a:r>
            <a:endParaRPr lang="en-US" sz="1200" b="0" i="0" kern="1200" dirty="0" smtClean="0">
              <a:solidFill>
                <a:schemeClr val="tx1"/>
              </a:solidFill>
              <a:effectLst/>
              <a:latin typeface="+mn-lt"/>
              <a:ea typeface="+mn-ea"/>
              <a:cs typeface="+mn-cs"/>
            </a:endParaRPr>
          </a:p>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32776865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49</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marL="228600" indent="-228600" eaLnBrk="1" hangingPunct="1">
              <a:buAutoNum type="arabicPeriod"/>
              <a:defRPr/>
            </a:pPr>
            <a:r>
              <a:rPr lang="en-US" dirty="0" smtClean="0">
                <a:latin typeface="Gill Sans" charset="0"/>
                <a:ea typeface="ＭＳ Ｐゴシック" charset="0"/>
                <a:cs typeface="+mn-cs"/>
              </a:rPr>
              <a:t>Don’t tread fundamental</a:t>
            </a:r>
            <a:r>
              <a:rPr lang="en-US" baseline="0" dirty="0" smtClean="0">
                <a:latin typeface="Gill Sans" charset="0"/>
                <a:ea typeface="ＭＳ Ｐゴシック" charset="0"/>
                <a:cs typeface="+mn-cs"/>
              </a:rPr>
              <a:t> element any way other than native one =&gt; nature syntax</a:t>
            </a:r>
          </a:p>
          <a:p>
            <a:pPr marL="228600" indent="-228600" eaLnBrk="1" hangingPunct="1">
              <a:buAutoNum type="arabicPeriod"/>
              <a:defRPr/>
            </a:pPr>
            <a:r>
              <a:rPr lang="en-US" baseline="0" dirty="0" smtClean="0">
                <a:latin typeface="Gill Sans" charset="0"/>
                <a:ea typeface="ＭＳ Ｐゴシック" charset="0"/>
                <a:cs typeface="+mn-cs"/>
              </a:rPr>
              <a:t>API surface of element in general</a:t>
            </a:r>
          </a:p>
          <a:p>
            <a:pPr marL="228600" indent="-228600" eaLnBrk="1" hangingPunct="1">
              <a:buAutoNum type="arabicPeriod"/>
              <a:defRPr/>
            </a:pPr>
            <a:r>
              <a:rPr lang="en-US" baseline="0" dirty="0" smtClean="0">
                <a:latin typeface="Gill Sans" charset="0"/>
                <a:ea typeface="ＭＳ Ｐゴシック" charset="0"/>
                <a:cs typeface="+mn-cs"/>
              </a:rPr>
              <a:t>HTML is how we serialized DOM</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latin typeface="Gill Sans" charset="0"/>
                <a:ea typeface="ＭＳ Ｐゴシック" charset="0"/>
                <a:cs typeface="+mn-cs"/>
              </a:rPr>
              <a:t>- html syncs the attribute and the properties and keep them constantly in sync but not all of them (cursor position, selected index, scrolling position…)</a:t>
            </a:r>
          </a:p>
          <a:p>
            <a:pPr marL="0" indent="0" eaLnBrk="1" hangingPunct="1">
              <a:buFont typeface="Symbol" panose="05050102010706020507" pitchFamily="18" charset="2"/>
              <a:buNone/>
              <a:defRPr/>
            </a:pPr>
            <a:endParaRPr lang="en-US" baseline="0" dirty="0" smtClean="0">
              <a:latin typeface="Gill Sans" charset="0"/>
              <a:ea typeface="ＭＳ Ｐゴシック" charset="0"/>
              <a:cs typeface="+mn-cs"/>
            </a:endParaRPr>
          </a:p>
          <a:p>
            <a:pPr marL="0" indent="0" eaLnBrk="1" hangingPunct="1">
              <a:buFont typeface="Symbol" panose="05050102010706020507" pitchFamily="18" charset="2"/>
              <a:buNone/>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17514103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50</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marL="0" indent="0" eaLnBrk="1" hangingPunct="1">
              <a:buNone/>
              <a:defRPr/>
            </a:pPr>
            <a:r>
              <a:rPr lang="en-US" baseline="0" dirty="0" smtClean="0">
                <a:latin typeface="Gill Sans" charset="0"/>
                <a:ea typeface="ＭＳ Ｐゴシック" charset="0"/>
                <a:cs typeface="+mn-cs"/>
              </a:rPr>
              <a:t>properties</a:t>
            </a:r>
          </a:p>
          <a:p>
            <a:pPr marL="0" indent="0" eaLnBrk="1" hangingPunct="1">
              <a:buNone/>
              <a:defRPr/>
            </a:pPr>
            <a:r>
              <a:rPr lang="en-US" baseline="0" dirty="0" smtClean="0">
                <a:latin typeface="Gill Sans" charset="0"/>
                <a:ea typeface="ＭＳ Ｐゴシック" charset="0"/>
                <a:cs typeface="+mn-cs"/>
              </a:rPr>
              <a:t>----------</a:t>
            </a:r>
          </a:p>
          <a:p>
            <a:r>
              <a:rPr lang="en-US" sz="1200" b="0" i="0" kern="1200" cap="none" baseline="0" dirty="0" smtClean="0">
                <a:solidFill>
                  <a:schemeClr val="tx1"/>
                </a:solidFill>
                <a:effectLst/>
                <a:latin typeface="+mn-lt"/>
                <a:ea typeface="+mn-ea"/>
                <a:cs typeface="+mn-cs"/>
              </a:rPr>
              <a:t>Why [property] not {{expression}}</a:t>
            </a:r>
          </a:p>
          <a:p>
            <a:endParaRPr lang="en-US" sz="1200" b="0" i="0" kern="1200" cap="none" baseline="0" dirty="0" smtClean="0">
              <a:solidFill>
                <a:schemeClr val="tx1"/>
              </a:solidFill>
              <a:effectLst/>
              <a:latin typeface="+mn-lt"/>
              <a:ea typeface="+mn-ea"/>
              <a:cs typeface="+mn-cs"/>
            </a:endParaRPr>
          </a:p>
          <a:p>
            <a:r>
              <a:rPr lang="en-US" sz="1200" b="0" i="0" kern="1200" cap="none" baseline="0" dirty="0" smtClean="0">
                <a:solidFill>
                  <a:schemeClr val="tx1"/>
                </a:solidFill>
                <a:effectLst/>
                <a:latin typeface="+mn-lt"/>
                <a:ea typeface="+mn-ea"/>
                <a:cs typeface="+mn-cs"/>
              </a:rPr>
              <a:t>&lt;component title=“literal”/&gt;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cap="none" baseline="0" dirty="0" smtClean="0">
                <a:solidFill>
                  <a:schemeClr val="tx1"/>
                </a:solidFill>
                <a:effectLst/>
                <a:latin typeface="+mn-lt"/>
                <a:ea typeface="+mn-ea"/>
                <a:cs typeface="+mn-cs"/>
              </a:rPr>
              <a:t>&lt;component title=“expression”/&gt; //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cap="none" baseline="0" dirty="0" smtClean="0">
                <a:solidFill>
                  <a:schemeClr val="tx1"/>
                </a:solidFill>
                <a:effectLst/>
                <a:latin typeface="+mn-lt"/>
                <a:ea typeface="+mn-ea"/>
                <a:cs typeface="+mn-cs"/>
              </a:rPr>
              <a:t>&lt;component title=“{{interpolate}}”/&gt; // @</a:t>
            </a:r>
          </a:p>
          <a:p>
            <a:endParaRPr lang="en-US" sz="1200" b="0" i="0" kern="1200" cap="none" baseline="0" dirty="0" smtClean="0">
              <a:solidFill>
                <a:schemeClr val="tx1"/>
              </a:solidFill>
              <a:effectLst/>
              <a:latin typeface="+mn-lt"/>
              <a:ea typeface="+mn-ea"/>
              <a:cs typeface="+mn-cs"/>
            </a:endParaRPr>
          </a:p>
          <a:p>
            <a:r>
              <a:rPr lang="en-US" sz="1200" b="0" i="0" kern="1200" cap="none" baseline="0" dirty="0" smtClean="0">
                <a:solidFill>
                  <a:schemeClr val="tx1"/>
                </a:solidFill>
                <a:effectLst/>
                <a:latin typeface="+mn-lt"/>
                <a:ea typeface="+mn-ea"/>
                <a:cs typeface="+mn-cs"/>
              </a:rPr>
              <a:t>=&gt; Person who write component is decide what to write instead of who use it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cap="none" baseline="0" dirty="0" smtClean="0">
                <a:solidFill>
                  <a:schemeClr val="tx1"/>
                </a:solidFill>
                <a:effectLst/>
                <a:latin typeface="+mn-lt"/>
                <a:ea typeface="+mn-ea"/>
                <a:cs typeface="+mn-cs"/>
              </a:rPr>
              <a:t>NG2:</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cap="none" baseline="0" dirty="0" smtClean="0">
                <a:solidFill>
                  <a:schemeClr val="tx1"/>
                </a:solidFill>
                <a:effectLst/>
                <a:latin typeface="+mn-lt"/>
                <a:ea typeface="+mn-ea"/>
                <a:cs typeface="+mn-cs"/>
              </a:rPr>
              <a:t>&lt;component title=“literal”/&gt;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cap="none" baseline="0" dirty="0" smtClean="0">
                <a:solidFill>
                  <a:schemeClr val="tx1"/>
                </a:solidFill>
                <a:effectLst/>
                <a:latin typeface="+mn-lt"/>
                <a:ea typeface="+mn-ea"/>
                <a:cs typeface="+mn-cs"/>
              </a:rPr>
              <a:t>&lt;component [title]=“expression”/&gt;</a:t>
            </a:r>
          </a:p>
          <a:p>
            <a:pPr marL="0" indent="0" eaLnBrk="1" hangingPunct="1">
              <a:buNone/>
              <a:defRPr/>
            </a:pPr>
            <a:endParaRPr lang="en-US" baseline="0" dirty="0" smtClean="0">
              <a:latin typeface="Gill Sans" charset="0"/>
              <a:ea typeface="ＭＳ Ｐゴシック" charset="0"/>
              <a:cs typeface="+mn-cs"/>
            </a:endParaRPr>
          </a:p>
          <a:p>
            <a:pPr marL="0" indent="0" eaLnBrk="1" hangingPunct="1">
              <a:buNone/>
              <a:defRPr/>
            </a:pPr>
            <a:r>
              <a:rPr lang="en-US" baseline="0" dirty="0" smtClean="0">
                <a:latin typeface="Gill Sans" charset="0"/>
                <a:ea typeface="ＭＳ Ｐゴシック" charset="0"/>
                <a:cs typeface="+mn-cs"/>
              </a:rPr>
              <a:t>HTML Attributes =&gt; DOM properties</a:t>
            </a:r>
          </a:p>
          <a:p>
            <a:pPr marL="0" indent="0" eaLnBrk="1" hangingPunct="1">
              <a:buNone/>
              <a:defRPr/>
            </a:pPr>
            <a:r>
              <a:rPr lang="en-US" baseline="0" dirty="0" smtClean="0">
                <a:latin typeface="Gill Sans" charset="0"/>
                <a:ea typeface="ＭＳ Ｐゴシック" charset="0"/>
                <a:cs typeface="+mn-cs"/>
              </a:rPr>
              <a:t>&lt;input value=“initial”&gt;</a:t>
            </a:r>
          </a:p>
          <a:p>
            <a:pPr marL="0" indent="0" eaLnBrk="1" hangingPunct="1">
              <a:buNone/>
              <a:defRPr/>
            </a:pPr>
            <a:endParaRPr lang="en-US" baseline="0" dirty="0" smtClean="0">
              <a:latin typeface="Gill Sans" charset="0"/>
              <a:ea typeface="ＭＳ Ｐゴシック" charset="0"/>
              <a:cs typeface="+mn-cs"/>
            </a:endParaRPr>
          </a:p>
          <a:p>
            <a:pPr marL="0" indent="0" eaLnBrk="1" hangingPunct="1">
              <a:buNone/>
              <a:defRPr/>
            </a:pPr>
            <a:r>
              <a:rPr lang="en-US" baseline="0" dirty="0" smtClean="0">
                <a:latin typeface="Gill Sans" charset="0"/>
                <a:ea typeface="ＭＳ Ｐゴシック" charset="0"/>
                <a:cs typeface="+mn-cs"/>
              </a:rPr>
              <a:t>- html syncs the attribute and the properties and keep them constantly in sync but not all of them (cursor position, selected index, scrolling position…)</a:t>
            </a:r>
          </a:p>
          <a:p>
            <a:pPr marL="0" indent="0" eaLnBrk="1" hangingPunct="1">
              <a:buNone/>
              <a:defRPr/>
            </a:pPr>
            <a:endParaRPr lang="en-US" baseline="0" dirty="0" smtClean="0">
              <a:latin typeface="Gill Sans" charset="0"/>
              <a:ea typeface="ＭＳ Ｐゴシック" charset="0"/>
              <a:cs typeface="+mn-cs"/>
            </a:endParaRPr>
          </a:p>
          <a:p>
            <a:pPr marL="0" indent="0" eaLnBrk="1" hangingPunct="1">
              <a:buNone/>
              <a:defRPr/>
            </a:pPr>
            <a:r>
              <a:rPr lang="en-US" baseline="0" dirty="0" smtClean="0">
                <a:latin typeface="Gill Sans" charset="0"/>
                <a:ea typeface="ＭＳ Ｐゴシック" charset="0"/>
                <a:cs typeface="+mn-cs"/>
              </a:rPr>
              <a:t>Properties</a:t>
            </a:r>
          </a:p>
          <a:p>
            <a:pPr marL="0" indent="0" eaLnBrk="1" hangingPunct="1">
              <a:buNone/>
              <a:defRPr/>
            </a:pPr>
            <a:r>
              <a:rPr lang="en-US" baseline="0" dirty="0" err="1" smtClean="0">
                <a:latin typeface="Gill Sans" charset="0"/>
                <a:ea typeface="ＭＳ Ｐゴシック" charset="0"/>
                <a:cs typeface="+mn-cs"/>
              </a:rPr>
              <a:t>Var</a:t>
            </a:r>
            <a:r>
              <a:rPr lang="en-US" baseline="0" dirty="0" smtClean="0">
                <a:latin typeface="Gill Sans" charset="0"/>
                <a:ea typeface="ＭＳ Ｐゴシック" charset="0"/>
                <a:cs typeface="+mn-cs"/>
              </a:rPr>
              <a:t> current = </a:t>
            </a:r>
            <a:r>
              <a:rPr lang="en-US" baseline="0" dirty="0" err="1" smtClean="0">
                <a:latin typeface="Gill Sans" charset="0"/>
                <a:ea typeface="ＭＳ Ｐゴシック" charset="0"/>
                <a:cs typeface="+mn-cs"/>
              </a:rPr>
              <a:t>input.value</a:t>
            </a:r>
            <a:endParaRPr lang="en-US" baseline="0" dirty="0" smtClean="0">
              <a:latin typeface="Gill Sans" charset="0"/>
              <a:ea typeface="ＭＳ Ｐゴシック" charset="0"/>
              <a:cs typeface="+mn-cs"/>
            </a:endParaRPr>
          </a:p>
          <a:p>
            <a:pPr marL="0" indent="0" eaLnBrk="1" hangingPunct="1">
              <a:buNone/>
              <a:defRPr/>
            </a:pPr>
            <a:endParaRPr lang="en-US" baseline="0" dirty="0" smtClean="0">
              <a:latin typeface="Gill Sans" charset="0"/>
              <a:ea typeface="ＭＳ Ｐゴシック" charset="0"/>
              <a:cs typeface="+mn-cs"/>
            </a:endParaRPr>
          </a:p>
          <a:p>
            <a:pPr marL="171450" indent="-171450" eaLnBrk="1" hangingPunct="1">
              <a:buFontTx/>
              <a:buChar char="-"/>
              <a:defRPr/>
            </a:pPr>
            <a:r>
              <a:rPr lang="en-US" baseline="0" dirty="0" smtClean="0">
                <a:latin typeface="Gill Sans" charset="0"/>
                <a:ea typeface="ＭＳ Ｐゴシック" charset="0"/>
                <a:cs typeface="+mn-cs"/>
              </a:rPr>
              <a:t>Attribute only understand string, property understand ‘model’</a:t>
            </a:r>
          </a:p>
          <a:p>
            <a:pPr marL="171450" indent="-171450" eaLnBrk="1" hangingPunct="1">
              <a:buFontTx/>
              <a:buChar char="-"/>
              <a:defRPr/>
            </a:pPr>
            <a:r>
              <a:rPr lang="en-US" baseline="0" dirty="0" smtClean="0">
                <a:latin typeface="Gill Sans" charset="0"/>
                <a:ea typeface="ＭＳ Ｐゴシック" charset="0"/>
                <a:cs typeface="+mn-cs"/>
              </a:rPr>
              <a:t>Escape &amp; Binding to property of object not the attribute of element</a:t>
            </a:r>
          </a:p>
          <a:p>
            <a:pPr marL="171450" indent="-171450" eaLnBrk="1" hangingPunct="1">
              <a:buFontTx/>
              <a:buChar char="-"/>
              <a:defRPr/>
            </a:pPr>
            <a:endParaRPr lang="en-US" baseline="0" dirty="0" smtClean="0">
              <a:latin typeface="Gill Sans" charset="0"/>
              <a:ea typeface="ＭＳ Ｐゴシック" charset="0"/>
              <a:cs typeface="+mn-cs"/>
            </a:endParaRPr>
          </a:p>
          <a:p>
            <a:pPr marL="0" indent="0" eaLnBrk="1" hangingPunct="1">
              <a:buFontTx/>
              <a:buNone/>
              <a:defRPr/>
            </a:pPr>
            <a:r>
              <a:rPr lang="en-US" baseline="0" dirty="0" smtClean="0">
                <a:latin typeface="Gill Sans" charset="0"/>
                <a:ea typeface="ＭＳ Ｐゴシック" charset="0"/>
                <a:cs typeface="+mn-cs"/>
              </a:rPr>
              <a:t>&lt;div ng-bind-html=“</a:t>
            </a:r>
            <a:r>
              <a:rPr lang="en-US" baseline="0" dirty="0" err="1" smtClean="0">
                <a:latin typeface="Gill Sans" charset="0"/>
                <a:ea typeface="ＭＳ Ｐゴシック" charset="0"/>
                <a:cs typeface="+mn-cs"/>
              </a:rPr>
              <a:t>exp</a:t>
            </a:r>
            <a:r>
              <a:rPr lang="en-US" baseline="0" dirty="0" smtClean="0">
                <a:latin typeface="Gill Sans" charset="0"/>
                <a:ea typeface="ＭＳ Ｐゴシック" charset="0"/>
                <a:cs typeface="+mn-cs"/>
              </a:rPr>
              <a:t>”&gt;</a:t>
            </a:r>
          </a:p>
          <a:p>
            <a:pPr marL="0" indent="0" eaLnBrk="1" hangingPunct="1">
              <a:buNone/>
              <a:defRPr/>
            </a:pPr>
            <a:r>
              <a:rPr lang="en-US" dirty="0" smtClean="0">
                <a:latin typeface="Gill Sans" charset="0"/>
                <a:ea typeface="ＭＳ Ｐゴシック" charset="0"/>
                <a:cs typeface="+mn-cs"/>
              </a:rPr>
              <a:t>&lt;div [inner-html]=“</a:t>
            </a:r>
            <a:r>
              <a:rPr lang="en-US" dirty="0" err="1" smtClean="0">
                <a:latin typeface="Gill Sans" charset="0"/>
                <a:ea typeface="ＭＳ Ｐゴシック" charset="0"/>
                <a:cs typeface="+mn-cs"/>
              </a:rPr>
              <a:t>exp</a:t>
            </a:r>
            <a:r>
              <a:rPr lang="en-US" dirty="0" smtClean="0">
                <a:latin typeface="Gill Sans" charset="0"/>
                <a:ea typeface="ＭＳ Ｐゴシック" charset="0"/>
                <a:cs typeface="+mn-cs"/>
              </a:rPr>
              <a:t>”&gt;</a:t>
            </a:r>
          </a:p>
          <a:p>
            <a:pPr marL="0" indent="0" eaLnBrk="1" hangingPunct="1">
              <a:buNone/>
              <a:defRPr/>
            </a:pPr>
            <a:endParaRPr lang="en-US" dirty="0" smtClean="0">
              <a:latin typeface="Gill Sans" charset="0"/>
              <a:ea typeface="ＭＳ Ｐゴシック" charset="0"/>
              <a:cs typeface="+mn-cs"/>
            </a:endParaRPr>
          </a:p>
          <a:p>
            <a:pPr marL="171450" indent="-171450" eaLnBrk="1" hangingPunct="1">
              <a:buFont typeface="Symbol" panose="05050102010706020507" pitchFamily="18" charset="2"/>
              <a:buChar char="Þ"/>
              <a:defRPr/>
            </a:pPr>
            <a:r>
              <a:rPr lang="en-US" dirty="0" smtClean="0">
                <a:latin typeface="Gill Sans" charset="0"/>
                <a:ea typeface="ＭＳ Ｐゴシック" charset="0"/>
                <a:cs typeface="+mn-cs"/>
              </a:rPr>
              <a:t>Clear all unneeded</a:t>
            </a:r>
            <a:r>
              <a:rPr lang="en-US" baseline="0" dirty="0" smtClean="0">
                <a:latin typeface="Gill Sans" charset="0"/>
                <a:ea typeface="ＭＳ Ｐゴシック" charset="0"/>
                <a:cs typeface="+mn-cs"/>
              </a:rPr>
              <a:t> directives: ng-bind, ng-class, ng-class-odd….</a:t>
            </a:r>
          </a:p>
          <a:p>
            <a:pPr marL="0" indent="0" eaLnBrk="1" hangingPunct="1">
              <a:buFont typeface="Symbol" panose="05050102010706020507" pitchFamily="18" charset="2"/>
              <a:buNone/>
              <a:defRPr/>
            </a:pPr>
            <a:r>
              <a:rPr lang="en-US" baseline="0" dirty="0" smtClean="0">
                <a:latin typeface="Gill Sans" charset="0"/>
                <a:ea typeface="ＭＳ Ｐゴシック" charset="0"/>
                <a:cs typeface="+mn-cs"/>
              </a:rPr>
              <a:t>----------------</a:t>
            </a:r>
          </a:p>
          <a:p>
            <a:pPr marL="0" indent="0" eaLnBrk="1" hangingPunct="1">
              <a:buFont typeface="Symbol" panose="05050102010706020507" pitchFamily="18" charset="2"/>
              <a:buNone/>
              <a:defRPr/>
            </a:pPr>
            <a:r>
              <a:rPr lang="en-US" baseline="0" dirty="0" smtClean="0">
                <a:latin typeface="Gill Sans" charset="0"/>
                <a:ea typeface="ＭＳ Ｐゴシック" charset="0"/>
                <a:cs typeface="+mn-cs"/>
              </a:rPr>
              <a:t>&lt;component select=“user.name(current)”&gt; ??? </a:t>
            </a:r>
            <a:r>
              <a:rPr lang="en-US" baseline="0" dirty="0" err="1" smtClean="0">
                <a:latin typeface="Gill Sans" charset="0"/>
                <a:ea typeface="ＭＳ Ｐゴシック" charset="0"/>
                <a:cs typeface="+mn-cs"/>
              </a:rPr>
              <a:t>Wtf</a:t>
            </a:r>
            <a:r>
              <a:rPr lang="en-US" baseline="0" dirty="0" smtClean="0">
                <a:latin typeface="Gill Sans" charset="0"/>
                <a:ea typeface="ＭＳ Ｐゴシック" charset="0"/>
                <a:cs typeface="+mn-cs"/>
              </a:rPr>
              <a:t> is this &lt;</a:t>
            </a:r>
            <a:r>
              <a:rPr lang="en-US" baseline="0" dirty="0" smtClean="0">
                <a:latin typeface="Gill Sans" charset="0"/>
                <a:ea typeface="ＭＳ Ｐゴシック" charset="0"/>
                <a:cs typeface="+mn-cs"/>
                <a:sym typeface="Wingdings" panose="05000000000000000000" pitchFamily="2" charset="2"/>
              </a:rPr>
              <a:t>&lt;&lt;&lt;</a:t>
            </a:r>
            <a:endParaRPr lang="en-US" baseline="0" dirty="0" smtClean="0">
              <a:latin typeface="Gill Sans" charset="0"/>
              <a:ea typeface="ＭＳ Ｐゴシック" charset="0"/>
              <a:cs typeface="+mn-cs"/>
            </a:endParaRPr>
          </a:p>
          <a:p>
            <a:pPr marL="0" indent="0" eaLnBrk="1" hangingPunct="1">
              <a:buFont typeface="Symbol" panose="05050102010706020507" pitchFamily="18" charset="2"/>
              <a:buNone/>
              <a:defRPr/>
            </a:pPr>
            <a:endParaRPr lang="en-US" baseline="0" dirty="0" smtClean="0">
              <a:latin typeface="Gill Sans" charset="0"/>
              <a:ea typeface="ＭＳ Ｐゴシック" charset="0"/>
              <a:cs typeface="+mn-cs"/>
            </a:endParaRPr>
          </a:p>
          <a:p>
            <a:pPr marL="0" indent="0" eaLnBrk="1" hangingPunct="1">
              <a:buFont typeface="Symbol" panose="05050102010706020507" pitchFamily="18" charset="2"/>
              <a:buNone/>
              <a:defRPr/>
            </a:pPr>
            <a:r>
              <a:rPr lang="en-US" baseline="0" dirty="0" smtClean="0">
                <a:latin typeface="Gill Sans" charset="0"/>
                <a:ea typeface="ＭＳ Ｐゴシック" charset="0"/>
                <a:cs typeface="+mn-cs"/>
              </a:rPr>
              <a:t>-&gt; different to tooling.</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cap="none" baseline="0" dirty="0" smtClean="0">
                <a:solidFill>
                  <a:schemeClr val="tx1"/>
                </a:solidFill>
                <a:effectLst/>
                <a:latin typeface="+mn-lt"/>
                <a:ea typeface="+mn-ea"/>
                <a:cs typeface="+mn-cs"/>
              </a:rPr>
              <a:t>-&gt;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latin typeface="Gill Sans" charset="0"/>
                <a:ea typeface="ＭＳ Ｐゴシック" charset="0"/>
                <a:cs typeface="+mn-cs"/>
              </a:rPr>
              <a:t>&lt;component [select]=“user.name(current)”&gt; // expression (change detection)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latin typeface="Gill Sans" charset="0"/>
                <a:ea typeface="ＭＳ Ｐゴシック" charset="0"/>
                <a:cs typeface="+mn-cs"/>
              </a:rPr>
              <a:t>&lt;component (select)=“user.name(current)”&gt; // statement (drive by event, null suppression throw error)</a:t>
            </a:r>
            <a:endParaRPr lang="en-US" sz="1200" b="0" i="0" kern="1200" cap="none"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cap="none" baseline="0" dirty="0" smtClean="0">
                <a:solidFill>
                  <a:schemeClr val="tx1"/>
                </a:solidFill>
                <a:effectLst/>
                <a:latin typeface="+mn-lt"/>
                <a:ea typeface="+mn-ea"/>
                <a:cs typeface="+mn-cs"/>
              </a:rPr>
              <a:t>-&gt;clear ng-click, ng-blur</a:t>
            </a:r>
          </a:p>
          <a:p>
            <a:r>
              <a:rPr lang="en-US" sz="1200" b="0" i="0" kern="1200" cap="all" dirty="0" smtClean="0">
                <a:solidFill>
                  <a:schemeClr val="tx1"/>
                </a:solidFill>
                <a:effectLst/>
                <a:latin typeface="+mn-lt"/>
                <a:ea typeface="+mn-ea"/>
                <a:cs typeface="+mn-cs"/>
              </a:rPr>
              <a:t>--------------</a:t>
            </a:r>
          </a:p>
          <a:p>
            <a:r>
              <a:rPr lang="en-US" sz="1200" b="0" i="0" kern="1200" cap="all" dirty="0" smtClean="0">
                <a:solidFill>
                  <a:schemeClr val="tx1"/>
                </a:solidFill>
                <a:effectLst/>
                <a:latin typeface="+mn-lt"/>
                <a:ea typeface="+mn-ea"/>
                <a:cs typeface="+mn-cs"/>
              </a:rPr>
              <a:t>{}: RENDERING</a:t>
            </a:r>
          </a:p>
          <a:p>
            <a:r>
              <a:rPr lang="en-US" sz="1200" b="0" i="0" kern="1200" dirty="0" smtClean="0">
                <a:solidFill>
                  <a:schemeClr val="tx1"/>
                </a:solidFill>
                <a:effectLst/>
                <a:latin typeface="+mn-lt"/>
                <a:ea typeface="+mn-ea"/>
                <a:cs typeface="+mn-cs"/>
              </a:rPr>
              <a:t>To render a value, we can use the standard double-curly syntax:</a:t>
            </a:r>
          </a:p>
          <a:p>
            <a:pPr eaLnBrk="1" hangingPunct="1">
              <a:defRPr/>
            </a:pPr>
            <a:endParaRPr lang="en-US" dirty="0" smtClean="0">
              <a:latin typeface="Gill Sans" charset="0"/>
              <a:ea typeface="ＭＳ Ｐゴシック" charset="0"/>
              <a:cs typeface="+mn-cs"/>
            </a:endParaRPr>
          </a:p>
          <a:p>
            <a:r>
              <a:rPr lang="en-US" sz="1200" b="0" i="0" kern="1200" cap="all" dirty="0" smtClean="0">
                <a:solidFill>
                  <a:schemeClr val="tx1"/>
                </a:solidFill>
                <a:effectLst/>
                <a:latin typeface="+mn-lt"/>
                <a:ea typeface="+mn-ea"/>
                <a:cs typeface="+mn-cs"/>
              </a:rPr>
              <a:t>[]: BINDING PROPERTIES</a:t>
            </a:r>
          </a:p>
          <a:p>
            <a:r>
              <a:rPr lang="en-US" sz="1200" b="0" i="0" kern="1200" dirty="0" smtClean="0">
                <a:solidFill>
                  <a:schemeClr val="tx1"/>
                </a:solidFill>
                <a:effectLst/>
                <a:latin typeface="+mn-lt"/>
                <a:ea typeface="+mn-ea"/>
                <a:cs typeface="+mn-cs"/>
              </a:rPr>
              <a:t>To resolve and bind a variable to a component, use the [] syntax. If we have </a:t>
            </a:r>
            <a:r>
              <a:rPr lang="en-US" sz="1200" b="0" i="0" kern="1200" dirty="0" err="1" smtClean="0">
                <a:solidFill>
                  <a:schemeClr val="tx1"/>
                </a:solidFill>
                <a:effectLst/>
                <a:latin typeface="+mn-lt"/>
                <a:ea typeface="+mn-ea"/>
                <a:cs typeface="+mn-cs"/>
              </a:rPr>
              <a:t>this.currentVolume</a:t>
            </a:r>
            <a:r>
              <a:rPr lang="en-US" sz="1200" b="0" i="0" kern="1200" dirty="0" smtClean="0">
                <a:solidFill>
                  <a:schemeClr val="tx1"/>
                </a:solidFill>
                <a:effectLst/>
                <a:latin typeface="+mn-lt"/>
                <a:ea typeface="+mn-ea"/>
                <a:cs typeface="+mn-cs"/>
              </a:rPr>
              <a:t> in our component, we will pass this through to our component and the values will stay in sync:</a:t>
            </a:r>
          </a:p>
          <a:p>
            <a:r>
              <a:rPr lang="en-US" sz="1200" b="0" i="0" kern="1200" dirty="0" smtClean="0">
                <a:solidFill>
                  <a:schemeClr val="tx1"/>
                </a:solidFill>
                <a:effectLst/>
                <a:latin typeface="+mn-lt"/>
                <a:ea typeface="+mn-ea"/>
                <a:cs typeface="+mn-cs"/>
              </a:rPr>
              <a:t>&lt;video-control [volume]="</a:t>
            </a:r>
            <a:r>
              <a:rPr lang="en-US" sz="1200" b="0" i="0" kern="1200" dirty="0" err="1" smtClean="0">
                <a:solidFill>
                  <a:schemeClr val="tx1"/>
                </a:solidFill>
                <a:effectLst/>
                <a:latin typeface="+mn-lt"/>
                <a:ea typeface="+mn-ea"/>
                <a:cs typeface="+mn-cs"/>
              </a:rPr>
              <a:t>currentVolume</a:t>
            </a:r>
            <a:r>
              <a:rPr lang="en-US" sz="1200" b="0" i="0" kern="1200" dirty="0" smtClean="0">
                <a:solidFill>
                  <a:schemeClr val="tx1"/>
                </a:solidFill>
                <a:effectLst/>
                <a:latin typeface="+mn-lt"/>
                <a:ea typeface="+mn-ea"/>
                <a:cs typeface="+mn-cs"/>
              </a:rPr>
              <a:t>"&gt;&lt;/video-control&gt;</a:t>
            </a:r>
          </a:p>
          <a:p>
            <a:pPr eaLnBrk="1" hangingPunct="1">
              <a:defRPr/>
            </a:pPr>
            <a:endParaRPr lang="en-US" dirty="0" smtClean="0">
              <a:latin typeface="Gill Sans" charset="0"/>
              <a:ea typeface="ＭＳ Ｐゴシック" charset="0"/>
              <a:cs typeface="+mn-cs"/>
            </a:endParaRPr>
          </a:p>
          <a:p>
            <a:r>
              <a:rPr lang="en-US" sz="1200" b="0" i="0" kern="1200" cap="all" dirty="0" smtClean="0">
                <a:solidFill>
                  <a:schemeClr val="tx1"/>
                </a:solidFill>
                <a:effectLst/>
                <a:latin typeface="+mn-lt"/>
                <a:ea typeface="+mn-ea"/>
                <a:cs typeface="+mn-cs"/>
              </a:rPr>
              <a:t>(): HANDLING EVENTS</a:t>
            </a:r>
          </a:p>
          <a:p>
            <a:r>
              <a:rPr lang="en-US" sz="1200" b="0" i="0" kern="1200" dirty="0" smtClean="0">
                <a:solidFill>
                  <a:schemeClr val="tx1"/>
                </a:solidFill>
                <a:effectLst/>
                <a:latin typeface="+mn-lt"/>
                <a:ea typeface="+mn-ea"/>
                <a:cs typeface="+mn-cs"/>
              </a:rPr>
              <a:t>To listen for an event on a component, we use the () </a:t>
            </a:r>
            <a:r>
              <a:rPr lang="en-US" sz="1200" b="0" i="0" kern="1200" dirty="0" err="1" smtClean="0">
                <a:solidFill>
                  <a:schemeClr val="tx1"/>
                </a:solidFill>
                <a:effectLst/>
                <a:latin typeface="+mn-lt"/>
                <a:ea typeface="+mn-ea"/>
                <a:cs typeface="+mn-cs"/>
              </a:rPr>
              <a:t>stynax</a:t>
            </a:r>
            <a:endParaRPr lang="en-US" sz="1200" b="0" i="0" kern="1200" dirty="0" smtClean="0">
              <a:solidFill>
                <a:schemeClr val="tx1"/>
              </a:solidFill>
              <a:effectLst/>
              <a:latin typeface="+mn-lt"/>
              <a:ea typeface="+mn-ea"/>
              <a:cs typeface="+mn-cs"/>
            </a:endParaRPr>
          </a:p>
          <a:p>
            <a:pPr eaLnBrk="1" hangingPunct="1">
              <a:defRPr/>
            </a:pPr>
            <a:r>
              <a:rPr lang="en-US" sz="1200" b="0" i="0" kern="1200" dirty="0" smtClean="0">
                <a:solidFill>
                  <a:schemeClr val="tx1"/>
                </a:solidFill>
                <a:effectLst/>
                <a:latin typeface="+mn-lt"/>
                <a:ea typeface="+mn-ea"/>
                <a:cs typeface="+mn-cs"/>
              </a:rPr>
              <a:t>&lt;my-component (click)="</a:t>
            </a:r>
            <a:r>
              <a:rPr lang="en-US" sz="1200" b="0" i="0" kern="1200" dirty="0" err="1" smtClean="0">
                <a:solidFill>
                  <a:schemeClr val="tx1"/>
                </a:solidFill>
                <a:effectLst/>
                <a:latin typeface="+mn-lt"/>
                <a:ea typeface="+mn-ea"/>
                <a:cs typeface="+mn-cs"/>
              </a:rPr>
              <a:t>onClick</a:t>
            </a:r>
            <a:r>
              <a:rPr lang="en-US" sz="1200" b="0" i="0" kern="1200" dirty="0" smtClean="0">
                <a:solidFill>
                  <a:schemeClr val="tx1"/>
                </a:solidFill>
                <a:effectLst/>
                <a:latin typeface="+mn-lt"/>
                <a:ea typeface="+mn-ea"/>
                <a:cs typeface="+mn-cs"/>
              </a:rPr>
              <a:t>($event)"&gt;&lt;/my-component&gt;</a:t>
            </a:r>
          </a:p>
          <a:p>
            <a:pPr eaLnBrk="1" hangingPunct="1">
              <a:defRPr/>
            </a:pPr>
            <a:endParaRPr lang="en-US" dirty="0" smtClean="0">
              <a:latin typeface="Gill Sans" charset="0"/>
              <a:ea typeface="ＭＳ Ｐゴシック" charset="0"/>
              <a:cs typeface="+mn-cs"/>
            </a:endParaRPr>
          </a:p>
          <a:p>
            <a:r>
              <a:rPr lang="en-US" sz="1200" b="0" i="0" kern="1200" cap="all" dirty="0" smtClean="0">
                <a:solidFill>
                  <a:schemeClr val="tx1"/>
                </a:solidFill>
                <a:effectLst/>
                <a:latin typeface="+mn-lt"/>
                <a:ea typeface="+mn-ea"/>
                <a:cs typeface="+mn-cs"/>
              </a:rPr>
              <a:t>[()]: TWO-WAY DATA BINDING</a:t>
            </a:r>
          </a:p>
          <a:p>
            <a:r>
              <a:rPr lang="en-US" sz="1200" b="0" i="0" kern="1200" dirty="0" smtClean="0">
                <a:solidFill>
                  <a:schemeClr val="tx1"/>
                </a:solidFill>
                <a:effectLst/>
                <a:latin typeface="+mn-lt"/>
                <a:ea typeface="+mn-ea"/>
                <a:cs typeface="+mn-cs"/>
              </a:rPr>
              <a:t>To keep a binding up to date given user input and other events, use the [()] syntax. Think of it as a combination of handling an event and binding a property:</a:t>
            </a:r>
          </a:p>
          <a:p>
            <a:pPr eaLnBrk="1" hangingPunct="1">
              <a:defRPr/>
            </a:pPr>
            <a:r>
              <a:rPr lang="en-US" sz="1200" b="0" i="0" kern="1200" dirty="0" smtClean="0">
                <a:solidFill>
                  <a:schemeClr val="tx1"/>
                </a:solidFill>
                <a:effectLst/>
                <a:latin typeface="+mn-lt"/>
                <a:ea typeface="+mn-ea"/>
                <a:cs typeface="+mn-cs"/>
              </a:rPr>
              <a:t>&lt;input [(</a:t>
            </a:r>
            <a:r>
              <a:rPr lang="en-US" sz="1200" b="0" i="0" kern="1200" dirty="0" err="1" smtClean="0">
                <a:solidFill>
                  <a:schemeClr val="tx1"/>
                </a:solidFill>
                <a:effectLst/>
                <a:latin typeface="+mn-lt"/>
                <a:ea typeface="+mn-ea"/>
                <a:cs typeface="+mn-cs"/>
              </a:rPr>
              <a:t>ngModel</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myName</a:t>
            </a:r>
            <a:r>
              <a:rPr lang="en-US" sz="1200" b="0" i="0" kern="1200" dirty="0" smtClean="0">
                <a:solidFill>
                  <a:schemeClr val="tx1"/>
                </a:solidFill>
                <a:effectLst/>
                <a:latin typeface="+mn-lt"/>
                <a:ea typeface="+mn-ea"/>
                <a:cs typeface="+mn-cs"/>
              </a:rPr>
              <a:t>"&gt;</a:t>
            </a:r>
            <a:endParaRPr lang="en-US" dirty="0" smtClean="0">
              <a:latin typeface="Gill Sans" charset="0"/>
              <a:ea typeface="ＭＳ Ｐゴシック" charset="0"/>
              <a:cs typeface="+mn-cs"/>
            </a:endParaRPr>
          </a:p>
          <a:p>
            <a:pPr eaLnBrk="1" hangingPunct="1">
              <a:defRPr/>
            </a:pPr>
            <a:endParaRPr lang="en-US" dirty="0" smtClean="0">
              <a:latin typeface="Gill Sans" charset="0"/>
              <a:ea typeface="ＭＳ Ｐゴシック" charset="0"/>
              <a:cs typeface="+mn-cs"/>
            </a:endParaRPr>
          </a:p>
          <a:p>
            <a:pPr eaLnBrk="1" hangingPunct="1">
              <a:defRPr/>
            </a:pPr>
            <a:endParaRPr lang="en-US" dirty="0" smtClean="0">
              <a:latin typeface="Gill Sans" charset="0"/>
              <a:ea typeface="ＭＳ Ｐゴシック" charset="0"/>
              <a:cs typeface="+mn-cs"/>
            </a:endParaRPr>
          </a:p>
        </p:txBody>
      </p:sp>
    </p:spTree>
    <p:extLst>
      <p:ext uri="{BB962C8B-B14F-4D97-AF65-F5344CB8AC3E}">
        <p14:creationId xmlns:p14="http://schemas.microsoft.com/office/powerpoint/2010/main" val="35202753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51</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5266818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52</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r>
              <a:rPr lang="en-US" sz="1200" b="0" i="0" kern="1200" dirty="0" smtClean="0">
                <a:solidFill>
                  <a:schemeClr val="tx1"/>
                </a:solidFill>
                <a:effectLst/>
                <a:latin typeface="+mn-lt"/>
                <a:ea typeface="+mn-ea"/>
                <a:cs typeface="+mn-cs"/>
              </a:rPr>
              <a:t>Every member of a </a:t>
            </a:r>
            <a:r>
              <a:rPr lang="en-US" sz="1200" b="1" i="0" kern="1200" dirty="0" smtClean="0">
                <a:solidFill>
                  <a:schemeClr val="tx1"/>
                </a:solidFill>
                <a:effectLst/>
                <a:latin typeface="+mn-lt"/>
                <a:ea typeface="+mn-ea"/>
                <a:cs typeface="+mn-cs"/>
              </a:rPr>
              <a:t>source</a:t>
            </a:r>
            <a:r>
              <a:rPr lang="en-US" sz="1200" b="0" i="0" kern="1200" dirty="0" smtClean="0">
                <a:solidFill>
                  <a:schemeClr val="tx1"/>
                </a:solidFill>
                <a:effectLst/>
                <a:latin typeface="+mn-lt"/>
                <a:ea typeface="+mn-ea"/>
                <a:cs typeface="+mn-cs"/>
              </a:rPr>
              <a:t> directive is automatically available for binding. We don't have to do anything special to access a directive member in a template expression or statement.</a:t>
            </a:r>
          </a:p>
          <a:p>
            <a:r>
              <a:rPr lang="en-US" sz="1200" b="0" i="0" kern="1200" dirty="0" smtClean="0">
                <a:solidFill>
                  <a:schemeClr val="tx1"/>
                </a:solidFill>
                <a:effectLst/>
                <a:latin typeface="+mn-lt"/>
                <a:ea typeface="+mn-ea"/>
                <a:cs typeface="+mn-cs"/>
              </a:rPr>
              <a:t>We have </a:t>
            </a:r>
            <a:r>
              <a:rPr lang="en-US" sz="1200" b="0" i="1" kern="1200" dirty="0" smtClean="0">
                <a:solidFill>
                  <a:schemeClr val="tx1"/>
                </a:solidFill>
                <a:effectLst/>
                <a:latin typeface="+mn-lt"/>
                <a:ea typeface="+mn-ea"/>
                <a:cs typeface="+mn-cs"/>
              </a:rPr>
              <a:t>limited</a:t>
            </a:r>
            <a:r>
              <a:rPr lang="en-US" sz="1200" b="0" i="0" kern="1200" dirty="0" smtClean="0">
                <a:solidFill>
                  <a:schemeClr val="tx1"/>
                </a:solidFill>
                <a:effectLst/>
                <a:latin typeface="+mn-lt"/>
                <a:ea typeface="+mn-ea"/>
                <a:cs typeface="+mn-cs"/>
              </a:rPr>
              <a:t> access to members of a </a:t>
            </a:r>
            <a:r>
              <a:rPr lang="en-US" sz="1200" b="1" i="0" kern="1200" dirty="0" smtClean="0">
                <a:solidFill>
                  <a:schemeClr val="tx1"/>
                </a:solidFill>
                <a:effectLst/>
                <a:latin typeface="+mn-lt"/>
                <a:ea typeface="+mn-ea"/>
                <a:cs typeface="+mn-cs"/>
              </a:rPr>
              <a:t>target</a:t>
            </a:r>
            <a:r>
              <a:rPr lang="en-US" sz="1200" b="0" i="0" kern="1200" dirty="0" smtClean="0">
                <a:solidFill>
                  <a:schemeClr val="tx1"/>
                </a:solidFill>
                <a:effectLst/>
                <a:latin typeface="+mn-lt"/>
                <a:ea typeface="+mn-ea"/>
                <a:cs typeface="+mn-cs"/>
              </a:rPr>
              <a:t> directive. We can only bind to properties that are explicitly identified as </a:t>
            </a:r>
            <a:r>
              <a:rPr lang="en-US" sz="1200" b="0" i="1" kern="1200" dirty="0" smtClean="0">
                <a:solidFill>
                  <a:schemeClr val="tx1"/>
                </a:solidFill>
                <a:effectLst/>
                <a:latin typeface="+mn-lt"/>
                <a:ea typeface="+mn-ea"/>
                <a:cs typeface="+mn-cs"/>
              </a:rPr>
              <a:t>inputs</a:t>
            </a:r>
            <a:r>
              <a:rPr lang="en-US" sz="1200" b="0" i="0" kern="1200" dirty="0" smtClean="0">
                <a:solidFill>
                  <a:schemeClr val="tx1"/>
                </a:solidFill>
                <a:effectLst/>
                <a:latin typeface="+mn-lt"/>
                <a:ea typeface="+mn-ea"/>
                <a:cs typeface="+mn-cs"/>
              </a:rPr>
              <a:t> and </a:t>
            </a:r>
            <a:r>
              <a:rPr lang="en-US" sz="1200" b="0" i="1" kern="1200" dirty="0" smtClean="0">
                <a:solidFill>
                  <a:schemeClr val="tx1"/>
                </a:solidFill>
                <a:effectLst/>
                <a:latin typeface="+mn-lt"/>
                <a:ea typeface="+mn-ea"/>
                <a:cs typeface="+mn-cs"/>
              </a:rPr>
              <a:t>outputs</a:t>
            </a:r>
            <a:r>
              <a:rPr lang="en-US" sz="1200" b="0" i="0" kern="1200" dirty="0" smtClean="0">
                <a:solidFill>
                  <a:schemeClr val="tx1"/>
                </a:solidFill>
                <a:effectLst/>
                <a:latin typeface="+mn-lt"/>
                <a:ea typeface="+mn-ea"/>
                <a:cs typeface="+mn-cs"/>
              </a:rPr>
              <a:t>.</a:t>
            </a:r>
          </a:p>
          <a:p>
            <a:endParaRPr lang="en-US" dirty="0" smtClean="0">
              <a:latin typeface="Gill Sans" charset="0"/>
              <a:ea typeface="ＭＳ Ｐゴシック" charset="0"/>
              <a:cs typeface="+mn-cs"/>
            </a:endParaRPr>
          </a:p>
          <a:p>
            <a:r>
              <a:rPr lang="en-US" sz="1200" b="0" i="0" kern="1200" dirty="0" smtClean="0">
                <a:solidFill>
                  <a:schemeClr val="tx1"/>
                </a:solidFill>
                <a:effectLst/>
                <a:latin typeface="+mn-lt"/>
                <a:ea typeface="+mn-ea"/>
                <a:cs typeface="+mn-cs"/>
              </a:rPr>
              <a:t>We're drawing a sharp distinction between a data binding </a:t>
            </a:r>
            <a:r>
              <a:rPr lang="en-US" sz="1200" b="1" i="0" kern="1200" dirty="0" smtClean="0">
                <a:solidFill>
                  <a:schemeClr val="tx1"/>
                </a:solidFill>
                <a:effectLst/>
                <a:latin typeface="+mn-lt"/>
                <a:ea typeface="+mn-ea"/>
                <a:cs typeface="+mn-cs"/>
              </a:rPr>
              <a:t>target</a:t>
            </a:r>
            <a:r>
              <a:rPr lang="en-US" sz="1200" b="0" i="0" kern="1200" dirty="0" smtClean="0">
                <a:solidFill>
                  <a:schemeClr val="tx1"/>
                </a:solidFill>
                <a:effectLst/>
                <a:latin typeface="+mn-lt"/>
                <a:ea typeface="+mn-ea"/>
                <a:cs typeface="+mn-cs"/>
              </a:rPr>
              <a:t> and a data binding </a:t>
            </a:r>
            <a:r>
              <a:rPr lang="en-US" sz="1200" b="1" i="0" kern="1200" dirty="0" smtClean="0">
                <a:solidFill>
                  <a:schemeClr val="tx1"/>
                </a:solidFill>
                <a:effectLst/>
                <a:latin typeface="+mn-lt"/>
                <a:ea typeface="+mn-ea"/>
                <a:cs typeface="+mn-cs"/>
              </a:rPr>
              <a:t>source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a:t>
            </a:r>
            <a:r>
              <a:rPr lang="en-US" sz="1200" b="0" i="1" kern="1200" dirty="0" smtClean="0">
                <a:solidFill>
                  <a:schemeClr val="tx1"/>
                </a:solidFill>
                <a:effectLst/>
                <a:latin typeface="+mn-lt"/>
                <a:ea typeface="+mn-ea"/>
                <a:cs typeface="+mn-cs"/>
              </a:rPr>
              <a:t>target</a:t>
            </a:r>
            <a:r>
              <a:rPr lang="en-US" sz="1200" b="0" i="0" kern="1200" dirty="0" smtClean="0">
                <a:solidFill>
                  <a:schemeClr val="tx1"/>
                </a:solidFill>
                <a:effectLst/>
                <a:latin typeface="+mn-lt"/>
                <a:ea typeface="+mn-ea"/>
                <a:cs typeface="+mn-cs"/>
              </a:rPr>
              <a:t> of a binding is to the </a:t>
            </a:r>
            <a:r>
              <a:rPr lang="en-US" sz="1200" b="0" i="1" kern="1200" dirty="0" smtClean="0">
                <a:solidFill>
                  <a:schemeClr val="tx1"/>
                </a:solidFill>
                <a:effectLst/>
                <a:latin typeface="+mn-lt"/>
                <a:ea typeface="+mn-ea"/>
                <a:cs typeface="+mn-cs"/>
              </a:rPr>
              <a:t>left</a:t>
            </a:r>
            <a:r>
              <a:rPr lang="en-US" sz="1200" b="0" i="0" kern="1200" dirty="0" smtClean="0">
                <a:solidFill>
                  <a:schemeClr val="tx1"/>
                </a:solidFill>
                <a:effectLst/>
                <a:latin typeface="+mn-lt"/>
                <a:ea typeface="+mn-ea"/>
                <a:cs typeface="+mn-cs"/>
              </a:rPr>
              <a:t> of the =. The </a:t>
            </a:r>
            <a:r>
              <a:rPr lang="en-US" sz="1200" b="0" i="1" kern="1200" dirty="0" smtClean="0">
                <a:solidFill>
                  <a:schemeClr val="tx1"/>
                </a:solidFill>
                <a:effectLst/>
                <a:latin typeface="+mn-lt"/>
                <a:ea typeface="+mn-ea"/>
                <a:cs typeface="+mn-cs"/>
              </a:rPr>
              <a:t>source</a:t>
            </a:r>
            <a:r>
              <a:rPr lang="en-US" sz="1200" b="0" i="0" kern="1200" dirty="0" smtClean="0">
                <a:solidFill>
                  <a:schemeClr val="tx1"/>
                </a:solidFill>
                <a:effectLst/>
                <a:latin typeface="+mn-lt"/>
                <a:ea typeface="+mn-ea"/>
                <a:cs typeface="+mn-cs"/>
              </a:rPr>
              <a:t> is on the </a:t>
            </a:r>
            <a:r>
              <a:rPr lang="en-US" sz="1200" b="0" i="1" kern="1200" dirty="0" smtClean="0">
                <a:solidFill>
                  <a:schemeClr val="tx1"/>
                </a:solidFill>
                <a:effectLst/>
                <a:latin typeface="+mn-lt"/>
                <a:ea typeface="+mn-ea"/>
                <a:cs typeface="+mn-cs"/>
              </a:rPr>
              <a:t>right</a:t>
            </a:r>
            <a:r>
              <a:rPr lang="en-US" sz="1200" b="0" i="0" kern="1200" dirty="0" smtClean="0">
                <a:solidFill>
                  <a:schemeClr val="tx1"/>
                </a:solidFill>
                <a:effectLst/>
                <a:latin typeface="+mn-lt"/>
                <a:ea typeface="+mn-ea"/>
                <a:cs typeface="+mn-cs"/>
              </a:rPr>
              <a:t> of the =.</a:t>
            </a:r>
          </a:p>
          <a:p>
            <a:endParaRPr lang="en-US" dirty="0" smtClean="0">
              <a:latin typeface="Gill Sans" charset="0"/>
              <a:ea typeface="ＭＳ Ｐゴシック" charset="0"/>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Declaring input and output properties</a:t>
            </a:r>
          </a:p>
          <a:p>
            <a:r>
              <a:rPr lang="en-US" sz="1200" b="0" i="0" kern="1200" dirty="0" smtClean="0">
                <a:solidFill>
                  <a:schemeClr val="tx1"/>
                </a:solidFill>
                <a:effectLst/>
                <a:latin typeface="+mn-lt"/>
                <a:ea typeface="+mn-ea"/>
                <a:cs typeface="+mn-cs"/>
              </a:rPr>
              <a:t>Target properties must be explicitly marked as inputs or outputs.</a:t>
            </a:r>
          </a:p>
          <a:p>
            <a:r>
              <a:rPr lang="en-US" sz="1200" b="0" i="0" kern="1200" dirty="0" smtClean="0">
                <a:solidFill>
                  <a:schemeClr val="tx1"/>
                </a:solidFill>
                <a:effectLst/>
                <a:latin typeface="+mn-lt"/>
                <a:ea typeface="+mn-ea"/>
                <a:cs typeface="+mn-cs"/>
              </a:rPr>
              <a:t>When we peek inside </a:t>
            </a:r>
            <a:r>
              <a:rPr lang="en-US" sz="1200" b="0" i="0" kern="1200" dirty="0" err="1" smtClean="0">
                <a:solidFill>
                  <a:schemeClr val="tx1"/>
                </a:solidFill>
                <a:effectLst/>
                <a:latin typeface="+mn-lt"/>
                <a:ea typeface="+mn-ea"/>
                <a:cs typeface="+mn-cs"/>
              </a:rPr>
              <a:t>HeroDetailComponent</a:t>
            </a:r>
            <a:r>
              <a:rPr lang="en-US" sz="1200" b="0" i="0" kern="1200" dirty="0" smtClean="0">
                <a:solidFill>
                  <a:schemeClr val="tx1"/>
                </a:solidFill>
                <a:effectLst/>
                <a:latin typeface="+mn-lt"/>
                <a:ea typeface="+mn-ea"/>
                <a:cs typeface="+mn-cs"/>
              </a:rPr>
              <a:t>, we see that these properties are marked with decorators as input and output properties.</a:t>
            </a:r>
          </a:p>
          <a:p>
            <a:endParaRPr lang="en-US" dirty="0" smtClean="0">
              <a:latin typeface="Gill Sans" charset="0"/>
              <a:ea typeface="ＭＳ Ｐゴシック" charset="0"/>
              <a:cs typeface="+mn-cs"/>
            </a:endParaRPr>
          </a:p>
          <a:p>
            <a:r>
              <a:rPr lang="en-US" sz="1200" b="0" i="1" kern="1200" dirty="0" smtClean="0">
                <a:solidFill>
                  <a:schemeClr val="tx1"/>
                </a:solidFill>
                <a:effectLst/>
                <a:latin typeface="+mn-lt"/>
                <a:ea typeface="+mn-ea"/>
                <a:cs typeface="+mn-cs"/>
              </a:rPr>
              <a:t>Input</a:t>
            </a:r>
            <a:r>
              <a:rPr lang="en-US" sz="1200" b="0" i="0" kern="1200" dirty="0" smtClean="0">
                <a:solidFill>
                  <a:schemeClr val="tx1"/>
                </a:solidFill>
                <a:effectLst/>
                <a:latin typeface="+mn-lt"/>
                <a:ea typeface="+mn-ea"/>
                <a:cs typeface="+mn-cs"/>
              </a:rPr>
              <a:t> properties usually receive data values. </a:t>
            </a:r>
            <a:r>
              <a:rPr lang="en-US" sz="1200" b="0" i="1" kern="1200" dirty="0" smtClean="0">
                <a:solidFill>
                  <a:schemeClr val="tx1"/>
                </a:solidFill>
                <a:effectLst/>
                <a:latin typeface="+mn-lt"/>
                <a:ea typeface="+mn-ea"/>
                <a:cs typeface="+mn-cs"/>
              </a:rPr>
              <a:t>Output</a:t>
            </a:r>
            <a:r>
              <a:rPr lang="en-US" sz="1200" b="0" i="0" kern="1200" dirty="0" smtClean="0">
                <a:solidFill>
                  <a:schemeClr val="tx1"/>
                </a:solidFill>
                <a:effectLst/>
                <a:latin typeface="+mn-lt"/>
                <a:ea typeface="+mn-ea"/>
                <a:cs typeface="+mn-cs"/>
              </a:rPr>
              <a:t> properties expose event producers, such as </a:t>
            </a:r>
            <a:r>
              <a:rPr lang="en-US" dirty="0" err="1" smtClean="0"/>
              <a:t>EventEmitter</a:t>
            </a:r>
            <a:r>
              <a:rPr lang="en-US" sz="1200" b="0" i="0" kern="1200" dirty="0" smtClean="0">
                <a:solidFill>
                  <a:schemeClr val="tx1"/>
                </a:solidFill>
                <a:effectLst/>
                <a:latin typeface="+mn-lt"/>
                <a:ea typeface="+mn-ea"/>
                <a:cs typeface="+mn-cs"/>
              </a:rPr>
              <a:t> objects.</a:t>
            </a:r>
          </a:p>
          <a:p>
            <a:endParaRPr lang="en-US" sz="1200" b="0" i="0" kern="1200" dirty="0" smtClean="0">
              <a:solidFill>
                <a:schemeClr val="tx1"/>
              </a:solidFill>
              <a:effectLst/>
              <a:latin typeface="+mn-lt"/>
              <a:ea typeface="+mn-ea"/>
              <a:cs typeface="+mn-cs"/>
            </a:endParaRPr>
          </a:p>
          <a:p>
            <a:endParaRPr lang="en-US" sz="1200" b="0" i="1" kern="1200" dirty="0" smtClean="0">
              <a:solidFill>
                <a:schemeClr val="tx1"/>
              </a:solidFill>
              <a:effectLst/>
              <a:latin typeface="+mn-lt"/>
              <a:ea typeface="+mn-ea"/>
              <a:cs typeface="+mn-cs"/>
            </a:endParaRPr>
          </a:p>
          <a:p>
            <a:pPr eaLnBrk="1" hangingPunct="1">
              <a:defRPr/>
            </a:pPr>
            <a:r>
              <a:rPr lang="en-US" i="1" dirty="0" smtClean="0">
                <a:latin typeface="Gill Sans" charset="0"/>
                <a:ea typeface="ＭＳ Ｐゴシック" charset="0"/>
                <a:cs typeface="+mn-cs"/>
              </a:rPr>
              <a:t>http://victorsavkin.com/post/110170125256/change-detection-in-angular-2</a:t>
            </a:r>
          </a:p>
          <a:p>
            <a:pPr eaLnBrk="1" hangingPunct="1">
              <a:defRPr/>
            </a:pPr>
            <a:r>
              <a:rPr lang="en-US" i="1" dirty="0" smtClean="0">
                <a:latin typeface="Gill Sans" charset="0"/>
                <a:ea typeface="ＭＳ Ｐゴシック" charset="0"/>
                <a:cs typeface="+mn-cs"/>
              </a:rPr>
              <a:t>http://blog.thoughtram.io/angular/2016/01/22/understanding-zones.html</a:t>
            </a:r>
          </a:p>
          <a:p>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34379122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53</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r>
              <a:rPr lang="en-US" dirty="0" smtClean="0">
                <a:latin typeface="Gill Sans" charset="0"/>
                <a:ea typeface="ＭＳ Ｐゴシック" charset="0"/>
                <a:cs typeface="+mn-cs"/>
              </a:rPr>
              <a:t>Angular 1: no</a:t>
            </a:r>
            <a:r>
              <a:rPr lang="en-US" baseline="0" dirty="0" smtClean="0">
                <a:latin typeface="Gill Sans" charset="0"/>
                <a:ea typeface="ＭＳ Ｐゴシック" charset="0"/>
                <a:cs typeface="+mn-cs"/>
              </a:rPr>
              <a:t> way to reference(bind) to other element =&gt; end up writing custom directive…</a:t>
            </a:r>
          </a:p>
          <a:p>
            <a:r>
              <a:rPr lang="en-US" baseline="0" dirty="0" smtClean="0">
                <a:latin typeface="Gill Sans" charset="0"/>
                <a:ea typeface="ＭＳ Ｐゴシック" charset="0"/>
                <a:cs typeface="+mn-cs"/>
              </a:rPr>
              <a:t>Angular 2: Can now access to other properties, event and methods</a:t>
            </a:r>
          </a:p>
          <a:p>
            <a:endParaRPr lang="en-US" baseline="0" dirty="0" smtClean="0">
              <a:latin typeface="Gill Sans" charset="0"/>
              <a:ea typeface="ＭＳ Ｐゴシック" charset="0"/>
              <a:cs typeface="+mn-cs"/>
            </a:endParaRPr>
          </a:p>
          <a:p>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861264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54</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1422940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4</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42786553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55</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r>
              <a:rPr lang="en-US" sz="1200" b="0" i="0" kern="1200" dirty="0" smtClean="0">
                <a:solidFill>
                  <a:schemeClr val="tx1"/>
                </a:solidFill>
                <a:effectLst/>
                <a:latin typeface="+mn-lt"/>
                <a:ea typeface="+mn-ea"/>
                <a:cs typeface="+mn-cs"/>
              </a:rPr>
              <a:t>Almost anything can be a service. A service is typically a class with a narrow, well-defined purpose. It should do something specific and do it well.</a:t>
            </a: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21091330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56</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r>
              <a:rPr lang="en-US" sz="1200" b="0" i="0" kern="1200" dirty="0" smtClean="0">
                <a:solidFill>
                  <a:schemeClr val="tx1"/>
                </a:solidFill>
                <a:effectLst/>
                <a:latin typeface="+mn-lt"/>
                <a:ea typeface="+mn-ea"/>
                <a:cs typeface="+mn-cs"/>
              </a:rPr>
              <a:t>Almost anything can be a service. A service is typically a class with a narrow, well-defined purpose. It should do something specific and do it well.</a:t>
            </a: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36433051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57</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r>
              <a:rPr lang="en-US" sz="1200" b="0" i="0" kern="1200" dirty="0" smtClean="0">
                <a:solidFill>
                  <a:schemeClr val="tx1"/>
                </a:solidFill>
                <a:effectLst/>
                <a:latin typeface="+mn-lt"/>
                <a:ea typeface="+mn-ea"/>
                <a:cs typeface="+mn-cs"/>
              </a:rPr>
              <a:t>In fact, there is no such thing as </a:t>
            </a:r>
            <a:r>
              <a:rPr lang="en-US" sz="1200" b="1" i="1" kern="1200" dirty="0" smtClean="0">
                <a:solidFill>
                  <a:schemeClr val="tx1"/>
                </a:solidFill>
                <a:effectLst/>
                <a:latin typeface="+mn-lt"/>
                <a:ea typeface="+mn-ea"/>
                <a:cs typeface="+mn-cs"/>
              </a:rPr>
              <a:t>the</a:t>
            </a:r>
            <a:r>
              <a:rPr lang="en-US" sz="1200" b="0" i="0" kern="1200" dirty="0" smtClean="0">
                <a:solidFill>
                  <a:schemeClr val="tx1"/>
                </a:solidFill>
                <a:effectLst/>
                <a:latin typeface="+mn-lt"/>
                <a:ea typeface="+mn-ea"/>
                <a:cs typeface="+mn-cs"/>
              </a:rPr>
              <a:t> injector! An application may have multiple injectors!</a:t>
            </a:r>
          </a:p>
          <a:p>
            <a:pPr eaLnBrk="1" hangingPunct="1">
              <a:defRPr/>
            </a:pPr>
            <a:r>
              <a:rPr lang="en-US" sz="1200" b="0" i="0" kern="1200" dirty="0" smtClean="0">
                <a:solidFill>
                  <a:schemeClr val="tx1"/>
                </a:solidFill>
                <a:effectLst/>
                <a:latin typeface="+mn-lt"/>
                <a:ea typeface="+mn-ea"/>
                <a:cs typeface="+mn-cs"/>
              </a:rPr>
              <a:t>Each component instance gets its own injector and an injector at one level is a child injector of the injector above it in the tree.</a:t>
            </a:r>
          </a:p>
          <a:p>
            <a:pPr eaLnBrk="1" hangingPunct="1">
              <a:defRPr/>
            </a:pPr>
            <a:endParaRPr lang="en-US" sz="1200" b="0" i="0" kern="1200" dirty="0" smtClean="0">
              <a:solidFill>
                <a:schemeClr val="tx1"/>
              </a:solidFill>
              <a:effectLst/>
              <a:latin typeface="+mn-lt"/>
              <a:ea typeface="+mn-ea"/>
              <a:cs typeface="+mn-cs"/>
            </a:endParaRPr>
          </a:p>
          <a:p>
            <a:pPr eaLnBrk="1" hangingPunct="1">
              <a:defRPr/>
            </a:pPr>
            <a:r>
              <a:rPr lang="en-US" sz="1200" b="0" i="0" kern="1200" dirty="0" smtClean="0">
                <a:solidFill>
                  <a:schemeClr val="tx1"/>
                </a:solidFill>
                <a:effectLst/>
                <a:latin typeface="+mn-lt"/>
                <a:ea typeface="+mn-ea"/>
                <a:cs typeface="+mn-cs"/>
              </a:rPr>
              <a:t>Dependencies are singletons within the scope of an injector. </a:t>
            </a:r>
          </a:p>
          <a:p>
            <a:pPr eaLnBrk="1" hangingPunct="1">
              <a:defRPr/>
            </a:pPr>
            <a:endParaRPr lang="en-US" sz="1200" b="0" i="0" kern="1200" dirty="0" smtClean="0">
              <a:solidFill>
                <a:schemeClr val="tx1"/>
              </a:solidFill>
              <a:effectLst/>
              <a:latin typeface="+mn-lt"/>
              <a:ea typeface="+mn-ea"/>
              <a:cs typeface="+mn-cs"/>
            </a:endParaRPr>
          </a:p>
          <a:p>
            <a:pPr eaLnBrk="1" hangingPunct="1">
              <a:defRPr/>
            </a:pPr>
            <a:r>
              <a:rPr lang="en-US" sz="1200" b="0" i="0" kern="1200" dirty="0" smtClean="0">
                <a:solidFill>
                  <a:schemeClr val="tx1"/>
                </a:solidFill>
                <a:effectLst/>
                <a:latin typeface="+mn-lt"/>
                <a:ea typeface="+mn-ea"/>
                <a:cs typeface="+mn-cs"/>
              </a:rPr>
              <a:t>The </a:t>
            </a:r>
            <a:r>
              <a:rPr lang="en-US" dirty="0" smtClean="0"/>
              <a:t>Injector</a:t>
            </a:r>
            <a:r>
              <a:rPr lang="en-US" sz="1200" b="0" i="0" kern="1200" dirty="0" smtClean="0">
                <a:solidFill>
                  <a:schemeClr val="tx1"/>
                </a:solidFill>
                <a:effectLst/>
                <a:latin typeface="+mn-lt"/>
                <a:ea typeface="+mn-ea"/>
                <a:cs typeface="+mn-cs"/>
              </a:rPr>
              <a:t> is itself an injectable service.</a:t>
            </a:r>
          </a:p>
          <a:p>
            <a:pPr eaLnBrk="1" hangingPunct="1">
              <a:defRPr/>
            </a:pPr>
            <a:r>
              <a:rPr lang="en-US" dirty="0" smtClean="0">
                <a:latin typeface="Gill Sans" charset="0"/>
                <a:ea typeface="ＭＳ Ｐゴシック" charset="0"/>
                <a:cs typeface="+mn-cs"/>
              </a:rPr>
              <a:t>https://angular.io/docs/ts/latest/guide/dependency-injection.html#!#explicit-injector</a:t>
            </a: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16856335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58</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29346264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59</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19226900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60</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r>
              <a:rPr lang="en-US" dirty="0" smtClean="0">
                <a:latin typeface="Gill Sans" charset="0"/>
                <a:ea typeface="ＭＳ Ｐゴシック" charset="0"/>
                <a:cs typeface="+mn-cs"/>
              </a:rPr>
              <a:t>https://angular.io/docs/ts/latest/quickstart.html</a:t>
            </a:r>
          </a:p>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22439775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61</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5903231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62</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9560718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63</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416075249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64</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3922926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Migrating from </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4ACCD1-6A07-4099-ACBF-2EA3310362E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0261217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65</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1705309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8</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3031853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10</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29662366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Wordpress</a:t>
            </a:r>
            <a:r>
              <a:rPr lang="en-US" baseline="0" dirty="0" smtClean="0"/>
              <a:t> is a CMS (Content Management System)</a:t>
            </a:r>
          </a:p>
          <a:p>
            <a:pPr marL="171450" indent="-171450">
              <a:buFont typeface="Arial" panose="020B0604020202020204" pitchFamily="34" charset="0"/>
              <a:buChar char="•"/>
            </a:pPr>
            <a:r>
              <a:rPr lang="en-US" baseline="0" dirty="0" smtClean="0"/>
              <a:t>Do the connection and </a:t>
            </a:r>
            <a:r>
              <a:rPr lang="en-US" baseline="0" dirty="0" err="1" smtClean="0"/>
              <a:t>interative</a:t>
            </a:r>
            <a:r>
              <a:rPr lang="en-US" baseline="0" dirty="0" smtClean="0"/>
              <a:t> with database. Everything is based on post type. You will interact with database by using </a:t>
            </a:r>
            <a:r>
              <a:rPr lang="en-US" baseline="0" dirty="0" err="1" smtClean="0"/>
              <a:t>Wordpress’s</a:t>
            </a:r>
            <a:r>
              <a:rPr lang="en-US" baseline="0" dirty="0" smtClean="0"/>
              <a:t> own function</a:t>
            </a:r>
            <a:endParaRPr lang="en-US" dirty="0"/>
          </a:p>
        </p:txBody>
      </p:sp>
      <p:sp>
        <p:nvSpPr>
          <p:cNvPr id="4" name="Slide Number Placeholder 3"/>
          <p:cNvSpPr>
            <a:spLocks noGrp="1"/>
          </p:cNvSpPr>
          <p:nvPr>
            <p:ph type="sldNum" sz="quarter" idx="10"/>
          </p:nvPr>
        </p:nvSpPr>
        <p:spPr/>
        <p:txBody>
          <a:bodyPr/>
          <a:lstStyle/>
          <a:p>
            <a:fld id="{084ACCD1-6A07-4099-ACBF-2EA3310362E9}" type="slidenum">
              <a:rPr lang="en-US" smtClean="0"/>
              <a:t>11</a:t>
            </a:fld>
            <a:endParaRPr lang="en-US"/>
          </a:p>
        </p:txBody>
      </p:sp>
    </p:spTree>
    <p:extLst>
      <p:ext uri="{BB962C8B-B14F-4D97-AF65-F5344CB8AC3E}">
        <p14:creationId xmlns:p14="http://schemas.microsoft.com/office/powerpoint/2010/main" val="3357811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18</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10211014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ntro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00400" y="409897"/>
            <a:ext cx="5545137" cy="576412"/>
          </a:xfrm>
          <a:prstGeom prst="rect">
            <a:avLst/>
          </a:prstGeom>
        </p:spPr>
        <p:txBody>
          <a:bodyPr/>
          <a:lstStyle>
            <a:lvl1pPr marL="0" indent="0" algn="r">
              <a:buNone/>
              <a:defRPr sz="4000" b="1" i="0" baseline="0">
                <a:solidFill>
                  <a:schemeClr val="tx1"/>
                </a:solidFill>
                <a:latin typeface="+mj-lt"/>
              </a:defRPr>
            </a:lvl1pPr>
          </a:lstStyle>
          <a:p>
            <a:pPr lvl="0"/>
            <a:r>
              <a:rPr lang="en-US" dirty="0" smtClean="0"/>
              <a:t>Presentation Heading</a:t>
            </a:r>
            <a:endParaRPr lang="en-US" dirty="0"/>
          </a:p>
        </p:txBody>
      </p:sp>
      <p:sp>
        <p:nvSpPr>
          <p:cNvPr id="6" name="Text Placeholder 5"/>
          <p:cNvSpPr>
            <a:spLocks noGrp="1"/>
          </p:cNvSpPr>
          <p:nvPr>
            <p:ph type="body" sz="quarter" idx="11" hasCustomPrompt="1"/>
          </p:nvPr>
        </p:nvSpPr>
        <p:spPr>
          <a:xfrm>
            <a:off x="5436096" y="987425"/>
            <a:ext cx="2880817" cy="360189"/>
          </a:xfrm>
          <a:prstGeom prst="rect">
            <a:avLst/>
          </a:prstGeom>
        </p:spPr>
        <p:txBody>
          <a:bodyPr/>
          <a:lstStyle>
            <a:lvl1pPr marL="0" indent="0" algn="r">
              <a:buNone/>
              <a:defRPr sz="1800" cap="all" baseline="0">
                <a:solidFill>
                  <a:schemeClr val="accent4">
                    <a:lumMod val="50000"/>
                  </a:schemeClr>
                </a:solidFill>
              </a:defRPr>
            </a:lvl1pPr>
          </a:lstStyle>
          <a:p>
            <a:pPr lvl="0"/>
            <a:r>
              <a:rPr lang="en-US" dirty="0" smtClean="0"/>
              <a:t>Presentation Subheading</a:t>
            </a:r>
            <a:endParaRPr lang="en-US" dirty="0"/>
          </a:p>
        </p:txBody>
      </p:sp>
    </p:spTree>
    <p:extLst>
      <p:ext uri="{BB962C8B-B14F-4D97-AF65-F5344CB8AC3E}">
        <p14:creationId xmlns:p14="http://schemas.microsoft.com/office/powerpoint/2010/main" val="690751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p:spTree>
      <p:nvGrpSpPr>
        <p:cNvPr id="1" name=""/>
        <p:cNvGrpSpPr/>
        <p:nvPr/>
      </p:nvGrpSpPr>
      <p:grpSpPr>
        <a:xfrm>
          <a:off x="0" y="0"/>
          <a:ext cx="0" cy="0"/>
          <a:chOff x="0" y="0"/>
          <a:chExt cx="0" cy="0"/>
        </a:xfrm>
      </p:grpSpPr>
      <p:sp>
        <p:nvSpPr>
          <p:cNvPr id="3" name="Rectangle 2"/>
          <p:cNvSpPr/>
          <p:nvPr userDrawn="1"/>
        </p:nvSpPr>
        <p:spPr>
          <a:xfrm>
            <a:off x="-2" y="0"/>
            <a:ext cx="9144002" cy="24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Off-page Connector 3"/>
          <p:cNvSpPr/>
          <p:nvPr userDrawn="1"/>
        </p:nvSpPr>
        <p:spPr>
          <a:xfrm>
            <a:off x="8637215" y="181494"/>
            <a:ext cx="327273" cy="295200"/>
          </a:xfrm>
          <a:prstGeom prst="flowChartOffpageConnector">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p>
        </p:txBody>
      </p:sp>
      <p:sp>
        <p:nvSpPr>
          <p:cNvPr id="35" name="TextBox 34"/>
          <p:cNvSpPr txBox="1"/>
          <p:nvPr userDrawn="1"/>
        </p:nvSpPr>
        <p:spPr>
          <a:xfrm>
            <a:off x="8584827" y="176540"/>
            <a:ext cx="432047" cy="261610"/>
          </a:xfrm>
          <a:prstGeom prst="rect">
            <a:avLst/>
          </a:prstGeom>
          <a:noFill/>
        </p:spPr>
        <p:txBody>
          <a:bodyPr wrap="square" rtlCol="0">
            <a:spAutoFit/>
          </a:bodyPr>
          <a:lstStyle/>
          <a:p>
            <a:pPr algn="ctr"/>
            <a:fld id="{28FBDDD3-4810-4617-AE83-8D425A30BC0B}" type="slidenum">
              <a:rPr lang="en-US" sz="1100" b="1" smtClean="0">
                <a:solidFill>
                  <a:schemeClr val="bg1"/>
                </a:solidFill>
              </a:rPr>
              <a:pPr algn="ctr"/>
              <a:t>‹#›</a:t>
            </a:fld>
            <a:endParaRPr lang="en-US" sz="1100" b="1" dirty="0">
              <a:solidFill>
                <a:schemeClr val="bg1"/>
              </a:solidFill>
            </a:endParaRPr>
          </a:p>
        </p:txBody>
      </p:sp>
      <p:sp>
        <p:nvSpPr>
          <p:cNvPr id="38" name="Text Placeholder 37"/>
          <p:cNvSpPr>
            <a:spLocks noGrp="1"/>
          </p:cNvSpPr>
          <p:nvPr>
            <p:ph type="body" sz="quarter" idx="10" hasCustomPrompt="1"/>
          </p:nvPr>
        </p:nvSpPr>
        <p:spPr>
          <a:xfrm>
            <a:off x="0" y="2692362"/>
            <a:ext cx="9144000" cy="720080"/>
          </a:xfrm>
          <a:prstGeom prst="rect">
            <a:avLst/>
          </a:prstGeom>
        </p:spPr>
        <p:txBody>
          <a:bodyPr/>
          <a:lstStyle>
            <a:lvl1pPr marL="0" indent="0" algn="ctr">
              <a:buNone/>
              <a:defRPr sz="4000" b="1" i="0" baseline="0">
                <a:solidFill>
                  <a:schemeClr val="tx1"/>
                </a:solidFill>
                <a:latin typeface="+mj-lt"/>
              </a:defRPr>
            </a:lvl1pPr>
          </a:lstStyle>
          <a:p>
            <a:pPr lvl="0"/>
            <a:r>
              <a:rPr lang="en-US" dirty="0" smtClean="0"/>
              <a:t>Click to edit Heading</a:t>
            </a:r>
            <a:endParaRPr lang="en-US" dirty="0"/>
          </a:p>
        </p:txBody>
      </p:sp>
      <p:sp>
        <p:nvSpPr>
          <p:cNvPr id="48" name="Text Placeholder 47"/>
          <p:cNvSpPr>
            <a:spLocks noGrp="1"/>
          </p:cNvSpPr>
          <p:nvPr>
            <p:ph type="body" sz="quarter" idx="11" hasCustomPrompt="1"/>
          </p:nvPr>
        </p:nvSpPr>
        <p:spPr>
          <a:xfrm>
            <a:off x="251520" y="3579862"/>
            <a:ext cx="8640960" cy="79208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baseline="0">
                <a:solidFill>
                  <a:schemeClr val="accent4">
                    <a:lumMod val="50000"/>
                  </a:schemeClr>
                </a:solidFill>
              </a:defRPr>
            </a:lvl1pPr>
          </a:lstStyle>
          <a:p>
            <a:pPr lvl="0"/>
            <a:r>
              <a:rPr lang="en-US" dirty="0" smtClean="0"/>
              <a:t>Contrary to popular belief, Lorem Ipsum is not simply random text. It has roots in a piece of classical Latin literature from 45 BC. It has roots in a piece of classical Latin literature from 45BC. Contrary to popular belief it has roots in a piece of literature from 45BC. Contrary to popular belief, Lorem Ipsum is not simply random text. Contrary to popular belief, Lorem Ipsum is not simply random text. Contrary to popular belief it has roots in a piece of literature from 45BC. </a:t>
            </a:r>
            <a:endParaRPr lang="en-US" dirty="0"/>
          </a:p>
        </p:txBody>
      </p:sp>
    </p:spTree>
    <p:extLst>
      <p:ext uri="{BB962C8B-B14F-4D97-AF65-F5344CB8AC3E}">
        <p14:creationId xmlns:p14="http://schemas.microsoft.com/office/powerpoint/2010/main" val="3005575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ing &amp; Subheadi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555526"/>
            <a:ext cx="7255718" cy="563870"/>
          </a:xfrm>
          <a:prstGeom prst="rect">
            <a:avLst/>
          </a:prstGeom>
        </p:spPr>
        <p:txBody>
          <a:bodyPr/>
          <a:lstStyle>
            <a:lvl1pPr>
              <a:defRPr sz="4000" b="1" baseline="0">
                <a:solidFill>
                  <a:schemeClr val="tx1"/>
                </a:solidFill>
              </a:defRPr>
            </a:lvl1pPr>
          </a:lstStyle>
          <a:p>
            <a:r>
              <a:rPr lang="en-US" dirty="0" smtClean="0"/>
              <a:t>Click to edit Heading</a:t>
            </a:r>
            <a:endParaRPr lang="en-US" dirty="0"/>
          </a:p>
        </p:txBody>
      </p:sp>
      <p:sp>
        <p:nvSpPr>
          <p:cNvPr id="3" name="Rectangle 2"/>
          <p:cNvSpPr/>
          <p:nvPr userDrawn="1"/>
        </p:nvSpPr>
        <p:spPr>
          <a:xfrm>
            <a:off x="370406" y="411510"/>
            <a:ext cx="516488" cy="707886"/>
          </a:xfrm>
          <a:prstGeom prst="rect">
            <a:avLst/>
          </a:prstGeom>
        </p:spPr>
        <p:txBody>
          <a:bodyPr wrap="none">
            <a:spAutoFit/>
          </a:bodyPr>
          <a:lstStyle/>
          <a:p>
            <a:r>
              <a:rPr lang="en-US" sz="4000" b="1" spc="-150" dirty="0" smtClean="0">
                <a:solidFill>
                  <a:schemeClr val="tx2"/>
                </a:solidFill>
                <a:latin typeface="Century Gothic" panose="020B0502020202020204" pitchFamily="34" charset="0"/>
                <a:ea typeface="Franchise" pitchFamily="49" charset="0"/>
              </a:rPr>
              <a:t>* </a:t>
            </a:r>
            <a:endParaRPr lang="en-US" sz="4000" dirty="0">
              <a:solidFill>
                <a:schemeClr val="tx2"/>
              </a:solidFill>
            </a:endParaRPr>
          </a:p>
        </p:txBody>
      </p:sp>
      <p:sp>
        <p:nvSpPr>
          <p:cNvPr id="4" name="Flowchart: Off-page Connector 3"/>
          <p:cNvSpPr/>
          <p:nvPr userDrawn="1"/>
        </p:nvSpPr>
        <p:spPr>
          <a:xfrm>
            <a:off x="8637215" y="181494"/>
            <a:ext cx="327273" cy="295200"/>
          </a:xfrm>
          <a:prstGeom prst="flowChartOffpageConnector">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p>
        </p:txBody>
      </p:sp>
      <p:sp>
        <p:nvSpPr>
          <p:cNvPr id="8" name="Text Placeholder 7"/>
          <p:cNvSpPr>
            <a:spLocks noGrp="1"/>
          </p:cNvSpPr>
          <p:nvPr>
            <p:ph type="body" sz="quarter" idx="10" hasCustomPrompt="1"/>
          </p:nvPr>
        </p:nvSpPr>
        <p:spPr>
          <a:xfrm>
            <a:off x="628650" y="1131317"/>
            <a:ext cx="7543750" cy="576337"/>
          </a:xfrm>
          <a:prstGeom prst="rect">
            <a:avLst/>
          </a:prstGeom>
        </p:spPr>
        <p:txBody>
          <a:bodyPr/>
          <a:lstStyle>
            <a:lvl1pPr marL="0" indent="0">
              <a:buNone/>
              <a:defRPr sz="1200" baseline="0">
                <a:solidFill>
                  <a:schemeClr val="accent4">
                    <a:lumMod val="50000"/>
                  </a:schemeClr>
                </a:solidFill>
              </a:defRPr>
            </a:lvl1pPr>
          </a:lstStyle>
          <a:p>
            <a:pPr lvl="0"/>
            <a:r>
              <a:rPr lang="en-US" dirty="0" smtClean="0"/>
              <a:t>Contrary to popular belief, Lorem Ipsum is not simply random text. It has roots in a piece of classical Latin literature from 45 BC. </a:t>
            </a:r>
            <a:endParaRPr lang="en-US" dirty="0"/>
          </a:p>
        </p:txBody>
      </p:sp>
      <p:sp>
        <p:nvSpPr>
          <p:cNvPr id="5" name="TextBox 4"/>
          <p:cNvSpPr txBox="1"/>
          <p:nvPr userDrawn="1"/>
        </p:nvSpPr>
        <p:spPr>
          <a:xfrm>
            <a:off x="8584827" y="176540"/>
            <a:ext cx="432047" cy="261610"/>
          </a:xfrm>
          <a:prstGeom prst="rect">
            <a:avLst/>
          </a:prstGeom>
          <a:noFill/>
        </p:spPr>
        <p:txBody>
          <a:bodyPr wrap="square" rtlCol="0">
            <a:spAutoFit/>
          </a:bodyPr>
          <a:lstStyle/>
          <a:p>
            <a:pPr algn="ctr"/>
            <a:fld id="{28FBDDD3-4810-4617-AE83-8D425A30BC0B}" type="slidenum">
              <a:rPr lang="en-US" sz="1100" b="1" smtClean="0">
                <a:solidFill>
                  <a:schemeClr val="bg1"/>
                </a:solidFill>
              </a:rPr>
              <a:pPr algn="ctr"/>
              <a:t>‹#›</a:t>
            </a:fld>
            <a:endParaRPr lang="en-US" sz="1100" b="1" dirty="0">
              <a:solidFill>
                <a:schemeClr val="bg1"/>
              </a:solidFill>
            </a:endParaRPr>
          </a:p>
        </p:txBody>
      </p:sp>
    </p:spTree>
    <p:extLst>
      <p:ext uri="{BB962C8B-B14F-4D97-AF65-F5344CB8AC3E}">
        <p14:creationId xmlns:p14="http://schemas.microsoft.com/office/powerpoint/2010/main" val="4017085599"/>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0"/>
            <a:ext cx="8229600" cy="339471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4477212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06403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g (pg#)">
    <p:spTree>
      <p:nvGrpSpPr>
        <p:cNvPr id="1" name=""/>
        <p:cNvGrpSpPr/>
        <p:nvPr/>
      </p:nvGrpSpPr>
      <p:grpSpPr>
        <a:xfrm>
          <a:off x="0" y="0"/>
          <a:ext cx="0" cy="0"/>
          <a:chOff x="0" y="0"/>
          <a:chExt cx="0" cy="0"/>
        </a:xfrm>
      </p:grpSpPr>
      <p:sp>
        <p:nvSpPr>
          <p:cNvPr id="5" name="Flowchart: Off-page Connector 4"/>
          <p:cNvSpPr/>
          <p:nvPr userDrawn="1"/>
        </p:nvSpPr>
        <p:spPr>
          <a:xfrm>
            <a:off x="8637215" y="181494"/>
            <a:ext cx="327273" cy="295200"/>
          </a:xfrm>
          <a:prstGeom prst="flowChartOffpageConnector">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p>
        </p:txBody>
      </p:sp>
      <p:sp>
        <p:nvSpPr>
          <p:cNvPr id="6" name="TextBox 5"/>
          <p:cNvSpPr txBox="1"/>
          <p:nvPr userDrawn="1"/>
        </p:nvSpPr>
        <p:spPr>
          <a:xfrm>
            <a:off x="8584827" y="176540"/>
            <a:ext cx="432047" cy="261610"/>
          </a:xfrm>
          <a:prstGeom prst="rect">
            <a:avLst/>
          </a:prstGeom>
          <a:noFill/>
        </p:spPr>
        <p:txBody>
          <a:bodyPr wrap="square" rtlCol="0">
            <a:spAutoFit/>
          </a:bodyPr>
          <a:lstStyle/>
          <a:p>
            <a:pPr algn="ctr"/>
            <a:fld id="{28FBDDD3-4810-4617-AE83-8D425A30BC0B}" type="slidenum">
              <a:rPr lang="en-US" sz="1100" b="1" smtClean="0">
                <a:solidFill>
                  <a:schemeClr val="bg1"/>
                </a:solidFill>
              </a:rPr>
              <a:pPr algn="ctr"/>
              <a:t>‹#›</a:t>
            </a:fld>
            <a:endParaRPr lang="en-US" sz="1100" b="1" dirty="0">
              <a:solidFill>
                <a:schemeClr val="bg1"/>
              </a:solidFill>
            </a:endParaRPr>
          </a:p>
        </p:txBody>
      </p:sp>
    </p:spTree>
    <p:extLst>
      <p:ext uri="{BB962C8B-B14F-4D97-AF65-F5344CB8AC3E}">
        <p14:creationId xmlns:p14="http://schemas.microsoft.com/office/powerpoint/2010/main" val="1951467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p:spTree>
      <p:nvGrpSpPr>
        <p:cNvPr id="1" name=""/>
        <p:cNvGrpSpPr/>
        <p:nvPr/>
      </p:nvGrpSpPr>
      <p:grpSpPr>
        <a:xfrm>
          <a:off x="0" y="0"/>
          <a:ext cx="0" cy="0"/>
          <a:chOff x="0" y="0"/>
          <a:chExt cx="0" cy="0"/>
        </a:xfrm>
      </p:grpSpPr>
      <p:sp>
        <p:nvSpPr>
          <p:cNvPr id="3" name="Rectangle 2"/>
          <p:cNvSpPr/>
          <p:nvPr userDrawn="1"/>
        </p:nvSpPr>
        <p:spPr>
          <a:xfrm>
            <a:off x="-2" y="0"/>
            <a:ext cx="9144002" cy="24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Off-page Connector 3"/>
          <p:cNvSpPr/>
          <p:nvPr userDrawn="1"/>
        </p:nvSpPr>
        <p:spPr>
          <a:xfrm>
            <a:off x="8637215" y="181494"/>
            <a:ext cx="327273" cy="295200"/>
          </a:xfrm>
          <a:prstGeom prst="flowChartOffpageConnector">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p>
        </p:txBody>
      </p:sp>
      <p:sp>
        <p:nvSpPr>
          <p:cNvPr id="35" name="TextBox 34"/>
          <p:cNvSpPr txBox="1"/>
          <p:nvPr userDrawn="1"/>
        </p:nvSpPr>
        <p:spPr>
          <a:xfrm>
            <a:off x="8584827" y="176540"/>
            <a:ext cx="432047" cy="261610"/>
          </a:xfrm>
          <a:prstGeom prst="rect">
            <a:avLst/>
          </a:prstGeom>
          <a:noFill/>
        </p:spPr>
        <p:txBody>
          <a:bodyPr wrap="square" rtlCol="0">
            <a:spAutoFit/>
          </a:bodyPr>
          <a:lstStyle/>
          <a:p>
            <a:pPr algn="ctr"/>
            <a:fld id="{28FBDDD3-4810-4617-AE83-8D425A30BC0B}" type="slidenum">
              <a:rPr lang="en-US" sz="1100" b="1" smtClean="0">
                <a:solidFill>
                  <a:schemeClr val="bg1"/>
                </a:solidFill>
              </a:rPr>
              <a:pPr algn="ctr"/>
              <a:t>‹#›</a:t>
            </a:fld>
            <a:endParaRPr lang="en-US" sz="1100" b="1" dirty="0">
              <a:solidFill>
                <a:schemeClr val="bg1"/>
              </a:solidFill>
            </a:endParaRPr>
          </a:p>
        </p:txBody>
      </p:sp>
      <p:sp>
        <p:nvSpPr>
          <p:cNvPr id="38" name="Text Placeholder 37"/>
          <p:cNvSpPr>
            <a:spLocks noGrp="1"/>
          </p:cNvSpPr>
          <p:nvPr>
            <p:ph type="body" sz="quarter" idx="10" hasCustomPrompt="1"/>
          </p:nvPr>
        </p:nvSpPr>
        <p:spPr>
          <a:xfrm>
            <a:off x="0" y="2692362"/>
            <a:ext cx="9144000" cy="720080"/>
          </a:xfrm>
          <a:prstGeom prst="rect">
            <a:avLst/>
          </a:prstGeom>
        </p:spPr>
        <p:txBody>
          <a:bodyPr/>
          <a:lstStyle>
            <a:lvl1pPr marL="0" indent="0" algn="ctr">
              <a:buNone/>
              <a:defRPr sz="4000" b="1" i="0" baseline="0">
                <a:solidFill>
                  <a:schemeClr val="tx1"/>
                </a:solidFill>
                <a:latin typeface="+mj-lt"/>
              </a:defRPr>
            </a:lvl1pPr>
          </a:lstStyle>
          <a:p>
            <a:pPr lvl="0"/>
            <a:r>
              <a:rPr lang="en-US" dirty="0" smtClean="0"/>
              <a:t>Click to edit Heading</a:t>
            </a:r>
            <a:endParaRPr lang="en-US" dirty="0"/>
          </a:p>
        </p:txBody>
      </p:sp>
      <p:sp>
        <p:nvSpPr>
          <p:cNvPr id="48" name="Text Placeholder 47"/>
          <p:cNvSpPr>
            <a:spLocks noGrp="1"/>
          </p:cNvSpPr>
          <p:nvPr>
            <p:ph type="body" sz="quarter" idx="11" hasCustomPrompt="1"/>
          </p:nvPr>
        </p:nvSpPr>
        <p:spPr>
          <a:xfrm>
            <a:off x="251520" y="3579862"/>
            <a:ext cx="8640960" cy="79208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baseline="0">
                <a:solidFill>
                  <a:schemeClr val="accent4">
                    <a:lumMod val="50000"/>
                  </a:schemeClr>
                </a:solidFill>
              </a:defRPr>
            </a:lvl1pPr>
          </a:lstStyle>
          <a:p>
            <a:pPr lvl="0"/>
            <a:r>
              <a:rPr lang="en-US" dirty="0" smtClean="0"/>
              <a:t>Contrary to popular belief, Lorem Ipsum is not simply random text. It has roots in a piece of classical Latin literature from 45 BC. It has roots in a piece of classical Latin literature from 45BC. Contrary to popular belief it has roots in a piece of literature from 45BC. Contrary to popular belief, Lorem Ipsum is not simply random text. Contrary to popular belief, Lorem Ipsum is not simply random text. Contrary to popular belief it has roots in a piece of literature from 45BC. </a:t>
            </a:r>
            <a:endParaRPr lang="en-US" dirty="0"/>
          </a:p>
        </p:txBody>
      </p:sp>
    </p:spTree>
    <p:extLst>
      <p:ext uri="{BB962C8B-B14F-4D97-AF65-F5344CB8AC3E}">
        <p14:creationId xmlns:p14="http://schemas.microsoft.com/office/powerpoint/2010/main" val="3329403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ing &amp; Subheadi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555526"/>
            <a:ext cx="7255718" cy="563870"/>
          </a:xfrm>
          <a:prstGeom prst="rect">
            <a:avLst/>
          </a:prstGeom>
        </p:spPr>
        <p:txBody>
          <a:bodyPr/>
          <a:lstStyle>
            <a:lvl1pPr>
              <a:defRPr sz="4000" b="1" baseline="0">
                <a:solidFill>
                  <a:schemeClr val="tx1"/>
                </a:solidFill>
              </a:defRPr>
            </a:lvl1pPr>
          </a:lstStyle>
          <a:p>
            <a:r>
              <a:rPr lang="en-US" dirty="0" smtClean="0"/>
              <a:t>Click to edit Heading</a:t>
            </a:r>
            <a:endParaRPr lang="en-US" dirty="0"/>
          </a:p>
        </p:txBody>
      </p:sp>
      <p:sp>
        <p:nvSpPr>
          <p:cNvPr id="3" name="Rectangle 2"/>
          <p:cNvSpPr/>
          <p:nvPr userDrawn="1"/>
        </p:nvSpPr>
        <p:spPr>
          <a:xfrm>
            <a:off x="370406" y="411510"/>
            <a:ext cx="516488" cy="707886"/>
          </a:xfrm>
          <a:prstGeom prst="rect">
            <a:avLst/>
          </a:prstGeom>
        </p:spPr>
        <p:txBody>
          <a:bodyPr wrap="none">
            <a:spAutoFit/>
          </a:bodyPr>
          <a:lstStyle/>
          <a:p>
            <a:r>
              <a:rPr lang="en-US" sz="4000" b="1" spc="-150" dirty="0" smtClean="0">
                <a:solidFill>
                  <a:schemeClr val="tx2"/>
                </a:solidFill>
                <a:latin typeface="Century Gothic" panose="020B0502020202020204" pitchFamily="34" charset="0"/>
                <a:ea typeface="Franchise" pitchFamily="49" charset="0"/>
              </a:rPr>
              <a:t>* </a:t>
            </a:r>
            <a:endParaRPr lang="en-US" sz="4000" dirty="0">
              <a:solidFill>
                <a:schemeClr val="tx2"/>
              </a:solidFill>
            </a:endParaRPr>
          </a:p>
        </p:txBody>
      </p:sp>
      <p:sp>
        <p:nvSpPr>
          <p:cNvPr id="4" name="Flowchart: Off-page Connector 3"/>
          <p:cNvSpPr/>
          <p:nvPr userDrawn="1"/>
        </p:nvSpPr>
        <p:spPr>
          <a:xfrm>
            <a:off x="8637215" y="181494"/>
            <a:ext cx="327273" cy="295200"/>
          </a:xfrm>
          <a:prstGeom prst="flowChartOffpageConnector">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p>
        </p:txBody>
      </p:sp>
      <p:sp>
        <p:nvSpPr>
          <p:cNvPr id="8" name="Text Placeholder 7"/>
          <p:cNvSpPr>
            <a:spLocks noGrp="1"/>
          </p:cNvSpPr>
          <p:nvPr>
            <p:ph type="body" sz="quarter" idx="10" hasCustomPrompt="1"/>
          </p:nvPr>
        </p:nvSpPr>
        <p:spPr>
          <a:xfrm>
            <a:off x="628650" y="1131317"/>
            <a:ext cx="7543750" cy="576337"/>
          </a:xfrm>
          <a:prstGeom prst="rect">
            <a:avLst/>
          </a:prstGeom>
        </p:spPr>
        <p:txBody>
          <a:bodyPr/>
          <a:lstStyle>
            <a:lvl1pPr marL="0" indent="0">
              <a:buNone/>
              <a:defRPr sz="1200" baseline="0">
                <a:solidFill>
                  <a:schemeClr val="accent4">
                    <a:lumMod val="50000"/>
                  </a:schemeClr>
                </a:solidFill>
              </a:defRPr>
            </a:lvl1pPr>
          </a:lstStyle>
          <a:p>
            <a:pPr lvl="0"/>
            <a:r>
              <a:rPr lang="en-US" dirty="0" smtClean="0"/>
              <a:t>Contrary to popular belief, Lorem Ipsum is not simply random text. It has roots in a piece of classical Latin literature from 45 BC. </a:t>
            </a:r>
            <a:endParaRPr lang="en-US" dirty="0"/>
          </a:p>
        </p:txBody>
      </p:sp>
      <p:sp>
        <p:nvSpPr>
          <p:cNvPr id="5" name="TextBox 4"/>
          <p:cNvSpPr txBox="1"/>
          <p:nvPr userDrawn="1"/>
        </p:nvSpPr>
        <p:spPr>
          <a:xfrm>
            <a:off x="8584827" y="176540"/>
            <a:ext cx="432047" cy="261610"/>
          </a:xfrm>
          <a:prstGeom prst="rect">
            <a:avLst/>
          </a:prstGeom>
          <a:noFill/>
        </p:spPr>
        <p:txBody>
          <a:bodyPr wrap="square" rtlCol="0">
            <a:spAutoFit/>
          </a:bodyPr>
          <a:lstStyle/>
          <a:p>
            <a:pPr algn="ctr"/>
            <a:fld id="{28FBDDD3-4810-4617-AE83-8D425A30BC0B}" type="slidenum">
              <a:rPr lang="en-US" sz="1100" b="1" smtClean="0">
                <a:solidFill>
                  <a:schemeClr val="bg1"/>
                </a:solidFill>
              </a:rPr>
              <a:pPr algn="ctr"/>
              <a:t>‹#›</a:t>
            </a:fld>
            <a:endParaRPr lang="en-US" sz="1100" b="1" dirty="0">
              <a:solidFill>
                <a:schemeClr val="bg1"/>
              </a:solidFill>
            </a:endParaRPr>
          </a:p>
        </p:txBody>
      </p:sp>
    </p:spTree>
    <p:extLst>
      <p:ext uri="{BB962C8B-B14F-4D97-AF65-F5344CB8AC3E}">
        <p14:creationId xmlns:p14="http://schemas.microsoft.com/office/powerpoint/2010/main" val="3465606536"/>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0"/>
            <a:ext cx="8229600" cy="339471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0461090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Intro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00400" y="409897"/>
            <a:ext cx="5545137" cy="576412"/>
          </a:xfrm>
          <a:prstGeom prst="rect">
            <a:avLst/>
          </a:prstGeom>
        </p:spPr>
        <p:txBody>
          <a:bodyPr/>
          <a:lstStyle>
            <a:lvl1pPr marL="0" indent="0" algn="r">
              <a:buNone/>
              <a:defRPr sz="4000" b="1" i="0" baseline="0">
                <a:solidFill>
                  <a:schemeClr val="tx1"/>
                </a:solidFill>
                <a:latin typeface="+mj-lt"/>
              </a:defRPr>
            </a:lvl1pPr>
          </a:lstStyle>
          <a:p>
            <a:pPr lvl="0"/>
            <a:r>
              <a:rPr lang="en-US" dirty="0" smtClean="0"/>
              <a:t>Presentation Heading</a:t>
            </a:r>
            <a:endParaRPr lang="en-US" dirty="0"/>
          </a:p>
        </p:txBody>
      </p:sp>
      <p:sp>
        <p:nvSpPr>
          <p:cNvPr id="6" name="Text Placeholder 5"/>
          <p:cNvSpPr>
            <a:spLocks noGrp="1"/>
          </p:cNvSpPr>
          <p:nvPr>
            <p:ph type="body" sz="quarter" idx="11" hasCustomPrompt="1"/>
          </p:nvPr>
        </p:nvSpPr>
        <p:spPr>
          <a:xfrm>
            <a:off x="5436096" y="987425"/>
            <a:ext cx="2880817" cy="360189"/>
          </a:xfrm>
          <a:prstGeom prst="rect">
            <a:avLst/>
          </a:prstGeom>
        </p:spPr>
        <p:txBody>
          <a:bodyPr/>
          <a:lstStyle>
            <a:lvl1pPr marL="0" indent="0" algn="r">
              <a:buNone/>
              <a:defRPr sz="1800" cap="all" baseline="0">
                <a:solidFill>
                  <a:schemeClr val="accent4">
                    <a:lumMod val="50000"/>
                  </a:schemeClr>
                </a:solidFill>
              </a:defRPr>
            </a:lvl1pPr>
          </a:lstStyle>
          <a:p>
            <a:pPr lvl="0"/>
            <a:r>
              <a:rPr lang="en-US" dirty="0" smtClean="0"/>
              <a:t>Presentation Subheading</a:t>
            </a:r>
            <a:endParaRPr lang="en-US" dirty="0"/>
          </a:p>
        </p:txBody>
      </p:sp>
    </p:spTree>
    <p:extLst>
      <p:ext uri="{BB962C8B-B14F-4D97-AF65-F5344CB8AC3E}">
        <p14:creationId xmlns:p14="http://schemas.microsoft.com/office/powerpoint/2010/main" val="3447800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8845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g (pg#)">
    <p:spTree>
      <p:nvGrpSpPr>
        <p:cNvPr id="1" name=""/>
        <p:cNvGrpSpPr/>
        <p:nvPr/>
      </p:nvGrpSpPr>
      <p:grpSpPr>
        <a:xfrm>
          <a:off x="0" y="0"/>
          <a:ext cx="0" cy="0"/>
          <a:chOff x="0" y="0"/>
          <a:chExt cx="0" cy="0"/>
        </a:xfrm>
      </p:grpSpPr>
      <p:sp>
        <p:nvSpPr>
          <p:cNvPr id="5" name="Flowchart: Off-page Connector 4"/>
          <p:cNvSpPr/>
          <p:nvPr userDrawn="1"/>
        </p:nvSpPr>
        <p:spPr>
          <a:xfrm>
            <a:off x="8637215" y="181494"/>
            <a:ext cx="327273" cy="295200"/>
          </a:xfrm>
          <a:prstGeom prst="flowChartOffpageConnector">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p>
        </p:txBody>
      </p:sp>
      <p:sp>
        <p:nvSpPr>
          <p:cNvPr id="6" name="TextBox 5"/>
          <p:cNvSpPr txBox="1"/>
          <p:nvPr userDrawn="1"/>
        </p:nvSpPr>
        <p:spPr>
          <a:xfrm>
            <a:off x="8584827" y="176540"/>
            <a:ext cx="432047" cy="261610"/>
          </a:xfrm>
          <a:prstGeom prst="rect">
            <a:avLst/>
          </a:prstGeom>
          <a:noFill/>
        </p:spPr>
        <p:txBody>
          <a:bodyPr wrap="square" rtlCol="0">
            <a:spAutoFit/>
          </a:bodyPr>
          <a:lstStyle/>
          <a:p>
            <a:pPr algn="ctr"/>
            <a:fld id="{28FBDDD3-4810-4617-AE83-8D425A30BC0B}" type="slidenum">
              <a:rPr lang="en-US" sz="1100" b="1" smtClean="0">
                <a:solidFill>
                  <a:schemeClr val="bg1"/>
                </a:solidFill>
              </a:rPr>
              <a:pPr algn="ctr"/>
              <a:t>‹#›</a:t>
            </a:fld>
            <a:endParaRPr lang="en-US" sz="1100" b="1" dirty="0">
              <a:solidFill>
                <a:schemeClr val="bg1"/>
              </a:solidFill>
            </a:endParaRPr>
          </a:p>
        </p:txBody>
      </p:sp>
    </p:spTree>
    <p:extLst>
      <p:ext uri="{BB962C8B-B14F-4D97-AF65-F5344CB8AC3E}">
        <p14:creationId xmlns:p14="http://schemas.microsoft.com/office/powerpoint/2010/main" val="1839521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9"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alphaModFix amt="66000"/>
            <a:lum/>
          </a:blip>
          <a:srcRect/>
          <a:stretch>
            <a:fillRect t="-9000" b="-9000"/>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133176" y="4645093"/>
            <a:ext cx="831310" cy="265003"/>
          </a:xfrm>
          <a:prstGeom prst="rect">
            <a:avLst/>
          </a:prstGeom>
        </p:spPr>
      </p:pic>
    </p:spTree>
    <p:extLst>
      <p:ext uri="{BB962C8B-B14F-4D97-AF65-F5344CB8AC3E}">
        <p14:creationId xmlns:p14="http://schemas.microsoft.com/office/powerpoint/2010/main" val="3191265186"/>
      </p:ext>
    </p:extLst>
  </p:cSld>
  <p:clrMap bg1="lt1" tx1="dk1" bg2="lt2" tx2="dk2" accent1="accent1" accent2="accent2" accent3="accent3" accent4="accent4" accent5="accent5" accent6="accent6" hlink="hlink" folHlink="folHlink"/>
  <p:sldLayoutIdLst>
    <p:sldLayoutId id="2147483665" r:id="rId1"/>
    <p:sldLayoutId id="2147483664" r:id="rId2"/>
    <p:sldLayoutId id="2147483666" r:id="rId3"/>
    <p:sldLayoutId id="2147483663" r:id="rId4"/>
    <p:sldLayoutId id="2147483662" r:id="rId5"/>
    <p:sldLayoutId id="2147483667" r:id="rId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alphaModFix amt="66000"/>
            <a:lum/>
          </a:blip>
          <a:srcRect/>
          <a:stretch>
            <a:fillRect t="-9000" b="-9000"/>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133176" y="4645093"/>
            <a:ext cx="831310" cy="265003"/>
          </a:xfrm>
          <a:prstGeom prst="rect">
            <a:avLst/>
          </a:prstGeom>
        </p:spPr>
      </p:pic>
    </p:spTree>
    <p:extLst>
      <p:ext uri="{BB962C8B-B14F-4D97-AF65-F5344CB8AC3E}">
        <p14:creationId xmlns:p14="http://schemas.microsoft.com/office/powerpoint/2010/main" val="415431224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wphierarchy.com/"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hyperlink" Target="http://elin.damernasvarld.se/"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3.tiff"/><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hyperlink" Target="https://www.typescriptlang.org/play/" TargetMode="External"/><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hyperlink" Target="http://es6-features.org/" TargetMode="External"/><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Microsoft/TypeScript/wiki/Roadmap" TargetMode="External"/><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hyperlink" Target="https://angular.io/features.html" TargetMode="External"/><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6.xml"/><Relationship Id="rId5" Type="http://schemas.openxmlformats.org/officeDocument/2006/relationships/image" Target="../media/image30.png"/><Relationship Id="rId4" Type="http://schemas.openxmlformats.org/officeDocument/2006/relationships/image" Target="../media/image29.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31.wmf"/><Relationship Id="rId5" Type="http://schemas.openxmlformats.org/officeDocument/2006/relationships/oleObject" Target="../embeddings/oleObject1.bin"/><Relationship Id="rId4" Type="http://schemas.openxmlformats.org/officeDocument/2006/relationships/image" Target="../media/image32.png"/></Relationships>
</file>

<file path=ppt/slides/_rels/slide54.xml.rels><?xml version="1.0" encoding="UTF-8" standalone="yes"?>
<Relationships xmlns="http://schemas.openxmlformats.org/package/2006/relationships"><Relationship Id="rId3" Type="http://schemas.openxmlformats.org/officeDocument/2006/relationships/hyperlink" Target="http://victorsavkin.com/post/110170125256/change-detection-in-angular-2" TargetMode="External"/><Relationship Id="rId2" Type="http://schemas.openxmlformats.org/officeDocument/2006/relationships/notesSlide" Target="../notesSlides/notesSlide39.xml"/><Relationship Id="rId1" Type="http://schemas.openxmlformats.org/officeDocument/2006/relationships/slideLayout" Target="../slideLayouts/slideLayout6.xml"/><Relationship Id="rId4" Type="http://schemas.openxmlformats.org/officeDocument/2006/relationships/hyperlink" Target="http://blog.thoughtram.io/angular/2016/02/22/angular-2-change-detection-explained.html" TargetMode="External"/></Relationships>
</file>

<file path=ppt/slides/_rels/slide5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2.xml"/><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hyperlink" Target="https://code.visualstudio.com/Download" TargetMode="External"/><Relationship Id="rId2" Type="http://schemas.openxmlformats.org/officeDocument/2006/relationships/notesSlide" Target="../notesSlides/notesSlide44.xml"/><Relationship Id="rId1" Type="http://schemas.openxmlformats.org/officeDocument/2006/relationships/slideLayout" Target="../slideLayouts/slideLayout6.xml"/><Relationship Id="rId4" Type="http://schemas.openxmlformats.org/officeDocument/2006/relationships/hyperlink" Target="https://nodejs.org/en/download/"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hyperlink" Target="http://learnangular2.com/" TargetMode="External"/><Relationship Id="rId2" Type="http://schemas.openxmlformats.org/officeDocument/2006/relationships/notesSlide" Target="../notesSlides/notesSlide50.xml"/><Relationship Id="rId1" Type="http://schemas.openxmlformats.org/officeDocument/2006/relationships/slideLayout" Target="../slideLayouts/slideLayout6.xml"/><Relationship Id="rId5" Type="http://schemas.openxmlformats.org/officeDocument/2006/relationships/hyperlink" Target="https://github.com/mgechev/angular2-seed" TargetMode="External"/><Relationship Id="rId4" Type="http://schemas.openxmlformats.org/officeDocument/2006/relationships/hyperlink" Target="https://angular.io/docs/ts/latest/guid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87624" y="411013"/>
            <a:ext cx="7129289" cy="576412"/>
          </a:xfrm>
        </p:spPr>
        <p:txBody>
          <a:bodyPr/>
          <a:lstStyle/>
          <a:p>
            <a:r>
              <a:rPr lang="en-US" altLang="en-US" dirty="0" err="1" smtClean="0"/>
              <a:t>Wordpress</a:t>
            </a:r>
            <a:r>
              <a:rPr lang="en-US" altLang="en-US" dirty="0" smtClean="0"/>
              <a:t> Migration Project</a:t>
            </a:r>
            <a:endParaRPr lang="en-US" altLang="en-US" dirty="0"/>
          </a:p>
          <a:p>
            <a:endParaRPr lang="en-US"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4587974"/>
            <a:ext cx="377190" cy="48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4873167"/>
            <a:ext cx="576064" cy="203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6013372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a:xfrm>
            <a:off x="467544" y="1995686"/>
            <a:ext cx="8229600" cy="857250"/>
          </a:xfrm>
        </p:spPr>
        <p:txBody>
          <a:bodyPr/>
          <a:lstStyle/>
          <a:p>
            <a:r>
              <a:rPr lang="en-US" dirty="0" err="1" smtClean="0">
                <a:sym typeface="Gill Sans" charset="0"/>
              </a:rPr>
              <a:t>Wordpress</a:t>
            </a:r>
            <a:endParaRPr lang="en-US" dirty="0">
              <a:sym typeface="Gill Sans" charset="0"/>
            </a:endParaRPr>
          </a:p>
        </p:txBody>
      </p:sp>
    </p:spTree>
    <p:extLst>
      <p:ext uri="{BB962C8B-B14F-4D97-AF65-F5344CB8AC3E}">
        <p14:creationId xmlns:p14="http://schemas.microsoft.com/office/powerpoint/2010/main" val="19861648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
            <a:ext cx="8229600" cy="709826"/>
          </a:xfrm>
        </p:spPr>
        <p:txBody>
          <a:bodyPr/>
          <a:lstStyle/>
          <a:p>
            <a:r>
              <a:rPr lang="en-US" dirty="0" err="1" smtClean="0"/>
              <a:t>Wordpress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87624" y="1203598"/>
            <a:ext cx="6552728" cy="3560983"/>
          </a:xfrm>
        </p:spPr>
      </p:pic>
    </p:spTree>
    <p:extLst>
      <p:ext uri="{BB962C8B-B14F-4D97-AF65-F5344CB8AC3E}">
        <p14:creationId xmlns:p14="http://schemas.microsoft.com/office/powerpoint/2010/main" val="222388319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199" y="205740"/>
            <a:ext cx="8229601" cy="4216873"/>
          </a:xfrm>
        </p:spPr>
      </p:pic>
    </p:spTree>
    <p:extLst>
      <p:ext uri="{BB962C8B-B14F-4D97-AF65-F5344CB8AC3E}">
        <p14:creationId xmlns:p14="http://schemas.microsoft.com/office/powerpoint/2010/main" val="60112438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Wordpress theme</a:t>
            </a:r>
            <a:endParaRPr lang="en-US"/>
          </a:p>
        </p:txBody>
      </p:sp>
      <p:sp>
        <p:nvSpPr>
          <p:cNvPr id="3" name="Content Placeholder 2"/>
          <p:cNvSpPr>
            <a:spLocks noGrp="1"/>
          </p:cNvSpPr>
          <p:nvPr>
            <p:ph idx="1"/>
          </p:nvPr>
        </p:nvSpPr>
        <p:spPr/>
        <p:txBody>
          <a:bodyPr/>
          <a:lstStyle/>
          <a:p>
            <a:pPr>
              <a:lnSpc>
                <a:spcPct val="150000"/>
              </a:lnSpc>
            </a:pPr>
            <a:r>
              <a:rPr lang="en-US" sz="3200" dirty="0" smtClean="0"/>
              <a:t>A </a:t>
            </a:r>
            <a:r>
              <a:rPr lang="en-US" sz="3200" dirty="0"/>
              <a:t>WordPress theme changes the design </a:t>
            </a:r>
            <a:r>
              <a:rPr lang="en-US" sz="3200" dirty="0" smtClean="0"/>
              <a:t>of</a:t>
            </a:r>
          </a:p>
          <a:p>
            <a:pPr marL="0" indent="0">
              <a:lnSpc>
                <a:spcPct val="150000"/>
              </a:lnSpc>
              <a:buNone/>
            </a:pPr>
            <a:r>
              <a:rPr lang="en-US" sz="3200" dirty="0"/>
              <a:t>y</a:t>
            </a:r>
            <a:r>
              <a:rPr lang="en-US" sz="3200" dirty="0" smtClean="0"/>
              <a:t>our website</a:t>
            </a:r>
            <a:r>
              <a:rPr lang="en-US" sz="3200" dirty="0"/>
              <a:t>, </a:t>
            </a:r>
            <a:r>
              <a:rPr lang="en-US" sz="3200" dirty="0" smtClean="0"/>
              <a:t>often </a:t>
            </a:r>
            <a:r>
              <a:rPr lang="en-US" sz="3200" dirty="0"/>
              <a:t>including its </a:t>
            </a:r>
            <a:r>
              <a:rPr lang="en-US" sz="3200" dirty="0" smtClean="0"/>
              <a:t>layout</a:t>
            </a:r>
          </a:p>
          <a:p>
            <a:pPr>
              <a:lnSpc>
                <a:spcPct val="150000"/>
              </a:lnSpc>
            </a:pPr>
            <a:r>
              <a:rPr lang="en-US" sz="3200" dirty="0" smtClean="0"/>
              <a:t>Themes </a:t>
            </a:r>
            <a:r>
              <a:rPr lang="en-US" sz="3200" dirty="0"/>
              <a:t>take the content and data stored </a:t>
            </a:r>
            <a:r>
              <a:rPr lang="en-US" sz="3200" dirty="0" smtClean="0"/>
              <a:t>by</a:t>
            </a:r>
          </a:p>
          <a:p>
            <a:pPr marL="0" indent="0">
              <a:lnSpc>
                <a:spcPct val="150000"/>
              </a:lnSpc>
              <a:buNone/>
            </a:pPr>
            <a:r>
              <a:rPr lang="en-US" sz="3200" dirty="0" smtClean="0"/>
              <a:t>WordPress </a:t>
            </a:r>
            <a:r>
              <a:rPr lang="en-US" sz="3200" dirty="0"/>
              <a:t>and display it in the browser</a:t>
            </a:r>
          </a:p>
        </p:txBody>
      </p:sp>
    </p:spTree>
    <p:extLst>
      <p:ext uri="{BB962C8B-B14F-4D97-AF65-F5344CB8AC3E}">
        <p14:creationId xmlns:p14="http://schemas.microsoft.com/office/powerpoint/2010/main" val="329330729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87241585"/>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95536" y="168421"/>
            <a:ext cx="8229600" cy="857250"/>
          </a:xfrm>
          <a:prstGeom prst="rect">
            <a:avLst/>
          </a:prstGeom>
        </p:spPr>
        <p:txBody>
          <a:bodyPr/>
          <a:lstStyle/>
          <a:p>
            <a:r>
              <a:rPr lang="en-US" smtClean="0"/>
              <a:t>Wordpress hierarchy</a:t>
            </a:r>
            <a:endParaRPr lang="en-US"/>
          </a:p>
        </p:txBody>
      </p:sp>
      <p:pic>
        <p:nvPicPr>
          <p:cNvPr id="4" name="Content Placeholder 3"/>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539552" y="963174"/>
            <a:ext cx="8151838" cy="3346279"/>
          </a:xfrm>
          <a:prstGeom prst="rect">
            <a:avLst/>
          </a:prstGeom>
        </p:spPr>
      </p:pic>
      <p:sp>
        <p:nvSpPr>
          <p:cNvPr id="5" name="TextBox 4"/>
          <p:cNvSpPr txBox="1"/>
          <p:nvPr/>
        </p:nvSpPr>
        <p:spPr>
          <a:xfrm>
            <a:off x="858137" y="4299942"/>
            <a:ext cx="7386371" cy="400110"/>
          </a:xfrm>
          <a:prstGeom prst="rect">
            <a:avLst/>
          </a:prstGeom>
          <a:noFill/>
        </p:spPr>
        <p:txBody>
          <a:bodyPr wrap="square" rtlCol="0">
            <a:spAutoFit/>
          </a:bodyPr>
          <a:lstStyle/>
          <a:p>
            <a:r>
              <a:rPr lang="en-US" sz="2000" dirty="0">
                <a:solidFill>
                  <a:srgbClr val="A6A6A6"/>
                </a:solidFill>
              </a:rPr>
              <a:t>Checkout here: </a:t>
            </a:r>
            <a:r>
              <a:rPr lang="en-US" sz="2000" dirty="0">
                <a:solidFill>
                  <a:srgbClr val="A6A6A6"/>
                </a:solidFill>
                <a:hlinkClick r:id="rId3"/>
              </a:rPr>
              <a:t>https://wphierarchy.com/</a:t>
            </a:r>
            <a:endParaRPr lang="en-US" sz="2000" dirty="0" smtClean="0">
              <a:solidFill>
                <a:srgbClr val="A6A6A6"/>
              </a:solidFill>
            </a:endParaRPr>
          </a:p>
        </p:txBody>
      </p:sp>
    </p:spTree>
    <p:extLst>
      <p:ext uri="{BB962C8B-B14F-4D97-AF65-F5344CB8AC3E}">
        <p14:creationId xmlns:p14="http://schemas.microsoft.com/office/powerpoint/2010/main" val="2187813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Wordpress</a:t>
            </a:r>
            <a:r>
              <a:rPr lang="en-US" dirty="0" smtClean="0"/>
              <a:t> </a:t>
            </a:r>
            <a:r>
              <a:rPr lang="en-US" dirty="0" smtClean="0"/>
              <a:t>actions and filters</a:t>
            </a:r>
            <a:endParaRPr lang="en-US" dirty="0"/>
          </a:p>
        </p:txBody>
      </p:sp>
      <p:sp>
        <p:nvSpPr>
          <p:cNvPr id="3" name="Content Placeholder 2"/>
          <p:cNvSpPr>
            <a:spLocks noGrp="1"/>
          </p:cNvSpPr>
          <p:nvPr>
            <p:ph idx="1"/>
          </p:nvPr>
        </p:nvSpPr>
        <p:spPr/>
        <p:txBody>
          <a:bodyPr/>
          <a:lstStyle/>
          <a:p>
            <a:pPr marL="457200" lvl="1" indent="0">
              <a:lnSpc>
                <a:spcPct val="100000"/>
              </a:lnSpc>
              <a:buNone/>
            </a:pPr>
            <a:r>
              <a:rPr lang="en-US" sz="2800" dirty="0" smtClean="0"/>
              <a:t>A </a:t>
            </a:r>
            <a:r>
              <a:rPr lang="en-US" sz="2800" dirty="0"/>
              <a:t>WordPress theme changes the design of </a:t>
            </a:r>
            <a:r>
              <a:rPr lang="en-US" sz="2800" dirty="0" smtClean="0"/>
              <a:t>your</a:t>
            </a:r>
          </a:p>
          <a:p>
            <a:pPr marL="457200" lvl="1" indent="0">
              <a:lnSpc>
                <a:spcPct val="100000"/>
              </a:lnSpc>
              <a:buNone/>
            </a:pPr>
            <a:r>
              <a:rPr lang="en-US" sz="2800" dirty="0" smtClean="0"/>
              <a:t>website</a:t>
            </a:r>
            <a:r>
              <a:rPr lang="en-US" sz="2800" dirty="0"/>
              <a:t>, </a:t>
            </a:r>
            <a:r>
              <a:rPr lang="en-US" sz="2800" dirty="0" smtClean="0"/>
              <a:t>often </a:t>
            </a:r>
            <a:r>
              <a:rPr lang="en-US" sz="2800" dirty="0"/>
              <a:t>including its </a:t>
            </a:r>
            <a:r>
              <a:rPr lang="en-US" sz="2800" dirty="0" smtClean="0"/>
              <a:t>layout</a:t>
            </a:r>
          </a:p>
          <a:p>
            <a:pPr lvl="1">
              <a:lnSpc>
                <a:spcPct val="100000"/>
              </a:lnSpc>
            </a:pPr>
            <a:r>
              <a:rPr lang="en-US" sz="2800" dirty="0"/>
              <a:t>Themes take the content and data stored </a:t>
            </a:r>
            <a:r>
              <a:rPr lang="en-US" sz="2800" dirty="0" smtClean="0"/>
              <a:t>by</a:t>
            </a:r>
          </a:p>
          <a:p>
            <a:pPr marL="457200" lvl="1" indent="0">
              <a:lnSpc>
                <a:spcPct val="100000"/>
              </a:lnSpc>
              <a:buNone/>
            </a:pPr>
            <a:r>
              <a:rPr lang="en-US" sz="2800" dirty="0" smtClean="0"/>
              <a:t>WordPress </a:t>
            </a:r>
            <a:r>
              <a:rPr lang="en-US" sz="2800" dirty="0"/>
              <a:t>and display it in the browser</a:t>
            </a:r>
          </a:p>
        </p:txBody>
      </p:sp>
    </p:spTree>
    <p:extLst>
      <p:ext uri="{BB962C8B-B14F-4D97-AF65-F5344CB8AC3E}">
        <p14:creationId xmlns:p14="http://schemas.microsoft.com/office/powerpoint/2010/main" val="208279333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we need a child theme</a:t>
            </a:r>
            <a:endParaRPr lang="en-US" dirty="0"/>
          </a:p>
        </p:txBody>
      </p:sp>
      <p:sp>
        <p:nvSpPr>
          <p:cNvPr id="3" name="Content Placeholder 2"/>
          <p:cNvSpPr>
            <a:spLocks noGrp="1"/>
          </p:cNvSpPr>
          <p:nvPr>
            <p:ph idx="1"/>
          </p:nvPr>
        </p:nvSpPr>
        <p:spPr/>
        <p:txBody>
          <a:bodyPr/>
          <a:lstStyle/>
          <a:p>
            <a:pPr lvl="1"/>
            <a:r>
              <a:rPr lang="en-US" dirty="0" err="1" smtClean="0"/>
              <a:t>Wordpress</a:t>
            </a:r>
            <a:r>
              <a:rPr lang="en-US" dirty="0" smtClean="0"/>
              <a:t> </a:t>
            </a:r>
            <a:r>
              <a:rPr lang="en-US" dirty="0" smtClean="0"/>
              <a:t>Themes are all of files that work together to create the design and functionality of a </a:t>
            </a:r>
            <a:r>
              <a:rPr lang="en-US" dirty="0" err="1" smtClean="0"/>
              <a:t>Wordpress</a:t>
            </a:r>
            <a:r>
              <a:rPr lang="en-US" dirty="0" smtClean="0"/>
              <a:t> site.</a:t>
            </a:r>
          </a:p>
          <a:p>
            <a:pPr lvl="1"/>
            <a:r>
              <a:rPr lang="en-US" dirty="0" smtClean="0"/>
              <a:t>You do not need to focus on how you connect and interactive with the database. </a:t>
            </a:r>
            <a:r>
              <a:rPr lang="en-US" dirty="0" err="1" smtClean="0"/>
              <a:t>Wordpress</a:t>
            </a:r>
            <a:r>
              <a:rPr lang="en-US" dirty="0" smtClean="0"/>
              <a:t> does it and you can use it’s own database function</a:t>
            </a:r>
            <a:endParaRPr lang="en-US" dirty="0"/>
          </a:p>
        </p:txBody>
      </p:sp>
    </p:spTree>
    <p:extLst>
      <p:ext uri="{BB962C8B-B14F-4D97-AF65-F5344CB8AC3E}">
        <p14:creationId xmlns:p14="http://schemas.microsoft.com/office/powerpoint/2010/main" val="240075573"/>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a:xfrm>
            <a:off x="467544" y="1995686"/>
            <a:ext cx="8229600" cy="857250"/>
          </a:xfrm>
        </p:spPr>
        <p:txBody>
          <a:bodyPr/>
          <a:lstStyle/>
          <a:p>
            <a:r>
              <a:rPr lang="en-US" dirty="0" smtClean="0">
                <a:sym typeface="Gill Sans" charset="0"/>
              </a:rPr>
              <a:t>What we have done</a:t>
            </a:r>
            <a:endParaRPr lang="en-US" dirty="0">
              <a:sym typeface="Gill Sans" charset="0"/>
            </a:endParaRPr>
          </a:p>
        </p:txBody>
      </p:sp>
    </p:spTree>
    <p:extLst>
      <p:ext uri="{BB962C8B-B14F-4D97-AF65-F5344CB8AC3E}">
        <p14:creationId xmlns:p14="http://schemas.microsoft.com/office/powerpoint/2010/main" val="18572377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a:xfrm>
            <a:off x="457200" y="1200150"/>
            <a:ext cx="8363272" cy="3394710"/>
          </a:xfrm>
        </p:spPr>
        <p:txBody>
          <a:bodyPr/>
          <a:lstStyle/>
          <a:p>
            <a:pPr marL="514350" indent="-514350">
              <a:buFont typeface="+mj-lt"/>
              <a:buAutoNum type="arabicPeriod"/>
            </a:pPr>
            <a:r>
              <a:rPr lang="en-US" dirty="0" smtClean="0"/>
              <a:t>Make a copy </a:t>
            </a:r>
            <a:r>
              <a:rPr lang="en-US" dirty="0"/>
              <a:t>of </a:t>
            </a:r>
            <a:r>
              <a:rPr lang="en-US" dirty="0" err="1"/>
              <a:t>damernasvarld</a:t>
            </a:r>
            <a:r>
              <a:rPr lang="en-US" dirty="0"/>
              <a:t>-blog child </a:t>
            </a:r>
            <a:r>
              <a:rPr lang="en-US" dirty="0" smtClean="0"/>
              <a:t>theme and implement new theme</a:t>
            </a:r>
          </a:p>
          <a:p>
            <a:pPr lvl="1"/>
            <a:r>
              <a:rPr lang="en-US" dirty="0" smtClean="0"/>
              <a:t>101 </a:t>
            </a:r>
            <a:r>
              <a:rPr lang="en-US" dirty="0" err="1" smtClean="0"/>
              <a:t>ideer</a:t>
            </a:r>
            <a:r>
              <a:rPr lang="en-US" dirty="0" err="1" smtClean="0"/>
              <a:t>’s</a:t>
            </a:r>
            <a:r>
              <a:rPr lang="en-US" dirty="0" smtClean="0"/>
              <a:t> blogs and M-</a:t>
            </a:r>
            <a:r>
              <a:rPr lang="en-US" dirty="0" err="1" smtClean="0"/>
              <a:t>magasin</a:t>
            </a:r>
            <a:r>
              <a:rPr lang="en-US" dirty="0" smtClean="0"/>
              <a:t> blogs </a:t>
            </a:r>
            <a:r>
              <a:rPr lang="en-US" dirty="0"/>
              <a:t>should be based on the </a:t>
            </a:r>
            <a:r>
              <a:rPr lang="en-US" dirty="0" err="1"/>
              <a:t>damernasvarld</a:t>
            </a:r>
            <a:r>
              <a:rPr lang="en-US" dirty="0"/>
              <a:t>-blog child theme. The end </a:t>
            </a:r>
            <a:r>
              <a:rPr lang="en-US" dirty="0" smtClean="0"/>
              <a:t>result should </a:t>
            </a:r>
            <a:r>
              <a:rPr lang="en-US" dirty="0"/>
              <a:t>be similar to the setup shown on this site: </a:t>
            </a:r>
            <a:r>
              <a:rPr lang="en-US" dirty="0">
                <a:hlinkClick r:id="rId2"/>
              </a:rPr>
              <a:t>http://elin.damernasvarld.se</a:t>
            </a:r>
            <a:r>
              <a:rPr lang="en-US" dirty="0" smtClean="0">
                <a:hlinkClick r:id="rId2"/>
              </a:rPr>
              <a:t>/</a:t>
            </a:r>
            <a:endParaRPr lang="en-US" dirty="0"/>
          </a:p>
          <a:p>
            <a:pPr marL="514350" indent="-514350">
              <a:buFont typeface="+mj-lt"/>
              <a:buAutoNum type="arabicPeriod"/>
            </a:pPr>
            <a:r>
              <a:rPr lang="en-US" dirty="0" smtClean="0"/>
              <a:t>Change some styles that mentioned in requirement documentation</a:t>
            </a:r>
            <a:endParaRPr lang="en-US" dirty="0"/>
          </a:p>
        </p:txBody>
      </p:sp>
    </p:spTree>
    <p:extLst>
      <p:ext uri="{BB962C8B-B14F-4D97-AF65-F5344CB8AC3E}">
        <p14:creationId xmlns:p14="http://schemas.microsoft.com/office/powerpoint/2010/main" val="30153409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About us</a:t>
            </a:r>
            <a:endParaRPr lang="en-US" dirty="0">
              <a:sym typeface="Gill Sans" charset="0"/>
            </a:endParaRPr>
          </a:p>
        </p:txBody>
      </p:sp>
      <p:sp>
        <p:nvSpPr>
          <p:cNvPr id="49155" name="Rectangle 2"/>
          <p:cNvSpPr>
            <a:spLocks noGrp="1" noChangeArrowheads="1"/>
          </p:cNvSpPr>
          <p:nvPr>
            <p:ph type="body" idx="1"/>
          </p:nvPr>
        </p:nvSpPr>
        <p:spPr/>
        <p:txBody>
          <a:bodyPr/>
          <a:lstStyle/>
          <a:p>
            <a:r>
              <a:rPr lang="en-US" sz="2000" dirty="0" smtClean="0">
                <a:sym typeface="Gill Sans" charset="0"/>
              </a:rPr>
              <a:t>Nam Tran</a:t>
            </a:r>
          </a:p>
          <a:p>
            <a:r>
              <a:rPr lang="en-US" sz="2000" dirty="0" err="1" smtClean="0">
                <a:sym typeface="Gill Sans" charset="0"/>
              </a:rPr>
              <a:t>Trang</a:t>
            </a:r>
            <a:r>
              <a:rPr lang="en-US" sz="2000" dirty="0" smtClean="0">
                <a:sym typeface="Gill Sans" charset="0"/>
              </a:rPr>
              <a:t> Nguyen</a:t>
            </a:r>
          </a:p>
          <a:p>
            <a:r>
              <a:rPr lang="en-US" sz="2000" dirty="0" err="1" smtClean="0">
                <a:sym typeface="Gill Sans" charset="0"/>
              </a:rPr>
              <a:t>Huong</a:t>
            </a:r>
            <a:r>
              <a:rPr lang="en-US" sz="2000" dirty="0" smtClean="0">
                <a:sym typeface="Gill Sans" charset="0"/>
              </a:rPr>
              <a:t> Nguyen</a:t>
            </a:r>
          </a:p>
          <a:p>
            <a:endParaRPr lang="en-US" sz="2000" dirty="0">
              <a:sym typeface="Gill Sans" charset="0"/>
            </a:endParaRPr>
          </a:p>
        </p:txBody>
      </p:sp>
    </p:spTree>
    <p:extLst>
      <p:ext uri="{BB962C8B-B14F-4D97-AF65-F5344CB8AC3E}">
        <p14:creationId xmlns:p14="http://schemas.microsoft.com/office/powerpoint/2010/main" val="14281392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386" y="189960"/>
            <a:ext cx="8230414" cy="4609105"/>
          </a:xfrm>
          <a:prstGeom prst="rect">
            <a:avLst/>
          </a:prstGeom>
        </p:spPr>
      </p:pic>
    </p:spTree>
    <p:extLst>
      <p:ext uri="{BB962C8B-B14F-4D97-AF65-F5344CB8AC3E}">
        <p14:creationId xmlns:p14="http://schemas.microsoft.com/office/powerpoint/2010/main" val="233281755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Assigned tasks</a:t>
            </a:r>
            <a:endParaRPr lang="en-US" dirty="0"/>
          </a:p>
        </p:txBody>
      </p:sp>
      <p:sp>
        <p:nvSpPr>
          <p:cNvPr id="3" name="Content Placeholder 2"/>
          <p:cNvSpPr>
            <a:spLocks noGrp="1"/>
          </p:cNvSpPr>
          <p:nvPr>
            <p:ph idx="1"/>
          </p:nvPr>
        </p:nvSpPr>
        <p:spPr>
          <a:xfrm>
            <a:off x="457200" y="1062990"/>
            <a:ext cx="8229600" cy="3596992"/>
          </a:xfrm>
        </p:spPr>
        <p:txBody>
          <a:bodyPr/>
          <a:lstStyle/>
          <a:p>
            <a:pPr marL="514350" indent="-514350">
              <a:buFont typeface="+mj-lt"/>
              <a:buAutoNum type="arabicPeriod"/>
            </a:pPr>
            <a:r>
              <a:rPr lang="en-US" sz="2600" dirty="0" smtClean="0"/>
              <a:t>Setup Environment, database and configuration (create fake domain name in </a:t>
            </a:r>
            <a:r>
              <a:rPr lang="en-US" sz="2600" dirty="0" err="1" smtClean="0"/>
              <a:t>vhost</a:t>
            </a:r>
            <a:r>
              <a:rPr lang="en-US" sz="2600" dirty="0" smtClean="0"/>
              <a:t> file, replace that domain in database …)</a:t>
            </a:r>
          </a:p>
          <a:p>
            <a:pPr marL="514350" indent="-514350">
              <a:buFont typeface="+mj-lt"/>
              <a:buAutoNum type="arabicPeriod"/>
            </a:pPr>
            <a:r>
              <a:rPr lang="en-US" sz="2600" dirty="0" smtClean="0"/>
              <a:t>Change styles based on requirements documentation and make the new theme same as the </a:t>
            </a:r>
            <a:r>
              <a:rPr lang="en-US" sz="2600" dirty="0" err="1" smtClean="0"/>
              <a:t>damernasvarld</a:t>
            </a:r>
            <a:r>
              <a:rPr lang="en-US" sz="2600" dirty="0" smtClean="0"/>
              <a:t>-blog</a:t>
            </a:r>
          </a:p>
          <a:p>
            <a:pPr marL="514350" indent="-514350">
              <a:buFont typeface="+mj-lt"/>
              <a:buAutoNum type="arabicPeriod"/>
            </a:pPr>
            <a:r>
              <a:rPr lang="en-US" sz="2600" dirty="0" smtClean="0"/>
              <a:t>Verify the new theme and fix bugs</a:t>
            </a:r>
          </a:p>
          <a:p>
            <a:pPr marL="514350" indent="-514350">
              <a:buFont typeface="+mj-lt"/>
              <a:buAutoNum type="arabicPeriod"/>
            </a:pPr>
            <a:r>
              <a:rPr lang="en-US" sz="2600" dirty="0" smtClean="0"/>
              <a:t>Deploy the project on local dev server and customer’s server</a:t>
            </a:r>
            <a:endParaRPr lang="en-US" sz="2600" dirty="0"/>
          </a:p>
        </p:txBody>
      </p:sp>
    </p:spTree>
    <p:extLst>
      <p:ext uri="{BB962C8B-B14F-4D97-AF65-F5344CB8AC3E}">
        <p14:creationId xmlns:p14="http://schemas.microsoft.com/office/powerpoint/2010/main" val="34559767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Too large database -&gt; take time to import</a:t>
            </a:r>
          </a:p>
          <a:p>
            <a:pPr lvl="1"/>
            <a:r>
              <a:rPr lang="en-US" dirty="0" smtClean="0"/>
              <a:t>Use PHP </a:t>
            </a:r>
            <a:r>
              <a:rPr lang="en-US" dirty="0" err="1" smtClean="0"/>
              <a:t>Myadmin</a:t>
            </a:r>
            <a:r>
              <a:rPr lang="en-US" dirty="0" smtClean="0"/>
              <a:t> </a:t>
            </a:r>
          </a:p>
          <a:p>
            <a:pPr marL="514350" indent="-514350">
              <a:buFont typeface="+mj-lt"/>
              <a:buAutoNum type="arabicPeriod"/>
            </a:pPr>
            <a:r>
              <a:rPr lang="en-US" dirty="0" err="1" smtClean="0"/>
              <a:t>Wordpress</a:t>
            </a:r>
            <a:r>
              <a:rPr lang="en-US" dirty="0" smtClean="0"/>
              <a:t> multisite</a:t>
            </a:r>
          </a:p>
          <a:p>
            <a:pPr marL="0" indent="0">
              <a:buNone/>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a:p>
        </p:txBody>
      </p:sp>
    </p:spTree>
    <p:extLst>
      <p:ext uri="{BB962C8B-B14F-4D97-AF65-F5344CB8AC3E}">
        <p14:creationId xmlns:p14="http://schemas.microsoft.com/office/powerpoint/2010/main" val="312897817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608" y="555526"/>
            <a:ext cx="8229600" cy="857250"/>
          </a:xfrm>
        </p:spPr>
        <p:txBody>
          <a:bodyPr/>
          <a:lstStyle/>
          <a:p>
            <a:r>
              <a:rPr lang="en-US" dirty="0" smtClean="0"/>
              <a:t>Demo websites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37279472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0" y="201257"/>
            <a:ext cx="8229600" cy="4388485"/>
          </a:xfrm>
        </p:spPr>
      </p:pic>
    </p:spTree>
    <p:extLst>
      <p:ext uri="{BB962C8B-B14F-4D97-AF65-F5344CB8AC3E}">
        <p14:creationId xmlns:p14="http://schemas.microsoft.com/office/powerpoint/2010/main" val="315712035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a:xfrm>
            <a:off x="467544" y="1995686"/>
            <a:ext cx="8229600" cy="857250"/>
          </a:xfrm>
        </p:spPr>
        <p:txBody>
          <a:bodyPr/>
          <a:lstStyle/>
          <a:p>
            <a:r>
              <a:rPr lang="en-US" dirty="0" smtClean="0">
                <a:sym typeface="Gill Sans" charset="0"/>
              </a:rPr>
              <a:t>Conclusion</a:t>
            </a:r>
            <a:endParaRPr lang="en-US" dirty="0">
              <a:sym typeface="Gill Sans" charset="0"/>
            </a:endParaRPr>
          </a:p>
        </p:txBody>
      </p:sp>
    </p:spTree>
    <p:extLst>
      <p:ext uri="{BB962C8B-B14F-4D97-AF65-F5344CB8AC3E}">
        <p14:creationId xmlns:p14="http://schemas.microsoft.com/office/powerpoint/2010/main" val="33279726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Achievement</a:t>
            </a:r>
            <a:endParaRPr lang="en-US" dirty="0"/>
          </a:p>
        </p:txBody>
      </p:sp>
      <p:sp>
        <p:nvSpPr>
          <p:cNvPr id="3" name="Content Placeholder 2"/>
          <p:cNvSpPr>
            <a:spLocks noGrp="1"/>
          </p:cNvSpPr>
          <p:nvPr>
            <p:ph idx="1"/>
          </p:nvPr>
        </p:nvSpPr>
        <p:spPr/>
        <p:txBody>
          <a:bodyPr/>
          <a:lstStyle/>
          <a:p>
            <a:r>
              <a:rPr lang="en-US" dirty="0" smtClean="0"/>
              <a:t>Basic HTML, CSS (Bootstrap), JavaScript (jQuery)</a:t>
            </a:r>
          </a:p>
          <a:p>
            <a:r>
              <a:rPr lang="en-US" dirty="0" err="1" smtClean="0"/>
              <a:t>Wordpress</a:t>
            </a:r>
            <a:r>
              <a:rPr lang="en-US" dirty="0" smtClean="0"/>
              <a:t> Basic:</a:t>
            </a:r>
          </a:p>
          <a:p>
            <a:pPr lvl="1"/>
            <a:r>
              <a:rPr lang="en-US" dirty="0" smtClean="0"/>
              <a:t>Theme development</a:t>
            </a:r>
          </a:p>
          <a:p>
            <a:pPr lvl="1"/>
            <a:r>
              <a:rPr lang="en-US" dirty="0"/>
              <a:t>A</a:t>
            </a:r>
            <a:r>
              <a:rPr lang="en-US" dirty="0" smtClean="0"/>
              <a:t>ctions and filters</a:t>
            </a:r>
          </a:p>
          <a:p>
            <a:r>
              <a:rPr lang="en-US" dirty="0" smtClean="0"/>
              <a:t>Grunt, Handlebars, Sass</a:t>
            </a:r>
          </a:p>
          <a:p>
            <a:r>
              <a:rPr lang="en-US" dirty="0" smtClean="0"/>
              <a:t>Teamwork: Daily meeting, </a:t>
            </a:r>
            <a:r>
              <a:rPr lang="en-US" dirty="0"/>
              <a:t>using Jira, </a:t>
            </a:r>
            <a:r>
              <a:rPr lang="en-US" dirty="0" smtClean="0"/>
              <a:t>Confluence, </a:t>
            </a:r>
            <a:r>
              <a:rPr lang="en-US" dirty="0" err="1" smtClean="0"/>
              <a:t>BitBucket</a:t>
            </a:r>
            <a:r>
              <a:rPr lang="en-US" dirty="0" smtClean="0"/>
              <a:t>, </a:t>
            </a:r>
            <a:r>
              <a:rPr lang="en-US" dirty="0" err="1" smtClean="0"/>
              <a:t>Git</a:t>
            </a:r>
            <a:endParaRPr lang="en-US" dirty="0" smtClean="0"/>
          </a:p>
          <a:p>
            <a:pPr lvl="1"/>
            <a:endParaRPr lang="en-US" dirty="0"/>
          </a:p>
        </p:txBody>
      </p:sp>
    </p:spTree>
    <p:extLst>
      <p:ext uri="{BB962C8B-B14F-4D97-AF65-F5344CB8AC3E}">
        <p14:creationId xmlns:p14="http://schemas.microsoft.com/office/powerpoint/2010/main" val="395304026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Limited issues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23398803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a:xfrm>
            <a:off x="467544" y="1995686"/>
            <a:ext cx="8229600" cy="857250"/>
          </a:xfrm>
        </p:spPr>
        <p:txBody>
          <a:bodyPr/>
          <a:lstStyle/>
          <a:p>
            <a:pPr algn="ctr"/>
            <a:r>
              <a:rPr lang="en-US" dirty="0" smtClean="0">
                <a:sym typeface="Gill Sans" charset="0"/>
              </a:rPr>
              <a:t>Thanks </a:t>
            </a:r>
            <a:r>
              <a:rPr lang="en-US" smtClean="0">
                <a:sym typeface="Gill Sans" charset="0"/>
              </a:rPr>
              <a:t>for listening</a:t>
            </a:r>
            <a:endParaRPr lang="en-US" dirty="0">
              <a:sym typeface="Gill Sans" charset="0"/>
            </a:endParaRPr>
          </a:p>
        </p:txBody>
      </p:sp>
    </p:spTree>
    <p:extLst>
      <p:ext uri="{BB962C8B-B14F-4D97-AF65-F5344CB8AC3E}">
        <p14:creationId xmlns:p14="http://schemas.microsoft.com/office/powerpoint/2010/main" val="36605682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What is Typescript ?</a:t>
            </a:r>
            <a:endParaRPr lang="en-US" dirty="0">
              <a:sym typeface="Gill Sans" charset="0"/>
            </a:endParaRPr>
          </a:p>
        </p:txBody>
      </p:sp>
      <p:sp>
        <p:nvSpPr>
          <p:cNvPr id="49155" name="Rectangle 2"/>
          <p:cNvSpPr>
            <a:spLocks noGrp="1" noChangeArrowheads="1"/>
          </p:cNvSpPr>
          <p:nvPr>
            <p:ph type="body" idx="1"/>
          </p:nvPr>
        </p:nvSpPr>
        <p:spPr>
          <a:xfrm>
            <a:off x="457200" y="1203598"/>
            <a:ext cx="8229600" cy="3394710"/>
          </a:xfrm>
        </p:spPr>
        <p:txBody>
          <a:bodyPr/>
          <a:lstStyle/>
          <a:p>
            <a:r>
              <a:rPr lang="en-US" dirty="0" smtClean="0"/>
              <a:t>Superset </a:t>
            </a:r>
            <a:r>
              <a:rPr lang="en-US" dirty="0"/>
              <a:t>of JavaScript that compiles to plain JS </a:t>
            </a:r>
          </a:p>
          <a:p>
            <a:pPr lvl="1"/>
            <a:r>
              <a:rPr lang="en-US" dirty="0"/>
              <a:t>Any Browser, any host, any OS </a:t>
            </a:r>
          </a:p>
          <a:p>
            <a:endParaRPr lang="en-US" sz="2400" dirty="0">
              <a:sym typeface="Gill Sans" charset="0"/>
            </a:endParaRPr>
          </a:p>
        </p:txBody>
      </p:sp>
      <p:pic>
        <p:nvPicPr>
          <p:cNvPr id="4" name="Picture 2" descr="https://svbtleusercontent.com/pxffvvbj2iho8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5578" y="2147928"/>
            <a:ext cx="3526542" cy="2446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30737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Agenda</a:t>
            </a:r>
            <a:endParaRPr lang="en-US" dirty="0">
              <a:sym typeface="Gill Sans" charset="0"/>
            </a:endParaRPr>
          </a:p>
        </p:txBody>
      </p:sp>
      <p:sp>
        <p:nvSpPr>
          <p:cNvPr id="49155" name="Rectangle 2"/>
          <p:cNvSpPr>
            <a:spLocks noGrp="1" noChangeArrowheads="1"/>
          </p:cNvSpPr>
          <p:nvPr>
            <p:ph type="body" idx="1"/>
          </p:nvPr>
        </p:nvSpPr>
        <p:spPr/>
        <p:txBody>
          <a:bodyPr/>
          <a:lstStyle/>
          <a:p>
            <a:pPr marL="457200" indent="-457200">
              <a:lnSpc>
                <a:spcPct val="150000"/>
              </a:lnSpc>
              <a:buFont typeface="+mj-lt"/>
              <a:buAutoNum type="arabicPeriod"/>
            </a:pPr>
            <a:r>
              <a:rPr lang="en-US" sz="3200" dirty="0" smtClean="0">
                <a:sym typeface="Gill Sans" charset="0"/>
              </a:rPr>
              <a:t>Introduction</a:t>
            </a:r>
          </a:p>
          <a:p>
            <a:pPr marL="457200" indent="-457200">
              <a:lnSpc>
                <a:spcPct val="150000"/>
              </a:lnSpc>
              <a:buFont typeface="+mj-lt"/>
              <a:buAutoNum type="arabicPeriod"/>
            </a:pPr>
            <a:r>
              <a:rPr lang="en-US" sz="3200" dirty="0" smtClean="0">
                <a:sym typeface="Gill Sans" charset="0"/>
              </a:rPr>
              <a:t>Our project</a:t>
            </a:r>
          </a:p>
          <a:p>
            <a:pPr lvl="1">
              <a:lnSpc>
                <a:spcPct val="100000"/>
              </a:lnSpc>
              <a:buFont typeface="Wingdings" panose="05000000000000000000" pitchFamily="2" charset="2"/>
              <a:buChar char="v"/>
            </a:pPr>
            <a:r>
              <a:rPr lang="en-US" sz="2600" dirty="0">
                <a:sym typeface="Gill Sans" charset="0"/>
              </a:rPr>
              <a:t> </a:t>
            </a:r>
            <a:r>
              <a:rPr lang="en-US" sz="2600" dirty="0" smtClean="0">
                <a:sym typeface="Gill Sans" charset="0"/>
              </a:rPr>
              <a:t>Real project</a:t>
            </a:r>
          </a:p>
          <a:p>
            <a:pPr lvl="1">
              <a:lnSpc>
                <a:spcPct val="100000"/>
              </a:lnSpc>
              <a:buFont typeface="Wingdings" panose="05000000000000000000" pitchFamily="2" charset="2"/>
              <a:buChar char="v"/>
            </a:pPr>
            <a:r>
              <a:rPr lang="en-US" sz="2600" dirty="0">
                <a:sym typeface="Gill Sans" charset="0"/>
              </a:rPr>
              <a:t> </a:t>
            </a:r>
            <a:r>
              <a:rPr lang="en-US" sz="2600" dirty="0" smtClean="0">
                <a:sym typeface="Gill Sans" charset="0"/>
              </a:rPr>
              <a:t>Practice</a:t>
            </a:r>
            <a:endParaRPr lang="en-US" sz="2600" dirty="0">
              <a:sym typeface="Gill Sans" charset="0"/>
            </a:endParaRPr>
          </a:p>
          <a:p>
            <a:pPr marL="457200" indent="-457200">
              <a:lnSpc>
                <a:spcPct val="150000"/>
              </a:lnSpc>
              <a:buFont typeface="+mj-lt"/>
              <a:buAutoNum type="arabicPeriod"/>
            </a:pPr>
            <a:r>
              <a:rPr lang="en-US" sz="3200" dirty="0" smtClean="0">
                <a:sym typeface="Gill Sans" charset="0"/>
              </a:rPr>
              <a:t>Conclusion</a:t>
            </a:r>
            <a:endParaRPr lang="en-US" sz="3200" dirty="0">
              <a:sym typeface="Gill Sans" charset="0"/>
            </a:endParaRPr>
          </a:p>
        </p:txBody>
      </p:sp>
    </p:spTree>
    <p:extLst>
      <p:ext uri="{BB962C8B-B14F-4D97-AF65-F5344CB8AC3E}">
        <p14:creationId xmlns:p14="http://schemas.microsoft.com/office/powerpoint/2010/main" val="11325667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What is Typescript ?</a:t>
            </a:r>
            <a:endParaRPr lang="en-US" dirty="0">
              <a:sym typeface="Gill Sans" charset="0"/>
            </a:endParaRPr>
          </a:p>
        </p:txBody>
      </p:sp>
      <p:sp>
        <p:nvSpPr>
          <p:cNvPr id="49155" name="Rectangle 2"/>
          <p:cNvSpPr>
            <a:spLocks noGrp="1" noChangeArrowheads="1"/>
          </p:cNvSpPr>
          <p:nvPr>
            <p:ph type="body" idx="1"/>
          </p:nvPr>
        </p:nvSpPr>
        <p:spPr>
          <a:xfrm>
            <a:off x="457200" y="1203598"/>
            <a:ext cx="8229600" cy="3394710"/>
          </a:xfrm>
        </p:spPr>
        <p:txBody>
          <a:bodyPr/>
          <a:lstStyle/>
          <a:p>
            <a:r>
              <a:rPr lang="en-US" dirty="0" err="1" smtClean="0"/>
              <a:t>Transpilation</a:t>
            </a:r>
            <a:endParaRPr lang="en-US" dirty="0" smtClean="0"/>
          </a:p>
          <a:p>
            <a:endParaRPr lang="en-US" sz="2400" dirty="0">
              <a:sym typeface="Gill Sans" charset="0"/>
            </a:endParaRPr>
          </a:p>
        </p:txBody>
      </p:sp>
      <p:sp>
        <p:nvSpPr>
          <p:cNvPr id="5" name="Content Placeholder 2"/>
          <p:cNvSpPr txBox="1">
            <a:spLocks/>
          </p:cNvSpPr>
          <p:nvPr/>
        </p:nvSpPr>
        <p:spPr>
          <a:xfrm>
            <a:off x="5364088" y="1826381"/>
            <a:ext cx="3322712" cy="194421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smtClean="0"/>
              <a:t>Source to source compilation</a:t>
            </a:r>
          </a:p>
          <a:p>
            <a:pPr lvl="1"/>
            <a:r>
              <a:rPr lang="en-US" sz="1400" dirty="0" smtClean="0"/>
              <a:t>Creates a map file </a:t>
            </a:r>
          </a:p>
          <a:p>
            <a:r>
              <a:rPr lang="en-US" sz="1600" dirty="0" smtClean="0"/>
              <a:t>Why is it needed?</a:t>
            </a:r>
          </a:p>
          <a:p>
            <a:pPr lvl="1"/>
            <a:r>
              <a:rPr lang="en-US" sz="1400" dirty="0" smtClean="0"/>
              <a:t>Modern browsers cant understand TS</a:t>
            </a:r>
          </a:p>
          <a:p>
            <a:r>
              <a:rPr lang="en-US" sz="1600" dirty="0" smtClean="0"/>
              <a:t>Built into Visual Studio </a:t>
            </a:r>
            <a:endParaRPr lang="en-US" sz="1600" dirty="0"/>
          </a:p>
        </p:txBody>
      </p:sp>
      <p:pic>
        <p:nvPicPr>
          <p:cNvPr id="6" name="Picture 5"/>
          <p:cNvPicPr>
            <a:picLocks noChangeAspect="1"/>
          </p:cNvPicPr>
          <p:nvPr/>
        </p:nvPicPr>
        <p:blipFill>
          <a:blip r:embed="rId3"/>
          <a:stretch>
            <a:fillRect/>
          </a:stretch>
        </p:blipFill>
        <p:spPr>
          <a:xfrm>
            <a:off x="457201" y="1826381"/>
            <a:ext cx="4629200" cy="1783472"/>
          </a:xfrm>
          <a:prstGeom prst="rect">
            <a:avLst/>
          </a:prstGeom>
        </p:spPr>
      </p:pic>
    </p:spTree>
    <p:extLst>
      <p:ext uri="{BB962C8B-B14F-4D97-AF65-F5344CB8AC3E}">
        <p14:creationId xmlns:p14="http://schemas.microsoft.com/office/powerpoint/2010/main" val="395324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a:xfrm>
            <a:off x="467544" y="1995686"/>
            <a:ext cx="8229600" cy="857250"/>
          </a:xfrm>
        </p:spPr>
        <p:txBody>
          <a:bodyPr/>
          <a:lstStyle/>
          <a:p>
            <a:r>
              <a:rPr lang="en-US" dirty="0" smtClean="0">
                <a:sym typeface="Gill Sans" charset="0"/>
                <a:hlinkClick r:id="rId3"/>
              </a:rPr>
              <a:t>https://</a:t>
            </a:r>
            <a:r>
              <a:rPr lang="en-US" sz="3200" dirty="0" smtClean="0">
                <a:sym typeface="Gill Sans" charset="0"/>
                <a:hlinkClick r:id="rId3"/>
              </a:rPr>
              <a:t>www.typescriptlang.org/play</a:t>
            </a:r>
            <a:r>
              <a:rPr lang="en-US" dirty="0" smtClean="0">
                <a:sym typeface="Gill Sans" charset="0"/>
                <a:hlinkClick r:id="rId3"/>
              </a:rPr>
              <a:t>/</a:t>
            </a:r>
            <a:endParaRPr lang="en-US" dirty="0">
              <a:sym typeface="Gill Sans" charset="0"/>
            </a:endParaRPr>
          </a:p>
        </p:txBody>
      </p:sp>
    </p:spTree>
    <p:extLst>
      <p:ext uri="{BB962C8B-B14F-4D97-AF65-F5344CB8AC3E}">
        <p14:creationId xmlns:p14="http://schemas.microsoft.com/office/powerpoint/2010/main" val="20722575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Typescript includes:</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r>
              <a:rPr lang="en-US" dirty="0" smtClean="0"/>
              <a:t>Classes</a:t>
            </a:r>
          </a:p>
          <a:p>
            <a:r>
              <a:rPr lang="en-US" dirty="0" smtClean="0"/>
              <a:t>Modules</a:t>
            </a:r>
          </a:p>
          <a:p>
            <a:r>
              <a:rPr lang="en-US" dirty="0" smtClean="0"/>
              <a:t>Arrow function</a:t>
            </a:r>
          </a:p>
          <a:p>
            <a:r>
              <a:rPr lang="en-US" dirty="0" smtClean="0"/>
              <a:t>Default, optional</a:t>
            </a:r>
          </a:p>
          <a:p>
            <a:r>
              <a:rPr lang="en-US" dirty="0" smtClean="0"/>
              <a:t>…</a:t>
            </a:r>
            <a:endParaRPr lang="en-US" dirty="0"/>
          </a:p>
          <a:p>
            <a:pPr marL="0" indent="0">
              <a:buNone/>
            </a:pPr>
            <a:r>
              <a:rPr lang="en-US" dirty="0" smtClean="0"/>
              <a:t>And all the awesome features of ES6!</a:t>
            </a:r>
          </a:p>
          <a:p>
            <a:pPr marL="0" indent="0">
              <a:buNone/>
            </a:pPr>
            <a:r>
              <a:rPr lang="en-US" dirty="0" smtClean="0"/>
              <a:t>(</a:t>
            </a:r>
            <a:r>
              <a:rPr lang="en-US" dirty="0" smtClean="0">
                <a:hlinkClick r:id="rId3"/>
              </a:rPr>
              <a:t>http://es6-features.org/</a:t>
            </a:r>
            <a:r>
              <a:rPr lang="en-US" dirty="0" smtClean="0"/>
              <a:t>)</a:t>
            </a:r>
            <a:endParaRPr lang="en-US" dirty="0"/>
          </a:p>
        </p:txBody>
      </p:sp>
    </p:spTree>
    <p:extLst>
      <p:ext uri="{BB962C8B-B14F-4D97-AF65-F5344CB8AC3E}">
        <p14:creationId xmlns:p14="http://schemas.microsoft.com/office/powerpoint/2010/main" val="31288421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Typescript includes:</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r>
              <a:rPr lang="en-US" dirty="0"/>
              <a:t>New basic types </a:t>
            </a:r>
          </a:p>
          <a:p>
            <a:pPr lvl="1"/>
            <a:r>
              <a:rPr lang="en-US" dirty="0" smtClean="0"/>
              <a:t>Boolean </a:t>
            </a:r>
          </a:p>
          <a:p>
            <a:pPr lvl="1"/>
            <a:r>
              <a:rPr lang="en-US" dirty="0" smtClean="0"/>
              <a:t>Number </a:t>
            </a:r>
            <a:r>
              <a:rPr lang="en-US" dirty="0"/>
              <a:t>(float) </a:t>
            </a:r>
          </a:p>
          <a:p>
            <a:pPr lvl="1"/>
            <a:r>
              <a:rPr lang="en-US" dirty="0" smtClean="0"/>
              <a:t>String </a:t>
            </a:r>
          </a:p>
          <a:p>
            <a:pPr lvl="1"/>
            <a:r>
              <a:rPr lang="en-US" dirty="0" smtClean="0"/>
              <a:t>Array </a:t>
            </a:r>
            <a:r>
              <a:rPr lang="en-US" dirty="0"/>
              <a:t>(one type) </a:t>
            </a:r>
          </a:p>
          <a:p>
            <a:pPr lvl="1"/>
            <a:r>
              <a:rPr lang="en-US" dirty="0" err="1" smtClean="0"/>
              <a:t>Enum</a:t>
            </a:r>
            <a:r>
              <a:rPr lang="en-US" dirty="0" smtClean="0"/>
              <a:t> </a:t>
            </a:r>
          </a:p>
          <a:p>
            <a:pPr lvl="1"/>
            <a:r>
              <a:rPr lang="en-US" dirty="0" smtClean="0"/>
              <a:t>Any - general </a:t>
            </a:r>
            <a:r>
              <a:rPr lang="en-US" dirty="0"/>
              <a:t>type </a:t>
            </a:r>
          </a:p>
          <a:p>
            <a:pPr lvl="1"/>
            <a:r>
              <a:rPr lang="en-US" dirty="0" smtClean="0"/>
              <a:t>Void </a:t>
            </a:r>
            <a:r>
              <a:rPr lang="en-US" dirty="0"/>
              <a:t>- empty type </a:t>
            </a:r>
          </a:p>
        </p:txBody>
      </p:sp>
    </p:spTree>
    <p:extLst>
      <p:ext uri="{BB962C8B-B14F-4D97-AF65-F5344CB8AC3E}">
        <p14:creationId xmlns:p14="http://schemas.microsoft.com/office/powerpoint/2010/main" val="33535323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Typescript includes:</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r>
              <a:rPr lang="en-US" dirty="0" smtClean="0"/>
              <a:t>Class</a:t>
            </a:r>
          </a:p>
          <a:p>
            <a:r>
              <a:rPr lang="en-US" dirty="0" smtClean="0"/>
              <a:t>Interface</a:t>
            </a:r>
          </a:p>
          <a:p>
            <a:r>
              <a:rPr lang="en-US" dirty="0" smtClean="0"/>
              <a:t>Inheritance</a:t>
            </a:r>
          </a:p>
          <a:p>
            <a:r>
              <a:rPr lang="en-US" dirty="0" smtClean="0"/>
              <a:t>Generic</a:t>
            </a:r>
          </a:p>
          <a:p>
            <a:endParaRPr lang="en-US" dirty="0"/>
          </a:p>
        </p:txBody>
      </p:sp>
    </p:spTree>
    <p:extLst>
      <p:ext uri="{BB962C8B-B14F-4D97-AF65-F5344CB8AC3E}">
        <p14:creationId xmlns:p14="http://schemas.microsoft.com/office/powerpoint/2010/main" val="8494371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Why typescript ?</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r>
              <a:rPr lang="en-US" dirty="0" smtClean="0"/>
              <a:t>Type-checking</a:t>
            </a:r>
          </a:p>
          <a:p>
            <a:r>
              <a:rPr lang="en-US" dirty="0" smtClean="0"/>
              <a:t>ES6 </a:t>
            </a:r>
            <a:r>
              <a:rPr lang="en-US" dirty="0"/>
              <a:t>Feature </a:t>
            </a:r>
            <a:r>
              <a:rPr lang="en-US" dirty="0" smtClean="0"/>
              <a:t>Support.</a:t>
            </a:r>
            <a:endParaRPr lang="en-US" dirty="0"/>
          </a:p>
          <a:p>
            <a:r>
              <a:rPr lang="en-US" dirty="0"/>
              <a:t>JavaScript </a:t>
            </a:r>
            <a:r>
              <a:rPr lang="en-US" dirty="0" smtClean="0"/>
              <a:t>interoperability</a:t>
            </a:r>
          </a:p>
          <a:p>
            <a:r>
              <a:rPr lang="en-US" dirty="0"/>
              <a:t>IDE </a:t>
            </a:r>
            <a:r>
              <a:rPr lang="en-US" dirty="0" smtClean="0"/>
              <a:t>support</a:t>
            </a:r>
            <a:endParaRPr lang="en-US" dirty="0"/>
          </a:p>
          <a:p>
            <a:r>
              <a:rPr lang="en-US" dirty="0" smtClean="0"/>
              <a:t>Run everywhere.</a:t>
            </a:r>
            <a:endParaRPr lang="en-US" dirty="0"/>
          </a:p>
        </p:txBody>
      </p:sp>
    </p:spTree>
    <p:extLst>
      <p:ext uri="{BB962C8B-B14F-4D97-AF65-F5344CB8AC3E}">
        <p14:creationId xmlns:p14="http://schemas.microsoft.com/office/powerpoint/2010/main" val="41123431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Why typescript ?</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r>
              <a:rPr lang="en-US" dirty="0" smtClean="0"/>
              <a:t>Roadmap</a:t>
            </a:r>
            <a:endParaRPr lang="en-US" dirty="0" smtClean="0">
              <a:hlinkClick r:id="rId3"/>
            </a:endParaRPr>
          </a:p>
          <a:p>
            <a:pPr marL="457200" lvl="1" indent="0">
              <a:buNone/>
            </a:pPr>
            <a:r>
              <a:rPr lang="en-US" dirty="0" smtClean="0">
                <a:hlinkClick r:id="rId3"/>
              </a:rPr>
              <a:t>https://github.com/Microsoft/TypeScript/wiki/Roadmap</a:t>
            </a:r>
            <a:endParaRPr lang="en-US" dirty="0"/>
          </a:p>
        </p:txBody>
      </p:sp>
    </p:spTree>
    <p:extLst>
      <p:ext uri="{BB962C8B-B14F-4D97-AF65-F5344CB8AC3E}">
        <p14:creationId xmlns:p14="http://schemas.microsoft.com/office/powerpoint/2010/main" val="35092689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a:xfrm>
            <a:off x="467544" y="1995686"/>
            <a:ext cx="8229600" cy="857250"/>
          </a:xfrm>
        </p:spPr>
        <p:txBody>
          <a:bodyPr/>
          <a:lstStyle/>
          <a:p>
            <a:r>
              <a:rPr lang="en-US" dirty="0" smtClean="0">
                <a:sym typeface="Gill Sans" charset="0"/>
              </a:rPr>
              <a:t>Angular 2</a:t>
            </a:r>
            <a:endParaRPr lang="en-US" dirty="0">
              <a:sym typeface="Gill Sans" charset="0"/>
            </a:endParaRPr>
          </a:p>
        </p:txBody>
      </p:sp>
    </p:spTree>
    <p:extLst>
      <p:ext uri="{BB962C8B-B14F-4D97-AF65-F5344CB8AC3E}">
        <p14:creationId xmlns:p14="http://schemas.microsoft.com/office/powerpoint/2010/main" val="3169517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Overview</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r>
              <a:rPr lang="en-US" dirty="0"/>
              <a:t>Angular 2 is the next version of Google’s massively popular MV* framework for building complex applications in the </a:t>
            </a:r>
            <a:r>
              <a:rPr lang="en-US" dirty="0" smtClean="0"/>
              <a:t>browser.</a:t>
            </a:r>
          </a:p>
          <a:p>
            <a:r>
              <a:rPr lang="en-US" dirty="0"/>
              <a:t>Angular 2 comes with almost everything you need to build a complicated frontend web or mobile apps, from powerful templates to fast rendering, data management, HTTP services, form handling, and so much more</a:t>
            </a:r>
            <a:r>
              <a:rPr lang="en-US" dirty="0" smtClean="0"/>
              <a:t>.</a:t>
            </a:r>
          </a:p>
          <a:p>
            <a:r>
              <a:rPr lang="en-US" dirty="0">
                <a:hlinkClick r:id="rId3"/>
              </a:rPr>
              <a:t>https://</a:t>
            </a:r>
            <a:r>
              <a:rPr lang="en-US" dirty="0" smtClean="0">
                <a:hlinkClick r:id="rId3"/>
              </a:rPr>
              <a:t>angular.io/features.html</a:t>
            </a:r>
            <a:r>
              <a:rPr lang="en-US" dirty="0" smtClean="0"/>
              <a:t>.</a:t>
            </a:r>
          </a:p>
          <a:p>
            <a:pPr marL="0" indent="0">
              <a:buNone/>
            </a:pPr>
            <a:endParaRPr lang="en-US" dirty="0"/>
          </a:p>
        </p:txBody>
      </p:sp>
    </p:spTree>
    <p:extLst>
      <p:ext uri="{BB962C8B-B14F-4D97-AF65-F5344CB8AC3E}">
        <p14:creationId xmlns:p14="http://schemas.microsoft.com/office/powerpoint/2010/main" val="27213553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Angular 2 architecture</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pic>
        <p:nvPicPr>
          <p:cNvPr id="3" name="Content Placeholder 2"/>
          <p:cNvPicPr>
            <a:picLocks noGrp="1" noChangeAspect="1"/>
          </p:cNvPicPr>
          <p:nvPr>
            <p:ph idx="1"/>
          </p:nvPr>
        </p:nvPicPr>
        <p:blipFill>
          <a:blip r:embed="rId3"/>
          <a:stretch>
            <a:fillRect/>
          </a:stretch>
        </p:blipFill>
        <p:spPr>
          <a:xfrm>
            <a:off x="1256857" y="1200150"/>
            <a:ext cx="6630286" cy="3394075"/>
          </a:xfrm>
          <a:prstGeom prst="rect">
            <a:avLst/>
          </a:prstGeom>
        </p:spPr>
      </p:pic>
    </p:spTree>
    <p:extLst>
      <p:ext uri="{BB962C8B-B14F-4D97-AF65-F5344CB8AC3E}">
        <p14:creationId xmlns:p14="http://schemas.microsoft.com/office/powerpoint/2010/main" val="3490536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a:xfrm>
            <a:off x="467544" y="1995686"/>
            <a:ext cx="8229600" cy="857250"/>
          </a:xfrm>
        </p:spPr>
        <p:txBody>
          <a:bodyPr/>
          <a:lstStyle/>
          <a:p>
            <a:r>
              <a:rPr lang="en-US" dirty="0" smtClean="0">
                <a:sym typeface="Gill Sans" charset="0"/>
              </a:rPr>
              <a:t>Introduction</a:t>
            </a:r>
            <a:endParaRPr lang="en-US" dirty="0">
              <a:sym typeface="Gill Sans" charset="0"/>
            </a:endParaRPr>
          </a:p>
        </p:txBody>
      </p:sp>
    </p:spTree>
    <p:extLst>
      <p:ext uri="{BB962C8B-B14F-4D97-AF65-F5344CB8AC3E}">
        <p14:creationId xmlns:p14="http://schemas.microsoft.com/office/powerpoint/2010/main" val="20204126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Angular 2 architecture</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pPr marL="514350" indent="-514350">
              <a:buFont typeface="+mj-lt"/>
              <a:buAutoNum type="arabicPeriod"/>
            </a:pPr>
            <a:r>
              <a:rPr lang="en-US" sz="2000" dirty="0"/>
              <a:t>Module</a:t>
            </a:r>
          </a:p>
          <a:p>
            <a:pPr marL="514350" indent="-514350">
              <a:buFont typeface="+mj-lt"/>
              <a:buAutoNum type="arabicPeriod"/>
            </a:pPr>
            <a:r>
              <a:rPr lang="en-US" sz="2000" dirty="0"/>
              <a:t>Component</a:t>
            </a:r>
          </a:p>
          <a:p>
            <a:pPr marL="514350" indent="-514350">
              <a:buFont typeface="+mj-lt"/>
              <a:buAutoNum type="arabicPeriod"/>
            </a:pPr>
            <a:r>
              <a:rPr lang="en-US" sz="2000" dirty="0"/>
              <a:t>Template</a:t>
            </a:r>
          </a:p>
          <a:p>
            <a:pPr marL="514350" indent="-514350">
              <a:buFont typeface="+mj-lt"/>
              <a:buAutoNum type="arabicPeriod"/>
            </a:pPr>
            <a:r>
              <a:rPr lang="en-US" sz="2000" dirty="0"/>
              <a:t>Metadata</a:t>
            </a:r>
          </a:p>
          <a:p>
            <a:pPr marL="514350" indent="-514350">
              <a:buFont typeface="+mj-lt"/>
              <a:buAutoNum type="arabicPeriod"/>
            </a:pPr>
            <a:r>
              <a:rPr lang="en-US" sz="2000" dirty="0"/>
              <a:t>Data Binding</a:t>
            </a:r>
          </a:p>
          <a:p>
            <a:pPr marL="514350" indent="-514350">
              <a:buFont typeface="+mj-lt"/>
              <a:buAutoNum type="arabicPeriod"/>
            </a:pPr>
            <a:r>
              <a:rPr lang="en-US" sz="2000" dirty="0"/>
              <a:t>Service</a:t>
            </a:r>
          </a:p>
          <a:p>
            <a:pPr marL="514350" indent="-514350">
              <a:buFont typeface="+mj-lt"/>
              <a:buAutoNum type="arabicPeriod"/>
            </a:pPr>
            <a:r>
              <a:rPr lang="en-US" sz="2000" dirty="0"/>
              <a:t>Directive</a:t>
            </a:r>
          </a:p>
          <a:p>
            <a:pPr marL="514350" indent="-514350">
              <a:buFont typeface="+mj-lt"/>
              <a:buAutoNum type="arabicPeriod"/>
            </a:pPr>
            <a:r>
              <a:rPr lang="en-US" sz="2000" dirty="0"/>
              <a:t>Dependency Injection</a:t>
            </a:r>
          </a:p>
        </p:txBody>
      </p:sp>
    </p:spTree>
    <p:extLst>
      <p:ext uri="{BB962C8B-B14F-4D97-AF65-F5344CB8AC3E}">
        <p14:creationId xmlns:p14="http://schemas.microsoft.com/office/powerpoint/2010/main" val="834651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Angular 2 - Module</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a:xfrm>
            <a:off x="438411" y="1203598"/>
            <a:ext cx="5645757" cy="3394710"/>
          </a:xfrm>
        </p:spPr>
        <p:txBody>
          <a:bodyPr/>
          <a:lstStyle/>
          <a:p>
            <a:r>
              <a:rPr lang="en-US" dirty="0"/>
              <a:t>Angular apps are modular</a:t>
            </a:r>
            <a:r>
              <a:rPr lang="en-US" dirty="0" smtClean="0"/>
              <a:t>.</a:t>
            </a:r>
          </a:p>
          <a:p>
            <a:r>
              <a:rPr lang="en-US" dirty="0"/>
              <a:t>A typical module is a cohesive block of code dedicated to a single purpose</a:t>
            </a:r>
            <a:r>
              <a:rPr lang="en-US" dirty="0" smtClean="0"/>
              <a:t>.</a:t>
            </a:r>
          </a:p>
          <a:p>
            <a:r>
              <a:rPr lang="en-US" dirty="0"/>
              <a:t>A module </a:t>
            </a:r>
            <a:r>
              <a:rPr lang="en-US" b="1" dirty="0"/>
              <a:t>exports</a:t>
            </a:r>
            <a:r>
              <a:rPr lang="en-US" dirty="0"/>
              <a:t> something of value in that code, typically one thing such as a class. A module that needs that thing, </a:t>
            </a:r>
            <a:r>
              <a:rPr lang="en-US" b="1" dirty="0"/>
              <a:t>imports</a:t>
            </a:r>
            <a:r>
              <a:rPr lang="en-US" dirty="0"/>
              <a:t> it.</a:t>
            </a:r>
            <a:endParaRPr lang="en-US" dirty="0" smtClean="0"/>
          </a:p>
        </p:txBody>
      </p:sp>
      <p:pic>
        <p:nvPicPr>
          <p:cNvPr id="30722" name="Picture 2" descr="Compon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1039237"/>
            <a:ext cx="2876550"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34892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sz="3600" dirty="0">
                <a:sym typeface="Gill Sans" charset="0"/>
              </a:rPr>
              <a:t>Angular 2 </a:t>
            </a:r>
            <a:r>
              <a:rPr lang="en-US" sz="3600" dirty="0" smtClean="0">
                <a:sym typeface="Gill Sans" charset="0"/>
              </a:rPr>
              <a:t>– Component &amp;template</a:t>
            </a:r>
            <a:endParaRPr lang="en-US" sz="3600"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r>
              <a:rPr lang="en-US" b="1" dirty="0" smtClean="0"/>
              <a:t>Component</a:t>
            </a:r>
            <a:r>
              <a:rPr lang="en-US" dirty="0" smtClean="0"/>
              <a:t> is an </a:t>
            </a:r>
            <a:r>
              <a:rPr lang="en-US" dirty="0"/>
              <a:t>Angular class responsible for exposing data to a View and handling most of the view’s display </a:t>
            </a:r>
            <a:r>
              <a:rPr lang="en-US" dirty="0" smtClean="0"/>
              <a:t>and </a:t>
            </a:r>
            <a:r>
              <a:rPr lang="en-US" dirty="0"/>
              <a:t>user-interaction logic</a:t>
            </a:r>
            <a:r>
              <a:rPr lang="en-US" dirty="0" smtClean="0"/>
              <a:t>.</a:t>
            </a:r>
          </a:p>
          <a:p>
            <a:r>
              <a:rPr lang="en-US" dirty="0" smtClean="0"/>
              <a:t>T</a:t>
            </a:r>
            <a:r>
              <a:rPr lang="en-US" dirty="0"/>
              <a:t>hose familiar with "MVC" and "MVVM" patterns will recognize the Component in the role of "Controller" or "View Model</a:t>
            </a:r>
            <a:r>
              <a:rPr lang="en-US" dirty="0" smtClean="0"/>
              <a:t>".</a:t>
            </a:r>
          </a:p>
          <a:p>
            <a:pPr marL="0" indent="0">
              <a:buNone/>
            </a:pPr>
            <a:endParaRPr lang="en-US" dirty="0"/>
          </a:p>
          <a:p>
            <a:r>
              <a:rPr lang="en-US" dirty="0"/>
              <a:t>A </a:t>
            </a:r>
            <a:r>
              <a:rPr lang="en-US" b="1" dirty="0"/>
              <a:t>template</a:t>
            </a:r>
            <a:r>
              <a:rPr lang="en-US" dirty="0"/>
              <a:t> is a chunk of HTML that Angular uses to render a </a:t>
            </a:r>
            <a:r>
              <a:rPr lang="en-US" dirty="0" smtClean="0"/>
              <a:t>view.</a:t>
            </a:r>
          </a:p>
        </p:txBody>
      </p:sp>
    </p:spTree>
    <p:extLst>
      <p:ext uri="{BB962C8B-B14F-4D97-AF65-F5344CB8AC3E}">
        <p14:creationId xmlns:p14="http://schemas.microsoft.com/office/powerpoint/2010/main" val="34318746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sz="3600" dirty="0">
                <a:sym typeface="Gill Sans" charset="0"/>
              </a:rPr>
              <a:t>Angular 2 </a:t>
            </a:r>
            <a:r>
              <a:rPr lang="en-US" sz="3600" dirty="0" smtClean="0">
                <a:sym typeface="Gill Sans" charset="0"/>
              </a:rPr>
              <a:t>– Component/template</a:t>
            </a:r>
            <a:endParaRPr lang="en-US" sz="3600"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pPr marL="0" indent="0">
              <a:buNone/>
            </a:pPr>
            <a:endParaRPr lang="en-US" dirty="0" smtClean="0"/>
          </a:p>
        </p:txBody>
      </p:sp>
      <p:pic>
        <p:nvPicPr>
          <p:cNvPr id="3" name="Picture 2"/>
          <p:cNvPicPr>
            <a:picLocks noChangeAspect="1"/>
          </p:cNvPicPr>
          <p:nvPr/>
        </p:nvPicPr>
        <p:blipFill>
          <a:blip r:embed="rId3"/>
          <a:stretch>
            <a:fillRect/>
          </a:stretch>
        </p:blipFill>
        <p:spPr>
          <a:xfrm>
            <a:off x="485200" y="1196702"/>
            <a:ext cx="6941179" cy="3391262"/>
          </a:xfrm>
          <a:prstGeom prst="rect">
            <a:avLst/>
          </a:prstGeom>
        </p:spPr>
      </p:pic>
    </p:spTree>
    <p:extLst>
      <p:ext uri="{BB962C8B-B14F-4D97-AF65-F5344CB8AC3E}">
        <p14:creationId xmlns:p14="http://schemas.microsoft.com/office/powerpoint/2010/main" val="42615613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sz="3600" dirty="0">
                <a:sym typeface="Gill Sans" charset="0"/>
              </a:rPr>
              <a:t>Angular 2 </a:t>
            </a:r>
            <a:r>
              <a:rPr lang="en-US" sz="3600" dirty="0" smtClean="0">
                <a:sym typeface="Gill Sans" charset="0"/>
              </a:rPr>
              <a:t>– Component/template</a:t>
            </a:r>
            <a:endParaRPr lang="en-US" sz="3600"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pPr marL="0" indent="0">
              <a:buNone/>
            </a:pPr>
            <a:endParaRPr lang="en-US" dirty="0" smtClean="0"/>
          </a:p>
        </p:txBody>
      </p:sp>
      <p:pic>
        <p:nvPicPr>
          <p:cNvPr id="33796" name="Picture 4" descr="Metada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866" y="1210727"/>
            <a:ext cx="3219450" cy="2476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88700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sz="3600" dirty="0">
                <a:sym typeface="Gill Sans" charset="0"/>
              </a:rPr>
              <a:t>Angular 2 </a:t>
            </a:r>
            <a:r>
              <a:rPr lang="en-US" sz="3600" dirty="0" smtClean="0">
                <a:sym typeface="Gill Sans" charset="0"/>
              </a:rPr>
              <a:t>– Directive</a:t>
            </a:r>
            <a:endParaRPr lang="en-US" sz="3600"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a:xfrm>
            <a:off x="457200" y="1200150"/>
            <a:ext cx="6131024" cy="3394710"/>
          </a:xfrm>
        </p:spPr>
        <p:txBody>
          <a:bodyPr/>
          <a:lstStyle/>
          <a:p>
            <a:r>
              <a:rPr lang="en-US" dirty="0" smtClean="0"/>
              <a:t>Directive is an </a:t>
            </a:r>
            <a:r>
              <a:rPr lang="en-US" dirty="0"/>
              <a:t>Angular class responsible for creating, re-shaping, and interacting with HTML elements in the browser </a:t>
            </a:r>
            <a:r>
              <a:rPr lang="en-US" dirty="0" smtClean="0"/>
              <a:t>DOM.</a:t>
            </a:r>
          </a:p>
          <a:p>
            <a:endParaRPr lang="en-US" dirty="0" smtClean="0"/>
          </a:p>
        </p:txBody>
      </p:sp>
      <p:pic>
        <p:nvPicPr>
          <p:cNvPr id="31746" name="Picture 2" descr="Parent chi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6256" y="1203598"/>
            <a:ext cx="1647825" cy="1609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2147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sz="3600" dirty="0">
                <a:sym typeface="Gill Sans" charset="0"/>
              </a:rPr>
              <a:t>Angular 2 </a:t>
            </a:r>
            <a:r>
              <a:rPr lang="en-US" sz="3600" dirty="0" smtClean="0">
                <a:sym typeface="Gill Sans" charset="0"/>
              </a:rPr>
              <a:t>– Directive</a:t>
            </a:r>
            <a:endParaRPr lang="en-US" sz="3600"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a:xfrm>
            <a:off x="457200" y="1200150"/>
            <a:ext cx="8229600" cy="3394710"/>
          </a:xfrm>
        </p:spPr>
        <p:txBody>
          <a:bodyPr/>
          <a:lstStyle/>
          <a:p>
            <a:r>
              <a:rPr lang="en-US" sz="2400" dirty="0"/>
              <a:t>Directives fall into one of three categories:</a:t>
            </a:r>
          </a:p>
          <a:p>
            <a:pPr lvl="1"/>
            <a:r>
              <a:rPr lang="en-US" sz="2000" b="1" dirty="0" smtClean="0"/>
              <a:t>Components</a:t>
            </a:r>
            <a:r>
              <a:rPr lang="en-US" sz="2000" dirty="0" smtClean="0"/>
              <a:t>.</a:t>
            </a:r>
            <a:endParaRPr lang="en-US" sz="2000" dirty="0"/>
          </a:p>
          <a:p>
            <a:pPr lvl="1"/>
            <a:r>
              <a:rPr lang="en-US" sz="2000" b="1" dirty="0"/>
              <a:t>Attribute </a:t>
            </a:r>
            <a:r>
              <a:rPr lang="en-US" sz="2000" b="1" dirty="0" smtClean="0"/>
              <a:t>Directives</a:t>
            </a:r>
            <a:r>
              <a:rPr lang="en-US" sz="2000" dirty="0" smtClean="0"/>
              <a:t>:</a:t>
            </a:r>
            <a:r>
              <a:rPr lang="en-US" sz="2000" dirty="0"/>
              <a:t> </a:t>
            </a:r>
            <a:r>
              <a:rPr lang="en-US" sz="2000" dirty="0" smtClean="0"/>
              <a:t>alter </a:t>
            </a:r>
            <a:r>
              <a:rPr lang="en-US" sz="2000" dirty="0"/>
              <a:t>the appearance or behavior of an existing element</a:t>
            </a:r>
            <a:r>
              <a:rPr lang="en-US" sz="2000" dirty="0" smtClean="0"/>
              <a:t>.</a:t>
            </a:r>
          </a:p>
          <a:p>
            <a:pPr lvl="1"/>
            <a:endParaRPr lang="en-US" sz="2000" dirty="0"/>
          </a:p>
          <a:p>
            <a:pPr lvl="1"/>
            <a:r>
              <a:rPr lang="en-US" sz="2000" b="1" dirty="0"/>
              <a:t>Structural </a:t>
            </a:r>
            <a:r>
              <a:rPr lang="en-US" sz="2000" b="1" dirty="0" smtClean="0"/>
              <a:t>Directives</a:t>
            </a:r>
            <a:r>
              <a:rPr lang="en-US" sz="2000" dirty="0" smtClean="0"/>
              <a:t>: alter </a:t>
            </a:r>
            <a:r>
              <a:rPr lang="en-US" sz="2000" dirty="0"/>
              <a:t>layout by adding, removing, and replacing elements in DOM</a:t>
            </a:r>
            <a:endParaRPr lang="en-US" sz="2400" dirty="0" smtClean="0"/>
          </a:p>
        </p:txBody>
      </p:sp>
      <p:pic>
        <p:nvPicPr>
          <p:cNvPr id="3" name="Picture 2"/>
          <p:cNvPicPr>
            <a:picLocks noChangeAspect="1"/>
          </p:cNvPicPr>
          <p:nvPr/>
        </p:nvPicPr>
        <p:blipFill>
          <a:blip r:embed="rId3"/>
          <a:stretch>
            <a:fillRect/>
          </a:stretch>
        </p:blipFill>
        <p:spPr>
          <a:xfrm>
            <a:off x="1422962" y="2499742"/>
            <a:ext cx="4419600" cy="295275"/>
          </a:xfrm>
          <a:prstGeom prst="rect">
            <a:avLst/>
          </a:prstGeom>
        </p:spPr>
      </p:pic>
      <p:pic>
        <p:nvPicPr>
          <p:cNvPr id="4" name="Picture 3"/>
          <p:cNvPicPr>
            <a:picLocks noChangeAspect="1"/>
          </p:cNvPicPr>
          <p:nvPr/>
        </p:nvPicPr>
        <p:blipFill>
          <a:blip r:embed="rId4"/>
          <a:stretch>
            <a:fillRect/>
          </a:stretch>
        </p:blipFill>
        <p:spPr>
          <a:xfrm>
            <a:off x="1422962" y="3579862"/>
            <a:ext cx="3114675" cy="1438275"/>
          </a:xfrm>
          <a:prstGeom prst="rect">
            <a:avLst/>
          </a:prstGeom>
        </p:spPr>
      </p:pic>
      <p:pic>
        <p:nvPicPr>
          <p:cNvPr id="5" name="Picture 4"/>
          <p:cNvPicPr>
            <a:picLocks noChangeAspect="1"/>
          </p:cNvPicPr>
          <p:nvPr/>
        </p:nvPicPr>
        <p:blipFill>
          <a:blip r:embed="rId5"/>
          <a:stretch>
            <a:fillRect/>
          </a:stretch>
        </p:blipFill>
        <p:spPr>
          <a:xfrm>
            <a:off x="5503399" y="3599117"/>
            <a:ext cx="2562225" cy="695325"/>
          </a:xfrm>
          <a:prstGeom prst="rect">
            <a:avLst/>
          </a:prstGeom>
        </p:spPr>
      </p:pic>
    </p:spTree>
    <p:extLst>
      <p:ext uri="{BB962C8B-B14F-4D97-AF65-F5344CB8AC3E}">
        <p14:creationId xmlns:p14="http://schemas.microsoft.com/office/powerpoint/2010/main" val="14833281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sz="3600" dirty="0">
                <a:sym typeface="Gill Sans" charset="0"/>
              </a:rPr>
              <a:t>Angular 2 </a:t>
            </a:r>
            <a:r>
              <a:rPr lang="en-US" sz="3600" dirty="0" smtClean="0">
                <a:sym typeface="Gill Sans" charset="0"/>
              </a:rPr>
              <a:t>– Custom Directive</a:t>
            </a:r>
            <a:endParaRPr lang="en-US" sz="3600"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pic>
        <p:nvPicPr>
          <p:cNvPr id="3" name="Content Placeholder 2"/>
          <p:cNvPicPr>
            <a:picLocks noGrp="1" noChangeAspect="1"/>
          </p:cNvPicPr>
          <p:nvPr>
            <p:ph idx="1"/>
          </p:nvPr>
        </p:nvPicPr>
        <p:blipFill>
          <a:blip r:embed="rId3"/>
          <a:stretch>
            <a:fillRect/>
          </a:stretch>
        </p:blipFill>
        <p:spPr>
          <a:xfrm>
            <a:off x="611560" y="1203598"/>
            <a:ext cx="2857500" cy="2381250"/>
          </a:xfrm>
          <a:prstGeom prst="rect">
            <a:avLst/>
          </a:prstGeom>
        </p:spPr>
      </p:pic>
      <p:sp>
        <p:nvSpPr>
          <p:cNvPr id="4" name="TextBox 3"/>
          <p:cNvSpPr txBox="1"/>
          <p:nvPr/>
        </p:nvSpPr>
        <p:spPr>
          <a:xfrm>
            <a:off x="1331640" y="3906912"/>
            <a:ext cx="1035989" cy="369332"/>
          </a:xfrm>
          <a:prstGeom prst="rect">
            <a:avLst/>
          </a:prstGeom>
          <a:noFill/>
        </p:spPr>
        <p:txBody>
          <a:bodyPr wrap="none" rtlCol="0">
            <a:spAutoFit/>
          </a:bodyPr>
          <a:lstStyle/>
          <a:p>
            <a:r>
              <a:rPr lang="en-US" b="1" dirty="0" smtClean="0"/>
              <a:t>Directive</a:t>
            </a:r>
          </a:p>
        </p:txBody>
      </p:sp>
      <p:pic>
        <p:nvPicPr>
          <p:cNvPr id="5" name="Picture 4"/>
          <p:cNvPicPr>
            <a:picLocks noChangeAspect="1"/>
          </p:cNvPicPr>
          <p:nvPr/>
        </p:nvPicPr>
        <p:blipFill>
          <a:blip r:embed="rId4"/>
          <a:stretch>
            <a:fillRect/>
          </a:stretch>
        </p:blipFill>
        <p:spPr>
          <a:xfrm>
            <a:off x="4039644" y="1177873"/>
            <a:ext cx="4572000" cy="2533650"/>
          </a:xfrm>
          <a:prstGeom prst="rect">
            <a:avLst/>
          </a:prstGeom>
        </p:spPr>
      </p:pic>
      <p:sp>
        <p:nvSpPr>
          <p:cNvPr id="9" name="TextBox 8"/>
          <p:cNvSpPr txBox="1"/>
          <p:nvPr/>
        </p:nvSpPr>
        <p:spPr>
          <a:xfrm>
            <a:off x="5940152" y="3826406"/>
            <a:ext cx="759567" cy="369332"/>
          </a:xfrm>
          <a:prstGeom prst="rect">
            <a:avLst/>
          </a:prstGeom>
          <a:noFill/>
        </p:spPr>
        <p:txBody>
          <a:bodyPr wrap="none" rtlCol="0">
            <a:spAutoFit/>
          </a:bodyPr>
          <a:lstStyle/>
          <a:p>
            <a:r>
              <a:rPr lang="en-US" b="1" dirty="0" smtClean="0"/>
              <a:t>Usage</a:t>
            </a:r>
          </a:p>
        </p:txBody>
      </p:sp>
    </p:spTree>
    <p:extLst>
      <p:ext uri="{BB962C8B-B14F-4D97-AF65-F5344CB8AC3E}">
        <p14:creationId xmlns:p14="http://schemas.microsoft.com/office/powerpoint/2010/main" val="10798731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Angular 2 - Metadata</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r>
              <a:rPr lang="en-US" dirty="0" smtClean="0"/>
              <a:t>Selector</a:t>
            </a:r>
          </a:p>
          <a:p>
            <a:r>
              <a:rPr lang="en-US" dirty="0"/>
              <a:t>Template</a:t>
            </a:r>
            <a:endParaRPr lang="en-US" b="1" dirty="0" smtClean="0"/>
          </a:p>
          <a:p>
            <a:r>
              <a:rPr lang="en-US" dirty="0" err="1"/>
              <a:t>T</a:t>
            </a:r>
            <a:r>
              <a:rPr lang="en-US" dirty="0" err="1" smtClean="0"/>
              <a:t>emplateUrl</a:t>
            </a:r>
            <a:endParaRPr lang="en-US" dirty="0" smtClean="0"/>
          </a:p>
          <a:p>
            <a:r>
              <a:rPr lang="en-US" dirty="0" smtClean="0"/>
              <a:t>Directives</a:t>
            </a:r>
          </a:p>
          <a:p>
            <a:r>
              <a:rPr lang="en-US" dirty="0" smtClean="0"/>
              <a:t>Providers</a:t>
            </a:r>
          </a:p>
          <a:p>
            <a:pPr marL="0" indent="0">
              <a:buNone/>
            </a:pPr>
            <a:r>
              <a:rPr lang="en-US" dirty="0" smtClean="0"/>
              <a:t>…</a:t>
            </a:r>
          </a:p>
        </p:txBody>
      </p:sp>
      <p:pic>
        <p:nvPicPr>
          <p:cNvPr id="26628" name="Picture 4" descr="Metada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2850" y="1191239"/>
            <a:ext cx="1638300" cy="2886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3159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Flashback</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r>
              <a:rPr lang="en-US" dirty="0" smtClean="0"/>
              <a:t>Web Components</a:t>
            </a:r>
          </a:p>
          <a:p>
            <a:pPr lvl="1"/>
            <a:r>
              <a:rPr lang="en-US" dirty="0" smtClean="0"/>
              <a:t>Should act like existing browser elements</a:t>
            </a:r>
          </a:p>
          <a:p>
            <a:pPr lvl="1"/>
            <a:r>
              <a:rPr lang="en-US" dirty="0" smtClean="0"/>
              <a:t>DOM API: properties, events, methods</a:t>
            </a:r>
          </a:p>
          <a:p>
            <a:pPr lvl="1"/>
            <a:r>
              <a:rPr lang="en-US" dirty="0" smtClean="0"/>
              <a:t>HTML is serialized version of DOM</a:t>
            </a:r>
            <a:endParaRPr lang="en-US" dirty="0"/>
          </a:p>
        </p:txBody>
      </p:sp>
    </p:spTree>
    <p:extLst>
      <p:ext uri="{BB962C8B-B14F-4D97-AF65-F5344CB8AC3E}">
        <p14:creationId xmlns:p14="http://schemas.microsoft.com/office/powerpoint/2010/main" val="6511994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project</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t> Project Name: Bonnier Migration</a:t>
            </a:r>
          </a:p>
          <a:p>
            <a:pPr>
              <a:buFont typeface="Wingdings" panose="05000000000000000000" pitchFamily="2" charset="2"/>
              <a:buChar char="v"/>
            </a:pPr>
            <a:r>
              <a:rPr lang="en-US" dirty="0" smtClean="0"/>
              <a:t> Mentors: Mr. Ngoc Tran and Mr. Tuan Ta</a:t>
            </a:r>
          </a:p>
          <a:p>
            <a:pPr>
              <a:buFont typeface="Wingdings" panose="05000000000000000000" pitchFamily="2" charset="2"/>
              <a:buChar char="v"/>
            </a:pPr>
            <a:r>
              <a:rPr lang="en-US" dirty="0" smtClean="0"/>
              <a:t> Members:</a:t>
            </a:r>
          </a:p>
          <a:p>
            <a:pPr lvl="1">
              <a:buFont typeface="Wingdings" panose="05000000000000000000" pitchFamily="2" charset="2"/>
              <a:buChar char="q"/>
            </a:pPr>
            <a:r>
              <a:rPr lang="en-US" dirty="0" smtClean="0"/>
              <a:t> </a:t>
            </a:r>
            <a:r>
              <a:rPr lang="en-US" dirty="0" err="1" smtClean="0"/>
              <a:t>Huong</a:t>
            </a:r>
            <a:r>
              <a:rPr lang="en-US" dirty="0" smtClean="0"/>
              <a:t> Nguyen</a:t>
            </a:r>
          </a:p>
          <a:p>
            <a:pPr lvl="1">
              <a:buFont typeface="Wingdings" panose="05000000000000000000" pitchFamily="2" charset="2"/>
              <a:buChar char="q"/>
            </a:pPr>
            <a:r>
              <a:rPr lang="en-US" dirty="0"/>
              <a:t> </a:t>
            </a:r>
            <a:r>
              <a:rPr lang="en-US" dirty="0" err="1" smtClean="0"/>
              <a:t>Trang</a:t>
            </a:r>
            <a:r>
              <a:rPr lang="en-US" dirty="0" smtClean="0"/>
              <a:t> Nguyen</a:t>
            </a:r>
          </a:p>
          <a:p>
            <a:pPr lvl="1">
              <a:buFont typeface="Wingdings" panose="05000000000000000000" pitchFamily="2" charset="2"/>
              <a:buChar char="q"/>
            </a:pPr>
            <a:r>
              <a:rPr lang="en-US" dirty="0"/>
              <a:t> </a:t>
            </a:r>
            <a:r>
              <a:rPr lang="en-US" dirty="0" smtClean="0"/>
              <a:t>Nam Tran</a:t>
            </a:r>
          </a:p>
        </p:txBody>
      </p:sp>
    </p:spTree>
    <p:extLst>
      <p:ext uri="{BB962C8B-B14F-4D97-AF65-F5344CB8AC3E}">
        <p14:creationId xmlns:p14="http://schemas.microsoft.com/office/powerpoint/2010/main" val="2637755164"/>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Angular 2 – Data binding</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a:xfrm>
            <a:off x="457199" y="1200150"/>
            <a:ext cx="5462389" cy="3394710"/>
          </a:xfrm>
        </p:spPr>
        <p:txBody>
          <a:bodyPr/>
          <a:lstStyle/>
          <a:p>
            <a:pPr marL="457200" indent="-457200">
              <a:buFont typeface="+mj-lt"/>
              <a:buAutoNum type="arabicPeriod"/>
            </a:pPr>
            <a:r>
              <a:rPr lang="en-US" sz="2000" dirty="0"/>
              <a:t>Interpolation {{ </a:t>
            </a:r>
            <a:r>
              <a:rPr lang="en-US" sz="2000" dirty="0" smtClean="0"/>
              <a:t>}}</a:t>
            </a:r>
            <a:endParaRPr lang="en-US" sz="2000" dirty="0"/>
          </a:p>
          <a:p>
            <a:pPr marL="457200" indent="-457200">
              <a:buFont typeface="+mj-lt"/>
              <a:buAutoNum type="arabicPeriod"/>
            </a:pPr>
            <a:r>
              <a:rPr lang="en-US" sz="2000" dirty="0"/>
              <a:t>Template Expressions [property]=“expression”</a:t>
            </a:r>
          </a:p>
          <a:p>
            <a:pPr lvl="1"/>
            <a:r>
              <a:rPr lang="en-US" sz="1800" dirty="0"/>
              <a:t>Produces a value  </a:t>
            </a:r>
          </a:p>
          <a:p>
            <a:pPr marL="457200" indent="-457200">
              <a:buFont typeface="+mj-lt"/>
              <a:buAutoNum type="arabicPeriod"/>
            </a:pPr>
            <a:r>
              <a:rPr lang="en-US" sz="2000" dirty="0"/>
              <a:t>Template Statements  (event)=“statement”</a:t>
            </a:r>
          </a:p>
          <a:p>
            <a:pPr lvl="1"/>
            <a:r>
              <a:rPr lang="en-US" sz="1800" dirty="0"/>
              <a:t>Responds to event </a:t>
            </a:r>
          </a:p>
          <a:p>
            <a:pPr marL="457200" indent="-457200">
              <a:buFont typeface="+mj-lt"/>
              <a:buAutoNum type="arabicPeriod"/>
            </a:pPr>
            <a:r>
              <a:rPr lang="en-US" sz="2000" dirty="0"/>
              <a:t>Two-way Data Binding [(target)] = “expression”</a:t>
            </a:r>
          </a:p>
        </p:txBody>
      </p:sp>
      <p:pic>
        <p:nvPicPr>
          <p:cNvPr id="25602" name="Picture 2" descr="Data Bind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7319" y="1200150"/>
            <a:ext cx="2571750" cy="239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1068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Angular 2 – Data binding</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pic>
        <p:nvPicPr>
          <p:cNvPr id="37894" name="Picture 6" descr="Data Bind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8" y="1196702"/>
            <a:ext cx="3409950" cy="2085976"/>
          </a:xfrm>
          <a:prstGeom prst="rect">
            <a:avLst/>
          </a:prstGeom>
          <a:noFill/>
          <a:extLst>
            <a:ext uri="{909E8E84-426E-40DD-AFC4-6F175D3DCCD1}">
              <a14:hiddenFill xmlns:a14="http://schemas.microsoft.com/office/drawing/2010/main">
                <a:solidFill>
                  <a:srgbClr val="FFFFFF"/>
                </a:solidFill>
              </a14:hiddenFill>
            </a:ext>
          </a:extLst>
        </p:spPr>
      </p:pic>
      <p:pic>
        <p:nvPicPr>
          <p:cNvPr id="37896" name="Picture 8" descr="Parent/Child bind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198" y="3282678"/>
            <a:ext cx="3409950" cy="1626969"/>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8"/>
          <p:cNvSpPr>
            <a:spLocks noGrp="1"/>
          </p:cNvSpPr>
          <p:nvPr>
            <p:ph idx="1"/>
          </p:nvPr>
        </p:nvSpPr>
        <p:spPr>
          <a:xfrm>
            <a:off x="457198" y="1196702"/>
            <a:ext cx="8229600" cy="3394710"/>
          </a:xfrm>
        </p:spPr>
        <p:txBody>
          <a:bodyPr/>
          <a:lstStyle/>
          <a:p>
            <a:endParaRPr lang="en-US" dirty="0"/>
          </a:p>
        </p:txBody>
      </p:sp>
    </p:spTree>
    <p:extLst>
      <p:ext uri="{BB962C8B-B14F-4D97-AF65-F5344CB8AC3E}">
        <p14:creationId xmlns:p14="http://schemas.microsoft.com/office/powerpoint/2010/main" val="1419816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Angular 2 – Data binding</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pic>
        <p:nvPicPr>
          <p:cNvPr id="4" name="Content Placeholder 3"/>
          <p:cNvPicPr>
            <a:picLocks noGrp="1" noChangeAspect="1"/>
          </p:cNvPicPr>
          <p:nvPr>
            <p:ph idx="1"/>
          </p:nvPr>
        </p:nvPicPr>
        <p:blipFill>
          <a:blip r:embed="rId3"/>
          <a:stretch>
            <a:fillRect/>
          </a:stretch>
        </p:blipFill>
        <p:spPr>
          <a:xfrm>
            <a:off x="611560" y="2815355"/>
            <a:ext cx="6471646" cy="916464"/>
          </a:xfrm>
          <a:prstGeom prst="rect">
            <a:avLst/>
          </a:prstGeom>
        </p:spPr>
      </p:pic>
      <p:pic>
        <p:nvPicPr>
          <p:cNvPr id="7" name="Picture 6"/>
          <p:cNvPicPr>
            <a:picLocks noChangeAspect="1"/>
          </p:cNvPicPr>
          <p:nvPr/>
        </p:nvPicPr>
        <p:blipFill>
          <a:blip r:embed="rId4"/>
          <a:stretch>
            <a:fillRect/>
          </a:stretch>
        </p:blipFill>
        <p:spPr>
          <a:xfrm>
            <a:off x="611560" y="1401695"/>
            <a:ext cx="7951372" cy="882023"/>
          </a:xfrm>
          <a:prstGeom prst="rect">
            <a:avLst/>
          </a:prstGeom>
        </p:spPr>
      </p:pic>
      <p:pic>
        <p:nvPicPr>
          <p:cNvPr id="8" name="Picture 7"/>
          <p:cNvPicPr>
            <a:picLocks noChangeAspect="1"/>
          </p:cNvPicPr>
          <p:nvPr/>
        </p:nvPicPr>
        <p:blipFill>
          <a:blip r:embed="rId5"/>
          <a:stretch>
            <a:fillRect/>
          </a:stretch>
        </p:blipFill>
        <p:spPr>
          <a:xfrm>
            <a:off x="645723" y="3855783"/>
            <a:ext cx="5638800" cy="933450"/>
          </a:xfrm>
          <a:prstGeom prst="rect">
            <a:avLst/>
          </a:prstGeom>
        </p:spPr>
      </p:pic>
    </p:spTree>
    <p:extLst>
      <p:ext uri="{BB962C8B-B14F-4D97-AF65-F5344CB8AC3E}">
        <p14:creationId xmlns:p14="http://schemas.microsoft.com/office/powerpoint/2010/main" val="19030503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a:xfrm>
            <a:off x="457200" y="205740"/>
            <a:ext cx="8363272" cy="857250"/>
          </a:xfrm>
        </p:spPr>
        <p:txBody>
          <a:bodyPr/>
          <a:lstStyle/>
          <a:p>
            <a:r>
              <a:rPr lang="en-US" dirty="0" smtClean="0">
                <a:sym typeface="Gill Sans" charset="0"/>
              </a:rPr>
              <a:t>Angular 2 – Reference Binding</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a:xfrm>
            <a:off x="457200" y="1229483"/>
            <a:ext cx="8229600" cy="3394710"/>
          </a:xfrm>
        </p:spPr>
        <p:txBody>
          <a:bodyPr/>
          <a:lstStyle/>
          <a:p>
            <a:r>
              <a:rPr lang="en-US" dirty="0"/>
              <a:t> Angular 2 supports defining local names in the template.</a:t>
            </a:r>
          </a:p>
        </p:txBody>
      </p:sp>
      <p:pic>
        <p:nvPicPr>
          <p:cNvPr id="5" name="Picture 4"/>
          <p:cNvPicPr>
            <a:picLocks noChangeAspect="1"/>
          </p:cNvPicPr>
          <p:nvPr/>
        </p:nvPicPr>
        <p:blipFill>
          <a:blip r:embed="rId4"/>
          <a:stretch>
            <a:fillRect/>
          </a:stretch>
        </p:blipFill>
        <p:spPr>
          <a:xfrm>
            <a:off x="971600" y="2155313"/>
            <a:ext cx="3914775" cy="771525"/>
          </a:xfrm>
          <a:prstGeom prst="rect">
            <a:avLst/>
          </a:prstGeom>
        </p:spPr>
      </p:pic>
      <p:graphicFrame>
        <p:nvGraphicFramePr>
          <p:cNvPr id="7" name="Object 6"/>
          <p:cNvGraphicFramePr>
            <a:graphicFrameLocks noChangeAspect="1"/>
          </p:cNvGraphicFramePr>
          <p:nvPr>
            <p:extLst>
              <p:ext uri="{D42A27DB-BD31-4B8C-83A1-F6EECF244321}">
                <p14:modId xmlns:p14="http://schemas.microsoft.com/office/powerpoint/2010/main" val="3566487557"/>
              </p:ext>
            </p:extLst>
          </p:nvPr>
        </p:nvGraphicFramePr>
        <p:xfrm>
          <a:off x="971600" y="3490718"/>
          <a:ext cx="4238625" cy="723900"/>
        </p:xfrm>
        <a:graphic>
          <a:graphicData uri="http://schemas.openxmlformats.org/presentationml/2006/ole">
            <mc:AlternateContent xmlns:mc="http://schemas.openxmlformats.org/markup-compatibility/2006">
              <mc:Choice xmlns:v="urn:schemas-microsoft-com:vml" Requires="v">
                <p:oleObj spid="_x0000_s1174" name="Bitmap Image" r:id="rId5" imgW="4238640" imgH="723960" progId="Paint.Picture">
                  <p:embed/>
                </p:oleObj>
              </mc:Choice>
              <mc:Fallback>
                <p:oleObj name="Bitmap Image" r:id="rId5" imgW="4238640" imgH="723960" progId="Paint.Picture">
                  <p:embed/>
                  <p:pic>
                    <p:nvPicPr>
                      <p:cNvPr id="0" name=""/>
                      <p:cNvPicPr/>
                      <p:nvPr/>
                    </p:nvPicPr>
                    <p:blipFill>
                      <a:blip r:embed="rId6"/>
                      <a:stretch>
                        <a:fillRect/>
                      </a:stretch>
                    </p:blipFill>
                    <p:spPr>
                      <a:xfrm>
                        <a:off x="971600" y="3490718"/>
                        <a:ext cx="4238625" cy="723900"/>
                      </a:xfrm>
                      <a:prstGeom prst="rect">
                        <a:avLst/>
                      </a:prstGeom>
                    </p:spPr>
                  </p:pic>
                </p:oleObj>
              </mc:Fallback>
            </mc:AlternateContent>
          </a:graphicData>
        </a:graphic>
      </p:graphicFrame>
      <p:sp>
        <p:nvSpPr>
          <p:cNvPr id="9" name="TextBox 8"/>
          <p:cNvSpPr txBox="1"/>
          <p:nvPr/>
        </p:nvSpPr>
        <p:spPr>
          <a:xfrm>
            <a:off x="2195736" y="2866416"/>
            <a:ext cx="1101584" cy="369332"/>
          </a:xfrm>
          <a:prstGeom prst="rect">
            <a:avLst/>
          </a:prstGeom>
          <a:noFill/>
        </p:spPr>
        <p:txBody>
          <a:bodyPr wrap="none" rtlCol="0">
            <a:spAutoFit/>
          </a:bodyPr>
          <a:lstStyle/>
          <a:p>
            <a:r>
              <a:rPr lang="en-US" b="1" dirty="0" smtClean="0"/>
              <a:t>Angular 1</a:t>
            </a:r>
          </a:p>
        </p:txBody>
      </p:sp>
      <p:sp>
        <p:nvSpPr>
          <p:cNvPr id="10" name="TextBox 9"/>
          <p:cNvSpPr txBox="1"/>
          <p:nvPr/>
        </p:nvSpPr>
        <p:spPr>
          <a:xfrm>
            <a:off x="2412648" y="4197680"/>
            <a:ext cx="1101584" cy="369332"/>
          </a:xfrm>
          <a:prstGeom prst="rect">
            <a:avLst/>
          </a:prstGeom>
          <a:noFill/>
        </p:spPr>
        <p:txBody>
          <a:bodyPr wrap="none" rtlCol="0">
            <a:spAutoFit/>
          </a:bodyPr>
          <a:lstStyle/>
          <a:p>
            <a:r>
              <a:rPr lang="en-US" b="1" dirty="0" smtClean="0"/>
              <a:t>Angular 2</a:t>
            </a:r>
          </a:p>
        </p:txBody>
      </p:sp>
    </p:spTree>
    <p:extLst>
      <p:ext uri="{BB962C8B-B14F-4D97-AF65-F5344CB8AC3E}">
        <p14:creationId xmlns:p14="http://schemas.microsoft.com/office/powerpoint/2010/main" val="30397265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Angular 2 – Data binding</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r>
              <a:rPr lang="en-US" dirty="0" smtClean="0"/>
              <a:t>Option to read:</a:t>
            </a:r>
          </a:p>
          <a:p>
            <a:pPr lvl="1"/>
            <a:r>
              <a:rPr lang="en-US" dirty="0">
                <a:hlinkClick r:id="rId3"/>
              </a:rPr>
              <a:t>http://</a:t>
            </a:r>
            <a:r>
              <a:rPr lang="en-US" dirty="0" smtClean="0">
                <a:hlinkClick r:id="rId3"/>
              </a:rPr>
              <a:t>victorsavkin.com/post/110170125256/change-detection-in-angular-2</a:t>
            </a:r>
            <a:endParaRPr lang="en-US" dirty="0" smtClean="0"/>
          </a:p>
          <a:p>
            <a:pPr lvl="1"/>
            <a:r>
              <a:rPr lang="en-US" dirty="0">
                <a:hlinkClick r:id="rId4"/>
              </a:rPr>
              <a:t>http://</a:t>
            </a:r>
            <a:r>
              <a:rPr lang="en-US" dirty="0" smtClean="0">
                <a:hlinkClick r:id="rId4"/>
              </a:rPr>
              <a:t>blog.thoughtram.io/angular/2016/02/22/angular-2-change-detection-explained.html</a:t>
            </a:r>
            <a:endParaRPr lang="en-US" dirty="0" smtClean="0"/>
          </a:p>
          <a:p>
            <a:pPr lvl="1"/>
            <a:endParaRPr lang="en-US" dirty="0"/>
          </a:p>
          <a:p>
            <a:endParaRPr lang="en-US" dirty="0"/>
          </a:p>
        </p:txBody>
      </p:sp>
    </p:spTree>
    <p:extLst>
      <p:ext uri="{BB962C8B-B14F-4D97-AF65-F5344CB8AC3E}">
        <p14:creationId xmlns:p14="http://schemas.microsoft.com/office/powerpoint/2010/main" val="26498181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sz="3600" dirty="0">
                <a:sym typeface="Gill Sans" charset="0"/>
              </a:rPr>
              <a:t>Angular 2 </a:t>
            </a:r>
            <a:r>
              <a:rPr lang="en-US" sz="3600" dirty="0" smtClean="0">
                <a:sym typeface="Gill Sans" charset="0"/>
              </a:rPr>
              <a:t>– Service</a:t>
            </a:r>
            <a:endParaRPr lang="en-US" sz="3600"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r>
              <a:rPr lang="en-US" dirty="0"/>
              <a:t>There is nothing specifically </a:t>
            </a:r>
            <a:r>
              <a:rPr lang="en-US" i="1" dirty="0"/>
              <a:t>Angular</a:t>
            </a:r>
            <a:r>
              <a:rPr lang="en-US" dirty="0"/>
              <a:t> about services. Angular itself has no definition of a </a:t>
            </a:r>
            <a:r>
              <a:rPr lang="en-US" i="1" dirty="0"/>
              <a:t>service</a:t>
            </a:r>
            <a:r>
              <a:rPr lang="en-US" dirty="0"/>
              <a:t>. There is no </a:t>
            </a:r>
            <a:r>
              <a:rPr lang="en-US" i="1" dirty="0" err="1"/>
              <a:t>ServiceBase</a:t>
            </a:r>
            <a:r>
              <a:rPr lang="en-US" dirty="0"/>
              <a:t> class.</a:t>
            </a:r>
            <a:endParaRPr lang="en-US" dirty="0" smtClean="0"/>
          </a:p>
        </p:txBody>
      </p:sp>
      <p:pic>
        <p:nvPicPr>
          <p:cNvPr id="4" name="Picture 3"/>
          <p:cNvPicPr>
            <a:picLocks noChangeAspect="1"/>
          </p:cNvPicPr>
          <p:nvPr/>
        </p:nvPicPr>
        <p:blipFill>
          <a:blip r:embed="rId3"/>
          <a:stretch>
            <a:fillRect/>
          </a:stretch>
        </p:blipFill>
        <p:spPr>
          <a:xfrm>
            <a:off x="755576" y="2715766"/>
            <a:ext cx="4187706" cy="1545875"/>
          </a:xfrm>
          <a:prstGeom prst="rect">
            <a:avLst/>
          </a:prstGeom>
        </p:spPr>
      </p:pic>
    </p:spTree>
    <p:extLst>
      <p:ext uri="{BB962C8B-B14F-4D97-AF65-F5344CB8AC3E}">
        <p14:creationId xmlns:p14="http://schemas.microsoft.com/office/powerpoint/2010/main" val="37689947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sz="3600" dirty="0">
                <a:sym typeface="Gill Sans" charset="0"/>
              </a:rPr>
              <a:t>Angular 2 </a:t>
            </a:r>
            <a:r>
              <a:rPr lang="en-US" sz="3600" dirty="0" smtClean="0">
                <a:sym typeface="Gill Sans" charset="0"/>
              </a:rPr>
              <a:t>– Service and DI</a:t>
            </a:r>
            <a:endParaRPr lang="en-US" sz="3600"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r>
              <a:rPr lang="en-US" dirty="0"/>
              <a:t>"Dependency Injection" is a way to supply a new instance of a class with the fully-formed dependencies it requires.</a:t>
            </a:r>
            <a:endParaRPr lang="en-US" dirty="0" smtClean="0"/>
          </a:p>
        </p:txBody>
      </p:sp>
      <p:pic>
        <p:nvPicPr>
          <p:cNvPr id="38914" name="Picture 2" descr="Servi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525306"/>
            <a:ext cx="4562475" cy="2076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77237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sz="3600" dirty="0">
                <a:sym typeface="Gill Sans" charset="0"/>
              </a:rPr>
              <a:t>Angular 2 </a:t>
            </a:r>
            <a:r>
              <a:rPr lang="en-US" sz="3600" dirty="0" smtClean="0">
                <a:sym typeface="Gill Sans" charset="0"/>
              </a:rPr>
              <a:t>– Service and DI</a:t>
            </a:r>
            <a:endParaRPr lang="en-US" sz="3600"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pic>
        <p:nvPicPr>
          <p:cNvPr id="3" name="Picture 2"/>
          <p:cNvPicPr>
            <a:picLocks noChangeAspect="1"/>
          </p:cNvPicPr>
          <p:nvPr/>
        </p:nvPicPr>
        <p:blipFill>
          <a:blip r:embed="rId3"/>
          <a:stretch>
            <a:fillRect/>
          </a:stretch>
        </p:blipFill>
        <p:spPr>
          <a:xfrm>
            <a:off x="457201" y="1203598"/>
            <a:ext cx="3394720" cy="1191130"/>
          </a:xfrm>
          <a:prstGeom prst="rect">
            <a:avLst/>
          </a:prstGeom>
        </p:spPr>
      </p:pic>
      <p:sp>
        <p:nvSpPr>
          <p:cNvPr id="8" name="TextBox 7"/>
          <p:cNvSpPr txBox="1"/>
          <p:nvPr/>
        </p:nvSpPr>
        <p:spPr>
          <a:xfrm>
            <a:off x="1403541" y="2394728"/>
            <a:ext cx="869597" cy="369332"/>
          </a:xfrm>
          <a:prstGeom prst="rect">
            <a:avLst/>
          </a:prstGeom>
          <a:noFill/>
        </p:spPr>
        <p:txBody>
          <a:bodyPr wrap="none" rtlCol="0">
            <a:spAutoFit/>
          </a:bodyPr>
          <a:lstStyle/>
          <a:p>
            <a:r>
              <a:rPr lang="en-US" b="1" dirty="0" smtClean="0"/>
              <a:t>Service</a:t>
            </a:r>
          </a:p>
        </p:txBody>
      </p:sp>
      <p:sp>
        <p:nvSpPr>
          <p:cNvPr id="9" name="TextBox 8"/>
          <p:cNvSpPr txBox="1"/>
          <p:nvPr/>
        </p:nvSpPr>
        <p:spPr>
          <a:xfrm>
            <a:off x="5445256" y="4389130"/>
            <a:ext cx="1648208" cy="369332"/>
          </a:xfrm>
          <a:prstGeom prst="rect">
            <a:avLst/>
          </a:prstGeom>
          <a:noFill/>
        </p:spPr>
        <p:txBody>
          <a:bodyPr wrap="none" rtlCol="0">
            <a:spAutoFit/>
          </a:bodyPr>
          <a:lstStyle/>
          <a:p>
            <a:r>
              <a:rPr lang="en-US" b="1" dirty="0" smtClean="0"/>
              <a:t>… and injection</a:t>
            </a:r>
          </a:p>
        </p:txBody>
      </p:sp>
      <p:pic>
        <p:nvPicPr>
          <p:cNvPr id="7" name="Picture 6"/>
          <p:cNvPicPr>
            <a:picLocks noChangeAspect="1"/>
          </p:cNvPicPr>
          <p:nvPr/>
        </p:nvPicPr>
        <p:blipFill>
          <a:blip r:embed="rId4"/>
          <a:stretch>
            <a:fillRect/>
          </a:stretch>
        </p:blipFill>
        <p:spPr>
          <a:xfrm>
            <a:off x="4497710" y="1203598"/>
            <a:ext cx="3543300" cy="3276600"/>
          </a:xfrm>
          <a:prstGeom prst="rect">
            <a:avLst/>
          </a:prstGeom>
        </p:spPr>
      </p:pic>
    </p:spTree>
    <p:extLst>
      <p:ext uri="{BB962C8B-B14F-4D97-AF65-F5344CB8AC3E}">
        <p14:creationId xmlns:p14="http://schemas.microsoft.com/office/powerpoint/2010/main" val="6683314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a:xfrm>
            <a:off x="467544" y="1995686"/>
            <a:ext cx="8229600" cy="857250"/>
          </a:xfrm>
        </p:spPr>
        <p:txBody>
          <a:bodyPr/>
          <a:lstStyle/>
          <a:p>
            <a:r>
              <a:rPr lang="en-US" dirty="0" smtClean="0">
                <a:sym typeface="Gill Sans" charset="0"/>
              </a:rPr>
              <a:t>Quick start!</a:t>
            </a:r>
            <a:endParaRPr lang="en-US" dirty="0">
              <a:sym typeface="Gill Sans" charset="0"/>
            </a:endParaRPr>
          </a:p>
        </p:txBody>
      </p:sp>
    </p:spTree>
    <p:extLst>
      <p:ext uri="{BB962C8B-B14F-4D97-AF65-F5344CB8AC3E}">
        <p14:creationId xmlns:p14="http://schemas.microsoft.com/office/powerpoint/2010/main" val="15159794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Working environment</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r>
              <a:rPr lang="en-US" dirty="0" smtClean="0"/>
              <a:t>Ide: Visual studio, Visual Studio Code(recommended), Atom, Sublime, </a:t>
            </a:r>
            <a:r>
              <a:rPr lang="en-US" dirty="0" err="1" smtClean="0"/>
              <a:t>Webstorm</a:t>
            </a:r>
            <a:r>
              <a:rPr lang="en-US" dirty="0" smtClean="0"/>
              <a:t>.</a:t>
            </a:r>
          </a:p>
          <a:p>
            <a:pPr lvl="1"/>
            <a:r>
              <a:rPr lang="en-US" dirty="0">
                <a:hlinkClick r:id="rId3"/>
              </a:rPr>
              <a:t>https://</a:t>
            </a:r>
            <a:r>
              <a:rPr lang="en-US" dirty="0" smtClean="0">
                <a:hlinkClick r:id="rId3"/>
              </a:rPr>
              <a:t>code.visualstudio.com/Download</a:t>
            </a:r>
            <a:r>
              <a:rPr lang="en-US" dirty="0" smtClean="0"/>
              <a:t>	</a:t>
            </a:r>
          </a:p>
          <a:p>
            <a:r>
              <a:rPr lang="en-US" dirty="0" smtClean="0"/>
              <a:t>Node and NPM:</a:t>
            </a:r>
          </a:p>
          <a:p>
            <a:pPr lvl="1"/>
            <a:r>
              <a:rPr lang="en-US" dirty="0" smtClean="0">
                <a:hlinkClick r:id="rId4"/>
              </a:rPr>
              <a:t>https</a:t>
            </a:r>
            <a:r>
              <a:rPr lang="en-US" dirty="0">
                <a:hlinkClick r:id="rId4"/>
              </a:rPr>
              <a:t>://nodejs.org/en/download</a:t>
            </a:r>
            <a:r>
              <a:rPr lang="en-US" dirty="0" smtClean="0">
                <a:hlinkClick r:id="rId4"/>
              </a:rPr>
              <a:t>/</a:t>
            </a:r>
            <a:endParaRPr lang="en-US" dirty="0" smtClean="0"/>
          </a:p>
          <a:p>
            <a:pPr lvl="1"/>
            <a:endParaRPr lang="en-US" dirty="0"/>
          </a:p>
          <a:p>
            <a:endParaRPr lang="en-US" dirty="0"/>
          </a:p>
        </p:txBody>
      </p:sp>
    </p:spTree>
    <p:extLst>
      <p:ext uri="{BB962C8B-B14F-4D97-AF65-F5344CB8AC3E}">
        <p14:creationId xmlns:p14="http://schemas.microsoft.com/office/powerpoint/2010/main" val="32717564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Purpose</a:t>
            </a:r>
            <a:endParaRPr lang="en-US" dirty="0"/>
          </a:p>
        </p:txBody>
      </p:sp>
      <p:sp>
        <p:nvSpPr>
          <p:cNvPr id="3" name="Content Placeholder 2"/>
          <p:cNvSpPr>
            <a:spLocks noGrp="1"/>
          </p:cNvSpPr>
          <p:nvPr>
            <p:ph idx="1"/>
          </p:nvPr>
        </p:nvSpPr>
        <p:spPr>
          <a:xfrm>
            <a:off x="467544" y="1111052"/>
            <a:ext cx="8229600" cy="4032448"/>
          </a:xfrm>
        </p:spPr>
        <p:txBody>
          <a:bodyPr/>
          <a:lstStyle/>
          <a:p>
            <a:pPr marL="0" indent="0" algn="ctr">
              <a:buNone/>
            </a:pPr>
            <a:r>
              <a:rPr lang="en-US" sz="4800" dirty="0" smtClean="0"/>
              <a:t>CMS Migration</a:t>
            </a:r>
            <a:endParaRPr lang="en-US" sz="1600" dirty="0" smtClean="0"/>
          </a:p>
          <a:p>
            <a:pPr marL="0" indent="0">
              <a:buNone/>
            </a:pPr>
            <a:endParaRPr lang="en-US" sz="1600" dirty="0"/>
          </a:p>
          <a:p>
            <a:pPr marL="0" indent="0" algn="just">
              <a:buNone/>
            </a:pPr>
            <a:r>
              <a:rPr lang="en-US" dirty="0" smtClean="0"/>
              <a:t>The </a:t>
            </a:r>
            <a:r>
              <a:rPr lang="en-US" dirty="0"/>
              <a:t>process of moving information </a:t>
            </a:r>
            <a:r>
              <a:rPr lang="en-US" dirty="0" smtClean="0"/>
              <a:t>or data which already stored </a:t>
            </a:r>
            <a:r>
              <a:rPr lang="en-US" dirty="0"/>
              <a:t>on a Web content management </a:t>
            </a:r>
            <a:r>
              <a:rPr lang="en-US" dirty="0" smtClean="0"/>
              <a:t>system (</a:t>
            </a:r>
            <a:r>
              <a:rPr lang="en-US" dirty="0"/>
              <a:t>CMS</a:t>
            </a:r>
            <a:r>
              <a:rPr lang="en-US" dirty="0" smtClean="0"/>
              <a:t>) </a:t>
            </a:r>
            <a:r>
              <a:rPr lang="en-US" dirty="0"/>
              <a:t>to a new system.</a:t>
            </a:r>
          </a:p>
          <a:p>
            <a:pPr marL="0" indent="0">
              <a:buNone/>
            </a:pPr>
            <a:endParaRPr lang="en-US" dirty="0"/>
          </a:p>
        </p:txBody>
      </p:sp>
    </p:spTree>
    <p:extLst>
      <p:ext uri="{BB962C8B-B14F-4D97-AF65-F5344CB8AC3E}">
        <p14:creationId xmlns:p14="http://schemas.microsoft.com/office/powerpoint/2010/main" val="241375121"/>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Working environment</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r>
              <a:rPr lang="en-US" dirty="0"/>
              <a:t>C</a:t>
            </a:r>
            <a:r>
              <a:rPr lang="en-US" dirty="0" smtClean="0"/>
              <a:t>reate </a:t>
            </a:r>
            <a:r>
              <a:rPr lang="en-US" dirty="0"/>
              <a:t>an application project folder</a:t>
            </a:r>
          </a:p>
          <a:p>
            <a:r>
              <a:rPr lang="en-US" dirty="0"/>
              <a:t>A</a:t>
            </a:r>
            <a:r>
              <a:rPr lang="en-US" dirty="0" smtClean="0"/>
              <a:t>dd </a:t>
            </a:r>
            <a:r>
              <a:rPr lang="en-US" dirty="0"/>
              <a:t>a </a:t>
            </a:r>
            <a:r>
              <a:rPr lang="en-US" b="1" dirty="0" err="1"/>
              <a:t>tsconfig.json</a:t>
            </a:r>
            <a:r>
              <a:rPr lang="en-US" dirty="0"/>
              <a:t> to guide the </a:t>
            </a:r>
            <a:r>
              <a:rPr lang="en-US" dirty="0" err="1"/>
              <a:t>TypeScript</a:t>
            </a:r>
            <a:r>
              <a:rPr lang="en-US" dirty="0"/>
              <a:t> compiler</a:t>
            </a:r>
          </a:p>
          <a:p>
            <a:r>
              <a:rPr lang="en-US" dirty="0"/>
              <a:t>A</a:t>
            </a:r>
            <a:r>
              <a:rPr lang="en-US" dirty="0" smtClean="0"/>
              <a:t>dd </a:t>
            </a:r>
            <a:r>
              <a:rPr lang="en-US" dirty="0"/>
              <a:t>a </a:t>
            </a:r>
            <a:r>
              <a:rPr lang="en-US" b="1" dirty="0" err="1"/>
              <a:t>typings.json</a:t>
            </a:r>
            <a:r>
              <a:rPr lang="en-US" dirty="0"/>
              <a:t> that identifies missing </a:t>
            </a:r>
            <a:r>
              <a:rPr lang="en-US" dirty="0" err="1"/>
              <a:t>TypeScript</a:t>
            </a:r>
            <a:r>
              <a:rPr lang="en-US" dirty="0"/>
              <a:t> definition files</a:t>
            </a:r>
          </a:p>
          <a:p>
            <a:r>
              <a:rPr lang="en-US" dirty="0"/>
              <a:t>A</a:t>
            </a:r>
            <a:r>
              <a:rPr lang="en-US" dirty="0" smtClean="0"/>
              <a:t>dd </a:t>
            </a:r>
            <a:r>
              <a:rPr lang="en-US" dirty="0"/>
              <a:t>a </a:t>
            </a:r>
            <a:r>
              <a:rPr lang="en-US" b="1" dirty="0" err="1"/>
              <a:t>package.json</a:t>
            </a:r>
            <a:r>
              <a:rPr lang="en-US" dirty="0"/>
              <a:t> that defines the packages and scripts we need</a:t>
            </a:r>
          </a:p>
          <a:p>
            <a:r>
              <a:rPr lang="en-US" dirty="0"/>
              <a:t>I</a:t>
            </a:r>
            <a:r>
              <a:rPr lang="en-US" dirty="0" smtClean="0"/>
              <a:t>nstall </a:t>
            </a:r>
            <a:r>
              <a:rPr lang="en-US" dirty="0"/>
              <a:t>the </a:t>
            </a:r>
            <a:r>
              <a:rPr lang="en-US" dirty="0" err="1"/>
              <a:t>npm</a:t>
            </a:r>
            <a:r>
              <a:rPr lang="en-US" dirty="0"/>
              <a:t> packages and </a:t>
            </a:r>
            <a:r>
              <a:rPr lang="en-US" dirty="0" err="1"/>
              <a:t>typings</a:t>
            </a:r>
            <a:r>
              <a:rPr lang="en-US" dirty="0"/>
              <a:t> files</a:t>
            </a:r>
          </a:p>
        </p:txBody>
      </p:sp>
    </p:spTree>
    <p:extLst>
      <p:ext uri="{BB962C8B-B14F-4D97-AF65-F5344CB8AC3E}">
        <p14:creationId xmlns:p14="http://schemas.microsoft.com/office/powerpoint/2010/main" val="21322064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Working environment</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r>
              <a:rPr lang="en-US" dirty="0" err="1" smtClean="0"/>
              <a:t>npm</a:t>
            </a:r>
            <a:r>
              <a:rPr lang="en-US" dirty="0" smtClean="0"/>
              <a:t> start: run the compiler and a server at the same time, both in “watch mode”</a:t>
            </a:r>
          </a:p>
          <a:p>
            <a:r>
              <a:rPr lang="en-US" dirty="0" err="1"/>
              <a:t>n</a:t>
            </a:r>
            <a:r>
              <a:rPr lang="en-US" dirty="0" err="1" smtClean="0"/>
              <a:t>pm</a:t>
            </a:r>
            <a:r>
              <a:rPr lang="en-US" dirty="0" smtClean="0"/>
              <a:t> run </a:t>
            </a:r>
            <a:r>
              <a:rPr lang="en-US" dirty="0" err="1" smtClean="0"/>
              <a:t>tsc</a:t>
            </a:r>
            <a:r>
              <a:rPr lang="en-US" dirty="0" smtClean="0"/>
              <a:t>: run the </a:t>
            </a:r>
            <a:r>
              <a:rPr lang="en-US" dirty="0" err="1" smtClean="0"/>
              <a:t>TypeScrupt</a:t>
            </a:r>
            <a:r>
              <a:rPr lang="en-US" dirty="0" smtClean="0"/>
              <a:t> compiler once</a:t>
            </a:r>
          </a:p>
          <a:p>
            <a:r>
              <a:rPr lang="en-US" dirty="0" err="1"/>
              <a:t>n</a:t>
            </a:r>
            <a:r>
              <a:rPr lang="en-US" dirty="0" err="1" smtClean="0"/>
              <a:t>pm</a:t>
            </a:r>
            <a:r>
              <a:rPr lang="en-US" dirty="0" smtClean="0"/>
              <a:t> run </a:t>
            </a:r>
            <a:r>
              <a:rPr lang="en-US" dirty="0" err="1" smtClean="0"/>
              <a:t>tsc:w</a:t>
            </a:r>
            <a:r>
              <a:rPr lang="en-US" dirty="0" smtClean="0"/>
              <a:t>: watch mode: re-compiling when it sees changes</a:t>
            </a:r>
          </a:p>
          <a:p>
            <a:r>
              <a:rPr lang="en-US" dirty="0" err="1" smtClean="0"/>
              <a:t>npm</a:t>
            </a:r>
            <a:r>
              <a:rPr lang="en-US" dirty="0" smtClean="0"/>
              <a:t> run lite: runs static file server</a:t>
            </a:r>
          </a:p>
          <a:p>
            <a:r>
              <a:rPr lang="en-US" dirty="0" err="1" smtClean="0"/>
              <a:t>npm</a:t>
            </a:r>
            <a:r>
              <a:rPr lang="en-US" dirty="0" smtClean="0"/>
              <a:t> run typing: …</a:t>
            </a:r>
          </a:p>
          <a:p>
            <a:r>
              <a:rPr lang="en-US" dirty="0" err="1" smtClean="0"/>
              <a:t>npm</a:t>
            </a:r>
            <a:r>
              <a:rPr lang="en-US" dirty="0" smtClean="0"/>
              <a:t> run post install: …</a:t>
            </a:r>
            <a:endParaRPr lang="en-US" dirty="0"/>
          </a:p>
        </p:txBody>
      </p:sp>
    </p:spTree>
    <p:extLst>
      <p:ext uri="{BB962C8B-B14F-4D97-AF65-F5344CB8AC3E}">
        <p14:creationId xmlns:p14="http://schemas.microsoft.com/office/powerpoint/2010/main" val="22662669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a:xfrm>
            <a:off x="467544" y="1995686"/>
            <a:ext cx="8229600" cy="857250"/>
          </a:xfrm>
        </p:spPr>
        <p:txBody>
          <a:bodyPr/>
          <a:lstStyle/>
          <a:p>
            <a:r>
              <a:rPr lang="en-US" dirty="0" smtClean="0">
                <a:sym typeface="Gill Sans" charset="0"/>
              </a:rPr>
              <a:t>‘Tour of heroes’</a:t>
            </a:r>
            <a:endParaRPr lang="en-US" dirty="0">
              <a:sym typeface="Gill Sans" charset="0"/>
            </a:endParaRPr>
          </a:p>
        </p:txBody>
      </p:sp>
    </p:spTree>
    <p:extLst>
      <p:ext uri="{BB962C8B-B14F-4D97-AF65-F5344CB8AC3E}">
        <p14:creationId xmlns:p14="http://schemas.microsoft.com/office/powerpoint/2010/main" val="8436072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a:sym typeface="Gill Sans" charset="0"/>
              </a:rPr>
              <a:t>Tour of heroes</a:t>
            </a: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r>
              <a:rPr lang="en-US" dirty="0" smtClean="0"/>
              <a:t>Keys:</a:t>
            </a:r>
          </a:p>
          <a:p>
            <a:pPr lvl="1"/>
            <a:r>
              <a:rPr lang="en-US" dirty="0" smtClean="0"/>
              <a:t>Master/detail</a:t>
            </a:r>
          </a:p>
          <a:p>
            <a:pPr lvl="1"/>
            <a:r>
              <a:rPr lang="en-US" dirty="0" smtClean="0"/>
              <a:t>Multiple components</a:t>
            </a:r>
          </a:p>
          <a:p>
            <a:pPr lvl="1"/>
            <a:r>
              <a:rPr lang="en-US" dirty="0" smtClean="0"/>
              <a:t>Services</a:t>
            </a:r>
          </a:p>
          <a:p>
            <a:pPr lvl="1"/>
            <a:r>
              <a:rPr lang="en-US" dirty="0" smtClean="0"/>
              <a:t>Routing</a:t>
            </a:r>
            <a:endParaRPr lang="en-US" dirty="0"/>
          </a:p>
        </p:txBody>
      </p:sp>
    </p:spTree>
    <p:extLst>
      <p:ext uri="{BB962C8B-B14F-4D97-AF65-F5344CB8AC3E}">
        <p14:creationId xmlns:p14="http://schemas.microsoft.com/office/powerpoint/2010/main" val="5274087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a:xfrm>
            <a:off x="467544" y="1995686"/>
            <a:ext cx="8229600" cy="857250"/>
          </a:xfrm>
        </p:spPr>
        <p:txBody>
          <a:bodyPr/>
          <a:lstStyle/>
          <a:p>
            <a:r>
              <a:rPr lang="en-US" dirty="0" smtClean="0">
                <a:sym typeface="Gill Sans" charset="0"/>
              </a:rPr>
              <a:t>Thanks</a:t>
            </a:r>
            <a:endParaRPr lang="en-US" dirty="0">
              <a:sym typeface="Gill Sans" charset="0"/>
            </a:endParaRPr>
          </a:p>
        </p:txBody>
      </p:sp>
    </p:spTree>
    <p:extLst>
      <p:ext uri="{BB962C8B-B14F-4D97-AF65-F5344CB8AC3E}">
        <p14:creationId xmlns:p14="http://schemas.microsoft.com/office/powerpoint/2010/main" val="23059548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What’s more ?</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r>
              <a:rPr lang="en-US" dirty="0">
                <a:sym typeface="Gill Sans" charset="0"/>
              </a:rPr>
              <a:t>Learning material</a:t>
            </a:r>
            <a:endParaRPr lang="en-US" dirty="0" smtClean="0">
              <a:hlinkClick r:id="rId3"/>
            </a:endParaRPr>
          </a:p>
          <a:p>
            <a:pPr lvl="1"/>
            <a:r>
              <a:rPr lang="en-US" dirty="0" smtClean="0">
                <a:hlinkClick r:id="rId3"/>
              </a:rPr>
              <a:t>http</a:t>
            </a:r>
            <a:r>
              <a:rPr lang="en-US" dirty="0">
                <a:hlinkClick r:id="rId3"/>
              </a:rPr>
              <a:t>://learnangular2.com</a:t>
            </a:r>
            <a:r>
              <a:rPr lang="en-US" dirty="0" smtClean="0">
                <a:hlinkClick r:id="rId3"/>
              </a:rPr>
              <a:t>/</a:t>
            </a:r>
            <a:endParaRPr lang="en-US" dirty="0" smtClean="0"/>
          </a:p>
          <a:p>
            <a:pPr lvl="1"/>
            <a:r>
              <a:rPr lang="en-US" dirty="0">
                <a:hlinkClick r:id="rId4"/>
              </a:rPr>
              <a:t>https://angular.io/docs/ts/latest/guide</a:t>
            </a:r>
            <a:r>
              <a:rPr lang="en-US" dirty="0" smtClean="0">
                <a:hlinkClick r:id="rId4"/>
              </a:rPr>
              <a:t>/</a:t>
            </a:r>
            <a:endParaRPr lang="en-US" dirty="0" smtClean="0"/>
          </a:p>
          <a:p>
            <a:endParaRPr lang="en-US" dirty="0"/>
          </a:p>
          <a:p>
            <a:r>
              <a:rPr lang="en-US" dirty="0" smtClean="0"/>
              <a:t>Seed project:</a:t>
            </a:r>
          </a:p>
          <a:p>
            <a:pPr lvl="1"/>
            <a:r>
              <a:rPr lang="en-US" dirty="0">
                <a:hlinkClick r:id="rId5"/>
              </a:rPr>
              <a:t>https://</a:t>
            </a:r>
            <a:r>
              <a:rPr lang="en-US" dirty="0" smtClean="0">
                <a:hlinkClick r:id="rId5"/>
              </a:rPr>
              <a:t>github.com/mgechev/angular2-seed</a:t>
            </a:r>
            <a:endParaRPr lang="en-US" dirty="0" smtClean="0"/>
          </a:p>
          <a:p>
            <a:pPr lvl="1"/>
            <a:endParaRPr lang="en-US" dirty="0" smtClean="0"/>
          </a:p>
          <a:p>
            <a:endParaRPr lang="en-US" dirty="0" smtClean="0"/>
          </a:p>
          <a:p>
            <a:endParaRPr lang="en-US" dirty="0"/>
          </a:p>
        </p:txBody>
      </p:sp>
    </p:spTree>
    <p:extLst>
      <p:ext uri="{BB962C8B-B14F-4D97-AF65-F5344CB8AC3E}">
        <p14:creationId xmlns:p14="http://schemas.microsoft.com/office/powerpoint/2010/main" val="1286702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Purpose (</a:t>
            </a:r>
            <a:r>
              <a:rPr lang="en-US" dirty="0" smtClean="0"/>
              <a:t>c</a:t>
            </a:r>
            <a:r>
              <a:rPr lang="en-US" dirty="0" smtClean="0"/>
              <a:t>ont</a:t>
            </a:r>
            <a:r>
              <a:rPr lang="en-US" dirty="0"/>
              <a:t>.</a:t>
            </a:r>
            <a:r>
              <a:rPr lang="en-US" dirty="0" smtClean="0"/>
              <a:t>)</a:t>
            </a:r>
            <a:endParaRPr lang="en-US" dirty="0"/>
          </a:p>
        </p:txBody>
      </p:sp>
      <p:sp>
        <p:nvSpPr>
          <p:cNvPr id="3" name="Content Placeholder 2"/>
          <p:cNvSpPr>
            <a:spLocks noGrp="1"/>
          </p:cNvSpPr>
          <p:nvPr>
            <p:ph idx="1"/>
          </p:nvPr>
        </p:nvSpPr>
        <p:spPr/>
        <p:txBody>
          <a:bodyPr/>
          <a:lstStyle/>
          <a:p>
            <a:r>
              <a:rPr lang="en-US" dirty="0" smtClean="0"/>
              <a:t>Migrate content from </a:t>
            </a:r>
            <a:r>
              <a:rPr lang="en-US" dirty="0" err="1" smtClean="0"/>
              <a:t>EpiServer</a:t>
            </a:r>
            <a:r>
              <a:rPr lang="en-US" dirty="0" smtClean="0"/>
              <a:t> to </a:t>
            </a:r>
            <a:r>
              <a:rPr lang="en-US" dirty="0" err="1" smtClean="0"/>
              <a:t>Wordpress</a:t>
            </a:r>
            <a:endParaRPr lang="en-US" dirty="0" smtClean="0"/>
          </a:p>
          <a:p>
            <a:r>
              <a:rPr lang="en-US" dirty="0" smtClean="0"/>
              <a:t>Upgrade old </a:t>
            </a:r>
            <a:r>
              <a:rPr lang="en-US" dirty="0" err="1" smtClean="0"/>
              <a:t>Wordpress</a:t>
            </a:r>
            <a:r>
              <a:rPr lang="en-US" dirty="0" smtClean="0"/>
              <a:t> version to the latest </a:t>
            </a:r>
            <a:r>
              <a:rPr lang="en-US" dirty="0" err="1" smtClean="0"/>
              <a:t>Wordpress</a:t>
            </a:r>
            <a:r>
              <a:rPr lang="en-US" dirty="0" smtClean="0"/>
              <a:t> core version</a:t>
            </a:r>
          </a:p>
          <a:p>
            <a:r>
              <a:rPr lang="en-US" dirty="0" smtClean="0"/>
              <a:t>Ensure: </a:t>
            </a:r>
          </a:p>
          <a:p>
            <a:pPr lvl="1">
              <a:buFont typeface="Wingdings" panose="05000000000000000000" pitchFamily="2" charset="2"/>
              <a:buChar char="v"/>
            </a:pPr>
            <a:r>
              <a:rPr lang="en-US" dirty="0"/>
              <a:t> </a:t>
            </a:r>
            <a:r>
              <a:rPr lang="en-US" dirty="0" smtClean="0"/>
              <a:t>The CMS platform changed</a:t>
            </a:r>
          </a:p>
          <a:p>
            <a:pPr lvl="1">
              <a:buFont typeface="Wingdings" panose="05000000000000000000" pitchFamily="2" charset="2"/>
              <a:buChar char="v"/>
            </a:pPr>
            <a:r>
              <a:rPr lang="en-US" dirty="0"/>
              <a:t> </a:t>
            </a:r>
            <a:r>
              <a:rPr lang="en-US" dirty="0" smtClean="0"/>
              <a:t>Website remains functionally, work smoothly on new platform</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108095908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a:xfrm>
            <a:off x="467544" y="1995686"/>
            <a:ext cx="8229600" cy="857250"/>
          </a:xfrm>
        </p:spPr>
        <p:txBody>
          <a:bodyPr/>
          <a:lstStyle/>
          <a:p>
            <a:r>
              <a:rPr lang="en-US" dirty="0" smtClean="0">
                <a:sym typeface="Gill Sans" charset="0"/>
              </a:rPr>
              <a:t>Our project</a:t>
            </a:r>
            <a:endParaRPr lang="en-US" dirty="0">
              <a:sym typeface="Gill Sans" charset="0"/>
            </a:endParaRPr>
          </a:p>
        </p:txBody>
      </p:sp>
    </p:spTree>
    <p:extLst>
      <p:ext uri="{BB962C8B-B14F-4D97-AF65-F5344CB8AC3E}">
        <p14:creationId xmlns:p14="http://schemas.microsoft.com/office/powerpoint/2010/main" val="2737904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Project</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What is </a:t>
            </a:r>
            <a:r>
              <a:rPr lang="en-US" dirty="0" err="1" smtClean="0"/>
              <a:t>Wordpress</a:t>
            </a:r>
            <a:r>
              <a:rPr lang="en-US" dirty="0" smtClean="0"/>
              <a:t>?</a:t>
            </a:r>
          </a:p>
          <a:p>
            <a:pPr lvl="1"/>
            <a:r>
              <a:rPr lang="en-US" dirty="0" smtClean="0"/>
              <a:t>Definition</a:t>
            </a:r>
          </a:p>
          <a:p>
            <a:pPr lvl="1"/>
            <a:r>
              <a:rPr lang="en-US" dirty="0" err="1" smtClean="0"/>
              <a:t>Wordpress</a:t>
            </a:r>
            <a:r>
              <a:rPr lang="en-US" dirty="0" smtClean="0"/>
              <a:t> themes</a:t>
            </a:r>
          </a:p>
          <a:p>
            <a:pPr lvl="1"/>
            <a:r>
              <a:rPr lang="en-US" dirty="0" err="1" smtClean="0"/>
              <a:t>Wordpress</a:t>
            </a:r>
            <a:r>
              <a:rPr lang="en-US" dirty="0" smtClean="0"/>
              <a:t> actions and filters</a:t>
            </a:r>
          </a:p>
          <a:p>
            <a:pPr lvl="1"/>
            <a:r>
              <a:rPr lang="en-US" dirty="0" smtClean="0"/>
              <a:t>Why do we need a child theme?</a:t>
            </a:r>
          </a:p>
          <a:p>
            <a:pPr marL="514350" indent="-514350">
              <a:buFont typeface="+mj-lt"/>
              <a:buAutoNum type="arabicPeriod"/>
            </a:pPr>
            <a:r>
              <a:rPr lang="en-US" dirty="0" smtClean="0"/>
              <a:t>What did we really do?</a:t>
            </a:r>
          </a:p>
          <a:p>
            <a:pPr lvl="1"/>
            <a:r>
              <a:rPr lang="en-US" dirty="0" smtClean="0"/>
              <a:t>Requirements</a:t>
            </a:r>
          </a:p>
          <a:p>
            <a:pPr lvl="1"/>
            <a:r>
              <a:rPr lang="en-US" dirty="0" smtClean="0"/>
              <a:t>Resolved problem</a:t>
            </a:r>
            <a:endParaRPr lang="en-US" dirty="0" smtClean="0"/>
          </a:p>
          <a:p>
            <a:pPr marL="514350" indent="-514350">
              <a:buFont typeface="+mj-lt"/>
              <a:buAutoNum type="arabicPeriod"/>
            </a:pPr>
            <a:endParaRPr lang="en-US" dirty="0"/>
          </a:p>
        </p:txBody>
      </p:sp>
    </p:spTree>
    <p:extLst>
      <p:ext uri="{BB962C8B-B14F-4D97-AF65-F5344CB8AC3E}">
        <p14:creationId xmlns:p14="http://schemas.microsoft.com/office/powerpoint/2010/main" val="3725081225"/>
      </p:ext>
    </p:extLst>
  </p:cSld>
  <p:clrMapOvr>
    <a:masterClrMapping/>
  </p:clrMapOvr>
  <p:transition/>
</p:sld>
</file>

<file path=ppt/theme/theme1.xml><?xml version="1.0" encoding="utf-8"?>
<a:theme xmlns:a="http://schemas.openxmlformats.org/drawingml/2006/main" name="Custom Design">
  <a:themeElements>
    <a:clrScheme name="Niteco">
      <a:dk1>
        <a:srgbClr val="383739"/>
      </a:dk1>
      <a:lt1>
        <a:sysClr val="window" lastClr="FFFFFF"/>
      </a:lt1>
      <a:dk2>
        <a:srgbClr val="FACC21"/>
      </a:dk2>
      <a:lt2>
        <a:srgbClr val="FFFFFF"/>
      </a:lt2>
      <a:accent1>
        <a:srgbClr val="383739"/>
      </a:accent1>
      <a:accent2>
        <a:srgbClr val="FACC21"/>
      </a:accent2>
      <a:accent3>
        <a:srgbClr val="FAAF40"/>
      </a:accent3>
      <a:accent4>
        <a:srgbClr val="D0D2D3"/>
      </a:accent4>
      <a:accent5>
        <a:srgbClr val="CEDEB2"/>
      </a:accent5>
      <a:accent6>
        <a:srgbClr val="F69E99"/>
      </a:accent6>
      <a:hlink>
        <a:srgbClr val="FAAF40"/>
      </a:hlink>
      <a:folHlink>
        <a:srgbClr val="383739"/>
      </a:folHlink>
    </a:clrScheme>
    <a:fontScheme name="Niteco">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lumMod val="50000"/>
            <a:lumOff val="50000"/>
          </a:schemeClr>
        </a:solidFill>
        <a:ln>
          <a:noFill/>
        </a:ln>
      </a:spPr>
      <a:bodyPr rtlCol="0" anchor="ctr"/>
      <a:lstStyle>
        <a:defPPr algn="ctr">
          <a:defRPr/>
        </a:defPPr>
      </a:lstStyle>
      <a:style>
        <a:lnRef idx="2">
          <a:schemeClr val="accent4">
            <a:shade val="50000"/>
          </a:schemeClr>
        </a:lnRef>
        <a:fillRef idx="1">
          <a:schemeClr val="accent4"/>
        </a:fillRef>
        <a:effectRef idx="0">
          <a:schemeClr val="accent4"/>
        </a:effectRef>
        <a:fontRef idx="minor">
          <a:schemeClr val="lt1"/>
        </a:fontRef>
      </a:style>
    </a:spDef>
    <a:txDef>
      <a:spPr>
        <a:noFill/>
      </a:spPr>
      <a:bodyPr wrap="square" rtlCol="0">
        <a:spAutoFit/>
      </a:bodyPr>
      <a:lstStyle>
        <a:defPPr>
          <a:defRPr sz="1200" dirty="0" smtClean="0">
            <a:solidFill>
              <a:srgbClr val="A6A6A6"/>
            </a:solidFill>
          </a:defRPr>
        </a:defPPr>
      </a:lstStyle>
    </a:txDef>
  </a:objectDefaults>
  <a:extraClrSchemeLst/>
  <a:extLst>
    <a:ext uri="{05A4C25C-085E-4340-85A3-A5531E510DB2}">
      <thm15:themeFamily xmlns:thm15="http://schemas.microsoft.com/office/thememl/2012/main" name="Presentation1" id="{615BE91A-B5AD-4E00-A297-3F82C458C0A7}" vid="{88CA845C-70C5-456D-B21C-023CEAD4840E}"/>
    </a:ext>
  </a:extLst>
</a:theme>
</file>

<file path=ppt/theme/theme2.xml><?xml version="1.0" encoding="utf-8"?>
<a:theme xmlns:a="http://schemas.openxmlformats.org/drawingml/2006/main" name="1_Custom Design">
  <a:themeElements>
    <a:clrScheme name="Niteco">
      <a:dk1>
        <a:srgbClr val="383739"/>
      </a:dk1>
      <a:lt1>
        <a:sysClr val="window" lastClr="FFFFFF"/>
      </a:lt1>
      <a:dk2>
        <a:srgbClr val="FACC21"/>
      </a:dk2>
      <a:lt2>
        <a:srgbClr val="FFFFFF"/>
      </a:lt2>
      <a:accent1>
        <a:srgbClr val="383739"/>
      </a:accent1>
      <a:accent2>
        <a:srgbClr val="FACC21"/>
      </a:accent2>
      <a:accent3>
        <a:srgbClr val="FAAF40"/>
      </a:accent3>
      <a:accent4>
        <a:srgbClr val="D0D2D3"/>
      </a:accent4>
      <a:accent5>
        <a:srgbClr val="CEDEB2"/>
      </a:accent5>
      <a:accent6>
        <a:srgbClr val="F69E99"/>
      </a:accent6>
      <a:hlink>
        <a:srgbClr val="FAAF40"/>
      </a:hlink>
      <a:folHlink>
        <a:srgbClr val="383739"/>
      </a:folHlink>
    </a:clrScheme>
    <a:fontScheme name="Niteco">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lumMod val="50000"/>
            <a:lumOff val="50000"/>
          </a:schemeClr>
        </a:solidFill>
        <a:ln>
          <a:noFill/>
        </a:ln>
      </a:spPr>
      <a:bodyPr rtlCol="0" anchor="ctr"/>
      <a:lstStyle>
        <a:defPPr algn="ctr">
          <a:defRPr/>
        </a:defPPr>
      </a:lstStyle>
      <a:style>
        <a:lnRef idx="2">
          <a:schemeClr val="accent4">
            <a:shade val="50000"/>
          </a:schemeClr>
        </a:lnRef>
        <a:fillRef idx="1">
          <a:schemeClr val="accent4"/>
        </a:fillRef>
        <a:effectRef idx="0">
          <a:schemeClr val="accent4"/>
        </a:effectRef>
        <a:fontRef idx="minor">
          <a:schemeClr val="lt1"/>
        </a:fontRef>
      </a:style>
    </a:spDef>
    <a:txDef>
      <a:spPr>
        <a:noFill/>
      </a:spPr>
      <a:bodyPr wrap="square" rtlCol="0">
        <a:spAutoFit/>
      </a:bodyPr>
      <a:lstStyle>
        <a:defPPr>
          <a:defRPr sz="1200" dirty="0" smtClean="0">
            <a:solidFill>
              <a:srgbClr val="A6A6A6"/>
            </a:solidFill>
          </a:defRPr>
        </a:defPPr>
      </a:lstStyle>
    </a:txDef>
  </a:objectDefaults>
  <a:extraClrSchemeLst/>
  <a:extLst>
    <a:ext uri="{05A4C25C-085E-4340-85A3-A5531E510DB2}">
      <thm15:themeFamily xmlns:thm15="http://schemas.microsoft.com/office/thememl/2012/main" name="Presentation1" id="{615BE91A-B5AD-4E00-A297-3F82C458C0A7}" vid="{88CA845C-70C5-456D-B21C-023CEAD4840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Niteco - Powerpoint 2015 (light template)</Template>
  <TotalTime>2752</TotalTime>
  <Words>1717</Words>
  <Application>Microsoft Office PowerPoint</Application>
  <PresentationFormat>On-screen Show (16:9)</PresentationFormat>
  <Paragraphs>424</Paragraphs>
  <Slides>65</Slides>
  <Notes>50</Notes>
  <HiddenSlides>37</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65</vt:i4>
      </vt:variant>
    </vt:vector>
  </HeadingPairs>
  <TitlesOfParts>
    <vt:vector size="77" baseType="lpstr">
      <vt:lpstr>ＭＳ Ｐゴシック</vt:lpstr>
      <vt:lpstr>Arial</vt:lpstr>
      <vt:lpstr>Calibri</vt:lpstr>
      <vt:lpstr>Century Gothic</vt:lpstr>
      <vt:lpstr>Franchise</vt:lpstr>
      <vt:lpstr>Gill Sans</vt:lpstr>
      <vt:lpstr>Symbol</vt:lpstr>
      <vt:lpstr>Wingdings</vt:lpstr>
      <vt:lpstr>ヒラギノ角ゴ Pro W3</vt:lpstr>
      <vt:lpstr>Custom Design</vt:lpstr>
      <vt:lpstr>1_Custom Design</vt:lpstr>
      <vt:lpstr>Bitmap Image</vt:lpstr>
      <vt:lpstr>PowerPoint Presentation</vt:lpstr>
      <vt:lpstr>About us</vt:lpstr>
      <vt:lpstr>Agenda</vt:lpstr>
      <vt:lpstr>Introduction</vt:lpstr>
      <vt:lpstr>About project</vt:lpstr>
      <vt:lpstr>Project Purpose</vt:lpstr>
      <vt:lpstr>Project Purpose (cont.)</vt:lpstr>
      <vt:lpstr>Our project</vt:lpstr>
      <vt:lpstr>Real Project</vt:lpstr>
      <vt:lpstr>Wordpress</vt:lpstr>
      <vt:lpstr>Wordpress</vt:lpstr>
      <vt:lpstr>PowerPoint Presentation</vt:lpstr>
      <vt:lpstr>Wordpress theme</vt:lpstr>
      <vt:lpstr>PowerPoint Presentation</vt:lpstr>
      <vt:lpstr>Wordpress hierarchy</vt:lpstr>
      <vt:lpstr>Wordpress actions and filters</vt:lpstr>
      <vt:lpstr>Why we need a child theme</vt:lpstr>
      <vt:lpstr>What we have done</vt:lpstr>
      <vt:lpstr>Requirements</vt:lpstr>
      <vt:lpstr>PowerPoint Presentation</vt:lpstr>
      <vt:lpstr>Assigned tasks</vt:lpstr>
      <vt:lpstr>Problem</vt:lpstr>
      <vt:lpstr>Demo websites</vt:lpstr>
      <vt:lpstr>PowerPoint Presentation</vt:lpstr>
      <vt:lpstr>Conclusion</vt:lpstr>
      <vt:lpstr>Achievement</vt:lpstr>
      <vt:lpstr>Limited issues</vt:lpstr>
      <vt:lpstr>Thanks for listening</vt:lpstr>
      <vt:lpstr>What is Typescript ?</vt:lpstr>
      <vt:lpstr>What is Typescript ?</vt:lpstr>
      <vt:lpstr>https://www.typescriptlang.org/play/</vt:lpstr>
      <vt:lpstr>Typescript includes:</vt:lpstr>
      <vt:lpstr>Typescript includes:</vt:lpstr>
      <vt:lpstr>Typescript includes:</vt:lpstr>
      <vt:lpstr>Why typescript ?</vt:lpstr>
      <vt:lpstr>Why typescript ?</vt:lpstr>
      <vt:lpstr>Angular 2</vt:lpstr>
      <vt:lpstr>Overview</vt:lpstr>
      <vt:lpstr>Angular 2 architecture</vt:lpstr>
      <vt:lpstr>Angular 2 architecture</vt:lpstr>
      <vt:lpstr>Angular 2 - Module</vt:lpstr>
      <vt:lpstr>Angular 2 – Component &amp;template</vt:lpstr>
      <vt:lpstr>Angular 2 – Component/template</vt:lpstr>
      <vt:lpstr>Angular 2 – Component/template</vt:lpstr>
      <vt:lpstr>Angular 2 – Directive</vt:lpstr>
      <vt:lpstr>Angular 2 – Directive</vt:lpstr>
      <vt:lpstr>Angular 2 – Custom Directive</vt:lpstr>
      <vt:lpstr>Angular 2 - Metadata</vt:lpstr>
      <vt:lpstr>Flashback</vt:lpstr>
      <vt:lpstr>Angular 2 – Data binding</vt:lpstr>
      <vt:lpstr>Angular 2 – Data binding</vt:lpstr>
      <vt:lpstr>Angular 2 – Data binding</vt:lpstr>
      <vt:lpstr>Angular 2 – Reference Binding</vt:lpstr>
      <vt:lpstr>Angular 2 – Data binding</vt:lpstr>
      <vt:lpstr>Angular 2 – Service</vt:lpstr>
      <vt:lpstr>Angular 2 – Service and DI</vt:lpstr>
      <vt:lpstr>Angular 2 – Service and DI</vt:lpstr>
      <vt:lpstr>Quick start!</vt:lpstr>
      <vt:lpstr>Working environment</vt:lpstr>
      <vt:lpstr>Working environment</vt:lpstr>
      <vt:lpstr>Working environment</vt:lpstr>
      <vt:lpstr>‘Tour of heroes’</vt:lpstr>
      <vt:lpstr>Tour of heroes</vt:lpstr>
      <vt:lpstr>Thanks</vt:lpstr>
      <vt:lpstr>What’s more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Brendan</dc:creator>
  <cp:lastModifiedBy>Tran Hoai Nam</cp:lastModifiedBy>
  <cp:revision>331</cp:revision>
  <dcterms:created xsi:type="dcterms:W3CDTF">2015-06-16T09:05:46Z</dcterms:created>
  <dcterms:modified xsi:type="dcterms:W3CDTF">2016-08-11T04:53:22Z</dcterms:modified>
</cp:coreProperties>
</file>