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68" r:id="rId2"/>
  </p:sldMasterIdLst>
  <p:notesMasterIdLst>
    <p:notesMasterId r:id="rId32"/>
  </p:notesMasterIdLst>
  <p:sldIdLst>
    <p:sldId id="257" r:id="rId3"/>
    <p:sldId id="310" r:id="rId4"/>
    <p:sldId id="311" r:id="rId5"/>
    <p:sldId id="312" r:id="rId6"/>
    <p:sldId id="370" r:id="rId7"/>
    <p:sldId id="382" r:id="rId8"/>
    <p:sldId id="383" r:id="rId9"/>
    <p:sldId id="367" r:id="rId10"/>
    <p:sldId id="373" r:id="rId11"/>
    <p:sldId id="378" r:id="rId12"/>
    <p:sldId id="379" r:id="rId13"/>
    <p:sldId id="395" r:id="rId14"/>
    <p:sldId id="380" r:id="rId15"/>
    <p:sldId id="389" r:id="rId16"/>
    <p:sldId id="381" r:id="rId17"/>
    <p:sldId id="385" r:id="rId18"/>
    <p:sldId id="374" r:id="rId19"/>
    <p:sldId id="386" r:id="rId20"/>
    <p:sldId id="377" r:id="rId21"/>
    <p:sldId id="392" r:id="rId22"/>
    <p:sldId id="390" r:id="rId23"/>
    <p:sldId id="391" r:id="rId24"/>
    <p:sldId id="398" r:id="rId25"/>
    <p:sldId id="399" r:id="rId26"/>
    <p:sldId id="400" r:id="rId27"/>
    <p:sldId id="368" r:id="rId28"/>
    <p:sldId id="371" r:id="rId29"/>
    <p:sldId id="397" r:id="rId30"/>
    <p:sldId id="387" r:id="rId3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Slide" id="{D56EE0BA-B9C6-4D1B-BBA1-17E3D17AA984}">
          <p14:sldIdLst>
            <p14:sldId id="257"/>
          </p14:sldIdLst>
        </p14:section>
        <p14:section name="Content" id="{C0F0D410-549F-4F72-83D8-9F2C0137246B}">
          <p14:sldIdLst>
            <p14:sldId id="310"/>
            <p14:sldId id="311"/>
            <p14:sldId id="312"/>
            <p14:sldId id="370"/>
            <p14:sldId id="382"/>
            <p14:sldId id="383"/>
            <p14:sldId id="367"/>
            <p14:sldId id="373"/>
            <p14:sldId id="378"/>
            <p14:sldId id="379"/>
            <p14:sldId id="395"/>
            <p14:sldId id="380"/>
            <p14:sldId id="389"/>
            <p14:sldId id="381"/>
            <p14:sldId id="385"/>
            <p14:sldId id="374"/>
            <p14:sldId id="386"/>
            <p14:sldId id="377"/>
            <p14:sldId id="392"/>
            <p14:sldId id="390"/>
            <p14:sldId id="391"/>
            <p14:sldId id="398"/>
            <p14:sldId id="399"/>
            <p14:sldId id="400"/>
            <p14:sldId id="368"/>
            <p14:sldId id="371"/>
            <p14:sldId id="397"/>
            <p14:sldId id="387"/>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endan" initials="B" lastIdx="1" clrIdx="0">
    <p:extLst>
      <p:ext uri="{19B8F6BF-5375-455C-9EA6-DF929625EA0E}">
        <p15:presenceInfo xmlns:p15="http://schemas.microsoft.com/office/powerpoint/2012/main" userId="eb760a8ecb5627e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CD8"/>
    <a:srgbClr val="FFCC00"/>
    <a:srgbClr val="FACD1F"/>
    <a:srgbClr val="595959"/>
    <a:srgbClr val="A6A6A6"/>
    <a:srgbClr val="BFC0C1"/>
    <a:srgbClr val="F5C24C"/>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8" autoAdjust="0"/>
    <p:restoredTop sz="68585" autoAdjust="0"/>
  </p:normalViewPr>
  <p:slideViewPr>
    <p:cSldViewPr>
      <p:cViewPr varScale="1">
        <p:scale>
          <a:sx n="75" d="100"/>
          <a:sy n="75" d="100"/>
        </p:scale>
        <p:origin x="84" y="636"/>
      </p:cViewPr>
      <p:guideLst>
        <p:guide orient="horz" pos="1620"/>
        <p:guide pos="2880"/>
      </p:guideLst>
    </p:cSldViewPr>
  </p:slideViewPr>
  <p:notesTextViewPr>
    <p:cViewPr>
      <p:scale>
        <a:sx n="3" d="2"/>
        <a:sy n="3" d="2"/>
      </p:scale>
      <p:origin x="0" y="0"/>
    </p:cViewPr>
  </p:notesTextViewPr>
  <p:sorterViewPr>
    <p:cViewPr>
      <p:scale>
        <a:sx n="100" d="100"/>
        <a:sy n="100" d="100"/>
      </p:scale>
      <p:origin x="0" y="-343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387CCE-2FF8-4C4F-814C-EE6E76026263}" type="datetimeFigureOut">
              <a:rPr lang="en-US" smtClean="0"/>
              <a:t>8/11/2016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4ACCD1-6A07-4099-ACBF-2EA3310362E9}" type="slidenum">
              <a:rPr lang="en-US" smtClean="0"/>
              <a:t>‹#›</a:t>
            </a:fld>
            <a:endParaRPr lang="en-US"/>
          </a:p>
        </p:txBody>
      </p:sp>
    </p:spTree>
    <p:extLst>
      <p:ext uri="{BB962C8B-B14F-4D97-AF65-F5344CB8AC3E}">
        <p14:creationId xmlns:p14="http://schemas.microsoft.com/office/powerpoint/2010/main" val="3483295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084ACCD1-6A07-4099-ACBF-2EA3310362E9}" type="slidenum">
              <a:rPr lang="en-US" smtClean="0"/>
              <a:t>1</a:t>
            </a:fld>
            <a:endParaRPr lang="en-US"/>
          </a:p>
        </p:txBody>
      </p:sp>
    </p:spTree>
    <p:extLst>
      <p:ext uri="{BB962C8B-B14F-4D97-AF65-F5344CB8AC3E}">
        <p14:creationId xmlns:p14="http://schemas.microsoft.com/office/powerpoint/2010/main" val="3861971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18</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1021101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4ACCD1-6A07-4099-ACBF-2EA3310362E9}" type="slidenum">
              <a:rPr lang="en-US" smtClean="0"/>
              <a:t>21</a:t>
            </a:fld>
            <a:endParaRPr lang="en-US"/>
          </a:p>
        </p:txBody>
      </p:sp>
    </p:spTree>
    <p:extLst>
      <p:ext uri="{BB962C8B-B14F-4D97-AF65-F5344CB8AC3E}">
        <p14:creationId xmlns:p14="http://schemas.microsoft.com/office/powerpoint/2010/main" val="4244943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4ACCD1-6A07-4099-ACBF-2EA3310362E9}" type="slidenum">
              <a:rPr lang="en-US" smtClean="0"/>
              <a:t>22</a:t>
            </a:fld>
            <a:endParaRPr lang="en-US"/>
          </a:p>
        </p:txBody>
      </p:sp>
    </p:spTree>
    <p:extLst>
      <p:ext uri="{BB962C8B-B14F-4D97-AF65-F5344CB8AC3E}">
        <p14:creationId xmlns:p14="http://schemas.microsoft.com/office/powerpoint/2010/main" val="13743995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Besides the real project that we have done,</a:t>
            </a:r>
            <a:r>
              <a:rPr lang="en-US" baseline="0" dirty="0" smtClean="0"/>
              <a:t> Mr. Ngoc also gave us a mock project to practice and improve our knowledge about front end development. Here are the requirements.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design is quite specific so all we need to do is to build the web page that looks as close to the design as possible.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need to do this project in our free time because we still need to do the real project and the deadline was after 1 week.</a:t>
            </a:r>
          </a:p>
        </p:txBody>
      </p:sp>
      <p:sp>
        <p:nvSpPr>
          <p:cNvPr id="4" name="Slide Number Placeholder 3"/>
          <p:cNvSpPr>
            <a:spLocks noGrp="1"/>
          </p:cNvSpPr>
          <p:nvPr>
            <p:ph type="sldNum" sz="quarter" idx="10"/>
          </p:nvPr>
        </p:nvSpPr>
        <p:spPr/>
        <p:txBody>
          <a:bodyPr/>
          <a:lstStyle/>
          <a:p>
            <a:fld id="{084ACCD1-6A07-4099-ACBF-2EA3310362E9}" type="slidenum">
              <a:rPr lang="en-US" smtClean="0"/>
              <a:t>23</a:t>
            </a:fld>
            <a:endParaRPr lang="en-US"/>
          </a:p>
        </p:txBody>
      </p:sp>
    </p:spTree>
    <p:extLst>
      <p:ext uri="{BB962C8B-B14F-4D97-AF65-F5344CB8AC3E}">
        <p14:creationId xmlns:p14="http://schemas.microsoft.com/office/powerpoint/2010/main" val="24138974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we had the requirements in our hands. Right after that, we had a meeting to discuss about how we’re going to approach this problem.</a:t>
            </a:r>
          </a:p>
          <a:p>
            <a:r>
              <a:rPr lang="en-US" baseline="0" dirty="0" smtClean="0"/>
              <a:t>First of all, before this project, all of us had no idea about Handlebars and Sass so we have to spend sometime to learn their basic syntax and functionality. It took us a day to do so. We used the top down approach to learn so we don’t need to learn everything, just what’s necessary to finish the project.</a:t>
            </a:r>
          </a:p>
          <a:p>
            <a:r>
              <a:rPr lang="en-US" baseline="0" dirty="0" smtClean="0"/>
              <a:t>In order for us to work as a team as well as work independently, we decided to divide the design into 4 sections: …</a:t>
            </a:r>
          </a:p>
          <a:p>
            <a:r>
              <a:rPr lang="en-US" baseline="0" dirty="0" smtClean="0"/>
              <a:t>We also used some coding convention like BEM to avoid conflicts in CSS.</a:t>
            </a:r>
          </a:p>
          <a:p>
            <a:r>
              <a:rPr lang="en-US" baseline="0" dirty="0" smtClean="0"/>
              <a:t>We have no problem in communication because we sit next to each other and we are very open and supportive, especially Mr. Nam. It’s convenient for us to discuss and solve any issue that came up.</a:t>
            </a:r>
          </a:p>
          <a:p>
            <a:r>
              <a:rPr lang="en-US" dirty="0" smtClean="0"/>
              <a:t>And lastly, we used </a:t>
            </a:r>
            <a:r>
              <a:rPr lang="en-US" dirty="0" err="1" smtClean="0"/>
              <a:t>Git</a:t>
            </a:r>
            <a:r>
              <a:rPr lang="en-US" baseline="0" dirty="0" smtClean="0"/>
              <a:t> as the version control system because it’s effective in managing the code and resolving conflicts. Our </a:t>
            </a:r>
            <a:r>
              <a:rPr lang="en-US" baseline="0" dirty="0" err="1" smtClean="0"/>
              <a:t>Git</a:t>
            </a:r>
            <a:r>
              <a:rPr lang="en-US" baseline="0" dirty="0" smtClean="0"/>
              <a:t> workflow is quite simple: Each of us created a branch and work independently, we only merge our code into master when a feature is completed and tested.</a:t>
            </a:r>
            <a:endParaRPr lang="en-US" dirty="0"/>
          </a:p>
        </p:txBody>
      </p:sp>
      <p:sp>
        <p:nvSpPr>
          <p:cNvPr id="4" name="Slide Number Placeholder 3"/>
          <p:cNvSpPr>
            <a:spLocks noGrp="1"/>
          </p:cNvSpPr>
          <p:nvPr>
            <p:ph type="sldNum" sz="quarter" idx="10"/>
          </p:nvPr>
        </p:nvSpPr>
        <p:spPr/>
        <p:txBody>
          <a:bodyPr/>
          <a:lstStyle/>
          <a:p>
            <a:fld id="{084ACCD1-6A07-4099-ACBF-2EA3310362E9}" type="slidenum">
              <a:rPr lang="en-US" smtClean="0"/>
              <a:t>24</a:t>
            </a:fld>
            <a:endParaRPr lang="en-US"/>
          </a:p>
        </p:txBody>
      </p:sp>
    </p:spTree>
    <p:extLst>
      <p:ext uri="{BB962C8B-B14F-4D97-AF65-F5344CB8AC3E}">
        <p14:creationId xmlns:p14="http://schemas.microsoft.com/office/powerpoint/2010/main" val="18913950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We’ve gained a</a:t>
            </a:r>
            <a:r>
              <a:rPr lang="en-US" baseline="0" dirty="0" smtClean="0"/>
              <a:t> lot of teamwork skill like how to handle the problem that was given as a team. As mentioned, we had daily meetings to discuss all the problems that we had and helped each other to solve them.</a:t>
            </a:r>
          </a:p>
          <a:p>
            <a:r>
              <a:rPr lang="en-US" dirty="0" smtClean="0"/>
              <a:t>We’ve also learned some</a:t>
            </a:r>
            <a:r>
              <a:rPr lang="en-US" baseline="0" dirty="0" smtClean="0"/>
              <a:t> best practice and methods to avoiding and resolving conflicts and I think it’s very useful because having conflicts is a common issue when working in a team.</a:t>
            </a:r>
          </a:p>
          <a:p>
            <a:r>
              <a:rPr lang="en-US" baseline="0" dirty="0" smtClean="0"/>
              <a:t>And thanks to this project, now we know the basic of Handlebars and Sass, we know how to use Grunt to compile </a:t>
            </a:r>
            <a:r>
              <a:rPr lang="en-US" baseline="0" smtClean="0"/>
              <a:t>our project.</a:t>
            </a:r>
            <a:endParaRPr lang="en-US" dirty="0"/>
          </a:p>
        </p:txBody>
      </p:sp>
      <p:sp>
        <p:nvSpPr>
          <p:cNvPr id="4" name="Slide Number Placeholder 3"/>
          <p:cNvSpPr>
            <a:spLocks noGrp="1"/>
          </p:cNvSpPr>
          <p:nvPr>
            <p:ph type="sldNum" sz="quarter" idx="10"/>
          </p:nvPr>
        </p:nvSpPr>
        <p:spPr/>
        <p:txBody>
          <a:bodyPr/>
          <a:lstStyle/>
          <a:p>
            <a:fld id="{084ACCD1-6A07-4099-ACBF-2EA3310362E9}" type="slidenum">
              <a:rPr lang="en-US" smtClean="0"/>
              <a:t>25</a:t>
            </a:fld>
            <a:endParaRPr lang="en-US"/>
          </a:p>
        </p:txBody>
      </p:sp>
    </p:spTree>
    <p:extLst>
      <p:ext uri="{BB962C8B-B14F-4D97-AF65-F5344CB8AC3E}">
        <p14:creationId xmlns:p14="http://schemas.microsoft.com/office/powerpoint/2010/main" val="6183900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26</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15070705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28</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3669022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2</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extLst>
      <p:ext uri="{BB962C8B-B14F-4D97-AF65-F5344CB8AC3E}">
        <p14:creationId xmlns:p14="http://schemas.microsoft.com/office/powerpoint/2010/main" val="2474042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3</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3860767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4</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4278655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Migrating from </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4ACCD1-6A07-4099-ACBF-2EA3310362E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02612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8</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3031853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10</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29662366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Wordpress</a:t>
            </a:r>
            <a:r>
              <a:rPr lang="en-US" baseline="0" dirty="0" smtClean="0"/>
              <a:t> is a CMS (Content Management System)</a:t>
            </a:r>
          </a:p>
          <a:p>
            <a:pPr marL="171450" indent="-171450">
              <a:buFont typeface="Arial" panose="020B0604020202020204" pitchFamily="34" charset="0"/>
              <a:buChar char="•"/>
            </a:pPr>
            <a:r>
              <a:rPr lang="en-US" baseline="0" dirty="0" smtClean="0"/>
              <a:t>Do the connection and </a:t>
            </a:r>
            <a:r>
              <a:rPr lang="en-US" baseline="0" dirty="0" err="1" smtClean="0"/>
              <a:t>interative</a:t>
            </a:r>
            <a:r>
              <a:rPr lang="en-US" baseline="0" dirty="0" smtClean="0"/>
              <a:t> with database. Everything is based on post type. You will interact with database by using </a:t>
            </a:r>
            <a:r>
              <a:rPr lang="en-US" baseline="0" dirty="0" err="1" smtClean="0"/>
              <a:t>Wordpress’s</a:t>
            </a:r>
            <a:r>
              <a:rPr lang="en-US" baseline="0" dirty="0" smtClean="0"/>
              <a:t> own function</a:t>
            </a:r>
            <a:endParaRPr lang="en-US" dirty="0"/>
          </a:p>
        </p:txBody>
      </p:sp>
      <p:sp>
        <p:nvSpPr>
          <p:cNvPr id="4" name="Slide Number Placeholder 3"/>
          <p:cNvSpPr>
            <a:spLocks noGrp="1"/>
          </p:cNvSpPr>
          <p:nvPr>
            <p:ph type="sldNum" sz="quarter" idx="10"/>
          </p:nvPr>
        </p:nvSpPr>
        <p:spPr/>
        <p:txBody>
          <a:bodyPr/>
          <a:lstStyle/>
          <a:p>
            <a:fld id="{084ACCD1-6A07-4099-ACBF-2EA3310362E9}" type="slidenum">
              <a:rPr lang="en-US" smtClean="0"/>
              <a:t>11</a:t>
            </a:fld>
            <a:endParaRPr lang="en-US"/>
          </a:p>
        </p:txBody>
      </p:sp>
    </p:spTree>
    <p:extLst>
      <p:ext uri="{BB962C8B-B14F-4D97-AF65-F5344CB8AC3E}">
        <p14:creationId xmlns:p14="http://schemas.microsoft.com/office/powerpoint/2010/main" val="3357811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child theme is a theme that inherits the functionality of another theme, called the parent theme. This then allows you to modify or add to the functionality of the parent theme in a safe manner.</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easiest explanation for why you should use a child theme is because it allows you to safely update the parent theme</a:t>
            </a:r>
          </a:p>
          <a:p>
            <a:endParaRPr lang="en-US" dirty="0"/>
          </a:p>
        </p:txBody>
      </p:sp>
      <p:sp>
        <p:nvSpPr>
          <p:cNvPr id="4" name="Slide Number Placeholder 3"/>
          <p:cNvSpPr>
            <a:spLocks noGrp="1"/>
          </p:cNvSpPr>
          <p:nvPr>
            <p:ph type="sldNum" sz="quarter" idx="10"/>
          </p:nvPr>
        </p:nvSpPr>
        <p:spPr/>
        <p:txBody>
          <a:bodyPr/>
          <a:lstStyle/>
          <a:p>
            <a:fld id="{084ACCD1-6A07-4099-ACBF-2EA3310362E9}" type="slidenum">
              <a:rPr lang="en-US" smtClean="0"/>
              <a:t>17</a:t>
            </a:fld>
            <a:endParaRPr lang="en-US"/>
          </a:p>
        </p:txBody>
      </p:sp>
    </p:spTree>
    <p:extLst>
      <p:ext uri="{BB962C8B-B14F-4D97-AF65-F5344CB8AC3E}">
        <p14:creationId xmlns:p14="http://schemas.microsoft.com/office/powerpoint/2010/main" val="34819834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ntro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00400" y="409897"/>
            <a:ext cx="5545137" cy="576412"/>
          </a:xfrm>
          <a:prstGeom prst="rect">
            <a:avLst/>
          </a:prstGeom>
        </p:spPr>
        <p:txBody>
          <a:bodyPr/>
          <a:lstStyle>
            <a:lvl1pPr marL="0" indent="0" algn="r">
              <a:buNone/>
              <a:defRPr sz="4000" b="1" i="0" baseline="0">
                <a:solidFill>
                  <a:schemeClr val="tx1"/>
                </a:solidFill>
                <a:latin typeface="+mj-lt"/>
              </a:defRPr>
            </a:lvl1pPr>
          </a:lstStyle>
          <a:p>
            <a:pPr lvl="0"/>
            <a:r>
              <a:rPr lang="en-US" dirty="0" smtClean="0"/>
              <a:t>Presentation Heading</a:t>
            </a:r>
            <a:endParaRPr lang="en-US" dirty="0"/>
          </a:p>
        </p:txBody>
      </p:sp>
      <p:sp>
        <p:nvSpPr>
          <p:cNvPr id="6" name="Text Placeholder 5"/>
          <p:cNvSpPr>
            <a:spLocks noGrp="1"/>
          </p:cNvSpPr>
          <p:nvPr>
            <p:ph type="body" sz="quarter" idx="11" hasCustomPrompt="1"/>
          </p:nvPr>
        </p:nvSpPr>
        <p:spPr>
          <a:xfrm>
            <a:off x="5436096" y="987425"/>
            <a:ext cx="2880817" cy="360189"/>
          </a:xfrm>
          <a:prstGeom prst="rect">
            <a:avLst/>
          </a:prstGeom>
        </p:spPr>
        <p:txBody>
          <a:bodyPr/>
          <a:lstStyle>
            <a:lvl1pPr marL="0" indent="0" algn="r">
              <a:buNone/>
              <a:defRPr sz="1800" cap="all" baseline="0">
                <a:solidFill>
                  <a:schemeClr val="accent4">
                    <a:lumMod val="50000"/>
                  </a:schemeClr>
                </a:solidFill>
              </a:defRPr>
            </a:lvl1pPr>
          </a:lstStyle>
          <a:p>
            <a:pPr lvl="0"/>
            <a:r>
              <a:rPr lang="en-US" dirty="0" smtClean="0"/>
              <a:t>Presentation Subheading</a:t>
            </a:r>
            <a:endParaRPr lang="en-US" dirty="0"/>
          </a:p>
        </p:txBody>
      </p:sp>
    </p:spTree>
    <p:extLst>
      <p:ext uri="{BB962C8B-B14F-4D97-AF65-F5344CB8AC3E}">
        <p14:creationId xmlns:p14="http://schemas.microsoft.com/office/powerpoint/2010/main" val="690751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p:spTree>
      <p:nvGrpSpPr>
        <p:cNvPr id="1" name=""/>
        <p:cNvGrpSpPr/>
        <p:nvPr/>
      </p:nvGrpSpPr>
      <p:grpSpPr>
        <a:xfrm>
          <a:off x="0" y="0"/>
          <a:ext cx="0" cy="0"/>
          <a:chOff x="0" y="0"/>
          <a:chExt cx="0" cy="0"/>
        </a:xfrm>
      </p:grpSpPr>
      <p:sp>
        <p:nvSpPr>
          <p:cNvPr id="3" name="Rectangle 2"/>
          <p:cNvSpPr/>
          <p:nvPr userDrawn="1"/>
        </p:nvSpPr>
        <p:spPr>
          <a:xfrm>
            <a:off x="-2" y="0"/>
            <a:ext cx="9144002" cy="24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Off-page Connector 3"/>
          <p:cNvSpPr/>
          <p:nvPr userDrawn="1"/>
        </p:nvSpPr>
        <p:spPr>
          <a:xfrm>
            <a:off x="8637215" y="181494"/>
            <a:ext cx="327273" cy="295200"/>
          </a:xfrm>
          <a:prstGeom prst="flowChartOffpageConnector">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p>
        </p:txBody>
      </p:sp>
      <p:sp>
        <p:nvSpPr>
          <p:cNvPr id="35" name="TextBox 34"/>
          <p:cNvSpPr txBox="1"/>
          <p:nvPr userDrawn="1"/>
        </p:nvSpPr>
        <p:spPr>
          <a:xfrm>
            <a:off x="8584827" y="176540"/>
            <a:ext cx="432047" cy="261610"/>
          </a:xfrm>
          <a:prstGeom prst="rect">
            <a:avLst/>
          </a:prstGeom>
          <a:noFill/>
        </p:spPr>
        <p:txBody>
          <a:bodyPr wrap="square" rtlCol="0">
            <a:spAutoFit/>
          </a:bodyPr>
          <a:lstStyle/>
          <a:p>
            <a:pPr algn="ctr"/>
            <a:fld id="{28FBDDD3-4810-4617-AE83-8D425A30BC0B}" type="slidenum">
              <a:rPr lang="en-US" sz="1100" b="1" smtClean="0">
                <a:solidFill>
                  <a:schemeClr val="bg1"/>
                </a:solidFill>
              </a:rPr>
              <a:pPr algn="ctr"/>
              <a:t>‹#›</a:t>
            </a:fld>
            <a:endParaRPr lang="en-US" sz="1100" b="1" dirty="0">
              <a:solidFill>
                <a:schemeClr val="bg1"/>
              </a:solidFill>
            </a:endParaRPr>
          </a:p>
        </p:txBody>
      </p:sp>
      <p:sp>
        <p:nvSpPr>
          <p:cNvPr id="38" name="Text Placeholder 37"/>
          <p:cNvSpPr>
            <a:spLocks noGrp="1"/>
          </p:cNvSpPr>
          <p:nvPr>
            <p:ph type="body" sz="quarter" idx="10" hasCustomPrompt="1"/>
          </p:nvPr>
        </p:nvSpPr>
        <p:spPr>
          <a:xfrm>
            <a:off x="0" y="2692362"/>
            <a:ext cx="9144000" cy="720080"/>
          </a:xfrm>
          <a:prstGeom prst="rect">
            <a:avLst/>
          </a:prstGeom>
        </p:spPr>
        <p:txBody>
          <a:bodyPr/>
          <a:lstStyle>
            <a:lvl1pPr marL="0" indent="0" algn="ctr">
              <a:buNone/>
              <a:defRPr sz="4000" b="1" i="0" baseline="0">
                <a:solidFill>
                  <a:schemeClr val="tx1"/>
                </a:solidFill>
                <a:latin typeface="+mj-lt"/>
              </a:defRPr>
            </a:lvl1pPr>
          </a:lstStyle>
          <a:p>
            <a:pPr lvl="0"/>
            <a:r>
              <a:rPr lang="en-US" dirty="0" smtClean="0"/>
              <a:t>Click to edit Heading</a:t>
            </a:r>
            <a:endParaRPr lang="en-US" dirty="0"/>
          </a:p>
        </p:txBody>
      </p:sp>
      <p:sp>
        <p:nvSpPr>
          <p:cNvPr id="48" name="Text Placeholder 47"/>
          <p:cNvSpPr>
            <a:spLocks noGrp="1"/>
          </p:cNvSpPr>
          <p:nvPr>
            <p:ph type="body" sz="quarter" idx="11" hasCustomPrompt="1"/>
          </p:nvPr>
        </p:nvSpPr>
        <p:spPr>
          <a:xfrm>
            <a:off x="251520" y="3579862"/>
            <a:ext cx="8640960" cy="79208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baseline="0">
                <a:solidFill>
                  <a:schemeClr val="accent4">
                    <a:lumMod val="50000"/>
                  </a:schemeClr>
                </a:solidFill>
              </a:defRPr>
            </a:lvl1pPr>
          </a:lstStyle>
          <a:p>
            <a:pPr lvl="0"/>
            <a:r>
              <a:rPr lang="en-US" dirty="0" smtClean="0"/>
              <a:t>Contrary to popular belief, Lorem Ipsum is not simply random text. It has roots in a piece of classical Latin literature from 45 BC. It has roots in a piece of classical Latin literature from 45BC. Contrary to popular belief it has roots in a piece of literature from 45BC. Contrary to popular belief, Lorem Ipsum is not simply random text. Contrary to popular belief, Lorem Ipsum is not simply random text. Contrary to popular belief it has roots in a piece of literature from 45BC. </a:t>
            </a:r>
            <a:endParaRPr lang="en-US" dirty="0"/>
          </a:p>
        </p:txBody>
      </p:sp>
    </p:spTree>
    <p:extLst>
      <p:ext uri="{BB962C8B-B14F-4D97-AF65-F5344CB8AC3E}">
        <p14:creationId xmlns:p14="http://schemas.microsoft.com/office/powerpoint/2010/main" val="3005575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ing &amp; Subheadi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555526"/>
            <a:ext cx="7255718" cy="563870"/>
          </a:xfrm>
          <a:prstGeom prst="rect">
            <a:avLst/>
          </a:prstGeom>
        </p:spPr>
        <p:txBody>
          <a:bodyPr/>
          <a:lstStyle>
            <a:lvl1pPr>
              <a:defRPr sz="4000" b="1" baseline="0">
                <a:solidFill>
                  <a:schemeClr val="tx1"/>
                </a:solidFill>
              </a:defRPr>
            </a:lvl1pPr>
          </a:lstStyle>
          <a:p>
            <a:r>
              <a:rPr lang="en-US" dirty="0" smtClean="0"/>
              <a:t>Click to edit Heading</a:t>
            </a:r>
            <a:endParaRPr lang="en-US" dirty="0"/>
          </a:p>
        </p:txBody>
      </p:sp>
      <p:sp>
        <p:nvSpPr>
          <p:cNvPr id="3" name="Rectangle 2"/>
          <p:cNvSpPr/>
          <p:nvPr userDrawn="1"/>
        </p:nvSpPr>
        <p:spPr>
          <a:xfrm>
            <a:off x="370406" y="411510"/>
            <a:ext cx="516488" cy="707886"/>
          </a:xfrm>
          <a:prstGeom prst="rect">
            <a:avLst/>
          </a:prstGeom>
        </p:spPr>
        <p:txBody>
          <a:bodyPr wrap="none">
            <a:spAutoFit/>
          </a:bodyPr>
          <a:lstStyle/>
          <a:p>
            <a:r>
              <a:rPr lang="en-US" sz="4000" b="1" spc="-150" dirty="0" smtClean="0">
                <a:solidFill>
                  <a:schemeClr val="tx2"/>
                </a:solidFill>
                <a:latin typeface="Century Gothic" panose="020B0502020202020204" pitchFamily="34" charset="0"/>
                <a:ea typeface="Franchise" pitchFamily="49" charset="0"/>
              </a:rPr>
              <a:t>* </a:t>
            </a:r>
            <a:endParaRPr lang="en-US" sz="4000" dirty="0">
              <a:solidFill>
                <a:schemeClr val="tx2"/>
              </a:solidFill>
            </a:endParaRPr>
          </a:p>
        </p:txBody>
      </p:sp>
      <p:sp>
        <p:nvSpPr>
          <p:cNvPr id="4" name="Flowchart: Off-page Connector 3"/>
          <p:cNvSpPr/>
          <p:nvPr userDrawn="1"/>
        </p:nvSpPr>
        <p:spPr>
          <a:xfrm>
            <a:off x="8637215" y="181494"/>
            <a:ext cx="327273" cy="295200"/>
          </a:xfrm>
          <a:prstGeom prst="flowChartOffpageConnector">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p>
        </p:txBody>
      </p:sp>
      <p:sp>
        <p:nvSpPr>
          <p:cNvPr id="8" name="Text Placeholder 7"/>
          <p:cNvSpPr>
            <a:spLocks noGrp="1"/>
          </p:cNvSpPr>
          <p:nvPr>
            <p:ph type="body" sz="quarter" idx="10" hasCustomPrompt="1"/>
          </p:nvPr>
        </p:nvSpPr>
        <p:spPr>
          <a:xfrm>
            <a:off x="628650" y="1131317"/>
            <a:ext cx="7543750" cy="576337"/>
          </a:xfrm>
          <a:prstGeom prst="rect">
            <a:avLst/>
          </a:prstGeom>
        </p:spPr>
        <p:txBody>
          <a:bodyPr/>
          <a:lstStyle>
            <a:lvl1pPr marL="0" indent="0">
              <a:buNone/>
              <a:defRPr sz="1200" baseline="0">
                <a:solidFill>
                  <a:schemeClr val="accent4">
                    <a:lumMod val="50000"/>
                  </a:schemeClr>
                </a:solidFill>
              </a:defRPr>
            </a:lvl1pPr>
          </a:lstStyle>
          <a:p>
            <a:pPr lvl="0"/>
            <a:r>
              <a:rPr lang="en-US" dirty="0" smtClean="0"/>
              <a:t>Contrary to popular belief, Lorem Ipsum is not simply random text. It has roots in a piece of classical Latin literature from 45 BC. </a:t>
            </a:r>
            <a:endParaRPr lang="en-US" dirty="0"/>
          </a:p>
        </p:txBody>
      </p:sp>
      <p:sp>
        <p:nvSpPr>
          <p:cNvPr id="5" name="TextBox 4"/>
          <p:cNvSpPr txBox="1"/>
          <p:nvPr userDrawn="1"/>
        </p:nvSpPr>
        <p:spPr>
          <a:xfrm>
            <a:off x="8584827" y="176540"/>
            <a:ext cx="432047" cy="261610"/>
          </a:xfrm>
          <a:prstGeom prst="rect">
            <a:avLst/>
          </a:prstGeom>
          <a:noFill/>
        </p:spPr>
        <p:txBody>
          <a:bodyPr wrap="square" rtlCol="0">
            <a:spAutoFit/>
          </a:bodyPr>
          <a:lstStyle/>
          <a:p>
            <a:pPr algn="ctr"/>
            <a:fld id="{28FBDDD3-4810-4617-AE83-8D425A30BC0B}" type="slidenum">
              <a:rPr lang="en-US" sz="1100" b="1" smtClean="0">
                <a:solidFill>
                  <a:schemeClr val="bg1"/>
                </a:solidFill>
              </a:rPr>
              <a:pPr algn="ctr"/>
              <a:t>‹#›</a:t>
            </a:fld>
            <a:endParaRPr lang="en-US" sz="1100" b="1" dirty="0">
              <a:solidFill>
                <a:schemeClr val="bg1"/>
              </a:solidFill>
            </a:endParaRPr>
          </a:p>
        </p:txBody>
      </p:sp>
    </p:spTree>
    <p:extLst>
      <p:ext uri="{BB962C8B-B14F-4D97-AF65-F5344CB8AC3E}">
        <p14:creationId xmlns:p14="http://schemas.microsoft.com/office/powerpoint/2010/main" val="4017085599"/>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0"/>
            <a:ext cx="8229600" cy="339471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4477212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06403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g (pg#)">
    <p:spTree>
      <p:nvGrpSpPr>
        <p:cNvPr id="1" name=""/>
        <p:cNvGrpSpPr/>
        <p:nvPr/>
      </p:nvGrpSpPr>
      <p:grpSpPr>
        <a:xfrm>
          <a:off x="0" y="0"/>
          <a:ext cx="0" cy="0"/>
          <a:chOff x="0" y="0"/>
          <a:chExt cx="0" cy="0"/>
        </a:xfrm>
      </p:grpSpPr>
      <p:sp>
        <p:nvSpPr>
          <p:cNvPr id="5" name="Flowchart: Off-page Connector 4"/>
          <p:cNvSpPr/>
          <p:nvPr userDrawn="1"/>
        </p:nvSpPr>
        <p:spPr>
          <a:xfrm>
            <a:off x="8637215" y="181494"/>
            <a:ext cx="327273" cy="295200"/>
          </a:xfrm>
          <a:prstGeom prst="flowChartOffpageConnector">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p>
        </p:txBody>
      </p:sp>
      <p:sp>
        <p:nvSpPr>
          <p:cNvPr id="6" name="TextBox 5"/>
          <p:cNvSpPr txBox="1"/>
          <p:nvPr userDrawn="1"/>
        </p:nvSpPr>
        <p:spPr>
          <a:xfrm>
            <a:off x="8584827" y="176540"/>
            <a:ext cx="432047" cy="261610"/>
          </a:xfrm>
          <a:prstGeom prst="rect">
            <a:avLst/>
          </a:prstGeom>
          <a:noFill/>
        </p:spPr>
        <p:txBody>
          <a:bodyPr wrap="square" rtlCol="0">
            <a:spAutoFit/>
          </a:bodyPr>
          <a:lstStyle/>
          <a:p>
            <a:pPr algn="ctr"/>
            <a:fld id="{28FBDDD3-4810-4617-AE83-8D425A30BC0B}" type="slidenum">
              <a:rPr lang="en-US" sz="1100" b="1" smtClean="0">
                <a:solidFill>
                  <a:schemeClr val="bg1"/>
                </a:solidFill>
              </a:rPr>
              <a:pPr algn="ctr"/>
              <a:t>‹#›</a:t>
            </a:fld>
            <a:endParaRPr lang="en-US" sz="1100" b="1" dirty="0">
              <a:solidFill>
                <a:schemeClr val="bg1"/>
              </a:solidFill>
            </a:endParaRPr>
          </a:p>
        </p:txBody>
      </p:sp>
    </p:spTree>
    <p:extLst>
      <p:ext uri="{BB962C8B-B14F-4D97-AF65-F5344CB8AC3E}">
        <p14:creationId xmlns:p14="http://schemas.microsoft.com/office/powerpoint/2010/main" val="1951467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p:spTree>
      <p:nvGrpSpPr>
        <p:cNvPr id="1" name=""/>
        <p:cNvGrpSpPr/>
        <p:nvPr/>
      </p:nvGrpSpPr>
      <p:grpSpPr>
        <a:xfrm>
          <a:off x="0" y="0"/>
          <a:ext cx="0" cy="0"/>
          <a:chOff x="0" y="0"/>
          <a:chExt cx="0" cy="0"/>
        </a:xfrm>
      </p:grpSpPr>
      <p:sp>
        <p:nvSpPr>
          <p:cNvPr id="3" name="Rectangle 2"/>
          <p:cNvSpPr/>
          <p:nvPr userDrawn="1"/>
        </p:nvSpPr>
        <p:spPr>
          <a:xfrm>
            <a:off x="-2" y="0"/>
            <a:ext cx="9144002" cy="24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Off-page Connector 3"/>
          <p:cNvSpPr/>
          <p:nvPr userDrawn="1"/>
        </p:nvSpPr>
        <p:spPr>
          <a:xfrm>
            <a:off x="8637215" y="181494"/>
            <a:ext cx="327273" cy="295200"/>
          </a:xfrm>
          <a:prstGeom prst="flowChartOffpageConnector">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p>
        </p:txBody>
      </p:sp>
      <p:sp>
        <p:nvSpPr>
          <p:cNvPr id="35" name="TextBox 34"/>
          <p:cNvSpPr txBox="1"/>
          <p:nvPr userDrawn="1"/>
        </p:nvSpPr>
        <p:spPr>
          <a:xfrm>
            <a:off x="8584827" y="176540"/>
            <a:ext cx="432047" cy="261610"/>
          </a:xfrm>
          <a:prstGeom prst="rect">
            <a:avLst/>
          </a:prstGeom>
          <a:noFill/>
        </p:spPr>
        <p:txBody>
          <a:bodyPr wrap="square" rtlCol="0">
            <a:spAutoFit/>
          </a:bodyPr>
          <a:lstStyle/>
          <a:p>
            <a:pPr algn="ctr"/>
            <a:fld id="{28FBDDD3-4810-4617-AE83-8D425A30BC0B}" type="slidenum">
              <a:rPr lang="en-US" sz="1100" b="1" smtClean="0">
                <a:solidFill>
                  <a:schemeClr val="bg1"/>
                </a:solidFill>
              </a:rPr>
              <a:pPr algn="ctr"/>
              <a:t>‹#›</a:t>
            </a:fld>
            <a:endParaRPr lang="en-US" sz="1100" b="1" dirty="0">
              <a:solidFill>
                <a:schemeClr val="bg1"/>
              </a:solidFill>
            </a:endParaRPr>
          </a:p>
        </p:txBody>
      </p:sp>
      <p:sp>
        <p:nvSpPr>
          <p:cNvPr id="38" name="Text Placeholder 37"/>
          <p:cNvSpPr>
            <a:spLocks noGrp="1"/>
          </p:cNvSpPr>
          <p:nvPr>
            <p:ph type="body" sz="quarter" idx="10" hasCustomPrompt="1"/>
          </p:nvPr>
        </p:nvSpPr>
        <p:spPr>
          <a:xfrm>
            <a:off x="0" y="2692362"/>
            <a:ext cx="9144000" cy="720080"/>
          </a:xfrm>
          <a:prstGeom prst="rect">
            <a:avLst/>
          </a:prstGeom>
        </p:spPr>
        <p:txBody>
          <a:bodyPr/>
          <a:lstStyle>
            <a:lvl1pPr marL="0" indent="0" algn="ctr">
              <a:buNone/>
              <a:defRPr sz="4000" b="1" i="0" baseline="0">
                <a:solidFill>
                  <a:schemeClr val="tx1"/>
                </a:solidFill>
                <a:latin typeface="+mj-lt"/>
              </a:defRPr>
            </a:lvl1pPr>
          </a:lstStyle>
          <a:p>
            <a:pPr lvl="0"/>
            <a:r>
              <a:rPr lang="en-US" dirty="0" smtClean="0"/>
              <a:t>Click to edit Heading</a:t>
            </a:r>
            <a:endParaRPr lang="en-US" dirty="0"/>
          </a:p>
        </p:txBody>
      </p:sp>
      <p:sp>
        <p:nvSpPr>
          <p:cNvPr id="48" name="Text Placeholder 47"/>
          <p:cNvSpPr>
            <a:spLocks noGrp="1"/>
          </p:cNvSpPr>
          <p:nvPr>
            <p:ph type="body" sz="quarter" idx="11" hasCustomPrompt="1"/>
          </p:nvPr>
        </p:nvSpPr>
        <p:spPr>
          <a:xfrm>
            <a:off x="251520" y="3579862"/>
            <a:ext cx="8640960" cy="79208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baseline="0">
                <a:solidFill>
                  <a:schemeClr val="accent4">
                    <a:lumMod val="50000"/>
                  </a:schemeClr>
                </a:solidFill>
              </a:defRPr>
            </a:lvl1pPr>
          </a:lstStyle>
          <a:p>
            <a:pPr lvl="0"/>
            <a:r>
              <a:rPr lang="en-US" dirty="0" smtClean="0"/>
              <a:t>Contrary to popular belief, Lorem Ipsum is not simply random text. It has roots in a piece of classical Latin literature from 45 BC. It has roots in a piece of classical Latin literature from 45BC. Contrary to popular belief it has roots in a piece of literature from 45BC. Contrary to popular belief, Lorem Ipsum is not simply random text. Contrary to popular belief, Lorem Ipsum is not simply random text. Contrary to popular belief it has roots in a piece of literature from 45BC. </a:t>
            </a:r>
            <a:endParaRPr lang="en-US" dirty="0"/>
          </a:p>
        </p:txBody>
      </p:sp>
    </p:spTree>
    <p:extLst>
      <p:ext uri="{BB962C8B-B14F-4D97-AF65-F5344CB8AC3E}">
        <p14:creationId xmlns:p14="http://schemas.microsoft.com/office/powerpoint/2010/main" val="3329403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ing &amp; Subheadi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555526"/>
            <a:ext cx="7255718" cy="563870"/>
          </a:xfrm>
          <a:prstGeom prst="rect">
            <a:avLst/>
          </a:prstGeom>
        </p:spPr>
        <p:txBody>
          <a:bodyPr/>
          <a:lstStyle>
            <a:lvl1pPr>
              <a:defRPr sz="4000" b="1" baseline="0">
                <a:solidFill>
                  <a:schemeClr val="tx1"/>
                </a:solidFill>
              </a:defRPr>
            </a:lvl1pPr>
          </a:lstStyle>
          <a:p>
            <a:r>
              <a:rPr lang="en-US" dirty="0" smtClean="0"/>
              <a:t>Click to edit Heading</a:t>
            </a:r>
            <a:endParaRPr lang="en-US" dirty="0"/>
          </a:p>
        </p:txBody>
      </p:sp>
      <p:sp>
        <p:nvSpPr>
          <p:cNvPr id="3" name="Rectangle 2"/>
          <p:cNvSpPr/>
          <p:nvPr userDrawn="1"/>
        </p:nvSpPr>
        <p:spPr>
          <a:xfrm>
            <a:off x="370406" y="411510"/>
            <a:ext cx="516488" cy="707886"/>
          </a:xfrm>
          <a:prstGeom prst="rect">
            <a:avLst/>
          </a:prstGeom>
        </p:spPr>
        <p:txBody>
          <a:bodyPr wrap="none">
            <a:spAutoFit/>
          </a:bodyPr>
          <a:lstStyle/>
          <a:p>
            <a:r>
              <a:rPr lang="en-US" sz="4000" b="1" spc="-150" dirty="0" smtClean="0">
                <a:solidFill>
                  <a:schemeClr val="tx2"/>
                </a:solidFill>
                <a:latin typeface="Century Gothic" panose="020B0502020202020204" pitchFamily="34" charset="0"/>
                <a:ea typeface="Franchise" pitchFamily="49" charset="0"/>
              </a:rPr>
              <a:t>* </a:t>
            </a:r>
            <a:endParaRPr lang="en-US" sz="4000" dirty="0">
              <a:solidFill>
                <a:schemeClr val="tx2"/>
              </a:solidFill>
            </a:endParaRPr>
          </a:p>
        </p:txBody>
      </p:sp>
      <p:sp>
        <p:nvSpPr>
          <p:cNvPr id="4" name="Flowchart: Off-page Connector 3"/>
          <p:cNvSpPr/>
          <p:nvPr userDrawn="1"/>
        </p:nvSpPr>
        <p:spPr>
          <a:xfrm>
            <a:off x="8637215" y="181494"/>
            <a:ext cx="327273" cy="295200"/>
          </a:xfrm>
          <a:prstGeom prst="flowChartOffpageConnector">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p>
        </p:txBody>
      </p:sp>
      <p:sp>
        <p:nvSpPr>
          <p:cNvPr id="8" name="Text Placeholder 7"/>
          <p:cNvSpPr>
            <a:spLocks noGrp="1"/>
          </p:cNvSpPr>
          <p:nvPr>
            <p:ph type="body" sz="quarter" idx="10" hasCustomPrompt="1"/>
          </p:nvPr>
        </p:nvSpPr>
        <p:spPr>
          <a:xfrm>
            <a:off x="628650" y="1131317"/>
            <a:ext cx="7543750" cy="576337"/>
          </a:xfrm>
          <a:prstGeom prst="rect">
            <a:avLst/>
          </a:prstGeom>
        </p:spPr>
        <p:txBody>
          <a:bodyPr/>
          <a:lstStyle>
            <a:lvl1pPr marL="0" indent="0">
              <a:buNone/>
              <a:defRPr sz="1200" baseline="0">
                <a:solidFill>
                  <a:schemeClr val="accent4">
                    <a:lumMod val="50000"/>
                  </a:schemeClr>
                </a:solidFill>
              </a:defRPr>
            </a:lvl1pPr>
          </a:lstStyle>
          <a:p>
            <a:pPr lvl="0"/>
            <a:r>
              <a:rPr lang="en-US" dirty="0" smtClean="0"/>
              <a:t>Contrary to popular belief, Lorem Ipsum is not simply random text. It has roots in a piece of classical Latin literature from 45 BC. </a:t>
            </a:r>
            <a:endParaRPr lang="en-US" dirty="0"/>
          </a:p>
        </p:txBody>
      </p:sp>
      <p:sp>
        <p:nvSpPr>
          <p:cNvPr id="5" name="TextBox 4"/>
          <p:cNvSpPr txBox="1"/>
          <p:nvPr userDrawn="1"/>
        </p:nvSpPr>
        <p:spPr>
          <a:xfrm>
            <a:off x="8584827" y="176540"/>
            <a:ext cx="432047" cy="261610"/>
          </a:xfrm>
          <a:prstGeom prst="rect">
            <a:avLst/>
          </a:prstGeom>
          <a:noFill/>
        </p:spPr>
        <p:txBody>
          <a:bodyPr wrap="square" rtlCol="0">
            <a:spAutoFit/>
          </a:bodyPr>
          <a:lstStyle/>
          <a:p>
            <a:pPr algn="ctr"/>
            <a:fld id="{28FBDDD3-4810-4617-AE83-8D425A30BC0B}" type="slidenum">
              <a:rPr lang="en-US" sz="1100" b="1" smtClean="0">
                <a:solidFill>
                  <a:schemeClr val="bg1"/>
                </a:solidFill>
              </a:rPr>
              <a:pPr algn="ctr"/>
              <a:t>‹#›</a:t>
            </a:fld>
            <a:endParaRPr lang="en-US" sz="1100" b="1" dirty="0">
              <a:solidFill>
                <a:schemeClr val="bg1"/>
              </a:solidFill>
            </a:endParaRPr>
          </a:p>
        </p:txBody>
      </p:sp>
    </p:spTree>
    <p:extLst>
      <p:ext uri="{BB962C8B-B14F-4D97-AF65-F5344CB8AC3E}">
        <p14:creationId xmlns:p14="http://schemas.microsoft.com/office/powerpoint/2010/main" val="3465606536"/>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0"/>
            <a:ext cx="8229600" cy="339471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0461090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Intro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00400" y="409897"/>
            <a:ext cx="5545137" cy="576412"/>
          </a:xfrm>
          <a:prstGeom prst="rect">
            <a:avLst/>
          </a:prstGeom>
        </p:spPr>
        <p:txBody>
          <a:bodyPr/>
          <a:lstStyle>
            <a:lvl1pPr marL="0" indent="0" algn="r">
              <a:buNone/>
              <a:defRPr sz="4000" b="1" i="0" baseline="0">
                <a:solidFill>
                  <a:schemeClr val="tx1"/>
                </a:solidFill>
                <a:latin typeface="+mj-lt"/>
              </a:defRPr>
            </a:lvl1pPr>
          </a:lstStyle>
          <a:p>
            <a:pPr lvl="0"/>
            <a:r>
              <a:rPr lang="en-US" dirty="0" smtClean="0"/>
              <a:t>Presentation Heading</a:t>
            </a:r>
            <a:endParaRPr lang="en-US" dirty="0"/>
          </a:p>
        </p:txBody>
      </p:sp>
      <p:sp>
        <p:nvSpPr>
          <p:cNvPr id="6" name="Text Placeholder 5"/>
          <p:cNvSpPr>
            <a:spLocks noGrp="1"/>
          </p:cNvSpPr>
          <p:nvPr>
            <p:ph type="body" sz="quarter" idx="11" hasCustomPrompt="1"/>
          </p:nvPr>
        </p:nvSpPr>
        <p:spPr>
          <a:xfrm>
            <a:off x="5436096" y="987425"/>
            <a:ext cx="2880817" cy="360189"/>
          </a:xfrm>
          <a:prstGeom prst="rect">
            <a:avLst/>
          </a:prstGeom>
        </p:spPr>
        <p:txBody>
          <a:bodyPr/>
          <a:lstStyle>
            <a:lvl1pPr marL="0" indent="0" algn="r">
              <a:buNone/>
              <a:defRPr sz="1800" cap="all" baseline="0">
                <a:solidFill>
                  <a:schemeClr val="accent4">
                    <a:lumMod val="50000"/>
                  </a:schemeClr>
                </a:solidFill>
              </a:defRPr>
            </a:lvl1pPr>
          </a:lstStyle>
          <a:p>
            <a:pPr lvl="0"/>
            <a:r>
              <a:rPr lang="en-US" dirty="0" smtClean="0"/>
              <a:t>Presentation Subheading</a:t>
            </a:r>
            <a:endParaRPr lang="en-US" dirty="0"/>
          </a:p>
        </p:txBody>
      </p:sp>
    </p:spTree>
    <p:extLst>
      <p:ext uri="{BB962C8B-B14F-4D97-AF65-F5344CB8AC3E}">
        <p14:creationId xmlns:p14="http://schemas.microsoft.com/office/powerpoint/2010/main" val="3447800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8845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g (pg#)">
    <p:spTree>
      <p:nvGrpSpPr>
        <p:cNvPr id="1" name=""/>
        <p:cNvGrpSpPr/>
        <p:nvPr/>
      </p:nvGrpSpPr>
      <p:grpSpPr>
        <a:xfrm>
          <a:off x="0" y="0"/>
          <a:ext cx="0" cy="0"/>
          <a:chOff x="0" y="0"/>
          <a:chExt cx="0" cy="0"/>
        </a:xfrm>
      </p:grpSpPr>
      <p:sp>
        <p:nvSpPr>
          <p:cNvPr id="5" name="Flowchart: Off-page Connector 4"/>
          <p:cNvSpPr/>
          <p:nvPr userDrawn="1"/>
        </p:nvSpPr>
        <p:spPr>
          <a:xfrm>
            <a:off x="8637215" y="181494"/>
            <a:ext cx="327273" cy="295200"/>
          </a:xfrm>
          <a:prstGeom prst="flowChartOffpageConnector">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p>
        </p:txBody>
      </p:sp>
      <p:sp>
        <p:nvSpPr>
          <p:cNvPr id="6" name="TextBox 5"/>
          <p:cNvSpPr txBox="1"/>
          <p:nvPr userDrawn="1"/>
        </p:nvSpPr>
        <p:spPr>
          <a:xfrm>
            <a:off x="8584827" y="176540"/>
            <a:ext cx="432047" cy="261610"/>
          </a:xfrm>
          <a:prstGeom prst="rect">
            <a:avLst/>
          </a:prstGeom>
          <a:noFill/>
        </p:spPr>
        <p:txBody>
          <a:bodyPr wrap="square" rtlCol="0">
            <a:spAutoFit/>
          </a:bodyPr>
          <a:lstStyle/>
          <a:p>
            <a:pPr algn="ctr"/>
            <a:fld id="{28FBDDD3-4810-4617-AE83-8D425A30BC0B}" type="slidenum">
              <a:rPr lang="en-US" sz="1100" b="1" smtClean="0">
                <a:solidFill>
                  <a:schemeClr val="bg1"/>
                </a:solidFill>
              </a:rPr>
              <a:pPr algn="ctr"/>
              <a:t>‹#›</a:t>
            </a:fld>
            <a:endParaRPr lang="en-US" sz="1100" b="1" dirty="0">
              <a:solidFill>
                <a:schemeClr val="bg1"/>
              </a:solidFill>
            </a:endParaRPr>
          </a:p>
        </p:txBody>
      </p:sp>
    </p:spTree>
    <p:extLst>
      <p:ext uri="{BB962C8B-B14F-4D97-AF65-F5344CB8AC3E}">
        <p14:creationId xmlns:p14="http://schemas.microsoft.com/office/powerpoint/2010/main" val="1839521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9"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alphaModFix amt="66000"/>
            <a:lum/>
          </a:blip>
          <a:srcRect/>
          <a:stretch>
            <a:fillRect t="-9000" b="-9000"/>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133176" y="4645093"/>
            <a:ext cx="831310" cy="265003"/>
          </a:xfrm>
          <a:prstGeom prst="rect">
            <a:avLst/>
          </a:prstGeom>
        </p:spPr>
      </p:pic>
    </p:spTree>
    <p:extLst>
      <p:ext uri="{BB962C8B-B14F-4D97-AF65-F5344CB8AC3E}">
        <p14:creationId xmlns:p14="http://schemas.microsoft.com/office/powerpoint/2010/main" val="3191265186"/>
      </p:ext>
    </p:extLst>
  </p:cSld>
  <p:clrMap bg1="lt1" tx1="dk1" bg2="lt2" tx2="dk2" accent1="accent1" accent2="accent2" accent3="accent3" accent4="accent4" accent5="accent5" accent6="accent6" hlink="hlink" folHlink="folHlink"/>
  <p:sldLayoutIdLst>
    <p:sldLayoutId id="2147483665" r:id="rId1"/>
    <p:sldLayoutId id="2147483664" r:id="rId2"/>
    <p:sldLayoutId id="2147483666" r:id="rId3"/>
    <p:sldLayoutId id="2147483663" r:id="rId4"/>
    <p:sldLayoutId id="2147483662" r:id="rId5"/>
    <p:sldLayoutId id="2147483667" r:id="rId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alphaModFix amt="66000"/>
            <a:lum/>
          </a:blip>
          <a:srcRect/>
          <a:stretch>
            <a:fillRect t="-9000" b="-9000"/>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133176" y="4645093"/>
            <a:ext cx="831310" cy="265003"/>
          </a:xfrm>
          <a:prstGeom prst="rect">
            <a:avLst/>
          </a:prstGeom>
        </p:spPr>
      </p:pic>
    </p:spTree>
    <p:extLst>
      <p:ext uri="{BB962C8B-B14F-4D97-AF65-F5344CB8AC3E}">
        <p14:creationId xmlns:p14="http://schemas.microsoft.com/office/powerpoint/2010/main" val="415431224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wphierarchy.com/"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hyperlink" Target="http://elin.damernasvarld.se/"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87624" y="411013"/>
            <a:ext cx="7129289" cy="576412"/>
          </a:xfrm>
        </p:spPr>
        <p:txBody>
          <a:bodyPr/>
          <a:lstStyle/>
          <a:p>
            <a:r>
              <a:rPr lang="en-US" altLang="en-US" dirty="0" err="1" smtClean="0"/>
              <a:t>Wordpress</a:t>
            </a:r>
            <a:r>
              <a:rPr lang="en-US" altLang="en-US" dirty="0" smtClean="0"/>
              <a:t> Migration Project</a:t>
            </a:r>
            <a:endParaRPr lang="en-US" altLang="en-US" dirty="0"/>
          </a:p>
          <a:p>
            <a:endParaRPr lang="en-US"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4587974"/>
            <a:ext cx="377190" cy="48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4873167"/>
            <a:ext cx="576064" cy="203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6013372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a:xfrm>
            <a:off x="467544" y="1995686"/>
            <a:ext cx="8229600" cy="857250"/>
          </a:xfrm>
        </p:spPr>
        <p:txBody>
          <a:bodyPr/>
          <a:lstStyle/>
          <a:p>
            <a:r>
              <a:rPr lang="en-US" dirty="0" err="1" smtClean="0">
                <a:sym typeface="Gill Sans" charset="0"/>
              </a:rPr>
              <a:t>Wordpress</a:t>
            </a:r>
            <a:endParaRPr lang="en-US" dirty="0">
              <a:sym typeface="Gill Sans" charset="0"/>
            </a:endParaRPr>
          </a:p>
        </p:txBody>
      </p:sp>
    </p:spTree>
    <p:extLst>
      <p:ext uri="{BB962C8B-B14F-4D97-AF65-F5344CB8AC3E}">
        <p14:creationId xmlns:p14="http://schemas.microsoft.com/office/powerpoint/2010/main" val="19861648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
            <a:ext cx="8229600" cy="709826"/>
          </a:xfrm>
        </p:spPr>
        <p:txBody>
          <a:bodyPr/>
          <a:lstStyle/>
          <a:p>
            <a:r>
              <a:rPr lang="en-US" dirty="0" err="1" smtClean="0"/>
              <a:t>Wordpress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87624" y="1203598"/>
            <a:ext cx="6552728" cy="3560983"/>
          </a:xfrm>
        </p:spPr>
      </p:pic>
    </p:spTree>
    <p:extLst>
      <p:ext uri="{BB962C8B-B14F-4D97-AF65-F5344CB8AC3E}">
        <p14:creationId xmlns:p14="http://schemas.microsoft.com/office/powerpoint/2010/main" val="222388319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199" y="205740"/>
            <a:ext cx="8229601" cy="4216873"/>
          </a:xfrm>
        </p:spPr>
      </p:pic>
    </p:spTree>
    <p:extLst>
      <p:ext uri="{BB962C8B-B14F-4D97-AF65-F5344CB8AC3E}">
        <p14:creationId xmlns:p14="http://schemas.microsoft.com/office/powerpoint/2010/main" val="60112438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Wordpress theme</a:t>
            </a:r>
            <a:endParaRPr lang="en-US"/>
          </a:p>
        </p:txBody>
      </p:sp>
      <p:sp>
        <p:nvSpPr>
          <p:cNvPr id="3" name="Content Placeholder 2"/>
          <p:cNvSpPr>
            <a:spLocks noGrp="1"/>
          </p:cNvSpPr>
          <p:nvPr>
            <p:ph idx="1"/>
          </p:nvPr>
        </p:nvSpPr>
        <p:spPr/>
        <p:txBody>
          <a:bodyPr/>
          <a:lstStyle/>
          <a:p>
            <a:pPr>
              <a:lnSpc>
                <a:spcPct val="150000"/>
              </a:lnSpc>
            </a:pPr>
            <a:r>
              <a:rPr lang="en-US" sz="3200" dirty="0" smtClean="0"/>
              <a:t>A </a:t>
            </a:r>
            <a:r>
              <a:rPr lang="en-US" sz="3200" dirty="0"/>
              <a:t>WordPress theme changes the design </a:t>
            </a:r>
            <a:r>
              <a:rPr lang="en-US" sz="3200" dirty="0" smtClean="0"/>
              <a:t>of</a:t>
            </a:r>
          </a:p>
          <a:p>
            <a:pPr marL="0" indent="0">
              <a:lnSpc>
                <a:spcPct val="150000"/>
              </a:lnSpc>
              <a:buNone/>
            </a:pPr>
            <a:r>
              <a:rPr lang="en-US" sz="3200" dirty="0"/>
              <a:t>y</a:t>
            </a:r>
            <a:r>
              <a:rPr lang="en-US" sz="3200" dirty="0" smtClean="0"/>
              <a:t>our website</a:t>
            </a:r>
            <a:r>
              <a:rPr lang="en-US" sz="3200" dirty="0"/>
              <a:t>, </a:t>
            </a:r>
            <a:r>
              <a:rPr lang="en-US" sz="3200" dirty="0" smtClean="0"/>
              <a:t>often </a:t>
            </a:r>
            <a:r>
              <a:rPr lang="en-US" sz="3200" dirty="0"/>
              <a:t>including its </a:t>
            </a:r>
            <a:r>
              <a:rPr lang="en-US" sz="3200" dirty="0" smtClean="0"/>
              <a:t>layout</a:t>
            </a:r>
          </a:p>
          <a:p>
            <a:pPr>
              <a:lnSpc>
                <a:spcPct val="150000"/>
              </a:lnSpc>
            </a:pPr>
            <a:r>
              <a:rPr lang="en-US" sz="3200" dirty="0" smtClean="0"/>
              <a:t>Themes </a:t>
            </a:r>
            <a:r>
              <a:rPr lang="en-US" sz="3200" dirty="0"/>
              <a:t>take the content and data stored </a:t>
            </a:r>
            <a:r>
              <a:rPr lang="en-US" sz="3200" dirty="0" smtClean="0"/>
              <a:t>by</a:t>
            </a:r>
          </a:p>
          <a:p>
            <a:pPr marL="0" indent="0">
              <a:lnSpc>
                <a:spcPct val="150000"/>
              </a:lnSpc>
              <a:buNone/>
            </a:pPr>
            <a:r>
              <a:rPr lang="en-US" sz="3200" dirty="0" smtClean="0"/>
              <a:t>WordPress </a:t>
            </a:r>
            <a:r>
              <a:rPr lang="en-US" sz="3200" dirty="0"/>
              <a:t>and display it in the browser</a:t>
            </a:r>
          </a:p>
        </p:txBody>
      </p:sp>
    </p:spTree>
    <p:extLst>
      <p:ext uri="{BB962C8B-B14F-4D97-AF65-F5344CB8AC3E}">
        <p14:creationId xmlns:p14="http://schemas.microsoft.com/office/powerpoint/2010/main" val="329330729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600" y="205740"/>
            <a:ext cx="7272808" cy="4747776"/>
          </a:xfrm>
        </p:spPr>
      </p:pic>
    </p:spTree>
    <p:extLst>
      <p:ext uri="{BB962C8B-B14F-4D97-AF65-F5344CB8AC3E}">
        <p14:creationId xmlns:p14="http://schemas.microsoft.com/office/powerpoint/2010/main" val="1587241585"/>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95536" y="168421"/>
            <a:ext cx="8229600" cy="857250"/>
          </a:xfrm>
          <a:prstGeom prst="rect">
            <a:avLst/>
          </a:prstGeom>
        </p:spPr>
        <p:txBody>
          <a:bodyPr/>
          <a:lstStyle/>
          <a:p>
            <a:r>
              <a:rPr lang="en-US" smtClean="0"/>
              <a:t>Wordpress hierarchy</a:t>
            </a:r>
            <a:endParaRPr lang="en-US"/>
          </a:p>
        </p:txBody>
      </p:sp>
      <p:pic>
        <p:nvPicPr>
          <p:cNvPr id="4" name="Content Placeholder 3"/>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539552" y="963174"/>
            <a:ext cx="8151838" cy="3346279"/>
          </a:xfrm>
          <a:prstGeom prst="rect">
            <a:avLst/>
          </a:prstGeom>
        </p:spPr>
      </p:pic>
      <p:sp>
        <p:nvSpPr>
          <p:cNvPr id="5" name="TextBox 4"/>
          <p:cNvSpPr txBox="1"/>
          <p:nvPr/>
        </p:nvSpPr>
        <p:spPr>
          <a:xfrm>
            <a:off x="858137" y="4299942"/>
            <a:ext cx="7386371" cy="400110"/>
          </a:xfrm>
          <a:prstGeom prst="rect">
            <a:avLst/>
          </a:prstGeom>
          <a:noFill/>
        </p:spPr>
        <p:txBody>
          <a:bodyPr wrap="square" rtlCol="0">
            <a:spAutoFit/>
          </a:bodyPr>
          <a:lstStyle/>
          <a:p>
            <a:r>
              <a:rPr lang="en-US" sz="2000" dirty="0">
                <a:solidFill>
                  <a:srgbClr val="A6A6A6"/>
                </a:solidFill>
              </a:rPr>
              <a:t>Checkout here: </a:t>
            </a:r>
            <a:r>
              <a:rPr lang="en-US" sz="2000" dirty="0">
                <a:solidFill>
                  <a:srgbClr val="A6A6A6"/>
                </a:solidFill>
                <a:hlinkClick r:id="rId3"/>
              </a:rPr>
              <a:t>https://wphierarchy.com/</a:t>
            </a:r>
            <a:endParaRPr lang="en-US" sz="2000" dirty="0" smtClean="0">
              <a:solidFill>
                <a:srgbClr val="A6A6A6"/>
              </a:solidFill>
            </a:endParaRPr>
          </a:p>
        </p:txBody>
      </p:sp>
    </p:spTree>
    <p:extLst>
      <p:ext uri="{BB962C8B-B14F-4D97-AF65-F5344CB8AC3E}">
        <p14:creationId xmlns:p14="http://schemas.microsoft.com/office/powerpoint/2010/main" val="2187813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Wordpress</a:t>
            </a:r>
            <a:r>
              <a:rPr lang="en-US" dirty="0" smtClean="0"/>
              <a:t> actions and filters</a:t>
            </a:r>
            <a:endParaRPr lang="en-US" dirty="0"/>
          </a:p>
        </p:txBody>
      </p:sp>
      <p:sp>
        <p:nvSpPr>
          <p:cNvPr id="3" name="Content Placeholder 2"/>
          <p:cNvSpPr>
            <a:spLocks noGrp="1"/>
          </p:cNvSpPr>
          <p:nvPr>
            <p:ph idx="1"/>
          </p:nvPr>
        </p:nvSpPr>
        <p:spPr/>
        <p:txBody>
          <a:bodyPr/>
          <a:lstStyle/>
          <a:p>
            <a:pPr marL="514350" indent="-514350">
              <a:lnSpc>
                <a:spcPct val="100000"/>
              </a:lnSpc>
              <a:buFont typeface="+mj-lt"/>
              <a:buAutoNum type="arabicPeriod"/>
            </a:pPr>
            <a:r>
              <a:rPr lang="en-US" dirty="0" err="1" smtClean="0"/>
              <a:t>Wordpress</a:t>
            </a:r>
            <a:r>
              <a:rPr lang="en-US" dirty="0" smtClean="0"/>
              <a:t> hook</a:t>
            </a:r>
          </a:p>
          <a:p>
            <a:pPr lvl="1">
              <a:lnSpc>
                <a:spcPct val="100000"/>
              </a:lnSpc>
            </a:pPr>
            <a:r>
              <a:rPr lang="en-US" sz="2000" dirty="0"/>
              <a:t>A “hook” is a certain location in the WordPress code which allows you to attach or run your own code</a:t>
            </a:r>
          </a:p>
          <a:p>
            <a:pPr lvl="1">
              <a:lnSpc>
                <a:spcPct val="100000"/>
              </a:lnSpc>
            </a:pPr>
            <a:r>
              <a:rPr lang="en-US" sz="2000" dirty="0"/>
              <a:t>Another way of describing </a:t>
            </a:r>
            <a:r>
              <a:rPr lang="en-US" sz="2000" dirty="0" smtClean="0"/>
              <a:t>“hooks” </a:t>
            </a:r>
            <a:r>
              <a:rPr lang="en-US" sz="2000" dirty="0"/>
              <a:t>is that they are sort of like designated areas within the WordPress code which give you the opportunity to execute your own functions.</a:t>
            </a:r>
            <a:endParaRPr lang="en-US" sz="2000" dirty="0" smtClean="0"/>
          </a:p>
          <a:p>
            <a:pPr marL="514350" indent="-514350">
              <a:lnSpc>
                <a:spcPct val="100000"/>
              </a:lnSpc>
              <a:buFont typeface="+mj-lt"/>
              <a:buAutoNum type="arabicPeriod"/>
            </a:pPr>
            <a:r>
              <a:rPr lang="en-US" dirty="0" smtClean="0"/>
              <a:t>Difference between actions and filters</a:t>
            </a:r>
          </a:p>
          <a:p>
            <a:pPr lvl="1">
              <a:lnSpc>
                <a:spcPct val="100000"/>
              </a:lnSpc>
            </a:pPr>
            <a:r>
              <a:rPr lang="en-US" sz="2000" dirty="0" smtClean="0"/>
              <a:t>The importance difference is filters will do something and return a value to change a default value but actions do not</a:t>
            </a:r>
            <a:endParaRPr lang="en-US" sz="2000" dirty="0"/>
          </a:p>
        </p:txBody>
      </p:sp>
    </p:spTree>
    <p:extLst>
      <p:ext uri="{BB962C8B-B14F-4D97-AF65-F5344CB8AC3E}">
        <p14:creationId xmlns:p14="http://schemas.microsoft.com/office/powerpoint/2010/main" val="208279333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we need a child theme</a:t>
            </a:r>
            <a:endParaRPr lang="en-US" dirty="0"/>
          </a:p>
        </p:txBody>
      </p:sp>
      <p:sp>
        <p:nvSpPr>
          <p:cNvPr id="3" name="Content Placeholder 2"/>
          <p:cNvSpPr>
            <a:spLocks noGrp="1"/>
          </p:cNvSpPr>
          <p:nvPr>
            <p:ph idx="1"/>
          </p:nvPr>
        </p:nvSpPr>
        <p:spPr>
          <a:xfrm>
            <a:off x="251520" y="1200150"/>
            <a:ext cx="8435280" cy="3394710"/>
          </a:xfrm>
        </p:spPr>
        <p:txBody>
          <a:bodyPr/>
          <a:lstStyle/>
          <a:p>
            <a:pPr marL="0" indent="0">
              <a:lnSpc>
                <a:spcPct val="130000"/>
              </a:lnSpc>
              <a:buNone/>
            </a:pPr>
            <a:r>
              <a:rPr lang="en-US" sz="2400" dirty="0" smtClean="0"/>
              <a:t>There </a:t>
            </a:r>
            <a:r>
              <a:rPr lang="en-US" sz="2400" dirty="0"/>
              <a:t>are a few reasons why you would want to use a </a:t>
            </a:r>
            <a:r>
              <a:rPr lang="en-US" sz="2400" dirty="0" smtClean="0"/>
              <a:t>child theme</a:t>
            </a:r>
            <a:r>
              <a:rPr lang="en-US" sz="2400" dirty="0"/>
              <a:t>:</a:t>
            </a:r>
          </a:p>
          <a:p>
            <a:pPr lvl="1">
              <a:lnSpc>
                <a:spcPct val="130000"/>
              </a:lnSpc>
            </a:pPr>
            <a:r>
              <a:rPr lang="en-US" sz="2200" dirty="0" smtClean="0"/>
              <a:t>If </a:t>
            </a:r>
            <a:r>
              <a:rPr lang="en-US" sz="2200" dirty="0"/>
              <a:t>you modify a theme directly and it is updated, then your modifications may be lost. By using a child theme you will ensure that your modifications are preserved.</a:t>
            </a:r>
          </a:p>
          <a:p>
            <a:pPr lvl="1">
              <a:lnSpc>
                <a:spcPct val="130000"/>
              </a:lnSpc>
            </a:pPr>
            <a:r>
              <a:rPr lang="en-US" sz="2200" dirty="0"/>
              <a:t>Using a child theme can speed up development time.</a:t>
            </a:r>
          </a:p>
          <a:p>
            <a:pPr lvl="1">
              <a:lnSpc>
                <a:spcPct val="130000"/>
              </a:lnSpc>
            </a:pPr>
            <a:r>
              <a:rPr lang="en-US" sz="2200" dirty="0"/>
              <a:t>Using a child theme is a great way to learn about WordPress theme development.</a:t>
            </a:r>
          </a:p>
        </p:txBody>
      </p:sp>
    </p:spTree>
    <p:extLst>
      <p:ext uri="{BB962C8B-B14F-4D97-AF65-F5344CB8AC3E}">
        <p14:creationId xmlns:p14="http://schemas.microsoft.com/office/powerpoint/2010/main" val="240075573"/>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a:xfrm>
            <a:off x="467544" y="1995686"/>
            <a:ext cx="8229600" cy="857250"/>
          </a:xfrm>
        </p:spPr>
        <p:txBody>
          <a:bodyPr/>
          <a:lstStyle/>
          <a:p>
            <a:r>
              <a:rPr lang="en-US" dirty="0" smtClean="0">
                <a:sym typeface="Gill Sans" charset="0"/>
              </a:rPr>
              <a:t>What we have done</a:t>
            </a:r>
            <a:endParaRPr lang="en-US" dirty="0">
              <a:sym typeface="Gill Sans" charset="0"/>
            </a:endParaRPr>
          </a:p>
        </p:txBody>
      </p:sp>
    </p:spTree>
    <p:extLst>
      <p:ext uri="{BB962C8B-B14F-4D97-AF65-F5344CB8AC3E}">
        <p14:creationId xmlns:p14="http://schemas.microsoft.com/office/powerpoint/2010/main" val="18572377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a:xfrm>
            <a:off x="457200" y="1200150"/>
            <a:ext cx="8363272" cy="3394710"/>
          </a:xfrm>
        </p:spPr>
        <p:txBody>
          <a:bodyPr/>
          <a:lstStyle/>
          <a:p>
            <a:pPr marL="514350" indent="-514350">
              <a:buFont typeface="+mj-lt"/>
              <a:buAutoNum type="arabicPeriod"/>
            </a:pPr>
            <a:r>
              <a:rPr lang="en-US" dirty="0" smtClean="0"/>
              <a:t>Make a copy </a:t>
            </a:r>
            <a:r>
              <a:rPr lang="en-US" dirty="0"/>
              <a:t>of </a:t>
            </a:r>
            <a:r>
              <a:rPr lang="en-US" dirty="0" err="1"/>
              <a:t>damernasvarld</a:t>
            </a:r>
            <a:r>
              <a:rPr lang="en-US" dirty="0"/>
              <a:t>-blog child </a:t>
            </a:r>
            <a:r>
              <a:rPr lang="en-US" dirty="0" smtClean="0"/>
              <a:t>theme and implement new theme</a:t>
            </a:r>
          </a:p>
          <a:p>
            <a:pPr lvl="1"/>
            <a:r>
              <a:rPr lang="en-US" dirty="0" smtClean="0"/>
              <a:t>101 </a:t>
            </a:r>
            <a:r>
              <a:rPr lang="en-US" dirty="0" err="1" smtClean="0"/>
              <a:t>ideer’s</a:t>
            </a:r>
            <a:r>
              <a:rPr lang="en-US" dirty="0" smtClean="0"/>
              <a:t> blogs and M-</a:t>
            </a:r>
            <a:r>
              <a:rPr lang="en-US" dirty="0" err="1" smtClean="0"/>
              <a:t>magasin</a:t>
            </a:r>
            <a:r>
              <a:rPr lang="en-US" dirty="0" smtClean="0"/>
              <a:t> blogs </a:t>
            </a:r>
            <a:r>
              <a:rPr lang="en-US" dirty="0"/>
              <a:t>should be based on the </a:t>
            </a:r>
            <a:r>
              <a:rPr lang="en-US" dirty="0" err="1"/>
              <a:t>damernasvarld</a:t>
            </a:r>
            <a:r>
              <a:rPr lang="en-US" dirty="0"/>
              <a:t>-blog child theme. The end </a:t>
            </a:r>
            <a:r>
              <a:rPr lang="en-US" dirty="0" smtClean="0"/>
              <a:t>result should </a:t>
            </a:r>
            <a:r>
              <a:rPr lang="en-US" dirty="0"/>
              <a:t>be similar to the setup shown on this site: </a:t>
            </a:r>
            <a:r>
              <a:rPr lang="en-US" dirty="0">
                <a:hlinkClick r:id="rId2"/>
              </a:rPr>
              <a:t>http://elin.damernasvarld.se</a:t>
            </a:r>
            <a:r>
              <a:rPr lang="en-US" dirty="0" smtClean="0">
                <a:hlinkClick r:id="rId2"/>
              </a:rPr>
              <a:t>/</a:t>
            </a:r>
            <a:endParaRPr lang="en-US" dirty="0"/>
          </a:p>
          <a:p>
            <a:pPr marL="514350" indent="-514350">
              <a:buFont typeface="+mj-lt"/>
              <a:buAutoNum type="arabicPeriod"/>
            </a:pPr>
            <a:r>
              <a:rPr lang="en-US" dirty="0" smtClean="0"/>
              <a:t>Change some styles that mentioned in requirement documentation</a:t>
            </a:r>
            <a:endParaRPr lang="en-US" dirty="0"/>
          </a:p>
        </p:txBody>
      </p:sp>
    </p:spTree>
    <p:extLst>
      <p:ext uri="{BB962C8B-B14F-4D97-AF65-F5344CB8AC3E}">
        <p14:creationId xmlns:p14="http://schemas.microsoft.com/office/powerpoint/2010/main" val="30153409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Our team</a:t>
            </a:r>
            <a:endParaRPr lang="en-US" dirty="0">
              <a:sym typeface="Gill Sans" charset="0"/>
            </a:endParaRPr>
          </a:p>
        </p:txBody>
      </p:sp>
      <p:sp>
        <p:nvSpPr>
          <p:cNvPr id="49155" name="Rectangle 2"/>
          <p:cNvSpPr>
            <a:spLocks noGrp="1" noChangeArrowheads="1"/>
          </p:cNvSpPr>
          <p:nvPr>
            <p:ph type="body" idx="1"/>
          </p:nvPr>
        </p:nvSpPr>
        <p:spPr/>
        <p:txBody>
          <a:bodyPr/>
          <a:lstStyle/>
          <a:p>
            <a:r>
              <a:rPr lang="en-US" sz="4000" dirty="0" smtClean="0">
                <a:sym typeface="Gill Sans" charset="0"/>
              </a:rPr>
              <a:t>Tran Hoai Nam</a:t>
            </a:r>
          </a:p>
          <a:p>
            <a:r>
              <a:rPr lang="en-US" sz="4000" dirty="0" smtClean="0">
                <a:sym typeface="Gill Sans" charset="0"/>
              </a:rPr>
              <a:t>Nguyen Minh </a:t>
            </a:r>
            <a:r>
              <a:rPr lang="en-US" sz="4000" dirty="0" err="1" smtClean="0">
                <a:sym typeface="Gill Sans" charset="0"/>
              </a:rPr>
              <a:t>Trang</a:t>
            </a:r>
            <a:endParaRPr lang="en-US" sz="4000" dirty="0" smtClean="0">
              <a:sym typeface="Gill Sans" charset="0"/>
            </a:endParaRPr>
          </a:p>
          <a:p>
            <a:r>
              <a:rPr lang="en-US" sz="4000" dirty="0" smtClean="0">
                <a:sym typeface="Gill Sans" charset="0"/>
              </a:rPr>
              <a:t>Nguyen Mai </a:t>
            </a:r>
            <a:r>
              <a:rPr lang="en-US" sz="4000" dirty="0" err="1" smtClean="0">
                <a:sym typeface="Gill Sans" charset="0"/>
              </a:rPr>
              <a:t>Huong</a:t>
            </a:r>
            <a:endParaRPr lang="en-US" sz="4000" dirty="0" smtClean="0">
              <a:sym typeface="Gill Sans" charset="0"/>
            </a:endParaRPr>
          </a:p>
          <a:p>
            <a:endParaRPr lang="en-US" sz="2000" dirty="0">
              <a:sym typeface="Gill Sans" charset="0"/>
            </a:endParaRPr>
          </a:p>
        </p:txBody>
      </p:sp>
    </p:spTree>
    <p:extLst>
      <p:ext uri="{BB962C8B-B14F-4D97-AF65-F5344CB8AC3E}">
        <p14:creationId xmlns:p14="http://schemas.microsoft.com/office/powerpoint/2010/main" val="14281392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386" y="189960"/>
            <a:ext cx="8230414" cy="4609105"/>
          </a:xfrm>
          <a:prstGeom prst="rect">
            <a:avLst/>
          </a:prstGeom>
        </p:spPr>
      </p:pic>
    </p:spTree>
    <p:extLst>
      <p:ext uri="{BB962C8B-B14F-4D97-AF65-F5344CB8AC3E}">
        <p14:creationId xmlns:p14="http://schemas.microsoft.com/office/powerpoint/2010/main" val="233281755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Assigned tasks</a:t>
            </a:r>
            <a:endParaRPr lang="en-US" dirty="0"/>
          </a:p>
        </p:txBody>
      </p:sp>
      <p:sp>
        <p:nvSpPr>
          <p:cNvPr id="3" name="Content Placeholder 2"/>
          <p:cNvSpPr>
            <a:spLocks noGrp="1"/>
          </p:cNvSpPr>
          <p:nvPr>
            <p:ph idx="1"/>
          </p:nvPr>
        </p:nvSpPr>
        <p:spPr>
          <a:xfrm>
            <a:off x="457200" y="1062990"/>
            <a:ext cx="5410944" cy="3596992"/>
          </a:xfrm>
        </p:spPr>
        <p:txBody>
          <a:bodyPr/>
          <a:lstStyle/>
          <a:p>
            <a:pPr marL="514350" indent="-514350">
              <a:buFont typeface="+mj-lt"/>
              <a:buAutoNum type="arabicPeriod"/>
            </a:pPr>
            <a:r>
              <a:rPr lang="en-US" sz="2000" dirty="0" smtClean="0"/>
              <a:t>Setup Environment, database and configuration (create fake domain name in </a:t>
            </a:r>
            <a:r>
              <a:rPr lang="en-US" sz="2000" dirty="0" err="1" smtClean="0"/>
              <a:t>vhost</a:t>
            </a:r>
            <a:r>
              <a:rPr lang="en-US" sz="2000" dirty="0" smtClean="0"/>
              <a:t> file, replace that domain in database …)</a:t>
            </a:r>
          </a:p>
          <a:p>
            <a:pPr marL="514350" indent="-514350">
              <a:buFont typeface="+mj-lt"/>
              <a:buAutoNum type="arabicPeriod"/>
            </a:pPr>
            <a:r>
              <a:rPr lang="en-US" sz="2000" dirty="0" smtClean="0"/>
              <a:t>Change styles based on requirements documentation and make the new theme that look similarly as the </a:t>
            </a:r>
            <a:r>
              <a:rPr lang="en-US" sz="2000" dirty="0" err="1" smtClean="0"/>
              <a:t>damernasvarld</a:t>
            </a:r>
            <a:r>
              <a:rPr lang="en-US" sz="2000" dirty="0" smtClean="0"/>
              <a:t>-blog</a:t>
            </a:r>
          </a:p>
          <a:p>
            <a:pPr marL="514350" indent="-514350">
              <a:buFont typeface="+mj-lt"/>
              <a:buAutoNum type="arabicPeriod"/>
            </a:pPr>
            <a:r>
              <a:rPr lang="en-US" sz="2000" dirty="0" smtClean="0"/>
              <a:t>Verify the new theme and fix bugs</a:t>
            </a:r>
          </a:p>
          <a:p>
            <a:pPr marL="514350" indent="-514350">
              <a:buFont typeface="+mj-lt"/>
              <a:buAutoNum type="arabicPeriod"/>
            </a:pPr>
            <a:r>
              <a:rPr lang="en-US" sz="2000" dirty="0" smtClean="0"/>
              <a:t>Deploy the project on local dev server and customer’s server</a:t>
            </a:r>
            <a:endParaRPr lang="en-US"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8144" y="411510"/>
            <a:ext cx="3095667" cy="3987638"/>
          </a:xfrm>
          <a:prstGeom prst="rect">
            <a:avLst/>
          </a:prstGeom>
        </p:spPr>
      </p:pic>
    </p:spTree>
    <p:extLst>
      <p:ext uri="{BB962C8B-B14F-4D97-AF65-F5344CB8AC3E}">
        <p14:creationId xmlns:p14="http://schemas.microsoft.com/office/powerpoint/2010/main" val="34559767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719" y="342900"/>
            <a:ext cx="8229600" cy="857250"/>
          </a:xfrm>
        </p:spPr>
        <p:txBody>
          <a:bodyPr/>
          <a:lstStyle/>
          <a:p>
            <a:r>
              <a:rPr lang="en-US" dirty="0" smtClean="0"/>
              <a:t>Demo websites</a:t>
            </a:r>
            <a:endParaRPr lang="en-US" dirty="0"/>
          </a:p>
        </p:txBody>
      </p:sp>
      <p:sp>
        <p:nvSpPr>
          <p:cNvPr id="3" name="Content Placeholder 2"/>
          <p:cNvSpPr>
            <a:spLocks noGrp="1"/>
          </p:cNvSpPr>
          <p:nvPr>
            <p:ph idx="1"/>
          </p:nvPr>
        </p:nvSpPr>
        <p:spPr/>
        <p:txBody>
          <a:bodyPr/>
          <a:lstStyle/>
          <a:p>
            <a:endParaRPr lang="en-US" dirty="0"/>
          </a:p>
        </p:txBody>
      </p:sp>
      <p:pic>
        <p:nvPicPr>
          <p:cNvPr id="4"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0027" y="1200151"/>
            <a:ext cx="7948984" cy="3394710"/>
          </a:xfrm>
          <a:prstGeom prst="rect">
            <a:avLst/>
          </a:prstGeom>
        </p:spPr>
      </p:pic>
    </p:spTree>
    <p:extLst>
      <p:ext uri="{BB962C8B-B14F-4D97-AF65-F5344CB8AC3E}">
        <p14:creationId xmlns:p14="http://schemas.microsoft.com/office/powerpoint/2010/main" val="3372794728"/>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
            <a:ext cx="8229600" cy="994410"/>
          </a:xfrm>
        </p:spPr>
        <p:txBody>
          <a:bodyPr/>
          <a:lstStyle/>
          <a:p>
            <a:r>
              <a:rPr lang="en-US" sz="3200" dirty="0"/>
              <a:t>Practice: </a:t>
            </a:r>
            <a:r>
              <a:rPr lang="en-US" sz="4000" dirty="0" err="1"/>
              <a:t>Alfuttaim</a:t>
            </a:r>
            <a:r>
              <a:rPr lang="en-US" sz="4000" dirty="0"/>
              <a:t> – Home page</a:t>
            </a:r>
            <a:r>
              <a:rPr lang="en-US" dirty="0"/>
              <a:t/>
            </a:r>
            <a:br>
              <a:rPr lang="en-US" dirty="0"/>
            </a:b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Requirements:</a:t>
            </a:r>
          </a:p>
          <a:p>
            <a:pPr lvl="1">
              <a:buFont typeface="Wingdings" panose="05000000000000000000" pitchFamily="2" charset="2"/>
              <a:buChar char="v"/>
            </a:pPr>
            <a:r>
              <a:rPr lang="en-US" dirty="0"/>
              <a:t> </a:t>
            </a:r>
            <a:r>
              <a:rPr lang="en-US" dirty="0" smtClean="0"/>
              <a:t>Build the </a:t>
            </a:r>
            <a:r>
              <a:rPr lang="en-US" dirty="0" err="1" smtClean="0"/>
              <a:t>Alfuttaim</a:t>
            </a:r>
            <a:r>
              <a:rPr lang="en-US" dirty="0" smtClean="0"/>
              <a:t> home page from its design (.</a:t>
            </a:r>
            <a:r>
              <a:rPr lang="en-US" dirty="0" err="1" smtClean="0"/>
              <a:t>psd</a:t>
            </a:r>
            <a:r>
              <a:rPr lang="en-US" dirty="0" smtClean="0"/>
              <a:t> file)</a:t>
            </a:r>
          </a:p>
          <a:p>
            <a:pPr lvl="1">
              <a:buFont typeface="Wingdings" panose="05000000000000000000" pitchFamily="2" charset="2"/>
              <a:buChar char="v"/>
            </a:pPr>
            <a:r>
              <a:rPr lang="en-US" dirty="0"/>
              <a:t> </a:t>
            </a:r>
            <a:r>
              <a:rPr lang="en-US" dirty="0" smtClean="0"/>
              <a:t>Use Handlebars, Sass and Grunt</a:t>
            </a:r>
          </a:p>
          <a:p>
            <a:pPr lvl="1">
              <a:buFont typeface="Wingdings" panose="05000000000000000000" pitchFamily="2" charset="2"/>
              <a:buChar char="v"/>
            </a:pPr>
            <a:r>
              <a:rPr lang="en-US" dirty="0"/>
              <a:t> </a:t>
            </a:r>
            <a:r>
              <a:rPr lang="en-US" dirty="0" smtClean="0"/>
              <a:t>Teamwork</a:t>
            </a:r>
          </a:p>
        </p:txBody>
      </p:sp>
    </p:spTree>
    <p:extLst>
      <p:ext uri="{BB962C8B-B14F-4D97-AF65-F5344CB8AC3E}">
        <p14:creationId xmlns:p14="http://schemas.microsoft.com/office/powerpoint/2010/main" val="186076726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
            <a:ext cx="8229600" cy="994410"/>
          </a:xfrm>
        </p:spPr>
        <p:txBody>
          <a:bodyPr/>
          <a:lstStyle/>
          <a:p>
            <a:r>
              <a:rPr lang="en-US" sz="3200" dirty="0"/>
              <a:t>Practice: </a:t>
            </a:r>
            <a:r>
              <a:rPr lang="en-US" sz="4000" dirty="0" err="1"/>
              <a:t>Alfuttaim</a:t>
            </a:r>
            <a:r>
              <a:rPr lang="en-US" sz="4000" dirty="0"/>
              <a:t> – Home page</a:t>
            </a:r>
            <a:r>
              <a:rPr lang="en-US" dirty="0"/>
              <a:t/>
            </a:r>
            <a:br>
              <a:rPr lang="en-US" dirty="0"/>
            </a:br>
            <a:endParaRPr lang="en-US" dirty="0"/>
          </a:p>
        </p:txBody>
      </p:sp>
      <p:sp>
        <p:nvSpPr>
          <p:cNvPr id="3" name="Content Placeholder 2"/>
          <p:cNvSpPr>
            <a:spLocks noGrp="1"/>
          </p:cNvSpPr>
          <p:nvPr>
            <p:ph idx="1"/>
          </p:nvPr>
        </p:nvSpPr>
        <p:spPr/>
        <p:txBody>
          <a:bodyPr/>
          <a:lstStyle/>
          <a:p>
            <a:pPr marL="514350" indent="-514350">
              <a:buFont typeface="+mj-lt"/>
              <a:buAutoNum type="arabicPeriod" startAt="2"/>
            </a:pPr>
            <a:r>
              <a:rPr lang="en-US" dirty="0" smtClean="0"/>
              <a:t>Solutions:</a:t>
            </a:r>
          </a:p>
          <a:p>
            <a:pPr lvl="1">
              <a:buFont typeface="Wingdings" panose="05000000000000000000" pitchFamily="2" charset="2"/>
              <a:buChar char="v"/>
            </a:pPr>
            <a:r>
              <a:rPr lang="en-US" dirty="0" smtClean="0"/>
              <a:t> Learn Handlebars and Sass</a:t>
            </a:r>
          </a:p>
          <a:p>
            <a:pPr lvl="1">
              <a:buFont typeface="Wingdings" panose="05000000000000000000" pitchFamily="2" charset="2"/>
              <a:buChar char="v"/>
            </a:pPr>
            <a:r>
              <a:rPr lang="en-US" dirty="0" smtClean="0"/>
              <a:t> Divide the design into sections</a:t>
            </a:r>
          </a:p>
          <a:p>
            <a:pPr lvl="1">
              <a:buFont typeface="Wingdings" panose="05000000000000000000" pitchFamily="2" charset="2"/>
              <a:buChar char="v"/>
            </a:pPr>
            <a:r>
              <a:rPr lang="en-US" dirty="0" smtClean="0"/>
              <a:t> Work independently</a:t>
            </a:r>
          </a:p>
          <a:p>
            <a:pPr lvl="1">
              <a:buFont typeface="Wingdings" panose="05000000000000000000" pitchFamily="2" charset="2"/>
              <a:buChar char="v"/>
            </a:pPr>
            <a:r>
              <a:rPr lang="en-US" dirty="0" smtClean="0"/>
              <a:t> Use coding convention to avoid conflicts</a:t>
            </a:r>
          </a:p>
          <a:p>
            <a:pPr lvl="1">
              <a:buFont typeface="Wingdings" panose="05000000000000000000" pitchFamily="2" charset="2"/>
              <a:buChar char="v"/>
            </a:pPr>
            <a:r>
              <a:rPr lang="en-US" dirty="0" smtClean="0"/>
              <a:t> Daily meetings</a:t>
            </a:r>
          </a:p>
          <a:p>
            <a:pPr lvl="1">
              <a:buFont typeface="Wingdings" panose="05000000000000000000" pitchFamily="2" charset="2"/>
              <a:buChar char="v"/>
            </a:pPr>
            <a:r>
              <a:rPr lang="en-US" dirty="0" smtClean="0"/>
              <a:t> VCS: </a:t>
            </a:r>
            <a:r>
              <a:rPr lang="en-US" dirty="0" err="1" smtClean="0"/>
              <a:t>Git</a:t>
            </a:r>
            <a:endParaRPr lang="en-US" dirty="0" smtClean="0"/>
          </a:p>
        </p:txBody>
      </p:sp>
    </p:spTree>
    <p:extLst>
      <p:ext uri="{BB962C8B-B14F-4D97-AF65-F5344CB8AC3E}">
        <p14:creationId xmlns:p14="http://schemas.microsoft.com/office/powerpoint/2010/main" val="2762162470"/>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
            <a:ext cx="8229600" cy="994410"/>
          </a:xfrm>
        </p:spPr>
        <p:txBody>
          <a:bodyPr/>
          <a:lstStyle/>
          <a:p>
            <a:r>
              <a:rPr lang="en-US" sz="3200" dirty="0"/>
              <a:t>Practice: </a:t>
            </a:r>
            <a:r>
              <a:rPr lang="en-US" sz="4000" dirty="0" err="1"/>
              <a:t>Alfuttaim</a:t>
            </a:r>
            <a:r>
              <a:rPr lang="en-US" sz="4000" dirty="0"/>
              <a:t> – Home page</a:t>
            </a:r>
            <a:r>
              <a:rPr lang="en-US" dirty="0"/>
              <a:t/>
            </a:r>
            <a:br>
              <a:rPr lang="en-US" dirty="0"/>
            </a:br>
            <a:endParaRPr lang="en-US" dirty="0"/>
          </a:p>
        </p:txBody>
      </p:sp>
      <p:sp>
        <p:nvSpPr>
          <p:cNvPr id="3" name="Content Placeholder 2"/>
          <p:cNvSpPr>
            <a:spLocks noGrp="1"/>
          </p:cNvSpPr>
          <p:nvPr>
            <p:ph idx="1"/>
          </p:nvPr>
        </p:nvSpPr>
        <p:spPr/>
        <p:txBody>
          <a:bodyPr/>
          <a:lstStyle/>
          <a:p>
            <a:pPr marL="514350" indent="-514350">
              <a:buFont typeface="+mj-lt"/>
              <a:buAutoNum type="arabicPeriod" startAt="3"/>
            </a:pPr>
            <a:r>
              <a:rPr lang="en-US" dirty="0" smtClean="0"/>
              <a:t>Results:</a:t>
            </a:r>
          </a:p>
          <a:p>
            <a:pPr lvl="1">
              <a:buFont typeface="Wingdings" panose="05000000000000000000" pitchFamily="2" charset="2"/>
              <a:buChar char="v"/>
            </a:pPr>
            <a:r>
              <a:rPr lang="en-US" dirty="0" smtClean="0"/>
              <a:t> The </a:t>
            </a:r>
            <a:r>
              <a:rPr lang="en-US" dirty="0" err="1" smtClean="0"/>
              <a:t>Alfuttaim</a:t>
            </a:r>
            <a:r>
              <a:rPr lang="en-US" dirty="0" smtClean="0"/>
              <a:t> home page looks as designed</a:t>
            </a:r>
          </a:p>
          <a:p>
            <a:pPr lvl="1">
              <a:buFont typeface="Wingdings" panose="05000000000000000000" pitchFamily="2" charset="2"/>
              <a:buChar char="v"/>
            </a:pPr>
            <a:r>
              <a:rPr lang="en-US" dirty="0"/>
              <a:t> </a:t>
            </a:r>
            <a:r>
              <a:rPr lang="en-US" dirty="0" smtClean="0"/>
              <a:t>Skills:</a:t>
            </a:r>
          </a:p>
          <a:p>
            <a:pPr lvl="2">
              <a:buFont typeface="Wingdings" panose="05000000000000000000" pitchFamily="2" charset="2"/>
              <a:buChar char="q"/>
            </a:pPr>
            <a:r>
              <a:rPr lang="en-US" dirty="0"/>
              <a:t> </a:t>
            </a:r>
            <a:r>
              <a:rPr lang="en-US" dirty="0" smtClean="0"/>
              <a:t>Teamwork</a:t>
            </a:r>
          </a:p>
          <a:p>
            <a:pPr lvl="2">
              <a:buFont typeface="Wingdings" panose="05000000000000000000" pitchFamily="2" charset="2"/>
              <a:buChar char="q"/>
            </a:pPr>
            <a:r>
              <a:rPr lang="en-US" dirty="0"/>
              <a:t> </a:t>
            </a:r>
            <a:r>
              <a:rPr lang="en-US" dirty="0" smtClean="0"/>
              <a:t>Avoiding and resolving conflicts</a:t>
            </a:r>
          </a:p>
          <a:p>
            <a:pPr lvl="2">
              <a:buFont typeface="Wingdings" panose="05000000000000000000" pitchFamily="2" charset="2"/>
              <a:buChar char="q"/>
            </a:pPr>
            <a:r>
              <a:rPr lang="en-US" dirty="0"/>
              <a:t> </a:t>
            </a:r>
            <a:r>
              <a:rPr lang="en-US" dirty="0" smtClean="0"/>
              <a:t>Using new tools</a:t>
            </a:r>
          </a:p>
        </p:txBody>
      </p:sp>
    </p:spTree>
    <p:extLst>
      <p:ext uri="{BB962C8B-B14F-4D97-AF65-F5344CB8AC3E}">
        <p14:creationId xmlns:p14="http://schemas.microsoft.com/office/powerpoint/2010/main" val="219117430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a:xfrm>
            <a:off x="467544" y="1995686"/>
            <a:ext cx="8229600" cy="857250"/>
          </a:xfrm>
        </p:spPr>
        <p:txBody>
          <a:bodyPr/>
          <a:lstStyle/>
          <a:p>
            <a:r>
              <a:rPr lang="en-US" dirty="0" smtClean="0">
                <a:sym typeface="Gill Sans" charset="0"/>
              </a:rPr>
              <a:t>Conclusion</a:t>
            </a:r>
            <a:endParaRPr lang="en-US" dirty="0">
              <a:sym typeface="Gill Sans" charset="0"/>
            </a:endParaRPr>
          </a:p>
        </p:txBody>
      </p:sp>
    </p:spTree>
    <p:extLst>
      <p:ext uri="{BB962C8B-B14F-4D97-AF65-F5344CB8AC3E}">
        <p14:creationId xmlns:p14="http://schemas.microsoft.com/office/powerpoint/2010/main" val="33279726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Achievement</a:t>
            </a:r>
            <a:endParaRPr lang="en-US" dirty="0"/>
          </a:p>
        </p:txBody>
      </p:sp>
      <p:sp>
        <p:nvSpPr>
          <p:cNvPr id="3" name="Content Placeholder 2"/>
          <p:cNvSpPr>
            <a:spLocks noGrp="1"/>
          </p:cNvSpPr>
          <p:nvPr>
            <p:ph idx="1"/>
          </p:nvPr>
        </p:nvSpPr>
        <p:spPr/>
        <p:txBody>
          <a:bodyPr/>
          <a:lstStyle/>
          <a:p>
            <a:r>
              <a:rPr lang="en-US" dirty="0" smtClean="0"/>
              <a:t>Basic HTML, CSS (Bootstrap), JavaScript (jQuery)</a:t>
            </a:r>
          </a:p>
          <a:p>
            <a:r>
              <a:rPr lang="en-US" dirty="0" err="1" smtClean="0"/>
              <a:t>Wordpress</a:t>
            </a:r>
            <a:r>
              <a:rPr lang="en-US" dirty="0" smtClean="0"/>
              <a:t> Basic:</a:t>
            </a:r>
          </a:p>
          <a:p>
            <a:pPr lvl="1"/>
            <a:r>
              <a:rPr lang="en-US" dirty="0" smtClean="0"/>
              <a:t>Theme development</a:t>
            </a:r>
          </a:p>
          <a:p>
            <a:pPr lvl="1"/>
            <a:r>
              <a:rPr lang="en-US" dirty="0"/>
              <a:t>A</a:t>
            </a:r>
            <a:r>
              <a:rPr lang="en-US" dirty="0" smtClean="0"/>
              <a:t>ctions and filters</a:t>
            </a:r>
          </a:p>
          <a:p>
            <a:r>
              <a:rPr lang="en-US" dirty="0" smtClean="0"/>
              <a:t>Grunt, Handlebars, Sass</a:t>
            </a:r>
          </a:p>
          <a:p>
            <a:r>
              <a:rPr lang="en-US" dirty="0" smtClean="0"/>
              <a:t>Teamwork: Daily meeting, </a:t>
            </a:r>
            <a:r>
              <a:rPr lang="en-US" dirty="0"/>
              <a:t>using Jira, </a:t>
            </a:r>
            <a:r>
              <a:rPr lang="en-US" dirty="0" smtClean="0"/>
              <a:t>Confluence, </a:t>
            </a:r>
            <a:r>
              <a:rPr lang="en-US" dirty="0" err="1" smtClean="0"/>
              <a:t>BitBucket</a:t>
            </a:r>
            <a:r>
              <a:rPr lang="en-US" dirty="0" smtClean="0"/>
              <a:t>, </a:t>
            </a:r>
            <a:r>
              <a:rPr lang="en-US" dirty="0" err="1" smtClean="0"/>
              <a:t>Git</a:t>
            </a:r>
            <a:endParaRPr lang="en-US" dirty="0" smtClean="0"/>
          </a:p>
          <a:p>
            <a:pPr lvl="1"/>
            <a:endParaRPr lang="en-US" dirty="0"/>
          </a:p>
        </p:txBody>
      </p:sp>
    </p:spTree>
    <p:extLst>
      <p:ext uri="{BB962C8B-B14F-4D97-AF65-F5344CB8AC3E}">
        <p14:creationId xmlns:p14="http://schemas.microsoft.com/office/powerpoint/2010/main" val="395304026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a:xfrm>
            <a:off x="467544" y="1995686"/>
            <a:ext cx="8229600" cy="857250"/>
          </a:xfrm>
        </p:spPr>
        <p:txBody>
          <a:bodyPr/>
          <a:lstStyle/>
          <a:p>
            <a:pPr algn="ctr"/>
            <a:r>
              <a:rPr lang="en-US" dirty="0" smtClean="0">
                <a:sym typeface="Gill Sans" charset="0"/>
              </a:rPr>
              <a:t>Thanks </a:t>
            </a:r>
            <a:r>
              <a:rPr lang="en-US" smtClean="0">
                <a:sym typeface="Gill Sans" charset="0"/>
              </a:rPr>
              <a:t>for listening</a:t>
            </a:r>
            <a:endParaRPr lang="en-US" dirty="0">
              <a:sym typeface="Gill Sans" charset="0"/>
            </a:endParaRPr>
          </a:p>
        </p:txBody>
      </p:sp>
    </p:spTree>
    <p:extLst>
      <p:ext uri="{BB962C8B-B14F-4D97-AF65-F5344CB8AC3E}">
        <p14:creationId xmlns:p14="http://schemas.microsoft.com/office/powerpoint/2010/main" val="36605682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Too large database -&gt; take time to import</a:t>
            </a:r>
          </a:p>
          <a:p>
            <a:pPr lvl="1"/>
            <a:r>
              <a:rPr lang="en-US" dirty="0" smtClean="0"/>
              <a:t>Use PHP </a:t>
            </a:r>
            <a:r>
              <a:rPr lang="en-US" dirty="0" err="1" smtClean="0"/>
              <a:t>Myadmin</a:t>
            </a:r>
            <a:r>
              <a:rPr lang="en-US" dirty="0" smtClean="0"/>
              <a:t> </a:t>
            </a:r>
          </a:p>
          <a:p>
            <a:pPr marL="514350" indent="-514350">
              <a:buFont typeface="+mj-lt"/>
              <a:buAutoNum type="arabicPeriod"/>
            </a:pPr>
            <a:r>
              <a:rPr lang="en-US" dirty="0" err="1" smtClean="0"/>
              <a:t>Wordpress</a:t>
            </a:r>
            <a:r>
              <a:rPr lang="en-US" dirty="0" smtClean="0"/>
              <a:t> multisite</a:t>
            </a:r>
          </a:p>
          <a:p>
            <a:pPr marL="0" indent="0">
              <a:buNone/>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a:p>
        </p:txBody>
      </p:sp>
    </p:spTree>
    <p:extLst>
      <p:ext uri="{BB962C8B-B14F-4D97-AF65-F5344CB8AC3E}">
        <p14:creationId xmlns:p14="http://schemas.microsoft.com/office/powerpoint/2010/main" val="312897817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Agenda</a:t>
            </a:r>
            <a:endParaRPr lang="en-US" dirty="0">
              <a:sym typeface="Gill Sans" charset="0"/>
            </a:endParaRPr>
          </a:p>
        </p:txBody>
      </p:sp>
      <p:sp>
        <p:nvSpPr>
          <p:cNvPr id="49155" name="Rectangle 2"/>
          <p:cNvSpPr>
            <a:spLocks noGrp="1" noChangeArrowheads="1"/>
          </p:cNvSpPr>
          <p:nvPr>
            <p:ph type="body" idx="1"/>
          </p:nvPr>
        </p:nvSpPr>
        <p:spPr/>
        <p:txBody>
          <a:bodyPr/>
          <a:lstStyle/>
          <a:p>
            <a:pPr marL="457200" indent="-457200">
              <a:lnSpc>
                <a:spcPct val="150000"/>
              </a:lnSpc>
              <a:buFont typeface="+mj-lt"/>
              <a:buAutoNum type="arabicPeriod"/>
            </a:pPr>
            <a:r>
              <a:rPr lang="en-US" sz="3200" dirty="0" smtClean="0">
                <a:sym typeface="Gill Sans" charset="0"/>
              </a:rPr>
              <a:t>Introduction</a:t>
            </a:r>
          </a:p>
          <a:p>
            <a:pPr marL="457200" indent="-457200">
              <a:lnSpc>
                <a:spcPct val="150000"/>
              </a:lnSpc>
              <a:buFont typeface="+mj-lt"/>
              <a:buAutoNum type="arabicPeriod"/>
            </a:pPr>
            <a:r>
              <a:rPr lang="en-US" sz="3200" dirty="0" smtClean="0">
                <a:sym typeface="Gill Sans" charset="0"/>
              </a:rPr>
              <a:t>Our project</a:t>
            </a:r>
          </a:p>
          <a:p>
            <a:pPr lvl="1">
              <a:lnSpc>
                <a:spcPct val="100000"/>
              </a:lnSpc>
              <a:buFont typeface="Wingdings" panose="05000000000000000000" pitchFamily="2" charset="2"/>
              <a:buChar char="v"/>
            </a:pPr>
            <a:r>
              <a:rPr lang="en-US" sz="2600" dirty="0">
                <a:sym typeface="Gill Sans" charset="0"/>
              </a:rPr>
              <a:t> </a:t>
            </a:r>
            <a:r>
              <a:rPr lang="en-US" sz="2600" dirty="0" smtClean="0">
                <a:sym typeface="Gill Sans" charset="0"/>
              </a:rPr>
              <a:t>Real project</a:t>
            </a:r>
          </a:p>
          <a:p>
            <a:pPr lvl="1">
              <a:lnSpc>
                <a:spcPct val="100000"/>
              </a:lnSpc>
              <a:buFont typeface="Wingdings" panose="05000000000000000000" pitchFamily="2" charset="2"/>
              <a:buChar char="v"/>
            </a:pPr>
            <a:r>
              <a:rPr lang="en-US" sz="2600" dirty="0">
                <a:sym typeface="Gill Sans" charset="0"/>
              </a:rPr>
              <a:t> </a:t>
            </a:r>
            <a:r>
              <a:rPr lang="en-US" sz="2600" dirty="0" smtClean="0">
                <a:sym typeface="Gill Sans" charset="0"/>
              </a:rPr>
              <a:t>Practice</a:t>
            </a:r>
            <a:endParaRPr lang="en-US" sz="2600" dirty="0">
              <a:sym typeface="Gill Sans" charset="0"/>
            </a:endParaRPr>
          </a:p>
          <a:p>
            <a:pPr marL="457200" indent="-457200">
              <a:lnSpc>
                <a:spcPct val="150000"/>
              </a:lnSpc>
              <a:buFont typeface="+mj-lt"/>
              <a:buAutoNum type="arabicPeriod"/>
            </a:pPr>
            <a:r>
              <a:rPr lang="en-US" sz="3200" dirty="0" smtClean="0">
                <a:sym typeface="Gill Sans" charset="0"/>
              </a:rPr>
              <a:t>Conclusion</a:t>
            </a:r>
            <a:endParaRPr lang="en-US" sz="3200" dirty="0">
              <a:sym typeface="Gill Sans" charset="0"/>
            </a:endParaRPr>
          </a:p>
        </p:txBody>
      </p:sp>
    </p:spTree>
    <p:extLst>
      <p:ext uri="{BB962C8B-B14F-4D97-AF65-F5344CB8AC3E}">
        <p14:creationId xmlns:p14="http://schemas.microsoft.com/office/powerpoint/2010/main" val="11325667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a:xfrm>
            <a:off x="467544" y="1995686"/>
            <a:ext cx="8229600" cy="857250"/>
          </a:xfrm>
        </p:spPr>
        <p:txBody>
          <a:bodyPr/>
          <a:lstStyle/>
          <a:p>
            <a:r>
              <a:rPr lang="en-US" dirty="0" smtClean="0">
                <a:sym typeface="Gill Sans" charset="0"/>
              </a:rPr>
              <a:t>Introduction</a:t>
            </a:r>
            <a:endParaRPr lang="en-US" dirty="0">
              <a:sym typeface="Gill Sans" charset="0"/>
            </a:endParaRPr>
          </a:p>
        </p:txBody>
      </p:sp>
    </p:spTree>
    <p:extLst>
      <p:ext uri="{BB962C8B-B14F-4D97-AF65-F5344CB8AC3E}">
        <p14:creationId xmlns:p14="http://schemas.microsoft.com/office/powerpoint/2010/main" val="20204126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project</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t> Project Name: Bonnier Migration</a:t>
            </a:r>
          </a:p>
          <a:p>
            <a:pPr>
              <a:buFont typeface="Wingdings" panose="05000000000000000000" pitchFamily="2" charset="2"/>
              <a:buChar char="v"/>
            </a:pPr>
            <a:r>
              <a:rPr lang="en-US" dirty="0" smtClean="0"/>
              <a:t> Mentors: Mr. Ngoc Tran and Mr. Tuan Ta</a:t>
            </a:r>
          </a:p>
          <a:p>
            <a:pPr>
              <a:buFont typeface="Wingdings" panose="05000000000000000000" pitchFamily="2" charset="2"/>
              <a:buChar char="v"/>
            </a:pPr>
            <a:r>
              <a:rPr lang="en-US" dirty="0" smtClean="0"/>
              <a:t> Members:</a:t>
            </a:r>
          </a:p>
          <a:p>
            <a:pPr lvl="1">
              <a:buFont typeface="Wingdings" panose="05000000000000000000" pitchFamily="2" charset="2"/>
              <a:buChar char="q"/>
            </a:pPr>
            <a:r>
              <a:rPr lang="en-US" dirty="0" smtClean="0"/>
              <a:t> Nam </a:t>
            </a:r>
            <a:r>
              <a:rPr lang="en-US" dirty="0"/>
              <a:t>Tran</a:t>
            </a:r>
          </a:p>
          <a:p>
            <a:pPr lvl="1">
              <a:buFont typeface="Wingdings" panose="05000000000000000000" pitchFamily="2" charset="2"/>
              <a:buChar char="q"/>
            </a:pPr>
            <a:r>
              <a:rPr lang="en-US" dirty="0" smtClean="0"/>
              <a:t> </a:t>
            </a:r>
            <a:r>
              <a:rPr lang="en-US" dirty="0" err="1" smtClean="0"/>
              <a:t>Trang</a:t>
            </a:r>
            <a:r>
              <a:rPr lang="en-US" dirty="0" smtClean="0"/>
              <a:t> Nguyen</a:t>
            </a:r>
          </a:p>
          <a:p>
            <a:pPr lvl="1">
              <a:buFont typeface="Wingdings" panose="05000000000000000000" pitchFamily="2" charset="2"/>
              <a:buChar char="q"/>
            </a:pPr>
            <a:r>
              <a:rPr lang="en-US" dirty="0" smtClean="0"/>
              <a:t> </a:t>
            </a:r>
            <a:r>
              <a:rPr lang="en-US" dirty="0" err="1" smtClean="0"/>
              <a:t>Huong</a:t>
            </a:r>
            <a:r>
              <a:rPr lang="en-US" dirty="0" smtClean="0"/>
              <a:t> </a:t>
            </a:r>
            <a:r>
              <a:rPr lang="en-US" dirty="0"/>
              <a:t>Nguyen</a:t>
            </a:r>
          </a:p>
          <a:p>
            <a:pPr lvl="1">
              <a:buFont typeface="Wingdings" panose="05000000000000000000" pitchFamily="2" charset="2"/>
              <a:buChar char="q"/>
            </a:pPr>
            <a:endParaRPr lang="en-US" dirty="0"/>
          </a:p>
        </p:txBody>
      </p:sp>
    </p:spTree>
    <p:extLst>
      <p:ext uri="{BB962C8B-B14F-4D97-AF65-F5344CB8AC3E}">
        <p14:creationId xmlns:p14="http://schemas.microsoft.com/office/powerpoint/2010/main" val="263775516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Purpose</a:t>
            </a:r>
            <a:endParaRPr lang="en-US" dirty="0"/>
          </a:p>
        </p:txBody>
      </p:sp>
      <p:sp>
        <p:nvSpPr>
          <p:cNvPr id="3" name="Content Placeholder 2"/>
          <p:cNvSpPr>
            <a:spLocks noGrp="1"/>
          </p:cNvSpPr>
          <p:nvPr>
            <p:ph idx="1"/>
          </p:nvPr>
        </p:nvSpPr>
        <p:spPr>
          <a:xfrm>
            <a:off x="467544" y="1111052"/>
            <a:ext cx="8229600" cy="4032448"/>
          </a:xfrm>
        </p:spPr>
        <p:txBody>
          <a:bodyPr/>
          <a:lstStyle/>
          <a:p>
            <a:pPr marL="0" indent="0" algn="ctr">
              <a:buNone/>
            </a:pPr>
            <a:r>
              <a:rPr lang="en-US" sz="4800" dirty="0" smtClean="0"/>
              <a:t>CMS Migration</a:t>
            </a:r>
            <a:endParaRPr lang="en-US" sz="1600" dirty="0" smtClean="0"/>
          </a:p>
          <a:p>
            <a:pPr marL="0" indent="0">
              <a:buNone/>
            </a:pPr>
            <a:endParaRPr lang="en-US" sz="1600" dirty="0"/>
          </a:p>
          <a:p>
            <a:pPr marL="0" indent="0" algn="just">
              <a:buNone/>
            </a:pPr>
            <a:r>
              <a:rPr lang="en-US" dirty="0" smtClean="0"/>
              <a:t>The </a:t>
            </a:r>
            <a:r>
              <a:rPr lang="en-US" dirty="0"/>
              <a:t>process of moving information </a:t>
            </a:r>
            <a:r>
              <a:rPr lang="en-US" dirty="0" smtClean="0"/>
              <a:t>or data which already stored </a:t>
            </a:r>
            <a:r>
              <a:rPr lang="en-US" dirty="0"/>
              <a:t>on a Web content management </a:t>
            </a:r>
            <a:r>
              <a:rPr lang="en-US" dirty="0" smtClean="0"/>
              <a:t>system (</a:t>
            </a:r>
            <a:r>
              <a:rPr lang="en-US" dirty="0"/>
              <a:t>CMS</a:t>
            </a:r>
            <a:r>
              <a:rPr lang="en-US" dirty="0" smtClean="0"/>
              <a:t>) </a:t>
            </a:r>
            <a:r>
              <a:rPr lang="en-US" dirty="0"/>
              <a:t>to a new system.</a:t>
            </a:r>
          </a:p>
          <a:p>
            <a:pPr marL="0" indent="0">
              <a:buNone/>
            </a:pPr>
            <a:endParaRPr lang="en-US" dirty="0"/>
          </a:p>
        </p:txBody>
      </p:sp>
    </p:spTree>
    <p:extLst>
      <p:ext uri="{BB962C8B-B14F-4D97-AF65-F5344CB8AC3E}">
        <p14:creationId xmlns:p14="http://schemas.microsoft.com/office/powerpoint/2010/main" val="24137512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Purpose (cont</a:t>
            </a:r>
            <a:r>
              <a:rPr lang="en-US" dirty="0"/>
              <a:t>.</a:t>
            </a:r>
            <a:r>
              <a:rPr lang="en-US" dirty="0" smtClean="0"/>
              <a:t>)</a:t>
            </a:r>
            <a:endParaRPr lang="en-US" dirty="0"/>
          </a:p>
        </p:txBody>
      </p:sp>
      <p:sp>
        <p:nvSpPr>
          <p:cNvPr id="3" name="Content Placeholder 2"/>
          <p:cNvSpPr>
            <a:spLocks noGrp="1"/>
          </p:cNvSpPr>
          <p:nvPr>
            <p:ph idx="1"/>
          </p:nvPr>
        </p:nvSpPr>
        <p:spPr/>
        <p:txBody>
          <a:bodyPr/>
          <a:lstStyle/>
          <a:p>
            <a:r>
              <a:rPr lang="en-US" dirty="0" smtClean="0"/>
              <a:t>Migrate content from </a:t>
            </a:r>
            <a:r>
              <a:rPr lang="en-US" dirty="0" err="1" smtClean="0"/>
              <a:t>EpiServer</a:t>
            </a:r>
            <a:r>
              <a:rPr lang="en-US" dirty="0" smtClean="0"/>
              <a:t> to </a:t>
            </a:r>
            <a:r>
              <a:rPr lang="en-US" dirty="0" err="1" smtClean="0"/>
              <a:t>Wordpress</a:t>
            </a:r>
            <a:endParaRPr lang="en-US" dirty="0" smtClean="0"/>
          </a:p>
          <a:p>
            <a:r>
              <a:rPr lang="en-US" dirty="0" smtClean="0"/>
              <a:t>Upgrade old </a:t>
            </a:r>
            <a:r>
              <a:rPr lang="en-US" dirty="0" err="1" smtClean="0"/>
              <a:t>Wordpress</a:t>
            </a:r>
            <a:r>
              <a:rPr lang="en-US" dirty="0" smtClean="0"/>
              <a:t> version to the latest </a:t>
            </a:r>
            <a:r>
              <a:rPr lang="en-US" dirty="0" err="1" smtClean="0"/>
              <a:t>Wordpress</a:t>
            </a:r>
            <a:r>
              <a:rPr lang="en-US" dirty="0" smtClean="0"/>
              <a:t> core version</a:t>
            </a:r>
          </a:p>
          <a:p>
            <a:r>
              <a:rPr lang="en-US" dirty="0" smtClean="0"/>
              <a:t>Ensure: </a:t>
            </a:r>
          </a:p>
          <a:p>
            <a:pPr lvl="1">
              <a:buFont typeface="Wingdings" panose="05000000000000000000" pitchFamily="2" charset="2"/>
              <a:buChar char="v"/>
            </a:pPr>
            <a:r>
              <a:rPr lang="en-US" dirty="0"/>
              <a:t> </a:t>
            </a:r>
            <a:r>
              <a:rPr lang="en-US" dirty="0" smtClean="0"/>
              <a:t>The CMS platform changed</a:t>
            </a:r>
          </a:p>
          <a:p>
            <a:pPr lvl="1">
              <a:buFont typeface="Wingdings" panose="05000000000000000000" pitchFamily="2" charset="2"/>
              <a:buChar char="v"/>
            </a:pPr>
            <a:r>
              <a:rPr lang="en-US" dirty="0"/>
              <a:t> </a:t>
            </a:r>
            <a:r>
              <a:rPr lang="en-US" dirty="0" smtClean="0"/>
              <a:t>Website remains functionally, work smoothly on new platform</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108095908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a:xfrm>
            <a:off x="467544" y="1995686"/>
            <a:ext cx="8229600" cy="857250"/>
          </a:xfrm>
        </p:spPr>
        <p:txBody>
          <a:bodyPr/>
          <a:lstStyle/>
          <a:p>
            <a:r>
              <a:rPr lang="en-US" dirty="0" smtClean="0">
                <a:sym typeface="Gill Sans" charset="0"/>
              </a:rPr>
              <a:t>Our project</a:t>
            </a:r>
            <a:endParaRPr lang="en-US" dirty="0">
              <a:sym typeface="Gill Sans" charset="0"/>
            </a:endParaRPr>
          </a:p>
        </p:txBody>
      </p:sp>
    </p:spTree>
    <p:extLst>
      <p:ext uri="{BB962C8B-B14F-4D97-AF65-F5344CB8AC3E}">
        <p14:creationId xmlns:p14="http://schemas.microsoft.com/office/powerpoint/2010/main" val="2737904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Project</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err="1" smtClean="0"/>
              <a:t>Wordpress</a:t>
            </a:r>
            <a:endParaRPr lang="en-US" dirty="0" smtClean="0"/>
          </a:p>
          <a:p>
            <a:pPr lvl="1"/>
            <a:r>
              <a:rPr lang="en-US" dirty="0" smtClean="0"/>
              <a:t>Definition</a:t>
            </a:r>
          </a:p>
          <a:p>
            <a:pPr lvl="1"/>
            <a:r>
              <a:rPr lang="en-US" dirty="0" err="1" smtClean="0"/>
              <a:t>Wordpress</a:t>
            </a:r>
            <a:r>
              <a:rPr lang="en-US" dirty="0" smtClean="0"/>
              <a:t> themes</a:t>
            </a:r>
          </a:p>
          <a:p>
            <a:pPr lvl="1"/>
            <a:r>
              <a:rPr lang="en-US" dirty="0" err="1" smtClean="0"/>
              <a:t>Wordpress</a:t>
            </a:r>
            <a:r>
              <a:rPr lang="en-US" dirty="0" smtClean="0"/>
              <a:t> actions and filters</a:t>
            </a:r>
          </a:p>
          <a:p>
            <a:pPr lvl="1"/>
            <a:r>
              <a:rPr lang="en-US" dirty="0" smtClean="0"/>
              <a:t>Why do we need a child theme?</a:t>
            </a:r>
          </a:p>
          <a:p>
            <a:pPr marL="514350" indent="-514350">
              <a:buFont typeface="+mj-lt"/>
              <a:buAutoNum type="arabicPeriod"/>
            </a:pPr>
            <a:r>
              <a:rPr lang="en-US" dirty="0" smtClean="0"/>
              <a:t>What we have done</a:t>
            </a:r>
          </a:p>
          <a:p>
            <a:pPr lvl="1"/>
            <a:r>
              <a:rPr lang="en-US" dirty="0" smtClean="0"/>
              <a:t>Requirements</a:t>
            </a:r>
          </a:p>
          <a:p>
            <a:pPr lvl="1"/>
            <a:r>
              <a:rPr lang="en-US" dirty="0" smtClean="0"/>
              <a:t>Resolved problem</a:t>
            </a:r>
          </a:p>
          <a:p>
            <a:pPr marL="514350" indent="-514350">
              <a:buFont typeface="+mj-lt"/>
              <a:buAutoNum type="arabicPeriod"/>
            </a:pPr>
            <a:endParaRPr lang="en-US" dirty="0"/>
          </a:p>
        </p:txBody>
      </p:sp>
    </p:spTree>
    <p:extLst>
      <p:ext uri="{BB962C8B-B14F-4D97-AF65-F5344CB8AC3E}">
        <p14:creationId xmlns:p14="http://schemas.microsoft.com/office/powerpoint/2010/main" val="3725081225"/>
      </p:ext>
    </p:extLst>
  </p:cSld>
  <p:clrMapOvr>
    <a:masterClrMapping/>
  </p:clrMapOvr>
  <p:transition/>
</p:sld>
</file>

<file path=ppt/theme/theme1.xml><?xml version="1.0" encoding="utf-8"?>
<a:theme xmlns:a="http://schemas.openxmlformats.org/drawingml/2006/main" name="Custom Design">
  <a:themeElements>
    <a:clrScheme name="Niteco">
      <a:dk1>
        <a:srgbClr val="383739"/>
      </a:dk1>
      <a:lt1>
        <a:sysClr val="window" lastClr="FFFFFF"/>
      </a:lt1>
      <a:dk2>
        <a:srgbClr val="FACC21"/>
      </a:dk2>
      <a:lt2>
        <a:srgbClr val="FFFFFF"/>
      </a:lt2>
      <a:accent1>
        <a:srgbClr val="383739"/>
      </a:accent1>
      <a:accent2>
        <a:srgbClr val="FACC21"/>
      </a:accent2>
      <a:accent3>
        <a:srgbClr val="FAAF40"/>
      </a:accent3>
      <a:accent4>
        <a:srgbClr val="D0D2D3"/>
      </a:accent4>
      <a:accent5>
        <a:srgbClr val="CEDEB2"/>
      </a:accent5>
      <a:accent6>
        <a:srgbClr val="F69E99"/>
      </a:accent6>
      <a:hlink>
        <a:srgbClr val="FAAF40"/>
      </a:hlink>
      <a:folHlink>
        <a:srgbClr val="383739"/>
      </a:folHlink>
    </a:clrScheme>
    <a:fontScheme name="Niteco">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lumMod val="50000"/>
            <a:lumOff val="50000"/>
          </a:schemeClr>
        </a:solidFill>
        <a:ln>
          <a:noFill/>
        </a:ln>
      </a:spPr>
      <a:bodyPr rtlCol="0" anchor="ctr"/>
      <a:lstStyle>
        <a:defPPr algn="ctr">
          <a:defRPr/>
        </a:defPPr>
      </a:lstStyle>
      <a:style>
        <a:lnRef idx="2">
          <a:schemeClr val="accent4">
            <a:shade val="50000"/>
          </a:schemeClr>
        </a:lnRef>
        <a:fillRef idx="1">
          <a:schemeClr val="accent4"/>
        </a:fillRef>
        <a:effectRef idx="0">
          <a:schemeClr val="accent4"/>
        </a:effectRef>
        <a:fontRef idx="minor">
          <a:schemeClr val="lt1"/>
        </a:fontRef>
      </a:style>
    </a:spDef>
    <a:txDef>
      <a:spPr>
        <a:noFill/>
      </a:spPr>
      <a:bodyPr wrap="square" rtlCol="0">
        <a:spAutoFit/>
      </a:bodyPr>
      <a:lstStyle>
        <a:defPPr>
          <a:defRPr sz="1200" dirty="0" smtClean="0">
            <a:solidFill>
              <a:srgbClr val="A6A6A6"/>
            </a:solidFill>
          </a:defRPr>
        </a:defPPr>
      </a:lstStyle>
    </a:txDef>
  </a:objectDefaults>
  <a:extraClrSchemeLst/>
  <a:extLst>
    <a:ext uri="{05A4C25C-085E-4340-85A3-A5531E510DB2}">
      <thm15:themeFamily xmlns:thm15="http://schemas.microsoft.com/office/thememl/2012/main" name="Presentation1" id="{615BE91A-B5AD-4E00-A297-3F82C458C0A7}" vid="{88CA845C-70C5-456D-B21C-023CEAD4840E}"/>
    </a:ext>
  </a:extLst>
</a:theme>
</file>

<file path=ppt/theme/theme2.xml><?xml version="1.0" encoding="utf-8"?>
<a:theme xmlns:a="http://schemas.openxmlformats.org/drawingml/2006/main" name="1_Custom Design">
  <a:themeElements>
    <a:clrScheme name="Niteco">
      <a:dk1>
        <a:srgbClr val="383739"/>
      </a:dk1>
      <a:lt1>
        <a:sysClr val="window" lastClr="FFFFFF"/>
      </a:lt1>
      <a:dk2>
        <a:srgbClr val="FACC21"/>
      </a:dk2>
      <a:lt2>
        <a:srgbClr val="FFFFFF"/>
      </a:lt2>
      <a:accent1>
        <a:srgbClr val="383739"/>
      </a:accent1>
      <a:accent2>
        <a:srgbClr val="FACC21"/>
      </a:accent2>
      <a:accent3>
        <a:srgbClr val="FAAF40"/>
      </a:accent3>
      <a:accent4>
        <a:srgbClr val="D0D2D3"/>
      </a:accent4>
      <a:accent5>
        <a:srgbClr val="CEDEB2"/>
      </a:accent5>
      <a:accent6>
        <a:srgbClr val="F69E99"/>
      </a:accent6>
      <a:hlink>
        <a:srgbClr val="FAAF40"/>
      </a:hlink>
      <a:folHlink>
        <a:srgbClr val="383739"/>
      </a:folHlink>
    </a:clrScheme>
    <a:fontScheme name="Niteco">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lumMod val="50000"/>
            <a:lumOff val="50000"/>
          </a:schemeClr>
        </a:solidFill>
        <a:ln>
          <a:noFill/>
        </a:ln>
      </a:spPr>
      <a:bodyPr rtlCol="0" anchor="ctr"/>
      <a:lstStyle>
        <a:defPPr algn="ctr">
          <a:defRPr/>
        </a:defPPr>
      </a:lstStyle>
      <a:style>
        <a:lnRef idx="2">
          <a:schemeClr val="accent4">
            <a:shade val="50000"/>
          </a:schemeClr>
        </a:lnRef>
        <a:fillRef idx="1">
          <a:schemeClr val="accent4"/>
        </a:fillRef>
        <a:effectRef idx="0">
          <a:schemeClr val="accent4"/>
        </a:effectRef>
        <a:fontRef idx="minor">
          <a:schemeClr val="lt1"/>
        </a:fontRef>
      </a:style>
    </a:spDef>
    <a:txDef>
      <a:spPr>
        <a:noFill/>
      </a:spPr>
      <a:bodyPr wrap="square" rtlCol="0">
        <a:spAutoFit/>
      </a:bodyPr>
      <a:lstStyle>
        <a:defPPr>
          <a:defRPr sz="1200" dirty="0" smtClean="0">
            <a:solidFill>
              <a:srgbClr val="A6A6A6"/>
            </a:solidFill>
          </a:defRPr>
        </a:defPPr>
      </a:lstStyle>
    </a:txDef>
  </a:objectDefaults>
  <a:extraClrSchemeLst/>
  <a:extLst>
    <a:ext uri="{05A4C25C-085E-4340-85A3-A5531E510DB2}">
      <thm15:themeFamily xmlns:thm15="http://schemas.microsoft.com/office/thememl/2012/main" name="Presentation1" id="{615BE91A-B5AD-4E00-A297-3F82C458C0A7}" vid="{88CA845C-70C5-456D-B21C-023CEAD4840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Niteco - Powerpoint 2015 (light template)</Template>
  <TotalTime>2861</TotalTime>
  <Words>1117</Words>
  <Application>Microsoft Office PowerPoint</Application>
  <PresentationFormat>On-screen Show (16:9)</PresentationFormat>
  <Paragraphs>139</Paragraphs>
  <Slides>29</Slides>
  <Notes>17</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29</vt:i4>
      </vt:variant>
    </vt:vector>
  </HeadingPairs>
  <TitlesOfParts>
    <vt:vector size="39" baseType="lpstr">
      <vt:lpstr>ＭＳ Ｐゴシック</vt:lpstr>
      <vt:lpstr>Arial</vt:lpstr>
      <vt:lpstr>Calibri</vt:lpstr>
      <vt:lpstr>Century Gothic</vt:lpstr>
      <vt:lpstr>Franchise</vt:lpstr>
      <vt:lpstr>Gill Sans</vt:lpstr>
      <vt:lpstr>Wingdings</vt:lpstr>
      <vt:lpstr>ヒラギノ角ゴ Pro W3</vt:lpstr>
      <vt:lpstr>Custom Design</vt:lpstr>
      <vt:lpstr>1_Custom Design</vt:lpstr>
      <vt:lpstr>PowerPoint Presentation</vt:lpstr>
      <vt:lpstr>Our team</vt:lpstr>
      <vt:lpstr>Agenda</vt:lpstr>
      <vt:lpstr>Introduction</vt:lpstr>
      <vt:lpstr>About project</vt:lpstr>
      <vt:lpstr>Project Purpose</vt:lpstr>
      <vt:lpstr>Project Purpose (cont.)</vt:lpstr>
      <vt:lpstr>Our project</vt:lpstr>
      <vt:lpstr>Real Project</vt:lpstr>
      <vt:lpstr>Wordpress</vt:lpstr>
      <vt:lpstr>Wordpress</vt:lpstr>
      <vt:lpstr>PowerPoint Presentation</vt:lpstr>
      <vt:lpstr>Wordpress theme</vt:lpstr>
      <vt:lpstr>PowerPoint Presentation</vt:lpstr>
      <vt:lpstr>Wordpress hierarchy</vt:lpstr>
      <vt:lpstr>Wordpress actions and filters</vt:lpstr>
      <vt:lpstr>Why we need a child theme</vt:lpstr>
      <vt:lpstr>What we have done</vt:lpstr>
      <vt:lpstr>Requirements</vt:lpstr>
      <vt:lpstr>PowerPoint Presentation</vt:lpstr>
      <vt:lpstr>Assigned tasks</vt:lpstr>
      <vt:lpstr>Demo websites</vt:lpstr>
      <vt:lpstr>Practice: Alfuttaim – Home page </vt:lpstr>
      <vt:lpstr>Practice: Alfuttaim – Home page </vt:lpstr>
      <vt:lpstr>Practice: Alfuttaim – Home page </vt:lpstr>
      <vt:lpstr>Conclusion</vt:lpstr>
      <vt:lpstr>Achievement</vt:lpstr>
      <vt:lpstr>Thanks for listening</vt:lpstr>
      <vt:lpstr>Problem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Brendan</dc:creator>
  <cp:lastModifiedBy>Trang Minh Nguyen</cp:lastModifiedBy>
  <cp:revision>365</cp:revision>
  <dcterms:created xsi:type="dcterms:W3CDTF">2015-06-16T09:05:46Z</dcterms:created>
  <dcterms:modified xsi:type="dcterms:W3CDTF">2016-08-11T08:03:50Z</dcterms:modified>
</cp:coreProperties>
</file>