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96" r:id="rId2"/>
    <p:sldId id="402" r:id="rId3"/>
    <p:sldId id="397" r:id="rId4"/>
    <p:sldId id="403" r:id="rId5"/>
    <p:sldId id="404" r:id="rId6"/>
    <p:sldId id="414" r:id="rId7"/>
    <p:sldId id="423" r:id="rId8"/>
    <p:sldId id="405" r:id="rId9"/>
    <p:sldId id="415" r:id="rId10"/>
    <p:sldId id="416" r:id="rId11"/>
    <p:sldId id="417" r:id="rId12"/>
    <p:sldId id="421" r:id="rId13"/>
    <p:sldId id="418" r:id="rId14"/>
    <p:sldId id="419" r:id="rId15"/>
    <p:sldId id="42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, Yifei" initials="LY" lastIdx="1" clrIdx="0">
    <p:extLst>
      <p:ext uri="{19B8F6BF-5375-455C-9EA6-DF929625EA0E}">
        <p15:presenceInfo xmlns:p15="http://schemas.microsoft.com/office/powerpoint/2012/main" userId="S::yxl145331@utdallas.edu::f556dff0-47c8-4ca2-a0af-cea0f38aff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 autoAdjust="0"/>
    <p:restoredTop sz="86556" autoAdjust="0"/>
  </p:normalViewPr>
  <p:slideViewPr>
    <p:cSldViewPr snapToGrid="0" snapToObjects="1">
      <p:cViewPr varScale="1">
        <p:scale>
          <a:sx n="99" d="100"/>
          <a:sy n="99" d="100"/>
        </p:scale>
        <p:origin x="16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9FED-4A5A-440E-9ADD-96E04009DFF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8E53-FB47-4CBB-8CE0-B6A37821A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98-9E02-448F-BB83-78419E6DE2A0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9ED1-7121-4A4B-95D8-3509CA8D22D5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79B3-2416-41A6-BF13-C56240B9D698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0"/>
            <a:ext cx="7486650" cy="9878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18D9-A272-4E4C-96E0-ADF94DF5DF20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C25C-6CC2-4178-9267-C824BAD668D9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58" y="13381"/>
            <a:ext cx="7511142" cy="9989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F6C6-D5DA-4BE8-A063-C077C8BB7D1A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021" y="21545"/>
            <a:ext cx="7502979" cy="9826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56E7-E9CD-486A-A479-8AD4F8AB65FD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022" y="1"/>
            <a:ext cx="7502978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6C9E-F571-4704-96D6-CBFE5FAC16F1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1F3B-1A35-4C39-96C8-BBF36D3D8412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F83C-DF2B-4FC5-A9D6-398C1BAA0F3E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50BC-981F-4FD3-81BC-20B4ADB612C0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631F-20EB-4CA6-B686-9DF37FB09EFD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Block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F565-6E71-0A27-6713-B3D88C90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finding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E3FAB-3961-0DCA-4F58-A29B4CDFF8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(real or complex), for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root</a:t>
                </a:r>
                <a:r>
                  <a:rPr lang="en-US" dirty="0"/>
                  <a:t> or a </a:t>
                </a:r>
                <a:r>
                  <a:rPr lang="en-US" dirty="0">
                    <a:solidFill>
                      <a:srgbClr val="FF0000"/>
                    </a:solidFill>
                  </a:rPr>
                  <a:t>zero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Why is locating roots important?</a:t>
                </a:r>
              </a:p>
              <a:p>
                <a:endParaRPr lang="en-US" dirty="0"/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How to find a root? 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</a:rPr>
                  <a:t>Closed-form solution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Bisection method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E3FAB-3961-0DCA-4F58-A29B4CDFF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505CA-D012-8A12-44D3-1864F1F7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190C-A9C5-AE5D-C9E4-9472B2EA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118A-BC05-AA84-52A2-C337CAA0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0200"/>
            <a:ext cx="8229600" cy="3255963"/>
          </a:xfrm>
        </p:spPr>
        <p:txBody>
          <a:bodyPr>
            <a:normAutofit fontScale="92500"/>
          </a:bodyPr>
          <a:lstStyle/>
          <a:p>
            <a:r>
              <a:rPr lang="en-US" dirty="0"/>
              <a:t>If error tolerance is prescribed, the number of steps can be calculated.</a:t>
            </a:r>
          </a:p>
          <a:p>
            <a:r>
              <a:rPr lang="en-US" dirty="0"/>
              <a:t>The root sought by bisection depends on initial interval and the solution may not be unique.</a:t>
            </a:r>
          </a:p>
          <a:p>
            <a:r>
              <a:rPr lang="en-US" dirty="0"/>
              <a:t>Often the bisection method is used to get close to the root before switching to a faster one.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86EF3-0AD7-3538-9048-08B5D220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E3C35-5F67-9B71-0D02-F99318A6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795"/>
            <a:ext cx="9144000" cy="14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BAEF-1B06-E5B1-E70E-DE548D60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0D233-0845-0DA5-2EA2-80C4E27DC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229" y="1166018"/>
                <a:ext cx="647298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Linear</a:t>
                </a:r>
                <a:r>
                  <a:rPr lang="en-US" dirty="0"/>
                  <a:t> convergence: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Superlinear</a:t>
                </a:r>
                <a:r>
                  <a:rPr lang="en-US" dirty="0"/>
                  <a:t> convergence: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∈(1,2)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Quadratic</a:t>
                </a:r>
                <a:r>
                  <a:rPr lang="en-US" dirty="0"/>
                  <a:t> convergence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0D233-0845-0DA5-2EA2-80C4E27DC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229" y="1166018"/>
                <a:ext cx="6472989" cy="4525963"/>
              </a:xfrm>
              <a:blipFill>
                <a:blip r:embed="rId2"/>
                <a:stretch>
                  <a:fillRect l="-2166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3D9E2-A198-EB11-5FC2-5261AC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BIG &amp; QUIC: Sparse Inverse Covariance Estimation for a Million Variables  (NIPS 2013)">
            <a:extLst>
              <a:ext uri="{FF2B5EF4-FFF2-40B4-BE49-F238E27FC236}">
                <a16:creationId xmlns:a16="http://schemas.microsoft.com/office/drawing/2014/main" id="{740D8C48-2B5D-D6B1-938B-43DEA2908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 bwMode="auto">
          <a:xfrm>
            <a:off x="5765533" y="3943526"/>
            <a:ext cx="3573559" cy="241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8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6DBB-F11B-2EC1-3D47-62A5888C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rate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07494-AA0E-0E27-A627-9869BCD43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consequence of linear convergence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Bisection does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converge linearly.</a:t>
                </a:r>
              </a:p>
              <a:p>
                <a:endParaRPr lang="en-US" dirty="0"/>
              </a:p>
              <a:p>
                <a:r>
                  <a:rPr lang="en-US" dirty="0"/>
                  <a:t>Quadratic convergence doubles the significant digits.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07494-AA0E-0E27-A627-9869BCD43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93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25C56-18E4-45AD-411C-C75BC48A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4E88C5-39B4-AFA9-9345-7CE09E02F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Bisection variants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6B61481-7029-0243-62D4-8871D3519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72BAB-CA3A-686F-1B1A-8272E58D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6AD8-F3A5-CA62-E47F-F6391CB9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2AF4-120D-E635-6F23-BBB5CE73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Rather than selecting the midpoint, this method uses the point where the secant lines intersect the x-axis.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00EA3-67B7-9F8A-098A-6CC05D1F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5A39A-222C-186C-6505-CCE4739D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77381"/>
            <a:ext cx="5581650" cy="3444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E5F00-AE96-B80E-70E0-2A76AA2E8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4936293"/>
            <a:ext cx="3786324" cy="13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4CC4-D4B1-4AB9-04DA-4F514FD7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FEDBC-5FB3-E7E6-51C9-A9A5E1879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False position method uses the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which is more adaptive to a particular function.</a:t>
                </a:r>
              </a:p>
              <a:p>
                <a:r>
                  <a:rPr lang="en-US" sz="2800" dirty="0"/>
                  <a:t>It may repeatedly select the same endpoint. </a:t>
                </a:r>
              </a:p>
              <a:p>
                <a:r>
                  <a:rPr lang="en-US" sz="2800" dirty="0"/>
                  <a:t>Modified false position method changes the slope of the straight line to get closer to the root. In some cases, </a:t>
                </a:r>
                <a:r>
                  <a:rPr lang="en-US" sz="2800" dirty="0" err="1"/>
                  <a:t>superlinear</a:t>
                </a:r>
                <a:r>
                  <a:rPr lang="en-US" sz="2800" dirty="0"/>
                  <a:t> convergence rate can be obtained.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FEDBC-5FB3-E7E6-51C9-A9A5E1879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FA5AB-EFF8-5FD5-6535-71F1CECA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6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2894-C9FD-FC45-92DD-7C85A7B6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Value Theorem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955847-91ED-4BB0-97FB-FCB92A6CD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63"/>
          <a:stretch/>
        </p:blipFill>
        <p:spPr>
          <a:xfrm>
            <a:off x="618072" y="5046545"/>
            <a:ext cx="6109987" cy="14956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E6132-650C-DAEA-82BA-B6658AEA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9" descr="Picture2">
            <a:extLst>
              <a:ext uri="{FF2B5EF4-FFF2-40B4-BE49-F238E27FC236}">
                <a16:creationId xmlns:a16="http://schemas.microsoft.com/office/drawing/2014/main" id="{BE3FDBFD-6BD3-2287-7BA8-BB6F22E3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6079"/>
            <a:ext cx="8210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Picture4">
            <a:extLst>
              <a:ext uri="{FF2B5EF4-FFF2-40B4-BE49-F238E27FC236}">
                <a16:creationId xmlns:a16="http://schemas.microsoft.com/office/drawing/2014/main" id="{7170480E-6DD3-1219-2548-42FC5456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703" y="2984382"/>
            <a:ext cx="31305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0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B420-B14F-9E9C-8110-BF41D82F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BAE36-D0CD-0DED-9C08-0C66E9891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root of a </a:t>
                </a:r>
                <a:r>
                  <a:rPr lang="en-US" dirty="0">
                    <a:solidFill>
                      <a:srgbClr val="FFC000"/>
                    </a:solidFill>
                  </a:rPr>
                  <a:t>continuous</a:t>
                </a:r>
                <a:r>
                  <a:rPr lang="en-US" dirty="0"/>
                  <a:t>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At each step, we have an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Midpoint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great!</a:t>
                </a:r>
              </a:p>
              <a:p>
                <a:r>
                  <a:rPr lang="en-US" dirty="0"/>
                  <a:t>Else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BAE36-D0CD-0DED-9C08-0C66E9891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A2BC6-CE7A-E06D-4CF9-EA093BA2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5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EACC-CE9B-2F40-F07F-1B79880D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method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6CFE2A-6A66-5A99-D7AC-FCE7E2662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&lt;0,</m:t>
                    </m:r>
                  </m:oMath>
                </a14:m>
                <a:r>
                  <a:rPr lang="en-US" sz="2800" dirty="0"/>
                  <a:t> then a root exists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/>
                  <a:t> we store the value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&lt;0,</m:t>
                    </m:r>
                  </m:oMath>
                </a14:m>
                <a:r>
                  <a:rPr lang="en-US" sz="2800" dirty="0"/>
                  <a:t> then a root exists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/>
                  <a:t> we store the value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In either case, we get to the beginning except that the interval is half as large as the initial one.</a:t>
                </a:r>
              </a:p>
              <a:p>
                <a:r>
                  <a:rPr lang="en-US" sz="2800" dirty="0"/>
                  <a:t>When to stop: interval is sufficiently small, e.g.,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What’s the final output: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6CFE2A-6A66-5A99-D7AC-FCE7E2662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EC931-1C7D-137D-1012-8ECCD406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8027FE-FF40-47BD-CB36-65435C37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D61BB24-CB05-E265-7F9D-44CE6D29E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(initial interval)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D61BB24-CB05-E265-7F9D-44CE6D29E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54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1B07-A1A8-FAE2-F70B-5D6F574E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8B94-B603-B9A2-75DD-DEBFC4B9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value that may be needed later should be stored rather than recomputed. </a:t>
            </a:r>
          </a:p>
          <a:p>
            <a:r>
              <a:rPr lang="en-US" dirty="0"/>
              <a:t>Always have stopping conditions in place to avoid </a:t>
            </a:r>
            <a:r>
              <a:rPr lang="en-US" dirty="0">
                <a:solidFill>
                  <a:srgbClr val="FF0000"/>
                </a:solidFill>
              </a:rPr>
              <a:t>endless</a:t>
            </a:r>
            <a:r>
              <a:rPr lang="en-US" dirty="0"/>
              <a:t> loops. </a:t>
            </a:r>
          </a:p>
          <a:p>
            <a:r>
              <a:rPr lang="en-US" dirty="0"/>
              <a:t>Avoid using </a:t>
            </a:r>
            <a:r>
              <a:rPr lang="en-US" dirty="0">
                <a:solidFill>
                  <a:srgbClr val="FF0000"/>
                </a:solidFill>
              </a:rPr>
              <a:t>==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~=</a:t>
            </a:r>
          </a:p>
          <a:p>
            <a:r>
              <a:rPr lang="en-US" dirty="0"/>
              <a:t>Underflow/overflow may arise. </a:t>
            </a:r>
          </a:p>
          <a:p>
            <a:r>
              <a:rPr lang="en-US" dirty="0"/>
              <a:t>Trace the steps in routine to see it does what is claimed.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6B17B-BC67-B7BB-66FB-92D2EF13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5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FC35A1-0633-CCC1-37A9-A7ACB550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54D260-3AF3-9513-C6D8-B6581DB4F3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851178"/>
            <a:ext cx="4038600" cy="2024006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F6DEB9-0223-A0F5-F2FB-F932806FF0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91062" y="2815431"/>
            <a:ext cx="3952875" cy="2095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33FE6-6449-2132-E65E-FE084E22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98BBF9-3624-8F09-25A8-0D61CA71E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520" y="1605515"/>
            <a:ext cx="3478959" cy="8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1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2789C-C049-DE4B-F053-58C0B461D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Convergence analysis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DE9E773-2452-51FA-973B-5B162035D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5FF0-DD90-A7B2-CA5F-5E4132D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9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8DC7-10C4-0000-8DB2-8C5C2983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58506F2-D8FB-25C6-7ED0-1AD3195BB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continuous function that takes values of opposite sign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there exists a root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IVT.</a:t>
                </a:r>
              </a:p>
              <a:p>
                <a:r>
                  <a:rPr lang="en-US" dirty="0"/>
                  <a:t>If we use the midpoint as an estimate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we have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58506F2-D8FB-25C6-7ED0-1AD3195BB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EB800-9B4C-03BB-03F9-B9E172C3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7FD-D0EE-4AA8-A5FD-4E00B032930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AD90B-992B-0F2C-4CED-853F0917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0" y="4327842"/>
            <a:ext cx="4479925" cy="1584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3815B-CB10-9A0C-A958-E7A8C7D388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86" b="7001"/>
          <a:stretch/>
        </p:blipFill>
        <p:spPr>
          <a:xfrm>
            <a:off x="1743075" y="3784600"/>
            <a:ext cx="2436812" cy="6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2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563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Root finding</vt:lpstr>
      <vt:lpstr>Intermediate Value Theorem</vt:lpstr>
      <vt:lpstr>Bisection method</vt:lpstr>
      <vt:lpstr>Bisection method (cont’d)</vt:lpstr>
      <vt:lpstr>Pseudocode</vt:lpstr>
      <vt:lpstr>Remarks</vt:lpstr>
      <vt:lpstr>Numerical examples</vt:lpstr>
      <vt:lpstr>Convergence analysis</vt:lpstr>
      <vt:lpstr>Analysis</vt:lpstr>
      <vt:lpstr>Convergence Theorem</vt:lpstr>
      <vt:lpstr>Convergence rate</vt:lpstr>
      <vt:lpstr>Convergence rate (cont’d)</vt:lpstr>
      <vt:lpstr>Bisection variants</vt:lpstr>
      <vt:lpstr>False position method</vt:lpstr>
      <vt:lpstr>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Lou, Yifei</cp:lastModifiedBy>
  <cp:revision>166</cp:revision>
  <dcterms:created xsi:type="dcterms:W3CDTF">2011-08-25T15:49:05Z</dcterms:created>
  <dcterms:modified xsi:type="dcterms:W3CDTF">2022-09-07T15:17:57Z</dcterms:modified>
</cp:coreProperties>
</file>